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16"/>
  </p:notesMasterIdLst>
  <p:handoutMasterIdLst>
    <p:handoutMasterId r:id="rId117"/>
  </p:handoutMasterIdLst>
  <p:sldIdLst>
    <p:sldId id="644" r:id="rId2"/>
    <p:sldId id="736" r:id="rId3"/>
    <p:sldId id="732" r:id="rId4"/>
    <p:sldId id="745" r:id="rId5"/>
    <p:sldId id="2050" r:id="rId6"/>
    <p:sldId id="730" r:id="rId7"/>
    <p:sldId id="765" r:id="rId8"/>
    <p:sldId id="257" r:id="rId9"/>
    <p:sldId id="772" r:id="rId10"/>
    <p:sldId id="296" r:id="rId11"/>
    <p:sldId id="737" r:id="rId12"/>
    <p:sldId id="743" r:id="rId13"/>
    <p:sldId id="731" r:id="rId14"/>
    <p:sldId id="773" r:id="rId15"/>
    <p:sldId id="774" r:id="rId16"/>
    <p:sldId id="372" r:id="rId17"/>
    <p:sldId id="2035" r:id="rId18"/>
    <p:sldId id="746" r:id="rId19"/>
    <p:sldId id="494" r:id="rId20"/>
    <p:sldId id="297" r:id="rId21"/>
    <p:sldId id="260" r:id="rId22"/>
    <p:sldId id="2067" r:id="rId23"/>
    <p:sldId id="276" r:id="rId24"/>
    <p:sldId id="747" r:id="rId25"/>
    <p:sldId id="766" r:id="rId26"/>
    <p:sldId id="299" r:id="rId27"/>
    <p:sldId id="264" r:id="rId28"/>
    <p:sldId id="2070" r:id="rId29"/>
    <p:sldId id="281" r:id="rId30"/>
    <p:sldId id="411" r:id="rId31"/>
    <p:sldId id="748" r:id="rId32"/>
    <p:sldId id="757" r:id="rId33"/>
    <p:sldId id="495" r:id="rId34"/>
    <p:sldId id="2068" r:id="rId35"/>
    <p:sldId id="2069" r:id="rId36"/>
    <p:sldId id="303" r:id="rId37"/>
    <p:sldId id="300" r:id="rId38"/>
    <p:sldId id="749" r:id="rId39"/>
    <p:sldId id="493" r:id="rId40"/>
    <p:sldId id="2060" r:id="rId41"/>
    <p:sldId id="290" r:id="rId42"/>
    <p:sldId id="442" r:id="rId43"/>
    <p:sldId id="750" r:id="rId44"/>
    <p:sldId id="768" r:id="rId45"/>
    <p:sldId id="2071" r:id="rId46"/>
    <p:sldId id="292" r:id="rId47"/>
    <p:sldId id="759" r:id="rId48"/>
    <p:sldId id="560" r:id="rId49"/>
    <p:sldId id="2034" r:id="rId50"/>
    <p:sldId id="2039" r:id="rId51"/>
    <p:sldId id="2040" r:id="rId52"/>
    <p:sldId id="2036" r:id="rId53"/>
    <p:sldId id="2043" r:id="rId54"/>
    <p:sldId id="278" r:id="rId55"/>
    <p:sldId id="733" r:id="rId56"/>
    <p:sldId id="751" r:id="rId57"/>
    <p:sldId id="742" r:id="rId58"/>
    <p:sldId id="2072" r:id="rId59"/>
    <p:sldId id="769" r:id="rId60"/>
    <p:sldId id="752" r:id="rId61"/>
    <p:sldId id="2044" r:id="rId62"/>
    <p:sldId id="2073" r:id="rId63"/>
    <p:sldId id="2074" r:id="rId64"/>
    <p:sldId id="2041" r:id="rId65"/>
    <p:sldId id="2079" r:id="rId66"/>
    <p:sldId id="781" r:id="rId67"/>
    <p:sldId id="2053" r:id="rId68"/>
    <p:sldId id="2066" r:id="rId69"/>
    <p:sldId id="2057" r:id="rId70"/>
    <p:sldId id="777" r:id="rId71"/>
    <p:sldId id="778" r:id="rId72"/>
    <p:sldId id="779" r:id="rId73"/>
    <p:sldId id="780" r:id="rId74"/>
    <p:sldId id="2051" r:id="rId75"/>
    <p:sldId id="2052" r:id="rId76"/>
    <p:sldId id="761" r:id="rId77"/>
    <p:sldId id="762" r:id="rId78"/>
    <p:sldId id="770" r:id="rId79"/>
    <p:sldId id="2075" r:id="rId80"/>
    <p:sldId id="2078" r:id="rId81"/>
    <p:sldId id="771" r:id="rId82"/>
    <p:sldId id="2047" r:id="rId83"/>
    <p:sldId id="2048" r:id="rId84"/>
    <p:sldId id="734" r:id="rId85"/>
    <p:sldId id="764" r:id="rId86"/>
    <p:sldId id="2045" r:id="rId87"/>
    <p:sldId id="2046" r:id="rId88"/>
    <p:sldId id="2055" r:id="rId89"/>
    <p:sldId id="744" r:id="rId90"/>
    <p:sldId id="2056" r:id="rId91"/>
    <p:sldId id="2077" r:id="rId92"/>
    <p:sldId id="478" r:id="rId93"/>
    <p:sldId id="474" r:id="rId94"/>
    <p:sldId id="488" r:id="rId95"/>
    <p:sldId id="476" r:id="rId96"/>
    <p:sldId id="486" r:id="rId97"/>
    <p:sldId id="482" r:id="rId98"/>
    <p:sldId id="2076" r:id="rId99"/>
    <p:sldId id="479" r:id="rId100"/>
    <p:sldId id="483" r:id="rId101"/>
    <p:sldId id="487" r:id="rId102"/>
    <p:sldId id="735" r:id="rId103"/>
    <p:sldId id="741" r:id="rId104"/>
    <p:sldId id="274" r:id="rId105"/>
    <p:sldId id="2049" r:id="rId106"/>
    <p:sldId id="298" r:id="rId107"/>
    <p:sldId id="283" r:id="rId108"/>
    <p:sldId id="269" r:id="rId109"/>
    <p:sldId id="259" r:id="rId110"/>
    <p:sldId id="261" r:id="rId111"/>
    <p:sldId id="729" r:id="rId112"/>
    <p:sldId id="714" r:id="rId113"/>
    <p:sldId id="262" r:id="rId114"/>
    <p:sldId id="263" r:id="rId115"/>
  </p:sldIdLst>
  <p:sldSz cx="9144000" cy="6858000" type="letter"/>
  <p:notesSz cx="7315200" cy="9601200"/>
  <p:defaultTextStyle>
    <a:defPPr>
      <a:defRPr lang="en-US"/>
    </a:defPPr>
    <a:lvl1pPr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2400" b="1" kern="1200">
        <a:solidFill>
          <a:schemeClr val="tx1"/>
        </a:solidFill>
        <a:latin typeface="Arial" charset="0"/>
        <a:ea typeface="ＭＳ Ｐゴシック" charset="0"/>
        <a:cs typeface="ＭＳ Ｐゴシック" charset="0"/>
      </a:defRPr>
    </a:lvl5pPr>
    <a:lvl6pPr marL="2286000" algn="l" defTabSz="457200" rtl="0" eaLnBrk="1" latinLnBrk="0" hangingPunct="1">
      <a:defRPr sz="2400" b="1" kern="1200">
        <a:solidFill>
          <a:schemeClr val="tx1"/>
        </a:solidFill>
        <a:latin typeface="Arial" charset="0"/>
        <a:ea typeface="ＭＳ Ｐゴシック" charset="0"/>
        <a:cs typeface="ＭＳ Ｐゴシック" charset="0"/>
      </a:defRPr>
    </a:lvl6pPr>
    <a:lvl7pPr marL="2743200" algn="l" defTabSz="457200" rtl="0" eaLnBrk="1" latinLnBrk="0" hangingPunct="1">
      <a:defRPr sz="2400" b="1" kern="1200">
        <a:solidFill>
          <a:schemeClr val="tx1"/>
        </a:solidFill>
        <a:latin typeface="Arial" charset="0"/>
        <a:ea typeface="ＭＳ Ｐゴシック" charset="0"/>
        <a:cs typeface="ＭＳ Ｐゴシック" charset="0"/>
      </a:defRPr>
    </a:lvl7pPr>
    <a:lvl8pPr marL="3200400" algn="l" defTabSz="457200" rtl="0" eaLnBrk="1" latinLnBrk="0" hangingPunct="1">
      <a:defRPr sz="2400" b="1" kern="1200">
        <a:solidFill>
          <a:schemeClr val="tx1"/>
        </a:solidFill>
        <a:latin typeface="Arial" charset="0"/>
        <a:ea typeface="ＭＳ Ｐゴシック" charset="0"/>
        <a:cs typeface="ＭＳ Ｐゴシック" charset="0"/>
      </a:defRPr>
    </a:lvl8pPr>
    <a:lvl9pPr marL="3657600" algn="l" defTabSz="457200" rtl="0" eaLnBrk="1" latinLnBrk="0" hangingPunct="1">
      <a:defRPr sz="2400" b="1"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92">
          <p15:clr>
            <a:srgbClr val="A4A3A4"/>
          </p15:clr>
        </p15:guide>
        <p15:guide id="2" pos="2880">
          <p15:clr>
            <a:srgbClr val="A4A3A4"/>
          </p15:clr>
        </p15:guide>
      </p15:sldGuideLst>
    </p:ext>
    <p:ext uri="{2D200454-40CA-4A62-9FC3-DE9A4176ACB9}">
      <p15:notesGuideLst xmlns:p15="http://schemas.microsoft.com/office/powerpoint/2012/main">
        <p15:guide id="1" orient="horz" pos="3024">
          <p15:clr>
            <a:srgbClr val="A4A3A4"/>
          </p15:clr>
        </p15:guide>
        <p15:guide id="2" pos="230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323399"/>
    <a:srgbClr val="BCE0E3"/>
    <a:srgbClr val="009A99"/>
    <a:srgbClr val="FF3300"/>
    <a:srgbClr val="EF43F7"/>
    <a:srgbClr val="3FCCB6"/>
    <a:srgbClr val="FF7C00"/>
    <a:srgbClr val="0C8FCC"/>
    <a:srgbClr val="00FF00"/>
    <a:srgbClr val="CCC30C"/>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4649"/>
    <p:restoredTop sz="99449" autoAdjust="0"/>
  </p:normalViewPr>
  <p:slideViewPr>
    <p:cSldViewPr>
      <p:cViewPr varScale="1">
        <p:scale>
          <a:sx n="215" d="100"/>
          <a:sy n="215" d="100"/>
        </p:scale>
        <p:origin x="728" y="192"/>
      </p:cViewPr>
      <p:guideLst>
        <p:guide orient="horz" pos="79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162" d="100"/>
          <a:sy n="162" d="100"/>
        </p:scale>
        <p:origin x="4376" y="208"/>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handoutMaster" Target="handoutMasters/handoutMaster1.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119" Type="http://schemas.openxmlformats.org/officeDocument/2006/relationships/viewProps" Target="viewProps.xml"/><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heme" Target="theme/theme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tableStyles" Target="tableStyle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png"/></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099" name="Rectangle 3"/>
          <p:cNvSpPr>
            <a:spLocks noGrp="1" noChangeArrowheads="1"/>
          </p:cNvSpPr>
          <p:nvPr>
            <p:ph type="dt" sz="quarter"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0" name="Rectangle 4"/>
          <p:cNvSpPr>
            <a:spLocks noGrp="1" noChangeArrowheads="1"/>
          </p:cNvSpPr>
          <p:nvPr>
            <p:ph type="ftr" sz="quarter" idx="2"/>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4101" name="Rectangle 5"/>
          <p:cNvSpPr>
            <a:spLocks noGrp="1" noChangeArrowheads="1"/>
          </p:cNvSpPr>
          <p:nvPr>
            <p:ph type="sldNum" sz="quarter" idx="3"/>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2AC74424-C686-C245-95CF-A686DA47A8D1}" type="slidenum">
              <a:rPr lang="en-US"/>
              <a:pPr/>
              <a:t>‹#›</a:t>
            </a:fld>
            <a:endParaRPr lang="en-US"/>
          </a:p>
        </p:txBody>
      </p:sp>
    </p:spTree>
    <p:extLst>
      <p:ext uri="{BB962C8B-B14F-4D97-AF65-F5344CB8AC3E}">
        <p14:creationId xmlns:p14="http://schemas.microsoft.com/office/powerpoint/2010/main" val="7444346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1" name="Rectangle 3"/>
          <p:cNvSpPr>
            <a:spLocks noGrp="1" noChangeArrowheads="1"/>
          </p:cNvSpPr>
          <p:nvPr>
            <p:ph type="dt" idx="1"/>
          </p:nvPr>
        </p:nvSpPr>
        <p:spPr bwMode="auto">
          <a:xfrm>
            <a:off x="4146550" y="0"/>
            <a:ext cx="3168650" cy="479425"/>
          </a:xfrm>
          <a:prstGeom prst="rect">
            <a:avLst/>
          </a:prstGeom>
          <a:noFill/>
          <a:ln w="9525">
            <a:noFill/>
            <a:miter lim="800000"/>
            <a:headEnd/>
            <a:tailEnd/>
          </a:ln>
          <a:effectLst/>
        </p:spPr>
        <p:txBody>
          <a:bodyPr vert="horz" wrap="square" lIns="19181" tIns="0" rIns="19181" bIns="0" numCol="1" anchor="t" anchorCtr="0" compatLnSpc="1">
            <a:prstTxWarp prst="textNoShape">
              <a:avLst/>
            </a:prstTxWarp>
          </a:bodyPr>
          <a:lstStyle>
            <a:lvl1pPr algn="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2" name="Rectangle 4"/>
          <p:cNvSpPr>
            <a:spLocks noGrp="1" noChangeArrowheads="1"/>
          </p:cNvSpPr>
          <p:nvPr>
            <p:ph type="ftr" sz="quarter" idx="4"/>
          </p:nvPr>
        </p:nvSpPr>
        <p:spPr bwMode="auto">
          <a:xfrm>
            <a:off x="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defTabSz="920750" eaLnBrk="0" hangingPunct="0">
              <a:defRPr sz="1000" b="0" i="1">
                <a:latin typeface="Times New Roman" pitchFamily="26" charset="0"/>
                <a:ea typeface="ＭＳ Ｐゴシック" pitchFamily="26" charset="-128"/>
                <a:cs typeface="ＭＳ Ｐゴシック" pitchFamily="26" charset="-128"/>
              </a:defRPr>
            </a:lvl1pPr>
          </a:lstStyle>
          <a:p>
            <a:pPr>
              <a:defRPr/>
            </a:pPr>
            <a:endParaRPr lang="en-US"/>
          </a:p>
        </p:txBody>
      </p:sp>
      <p:sp>
        <p:nvSpPr>
          <p:cNvPr id="2053" name="Rectangle 5"/>
          <p:cNvSpPr>
            <a:spLocks noGrp="1" noChangeArrowheads="1"/>
          </p:cNvSpPr>
          <p:nvPr>
            <p:ph type="sldNum" sz="quarter" idx="5"/>
          </p:nvPr>
        </p:nvSpPr>
        <p:spPr bwMode="auto">
          <a:xfrm>
            <a:off x="4146550" y="9121775"/>
            <a:ext cx="3168650" cy="479425"/>
          </a:xfrm>
          <a:prstGeom prst="rect">
            <a:avLst/>
          </a:prstGeom>
          <a:noFill/>
          <a:ln w="9525">
            <a:noFill/>
            <a:miter lim="800000"/>
            <a:headEnd/>
            <a:tailEnd/>
          </a:ln>
          <a:effectLst/>
        </p:spPr>
        <p:txBody>
          <a:bodyPr vert="horz" wrap="square" lIns="19181" tIns="0" rIns="19181" bIns="0" numCol="1" anchor="b" anchorCtr="0" compatLnSpc="1">
            <a:prstTxWarp prst="textNoShape">
              <a:avLst/>
            </a:prstTxWarp>
          </a:bodyPr>
          <a:lstStyle>
            <a:lvl1pPr algn="r" defTabSz="920750" eaLnBrk="0" hangingPunct="0">
              <a:defRPr sz="1000" b="0" i="1">
                <a:latin typeface="Times New Roman" charset="0"/>
              </a:defRPr>
            </a:lvl1pPr>
          </a:lstStyle>
          <a:p>
            <a:fld id="{B3493824-80A5-B747-91FF-F475772D276E}" type="slidenum">
              <a:rPr lang="en-US"/>
              <a:pPr/>
              <a:t>‹#›</a:t>
            </a:fld>
            <a:endParaRPr lang="en-US"/>
          </a:p>
        </p:txBody>
      </p:sp>
      <p:sp>
        <p:nvSpPr>
          <p:cNvPr id="2054" name="Rectangle 6"/>
          <p:cNvSpPr>
            <a:spLocks noGrp="1" noChangeArrowheads="1"/>
          </p:cNvSpPr>
          <p:nvPr>
            <p:ph type="body" sz="quarter" idx="3"/>
          </p:nvPr>
        </p:nvSpPr>
        <p:spPr bwMode="auto">
          <a:xfrm>
            <a:off x="977900" y="4560888"/>
            <a:ext cx="5359400" cy="4322762"/>
          </a:xfrm>
          <a:prstGeom prst="rect">
            <a:avLst/>
          </a:prstGeom>
          <a:noFill/>
          <a:ln w="9525">
            <a:noFill/>
            <a:miter lim="800000"/>
            <a:headEnd/>
            <a:tailEnd/>
          </a:ln>
          <a:effectLst/>
        </p:spPr>
        <p:txBody>
          <a:bodyPr vert="horz" wrap="square" lIns="91112" tIns="44759" rIns="91112" bIns="4475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5367" name="Rectangle 7"/>
          <p:cNvSpPr>
            <a:spLocks noGrp="1" noRot="1" noChangeAspect="1" noChangeArrowheads="1" noTextEdit="1"/>
          </p:cNvSpPr>
          <p:nvPr>
            <p:ph type="sldImg" idx="2"/>
          </p:nvPr>
        </p:nvSpPr>
        <p:spPr bwMode="auto">
          <a:xfrm>
            <a:off x="1271588" y="727075"/>
            <a:ext cx="4783137" cy="3587750"/>
          </a:xfrm>
          <a:prstGeom prst="rect">
            <a:avLst/>
          </a:prstGeom>
          <a:noFill/>
          <a:ln w="12700">
            <a:solidFill>
              <a:schemeClr val="tx1"/>
            </a:solidFill>
            <a:miter lim="800000"/>
            <a:headEnd/>
            <a:tailEnd/>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Lst>
        </p:spPr>
      </p:sp>
    </p:spTree>
    <p:extLst>
      <p:ext uri="{BB962C8B-B14F-4D97-AF65-F5344CB8AC3E}">
        <p14:creationId xmlns:p14="http://schemas.microsoft.com/office/powerpoint/2010/main" val="155880922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7" charset="0"/>
        <a:ea typeface="ＭＳ Ｐゴシック" pitchFamily="26" charset="-128"/>
        <a:cs typeface="ＭＳ Ｐゴシック" pitchFamily="26" charset="-128"/>
      </a:defRPr>
    </a:lvl1pPr>
    <a:lvl2pPr marL="4572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7" charset="0"/>
        <a:ea typeface="ＭＳ Ｐゴシック" pitchFamily="-107"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5ED95582-8E3A-F043-97EE-CB7BF2D46D46}" type="slidenum">
              <a:rPr lang="en-US" sz="1000" b="0">
                <a:latin typeface="Times New Roman" charset="0"/>
              </a:rPr>
              <a:pPr/>
              <a:t>1</a:t>
            </a:fld>
            <a:endParaRPr lang="en-US" sz="1000" b="0">
              <a:latin typeface="Times New Roman" charset="0"/>
            </a:endParaRPr>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12474671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7">
            <a:extLst>
              <a:ext uri="{FF2B5EF4-FFF2-40B4-BE49-F238E27FC236}">
                <a16:creationId xmlns:a16="http://schemas.microsoft.com/office/drawing/2014/main" id="{F7D56E66-854B-9E4A-937E-8B06B70D232F}"/>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D5AC1383-437D-574E-8048-BE0402C16B18}" type="slidenum">
              <a:rPr lang="en-US" altLang="en-US" sz="1200"/>
              <a:pPr/>
              <a:t>16</a:t>
            </a:fld>
            <a:endParaRPr lang="en-US" altLang="en-US" sz="1200"/>
          </a:p>
        </p:txBody>
      </p:sp>
      <p:sp>
        <p:nvSpPr>
          <p:cNvPr id="15362" name="Rectangle 2">
            <a:extLst>
              <a:ext uri="{FF2B5EF4-FFF2-40B4-BE49-F238E27FC236}">
                <a16:creationId xmlns:a16="http://schemas.microsoft.com/office/drawing/2014/main" id="{E3D46945-1668-4843-B909-E3E90B4F6552}"/>
              </a:ext>
            </a:extLst>
          </p:cNvPr>
          <p:cNvSpPr>
            <a:spLocks noGrp="1" noRot="1" noChangeAspect="1" noChangeArrowheads="1" noTextEdit="1"/>
          </p:cNvSpPr>
          <p:nvPr>
            <p:ph type="sldImg"/>
          </p:nvPr>
        </p:nvSpPr>
        <p:spPr>
          <a:ln/>
        </p:spPr>
      </p:sp>
      <p:sp>
        <p:nvSpPr>
          <p:cNvPr id="15363" name="Rectangle 3">
            <a:extLst>
              <a:ext uri="{FF2B5EF4-FFF2-40B4-BE49-F238E27FC236}">
                <a16:creationId xmlns:a16="http://schemas.microsoft.com/office/drawing/2014/main" id="{4070739C-6980-7245-8870-1347435656A4}"/>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3464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19</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6965088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20</a:t>
            </a:fld>
            <a:endParaRPr lang="en-GB" altLang="en-US"/>
          </a:p>
        </p:txBody>
      </p:sp>
    </p:spTree>
    <p:extLst>
      <p:ext uri="{BB962C8B-B14F-4D97-AF65-F5344CB8AC3E}">
        <p14:creationId xmlns:p14="http://schemas.microsoft.com/office/powerpoint/2010/main" val="38730774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4-2, trim top &amp; bottom</a:t>
            </a:r>
          </a:p>
          <a:p>
            <a:endParaRPr lang="en-GB" dirty="0"/>
          </a:p>
          <a:p>
            <a:r>
              <a:rPr lang="en-GB" dirty="0"/>
              <a:t>The 5 MOIMS Areas are colour coded.</a:t>
            </a:r>
          </a:p>
          <a:p>
            <a:r>
              <a:rPr lang="en-GB" dirty="0"/>
              <a:t>Each application</a:t>
            </a:r>
            <a:r>
              <a:rPr lang="en-GB" baseline="0" dirty="0"/>
              <a:t> level interaction is annotated with the Data exchanged.  At this level all Data generated by each Function is grouped as a single type (the abbreviation reflects the function name).</a:t>
            </a:r>
          </a:p>
          <a:p>
            <a:r>
              <a:rPr lang="en-GB" baseline="0" dirty="0"/>
              <a:t>Potential service interfaces identified by MO are indicated by a colour-coded circle representing the Service Provider</a:t>
            </a:r>
          </a:p>
          <a:p>
            <a:r>
              <a:rPr lang="en-GB" baseline="0" dirty="0"/>
              <a:t>Data formats may be separately defined [</a:t>
            </a:r>
            <a:r>
              <a:rPr lang="en-GB" baseline="0" dirty="0" err="1"/>
              <a:t>NAV</a:t>
            </a:r>
            <a:r>
              <a:rPr lang="en-GB" baseline="0" dirty="0"/>
              <a:t>, MPS] or specified in the context of the service [MO M&amp;C, MPS].</a:t>
            </a:r>
          </a:p>
          <a:p>
            <a:endParaRPr lang="en-GB" baseline="0" dirty="0"/>
          </a:p>
          <a:p>
            <a:r>
              <a:rPr lang="en-GB" baseline="0" dirty="0"/>
              <a:t>File Handling is a bit different – there are special services for File Management and File Transfer [the latter delegated to a lower level protocol, such as </a:t>
            </a:r>
            <a:r>
              <a:rPr lang="en-GB" baseline="0" dirty="0" err="1"/>
              <a:t>CFDP</a:t>
            </a:r>
            <a:r>
              <a:rPr lang="en-GB" baseline="0" dirty="0"/>
              <a:t> or FTP], but the file </a:t>
            </a:r>
            <a:r>
              <a:rPr lang="en-GB" i="1" baseline="0" dirty="0"/>
              <a:t>content </a:t>
            </a:r>
            <a:r>
              <a:rPr lang="en-GB" i="0" baseline="0" dirty="0"/>
              <a:t>my be associated with any of the other Functional Areas.  It essentially provides the transport layer for bulk transfer of service messages or data formats.  Mission Data Products may also be transferred as files.</a:t>
            </a:r>
          </a:p>
          <a:p>
            <a:endParaRPr lang="en-GB" i="0" baseline="0" dirty="0"/>
          </a:p>
          <a:p>
            <a:r>
              <a:rPr lang="en-GB" i="0" baseline="0" dirty="0"/>
              <a:t>Note Planning/Scheduling interactions with the GSTS are greyed out as they are outside the scope of </a:t>
            </a:r>
            <a:r>
              <a:rPr lang="en-GB" i="0" baseline="0" dirty="0" err="1"/>
              <a:t>MOIMS</a:t>
            </a:r>
            <a:r>
              <a:rPr lang="en-GB" i="0" baseline="0" dirty="0"/>
              <a:t> standardisation [</a:t>
            </a:r>
            <a:r>
              <a:rPr lang="en-GB" i="0" baseline="0" dirty="0" err="1"/>
              <a:t>CSS</a:t>
            </a:r>
            <a:r>
              <a:rPr lang="en-GB" i="0" baseline="0" dirty="0"/>
              <a:t> boundary agreement].</a:t>
            </a:r>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23</a:t>
            </a:fld>
            <a:endParaRPr lang="en-GB" altLang="en-US"/>
          </a:p>
        </p:txBody>
      </p:sp>
    </p:spTree>
    <p:extLst>
      <p:ext uri="{BB962C8B-B14F-4D97-AF65-F5344CB8AC3E}">
        <p14:creationId xmlns:p14="http://schemas.microsoft.com/office/powerpoint/2010/main" val="4397052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25</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307186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26</a:t>
            </a:fld>
            <a:endParaRPr lang="en-GB" altLang="en-US"/>
          </a:p>
        </p:txBody>
      </p:sp>
    </p:spTree>
    <p:extLst>
      <p:ext uri="{BB962C8B-B14F-4D97-AF65-F5344CB8AC3E}">
        <p14:creationId xmlns:p14="http://schemas.microsoft.com/office/powerpoint/2010/main" val="56007571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5-15,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29</a:t>
            </a:fld>
            <a:endParaRPr lang="en-US"/>
          </a:p>
        </p:txBody>
      </p:sp>
    </p:spTree>
    <p:extLst>
      <p:ext uri="{BB962C8B-B14F-4D97-AF65-F5344CB8AC3E}">
        <p14:creationId xmlns:p14="http://schemas.microsoft.com/office/powerpoint/2010/main" val="356481021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1" dirty="0"/>
              <a:t>ASL Figure 5-16, trim top &amp; bottom</a:t>
            </a:r>
          </a:p>
          <a:p>
            <a:endParaRPr lang="en-US" dirty="0"/>
          </a:p>
        </p:txBody>
      </p:sp>
      <p:sp>
        <p:nvSpPr>
          <p:cNvPr id="4" name="Slide Number Placeholder 3"/>
          <p:cNvSpPr>
            <a:spLocks noGrp="1"/>
          </p:cNvSpPr>
          <p:nvPr>
            <p:ph type="sldNum" sz="quarter" idx="5"/>
          </p:nvPr>
        </p:nvSpPr>
        <p:spPr/>
        <p:txBody>
          <a:bodyPr/>
          <a:lstStyle/>
          <a:p>
            <a:fld id="{71C74822-B71A-864B-A96D-0A475AF4EC22}" type="slidenum">
              <a:rPr lang="en-US" smtClean="0"/>
              <a:t>30</a:t>
            </a:fld>
            <a:endParaRPr lang="en-US"/>
          </a:p>
        </p:txBody>
      </p:sp>
    </p:spTree>
    <p:extLst>
      <p:ext uri="{BB962C8B-B14F-4D97-AF65-F5344CB8AC3E}">
        <p14:creationId xmlns:p14="http://schemas.microsoft.com/office/powerpoint/2010/main" val="223571431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33</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614954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34</a:t>
            </a:fld>
            <a:endParaRPr lang="en-GB" altLang="en-US"/>
          </a:p>
        </p:txBody>
      </p:sp>
    </p:spTree>
    <p:extLst>
      <p:ext uri="{BB962C8B-B14F-4D97-AF65-F5344CB8AC3E}">
        <p14:creationId xmlns:p14="http://schemas.microsoft.com/office/powerpoint/2010/main" val="40434828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5"/>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20750" eaLnBrk="0" hangingPunct="0">
              <a:defRPr sz="2400" b="1">
                <a:solidFill>
                  <a:schemeClr val="tx1"/>
                </a:solidFill>
                <a:latin typeface="Arial" charset="0"/>
                <a:ea typeface="ＭＳ Ｐゴシック" charset="0"/>
                <a:cs typeface="ＭＳ Ｐゴシック" charset="0"/>
              </a:defRPr>
            </a:lvl1pPr>
            <a:lvl2pPr marL="37931725" indent="-37474525" defTabSz="920750"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fld id="{CEC97609-713F-6B4D-B50B-956EB9ED48A6}" type="slidenum">
              <a:rPr lang="en-US" sz="1000" b="0">
                <a:latin typeface="Times New Roman" charset="0"/>
              </a:rPr>
              <a:pPr/>
              <a:t>2</a:t>
            </a:fld>
            <a:endParaRPr lang="en-US" sz="1000" b="0">
              <a:latin typeface="Times New Roman" charset="0"/>
            </a:endParaRPr>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5065399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9-2, trim headers &amp; footers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GB"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GB" sz="1200" dirty="0"/>
              <a:t>ABA: Spacecraft, ESLT, MOC and SMC (ignore NOC)</a:t>
            </a:r>
            <a:br>
              <a:rPr lang="en-GB" sz="1200" dirty="0"/>
            </a:br>
            <a:r>
              <a:rPr lang="en-GB" sz="1200" dirty="0"/>
              <a:t>On-board Functions: Basic M&amp;C; On-board Procedures; On-board Scheduler</a:t>
            </a:r>
            <a:br>
              <a:rPr lang="en-GB" sz="1200" dirty="0"/>
            </a:br>
            <a:r>
              <a:rPr lang="en-GB" sz="1200" dirty="0"/>
              <a:t>Tracking done by Dedicated ESLT</a:t>
            </a:r>
            <a:br>
              <a:rPr lang="en-GB" sz="1200" dirty="0"/>
            </a:br>
            <a:r>
              <a:rPr lang="en-GB" sz="1200" dirty="0"/>
              <a:t>S/C DB, OBSW and OBCPs from S/C Manufacturer, also supporting performance monitoring and fault diagnosis</a:t>
            </a:r>
            <a:br>
              <a:rPr lang="en-GB" sz="1200" dirty="0"/>
            </a:br>
            <a:r>
              <a:rPr lang="en-GB" sz="1200" dirty="0"/>
              <a:t>All other functions in MOC</a:t>
            </a:r>
          </a:p>
          <a:p>
            <a:endParaRPr lang="en-GB" dirty="0"/>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36</a:t>
            </a:fld>
            <a:endParaRPr lang="en-GB" altLang="en-US"/>
          </a:p>
        </p:txBody>
      </p:sp>
    </p:spTree>
    <p:extLst>
      <p:ext uri="{BB962C8B-B14F-4D97-AF65-F5344CB8AC3E}">
        <p14:creationId xmlns:p14="http://schemas.microsoft.com/office/powerpoint/2010/main" val="185411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3-7,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37</a:t>
            </a:fld>
            <a:endParaRPr lang="en-GB" altLang="en-US"/>
          </a:p>
        </p:txBody>
      </p:sp>
    </p:spTree>
    <p:extLst>
      <p:ext uri="{BB962C8B-B14F-4D97-AF65-F5344CB8AC3E}">
        <p14:creationId xmlns:p14="http://schemas.microsoft.com/office/powerpoint/2010/main" val="167533278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a:extLst>
              <a:ext uri="{FF2B5EF4-FFF2-40B4-BE49-F238E27FC236}">
                <a16:creationId xmlns:a16="http://schemas.microsoft.com/office/drawing/2014/main" id="{411329F0-A77B-5D45-BFF5-E31AA0CBBA71}"/>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3FB8280E-19C4-7C49-822B-CEC21B506321}" type="slidenum">
              <a:rPr lang="en-US" altLang="en-US" sz="1200"/>
              <a:pPr/>
              <a:t>39</a:t>
            </a:fld>
            <a:endParaRPr lang="en-US" altLang="en-US" sz="1200"/>
          </a:p>
        </p:txBody>
      </p:sp>
      <p:sp>
        <p:nvSpPr>
          <p:cNvPr id="25602" name="Rectangle 2">
            <a:extLst>
              <a:ext uri="{FF2B5EF4-FFF2-40B4-BE49-F238E27FC236}">
                <a16:creationId xmlns:a16="http://schemas.microsoft.com/office/drawing/2014/main" id="{BEACA633-7F35-C94F-B345-74E08BDE5858}"/>
              </a:ext>
            </a:extLst>
          </p:cNvPr>
          <p:cNvSpPr>
            <a:spLocks noGrp="1" noRot="1" noChangeAspect="1" noChangeArrowheads="1" noTextEdit="1"/>
          </p:cNvSpPr>
          <p:nvPr>
            <p:ph type="sldImg"/>
          </p:nvPr>
        </p:nvSpPr>
        <p:spPr>
          <a:ln/>
        </p:spPr>
      </p:sp>
      <p:sp>
        <p:nvSpPr>
          <p:cNvPr id="25603" name="Rectangle 3">
            <a:extLst>
              <a:ext uri="{FF2B5EF4-FFF2-40B4-BE49-F238E27FC236}">
                <a16:creationId xmlns:a16="http://schemas.microsoft.com/office/drawing/2014/main" id="{9C4236E5-CB8B-964C-AD82-BF8B33255406}"/>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91876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40</a:t>
            </a:fld>
            <a:endParaRPr lang="en-GB" altLang="en-US"/>
          </a:p>
        </p:txBody>
      </p:sp>
    </p:spTree>
    <p:extLst>
      <p:ext uri="{BB962C8B-B14F-4D97-AF65-F5344CB8AC3E}">
        <p14:creationId xmlns:p14="http://schemas.microsoft.com/office/powerpoint/2010/main" val="28878623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indent="0" algn="l" defTabSz="914400" rtl="0" eaLnBrk="1" fontAlgn="auto" latinLnBrk="0" hangingPunct="1">
              <a:lnSpc>
                <a:spcPct val="100000"/>
              </a:lnSpc>
              <a:spcBef>
                <a:spcPct val="0"/>
              </a:spcBef>
              <a:spcAft>
                <a:spcPts val="0"/>
              </a:spcAft>
              <a:buClrTx/>
              <a:buSzTx/>
              <a:buFontTx/>
              <a:buNone/>
              <a:tabLst/>
              <a:defRPr/>
            </a:pPr>
            <a:r>
              <a:rPr lang="en-US" dirty="0">
                <a:latin typeface="Times New Roman" pitchFamily="18" charset="0"/>
                <a:ea typeface="ＭＳ Ｐゴシック" pitchFamily="34" charset="-128"/>
              </a:rPr>
              <a:t>12/12/12: Updated Peter’s version so all lines were the same width, alignment</a:t>
            </a:r>
            <a:r>
              <a:rPr lang="en-US" baseline="0" dirty="0">
                <a:latin typeface="Times New Roman" pitchFamily="18" charset="0"/>
                <a:ea typeface="ＭＳ Ｐゴシック" pitchFamily="34" charset="-128"/>
              </a:rPr>
              <a:t> within text boxes was center, general alignment adjustments. Added “C &amp; S” definition to bottom.</a:t>
            </a:r>
            <a:endParaRPr lang="en-US" dirty="0">
              <a:latin typeface="Times New Roman" pitchFamily="18" charset="0"/>
              <a:ea typeface="ＭＳ Ｐゴシック" pitchFamily="34" charset="-128"/>
            </a:endParaRPr>
          </a:p>
        </p:txBody>
      </p:sp>
      <p:sp>
        <p:nvSpPr>
          <p:cNvPr id="36868"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a:solidFill>
                  <a:schemeClr val="tx2"/>
                </a:solidFill>
                <a:latin typeface="Arial" pitchFamily="34" charset="0"/>
                <a:ea typeface="ＭＳ Ｐゴシック" pitchFamily="34" charset="-128"/>
              </a:defRPr>
            </a:lvl1pPr>
            <a:lvl2pPr marL="742950" indent="-285750" eaLnBrk="0" hangingPunct="0">
              <a:defRPr>
                <a:solidFill>
                  <a:schemeClr val="tx2"/>
                </a:solidFill>
                <a:latin typeface="Arial" pitchFamily="34" charset="0"/>
                <a:ea typeface="ＭＳ Ｐゴシック" pitchFamily="34" charset="-128"/>
              </a:defRPr>
            </a:lvl2pPr>
            <a:lvl3pPr marL="1143000" indent="-228600" eaLnBrk="0" hangingPunct="0">
              <a:defRPr>
                <a:solidFill>
                  <a:schemeClr val="tx2"/>
                </a:solidFill>
                <a:latin typeface="Arial" pitchFamily="34" charset="0"/>
                <a:ea typeface="ＭＳ Ｐゴシック" pitchFamily="34" charset="-128"/>
              </a:defRPr>
            </a:lvl3pPr>
            <a:lvl4pPr marL="1600200" indent="-228600" eaLnBrk="0" hangingPunct="0">
              <a:defRPr>
                <a:solidFill>
                  <a:schemeClr val="tx2"/>
                </a:solidFill>
                <a:latin typeface="Arial" pitchFamily="34" charset="0"/>
                <a:ea typeface="ＭＳ Ｐゴシック" pitchFamily="34" charset="-128"/>
              </a:defRPr>
            </a:lvl4pPr>
            <a:lvl5pPr marL="2057400" indent="-228600" eaLnBrk="0" hangingPunct="0">
              <a:defRPr>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a:solidFill>
                  <a:schemeClr val="tx2"/>
                </a:solidFill>
                <a:latin typeface="Arial" pitchFamily="34" charset="0"/>
                <a:ea typeface="ＭＳ Ｐゴシック" pitchFamily="34" charset="-128"/>
              </a:defRPr>
            </a:lvl9pPr>
          </a:lstStyle>
          <a:p>
            <a:pPr algn="r" fontAlgn="base">
              <a:spcBef>
                <a:spcPct val="0"/>
              </a:spcBef>
              <a:spcAft>
                <a:spcPct val="0"/>
              </a:spcAft>
            </a:pPr>
            <a:fld id="{C4A0B6E2-9714-44F8-A5AC-377243E44F0A}" type="slidenum">
              <a:rPr lang="en-US" sz="1200">
                <a:solidFill>
                  <a:srgbClr val="000000"/>
                </a:solidFill>
              </a:rPr>
              <a:pPr algn="r" fontAlgn="base">
                <a:spcBef>
                  <a:spcPct val="0"/>
                </a:spcBef>
                <a:spcAft>
                  <a:spcPct val="0"/>
                </a:spcAft>
              </a:pPr>
              <a:t>41</a:t>
            </a:fld>
            <a:endParaRPr lang="en-US" sz="1200">
              <a:solidFill>
                <a:srgbClr val="000000"/>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noTextEdit="1"/>
          </p:cNvSpPr>
          <p:nvPr>
            <p:ph type="sldImg"/>
          </p:nvPr>
        </p:nvSpPr>
        <p:spPr>
          <a:ln/>
        </p:spPr>
      </p:sp>
      <p:sp>
        <p:nvSpPr>
          <p:cNvPr id="39938"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solidFill>
                  <a:srgbClr val="FF0000"/>
                </a:solidFill>
              </a:rPr>
              <a:t>ASL Fig 9-16, trim headers &amp; footers</a:t>
            </a:r>
          </a:p>
          <a:p>
            <a:pPr eaLnBrk="1" hangingPunct="1"/>
            <a:endParaRPr lang="en-US" dirty="0">
              <a:latin typeface="Times New Roman" pitchFamily="18" charset="0"/>
              <a:ea typeface="ＭＳ Ｐゴシック" pitchFamily="34" charset="-128"/>
            </a:endParaRPr>
          </a:p>
          <a:p>
            <a:pPr eaLnBrk="1" hangingPunct="1"/>
            <a:endParaRPr lang="en-US" dirty="0">
              <a:latin typeface="Times New Roman" pitchFamily="18" charset="0"/>
              <a:ea typeface="ＭＳ Ｐゴシック" pitchFamily="34" charset="-128"/>
            </a:endParaRPr>
          </a:p>
          <a:p>
            <a:pPr eaLnBrk="1" hangingPunct="1"/>
            <a:r>
              <a:rPr lang="en-US" dirty="0">
                <a:latin typeface="Times New Roman" pitchFamily="18" charset="0"/>
                <a:ea typeface="ＭＳ Ｐゴシック" pitchFamily="34" charset="-128"/>
              </a:rPr>
              <a:t>12/12/12: New slide from Peter.  Figure title</a:t>
            </a:r>
            <a:r>
              <a:rPr lang="en-US" baseline="0" dirty="0">
                <a:latin typeface="Times New Roman" pitchFamily="18" charset="0"/>
                <a:ea typeface="ＭＳ Ｐゴシック" pitchFamily="34" charset="-128"/>
              </a:rPr>
              <a:t> in document is shown above. PPT original figure title is “</a:t>
            </a:r>
            <a:r>
              <a:rPr lang="en-GB" sz="1200" b="1" dirty="0"/>
              <a:t>SSI Secure Single Link Cross Support – Forward</a:t>
            </a:r>
          </a:p>
          <a:p>
            <a:pPr eaLnBrk="1" hangingPunct="1"/>
            <a:r>
              <a:rPr lang="en-GB" sz="1200" b="1" dirty="0"/>
              <a:t>(File, Frame &amp; Message all DTN)</a:t>
            </a:r>
            <a:endParaRPr lang="en-US" sz="1200" b="1" dirty="0"/>
          </a:p>
          <a:p>
            <a:pPr marL="0" marR="0" indent="0" algn="l" defTabSz="914400" rtl="0" eaLnBrk="1" fontAlgn="auto" latinLnBrk="0" hangingPunct="1">
              <a:lnSpc>
                <a:spcPct val="100000"/>
              </a:lnSpc>
              <a:spcBef>
                <a:spcPct val="0"/>
              </a:spcBef>
              <a:spcAft>
                <a:spcPts val="0"/>
              </a:spcAft>
              <a:buClrTx/>
              <a:buSzTx/>
              <a:buFontTx/>
              <a:buNone/>
              <a:tabLst/>
              <a:defRPr/>
            </a:pPr>
            <a:endParaRPr lang="en-US" dirty="0">
              <a:latin typeface="Times New Roman" pitchFamily="18" charset="0"/>
              <a:ea typeface="ＭＳ Ｐゴシック" pitchFamily="34" charset="-128"/>
            </a:endParaRPr>
          </a:p>
          <a:p>
            <a:pPr eaLnBrk="1" hangingPunct="1">
              <a:spcBef>
                <a:spcPct val="0"/>
              </a:spcBef>
            </a:pPr>
            <a:endParaRPr lang="en-US" dirty="0">
              <a:latin typeface="Times New Roman" pitchFamily="18" charset="0"/>
              <a:ea typeface="ＭＳ Ｐゴシック" pitchFamily="34" charset="-128"/>
            </a:endParaRPr>
          </a:p>
        </p:txBody>
      </p:sp>
      <p:sp>
        <p:nvSpPr>
          <p:cNvPr id="39939" name="Slide Number Placeholder 3"/>
          <p:cNvSpPr txBox="1">
            <a:spLocks noGrp="1"/>
          </p:cNvSpPr>
          <p:nvPr/>
        </p:nvSpPr>
        <p:spPr bwMode="auto">
          <a:xfrm>
            <a:off x="3884414" y="8685894"/>
            <a:ext cx="2972098" cy="45659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lIns="91432" tIns="45716" rIns="91432" bIns="45716" anchor="b"/>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r"/>
            <a:fld id="{12FF7593-2D13-499F-9658-F88A171F4723}" type="slidenum">
              <a:rPr lang="en-US" sz="1200"/>
              <a:pPr algn="r"/>
              <a:t>42</a:t>
            </a:fld>
            <a:endParaRPr lang="en-US" sz="1200"/>
          </a:p>
        </p:txBody>
      </p:sp>
    </p:spTree>
    <p:extLst>
      <p:ext uri="{BB962C8B-B14F-4D97-AF65-F5344CB8AC3E}">
        <p14:creationId xmlns:p14="http://schemas.microsoft.com/office/powerpoint/2010/main" val="3436145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44</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89142856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45</a:t>
            </a:fld>
            <a:endParaRPr lang="en-GB" altLang="en-US"/>
          </a:p>
        </p:txBody>
      </p:sp>
    </p:spTree>
    <p:extLst>
      <p:ext uri="{BB962C8B-B14F-4D97-AF65-F5344CB8AC3E}">
        <p14:creationId xmlns:p14="http://schemas.microsoft.com/office/powerpoint/2010/main" val="41802993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44A1B44-3BE1-8946-A873-385D648DBF51}"/>
              </a:ext>
            </a:extLst>
          </p:cNvPr>
          <p:cNvSpPr>
            <a:spLocks noGrp="1" noChangeArrowheads="1"/>
          </p:cNvSpPr>
          <p:nvPr>
            <p:ph type="sldNum" sz="quarter" idx="5"/>
          </p:nvPr>
        </p:nvSpPr>
        <p:spPr>
          <a:ln/>
        </p:spPr>
        <p:txBody>
          <a:bodyPr/>
          <a:lstStyle/>
          <a:p>
            <a:fld id="{6E2A76AB-612C-8A46-B1D0-7780BA3B631C}" type="slidenum">
              <a:rPr lang="en-US" altLang="en-US"/>
              <a:pPr/>
              <a:t>48</a:t>
            </a:fld>
            <a:endParaRPr lang="en-US" altLang="en-US"/>
          </a:p>
        </p:txBody>
      </p:sp>
      <p:sp>
        <p:nvSpPr>
          <p:cNvPr id="491522" name="Rectangle 2">
            <a:extLst>
              <a:ext uri="{FF2B5EF4-FFF2-40B4-BE49-F238E27FC236}">
                <a16:creationId xmlns:a16="http://schemas.microsoft.com/office/drawing/2014/main" id="{3927E332-4341-3047-AAC9-C81B2D6F570F}"/>
              </a:ext>
            </a:extLst>
          </p:cNvPr>
          <p:cNvSpPr>
            <a:spLocks noGrp="1" noRot="1" noChangeAspect="1" noChangeArrowheads="1" noTextEdit="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91523" name="Text Box 3">
            <a:extLst>
              <a:ext uri="{FF2B5EF4-FFF2-40B4-BE49-F238E27FC236}">
                <a16:creationId xmlns:a16="http://schemas.microsoft.com/office/drawing/2014/main" id="{47DAFFBF-9224-7942-8EF2-EF1D5BFEA796}"/>
              </a:ext>
            </a:extLst>
          </p:cNvPr>
          <p:cNvSpPr txBox="1">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55</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43766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153EEB2A-01F6-ED49-B825-33EDF41833EF}" type="slidenum">
              <a:rPr lang="en-US"/>
              <a:pPr>
                <a:defRPr/>
              </a:pPr>
              <a:t>3</a:t>
            </a:fld>
            <a:endParaRPr lang="en-US"/>
          </a:p>
        </p:txBody>
      </p:sp>
      <p:sp>
        <p:nvSpPr>
          <p:cNvPr id="45057"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80FB71EF-367A-AA4E-AB1D-6D8E90B762A9}" type="slidenum">
              <a:rPr lang="en-US" sz="1300"/>
              <a:pPr algn="r">
                <a:buClrTx/>
                <a:buFontTx/>
                <a:buNone/>
                <a:defRPr/>
              </a:pPr>
              <a:t>3</a:t>
            </a:fld>
            <a:endParaRPr lang="en-US" sz="1300"/>
          </a:p>
        </p:txBody>
      </p:sp>
      <p:sp>
        <p:nvSpPr>
          <p:cNvPr id="45058"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5059" name="Text Box 3"/>
          <p:cNvSpPr txBox="1">
            <a:spLocks noGrp="1" noChangeArrowheads="1"/>
          </p:cNvSpPr>
          <p:nvPr>
            <p:ph type="body" idx="1"/>
          </p:nvPr>
        </p:nvSpPr>
        <p:spPr>
          <a:xfrm>
            <a:off x="731520" y="4560571"/>
            <a:ext cx="585216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5571878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3-6,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58</a:t>
            </a:fld>
            <a:endParaRPr lang="en-GB" altLang="en-US"/>
          </a:p>
        </p:txBody>
      </p:sp>
    </p:spTree>
    <p:extLst>
      <p:ext uri="{BB962C8B-B14F-4D97-AF65-F5344CB8AC3E}">
        <p14:creationId xmlns:p14="http://schemas.microsoft.com/office/powerpoint/2010/main" val="41642342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7">
            <a:extLst>
              <a:ext uri="{FF2B5EF4-FFF2-40B4-BE49-F238E27FC236}">
                <a16:creationId xmlns:a16="http://schemas.microsoft.com/office/drawing/2014/main" id="{ABB8311D-570D-5749-BD44-F86D3401A369}"/>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8F6E08DA-E486-9B49-91DA-0C893A65CA85}" type="slidenum">
              <a:rPr lang="en-US" altLang="en-US" sz="1200"/>
              <a:pPr/>
              <a:t>61</a:t>
            </a:fld>
            <a:endParaRPr lang="en-US" altLang="en-US" sz="1200"/>
          </a:p>
        </p:txBody>
      </p:sp>
      <p:sp>
        <p:nvSpPr>
          <p:cNvPr id="17410" name="Rectangle 2">
            <a:extLst>
              <a:ext uri="{FF2B5EF4-FFF2-40B4-BE49-F238E27FC236}">
                <a16:creationId xmlns:a16="http://schemas.microsoft.com/office/drawing/2014/main" id="{B2AB85A4-B094-074D-B600-21B2216659CD}"/>
              </a:ext>
            </a:extLst>
          </p:cNvPr>
          <p:cNvSpPr>
            <a:spLocks noGrp="1" noRot="1" noChangeAspect="1" noChangeArrowheads="1" noTextEdit="1"/>
          </p:cNvSpPr>
          <p:nvPr>
            <p:ph type="sldImg"/>
          </p:nvPr>
        </p:nvSpPr>
        <p:spPr>
          <a:ln/>
        </p:spPr>
      </p:sp>
      <p:sp>
        <p:nvSpPr>
          <p:cNvPr id="17411" name="Rectangle 3">
            <a:extLst>
              <a:ext uri="{FF2B5EF4-FFF2-40B4-BE49-F238E27FC236}">
                <a16:creationId xmlns:a16="http://schemas.microsoft.com/office/drawing/2014/main" id="{FA2752E2-317D-1B40-9CC9-2686FB918613}"/>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1511731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63</a:t>
            </a:fld>
            <a:endParaRPr lang="en-GB" altLang="en-US"/>
          </a:p>
        </p:txBody>
      </p:sp>
    </p:spTree>
    <p:extLst>
      <p:ext uri="{BB962C8B-B14F-4D97-AF65-F5344CB8AC3E}">
        <p14:creationId xmlns:p14="http://schemas.microsoft.com/office/powerpoint/2010/main" val="163497772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67</a:t>
            </a:fld>
            <a:endParaRPr lang="en-GB" altLang="en-US"/>
          </a:p>
        </p:txBody>
      </p:sp>
    </p:spTree>
    <p:extLst>
      <p:ext uri="{BB962C8B-B14F-4D97-AF65-F5344CB8AC3E}">
        <p14:creationId xmlns:p14="http://schemas.microsoft.com/office/powerpoint/2010/main" val="166664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70</a:t>
            </a:fld>
            <a:endParaRPr lang="en-GB" altLang="en-US"/>
          </a:p>
        </p:txBody>
      </p:sp>
    </p:spTree>
    <p:extLst>
      <p:ext uri="{BB962C8B-B14F-4D97-AF65-F5344CB8AC3E}">
        <p14:creationId xmlns:p14="http://schemas.microsoft.com/office/powerpoint/2010/main" val="31658208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71</a:t>
            </a:fld>
            <a:endParaRPr lang="en-GB" altLang="en-US"/>
          </a:p>
        </p:txBody>
      </p:sp>
    </p:spTree>
    <p:extLst>
      <p:ext uri="{BB962C8B-B14F-4D97-AF65-F5344CB8AC3E}">
        <p14:creationId xmlns:p14="http://schemas.microsoft.com/office/powerpoint/2010/main" val="4121115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72</a:t>
            </a:fld>
            <a:endParaRPr lang="en-GB" altLang="en-US"/>
          </a:p>
        </p:txBody>
      </p:sp>
    </p:spTree>
    <p:extLst>
      <p:ext uri="{BB962C8B-B14F-4D97-AF65-F5344CB8AC3E}">
        <p14:creationId xmlns:p14="http://schemas.microsoft.com/office/powerpoint/2010/main" val="42324310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73</a:t>
            </a:fld>
            <a:endParaRPr lang="en-GB" altLang="en-US"/>
          </a:p>
        </p:txBody>
      </p:sp>
    </p:spTree>
    <p:extLst>
      <p:ext uri="{BB962C8B-B14F-4D97-AF65-F5344CB8AC3E}">
        <p14:creationId xmlns:p14="http://schemas.microsoft.com/office/powerpoint/2010/main" val="30482406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a:extLst>
              <a:ext uri="{FF2B5EF4-FFF2-40B4-BE49-F238E27FC236}">
                <a16:creationId xmlns:a16="http://schemas.microsoft.com/office/drawing/2014/main" id="{AB7459AB-9121-8F47-8AB9-072C32830298}"/>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09646017-9B7D-1449-891D-CD2CEFD6E581}" type="slidenum">
              <a:rPr lang="en-US" altLang="en-US" sz="1200"/>
              <a:pPr/>
              <a:t>78</a:t>
            </a:fld>
            <a:endParaRPr lang="en-US" altLang="en-US" sz="1200"/>
          </a:p>
        </p:txBody>
      </p:sp>
      <p:sp>
        <p:nvSpPr>
          <p:cNvPr id="21506" name="Rectangle 2">
            <a:extLst>
              <a:ext uri="{FF2B5EF4-FFF2-40B4-BE49-F238E27FC236}">
                <a16:creationId xmlns:a16="http://schemas.microsoft.com/office/drawing/2014/main" id="{FF52AD0D-DFCA-7B4A-AF4C-37504E6D8C72}"/>
              </a:ext>
            </a:extLst>
          </p:cNvPr>
          <p:cNvSpPr>
            <a:spLocks noGrp="1" noRot="1" noChangeAspect="1" noChangeArrowheads="1" noTextEdit="1"/>
          </p:cNvSpPr>
          <p:nvPr>
            <p:ph type="sldImg"/>
          </p:nvPr>
        </p:nvSpPr>
        <p:spPr>
          <a:ln/>
        </p:spPr>
      </p:sp>
      <p:sp>
        <p:nvSpPr>
          <p:cNvPr id="21507" name="Rectangle 3">
            <a:extLst>
              <a:ext uri="{FF2B5EF4-FFF2-40B4-BE49-F238E27FC236}">
                <a16:creationId xmlns:a16="http://schemas.microsoft.com/office/drawing/2014/main" id="{9A225A2D-D75D-DE45-8375-8A40719050C0}"/>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5469263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79</a:t>
            </a:fld>
            <a:endParaRPr lang="en-GB" altLang="en-US"/>
          </a:p>
        </p:txBody>
      </p:sp>
    </p:spTree>
    <p:extLst>
      <p:ext uri="{BB962C8B-B14F-4D97-AF65-F5344CB8AC3E}">
        <p14:creationId xmlns:p14="http://schemas.microsoft.com/office/powerpoint/2010/main" val="2138445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5C927E8A-00B1-2740-AFA4-31CB74C14031}" type="slidenum">
              <a:rPr lang="en-US"/>
              <a:pPr>
                <a:defRPr/>
              </a:pPr>
              <a:t>6</a:t>
            </a:fld>
            <a:endParaRPr lang="en-US"/>
          </a:p>
        </p:txBody>
      </p:sp>
      <p:sp>
        <p:nvSpPr>
          <p:cNvPr id="41985"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3E161AFB-77FD-DB4C-9226-2A9AFB1F0354}" type="slidenum">
              <a:rPr lang="en-US" sz="1300">
                <a:latin typeface="Arial" charset="0"/>
              </a:rPr>
              <a:pPr algn="r">
                <a:buClrTx/>
                <a:buFontTx/>
                <a:buNone/>
                <a:defRPr/>
              </a:pPr>
              <a:t>6</a:t>
            </a:fld>
            <a:endParaRPr lang="en-US" sz="1300">
              <a:latin typeface="Arial" charset="0"/>
            </a:endParaRPr>
          </a:p>
        </p:txBody>
      </p:sp>
      <p:sp>
        <p:nvSpPr>
          <p:cNvPr id="41986"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1987"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7449843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37010A26-7B13-874C-AAAD-CC75741A6BD4}" type="slidenum">
              <a:rPr lang="en-US"/>
              <a:pPr>
                <a:defRPr/>
              </a:pPr>
              <a:t>84</a:t>
            </a:fld>
            <a:endParaRPr lang="en-US"/>
          </a:p>
        </p:txBody>
      </p:sp>
      <p:sp>
        <p:nvSpPr>
          <p:cNvPr id="4915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565D4F37-24C5-2944-B9B1-2E75F1EF9FBA}" type="slidenum">
              <a:rPr lang="en-US" sz="1300"/>
              <a:pPr algn="r">
                <a:buClrTx/>
                <a:buFontTx/>
                <a:buNone/>
                <a:defRPr/>
              </a:pPr>
              <a:t>84</a:t>
            </a:fld>
            <a:endParaRPr lang="en-US" sz="1300"/>
          </a:p>
        </p:txBody>
      </p:sp>
      <p:sp>
        <p:nvSpPr>
          <p:cNvPr id="4915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915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3400263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85</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547460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02E3E95-26CC-FB41-9480-3B8849F76063}"/>
              </a:ext>
            </a:extLst>
          </p:cNvPr>
          <p:cNvSpPr>
            <a:spLocks noGrp="1" noChangeArrowheads="1"/>
          </p:cNvSpPr>
          <p:nvPr>
            <p:ph type="sldNum" sz="quarter" idx="5"/>
          </p:nvPr>
        </p:nvSpPr>
        <p:spPr>
          <a:ln/>
        </p:spPr>
        <p:txBody>
          <a:bodyPr/>
          <a:lstStyle/>
          <a:p>
            <a:fld id="{3B6806A3-D0AA-2546-91DB-605436EDA883}" type="slidenum">
              <a:rPr lang="en-US" altLang="en-US"/>
              <a:pPr/>
              <a:t>92</a:t>
            </a:fld>
            <a:endParaRPr lang="en-US" altLang="en-US"/>
          </a:p>
        </p:txBody>
      </p:sp>
      <p:sp>
        <p:nvSpPr>
          <p:cNvPr id="334850" name="Rectangle 2">
            <a:extLst>
              <a:ext uri="{FF2B5EF4-FFF2-40B4-BE49-F238E27FC236}">
                <a16:creationId xmlns:a16="http://schemas.microsoft.com/office/drawing/2014/main" id="{6513FB02-002C-5A41-B4B4-D63C5A9F2D99}"/>
              </a:ext>
            </a:extLst>
          </p:cNvPr>
          <p:cNvSpPr>
            <a:spLocks noGrp="1" noRot="1" noChangeAspect="1" noChangeArrowheads="1" noTextEdit="1"/>
          </p:cNvSpPr>
          <p:nvPr>
            <p:ph type="sldImg"/>
          </p:nvPr>
        </p:nvSpPr>
        <p:spPr>
          <a:ln/>
        </p:spPr>
      </p:sp>
      <p:sp>
        <p:nvSpPr>
          <p:cNvPr id="334851" name="Rectangle 3">
            <a:extLst>
              <a:ext uri="{FF2B5EF4-FFF2-40B4-BE49-F238E27FC236}">
                <a16:creationId xmlns:a16="http://schemas.microsoft.com/office/drawing/2014/main" id="{E02D38C6-C8B0-CA46-A0CE-357285F3DC33}"/>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AEA29EBD-C306-7243-BD0B-115D81CE7B13}"/>
              </a:ext>
            </a:extLst>
          </p:cNvPr>
          <p:cNvSpPr>
            <a:spLocks noGrp="1" noChangeArrowheads="1"/>
          </p:cNvSpPr>
          <p:nvPr>
            <p:ph type="sldNum" sz="quarter" idx="5"/>
          </p:nvPr>
        </p:nvSpPr>
        <p:spPr>
          <a:ln/>
        </p:spPr>
        <p:txBody>
          <a:bodyPr/>
          <a:lstStyle/>
          <a:p>
            <a:fld id="{FB07E3C7-22F3-7349-A2CD-117F856EAEC7}" type="slidenum">
              <a:rPr lang="en-US" altLang="en-US"/>
              <a:pPr/>
              <a:t>93</a:t>
            </a:fld>
            <a:endParaRPr lang="en-US" altLang="en-US"/>
          </a:p>
        </p:txBody>
      </p:sp>
      <p:sp>
        <p:nvSpPr>
          <p:cNvPr id="335874" name="Rectangle 2">
            <a:extLst>
              <a:ext uri="{FF2B5EF4-FFF2-40B4-BE49-F238E27FC236}">
                <a16:creationId xmlns:a16="http://schemas.microsoft.com/office/drawing/2014/main" id="{97ECBD92-D2B0-294B-8257-59E66126024F}"/>
              </a:ext>
            </a:extLst>
          </p:cNvPr>
          <p:cNvSpPr>
            <a:spLocks noGrp="1" noRot="1" noChangeAspect="1" noChangeArrowheads="1" noTextEdit="1"/>
          </p:cNvSpPr>
          <p:nvPr>
            <p:ph type="sldImg"/>
          </p:nvPr>
        </p:nvSpPr>
        <p:spPr>
          <a:ln/>
        </p:spPr>
      </p:sp>
      <p:sp>
        <p:nvSpPr>
          <p:cNvPr id="335875" name="Rectangle 3">
            <a:extLst>
              <a:ext uri="{FF2B5EF4-FFF2-40B4-BE49-F238E27FC236}">
                <a16:creationId xmlns:a16="http://schemas.microsoft.com/office/drawing/2014/main" id="{D08700F6-1194-0A46-8D1B-98207339E5B9}"/>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2FE80541-2152-DC42-BDE0-FF2E3D9B835E}"/>
              </a:ext>
            </a:extLst>
          </p:cNvPr>
          <p:cNvSpPr>
            <a:spLocks noGrp="1" noChangeArrowheads="1"/>
          </p:cNvSpPr>
          <p:nvPr>
            <p:ph type="sldNum" sz="quarter" idx="5"/>
          </p:nvPr>
        </p:nvSpPr>
        <p:spPr>
          <a:ln/>
        </p:spPr>
        <p:txBody>
          <a:bodyPr/>
          <a:lstStyle/>
          <a:p>
            <a:fld id="{A8BEF9F3-C96D-5347-AF12-D27AA0D88096}" type="slidenum">
              <a:rPr lang="en-US" altLang="en-US"/>
              <a:pPr/>
              <a:t>94</a:t>
            </a:fld>
            <a:endParaRPr lang="en-US" altLang="en-US"/>
          </a:p>
        </p:txBody>
      </p:sp>
      <p:sp>
        <p:nvSpPr>
          <p:cNvPr id="336898" name="Rectangle 2">
            <a:extLst>
              <a:ext uri="{FF2B5EF4-FFF2-40B4-BE49-F238E27FC236}">
                <a16:creationId xmlns:a16="http://schemas.microsoft.com/office/drawing/2014/main" id="{8E3FC48A-CCAB-A042-AF28-315FEF3AD663}"/>
              </a:ext>
            </a:extLst>
          </p:cNvPr>
          <p:cNvSpPr>
            <a:spLocks noGrp="1" noRot="1" noChangeAspect="1" noChangeArrowheads="1" noTextEdit="1"/>
          </p:cNvSpPr>
          <p:nvPr>
            <p:ph type="sldImg"/>
          </p:nvPr>
        </p:nvSpPr>
        <p:spPr>
          <a:ln/>
        </p:spPr>
      </p:sp>
      <p:sp>
        <p:nvSpPr>
          <p:cNvPr id="336899" name="Rectangle 3">
            <a:extLst>
              <a:ext uri="{FF2B5EF4-FFF2-40B4-BE49-F238E27FC236}">
                <a16:creationId xmlns:a16="http://schemas.microsoft.com/office/drawing/2014/main" id="{6CA0D298-5047-D141-BF59-5FF6CCF8C91E}"/>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9789D36-0BEF-4049-AE0F-4B4D8330AA5F}"/>
              </a:ext>
            </a:extLst>
          </p:cNvPr>
          <p:cNvSpPr>
            <a:spLocks noGrp="1" noChangeArrowheads="1"/>
          </p:cNvSpPr>
          <p:nvPr>
            <p:ph type="sldNum" sz="quarter" idx="5"/>
          </p:nvPr>
        </p:nvSpPr>
        <p:spPr>
          <a:ln/>
        </p:spPr>
        <p:txBody>
          <a:bodyPr/>
          <a:lstStyle/>
          <a:p>
            <a:fld id="{25FE667B-7BEC-8643-89ED-983688BDD140}" type="slidenum">
              <a:rPr lang="en-US" altLang="en-US"/>
              <a:pPr/>
              <a:t>95</a:t>
            </a:fld>
            <a:endParaRPr lang="en-US" altLang="en-US"/>
          </a:p>
        </p:txBody>
      </p:sp>
      <p:sp>
        <p:nvSpPr>
          <p:cNvPr id="337922" name="Rectangle 2">
            <a:extLst>
              <a:ext uri="{FF2B5EF4-FFF2-40B4-BE49-F238E27FC236}">
                <a16:creationId xmlns:a16="http://schemas.microsoft.com/office/drawing/2014/main" id="{9A694BFA-9455-2245-AD20-EE413DFC628C}"/>
              </a:ext>
            </a:extLst>
          </p:cNvPr>
          <p:cNvSpPr>
            <a:spLocks noGrp="1" noRot="1" noChangeAspect="1" noChangeArrowheads="1" noTextEdit="1"/>
          </p:cNvSpPr>
          <p:nvPr>
            <p:ph type="sldImg"/>
          </p:nvPr>
        </p:nvSpPr>
        <p:spPr>
          <a:ln/>
        </p:spPr>
      </p:sp>
      <p:sp>
        <p:nvSpPr>
          <p:cNvPr id="337923" name="Rectangle 3">
            <a:extLst>
              <a:ext uri="{FF2B5EF4-FFF2-40B4-BE49-F238E27FC236}">
                <a16:creationId xmlns:a16="http://schemas.microsoft.com/office/drawing/2014/main" id="{E519326E-AF96-2F4F-894E-CFDA49946A41}"/>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77FF9F48-22B3-8B44-A6C3-AA1A355E61B5}"/>
              </a:ext>
            </a:extLst>
          </p:cNvPr>
          <p:cNvSpPr>
            <a:spLocks noGrp="1" noChangeArrowheads="1"/>
          </p:cNvSpPr>
          <p:nvPr>
            <p:ph type="sldNum" sz="quarter" idx="5"/>
          </p:nvPr>
        </p:nvSpPr>
        <p:spPr>
          <a:ln/>
        </p:spPr>
        <p:txBody>
          <a:bodyPr/>
          <a:lstStyle/>
          <a:p>
            <a:fld id="{431EC919-DEB7-774A-9F70-D7363AD762D6}" type="slidenum">
              <a:rPr lang="en-US" altLang="en-US"/>
              <a:pPr/>
              <a:t>96</a:t>
            </a:fld>
            <a:endParaRPr lang="en-US" altLang="en-US"/>
          </a:p>
        </p:txBody>
      </p:sp>
      <p:sp>
        <p:nvSpPr>
          <p:cNvPr id="338946" name="Rectangle 2">
            <a:extLst>
              <a:ext uri="{FF2B5EF4-FFF2-40B4-BE49-F238E27FC236}">
                <a16:creationId xmlns:a16="http://schemas.microsoft.com/office/drawing/2014/main" id="{772EF6A9-6E57-7846-BC5C-A189001D432D}"/>
              </a:ext>
            </a:extLst>
          </p:cNvPr>
          <p:cNvSpPr>
            <a:spLocks noGrp="1" noRot="1" noChangeAspect="1" noChangeArrowheads="1" noTextEdit="1"/>
          </p:cNvSpPr>
          <p:nvPr>
            <p:ph type="sldImg"/>
          </p:nvPr>
        </p:nvSpPr>
        <p:spPr>
          <a:ln/>
        </p:spPr>
      </p:sp>
      <p:sp>
        <p:nvSpPr>
          <p:cNvPr id="338947" name="Rectangle 3">
            <a:extLst>
              <a:ext uri="{FF2B5EF4-FFF2-40B4-BE49-F238E27FC236}">
                <a16:creationId xmlns:a16="http://schemas.microsoft.com/office/drawing/2014/main" id="{F7FEB937-AF0D-F543-9A38-928B6D440C97}"/>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DB818A7-9447-2E44-ADB3-842F9491785D}"/>
              </a:ext>
            </a:extLst>
          </p:cNvPr>
          <p:cNvSpPr>
            <a:spLocks noGrp="1" noChangeArrowheads="1"/>
          </p:cNvSpPr>
          <p:nvPr>
            <p:ph type="sldNum" sz="quarter" idx="5"/>
          </p:nvPr>
        </p:nvSpPr>
        <p:spPr>
          <a:ln/>
        </p:spPr>
        <p:txBody>
          <a:bodyPr/>
          <a:lstStyle/>
          <a:p>
            <a:fld id="{BA71FD50-F486-D649-8853-64D03E7BC7A9}" type="slidenum">
              <a:rPr lang="en-US" altLang="en-US"/>
              <a:pPr/>
              <a:t>97</a:t>
            </a:fld>
            <a:endParaRPr lang="en-US" altLang="en-US"/>
          </a:p>
        </p:txBody>
      </p:sp>
      <p:sp>
        <p:nvSpPr>
          <p:cNvPr id="339970" name="Rectangle 2">
            <a:extLst>
              <a:ext uri="{FF2B5EF4-FFF2-40B4-BE49-F238E27FC236}">
                <a16:creationId xmlns:a16="http://schemas.microsoft.com/office/drawing/2014/main" id="{A0681376-338E-BE44-B8CC-C084FFDAA3F3}"/>
              </a:ext>
            </a:extLst>
          </p:cNvPr>
          <p:cNvSpPr>
            <a:spLocks noGrp="1" noRot="1" noChangeAspect="1" noChangeArrowheads="1" noTextEdit="1"/>
          </p:cNvSpPr>
          <p:nvPr>
            <p:ph type="sldImg"/>
          </p:nvPr>
        </p:nvSpPr>
        <p:spPr>
          <a:ln/>
        </p:spPr>
      </p:sp>
      <p:sp>
        <p:nvSpPr>
          <p:cNvPr id="339971" name="Rectangle 3">
            <a:extLst>
              <a:ext uri="{FF2B5EF4-FFF2-40B4-BE49-F238E27FC236}">
                <a16:creationId xmlns:a16="http://schemas.microsoft.com/office/drawing/2014/main" id="{9E40125D-245C-7B47-A941-73514CCD1EB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58D0DC54-C2E2-DD46-845D-23531E06A18B}"/>
              </a:ext>
            </a:extLst>
          </p:cNvPr>
          <p:cNvSpPr>
            <a:spLocks noGrp="1" noChangeArrowheads="1"/>
          </p:cNvSpPr>
          <p:nvPr>
            <p:ph type="sldNum" sz="quarter" idx="5"/>
          </p:nvPr>
        </p:nvSpPr>
        <p:spPr>
          <a:ln/>
        </p:spPr>
        <p:txBody>
          <a:bodyPr/>
          <a:lstStyle/>
          <a:p>
            <a:fld id="{235A12ED-85EC-FD44-BDF6-37435FCAC68B}" type="slidenum">
              <a:rPr lang="en-US" altLang="en-US"/>
              <a:pPr/>
              <a:t>98</a:t>
            </a:fld>
            <a:endParaRPr lang="en-US" altLang="en-US"/>
          </a:p>
        </p:txBody>
      </p:sp>
      <p:sp>
        <p:nvSpPr>
          <p:cNvPr id="340994" name="Rectangle 2">
            <a:extLst>
              <a:ext uri="{FF2B5EF4-FFF2-40B4-BE49-F238E27FC236}">
                <a16:creationId xmlns:a16="http://schemas.microsoft.com/office/drawing/2014/main" id="{7EF9D49D-4AEA-C04F-AE88-B34F7706529B}"/>
              </a:ext>
            </a:extLst>
          </p:cNvPr>
          <p:cNvSpPr>
            <a:spLocks noGrp="1" noRot="1" noChangeAspect="1" noChangeArrowheads="1" noTextEdit="1"/>
          </p:cNvSpPr>
          <p:nvPr>
            <p:ph type="sldImg"/>
          </p:nvPr>
        </p:nvSpPr>
        <p:spPr>
          <a:ln/>
        </p:spPr>
      </p:sp>
      <p:sp>
        <p:nvSpPr>
          <p:cNvPr id="340995" name="Rectangle 3">
            <a:extLst>
              <a:ext uri="{FF2B5EF4-FFF2-40B4-BE49-F238E27FC236}">
                <a16:creationId xmlns:a16="http://schemas.microsoft.com/office/drawing/2014/main" id="{0B280F1A-0422-C946-A867-A0880221DEE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932872A1-5234-A640-B6A0-C27C787CA770}"/>
              </a:ext>
            </a:extLst>
          </p:cNvPr>
          <p:cNvSpPr>
            <a:spLocks noGrp="1" noChangeArrowheads="1"/>
          </p:cNvSpPr>
          <p:nvPr>
            <p:ph type="sldNum" sz="quarter" idx="5"/>
          </p:nvPr>
        </p:nvSpPr>
        <p:spPr>
          <a:ln/>
        </p:spPr>
        <p:txBody>
          <a:bodyPr/>
          <a:lstStyle/>
          <a:p>
            <a:fld id="{F69C1EE5-7389-3A48-B417-D126AA3B6DD6}" type="slidenum">
              <a:rPr lang="en-US" altLang="en-US"/>
              <a:pPr/>
              <a:t>99</a:t>
            </a:fld>
            <a:endParaRPr lang="en-US" altLang="en-US"/>
          </a:p>
        </p:txBody>
      </p:sp>
      <p:sp>
        <p:nvSpPr>
          <p:cNvPr id="342018" name="Rectangle 2">
            <a:extLst>
              <a:ext uri="{FF2B5EF4-FFF2-40B4-BE49-F238E27FC236}">
                <a16:creationId xmlns:a16="http://schemas.microsoft.com/office/drawing/2014/main" id="{115AB192-CE83-3544-92DE-E774EE5D3741}"/>
              </a:ext>
            </a:extLst>
          </p:cNvPr>
          <p:cNvSpPr>
            <a:spLocks noGrp="1" noRot="1" noChangeAspect="1" noChangeArrowheads="1" noTextEdit="1"/>
          </p:cNvSpPr>
          <p:nvPr>
            <p:ph type="sldImg"/>
          </p:nvPr>
        </p:nvSpPr>
        <p:spPr>
          <a:ln/>
        </p:spPr>
      </p:sp>
      <p:sp>
        <p:nvSpPr>
          <p:cNvPr id="342019" name="Rectangle 3">
            <a:extLst>
              <a:ext uri="{FF2B5EF4-FFF2-40B4-BE49-F238E27FC236}">
                <a16:creationId xmlns:a16="http://schemas.microsoft.com/office/drawing/2014/main" id="{504D7BB8-D658-C349-BC89-CD7919730C10}"/>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8</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570469980"/>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C35E1DBD-342E-F04D-8904-D1AF10032FA7}"/>
              </a:ext>
            </a:extLst>
          </p:cNvPr>
          <p:cNvSpPr>
            <a:spLocks noGrp="1" noChangeArrowheads="1"/>
          </p:cNvSpPr>
          <p:nvPr>
            <p:ph type="sldNum" sz="quarter" idx="5"/>
          </p:nvPr>
        </p:nvSpPr>
        <p:spPr>
          <a:ln/>
        </p:spPr>
        <p:txBody>
          <a:bodyPr/>
          <a:lstStyle/>
          <a:p>
            <a:fld id="{018093E4-FFD6-204E-B0E0-E18F11A4E0AD}" type="slidenum">
              <a:rPr lang="en-US" altLang="en-US"/>
              <a:pPr/>
              <a:t>100</a:t>
            </a:fld>
            <a:endParaRPr lang="en-US" altLang="en-US"/>
          </a:p>
        </p:txBody>
      </p:sp>
      <p:sp>
        <p:nvSpPr>
          <p:cNvPr id="343042" name="Rectangle 2">
            <a:extLst>
              <a:ext uri="{FF2B5EF4-FFF2-40B4-BE49-F238E27FC236}">
                <a16:creationId xmlns:a16="http://schemas.microsoft.com/office/drawing/2014/main" id="{50C00261-4DA2-4748-9428-476214A469D8}"/>
              </a:ext>
            </a:extLst>
          </p:cNvPr>
          <p:cNvSpPr>
            <a:spLocks noGrp="1" noRot="1" noChangeAspect="1" noChangeArrowheads="1" noTextEdit="1"/>
          </p:cNvSpPr>
          <p:nvPr>
            <p:ph type="sldImg"/>
          </p:nvPr>
        </p:nvSpPr>
        <p:spPr>
          <a:ln/>
        </p:spPr>
      </p:sp>
      <p:sp>
        <p:nvSpPr>
          <p:cNvPr id="343043" name="Rectangle 3">
            <a:extLst>
              <a:ext uri="{FF2B5EF4-FFF2-40B4-BE49-F238E27FC236}">
                <a16:creationId xmlns:a16="http://schemas.microsoft.com/office/drawing/2014/main" id="{BBC2FC4D-65AE-9948-8358-560EFB6FACFF}"/>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a:extLst>
              <a:ext uri="{FF2B5EF4-FFF2-40B4-BE49-F238E27FC236}">
                <a16:creationId xmlns:a16="http://schemas.microsoft.com/office/drawing/2014/main" id="{D986AD4F-47E2-3941-9F8E-3D87AEF29010}"/>
              </a:ext>
            </a:extLst>
          </p:cNvPr>
          <p:cNvSpPr>
            <a:spLocks noGrp="1" noChangeArrowheads="1"/>
          </p:cNvSpPr>
          <p:nvPr>
            <p:ph type="sldNum" sz="quarter" idx="5"/>
          </p:nvPr>
        </p:nvSpPr>
        <p:spPr>
          <a:ln/>
        </p:spPr>
        <p:txBody>
          <a:bodyPr/>
          <a:lstStyle/>
          <a:p>
            <a:fld id="{3C0351E6-4BA3-B248-B005-F4D64890056F}" type="slidenum">
              <a:rPr lang="en-US" altLang="en-US"/>
              <a:pPr/>
              <a:t>101</a:t>
            </a:fld>
            <a:endParaRPr lang="en-US" altLang="en-US"/>
          </a:p>
        </p:txBody>
      </p:sp>
      <p:sp>
        <p:nvSpPr>
          <p:cNvPr id="344066" name="Rectangle 2">
            <a:extLst>
              <a:ext uri="{FF2B5EF4-FFF2-40B4-BE49-F238E27FC236}">
                <a16:creationId xmlns:a16="http://schemas.microsoft.com/office/drawing/2014/main" id="{E8BD0547-DBC6-0C47-B6D4-79E00DED71F6}"/>
              </a:ext>
            </a:extLst>
          </p:cNvPr>
          <p:cNvSpPr>
            <a:spLocks noGrp="1" noRot="1" noChangeAspect="1" noChangeArrowheads="1" noTextEdit="1"/>
          </p:cNvSpPr>
          <p:nvPr>
            <p:ph type="sldImg"/>
          </p:nvPr>
        </p:nvSpPr>
        <p:spPr>
          <a:ln/>
        </p:spPr>
      </p:sp>
      <p:sp>
        <p:nvSpPr>
          <p:cNvPr id="344067" name="Rectangle 3">
            <a:extLst>
              <a:ext uri="{FF2B5EF4-FFF2-40B4-BE49-F238E27FC236}">
                <a16:creationId xmlns:a16="http://schemas.microsoft.com/office/drawing/2014/main" id="{8BBA82FA-7F9D-5245-B806-56DC8F14DE36}"/>
              </a:ext>
            </a:extLst>
          </p:cNvPr>
          <p:cNvSpPr>
            <a:spLocks noGrp="1" noChangeArrowheads="1"/>
          </p:cNvSpPr>
          <p:nvPr>
            <p:ph type="body" idx="1"/>
          </p:nvPr>
        </p:nvSpPr>
        <p:spPr/>
        <p:txBody>
          <a:bodyPr/>
          <a:lstStyle/>
          <a:p>
            <a:endParaRPr lang="en-US"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36680748-82FE-1546-9AA8-1F947DC1403A}" type="slidenum">
              <a:rPr lang="en-US"/>
              <a:pPr>
                <a:defRPr/>
              </a:pPr>
              <a:t>102</a:t>
            </a:fld>
            <a:endParaRPr lang="en-US"/>
          </a:p>
        </p:txBody>
      </p:sp>
      <p:sp>
        <p:nvSpPr>
          <p:cNvPr id="50177"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a:xfrm>
            <a:off x="975360" y="4560570"/>
            <a:ext cx="5364480" cy="4320540"/>
          </a:xfrm>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61944119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7">
            <a:extLst>
              <a:ext uri="{FF2B5EF4-FFF2-40B4-BE49-F238E27FC236}">
                <a16:creationId xmlns:a16="http://schemas.microsoft.com/office/drawing/2014/main" id="{3DD77EFC-155B-3942-83F6-03C5B50260AA}"/>
              </a:ext>
            </a:extLst>
          </p:cNvPr>
          <p:cNvSpPr>
            <a:spLocks noGrp="1" noChangeArrowheads="1"/>
          </p:cNvSpPr>
          <p:nvPr>
            <p:ph type="sldNum" sz="quarter" idx="5"/>
          </p:nvPr>
        </p:nvSpPr>
        <p:spPr>
          <a:noFill/>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fld id="{B3E8E959-E1B2-CE41-A042-8EDDC54444C2}" type="slidenum">
              <a:rPr lang="en-US" altLang="en-US" sz="1200"/>
              <a:pPr/>
              <a:t>104</a:t>
            </a:fld>
            <a:endParaRPr lang="en-US" altLang="en-US" sz="1200"/>
          </a:p>
        </p:txBody>
      </p:sp>
      <p:sp>
        <p:nvSpPr>
          <p:cNvPr id="23554" name="Rectangle 2">
            <a:extLst>
              <a:ext uri="{FF2B5EF4-FFF2-40B4-BE49-F238E27FC236}">
                <a16:creationId xmlns:a16="http://schemas.microsoft.com/office/drawing/2014/main" id="{7477B8D2-DEA0-6540-B2A0-AED748A5FBCB}"/>
              </a:ext>
            </a:extLst>
          </p:cNvPr>
          <p:cNvSpPr>
            <a:spLocks noGrp="1" noRot="1" noChangeAspect="1" noChangeArrowheads="1" noTextEdit="1"/>
          </p:cNvSpPr>
          <p:nvPr>
            <p:ph type="sldImg"/>
          </p:nvPr>
        </p:nvSpPr>
        <p:spPr>
          <a:ln/>
        </p:spPr>
      </p:sp>
      <p:sp>
        <p:nvSpPr>
          <p:cNvPr id="23555" name="Rectangle 3">
            <a:extLst>
              <a:ext uri="{FF2B5EF4-FFF2-40B4-BE49-F238E27FC236}">
                <a16:creationId xmlns:a16="http://schemas.microsoft.com/office/drawing/2014/main" id="{63714B67-8838-7E4F-9074-16DD8630475E}"/>
              </a:ext>
            </a:extLst>
          </p:cNvPr>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76941778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8-4,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106</a:t>
            </a:fld>
            <a:endParaRPr lang="en-GB" altLang="en-US"/>
          </a:p>
        </p:txBody>
      </p:sp>
    </p:spTree>
    <p:extLst>
      <p:ext uri="{BB962C8B-B14F-4D97-AF65-F5344CB8AC3E}">
        <p14:creationId xmlns:p14="http://schemas.microsoft.com/office/powerpoint/2010/main" val="3021838057"/>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b="1" dirty="0"/>
              <a:t>ASL Figure 4-4, trim top &amp; bottom</a:t>
            </a:r>
          </a:p>
          <a:p>
            <a:endParaRPr lang="en-GB" dirty="0"/>
          </a:p>
          <a:p>
            <a:r>
              <a:rPr lang="en-GB" dirty="0"/>
              <a:t>M&amp;C: Monitoring &amp; Control</a:t>
            </a:r>
          </a:p>
          <a:p>
            <a:r>
              <a:rPr lang="en-GB" dirty="0"/>
              <a:t>AUT: Automation</a:t>
            </a:r>
          </a:p>
          <a:p>
            <a:r>
              <a:rPr lang="en-GB" dirty="0"/>
              <a:t>OSM: On-board Software Management</a:t>
            </a:r>
          </a:p>
          <a:p>
            <a:r>
              <a:rPr lang="en-GB" dirty="0"/>
              <a:t>OPM: On-board Procedure Management</a:t>
            </a:r>
          </a:p>
        </p:txBody>
      </p:sp>
      <p:sp>
        <p:nvSpPr>
          <p:cNvPr id="4" name="Slide Number Placeholder 3"/>
          <p:cNvSpPr>
            <a:spLocks noGrp="1"/>
          </p:cNvSpPr>
          <p:nvPr>
            <p:ph type="sldNum" sz="quarter" idx="10"/>
          </p:nvPr>
        </p:nvSpPr>
        <p:spPr/>
        <p:txBody>
          <a:bodyPr/>
          <a:lstStyle/>
          <a:p>
            <a:fld id="{687653B5-CE8F-4032-ADA5-1E1B0879BAD9}" type="slidenum">
              <a:rPr lang="en-GB" altLang="en-US" smtClean="0"/>
              <a:pPr/>
              <a:t>107</a:t>
            </a:fld>
            <a:endParaRPr lang="en-GB" altLang="en-US"/>
          </a:p>
        </p:txBody>
      </p:sp>
    </p:spTree>
    <p:extLst>
      <p:ext uri="{BB962C8B-B14F-4D97-AF65-F5344CB8AC3E}">
        <p14:creationId xmlns:p14="http://schemas.microsoft.com/office/powerpoint/2010/main" val="688256406"/>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463D3361-C72C-1E49-9698-BB99F246F13B}" type="slidenum">
              <a:rPr lang="en-US"/>
              <a:pPr>
                <a:defRPr/>
              </a:pPr>
              <a:t>111</a:t>
            </a:fld>
            <a:endParaRPr lang="en-US"/>
          </a:p>
        </p:txBody>
      </p:sp>
      <p:sp>
        <p:nvSpPr>
          <p:cNvPr id="40961"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EB1A942D-6066-F042-9F4B-1A29184074D1}" type="slidenum">
              <a:rPr lang="en-US" sz="1300">
                <a:latin typeface="Arial" charset="0"/>
              </a:rPr>
              <a:pPr algn="r">
                <a:buClrTx/>
                <a:buFontTx/>
                <a:buNone/>
                <a:defRPr/>
              </a:pPr>
              <a:t>111</a:t>
            </a:fld>
            <a:endParaRPr lang="en-US" sz="1300">
              <a:latin typeface="Arial" charset="0"/>
            </a:endParaRPr>
          </a:p>
        </p:txBody>
      </p:sp>
      <p:sp>
        <p:nvSpPr>
          <p:cNvPr id="40962"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0963"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2075527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GB" b="1" dirty="0">
                <a:solidFill>
                  <a:srgbClr val="FF0000"/>
                </a:solidFill>
              </a:rPr>
              <a:t>ASL Fig 3-1, trim headers &amp; footers</a:t>
            </a:r>
          </a:p>
          <a:p>
            <a:endParaRPr lang="en-US" dirty="0"/>
          </a:p>
        </p:txBody>
      </p:sp>
      <p:sp>
        <p:nvSpPr>
          <p:cNvPr id="4" name="Slide Number Placeholder 3"/>
          <p:cNvSpPr>
            <a:spLocks noGrp="1"/>
          </p:cNvSpPr>
          <p:nvPr>
            <p:ph type="sldNum" sz="quarter" idx="5"/>
          </p:nvPr>
        </p:nvSpPr>
        <p:spPr/>
        <p:txBody>
          <a:bodyPr/>
          <a:lstStyle/>
          <a:p>
            <a:fld id="{687653B5-CE8F-4032-ADA5-1E1B0879BAD9}" type="slidenum">
              <a:rPr lang="en-GB" altLang="en-US" smtClean="0"/>
              <a:pPr/>
              <a:t>10</a:t>
            </a:fld>
            <a:endParaRPr lang="en-GB" altLang="en-US"/>
          </a:p>
        </p:txBody>
      </p:sp>
    </p:spTree>
    <p:extLst>
      <p:ext uri="{BB962C8B-B14F-4D97-AF65-F5344CB8AC3E}">
        <p14:creationId xmlns:p14="http://schemas.microsoft.com/office/powerpoint/2010/main" val="3386743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7"/>
          <p:cNvSpPr>
            <a:spLocks noGrp="1" noChangeArrowheads="1"/>
          </p:cNvSpPr>
          <p:nvPr>
            <p:ph type="sldNum" sz="quarter"/>
          </p:nvPr>
        </p:nvSpPr>
        <p:spPr/>
        <p:txBody>
          <a:bodyPr/>
          <a:lstStyle/>
          <a:p>
            <a:pPr>
              <a:defRPr/>
            </a:pPr>
            <a:fld id="{42990F60-F11F-2F40-939B-477AE18389D4}" type="slidenum">
              <a:rPr lang="en-US"/>
              <a:pPr>
                <a:defRPr/>
              </a:pPr>
              <a:t>12</a:t>
            </a:fld>
            <a:endParaRPr lang="en-US"/>
          </a:p>
        </p:txBody>
      </p:sp>
      <p:sp>
        <p:nvSpPr>
          <p:cNvPr id="47105" name="Text Box 1"/>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a:xfrm>
            <a:off x="975360" y="4560570"/>
            <a:ext cx="5364480" cy="4320540"/>
          </a:xfrm>
          <a:ln/>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34429268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 name="Rectangle 7"/>
          <p:cNvSpPr>
            <a:spLocks noGrp="1" noChangeArrowheads="1"/>
          </p:cNvSpPr>
          <p:nvPr>
            <p:ph type="sldNum" sz="quarter"/>
          </p:nvPr>
        </p:nvSpPr>
        <p:spPr/>
        <p:txBody>
          <a:bodyPr/>
          <a:lstStyle/>
          <a:p>
            <a:pPr>
              <a:defRPr/>
            </a:pPr>
            <a:fld id="{02F44661-5C38-9D4A-B23D-CDBEE001772F}" type="slidenum">
              <a:rPr lang="en-US"/>
              <a:pPr>
                <a:defRPr/>
              </a:pPr>
              <a:t>13</a:t>
            </a:fld>
            <a:endParaRPr lang="en-US"/>
          </a:p>
        </p:txBody>
      </p:sp>
      <p:sp>
        <p:nvSpPr>
          <p:cNvPr id="44033" name="Text Box 1"/>
          <p:cNvSpPr txBox="1">
            <a:spLocks noChangeArrowheads="1"/>
          </p:cNvSpPr>
          <p:nvPr/>
        </p:nvSpPr>
        <p:spPr bwMode="auto">
          <a:xfrm>
            <a:off x="4145280" y="9121140"/>
            <a:ext cx="3169920" cy="48006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5139" tIns="49472" rIns="95139" bIns="49472" anchor="b"/>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lgn="r">
              <a:buClrTx/>
              <a:buFontTx/>
              <a:buNone/>
              <a:defRPr/>
            </a:pPr>
            <a:fld id="{D1F8BE35-E5C6-8441-9FD7-24F4E11E7F47}" type="slidenum">
              <a:rPr lang="en-US" sz="1300">
                <a:latin typeface="Arial" charset="0"/>
              </a:rPr>
              <a:pPr algn="r">
                <a:buClrTx/>
                <a:buFontTx/>
                <a:buNone/>
                <a:defRPr/>
              </a:pPr>
              <a:t>13</a:t>
            </a:fld>
            <a:endParaRPr lang="en-US" sz="1300">
              <a:latin typeface="Arial" charset="0"/>
            </a:endParaRPr>
          </a:p>
        </p:txBody>
      </p:sp>
      <p:sp>
        <p:nvSpPr>
          <p:cNvPr id="44034" name="Text Box 2"/>
          <p:cNvSpPr txBox="1">
            <a:spLocks noGrp="1" noRot="1" noChangeAspect="1" noChangeArrowheads="1"/>
          </p:cNvSpPr>
          <p:nvPr>
            <p:ph type="sldImg"/>
          </p:nvPr>
        </p:nvSpPr>
        <p:spPr>
          <a:xfrm>
            <a:off x="1257300" y="720725"/>
            <a:ext cx="4800600" cy="3600450"/>
          </a:xfrm>
          <a:solidFill>
            <a:srgbClr val="FFFFFF"/>
          </a:solidFill>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sp>
      <p:sp>
        <p:nvSpPr>
          <p:cNvPr id="44035" name="Text Box 3"/>
          <p:cNvSpPr txBox="1">
            <a:spLocks noGrp="1" noChangeArrowheads="1"/>
          </p:cNvSpPr>
          <p:nvPr>
            <p:ph type="body" idx="1"/>
          </p:nvPr>
        </p:nvSpPr>
        <p:spPr>
          <a:xfrm>
            <a:off x="975360" y="4560571"/>
            <a:ext cx="5364480" cy="4330541"/>
          </a:xfrm>
          <a:solidFill>
            <a:srgbClr val="FFFFFF"/>
          </a:solidFill>
          <a:ln w="9360" cap="sq">
            <a:solidFill>
              <a:srgbClr val="000000"/>
            </a:solidFill>
            <a:miter lim="800000"/>
            <a:headEnd/>
            <a:tailEnd/>
          </a:ln>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cs typeface="+mn-cs"/>
            </a:endParaRPr>
          </a:p>
        </p:txBody>
      </p:sp>
    </p:spTree>
    <p:extLst>
      <p:ext uri="{BB962C8B-B14F-4D97-AF65-F5344CB8AC3E}">
        <p14:creationId xmlns:p14="http://schemas.microsoft.com/office/powerpoint/2010/main" val="11216361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7">
            <a:extLst>
              <a:ext uri="{FF2B5EF4-FFF2-40B4-BE49-F238E27FC236}">
                <a16:creationId xmlns:a16="http://schemas.microsoft.com/office/drawing/2014/main" id="{505AD18E-9F6A-4244-BA6F-42E1F5F1ADC8}"/>
              </a:ext>
            </a:extLst>
          </p:cNvPr>
          <p:cNvSpPr>
            <a:spLocks noGrp="1" noChangeArrowheads="1"/>
          </p:cNvSpPr>
          <p:nvPr>
            <p:ph type="sldNum" sz="quarter" idx="5"/>
          </p:nvPr>
        </p:nvSpPr>
        <p:spPr>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fld id="{56AB0B69-B90D-8542-832F-53B129631A96}" type="slidenum">
              <a:rPr lang="en-US" altLang="en-US" sz="1200"/>
              <a:pPr/>
              <a:t>14</a:t>
            </a:fld>
            <a:endParaRPr lang="en-US" altLang="en-US" sz="1200"/>
          </a:p>
        </p:txBody>
      </p:sp>
      <p:sp>
        <p:nvSpPr>
          <p:cNvPr id="5122" name="Rectangle 2">
            <a:extLst>
              <a:ext uri="{FF2B5EF4-FFF2-40B4-BE49-F238E27FC236}">
                <a16:creationId xmlns:a16="http://schemas.microsoft.com/office/drawing/2014/main" id="{CEA599F8-D3A4-B545-9BC1-496157232ADD}"/>
              </a:ext>
            </a:extLst>
          </p:cNvPr>
          <p:cNvSpPr>
            <a:spLocks noGrp="1" noRot="1" noChangeAspect="1" noChangeArrowheads="1"/>
          </p:cNvSpPr>
          <p:nvPr>
            <p:ph type="sldImg"/>
          </p:nvPr>
        </p:nvSpPr>
        <p:spPr>
          <a:solidFill>
            <a:srgbClr val="FFFFFF"/>
          </a:solidFill>
          <a:ln/>
          <a:extLst>
            <a:ext uri="{FAA26D3D-D897-4be2-8F04-BA451C77F1D7}">
              <ma14:placeholderFlag xmlns="" xmlns:ma14="http://schemas.microsoft.com/office/mac/drawingml/2011/main" val="1"/>
            </a:ext>
          </a:extLst>
        </p:spPr>
      </p:sp>
      <p:sp>
        <p:nvSpPr>
          <p:cNvPr id="27651" name="Rectangle 3">
            <a:extLst>
              <a:ext uri="{FF2B5EF4-FFF2-40B4-BE49-F238E27FC236}">
                <a16:creationId xmlns:a16="http://schemas.microsoft.com/office/drawing/2014/main" id="{0A4D1F7D-0827-504E-8137-8CB96B06D6A1}"/>
              </a:ext>
            </a:extLst>
          </p:cNvPr>
          <p:cNvSpPr>
            <a:spLocks noGrp="1" noChangeArrowheads="1"/>
          </p:cNvSpPr>
          <p:nvPr>
            <p:ph type="body" idx="1"/>
          </p:nvPr>
        </p:nvSpPr>
        <p:spPr>
          <a:solidFill>
            <a:srgbClr val="FFFFFF"/>
          </a:solidFill>
          <a:ln>
            <a:solidFill>
              <a:srgbClr val="000000"/>
            </a:solidFill>
            <a:miter lim="800000"/>
            <a:headEnd/>
            <a:tailEnd/>
          </a:ln>
        </p:spPr>
        <p:txBody>
          <a:bodyPr/>
          <a:lstStyle/>
          <a:p>
            <a:pPr eaLnBrk="1" hangingPunct="1"/>
            <a:endParaRPr lang="en-US" altLang="en-US">
              <a:latin typeface="Arial" panose="020B0604020202020204" pitchFamily="34" charset="0"/>
              <a:ea typeface="ＭＳ Ｐゴシック" panose="020B0600070205080204" pitchFamily="34" charset="-128"/>
            </a:endParaRPr>
          </a:p>
        </p:txBody>
      </p:sp>
    </p:spTree>
    <p:extLst>
      <p:ext uri="{BB962C8B-B14F-4D97-AF65-F5344CB8AC3E}">
        <p14:creationId xmlns:p14="http://schemas.microsoft.com/office/powerpoint/2010/main" val="261638761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vmlDrawing" Target="../drawings/vmlDrawing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Master" Target="../slideMasters/slideMaster1.xml"/><Relationship Id="rId1" Type="http://schemas.openxmlformats.org/officeDocument/2006/relationships/vmlDrawing" Target="../drawings/vmlDrawing11.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2.bin"/><Relationship Id="rId2" Type="http://schemas.openxmlformats.org/officeDocument/2006/relationships/slideMaster" Target="../slideMasters/slideMaster1.xml"/><Relationship Id="rId1" Type="http://schemas.openxmlformats.org/officeDocument/2006/relationships/vmlDrawing" Target="../drawings/vmlDrawing12.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Master" Target="../slideMasters/slideMaster1.xml"/><Relationship Id="rId1" Type="http://schemas.openxmlformats.org/officeDocument/2006/relationships/vmlDrawing" Target="../drawings/vmlDrawing3.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1.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Master" Target="../slideMasters/slideMaster1.xml"/><Relationship Id="rId1" Type="http://schemas.openxmlformats.org/officeDocument/2006/relationships/vmlDrawing" Target="../drawings/vmlDrawing5.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Master" Target="../slideMasters/slideMaster1.xml"/><Relationship Id="rId1" Type="http://schemas.openxmlformats.org/officeDocument/2006/relationships/vmlDrawing" Target="../drawings/vmlDrawing6.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Master" Target="../slideMasters/slideMaster1.xml"/><Relationship Id="rId1" Type="http://schemas.openxmlformats.org/officeDocument/2006/relationships/vmlDrawing" Target="../drawings/vmlDrawing7.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1.xml"/><Relationship Id="rId1" Type="http://schemas.openxmlformats.org/officeDocument/2006/relationships/vmlDrawing" Target="../drawings/vmlDrawing8.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8.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Master" Target="../slideMasters/slideMaster1.xml"/><Relationship Id="rId1" Type="http://schemas.openxmlformats.org/officeDocument/2006/relationships/vmlDrawing" Target="../drawings/vmlDrawing9.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Master" Target="../slideMasters/slideMaster1.xml"/><Relationship Id="rId1" Type="http://schemas.openxmlformats.org/officeDocument/2006/relationships/vmlDrawing" Target="../drawings/vmlDrawing10.v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103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E4DD65A-BA7B-D04E-95B1-EFE67F81DF15}"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a:prstGeom prst="rect">
            <a:avLst/>
          </a:prstGeom>
        </p:spPr>
        <p:txBody>
          <a:bodyPr vert="horz"/>
          <a:lstStyle>
            <a:lvl1pPr>
              <a:defRPr>
                <a:solidFill>
                  <a:srgbClr val="0099A6"/>
                </a:solidFill>
              </a:defRPr>
            </a:lvl1p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vert="horz"/>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15711103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025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D5BC4973-2DC5-7F49-98DC-0DB93428E062}"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91A03877-474D-8045-8BAC-A7718FEB1E8C}"/>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21621414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9127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F4755A6-3225-7E48-9F3D-4C93E6C4DD6B}"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1002">
            <a:extLst>
              <a:ext uri="{FF2B5EF4-FFF2-40B4-BE49-F238E27FC236}">
                <a16:creationId xmlns:a16="http://schemas.microsoft.com/office/drawing/2014/main" id="{2E79AF2F-7A3C-9C4B-8004-42553685C1B5}"/>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36866773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4CC3C486-0556-4B49-A832-9A505CBAAF36}"/>
              </a:ext>
            </a:extLst>
          </p:cNvPr>
          <p:cNvSpPr>
            <a:spLocks noGrp="1"/>
          </p:cNvSpPr>
          <p:nvPr>
            <p:ph type="dt" sz="half" idx="2"/>
          </p:nvPr>
        </p:nvSpPr>
        <p:spPr>
          <a:xfrm>
            <a:off x="85725" y="6533924"/>
            <a:ext cx="742950" cy="260350"/>
          </a:xfrm>
          <a:prstGeom prst="rect">
            <a:avLst/>
          </a:prstGeom>
        </p:spPr>
        <p:txBody>
          <a:bodyPr vert="horz" lIns="91440" tIns="45720" rIns="91440" bIns="45720" rtlCol="0" anchor="ctr"/>
          <a:lstStyle>
            <a:lvl1pPr algn="l">
              <a:defRPr sz="900" smtClean="0">
                <a:solidFill>
                  <a:srgbClr val="1F497D"/>
                </a:solidFill>
                <a:latin typeface="Arial" charset="0"/>
                <a:ea typeface="Osaka" charset="0"/>
                <a:cs typeface="Osaka" charset="0"/>
              </a:defRPr>
            </a:lvl1pPr>
          </a:lstStyle>
          <a:p>
            <a:pPr>
              <a:defRPr/>
            </a:pPr>
            <a:r>
              <a:rPr lang="en-US"/>
              <a:t>13 December 2021</a:t>
            </a:r>
          </a:p>
        </p:txBody>
      </p:sp>
      <p:sp>
        <p:nvSpPr>
          <p:cNvPr id="4" name="Slide Number Placeholder 5">
            <a:extLst>
              <a:ext uri="{FF2B5EF4-FFF2-40B4-BE49-F238E27FC236}">
                <a16:creationId xmlns:a16="http://schemas.microsoft.com/office/drawing/2014/main" id="{A8000659-C8A9-DD44-A78F-36E709A0C585}"/>
              </a:ext>
            </a:extLst>
          </p:cNvPr>
          <p:cNvSpPr>
            <a:spLocks noGrp="1"/>
          </p:cNvSpPr>
          <p:nvPr>
            <p:ph type="sldNum" sz="quarter" idx="4"/>
          </p:nvPr>
        </p:nvSpPr>
        <p:spPr>
          <a:xfrm>
            <a:off x="7302953" y="6533924"/>
            <a:ext cx="1828800" cy="260350"/>
          </a:xfrm>
          <a:prstGeom prst="rect">
            <a:avLst/>
          </a:prstGeom>
        </p:spPr>
        <p:txBody>
          <a:bodyPr vert="horz" wrap="square" lIns="91440" tIns="45720" rIns="91440" bIns="45720" numCol="1" anchor="ctr" anchorCtr="0" compatLnSpc="1">
            <a:prstTxWarp prst="textNoShape">
              <a:avLst/>
            </a:prstTxWarp>
          </a:bodyPr>
          <a:lstStyle>
            <a:lvl1pPr algn="ctr">
              <a:defRPr sz="900">
                <a:solidFill>
                  <a:srgbClr val="1F497D"/>
                </a:solidFill>
              </a:defRPr>
            </a:lvl1pPr>
          </a:lstStyle>
          <a:p>
            <a:r>
              <a:rPr lang="en-US" altLang="en-US"/>
              <a:t>                                   </a:t>
            </a:r>
            <a:fld id="{223AF3C6-1824-4126-84C8-45C1C210ED39}" type="slidenum">
              <a:rPr lang="en-US" altLang="en-US"/>
              <a:pPr/>
              <a:t>‹#›</a:t>
            </a:fld>
            <a:endParaRPr lang="en-US" altLang="en-US" sz="1050"/>
          </a:p>
        </p:txBody>
      </p:sp>
      <p:sp>
        <p:nvSpPr>
          <p:cNvPr id="5" name="Footer Placeholder 1">
            <a:extLst>
              <a:ext uri="{FF2B5EF4-FFF2-40B4-BE49-F238E27FC236}">
                <a16:creationId xmlns:a16="http://schemas.microsoft.com/office/drawing/2014/main" id="{28030807-9FB7-E640-969F-1118B00214E9}"/>
              </a:ext>
            </a:extLst>
          </p:cNvPr>
          <p:cNvSpPr>
            <a:spLocks noGrp="1"/>
          </p:cNvSpPr>
          <p:nvPr>
            <p:ph type="ftr" sz="quarter" idx="3"/>
          </p:nvPr>
        </p:nvSpPr>
        <p:spPr>
          <a:xfrm>
            <a:off x="1943100" y="6480631"/>
            <a:ext cx="5257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Tree>
    <p:extLst>
      <p:ext uri="{BB962C8B-B14F-4D97-AF65-F5344CB8AC3E}">
        <p14:creationId xmlns:p14="http://schemas.microsoft.com/office/powerpoint/2010/main" val="13747965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206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61E4687-1ABE-B44F-A6A6-CFBCB0686193}"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solidFill>
                  <a:srgbClr val="0099A6"/>
                </a:solidFill>
              </a:defRPr>
            </a:lvl1p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vert="horz"/>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22271622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aphicFrame>
        <p:nvGraphicFramePr>
          <p:cNvPr id="4"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308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5"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7"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C527252-DB41-8B40-8BD8-C999B497A3B1}" type="slidenum">
              <a:rPr lang="en-US" sz="1000" b="0">
                <a:solidFill>
                  <a:srgbClr val="333399"/>
                </a:solidFill>
              </a:rPr>
              <a:pPr defTabSz="820738" eaLnBrk="0" hangingPunct="0"/>
              <a:t>‹#›</a:t>
            </a:fld>
            <a:endParaRPr lang="en-US" sz="1000" b="0">
              <a:solidFill>
                <a:srgbClr val="333399"/>
              </a:solidFill>
            </a:endParaRPr>
          </a:p>
        </p:txBody>
      </p:sp>
      <p:pic>
        <p:nvPicPr>
          <p:cNvPr id="8"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722313" y="4406900"/>
            <a:ext cx="7772400" cy="1362075"/>
          </a:xfrm>
          <a:prstGeom prst="rect">
            <a:avLst/>
          </a:prstGeom>
        </p:spPr>
        <p:txBody>
          <a:bodyPr vert="horz"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vert="horz"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9" name="Rectangle 1002"/>
          <p:cNvSpPr>
            <a:spLocks noGrp="1" noChangeArrowheads="1"/>
          </p:cNvSpPr>
          <p:nvPr>
            <p:ph type="dt" sz="half" idx="10"/>
          </p:nvPr>
        </p:nvSpPr>
        <p:spPr/>
        <p:txBody>
          <a:bodyPr/>
          <a:lstStyle>
            <a:lvl1pPr>
              <a:defRPr/>
            </a:lvl1pPr>
          </a:lstStyle>
          <a:p>
            <a:r>
              <a:rPr lang="en-US"/>
              <a:t>13 December 2021</a:t>
            </a:r>
            <a:endParaRPr lang="en-US" dirty="0"/>
          </a:p>
        </p:txBody>
      </p:sp>
    </p:spTree>
    <p:extLst>
      <p:ext uri="{BB962C8B-B14F-4D97-AF65-F5344CB8AC3E}">
        <p14:creationId xmlns:p14="http://schemas.microsoft.com/office/powerpoint/2010/main" val="42812672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411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BFF68888-5E0E-D545-9F3E-5F557FB942E3}"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vert="horz"/>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Rectangle 1002">
            <a:extLst>
              <a:ext uri="{FF2B5EF4-FFF2-40B4-BE49-F238E27FC236}">
                <a16:creationId xmlns:a16="http://schemas.microsoft.com/office/drawing/2014/main" id="{6B89C549-23C4-2B46-8407-E3BCD8FB1297}"/>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333505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graphicFrame>
        <p:nvGraphicFramePr>
          <p:cNvPr id="7"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5135"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8"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10"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EFE623B-8E6C-F149-90FF-2D6D06886A68}" type="slidenum">
              <a:rPr lang="en-US" sz="1000" b="0">
                <a:solidFill>
                  <a:srgbClr val="333399"/>
                </a:solidFill>
              </a:rPr>
              <a:pPr defTabSz="820738" eaLnBrk="0" hangingPunct="0"/>
              <a:t>‹#›</a:t>
            </a:fld>
            <a:endParaRPr lang="en-US" sz="1000" b="0">
              <a:solidFill>
                <a:srgbClr val="333399"/>
              </a:solidFill>
            </a:endParaRPr>
          </a:p>
        </p:txBody>
      </p:sp>
      <p:pic>
        <p:nvPicPr>
          <p:cNvPr id="11"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vert="horz"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vert="horz"/>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Rectangle 1002">
            <a:extLst>
              <a:ext uri="{FF2B5EF4-FFF2-40B4-BE49-F238E27FC236}">
                <a16:creationId xmlns:a16="http://schemas.microsoft.com/office/drawing/2014/main" id="{3C695648-63D2-8F48-A28F-12C088AF225C}"/>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984038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6159"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4"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6"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31C6867A-A690-EA45-93A8-A8F53C9DE089}" type="slidenum">
              <a:rPr lang="en-US" sz="1000" b="0">
                <a:solidFill>
                  <a:srgbClr val="333399"/>
                </a:solidFill>
              </a:rPr>
              <a:pPr defTabSz="820738" eaLnBrk="0" hangingPunct="0"/>
              <a:t>‹#›</a:t>
            </a:fld>
            <a:endParaRPr lang="en-US" sz="1000" b="0">
              <a:solidFill>
                <a:srgbClr val="333399"/>
              </a:solidFill>
            </a:endParaRPr>
          </a:p>
        </p:txBody>
      </p:sp>
      <p:pic>
        <p:nvPicPr>
          <p:cNvPr id="7"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4638"/>
            <a:ext cx="8229600" cy="1143000"/>
          </a:xfrm>
          <a:prstGeom prst="rect">
            <a:avLst/>
          </a:prstGeom>
        </p:spPr>
        <p:txBody>
          <a:bodyPr vert="horz"/>
          <a:lstStyle/>
          <a:p>
            <a:r>
              <a:rPr lang="en-US"/>
              <a:t>Click to edit Master title style</a:t>
            </a:r>
          </a:p>
        </p:txBody>
      </p:sp>
      <p:sp>
        <p:nvSpPr>
          <p:cNvPr id="9" name="Rectangle 1002">
            <a:extLst>
              <a:ext uri="{FF2B5EF4-FFF2-40B4-BE49-F238E27FC236}">
                <a16:creationId xmlns:a16="http://schemas.microsoft.com/office/drawing/2014/main" id="{1DAA37FD-9AEE-7F48-AD6F-94BE33B9762A}"/>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0972693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graphicFrame>
        <p:nvGraphicFramePr>
          <p:cNvPr id="2"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7183"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3"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0452566C-52AE-3B42-BC92-E99F64FF8610}" type="slidenum">
              <a:rPr lang="en-US" sz="1000" b="0">
                <a:solidFill>
                  <a:srgbClr val="333399"/>
                </a:solidFill>
              </a:rPr>
              <a:pPr defTabSz="820738" eaLnBrk="0" hangingPunct="0"/>
              <a:t>‹#›</a:t>
            </a:fld>
            <a:endParaRPr lang="en-US" sz="1000" b="0">
              <a:solidFill>
                <a:srgbClr val="333399"/>
              </a:solidFill>
            </a:endParaRPr>
          </a:p>
        </p:txBody>
      </p:sp>
      <p:pic>
        <p:nvPicPr>
          <p:cNvPr id="6"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Rectangle 1002">
            <a:extLst>
              <a:ext uri="{FF2B5EF4-FFF2-40B4-BE49-F238E27FC236}">
                <a16:creationId xmlns:a16="http://schemas.microsoft.com/office/drawing/2014/main" id="{108899A8-4759-774E-BAD6-2B734225B9E2}"/>
              </a:ext>
            </a:extLst>
          </p:cNvPr>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27070665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8207"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89780DDF-6A49-9946-81E9-F97A108AF92B}"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457200" y="273050"/>
            <a:ext cx="3008313" cy="1162050"/>
          </a:xfrm>
          <a:prstGeom prst="rect">
            <a:avLst/>
          </a:prstGeom>
        </p:spPr>
        <p:txBody>
          <a:bodyPr vert="horz"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vert="horz"/>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CEF32C9D-1FD8-9140-AA86-9E19517EE0EA}"/>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42785379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aphicFrame>
        <p:nvGraphicFramePr>
          <p:cNvPr id="5" name="Object 3"/>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89231" name="Bitmap Image" r:id="rId3" imgW="5668166" imgH="809738" progId="">
                  <p:embed/>
                </p:oleObj>
              </mc:Choice>
              <mc:Fallback>
                <p:oleObj name="Bitmap Image" r:id="rId3" imgW="5668166" imgH="809738"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6" name="Picture 100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8"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5B7F7E20-F281-214D-AEF5-4B82AF58D484}" type="slidenum">
              <a:rPr lang="en-US" sz="1000" b="0">
                <a:solidFill>
                  <a:srgbClr val="333399"/>
                </a:solidFill>
              </a:rPr>
              <a:pPr defTabSz="820738" eaLnBrk="0" hangingPunct="0"/>
              <a:t>‹#›</a:t>
            </a:fld>
            <a:endParaRPr lang="en-US" sz="1000" b="0">
              <a:solidFill>
                <a:srgbClr val="333399"/>
              </a:solidFill>
            </a:endParaRPr>
          </a:p>
        </p:txBody>
      </p:sp>
      <p:pic>
        <p:nvPicPr>
          <p:cNvPr id="9" name="Picture 10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title"/>
          </p:nvPr>
        </p:nvSpPr>
        <p:spPr>
          <a:xfrm>
            <a:off x="1792288" y="4800600"/>
            <a:ext cx="5486400" cy="566738"/>
          </a:xfrm>
          <a:prstGeom prst="rect">
            <a:avLst/>
          </a:prstGeom>
        </p:spPr>
        <p:txBody>
          <a:bodyPr vert="horz"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vert="horz"/>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vert="horz"/>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Rectangle 1002">
            <a:extLst>
              <a:ext uri="{FF2B5EF4-FFF2-40B4-BE49-F238E27FC236}">
                <a16:creationId xmlns:a16="http://schemas.microsoft.com/office/drawing/2014/main" id="{D500933A-977D-DE44-8866-2FBE234EB55B}"/>
              </a:ext>
            </a:extLst>
          </p:cNvPr>
          <p:cNvSpPr>
            <a:spLocks noGrp="1" noChangeArrowheads="1"/>
          </p:cNvSpPr>
          <p:nvPr>
            <p:ph type="dt" sz="half" idx="10"/>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Tree>
    <p:extLst>
      <p:ext uri="{BB962C8B-B14F-4D97-AF65-F5344CB8AC3E}">
        <p14:creationId xmlns:p14="http://schemas.microsoft.com/office/powerpoint/2010/main" val="955928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26" name="Object 2"/>
          <p:cNvGraphicFramePr>
            <a:graphicFrameLocks noChangeAspect="1"/>
          </p:cNvGraphicFramePr>
          <p:nvPr/>
        </p:nvGraphicFramePr>
        <p:xfrm>
          <a:off x="3352800" y="6488113"/>
          <a:ext cx="2590800" cy="369887"/>
        </p:xfrm>
        <a:graphic>
          <a:graphicData uri="http://schemas.openxmlformats.org/presentationml/2006/ole">
            <mc:AlternateContent xmlns:mc="http://schemas.openxmlformats.org/markup-compatibility/2006">
              <mc:Choice xmlns:v="urn:schemas-microsoft-com:vml" Requires="v">
                <p:oleObj spid="_x0000_s1177" name="Bitmap Image" r:id="rId15" imgW="5668166" imgH="809738" progId="">
                  <p:embed/>
                </p:oleObj>
              </mc:Choice>
              <mc:Fallback>
                <p:oleObj name="Bitmap Image" r:id="rId15" imgW="5668166" imgH="809738" progId="">
                  <p:embed/>
                  <p:pic>
                    <p:nvPicPr>
                      <p:cNvPr id="0" name="Object 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352800" y="6488113"/>
                        <a:ext cx="2590800" cy="369887"/>
                      </a:xfrm>
                      <a:prstGeom prst="rect">
                        <a:avLst/>
                      </a:prstGeom>
                      <a:noFill/>
                      <a:ln>
                        <a:noFill/>
                      </a:ln>
                      <a:effectLst/>
                      <a:extLst>
                        <a:ext uri="{909E8E84-426E-40dd-AFC4-6F175D3DCCD1}">
                          <a14:hiddenFill xmlns:a14="http://schemas.microsoft.com/office/drawing/2010/main" xmlns="">
                            <a:solidFill>
                              <a:srgbClr val="618FFD"/>
                            </a:solidFill>
                          </a14:hiddenFill>
                        </a:ext>
                        <a:ext uri="{91240B29-F687-4f45-9708-019B960494DF}">
                          <a14:hiddenLine xmlns:a14="http://schemas.microsoft.com/office/drawing/2010/main" xmlns="" w="12700">
                            <a:solidFill>
                              <a:schemeClr val="tx1"/>
                            </a:solidFill>
                            <a:miter lim="800000"/>
                            <a:headEnd type="none" w="sm" len="sm"/>
                            <a:tailEnd type="none" w="sm" len="sm"/>
                          </a14:hiddenLine>
                        </a:ext>
                        <a:ext uri="{AF507438-7753-43e0-B8FC-AC1667EBCBE1}">
                          <a14:hiddenEffects xmlns:a14="http://schemas.microsoft.com/office/drawing/2010/main" xmlns="">
                            <a:effectLst>
                              <a:outerShdw blurRad="63500" dist="38099" dir="2700000" algn="ctr" rotWithShape="0">
                                <a:srgbClr val="919191">
                                  <a:alpha val="74998"/>
                                </a:srgbClr>
                              </a:outerShdw>
                            </a:effectLst>
                          </a14:hiddenEffects>
                        </a:ext>
                      </a:extLst>
                    </p:spPr>
                  </p:pic>
                </p:oleObj>
              </mc:Fallback>
            </mc:AlternateContent>
          </a:graphicData>
        </a:graphic>
      </p:graphicFrame>
      <p:pic>
        <p:nvPicPr>
          <p:cNvPr id="1027" name="Picture 100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40649" name="Line 1001"/>
          <p:cNvSpPr>
            <a:spLocks noChangeShapeType="1"/>
          </p:cNvSpPr>
          <p:nvPr/>
        </p:nvSpPr>
        <p:spPr bwMode="auto">
          <a:xfrm>
            <a:off x="487363" y="685800"/>
            <a:ext cx="8243887" cy="0"/>
          </a:xfrm>
          <a:prstGeom prst="line">
            <a:avLst/>
          </a:prstGeom>
          <a:noFill/>
          <a:ln w="1651">
            <a:solidFill>
              <a:srgbClr val="333399"/>
            </a:solidFill>
            <a:round/>
            <a:headEnd/>
            <a:tailEnd/>
          </a:ln>
        </p:spPr>
        <p:txBody>
          <a:bodyPr/>
          <a:lstStyle/>
          <a:p>
            <a:pPr eaLnBrk="0" hangingPunct="0">
              <a:lnSpc>
                <a:spcPct val="90000"/>
              </a:lnSpc>
              <a:spcAft>
                <a:spcPct val="10000"/>
              </a:spcAft>
              <a:buSzPct val="125000"/>
              <a:defRPr/>
            </a:pPr>
            <a:endParaRPr lang="en-US" sz="1800">
              <a:latin typeface="Arial" pitchFamily="-107" charset="0"/>
              <a:ea typeface="+mn-ea"/>
              <a:cs typeface="+mn-cs"/>
            </a:endParaRPr>
          </a:p>
        </p:txBody>
      </p:sp>
      <p:sp>
        <p:nvSpPr>
          <p:cNvPr id="540650" name="Rectangle 1002"/>
          <p:cNvSpPr>
            <a:spLocks noGrp="1" noChangeArrowheads="1"/>
          </p:cNvSpPr>
          <p:nvPr>
            <p:ph type="dt" sz="half" idx="2"/>
          </p:nvPr>
        </p:nvSpPr>
        <p:spPr bwMode="auto">
          <a:xfrm>
            <a:off x="0" y="6553200"/>
            <a:ext cx="1731963" cy="268288"/>
          </a:xfrm>
          <a:prstGeom prst="rect">
            <a:avLst/>
          </a:prstGeom>
          <a:noFill/>
          <a:ln w="9525">
            <a:noFill/>
            <a:miter lim="800000"/>
            <a:headEnd/>
            <a:tailEnd/>
          </a:ln>
          <a:effectLst/>
        </p:spPr>
        <p:txBody>
          <a:bodyPr vert="horz" wrap="none" lIns="82628" tIns="41315" rIns="82628" bIns="41315" numCol="1" anchor="ctr" anchorCtr="0" compatLnSpc="1">
            <a:prstTxWarp prst="textNoShape">
              <a:avLst/>
            </a:prstTxWarp>
          </a:bodyPr>
          <a:lstStyle>
            <a:lvl1pPr eaLnBrk="0" hangingPunct="0">
              <a:defRPr sz="1000" b="0">
                <a:solidFill>
                  <a:srgbClr val="333399"/>
                </a:solidFill>
                <a:latin typeface="Arial" pitchFamily="26" charset="0"/>
                <a:ea typeface="ＭＳ Ｐゴシック" pitchFamily="26" charset="-128"/>
                <a:cs typeface="ＭＳ Ｐゴシック" pitchFamily="26" charset="-128"/>
              </a:defRPr>
            </a:lvl1pPr>
          </a:lstStyle>
          <a:p>
            <a:r>
              <a:rPr lang="en-US"/>
              <a:t>13 December 2021</a:t>
            </a:r>
            <a:endParaRPr lang="en-US" dirty="0"/>
          </a:p>
        </p:txBody>
      </p:sp>
      <p:sp>
        <p:nvSpPr>
          <p:cNvPr id="540651" name="Rectangle 1003"/>
          <p:cNvSpPr>
            <a:spLocks noChangeArrowheads="1"/>
          </p:cNvSpPr>
          <p:nvPr/>
        </p:nvSpPr>
        <p:spPr bwMode="auto">
          <a:xfrm>
            <a:off x="8513763" y="6624638"/>
            <a:ext cx="622300" cy="236537"/>
          </a:xfrm>
          <a:prstGeom prst="rect">
            <a:avLst/>
          </a:prstGeom>
          <a:noFill/>
          <a:ln w="12700">
            <a:noFill/>
            <a:miter lim="800000"/>
            <a:headEnd type="none" w="sm" len="sm"/>
            <a:tailEnd type="none" w="sm" len="sm"/>
          </a:ln>
          <a:effectLst/>
        </p:spPr>
        <p:txBody>
          <a:bodyPr wrap="none" lIns="82058" tIns="41029" rIns="82058" bIns="41029">
            <a:spAutoFit/>
          </a:bodyPr>
          <a:lstStyle/>
          <a:p>
            <a:pPr defTabSz="820738" eaLnBrk="0" hangingPunct="0"/>
            <a:r>
              <a:rPr lang="en-US" sz="1000" b="0">
                <a:solidFill>
                  <a:srgbClr val="333399"/>
                </a:solidFill>
              </a:rPr>
              <a:t>SEA-</a:t>
            </a:r>
            <a:fld id="{1A7827CB-B016-B64A-8767-604E4B81BBA7}" type="slidenum">
              <a:rPr lang="en-US" sz="1000" b="0">
                <a:solidFill>
                  <a:srgbClr val="333399"/>
                </a:solidFill>
              </a:rPr>
              <a:pPr defTabSz="820738" eaLnBrk="0" hangingPunct="0"/>
              <a:t>‹#›</a:t>
            </a:fld>
            <a:endParaRPr lang="en-US" sz="1000" b="0">
              <a:solidFill>
                <a:srgbClr val="333399"/>
              </a:solidFill>
            </a:endParaRPr>
          </a:p>
        </p:txBody>
      </p:sp>
      <p:pic>
        <p:nvPicPr>
          <p:cNvPr id="1031" name="Picture 100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158163" y="76200"/>
            <a:ext cx="909637" cy="5667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Lst>
  <p:hf sldNum="0" hdr="0" ftr="0"/>
  <p:txStyles>
    <p:titleStyle>
      <a:lvl1pPr algn="ctr" rtl="0" eaLnBrk="0" fontAlgn="base" hangingPunct="0">
        <a:lnSpc>
          <a:spcPct val="90000"/>
        </a:lnSpc>
        <a:spcBef>
          <a:spcPct val="0"/>
        </a:spcBef>
        <a:spcAft>
          <a:spcPct val="0"/>
        </a:spcAft>
        <a:defRPr sz="2500" b="1">
          <a:solidFill>
            <a:schemeClr val="hlink"/>
          </a:solidFill>
          <a:latin typeface="+mj-lt"/>
          <a:ea typeface="ＭＳ Ｐゴシック" pitchFamily="26" charset="-128"/>
          <a:cs typeface="ＭＳ Ｐゴシック" pitchFamily="26" charset="-128"/>
        </a:defRPr>
      </a:lvl1pPr>
      <a:lvl2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2pPr>
      <a:lvl3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3pPr>
      <a:lvl4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4pPr>
      <a:lvl5pPr algn="ctr" rtl="0" eaLnBrk="0" fontAlgn="base" hangingPunct="0">
        <a:lnSpc>
          <a:spcPct val="90000"/>
        </a:lnSpc>
        <a:spcBef>
          <a:spcPct val="0"/>
        </a:spcBef>
        <a:spcAft>
          <a:spcPct val="0"/>
        </a:spcAft>
        <a:defRPr sz="2500" b="1">
          <a:solidFill>
            <a:schemeClr val="hlink"/>
          </a:solidFill>
          <a:latin typeface="Arial" pitchFamily="-107" charset="0"/>
          <a:ea typeface="ＭＳ Ｐゴシック" pitchFamily="26" charset="-128"/>
          <a:cs typeface="ＭＳ Ｐゴシック" pitchFamily="26" charset="-128"/>
        </a:defRPr>
      </a:lvl5pPr>
      <a:lvl6pPr marL="457200" algn="ctr" rtl="0" eaLnBrk="0" fontAlgn="base" hangingPunct="0">
        <a:lnSpc>
          <a:spcPct val="90000"/>
        </a:lnSpc>
        <a:spcBef>
          <a:spcPct val="0"/>
        </a:spcBef>
        <a:spcAft>
          <a:spcPct val="0"/>
        </a:spcAft>
        <a:defRPr sz="2500" b="1">
          <a:solidFill>
            <a:schemeClr val="hlink"/>
          </a:solidFill>
          <a:latin typeface="Arial" pitchFamily="-107" charset="0"/>
        </a:defRPr>
      </a:lvl6pPr>
      <a:lvl7pPr marL="914400" algn="ctr" rtl="0" eaLnBrk="0" fontAlgn="base" hangingPunct="0">
        <a:lnSpc>
          <a:spcPct val="90000"/>
        </a:lnSpc>
        <a:spcBef>
          <a:spcPct val="0"/>
        </a:spcBef>
        <a:spcAft>
          <a:spcPct val="0"/>
        </a:spcAft>
        <a:defRPr sz="2500" b="1">
          <a:solidFill>
            <a:schemeClr val="hlink"/>
          </a:solidFill>
          <a:latin typeface="Arial" pitchFamily="-107" charset="0"/>
        </a:defRPr>
      </a:lvl7pPr>
      <a:lvl8pPr marL="1371600" algn="ctr" rtl="0" eaLnBrk="0" fontAlgn="base" hangingPunct="0">
        <a:lnSpc>
          <a:spcPct val="90000"/>
        </a:lnSpc>
        <a:spcBef>
          <a:spcPct val="0"/>
        </a:spcBef>
        <a:spcAft>
          <a:spcPct val="0"/>
        </a:spcAft>
        <a:defRPr sz="2500" b="1">
          <a:solidFill>
            <a:schemeClr val="hlink"/>
          </a:solidFill>
          <a:latin typeface="Arial" pitchFamily="-107" charset="0"/>
        </a:defRPr>
      </a:lvl8pPr>
      <a:lvl9pPr marL="1828800" algn="ctr" rtl="0" eaLnBrk="0" fontAlgn="base" hangingPunct="0">
        <a:lnSpc>
          <a:spcPct val="90000"/>
        </a:lnSpc>
        <a:spcBef>
          <a:spcPct val="0"/>
        </a:spcBef>
        <a:spcAft>
          <a:spcPct val="0"/>
        </a:spcAft>
        <a:defRPr sz="2500" b="1">
          <a:solidFill>
            <a:schemeClr val="hlink"/>
          </a:solidFill>
          <a:latin typeface="Arial" pitchFamily="-107" charset="0"/>
        </a:defRPr>
      </a:lvl9pPr>
    </p:titleStyle>
    <p:body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9.png"/><Relationship Id="rId2" Type="http://schemas.openxmlformats.org/officeDocument/2006/relationships/notesSlide" Target="../notesSlides/notesSlide53.xml"/><Relationship Id="rId1" Type="http://schemas.openxmlformats.org/officeDocument/2006/relationships/slideLayout" Target="../slideLayouts/slideLayout6.xml"/><Relationship Id="rId6" Type="http://schemas.openxmlformats.org/officeDocument/2006/relationships/image" Target="../media/image18.png"/><Relationship Id="rId5" Type="http://schemas.openxmlformats.org/officeDocument/2006/relationships/image" Target="../media/image20.png"/><Relationship Id="rId4" Type="http://schemas.openxmlformats.org/officeDocument/2006/relationships/image" Target="../media/image24.png"/></Relationships>
</file>

<file path=ppt/slides/_rels/slide105.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4.xml"/><Relationship Id="rId1" Type="http://schemas.openxmlformats.org/officeDocument/2006/relationships/slideLayout" Target="../slideLayouts/slideLayout6.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6.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8" Type="http://schemas.openxmlformats.org/officeDocument/2006/relationships/hyperlink" Target="https://dodcio.defense.gov/Library/DoDArchitectureFramework/dodaf20_ov6b.aspx" TargetMode="External"/><Relationship Id="rId3" Type="http://schemas.openxmlformats.org/officeDocument/2006/relationships/hyperlink" Target="https://dodcio.defense.gov/Library/DoDArchitectureFramework/dodaf20_ov2.aspx" TargetMode="External"/><Relationship Id="rId7" Type="http://schemas.openxmlformats.org/officeDocument/2006/relationships/hyperlink" Target="https://dodcio.defense.gov/Library/DoDArchitectureFramework/dodaf20_ov6a.aspx" TargetMode="External"/><Relationship Id="rId2" Type="http://schemas.openxmlformats.org/officeDocument/2006/relationships/hyperlink" Target="https://dodcio.defense.gov/Library/DoDArchitectureFramework/dodaf20_ov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ov5ab.aspx" TargetMode="External"/><Relationship Id="rId5" Type="http://schemas.openxmlformats.org/officeDocument/2006/relationships/hyperlink" Target="https://dodcio.defense.gov/Library/DoDArchitectureFramework/dodaf20_ov4.aspx" TargetMode="External"/><Relationship Id="rId4" Type="http://schemas.openxmlformats.org/officeDocument/2006/relationships/hyperlink" Target="https://dodcio.defense.gov/Library/DoDArchitectureFramework/dodaf20_ov3.aspx" TargetMode="External"/><Relationship Id="rId9" Type="http://schemas.openxmlformats.org/officeDocument/2006/relationships/hyperlink" Target="https://dodcio.defense.gov/Library/DoDArchitectureFramework/dodaf20_ov6c.aspx" TargetMode="External"/></Relationships>
</file>

<file path=ppt/slides/_rels/slide1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8" Type="http://schemas.openxmlformats.org/officeDocument/2006/relationships/hyperlink" Target="https://dodcio.defense.gov/Library/DoDArchitectureFramework/dodaf20_services6.aspx" TargetMode="External"/><Relationship Id="rId13" Type="http://schemas.openxmlformats.org/officeDocument/2006/relationships/hyperlink" Target="https://dodcio.defense.gov/Library/DoDArchitectureFramework/dodaf20_services10b.aspx" TargetMode="External"/><Relationship Id="rId3" Type="http://schemas.openxmlformats.org/officeDocument/2006/relationships/hyperlink" Target="https://dodcio.defense.gov/Library/DoDArchitectureFramework/dodaf20_services2.aspx" TargetMode="External"/><Relationship Id="rId7" Type="http://schemas.openxmlformats.org/officeDocument/2006/relationships/hyperlink" Target="https://dodcio.defense.gov/Library/DoDArchitectureFramework/dodaf20_services5.aspx" TargetMode="External"/><Relationship Id="rId12" Type="http://schemas.openxmlformats.org/officeDocument/2006/relationships/hyperlink" Target="https://dodcio.defense.gov/Library/DoDArchitectureFramework/dodaf20_services10a.aspx" TargetMode="External"/><Relationship Id="rId2" Type="http://schemas.openxmlformats.org/officeDocument/2006/relationships/hyperlink" Target="https://dodcio.defense.gov/Library/DoDArchitectureFramework/dodaf20_services1.aspx" TargetMode="External"/><Relationship Id="rId1" Type="http://schemas.openxmlformats.org/officeDocument/2006/relationships/slideLayout" Target="../slideLayouts/slideLayout2.xml"/><Relationship Id="rId6" Type="http://schemas.openxmlformats.org/officeDocument/2006/relationships/hyperlink" Target="https://dodcio.defense.gov/Library/DoDArchitectureFramework/dodaf20_services4.aspx" TargetMode="External"/><Relationship Id="rId11" Type="http://schemas.openxmlformats.org/officeDocument/2006/relationships/hyperlink" Target="https://dodcio.defense.gov/Library/DoDArchitectureFramework/dodaf20_services9.aspx" TargetMode="External"/><Relationship Id="rId5" Type="http://schemas.openxmlformats.org/officeDocument/2006/relationships/hyperlink" Target="https://dodcio.defense.gov/Library/DoDArchitectureFramework/dodaf20_services3b.aspx" TargetMode="External"/><Relationship Id="rId10" Type="http://schemas.openxmlformats.org/officeDocument/2006/relationships/hyperlink" Target="https://dodcio.defense.gov/Library/DoDArchitectureFramework/dodaf20_services8.aspx" TargetMode="External"/><Relationship Id="rId4" Type="http://schemas.openxmlformats.org/officeDocument/2006/relationships/hyperlink" Target="https://dodcio.defense.gov/Library/DoDArchitectureFramework/dodaf20_services3a.aspx" TargetMode="External"/><Relationship Id="rId9" Type="http://schemas.openxmlformats.org/officeDocument/2006/relationships/hyperlink" Target="https://dodcio.defense.gov/Library/DoDArchitectureFramework/dodaf20_services7.aspx" TargetMode="External"/><Relationship Id="rId14" Type="http://schemas.openxmlformats.org/officeDocument/2006/relationships/hyperlink" Target="https://dodcio.defense.gov/Library/DoDArchitectureFramework/dodaf20_services10c.aspx"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6.xml"/><Relationship Id="rId5" Type="http://schemas.openxmlformats.org/officeDocument/2006/relationships/image" Target="../media/image13.svg"/><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xml"/><Relationship Id="rId5" Type="http://schemas.openxmlformats.org/officeDocument/2006/relationships/image" Target="../media/image13.svg"/><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www.iso-architecture.org/42010" TargetMode="External"/><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hyperlink" Target="https://en.wikipedia.org/wiki/Computer_progra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3" Type="http://schemas.openxmlformats.org/officeDocument/2006/relationships/hyperlink" Target="https://urldefense.us/v3/__https:/en.wikipedia.org/wiki/Black_box__;!!PvBDto6Hs4WbVuu7!c781dVTJbgzp17Nf2sjpbJs018DVFA9wKTlQkJgRJaYO2Z9fNfQ7tZVvaRAlXK-0LjXdw9Dr$" TargetMode="External"/><Relationship Id="rId2" Type="http://schemas.openxmlformats.org/officeDocument/2006/relationships/hyperlink" Target="https://en.wikipedia.org/wiki/Service-oriented_architecture"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1.xml"/><Relationship Id="rId1" Type="http://schemas.openxmlformats.org/officeDocument/2006/relationships/slideLayout" Target="../slideLayouts/slideLayout6.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6.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Date Placeholder 1"/>
          <p:cNvSpPr>
            <a:spLocks noGrp="1"/>
          </p:cNvSpPr>
          <p:nvPr>
            <p:ph type="dt" sz="quarter" idx="2"/>
          </p:nvPr>
        </p:nvSpPr>
        <p:spPr>
          <a:xfrm>
            <a:off x="0" y="6553200"/>
            <a:ext cx="1731963" cy="268288"/>
          </a:xfrm>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13 December 2021</a:t>
            </a:r>
          </a:p>
        </p:txBody>
      </p:sp>
      <p:pic>
        <p:nvPicPr>
          <p:cNvPr id="1638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76200"/>
            <a:ext cx="1295400" cy="5699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6388" name="Rectangle 5"/>
          <p:cNvSpPr>
            <a:spLocks noChangeArrowheads="1"/>
          </p:cNvSpPr>
          <p:nvPr/>
        </p:nvSpPr>
        <p:spPr bwMode="auto">
          <a:xfrm>
            <a:off x="0" y="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89" name="Rectangle 6"/>
          <p:cNvSpPr>
            <a:spLocks noChangeArrowheads="1"/>
          </p:cNvSpPr>
          <p:nvPr/>
        </p:nvSpPr>
        <p:spPr bwMode="auto">
          <a:xfrm>
            <a:off x="7696200" y="0"/>
            <a:ext cx="1447800" cy="6858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0" name="Rectangle 7"/>
          <p:cNvSpPr>
            <a:spLocks noChangeArrowheads="1"/>
          </p:cNvSpPr>
          <p:nvPr/>
        </p:nvSpPr>
        <p:spPr bwMode="auto">
          <a:xfrm>
            <a:off x="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1" name="Rectangle 8"/>
          <p:cNvSpPr>
            <a:spLocks noChangeArrowheads="1"/>
          </p:cNvSpPr>
          <p:nvPr/>
        </p:nvSpPr>
        <p:spPr bwMode="auto">
          <a:xfrm>
            <a:off x="7772400" y="6248400"/>
            <a:ext cx="13716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16392" name="Rectangle 9"/>
          <p:cNvSpPr>
            <a:spLocks noChangeArrowheads="1"/>
          </p:cNvSpPr>
          <p:nvPr/>
        </p:nvSpPr>
        <p:spPr bwMode="auto">
          <a:xfrm>
            <a:off x="381000" y="609600"/>
            <a:ext cx="8534400" cy="609600"/>
          </a:xfrm>
          <a:prstGeom prst="rect">
            <a:avLst/>
          </a:prstGeom>
          <a:solidFill>
            <a:schemeClr val="bg1"/>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eaLnBrk="0" hangingPunct="0">
              <a:lnSpc>
                <a:spcPct val="90000"/>
              </a:lnSpc>
              <a:spcAft>
                <a:spcPct val="10000"/>
              </a:spcAft>
              <a:buSzPct val="125000"/>
            </a:pPr>
            <a:endParaRPr lang="en-US" sz="1800"/>
          </a:p>
        </p:txBody>
      </p:sp>
      <p:sp>
        <p:nvSpPr>
          <p:cNvPr id="929803" name="Text Box 11"/>
          <p:cNvSpPr txBox="1">
            <a:spLocks noChangeArrowheads="1"/>
          </p:cNvSpPr>
          <p:nvPr/>
        </p:nvSpPr>
        <p:spPr bwMode="auto">
          <a:xfrm>
            <a:off x="768350" y="1006475"/>
            <a:ext cx="7597775" cy="3108543"/>
          </a:xfrm>
          <a:prstGeom prst="rect">
            <a:avLst/>
          </a:prstGeom>
          <a:noFill/>
          <a:ln w="76200">
            <a:solidFill>
              <a:srgbClr val="000099"/>
            </a:solidFill>
            <a:miter lim="800000"/>
            <a:headEnd type="none" w="sm" len="sm"/>
            <a:tailEnd type="none" w="sm" len="sm"/>
          </a:ln>
          <a:effectLst/>
        </p:spPr>
        <p:txBody>
          <a:bodyPr>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sz="2800" dirty="0">
              <a:solidFill>
                <a:srgbClr val="000099"/>
              </a:solidFill>
              <a:effectLst>
                <a:outerShdw blurRad="38100" dist="38100" dir="2700000" algn="tl">
                  <a:srgbClr val="DDDDDD"/>
                </a:outerShdw>
              </a:effectLst>
            </a:endParaRPr>
          </a:p>
          <a:p>
            <a:pPr algn="ctr"/>
            <a:r>
              <a:rPr lang="en-US" sz="3200" dirty="0">
                <a:solidFill>
                  <a:srgbClr val="000099"/>
                </a:solidFill>
                <a:effectLst>
                  <a:outerShdw blurRad="38100" dist="38100" dir="2700000" algn="tl">
                    <a:srgbClr val="DDDDDD"/>
                  </a:outerShdw>
                </a:effectLst>
              </a:rPr>
              <a:t>CCSDS System Engineering</a:t>
            </a:r>
          </a:p>
          <a:p>
            <a:pPr algn="ctr"/>
            <a:r>
              <a:rPr lang="en-US" sz="3200" dirty="0">
                <a:solidFill>
                  <a:srgbClr val="000099"/>
                </a:solidFill>
                <a:effectLst>
                  <a:outerShdw blurRad="38100" dist="38100" dir="2700000" algn="tl">
                    <a:srgbClr val="DDDDDD"/>
                  </a:outerShdw>
                </a:effectLst>
              </a:rPr>
              <a:t>Area (SEA): System Architecture WG (SAWG)</a:t>
            </a:r>
          </a:p>
          <a:p>
            <a:pPr algn="ctr"/>
            <a:r>
              <a:rPr lang="en-US" sz="3200" dirty="0">
                <a:solidFill>
                  <a:srgbClr val="000099"/>
                </a:solidFill>
                <a:effectLst>
                  <a:outerShdw blurRad="38100" dist="38100" dir="2700000" algn="tl">
                    <a:srgbClr val="DDDDDD"/>
                  </a:outerShdw>
                </a:effectLst>
              </a:rPr>
              <a:t>RASDS Update Views</a:t>
            </a:r>
          </a:p>
          <a:p>
            <a:pPr algn="ctr"/>
            <a:endParaRPr lang="en-US" sz="4000" dirty="0">
              <a:solidFill>
                <a:srgbClr val="000099"/>
              </a:solidFill>
              <a:effectLst>
                <a:outerShdw blurRad="38100" dist="38100" dir="2700000" algn="tl">
                  <a:srgbClr val="DDDDDD"/>
                </a:outerShdw>
              </a:effectLst>
            </a:endParaRPr>
          </a:p>
        </p:txBody>
      </p:sp>
      <p:sp>
        <p:nvSpPr>
          <p:cNvPr id="16394" name="Text Box 12"/>
          <p:cNvSpPr txBox="1">
            <a:spLocks noChangeArrowheads="1"/>
          </p:cNvSpPr>
          <p:nvPr/>
        </p:nvSpPr>
        <p:spPr bwMode="auto">
          <a:xfrm>
            <a:off x="1182539" y="4511099"/>
            <a:ext cx="6931321" cy="163121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tx1"/>
                </a:solidFill>
                <a:latin typeface="Arial" charset="0"/>
                <a:ea typeface="ＭＳ Ｐゴシック" charset="0"/>
                <a:cs typeface="ＭＳ Ｐゴシック" charset="0"/>
              </a:defRPr>
            </a:lvl1pPr>
            <a:lvl2pPr marL="37931725" indent="-37474525"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pPr algn="ctr"/>
            <a:endParaRPr lang="en-US" dirty="0">
              <a:solidFill>
                <a:srgbClr val="000099"/>
              </a:solidFill>
            </a:endParaRPr>
          </a:p>
          <a:p>
            <a:pPr algn="ctr"/>
            <a:r>
              <a:rPr lang="en-US" dirty="0">
                <a:solidFill>
                  <a:srgbClr val="000099"/>
                </a:solidFill>
              </a:rPr>
              <a:t>Peter Shames, SEA AD</a:t>
            </a:r>
          </a:p>
          <a:p>
            <a:pPr algn="ctr"/>
            <a:r>
              <a:rPr lang="en-US" dirty="0">
                <a:solidFill>
                  <a:srgbClr val="000099"/>
                </a:solidFill>
              </a:rPr>
              <a:t>Fred </a:t>
            </a:r>
            <a:r>
              <a:rPr lang="en-US" dirty="0" err="1">
                <a:solidFill>
                  <a:srgbClr val="000099"/>
                </a:solidFill>
              </a:rPr>
              <a:t>Slane</a:t>
            </a:r>
            <a:r>
              <a:rPr lang="en-US" dirty="0">
                <a:solidFill>
                  <a:srgbClr val="000099"/>
                </a:solidFill>
              </a:rPr>
              <a:t>, Ramon </a:t>
            </a:r>
            <a:r>
              <a:rPr lang="en-US" dirty="0" err="1">
                <a:solidFill>
                  <a:srgbClr val="000099"/>
                </a:solidFill>
              </a:rPr>
              <a:t>Krosley</a:t>
            </a:r>
            <a:r>
              <a:rPr lang="en-US" dirty="0">
                <a:solidFill>
                  <a:srgbClr val="000099"/>
                </a:solidFill>
              </a:rPr>
              <a:t>, Costin </a:t>
            </a:r>
            <a:r>
              <a:rPr lang="en-US" dirty="0" err="1">
                <a:solidFill>
                  <a:srgbClr val="000099"/>
                </a:solidFill>
              </a:rPr>
              <a:t>Radulescu</a:t>
            </a:r>
            <a:endParaRPr lang="en-US" dirty="0">
              <a:solidFill>
                <a:srgbClr val="000099"/>
              </a:solidFill>
            </a:endParaRPr>
          </a:p>
          <a:p>
            <a:pPr algn="ctr"/>
            <a:endParaRPr lang="en-US" sz="1000" u="sng" dirty="0">
              <a:solidFill>
                <a:schemeClr val="accent1"/>
              </a:solidFill>
            </a:endParaRPr>
          </a:p>
          <a:p>
            <a:pPr algn="ctr"/>
            <a:r>
              <a:rPr lang="en-US" sz="1800" dirty="0">
                <a:solidFill>
                  <a:srgbClr val="000099"/>
                </a:solidFill>
              </a:rPr>
              <a:t>13 December 2021</a:t>
            </a:r>
            <a:endParaRPr lang="en-US" sz="1200" u="sng" dirty="0">
              <a:solidFill>
                <a:srgbClr val="0033CC"/>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0"/>
            <a:ext cx="8229600" cy="1143000"/>
          </a:xfrm>
        </p:spPr>
        <p:txBody>
          <a:bodyPr vert="horz"/>
          <a:lstStyle/>
          <a:p>
            <a:r>
              <a:rPr lang="en-US" dirty="0">
                <a:solidFill>
                  <a:srgbClr val="0099A6"/>
                </a:solidFill>
              </a:rPr>
              <a:t>RASDS++ Representations</a:t>
            </a:r>
            <a:br>
              <a:rPr lang="en-US" dirty="0">
                <a:solidFill>
                  <a:srgbClr val="0099A6"/>
                </a:solidFill>
              </a:rPr>
            </a:br>
            <a:r>
              <a:rPr lang="en-US" sz="2000" dirty="0">
                <a:solidFill>
                  <a:srgbClr val="0099A6"/>
                </a:solidFill>
              </a:rPr>
              <a:t>(with ASL and SC14 extensions)</a:t>
            </a:r>
            <a:endParaRPr lang="en-GB" dirty="0">
              <a:solidFill>
                <a:srgbClr val="0099A6"/>
              </a:solidFill>
            </a:endParaRPr>
          </a:p>
        </p:txBody>
      </p:sp>
      <p:sp>
        <p:nvSpPr>
          <p:cNvPr id="5" name="Date Placeholder 4"/>
          <p:cNvSpPr>
            <a:spLocks noGrp="1"/>
          </p:cNvSpPr>
          <p:nvPr>
            <p:ph type="dt" sz="half" idx="2"/>
          </p:nvPr>
        </p:nvSpPr>
        <p:spPr/>
        <p:txBody>
          <a:bodyPr/>
          <a:lstStyle/>
          <a:p>
            <a:r>
              <a:rPr lang="en-US"/>
              <a:t>13 December 2021</a:t>
            </a:r>
            <a:endParaRPr lang="en-GB" dirty="0"/>
          </a:p>
        </p:txBody>
      </p:sp>
      <p:grpSp>
        <p:nvGrpSpPr>
          <p:cNvPr id="68" name="Group 67"/>
          <p:cNvGrpSpPr/>
          <p:nvPr/>
        </p:nvGrpSpPr>
        <p:grpSpPr>
          <a:xfrm>
            <a:off x="4290152" y="1124744"/>
            <a:ext cx="2133662" cy="1414487"/>
            <a:chOff x="4290152" y="1492250"/>
            <a:chExt cx="2133662" cy="1414487"/>
          </a:xfrm>
        </p:grpSpPr>
        <p:sp>
          <p:nvSpPr>
            <p:cNvPr id="69" name="Content Placeholder 2"/>
            <p:cNvSpPr txBox="1">
              <a:spLocks/>
            </p:cNvSpPr>
            <p:nvPr/>
          </p:nvSpPr>
          <p:spPr bwMode="auto">
            <a:xfrm>
              <a:off x="4290152"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Element</a:t>
              </a:r>
            </a:p>
          </p:txBody>
        </p:sp>
        <p:sp>
          <p:nvSpPr>
            <p:cNvPr id="70" name="Cube 69"/>
            <p:cNvSpPr>
              <a:spLocks noChangeArrowheads="1"/>
            </p:cNvSpPr>
            <p:nvPr/>
          </p:nvSpPr>
          <p:spPr bwMode="auto">
            <a:xfrm>
              <a:off x="4790054" y="1492250"/>
              <a:ext cx="1133475" cy="715963"/>
            </a:xfrm>
            <a:prstGeom prst="cube">
              <a:avLst>
                <a:gd name="adj" fmla="val 25000"/>
              </a:avLst>
            </a:prstGeom>
            <a:noFill/>
            <a:ln w="28575">
              <a:solidFill>
                <a:srgbClr val="3366FF"/>
              </a:solidFill>
              <a:prstDash val="dash"/>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sp>
        <p:nvSpPr>
          <p:cNvPr id="71" name="Oval 8"/>
          <p:cNvSpPr>
            <a:spLocks noChangeArrowheads="1"/>
          </p:cNvSpPr>
          <p:nvPr/>
        </p:nvSpPr>
        <p:spPr bwMode="auto">
          <a:xfrm>
            <a:off x="987439" y="3644090"/>
            <a:ext cx="1484354" cy="452454"/>
          </a:xfrm>
          <a:prstGeom prst="ellipse">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72" name="Content Placeholder 2"/>
          <p:cNvSpPr txBox="1">
            <a:spLocks/>
          </p:cNvSpPr>
          <p:nvPr/>
        </p:nvSpPr>
        <p:spPr bwMode="auto">
          <a:xfrm>
            <a:off x="5105400" y="4074458"/>
            <a:ext cx="2286066" cy="696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Communications Protocol</a:t>
            </a:r>
          </a:p>
        </p:txBody>
      </p:sp>
      <p:sp>
        <p:nvSpPr>
          <p:cNvPr id="73" name="Rectangle 72"/>
          <p:cNvSpPr>
            <a:spLocks noChangeArrowheads="1"/>
          </p:cNvSpPr>
          <p:nvPr/>
        </p:nvSpPr>
        <p:spPr bwMode="auto">
          <a:xfrm>
            <a:off x="5514817" y="3703630"/>
            <a:ext cx="1466850" cy="333375"/>
          </a:xfrm>
          <a:prstGeom prst="rect">
            <a:avLst/>
          </a:prstGeom>
          <a:noFill/>
          <a:ln w="19050">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grpSp>
        <p:nvGrpSpPr>
          <p:cNvPr id="74" name="Group 4"/>
          <p:cNvGrpSpPr>
            <a:grpSpLocks/>
          </p:cNvGrpSpPr>
          <p:nvPr/>
        </p:nvGrpSpPr>
        <p:grpSpPr bwMode="auto">
          <a:xfrm>
            <a:off x="2682142" y="1124745"/>
            <a:ext cx="1608185" cy="1020329"/>
            <a:chOff x="3651250" y="1492250"/>
            <a:chExt cx="1608138" cy="1020289"/>
          </a:xfrm>
        </p:grpSpPr>
        <p:sp>
          <p:nvSpPr>
            <p:cNvPr id="75" name="Can 74"/>
            <p:cNvSpPr/>
            <p:nvPr/>
          </p:nvSpPr>
          <p:spPr bwMode="auto">
            <a:xfrm>
              <a:off x="4152795" y="1492250"/>
              <a:ext cx="612757" cy="571478"/>
            </a:xfrm>
            <a:prstGeom prst="can">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tIns="0" bIns="0"/>
            <a:lstStyle/>
            <a:p>
              <a:pPr algn="ctr" fontAlgn="base">
                <a:spcBef>
                  <a:spcPct val="0"/>
                </a:spcBef>
                <a:spcAft>
                  <a:spcPct val="0"/>
                </a:spcAft>
                <a:defRPr/>
              </a:pPr>
              <a:r>
                <a:rPr kumimoji="1" lang="en-US" sz="1200" dirty="0">
                  <a:solidFill>
                    <a:srgbClr val="000000"/>
                  </a:solidFill>
                  <a:ea typeface="ＭＳ Ｐゴシック" charset="-128"/>
                  <a:cs typeface="Arial" pitchFamily="34" charset="0"/>
                </a:rPr>
                <a:t>Data</a:t>
              </a:r>
            </a:p>
            <a:p>
              <a:pPr algn="ctr" fontAlgn="base">
                <a:spcBef>
                  <a:spcPct val="0"/>
                </a:spcBef>
                <a:spcAft>
                  <a:spcPct val="0"/>
                </a:spcAft>
                <a:defRPr/>
              </a:pPr>
              <a:r>
                <a:rPr kumimoji="1" lang="en-US" sz="1200" dirty="0">
                  <a:solidFill>
                    <a:srgbClr val="000000"/>
                  </a:solidFill>
                  <a:ea typeface="ＭＳ Ｐゴシック" charset="-128"/>
                  <a:cs typeface="Arial" pitchFamily="34" charset="0"/>
                </a:rPr>
                <a:t>Store</a:t>
              </a:r>
            </a:p>
          </p:txBody>
        </p:sp>
        <p:sp>
          <p:nvSpPr>
            <p:cNvPr id="76" name="Content Placeholder 2"/>
            <p:cNvSpPr txBox="1">
              <a:spLocks/>
            </p:cNvSpPr>
            <p:nvPr/>
          </p:nvSpPr>
          <p:spPr bwMode="auto">
            <a:xfrm>
              <a:off x="3651250" y="2119317"/>
              <a:ext cx="1608138" cy="393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defRPr/>
              </a:pPr>
              <a:r>
                <a:rPr lang="en-US" sz="2000" dirty="0">
                  <a:solidFill>
                    <a:srgbClr val="000000"/>
                  </a:solidFill>
                  <a:ea typeface="Osaka"/>
                  <a:cs typeface="Arial" pitchFamily="34" charset="0"/>
                </a:rPr>
                <a:t>Data Store</a:t>
              </a:r>
            </a:p>
          </p:txBody>
        </p:sp>
      </p:grpSp>
      <p:grpSp>
        <p:nvGrpSpPr>
          <p:cNvPr id="77" name="Group 3"/>
          <p:cNvGrpSpPr>
            <a:grpSpLocks/>
          </p:cNvGrpSpPr>
          <p:nvPr/>
        </p:nvGrpSpPr>
        <p:grpSpPr bwMode="auto">
          <a:xfrm>
            <a:off x="795345" y="4871382"/>
            <a:ext cx="4599336" cy="1541325"/>
            <a:chOff x="795338" y="5041900"/>
            <a:chExt cx="4599199" cy="1541265"/>
          </a:xfrm>
        </p:grpSpPr>
        <p:sp>
          <p:nvSpPr>
            <p:cNvPr id="78" name="Rectangle 12"/>
            <p:cNvSpPr>
              <a:spLocks noChangeArrowheads="1"/>
            </p:cNvSpPr>
            <p:nvPr/>
          </p:nvSpPr>
          <p:spPr bwMode="auto">
            <a:xfrm>
              <a:off x="795338" y="5041900"/>
              <a:ext cx="4599199"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Color Key for Example Diagrams (from SCCS-ARD):</a:t>
              </a:r>
            </a:p>
          </p:txBody>
        </p:sp>
        <p:grpSp>
          <p:nvGrpSpPr>
            <p:cNvPr id="79" name="Group 1"/>
            <p:cNvGrpSpPr>
              <a:grpSpLocks/>
            </p:cNvGrpSpPr>
            <p:nvPr/>
          </p:nvGrpSpPr>
          <p:grpSpPr bwMode="auto">
            <a:xfrm>
              <a:off x="909638" y="5362574"/>
              <a:ext cx="2279264" cy="1220591"/>
              <a:chOff x="1417726" y="5343525"/>
              <a:chExt cx="2281016" cy="1220590"/>
            </a:xfrm>
          </p:grpSpPr>
          <p:sp>
            <p:nvSpPr>
              <p:cNvPr id="80" name="Rectangle 79"/>
              <p:cNvSpPr>
                <a:spLocks noChangeArrowheads="1"/>
              </p:cNvSpPr>
              <p:nvPr/>
            </p:nvSpPr>
            <p:spPr bwMode="auto">
              <a:xfrm>
                <a:off x="1417716" y="5375125"/>
                <a:ext cx="222414" cy="222241"/>
              </a:xfrm>
              <a:prstGeom prst="rect">
                <a:avLst/>
              </a:prstGeom>
              <a:solidFill>
                <a:srgbClr val="CCFF66"/>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1" name="Rectangle 80"/>
              <p:cNvSpPr>
                <a:spLocks noChangeArrowheads="1"/>
              </p:cNvSpPr>
              <p:nvPr/>
            </p:nvSpPr>
            <p:spPr bwMode="auto">
              <a:xfrm>
                <a:off x="1417716" y="5678326"/>
                <a:ext cx="222414" cy="222241"/>
              </a:xfrm>
              <a:prstGeom prst="rect">
                <a:avLst/>
              </a:prstGeom>
              <a:solidFill>
                <a:srgbClr val="E0C62C"/>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2" name="Rectangle 81"/>
              <p:cNvSpPr>
                <a:spLocks noChangeArrowheads="1"/>
              </p:cNvSpPr>
              <p:nvPr/>
            </p:nvSpPr>
            <p:spPr bwMode="auto">
              <a:xfrm>
                <a:off x="1417716" y="5975176"/>
                <a:ext cx="222414" cy="222241"/>
              </a:xfrm>
              <a:prstGeom prst="rect">
                <a:avLst/>
              </a:prstGeom>
              <a:solidFill>
                <a:srgbClr val="4597A0"/>
              </a:solidFill>
              <a:ln w="9525">
                <a:solidFill>
                  <a:schemeClr val="tx1"/>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FFFF"/>
                  </a:solidFill>
                  <a:cs typeface="Arial" pitchFamily="34" charset="0"/>
                </a:endParaRPr>
              </a:p>
            </p:txBody>
          </p:sp>
          <p:sp>
            <p:nvSpPr>
              <p:cNvPr id="83" name="Rectangle 16"/>
              <p:cNvSpPr>
                <a:spLocks noChangeArrowheads="1"/>
              </p:cNvSpPr>
              <p:nvPr/>
            </p:nvSpPr>
            <p:spPr bwMode="auto">
              <a:xfrm>
                <a:off x="1417726" y="6270625"/>
                <a:ext cx="222421" cy="222250"/>
              </a:xfrm>
              <a:prstGeom prst="rect">
                <a:avLst/>
              </a:prstGeom>
              <a:solidFill>
                <a:srgbClr val="D6ECEE"/>
              </a:solidFill>
              <a:ln w="9525">
                <a:solidFill>
                  <a:schemeClr val="tx1"/>
                </a:solidFill>
                <a:round/>
                <a:headEnd/>
                <a:tailEnd/>
              </a:ln>
            </p:spPr>
            <p:txBody>
              <a:bodyPr wrap="none" anchor="ctr"/>
              <a:lstStyle/>
              <a:p>
                <a:pPr defTabSz="457200" fontAlgn="base">
                  <a:spcBef>
                    <a:spcPct val="0"/>
                  </a:spcBef>
                  <a:spcAft>
                    <a:spcPct val="0"/>
                  </a:spcAft>
                </a:pPr>
                <a:endParaRPr kumimoji="1" lang="en-US" sz="1400" b="1" dirty="0">
                  <a:solidFill>
                    <a:srgbClr val="000000"/>
                  </a:solidFill>
                  <a:ea typeface="ＭＳ Ｐゴシック" pitchFamily="34" charset="-128"/>
                  <a:cs typeface="Arial" pitchFamily="34" charset="0"/>
                </a:endParaRPr>
              </a:p>
            </p:txBody>
          </p:sp>
          <p:sp>
            <p:nvSpPr>
              <p:cNvPr id="84" name="Rectangle 22"/>
              <p:cNvSpPr>
                <a:spLocks noChangeArrowheads="1"/>
              </p:cNvSpPr>
              <p:nvPr/>
            </p:nvSpPr>
            <p:spPr bwMode="auto">
              <a:xfrm>
                <a:off x="1763713" y="5343525"/>
                <a:ext cx="108157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User Node</a:t>
                </a:r>
              </a:p>
            </p:txBody>
          </p:sp>
          <p:sp>
            <p:nvSpPr>
              <p:cNvPr id="85" name="Rectangle 23"/>
              <p:cNvSpPr>
                <a:spLocks noChangeArrowheads="1"/>
              </p:cNvSpPr>
              <p:nvPr/>
            </p:nvSpPr>
            <p:spPr bwMode="auto">
              <a:xfrm>
                <a:off x="1763713" y="5643563"/>
                <a:ext cx="1866046"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Earth Routing Node</a:t>
                </a:r>
              </a:p>
            </p:txBody>
          </p:sp>
          <p:sp>
            <p:nvSpPr>
              <p:cNvPr id="86" name="Rectangle 24"/>
              <p:cNvSpPr>
                <a:spLocks noChangeArrowheads="1"/>
              </p:cNvSpPr>
              <p:nvPr/>
            </p:nvSpPr>
            <p:spPr bwMode="auto">
              <a:xfrm>
                <a:off x="1763713" y="5943600"/>
                <a:ext cx="193502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Space Routing Node</a:t>
                </a:r>
              </a:p>
            </p:txBody>
          </p:sp>
          <p:sp>
            <p:nvSpPr>
              <p:cNvPr id="87" name="Rectangle 25"/>
              <p:cNvSpPr>
                <a:spLocks noChangeArrowheads="1"/>
              </p:cNvSpPr>
              <p:nvPr/>
            </p:nvSpPr>
            <p:spPr bwMode="auto">
              <a:xfrm>
                <a:off x="1763713" y="6256338"/>
                <a:ext cx="110217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WAN Node</a:t>
                </a:r>
              </a:p>
            </p:txBody>
          </p:sp>
        </p:grpSp>
      </p:grpSp>
      <p:grpSp>
        <p:nvGrpSpPr>
          <p:cNvPr id="88" name="Group 2"/>
          <p:cNvGrpSpPr>
            <a:grpSpLocks/>
          </p:cNvGrpSpPr>
          <p:nvPr/>
        </p:nvGrpSpPr>
        <p:grpSpPr bwMode="auto">
          <a:xfrm>
            <a:off x="3375107" y="5174607"/>
            <a:ext cx="2524888" cy="1226987"/>
            <a:chOff x="3375025" y="5345113"/>
            <a:chExt cx="2524815" cy="1226939"/>
          </a:xfrm>
        </p:grpSpPr>
        <p:sp>
          <p:nvSpPr>
            <p:cNvPr id="89" name="Rectangle 17"/>
            <p:cNvSpPr>
              <a:spLocks noChangeArrowheads="1"/>
            </p:cNvSpPr>
            <p:nvPr/>
          </p:nvSpPr>
          <p:spPr bwMode="auto">
            <a:xfrm>
              <a:off x="3375025" y="5357812"/>
              <a:ext cx="223838" cy="222250"/>
            </a:xfrm>
            <a:prstGeom prst="rect">
              <a:avLst/>
            </a:prstGeom>
            <a:solidFill>
              <a:srgbClr val="FF99CC"/>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0" name="Rectangle 18"/>
            <p:cNvSpPr>
              <a:spLocks noChangeArrowheads="1"/>
            </p:cNvSpPr>
            <p:nvPr/>
          </p:nvSpPr>
          <p:spPr bwMode="auto">
            <a:xfrm>
              <a:off x="3375025" y="5657850"/>
              <a:ext cx="223837" cy="222250"/>
            </a:xfrm>
            <a:prstGeom prst="rect">
              <a:avLst/>
            </a:prstGeom>
            <a:solidFill>
              <a:srgbClr val="FBDD30"/>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1" name="Rectangle 26"/>
            <p:cNvSpPr>
              <a:spLocks noChangeArrowheads="1"/>
            </p:cNvSpPr>
            <p:nvPr/>
          </p:nvSpPr>
          <p:spPr bwMode="auto">
            <a:xfrm>
              <a:off x="3727450" y="5345113"/>
              <a:ext cx="1157689"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Application</a:t>
              </a:r>
            </a:p>
          </p:txBody>
        </p:sp>
        <p:sp>
          <p:nvSpPr>
            <p:cNvPr id="92" name="Rectangle 27"/>
            <p:cNvSpPr>
              <a:spLocks noChangeArrowheads="1"/>
            </p:cNvSpPr>
            <p:nvPr/>
          </p:nvSpPr>
          <p:spPr bwMode="auto">
            <a:xfrm>
              <a:off x="3727450" y="5645150"/>
              <a:ext cx="2031266" cy="3077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Element Management</a:t>
              </a:r>
            </a:p>
          </p:txBody>
        </p:sp>
        <p:sp>
          <p:nvSpPr>
            <p:cNvPr id="93" name="Rectangle 31"/>
            <p:cNvSpPr>
              <a:spLocks noChangeArrowheads="1"/>
            </p:cNvSpPr>
            <p:nvPr/>
          </p:nvSpPr>
          <p:spPr bwMode="auto">
            <a:xfrm>
              <a:off x="3375025" y="5967413"/>
              <a:ext cx="223837" cy="222250"/>
            </a:xfrm>
            <a:prstGeom prst="rect">
              <a:avLst/>
            </a:prstGeom>
            <a:solidFill>
              <a:srgbClr val="FB7317"/>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4" name="Rectangle 32"/>
            <p:cNvSpPr>
              <a:spLocks noChangeArrowheads="1"/>
            </p:cNvSpPr>
            <p:nvPr/>
          </p:nvSpPr>
          <p:spPr bwMode="auto">
            <a:xfrm>
              <a:off x="3375025" y="6276975"/>
              <a:ext cx="222250" cy="222250"/>
            </a:xfrm>
            <a:prstGeom prst="rect">
              <a:avLst/>
            </a:prstGeom>
            <a:solidFill>
              <a:srgbClr val="3366FF"/>
            </a:solid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95" name="Rectangle 33"/>
            <p:cNvSpPr>
              <a:spLocks noChangeArrowheads="1"/>
            </p:cNvSpPr>
            <p:nvPr/>
          </p:nvSpPr>
          <p:spPr bwMode="auto">
            <a:xfrm>
              <a:off x="3727450" y="5956300"/>
              <a:ext cx="2034531"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Management</a:t>
              </a:r>
            </a:p>
          </p:txBody>
        </p:sp>
        <p:sp>
          <p:nvSpPr>
            <p:cNvPr id="96" name="Rectangle 34"/>
            <p:cNvSpPr>
              <a:spLocks noChangeArrowheads="1"/>
            </p:cNvSpPr>
            <p:nvPr/>
          </p:nvSpPr>
          <p:spPr bwMode="auto">
            <a:xfrm>
              <a:off x="3727450" y="6264275"/>
              <a:ext cx="217239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Network Layer function</a:t>
              </a:r>
            </a:p>
          </p:txBody>
        </p:sp>
      </p:grpSp>
      <p:grpSp>
        <p:nvGrpSpPr>
          <p:cNvPr id="97" name="Group 1"/>
          <p:cNvGrpSpPr>
            <a:grpSpLocks/>
          </p:cNvGrpSpPr>
          <p:nvPr/>
        </p:nvGrpSpPr>
        <p:grpSpPr bwMode="auto">
          <a:xfrm>
            <a:off x="6293017" y="5190482"/>
            <a:ext cx="2298533" cy="1217461"/>
            <a:chOff x="6292850" y="5360988"/>
            <a:chExt cx="2298466" cy="1217414"/>
          </a:xfrm>
        </p:grpSpPr>
        <p:sp>
          <p:nvSpPr>
            <p:cNvPr id="98" name="Rectangle 97"/>
            <p:cNvSpPr/>
            <p:nvPr/>
          </p:nvSpPr>
          <p:spPr bwMode="auto">
            <a:xfrm>
              <a:off x="6292683" y="5367188"/>
              <a:ext cx="222244" cy="222241"/>
            </a:xfrm>
            <a:prstGeom prst="rect">
              <a:avLst/>
            </a:prstGeom>
            <a:solidFill>
              <a:schemeClr val="accent1">
                <a:lumMod val="75000"/>
              </a:schemeClr>
            </a:solidFill>
            <a:ln w="9525">
              <a:solidFill>
                <a:schemeClr val="tx1"/>
              </a:solidFill>
              <a:round/>
              <a:headEnd/>
              <a:tailEnd/>
            </a:ln>
          </p:spPr>
          <p:txBody>
            <a:bodyPr lIns="0" rIns="0"/>
            <a:lstStyle/>
            <a:p>
              <a:pPr algn="ctr" fontAlgn="base">
                <a:spcBef>
                  <a:spcPct val="0"/>
                </a:spcBef>
                <a:spcAft>
                  <a:spcPct val="0"/>
                </a:spcAft>
                <a:defRPr/>
              </a:pPr>
              <a:endParaRPr kumimoji="1" lang="en-US" sz="1600" dirty="0">
                <a:solidFill>
                  <a:srgbClr val="000000"/>
                </a:solidFill>
                <a:ea typeface="ＭＳ Ｐゴシック" charset="0"/>
                <a:cs typeface="Arial" pitchFamily="34" charset="0"/>
              </a:endParaRPr>
            </a:p>
          </p:txBody>
        </p:sp>
        <p:sp>
          <p:nvSpPr>
            <p:cNvPr id="99" name="Rectangle 20"/>
            <p:cNvSpPr>
              <a:spLocks noChangeArrowheads="1"/>
            </p:cNvSpPr>
            <p:nvPr/>
          </p:nvSpPr>
          <p:spPr bwMode="auto">
            <a:xfrm>
              <a:off x="6292850" y="5667375"/>
              <a:ext cx="222250" cy="222250"/>
            </a:xfrm>
            <a:prstGeom prst="rect">
              <a:avLst/>
            </a:prstGeom>
            <a:pattFill prst="pct70">
              <a:fgClr>
                <a:srgbClr val="3366FF"/>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0" name="Rectangle 21"/>
            <p:cNvSpPr>
              <a:spLocks noChangeArrowheads="1"/>
            </p:cNvSpPr>
            <p:nvPr/>
          </p:nvSpPr>
          <p:spPr bwMode="auto">
            <a:xfrm>
              <a:off x="6292850" y="5976938"/>
              <a:ext cx="222250" cy="222250"/>
            </a:xfrm>
            <a:prstGeom prst="rect">
              <a:avLst/>
            </a:prstGeom>
            <a:pattFill prst="pct25">
              <a:fgClr>
                <a:srgbClr val="72BFC5"/>
              </a:fgClr>
              <a:bgClr>
                <a:srgbClr val="FFFFFF"/>
              </a:bgClr>
            </a:pattFill>
            <a:ln w="9525">
              <a:solidFill>
                <a:schemeClr val="tx1"/>
              </a:solidFill>
              <a:round/>
              <a:headEnd/>
              <a:tailEnd/>
            </a:ln>
          </p:spPr>
          <p:txBody>
            <a:bodyPr lIns="0" rIns="0"/>
            <a:lstStyle/>
            <a:p>
              <a:pPr algn="ctr" fontAlgn="base">
                <a:spcBef>
                  <a:spcPct val="0"/>
                </a:spcBef>
                <a:spcAft>
                  <a:spcPct val="0"/>
                </a:spcAft>
              </a:pPr>
              <a:endParaRPr kumimoji="1" lang="en-US" sz="1600" dirty="0">
                <a:solidFill>
                  <a:srgbClr val="000000"/>
                </a:solidFill>
                <a:ea typeface="ＭＳ Ｐゴシック" pitchFamily="34" charset="-128"/>
                <a:cs typeface="Arial" pitchFamily="34" charset="0"/>
              </a:endParaRPr>
            </a:p>
          </p:txBody>
        </p:sp>
        <p:sp>
          <p:nvSpPr>
            <p:cNvPr id="101" name="Rectangle 28"/>
            <p:cNvSpPr>
              <a:spLocks noChangeArrowheads="1"/>
            </p:cNvSpPr>
            <p:nvPr/>
          </p:nvSpPr>
          <p:spPr bwMode="auto">
            <a:xfrm>
              <a:off x="6678613" y="5360988"/>
              <a:ext cx="18325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Link Layer function</a:t>
              </a:r>
            </a:p>
          </p:txBody>
        </p:sp>
        <p:sp>
          <p:nvSpPr>
            <p:cNvPr id="102" name="Rectangle 29"/>
            <p:cNvSpPr>
              <a:spLocks noChangeArrowheads="1"/>
            </p:cNvSpPr>
            <p:nvPr/>
          </p:nvSpPr>
          <p:spPr bwMode="auto">
            <a:xfrm>
              <a:off x="6678613" y="5661025"/>
              <a:ext cx="1612942"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Routing function</a:t>
              </a:r>
            </a:p>
          </p:txBody>
        </p:sp>
        <p:sp>
          <p:nvSpPr>
            <p:cNvPr id="103" name="Rectangle 30"/>
            <p:cNvSpPr>
              <a:spLocks noChangeArrowheads="1"/>
            </p:cNvSpPr>
            <p:nvPr/>
          </p:nvSpPr>
          <p:spPr bwMode="auto">
            <a:xfrm>
              <a:off x="6678613" y="5969000"/>
              <a:ext cx="191270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Forwarding function</a:t>
              </a:r>
            </a:p>
          </p:txBody>
        </p:sp>
        <p:sp>
          <p:nvSpPr>
            <p:cNvPr id="104" name="Rectangle 103"/>
            <p:cNvSpPr/>
            <p:nvPr/>
          </p:nvSpPr>
          <p:spPr bwMode="auto">
            <a:xfrm>
              <a:off x="6292683" y="6286314"/>
              <a:ext cx="222244" cy="222241"/>
            </a:xfrm>
            <a:prstGeom prst="rect">
              <a:avLst/>
            </a:prstGeom>
            <a:solidFill>
              <a:schemeClr val="accent6">
                <a:lumMod val="40000"/>
                <a:lumOff val="60000"/>
              </a:schemeClr>
            </a:solidFill>
            <a:ln w="9525" cap="flat" cmpd="sng" algn="ctr">
              <a:solidFill>
                <a:schemeClr val="tx1"/>
              </a:solidFill>
              <a:prstDash val="solid"/>
              <a:round/>
              <a:headEnd type="none" w="med" len="med"/>
              <a:tailEnd type="none" w="med" len="med"/>
            </a:ln>
            <a:effectLst/>
          </p:spPr>
          <p:txBody>
            <a:bodyPr/>
            <a:lstStyle/>
            <a:p>
              <a:pPr algn="ctr" fontAlgn="base">
                <a:spcBef>
                  <a:spcPct val="0"/>
                </a:spcBef>
                <a:spcAft>
                  <a:spcPct val="0"/>
                </a:spcAft>
                <a:defRPr/>
              </a:pPr>
              <a:endParaRPr kumimoji="1" lang="en-US" sz="1200" dirty="0">
                <a:solidFill>
                  <a:srgbClr val="000000"/>
                </a:solidFill>
                <a:ea typeface="ＭＳ Ｐゴシック" charset="-128"/>
                <a:cs typeface="Arial" pitchFamily="34" charset="0"/>
              </a:endParaRPr>
            </a:p>
          </p:txBody>
        </p:sp>
        <p:sp>
          <p:nvSpPr>
            <p:cNvPr id="105" name="Rectangle 36"/>
            <p:cNvSpPr>
              <a:spLocks noChangeArrowheads="1"/>
            </p:cNvSpPr>
            <p:nvPr/>
          </p:nvSpPr>
          <p:spPr bwMode="auto">
            <a:xfrm>
              <a:off x="6678613" y="6270625"/>
              <a:ext cx="108074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defTabSz="457200" fontAlgn="base">
                <a:spcBef>
                  <a:spcPct val="0"/>
                </a:spcBef>
                <a:spcAft>
                  <a:spcPct val="0"/>
                </a:spcAft>
              </a:pPr>
              <a:r>
                <a:rPr kumimoji="1" lang="en-US" sz="1400" b="1" dirty="0">
                  <a:solidFill>
                    <a:srgbClr val="000000"/>
                  </a:solidFill>
                  <a:ea typeface="ＭＳ Ｐゴシック" pitchFamily="34" charset="-128"/>
                  <a:cs typeface="Arial" pitchFamily="34" charset="0"/>
                </a:rPr>
                <a:t>Data Store</a:t>
              </a:r>
            </a:p>
          </p:txBody>
        </p:sp>
      </p:grpSp>
      <p:grpSp>
        <p:nvGrpSpPr>
          <p:cNvPr id="106" name="Group 105"/>
          <p:cNvGrpSpPr/>
          <p:nvPr/>
        </p:nvGrpSpPr>
        <p:grpSpPr>
          <a:xfrm>
            <a:off x="714375" y="1124744"/>
            <a:ext cx="2030413" cy="1317589"/>
            <a:chOff x="714375" y="1492250"/>
            <a:chExt cx="2030413" cy="1317589"/>
          </a:xfrm>
        </p:grpSpPr>
        <p:sp>
          <p:nvSpPr>
            <p:cNvPr id="107" name="Content Placeholder 2"/>
            <p:cNvSpPr txBox="1">
              <a:spLocks/>
            </p:cNvSpPr>
            <p:nvPr/>
          </p:nvSpPr>
          <p:spPr bwMode="auto">
            <a:xfrm>
              <a:off x="714375" y="2306602"/>
              <a:ext cx="2030413" cy="503237"/>
            </a:xfrm>
            <a:prstGeom prst="rect">
              <a:avLst/>
            </a:prstGeom>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defTabSz="457200" fontAlgn="base">
                <a:spcAft>
                  <a:spcPct val="0"/>
                </a:spcAft>
                <a:buFont typeface="Wingdings" pitchFamily="2" charset="2"/>
                <a:buNone/>
                <a:defRPr/>
              </a:pPr>
              <a:r>
                <a:rPr kumimoji="1" lang="en-US" sz="2000" dirty="0">
                  <a:solidFill>
                    <a:srgbClr val="000000"/>
                  </a:solidFill>
                  <a:latin typeface="Arial" pitchFamily="34" charset="0"/>
                  <a:ea typeface="Osaka"/>
                  <a:cs typeface="Arial" pitchFamily="34" charset="0"/>
                </a:rPr>
                <a:t>Physical Node</a:t>
              </a:r>
            </a:p>
          </p:txBody>
        </p:sp>
        <p:sp>
          <p:nvSpPr>
            <p:cNvPr id="108" name="Cube 6"/>
            <p:cNvSpPr>
              <a:spLocks noChangeArrowheads="1"/>
            </p:cNvSpPr>
            <p:nvPr/>
          </p:nvSpPr>
          <p:spPr bwMode="auto">
            <a:xfrm>
              <a:off x="1163655" y="1492250"/>
              <a:ext cx="1133508" cy="715991"/>
            </a:xfrm>
            <a:prstGeom prst="cube">
              <a:avLst>
                <a:gd name="adj" fmla="val 25000"/>
              </a:avLst>
            </a:prstGeom>
            <a:solidFill>
              <a:srgbClr val="CCFF66"/>
            </a:solidFill>
            <a:ln w="9525">
              <a:solidFill>
                <a:schemeClr val="tx1"/>
              </a:solidFill>
              <a:round/>
              <a:headEnd/>
              <a:tailEnd/>
            </a:ln>
          </p:spPr>
          <p:txBody>
            <a:bodyPr/>
            <a:lstStyle/>
            <a:p>
              <a:pPr fontAlgn="base">
                <a:spcBef>
                  <a:spcPct val="0"/>
                </a:spcBef>
                <a:spcAft>
                  <a:spcPct val="0"/>
                </a:spcAft>
              </a:pPr>
              <a:endParaRPr kumimoji="1" lang="en-US" sz="2400" dirty="0">
                <a:solidFill>
                  <a:srgbClr val="000000"/>
                </a:solidFill>
                <a:ea typeface="ＭＳ Ｐゴシック" pitchFamily="34" charset="-128"/>
                <a:cs typeface="Arial" pitchFamily="34" charset="0"/>
              </a:endParaRPr>
            </a:p>
          </p:txBody>
        </p:sp>
      </p:grpSp>
      <p:sp>
        <p:nvSpPr>
          <p:cNvPr id="110" name="Rectangle 109"/>
          <p:cNvSpPr/>
          <p:nvPr/>
        </p:nvSpPr>
        <p:spPr>
          <a:xfrm>
            <a:off x="3005178" y="4074458"/>
            <a:ext cx="1593706" cy="769441"/>
          </a:xfrm>
          <a:prstGeom prst="rect">
            <a:avLst/>
          </a:prstGeom>
          <a:ln>
            <a:noFill/>
          </a:ln>
        </p:spPr>
        <p:txBody>
          <a:bodyPr wrap="none">
            <a:spAutoFit/>
          </a:bodyPr>
          <a:lstStyle/>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Information</a:t>
            </a:r>
          </a:p>
          <a:p>
            <a:pPr algn="ctr" defTabSz="457200" fontAlgn="base">
              <a:spcBef>
                <a:spcPct val="20000"/>
              </a:spcBef>
              <a:spcAft>
                <a:spcPct val="0"/>
              </a:spcAft>
              <a:buFont typeface="Arial" pitchFamily="34" charset="0"/>
              <a:buNone/>
            </a:pPr>
            <a:r>
              <a:rPr kumimoji="1" lang="en-US" sz="2000" dirty="0">
                <a:solidFill>
                  <a:srgbClr val="FF0000"/>
                </a:solidFill>
                <a:latin typeface="Arial" pitchFamily="34" charset="0"/>
                <a:cs typeface="Arial" pitchFamily="34" charset="0"/>
              </a:rPr>
              <a:t>Object</a:t>
            </a:r>
          </a:p>
        </p:txBody>
      </p:sp>
      <p:grpSp>
        <p:nvGrpSpPr>
          <p:cNvPr id="111" name="Group 110"/>
          <p:cNvGrpSpPr/>
          <p:nvPr/>
        </p:nvGrpSpPr>
        <p:grpSpPr>
          <a:xfrm>
            <a:off x="863645" y="2891244"/>
            <a:ext cx="1856597" cy="519500"/>
            <a:chOff x="863645" y="3214300"/>
            <a:chExt cx="1856597" cy="519500"/>
          </a:xfrm>
        </p:grpSpPr>
        <p:cxnSp>
          <p:nvCxnSpPr>
            <p:cNvPr id="112" name="Straight Connector 111"/>
            <p:cNvCxnSpPr/>
            <p:nvPr/>
          </p:nvCxnSpPr>
          <p:spPr bwMode="auto">
            <a:xfrm>
              <a:off x="1032369" y="3214300"/>
              <a:ext cx="1519149" cy="0"/>
            </a:xfrm>
            <a:prstGeom prst="line">
              <a:avLst/>
            </a:prstGeom>
            <a:solidFill>
              <a:schemeClr val="accent1"/>
            </a:solidFill>
            <a:ln w="38100" cap="flat" cmpd="sng" algn="ctr">
              <a:solidFill>
                <a:srgbClr val="4F81BD"/>
              </a:solidFill>
              <a:prstDash val="solid"/>
              <a:round/>
              <a:headEnd type="none" w="med" len="med"/>
              <a:tailEnd type="none" w="med" len="med"/>
            </a:ln>
            <a:effectLst/>
          </p:spPr>
        </p:cxnSp>
        <p:sp>
          <p:nvSpPr>
            <p:cNvPr id="113" name="TextBox 112"/>
            <p:cNvSpPr txBox="1"/>
            <p:nvPr/>
          </p:nvSpPr>
          <p:spPr>
            <a:xfrm>
              <a:off x="863645" y="3272135"/>
              <a:ext cx="1856597" cy="461665"/>
            </a:xfrm>
            <a:prstGeom prst="rect">
              <a:avLst/>
            </a:prstGeom>
            <a:noFill/>
          </p:spPr>
          <p:txBody>
            <a:bodyPr wrap="none" rtlCol="0">
              <a:spAutoFit/>
            </a:bodyPr>
            <a:lstStyle/>
            <a:p>
              <a:pPr algn="ctr"/>
              <a:r>
                <a:rPr lang="en-US" sz="1200" b="1" dirty="0"/>
                <a:t>Physical or </a:t>
              </a:r>
            </a:p>
            <a:p>
              <a:pPr algn="ctr"/>
              <a:r>
                <a:rPr lang="en-US" sz="1200" b="1" dirty="0"/>
                <a:t>Functional Connection</a:t>
              </a:r>
            </a:p>
          </p:txBody>
        </p:sp>
      </p:grpSp>
      <p:grpSp>
        <p:nvGrpSpPr>
          <p:cNvPr id="114" name="Group 113"/>
          <p:cNvGrpSpPr/>
          <p:nvPr/>
        </p:nvGrpSpPr>
        <p:grpSpPr>
          <a:xfrm>
            <a:off x="3152233" y="2891244"/>
            <a:ext cx="1569660" cy="519500"/>
            <a:chOff x="3042488" y="3214300"/>
            <a:chExt cx="1569660" cy="519500"/>
          </a:xfrm>
        </p:grpSpPr>
        <p:cxnSp>
          <p:nvCxnSpPr>
            <p:cNvPr id="115" name="Straight Connector 114"/>
            <p:cNvCxnSpPr/>
            <p:nvPr/>
          </p:nvCxnSpPr>
          <p:spPr bwMode="auto">
            <a:xfrm>
              <a:off x="3067744" y="3214300"/>
              <a:ext cx="1519149" cy="0"/>
            </a:xfrm>
            <a:prstGeom prst="line">
              <a:avLst/>
            </a:prstGeom>
            <a:solidFill>
              <a:schemeClr val="accent1"/>
            </a:solidFill>
            <a:ln w="38100" cap="flat" cmpd="sng" algn="ctr">
              <a:solidFill>
                <a:srgbClr val="4F81BD"/>
              </a:solidFill>
              <a:prstDash val="dash"/>
              <a:round/>
              <a:headEnd type="none" w="med" len="med"/>
              <a:tailEnd type="none" w="med" len="med"/>
            </a:ln>
            <a:effectLst/>
          </p:spPr>
        </p:cxnSp>
        <p:sp>
          <p:nvSpPr>
            <p:cNvPr id="116" name="TextBox 115"/>
            <p:cNvSpPr txBox="1"/>
            <p:nvPr/>
          </p:nvSpPr>
          <p:spPr>
            <a:xfrm>
              <a:off x="3042488" y="3272135"/>
              <a:ext cx="1569660" cy="461665"/>
            </a:xfrm>
            <a:prstGeom prst="rect">
              <a:avLst/>
            </a:prstGeom>
            <a:noFill/>
          </p:spPr>
          <p:txBody>
            <a:bodyPr wrap="none" rtlCol="0">
              <a:spAutoFit/>
            </a:bodyPr>
            <a:lstStyle/>
            <a:p>
              <a:pPr algn="ctr"/>
              <a:r>
                <a:rPr lang="en-US" sz="1200" b="1" dirty="0"/>
                <a:t>Logical Link </a:t>
              </a:r>
            </a:p>
            <a:p>
              <a:pPr algn="ctr"/>
              <a:r>
                <a:rPr lang="en-US" sz="1200" b="1" dirty="0"/>
                <a:t>between Elements </a:t>
              </a:r>
            </a:p>
          </p:txBody>
        </p:sp>
      </p:grpSp>
      <p:grpSp>
        <p:nvGrpSpPr>
          <p:cNvPr id="117" name="Group 116"/>
          <p:cNvGrpSpPr/>
          <p:nvPr/>
        </p:nvGrpSpPr>
        <p:grpSpPr>
          <a:xfrm>
            <a:off x="6514606" y="1156494"/>
            <a:ext cx="2133662" cy="1382737"/>
            <a:chOff x="6514606" y="1524000"/>
            <a:chExt cx="2133662" cy="1382737"/>
          </a:xfrm>
        </p:grpSpPr>
        <p:sp>
          <p:nvSpPr>
            <p:cNvPr id="118" name="Content Placeholder 2"/>
            <p:cNvSpPr txBox="1">
              <a:spLocks/>
            </p:cNvSpPr>
            <p:nvPr/>
          </p:nvSpPr>
          <p:spPr bwMode="auto">
            <a:xfrm>
              <a:off x="6514606" y="2286000"/>
              <a:ext cx="2133662" cy="620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pPr>
              <a:r>
                <a:rPr lang="en-US" sz="2000" dirty="0">
                  <a:solidFill>
                    <a:srgbClr val="000000"/>
                  </a:solidFill>
                  <a:ea typeface="Osaka"/>
                  <a:cs typeface="Arial" pitchFamily="34" charset="0"/>
                </a:rPr>
                <a:t>Organizational Domain</a:t>
              </a:r>
            </a:p>
          </p:txBody>
        </p:sp>
        <p:sp>
          <p:nvSpPr>
            <p:cNvPr id="119" name="Rounded Rectangle 118"/>
            <p:cNvSpPr/>
            <p:nvPr/>
          </p:nvSpPr>
          <p:spPr bwMode="auto">
            <a:xfrm>
              <a:off x="7014134" y="1524000"/>
              <a:ext cx="1134606" cy="627093"/>
            </a:xfrm>
            <a:prstGeom prst="roundRect">
              <a:avLst/>
            </a:prstGeom>
            <a:noFill/>
            <a:ln w="28575" cap="flat" cmpd="sng" algn="ctr">
              <a:solidFill>
                <a:srgbClr val="3366FF"/>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en-US" sz="2400" b="0" i="0" u="none" strike="noStrike" cap="none" normalizeH="0" baseline="0">
                <a:ln>
                  <a:noFill/>
                </a:ln>
                <a:solidFill>
                  <a:schemeClr val="tx1"/>
                </a:solidFill>
                <a:effectLst/>
                <a:latin typeface="Arial" charset="0"/>
                <a:ea typeface="ＭＳ Ｐゴシック" charset="-128"/>
                <a:cs typeface="ＭＳ Ｐゴシック" charset="-128"/>
              </a:endParaRPr>
            </a:p>
          </p:txBody>
        </p:sp>
      </p:grpSp>
      <p:pic>
        <p:nvPicPr>
          <p:cNvPr id="12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7633360" y="3654428"/>
            <a:ext cx="520700" cy="3825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1" name="Content Placeholder 2"/>
          <p:cNvSpPr txBox="1">
            <a:spLocks/>
          </p:cNvSpPr>
          <p:nvPr/>
        </p:nvSpPr>
        <p:spPr bwMode="auto">
          <a:xfrm>
            <a:off x="7329220" y="4074458"/>
            <a:ext cx="1128980" cy="415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itchFamily="34" charset="0"/>
                <a:ea typeface="ＭＳ Ｐゴシック" pitchFamily="34" charset="-128"/>
              </a:defRPr>
            </a:lvl1pPr>
            <a:lvl2pPr marL="742950" indent="-285750" eaLnBrk="0" hangingPunct="0">
              <a:defRPr kumimoji="1">
                <a:solidFill>
                  <a:schemeClr val="tx1"/>
                </a:solidFill>
                <a:latin typeface="Arial" pitchFamily="34" charset="0"/>
                <a:ea typeface="ＭＳ Ｐゴシック" pitchFamily="34" charset="-128"/>
              </a:defRPr>
            </a:lvl2pPr>
            <a:lvl3pPr marL="1143000" indent="-228600" eaLnBrk="0" hangingPunct="0">
              <a:defRPr kumimoji="1">
                <a:solidFill>
                  <a:schemeClr val="tx1"/>
                </a:solidFill>
                <a:latin typeface="Arial" pitchFamily="34" charset="0"/>
                <a:ea typeface="ＭＳ Ｐゴシック" pitchFamily="34" charset="-128"/>
              </a:defRPr>
            </a:lvl3pPr>
            <a:lvl4pPr marL="1600200" indent="-228600" eaLnBrk="0" hangingPunct="0">
              <a:defRPr kumimoji="1">
                <a:solidFill>
                  <a:schemeClr val="tx1"/>
                </a:solidFill>
                <a:latin typeface="Arial" pitchFamily="34" charset="0"/>
                <a:ea typeface="ＭＳ Ｐゴシック" pitchFamily="34" charset="-128"/>
              </a:defRPr>
            </a:lvl4pPr>
            <a:lvl5pPr marL="2057400" indent="-228600" eaLnBrk="0" hangingPunct="0">
              <a:defRPr kumimoji="1">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kumimoji="1">
                <a:solidFill>
                  <a:schemeClr val="tx1"/>
                </a:solidFill>
                <a:latin typeface="Arial" pitchFamily="34" charset="0"/>
                <a:ea typeface="ＭＳ Ｐゴシック" pitchFamily="34" charset="-128"/>
              </a:defRPr>
            </a:lvl9pPr>
          </a:lstStyle>
          <a:p>
            <a:pPr algn="ctr" defTabSz="457200" eaLnBrk="1" fontAlgn="base" hangingPunct="1">
              <a:spcBef>
                <a:spcPct val="20000"/>
              </a:spcBef>
              <a:spcAft>
                <a:spcPct val="0"/>
              </a:spcAft>
              <a:buFont typeface="Arial" pitchFamily="34" charset="0"/>
              <a:buNone/>
            </a:pPr>
            <a:r>
              <a:rPr lang="en-US" sz="2000" dirty="0">
                <a:solidFill>
                  <a:srgbClr val="000000"/>
                </a:solidFill>
                <a:ea typeface="Osaka"/>
                <a:cs typeface="Arial" pitchFamily="34" charset="0"/>
              </a:rPr>
              <a:t>Router</a:t>
            </a:r>
          </a:p>
        </p:txBody>
      </p:sp>
      <p:sp>
        <p:nvSpPr>
          <p:cNvPr id="122" name="Rectangle 121"/>
          <p:cNvSpPr/>
          <p:nvPr/>
        </p:nvSpPr>
        <p:spPr>
          <a:xfrm>
            <a:off x="1044938" y="4074458"/>
            <a:ext cx="1369286" cy="707886"/>
          </a:xfrm>
          <a:prstGeom prst="rect">
            <a:avLst/>
          </a:prstGeom>
        </p:spPr>
        <p:txBody>
          <a:bodyPr wrap="none">
            <a:spAutoFit/>
          </a:bodyPr>
          <a:lstStyle/>
          <a:p>
            <a:pPr algn="ctr" defTabSz="457200" fontAlgn="base">
              <a:spcBef>
                <a:spcPct val="20000"/>
              </a:spcBef>
              <a:spcAft>
                <a:spcPct val="0"/>
              </a:spcAft>
            </a:pPr>
            <a:r>
              <a:rPr lang="en-US" sz="2000" dirty="0">
                <a:solidFill>
                  <a:srgbClr val="000000"/>
                </a:solidFill>
                <a:cs typeface="Arial" pitchFamily="34" charset="0"/>
              </a:rPr>
              <a:t>Functional</a:t>
            </a:r>
            <a:br>
              <a:rPr kumimoji="1" lang="en-US" sz="2000" dirty="0">
                <a:solidFill>
                  <a:srgbClr val="000000"/>
                </a:solidFill>
                <a:latin typeface="Arial" pitchFamily="34" charset="0"/>
                <a:cs typeface="Arial" pitchFamily="34" charset="0"/>
              </a:rPr>
            </a:br>
            <a:r>
              <a:rPr lang="en-US" sz="2000" dirty="0">
                <a:solidFill>
                  <a:srgbClr val="000000"/>
                </a:solidFill>
                <a:cs typeface="Arial" pitchFamily="34" charset="0"/>
              </a:rPr>
              <a:t>Element</a:t>
            </a:r>
          </a:p>
        </p:txBody>
      </p:sp>
      <p:grpSp>
        <p:nvGrpSpPr>
          <p:cNvPr id="123" name="Group 122"/>
          <p:cNvGrpSpPr/>
          <p:nvPr/>
        </p:nvGrpSpPr>
        <p:grpSpPr>
          <a:xfrm>
            <a:off x="5153884" y="2801144"/>
            <a:ext cx="1732269" cy="609600"/>
            <a:chOff x="4600400" y="3124200"/>
            <a:chExt cx="1732269" cy="609600"/>
          </a:xfrm>
        </p:grpSpPr>
        <p:grpSp>
          <p:nvGrpSpPr>
            <p:cNvPr id="124" name="Group 123"/>
            <p:cNvGrpSpPr/>
            <p:nvPr/>
          </p:nvGrpSpPr>
          <p:grpSpPr>
            <a:xfrm>
              <a:off x="5253328" y="3124200"/>
              <a:ext cx="426412" cy="180201"/>
              <a:chOff x="7759568" y="3124200"/>
              <a:chExt cx="426412" cy="180201"/>
            </a:xfrm>
          </p:grpSpPr>
          <p:sp>
            <p:nvSpPr>
              <p:cNvPr id="126" name="Line 8"/>
              <p:cNvSpPr>
                <a:spLocks noChangeAspect="1" noChangeShapeType="1"/>
              </p:cNvSpPr>
              <p:nvPr/>
            </p:nvSpPr>
            <p:spPr bwMode="auto">
              <a:xfrm>
                <a:off x="7759568" y="3238172"/>
                <a:ext cx="426412" cy="0"/>
              </a:xfrm>
              <a:prstGeom prst="line">
                <a:avLst/>
              </a:prstGeom>
              <a:noFill/>
              <a:ln w="19050">
                <a:solidFill>
                  <a:schemeClr val="tx1"/>
                </a:solidFill>
                <a:round/>
                <a:headEnd/>
                <a:tailEnd/>
              </a:ln>
              <a:extLst>
                <a:ext uri="{909E8E84-426E-40DD-AFC4-6F175D3DCCD1}">
                  <a14:hiddenFill xmlns:a14="http://schemas.microsoft.com/office/drawing/2010/main">
                    <a:noFill/>
                  </a14:hiddenFill>
                </a:ext>
              </a:extLst>
            </p:spPr>
            <p:txBody>
              <a:bodyPr anchor="ctr"/>
              <a:lstStyle/>
              <a:p>
                <a:pPr defTabSz="457200" fontAlgn="base">
                  <a:spcBef>
                    <a:spcPct val="0"/>
                  </a:spcBef>
                  <a:spcAft>
                    <a:spcPct val="0"/>
                  </a:spcAft>
                </a:pPr>
                <a:endParaRPr kumimoji="1" lang="en-US">
                  <a:solidFill>
                    <a:srgbClr val="000000"/>
                  </a:solidFill>
                  <a:ea typeface="ＭＳ Ｐゴシック" pitchFamily="34" charset="-128"/>
                </a:endParaRPr>
              </a:p>
            </p:txBody>
          </p:sp>
          <p:cxnSp>
            <p:nvCxnSpPr>
              <p:cNvPr id="127" name="Straight Connector 126"/>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25" name="TextBox 124"/>
            <p:cNvSpPr txBox="1"/>
            <p:nvPr/>
          </p:nvSpPr>
          <p:spPr>
            <a:xfrm>
              <a:off x="4600400" y="3272135"/>
              <a:ext cx="1732269" cy="461665"/>
            </a:xfrm>
            <a:prstGeom prst="rect">
              <a:avLst/>
            </a:prstGeom>
            <a:noFill/>
          </p:spPr>
          <p:txBody>
            <a:bodyPr wrap="none" rtlCol="0">
              <a:spAutoFit/>
            </a:bodyPr>
            <a:lstStyle/>
            <a:p>
              <a:pPr algn="ctr"/>
              <a:r>
                <a:rPr lang="en-US" sz="1200" b="1" dirty="0"/>
                <a:t>Link Layer User</a:t>
              </a:r>
            </a:p>
            <a:p>
              <a:pPr algn="ctr"/>
              <a:r>
                <a:rPr lang="en-US" sz="1200" b="1" dirty="0"/>
                <a:t>Service Access Point</a:t>
              </a:r>
            </a:p>
          </p:txBody>
        </p:sp>
      </p:grpSp>
      <p:grpSp>
        <p:nvGrpSpPr>
          <p:cNvPr id="128" name="Group 127"/>
          <p:cNvGrpSpPr/>
          <p:nvPr/>
        </p:nvGrpSpPr>
        <p:grpSpPr>
          <a:xfrm>
            <a:off x="7318144" y="2801144"/>
            <a:ext cx="1140056" cy="609600"/>
            <a:chOff x="6735445" y="3124200"/>
            <a:chExt cx="1140056" cy="609600"/>
          </a:xfrm>
        </p:grpSpPr>
        <p:grpSp>
          <p:nvGrpSpPr>
            <p:cNvPr id="129" name="Group 128"/>
            <p:cNvGrpSpPr/>
            <p:nvPr/>
          </p:nvGrpSpPr>
          <p:grpSpPr>
            <a:xfrm>
              <a:off x="7153073" y="3124200"/>
              <a:ext cx="304800" cy="180201"/>
              <a:chOff x="7848600" y="3124200"/>
              <a:chExt cx="304800" cy="180201"/>
            </a:xfrm>
          </p:grpSpPr>
          <p:cxnSp>
            <p:nvCxnSpPr>
              <p:cNvPr id="131" name="Straight Connector 130"/>
              <p:cNvCxnSpPr/>
              <p:nvPr/>
            </p:nvCxnSpPr>
            <p:spPr bwMode="auto">
              <a:xfrm>
                <a:off x="7848600" y="3238172"/>
                <a:ext cx="304800"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2" name="Straight Connector 131"/>
              <p:cNvCxnSpPr/>
              <p:nvPr/>
            </p:nvCxnSpPr>
            <p:spPr bwMode="auto">
              <a:xfrm>
                <a:off x="7924800"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cxnSp>
            <p:nvCxnSpPr>
              <p:cNvPr id="133" name="Straight Connector 132"/>
              <p:cNvCxnSpPr/>
              <p:nvPr/>
            </p:nvCxnSpPr>
            <p:spPr bwMode="auto">
              <a:xfrm>
                <a:off x="7980045" y="3124200"/>
                <a:ext cx="0" cy="180201"/>
              </a:xfrm>
              <a:prstGeom prst="line">
                <a:avLst/>
              </a:prstGeom>
              <a:solidFill>
                <a:schemeClr val="accent1"/>
              </a:solidFill>
              <a:ln w="19050" cap="flat" cmpd="sng" algn="ctr">
                <a:solidFill>
                  <a:schemeClr val="tx1"/>
                </a:solidFill>
                <a:prstDash val="solid"/>
                <a:round/>
                <a:headEnd type="none" w="med" len="med"/>
                <a:tailEnd type="none" w="med" len="med"/>
              </a:ln>
              <a:effectLst/>
            </p:spPr>
          </p:cxnSp>
        </p:grpSp>
        <p:sp>
          <p:nvSpPr>
            <p:cNvPr id="130" name="TextBox 129"/>
            <p:cNvSpPr txBox="1"/>
            <p:nvPr/>
          </p:nvSpPr>
          <p:spPr>
            <a:xfrm>
              <a:off x="6735445" y="3272135"/>
              <a:ext cx="1140056" cy="461665"/>
            </a:xfrm>
            <a:prstGeom prst="rect">
              <a:avLst/>
            </a:prstGeom>
            <a:noFill/>
          </p:spPr>
          <p:txBody>
            <a:bodyPr wrap="none" rtlCol="0">
              <a:spAutoFit/>
            </a:bodyPr>
            <a:lstStyle/>
            <a:p>
              <a:pPr algn="ctr"/>
              <a:r>
                <a:rPr lang="en-US" sz="1200" b="1" dirty="0"/>
                <a:t> Peering</a:t>
              </a:r>
            </a:p>
            <a:p>
              <a:pPr algn="ctr"/>
              <a:r>
                <a:rPr lang="en-US" sz="1200" b="1" dirty="0"/>
                <a:t>Arrangement</a:t>
              </a:r>
            </a:p>
          </p:txBody>
        </p:sp>
      </p:grpSp>
      <p:grpSp>
        <p:nvGrpSpPr>
          <p:cNvPr id="134" name="Group 133"/>
          <p:cNvGrpSpPr/>
          <p:nvPr/>
        </p:nvGrpSpPr>
        <p:grpSpPr>
          <a:xfrm>
            <a:off x="2590800" y="2415414"/>
            <a:ext cx="2531704" cy="533665"/>
            <a:chOff x="2590800" y="2415414"/>
            <a:chExt cx="2531704" cy="533665"/>
          </a:xfrm>
        </p:grpSpPr>
        <p:sp>
          <p:nvSpPr>
            <p:cNvPr id="135" name="Oval 134"/>
            <p:cNvSpPr/>
            <p:nvPr/>
          </p:nvSpPr>
          <p:spPr>
            <a:xfrm>
              <a:off x="4624638" y="2805079"/>
              <a:ext cx="144000" cy="144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Rectangle 135"/>
            <p:cNvSpPr/>
            <p:nvPr/>
          </p:nvSpPr>
          <p:spPr bwMode="auto">
            <a:xfrm>
              <a:off x="3785553" y="2652808"/>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37" name="TextBox 136"/>
            <p:cNvSpPr txBox="1"/>
            <p:nvPr/>
          </p:nvSpPr>
          <p:spPr>
            <a:xfrm>
              <a:off x="4367169" y="2415414"/>
              <a:ext cx="755335" cy="461665"/>
            </a:xfrm>
            <a:prstGeom prst="rect">
              <a:avLst/>
            </a:prstGeom>
            <a:noFill/>
          </p:spPr>
          <p:txBody>
            <a:bodyPr wrap="none" rtlCol="0">
              <a:spAutoFit/>
            </a:bodyPr>
            <a:lstStyle/>
            <a:p>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Provider</a:t>
              </a:r>
            </a:p>
          </p:txBody>
        </p:sp>
        <p:sp>
          <p:nvSpPr>
            <p:cNvPr id="138" name="TextBox 137"/>
            <p:cNvSpPr txBox="1"/>
            <p:nvPr/>
          </p:nvSpPr>
          <p:spPr>
            <a:xfrm>
              <a:off x="2590800" y="2429579"/>
              <a:ext cx="891591" cy="461665"/>
            </a:xfrm>
            <a:prstGeom prst="rect">
              <a:avLst/>
            </a:prstGeom>
            <a:noFill/>
          </p:spPr>
          <p:txBody>
            <a:bodyPr wrap="none" rtlCol="0">
              <a:spAutoFit/>
            </a:bodyPr>
            <a:lstStyle/>
            <a:p>
              <a:pPr algn="r"/>
              <a:r>
                <a:rPr lang="en-GB" sz="1200" b="0" i="1" dirty="0">
                  <a:latin typeface="Arial" panose="020B0604020202020204" pitchFamily="34" charset="0"/>
                  <a:cs typeface="Arial" panose="020B0604020202020204" pitchFamily="34" charset="0"/>
                </a:rPr>
                <a:t>Service</a:t>
              </a:r>
              <a:br>
                <a:rPr lang="en-GB" sz="1200" b="0" i="1" dirty="0">
                  <a:latin typeface="Arial" panose="020B0604020202020204" pitchFamily="34" charset="0"/>
                  <a:cs typeface="Arial" panose="020B0604020202020204" pitchFamily="34" charset="0"/>
                </a:rPr>
              </a:br>
              <a:r>
                <a:rPr lang="en-GB" sz="1200" b="0" i="1" dirty="0">
                  <a:latin typeface="Arial" panose="020B0604020202020204" pitchFamily="34" charset="0"/>
                  <a:cs typeface="Arial" panose="020B0604020202020204" pitchFamily="34" charset="0"/>
                </a:rPr>
                <a:t>Consumer</a:t>
              </a:r>
            </a:p>
          </p:txBody>
        </p:sp>
      </p:grpSp>
      <p:sp>
        <p:nvSpPr>
          <p:cNvPr id="139" name="Rounded Rectangle 138">
            <a:extLst>
              <a:ext uri="{FF2B5EF4-FFF2-40B4-BE49-F238E27FC236}">
                <a16:creationId xmlns:a16="http://schemas.microsoft.com/office/drawing/2014/main" id="{FB4C72CB-8586-C142-A8DF-19E38BE0728F}"/>
              </a:ext>
            </a:extLst>
          </p:cNvPr>
          <p:cNvSpPr>
            <a:spLocks noChangeArrowheads="1"/>
          </p:cNvSpPr>
          <p:nvPr/>
        </p:nvSpPr>
        <p:spPr bwMode="auto">
          <a:xfrm>
            <a:off x="3095123" y="3700460"/>
            <a:ext cx="1466850" cy="333375"/>
          </a:xfrm>
          <a:prstGeom prst="roundRect">
            <a:avLst>
              <a:gd name="adj" fmla="val 25239"/>
            </a:avLst>
          </a:prstGeom>
          <a:noFill/>
          <a:ln w="19050">
            <a:solidFill>
              <a:srgbClr val="FF3300"/>
            </a:solidFill>
            <a:miter lim="800000"/>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defRPr/>
            </a:pPr>
            <a:endParaRPr kumimoji="1" lang="en-US" dirty="0">
              <a:solidFill>
                <a:srgbClr val="FF0000"/>
              </a:solidFill>
              <a:cs typeface="Arial" pitchFamily="34" charset="0"/>
            </a:endParaRPr>
          </a:p>
        </p:txBody>
      </p:sp>
    </p:spTree>
    <p:extLst>
      <p:ext uri="{BB962C8B-B14F-4D97-AF65-F5344CB8AC3E}">
        <p14:creationId xmlns:p14="http://schemas.microsoft.com/office/powerpoint/2010/main" val="13359301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34"/>
                                        </p:tgtEl>
                                        <p:attrNameLst>
                                          <p:attrName>style.visibility</p:attrName>
                                        </p:attrNameLst>
                                      </p:cBhvr>
                                      <p:to>
                                        <p:strVal val="visible"/>
                                      </p:to>
                                    </p:set>
                                    <p:anim calcmode="lin" valueType="num">
                                      <p:cBhvr>
                                        <p:cTn id="7" dur="500" fill="hold"/>
                                        <p:tgtEl>
                                          <p:spTgt spid="134"/>
                                        </p:tgtEl>
                                        <p:attrNameLst>
                                          <p:attrName>ppt_w</p:attrName>
                                        </p:attrNameLst>
                                      </p:cBhvr>
                                      <p:tavLst>
                                        <p:tav tm="0">
                                          <p:val>
                                            <p:fltVal val="0"/>
                                          </p:val>
                                        </p:tav>
                                        <p:tav tm="100000">
                                          <p:val>
                                            <p:strVal val="#ppt_w"/>
                                          </p:val>
                                        </p:tav>
                                      </p:tavLst>
                                    </p:anim>
                                    <p:anim calcmode="lin" valueType="num">
                                      <p:cBhvr>
                                        <p:cTn id="8" dur="500" fill="hold"/>
                                        <p:tgtEl>
                                          <p:spTgt spid="134"/>
                                        </p:tgtEl>
                                        <p:attrNameLst>
                                          <p:attrName>ppt_h</p:attrName>
                                        </p:attrNameLst>
                                      </p:cBhvr>
                                      <p:tavLst>
                                        <p:tav tm="0">
                                          <p:val>
                                            <p:fltVal val="0"/>
                                          </p:val>
                                        </p:tav>
                                        <p:tav tm="100000">
                                          <p:val>
                                            <p:strVal val="#ppt_h"/>
                                          </p:val>
                                        </p:tav>
                                      </p:tavLst>
                                    </p:anim>
                                    <p:animEffect transition="in" filter="fade">
                                      <p:cBhvr>
                                        <p:cTn id="9" dur="500"/>
                                        <p:tgtEl>
                                          <p:spTgt spid="1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 name="Date Placeholder 2">
            <a:extLst>
              <a:ext uri="{FF2B5EF4-FFF2-40B4-BE49-F238E27FC236}">
                <a16:creationId xmlns:a16="http://schemas.microsoft.com/office/drawing/2014/main" id="{1AAD6942-F62D-6D40-A222-CEF316FCD08A}"/>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0608" name="Line 336">
            <a:extLst>
              <a:ext uri="{FF2B5EF4-FFF2-40B4-BE49-F238E27FC236}">
                <a16:creationId xmlns:a16="http://schemas.microsoft.com/office/drawing/2014/main" id="{CB523DE5-8AB1-8744-B742-E9B70A00D4E4}"/>
              </a:ext>
            </a:extLst>
          </p:cNvPr>
          <p:cNvSpPr>
            <a:spLocks noChangeShapeType="1"/>
          </p:cNvSpPr>
          <p:nvPr/>
        </p:nvSpPr>
        <p:spPr bwMode="auto">
          <a:xfrm flipV="1">
            <a:off x="1346200" y="5859463"/>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3" name="Line 281">
            <a:extLst>
              <a:ext uri="{FF2B5EF4-FFF2-40B4-BE49-F238E27FC236}">
                <a16:creationId xmlns:a16="http://schemas.microsoft.com/office/drawing/2014/main" id="{F5662B10-3995-AA4F-B9E9-17A1BE9B4590}"/>
              </a:ext>
            </a:extLst>
          </p:cNvPr>
          <p:cNvSpPr>
            <a:spLocks noChangeShapeType="1"/>
          </p:cNvSpPr>
          <p:nvPr/>
        </p:nvSpPr>
        <p:spPr bwMode="auto">
          <a:xfrm flipV="1">
            <a:off x="7900988" y="58674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4" name="Line 282">
            <a:extLst>
              <a:ext uri="{FF2B5EF4-FFF2-40B4-BE49-F238E27FC236}">
                <a16:creationId xmlns:a16="http://schemas.microsoft.com/office/drawing/2014/main" id="{FE4C7669-A547-6847-A698-6468CF2875BE}"/>
              </a:ext>
            </a:extLst>
          </p:cNvPr>
          <p:cNvSpPr>
            <a:spLocks noChangeShapeType="1"/>
          </p:cNvSpPr>
          <p:nvPr/>
        </p:nvSpPr>
        <p:spPr bwMode="auto">
          <a:xfrm flipH="1" flipV="1">
            <a:off x="6842125" y="2479675"/>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2" name="Line 280">
            <a:extLst>
              <a:ext uri="{FF2B5EF4-FFF2-40B4-BE49-F238E27FC236}">
                <a16:creationId xmlns:a16="http://schemas.microsoft.com/office/drawing/2014/main" id="{04109912-5CB4-0643-B803-E3E4F5ECB343}"/>
              </a:ext>
            </a:extLst>
          </p:cNvPr>
          <p:cNvSpPr>
            <a:spLocks noChangeShapeType="1"/>
          </p:cNvSpPr>
          <p:nvPr/>
        </p:nvSpPr>
        <p:spPr bwMode="auto">
          <a:xfrm flipV="1">
            <a:off x="7894638" y="27828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1" name="Line 279">
            <a:extLst>
              <a:ext uri="{FF2B5EF4-FFF2-40B4-BE49-F238E27FC236}">
                <a16:creationId xmlns:a16="http://schemas.microsoft.com/office/drawing/2014/main" id="{9FA401B8-4AA2-F745-97C7-9AFBDFB87AF7}"/>
              </a:ext>
            </a:extLst>
          </p:cNvPr>
          <p:cNvSpPr>
            <a:spLocks noChangeShapeType="1"/>
          </p:cNvSpPr>
          <p:nvPr/>
        </p:nvSpPr>
        <p:spPr bwMode="auto">
          <a:xfrm flipV="1">
            <a:off x="7897813" y="35385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50" name="Line 278">
            <a:extLst>
              <a:ext uri="{FF2B5EF4-FFF2-40B4-BE49-F238E27FC236}">
                <a16:creationId xmlns:a16="http://schemas.microsoft.com/office/drawing/2014/main" id="{505C111A-96F5-894A-89DE-19131E7D62B1}"/>
              </a:ext>
            </a:extLst>
          </p:cNvPr>
          <p:cNvSpPr>
            <a:spLocks noChangeShapeType="1"/>
          </p:cNvSpPr>
          <p:nvPr/>
        </p:nvSpPr>
        <p:spPr bwMode="auto">
          <a:xfrm flipV="1">
            <a:off x="7900988" y="429418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79" name="Text Box 207">
            <a:extLst>
              <a:ext uri="{FF2B5EF4-FFF2-40B4-BE49-F238E27FC236}">
                <a16:creationId xmlns:a16="http://schemas.microsoft.com/office/drawing/2014/main" id="{57FA04BD-0C55-3840-B0EE-07CA98E960E8}"/>
              </a:ext>
            </a:extLst>
          </p:cNvPr>
          <p:cNvSpPr txBox="1">
            <a:spLocks noChangeArrowheads="1"/>
          </p:cNvSpPr>
          <p:nvPr/>
        </p:nvSpPr>
        <p:spPr bwMode="auto">
          <a:xfrm rot="-1919598">
            <a:off x="1422400" y="2716213"/>
            <a:ext cx="6540500" cy="1708150"/>
          </a:xfrm>
          <a:prstGeom prst="rect">
            <a:avLst/>
          </a:prstGeom>
          <a:noFill/>
          <a:ln>
            <a:noFill/>
          </a:ln>
          <a:effectLst/>
          <a:extLst>
            <a:ext uri="{909E8E84-426E-40DD-AFC4-6F175D3DCCD1}">
              <a14:hiddenFill xmlns:a14="http://schemas.microsoft.com/office/drawing/2010/main">
                <a:solidFill>
                  <a:srgbClr val="EAEAEA"/>
                </a:solidFill>
              </a14:hiddenFill>
            </a:ext>
            <a:ext uri="{91240B29-F687-4F45-9708-019B960494DF}">
              <a14:hiddenLine xmlns:a14="http://schemas.microsoft.com/office/drawing/2010/main" w="9525">
                <a:solidFill>
                  <a:schemeClr val="folHlink"/>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en-US" altLang="en-US" sz="10600">
                <a:solidFill>
                  <a:srgbClr val="EFF5FF"/>
                </a:solidFill>
              </a:rPr>
              <a:t>Preliminary</a:t>
            </a:r>
            <a:endParaRPr lang="en-US" altLang="en-US" sz="10600">
              <a:solidFill>
                <a:schemeClr val="hlink"/>
              </a:solidFill>
            </a:endParaRPr>
          </a:p>
        </p:txBody>
      </p:sp>
      <p:sp>
        <p:nvSpPr>
          <p:cNvPr id="310478" name="Rectangle 206">
            <a:extLst>
              <a:ext uri="{FF2B5EF4-FFF2-40B4-BE49-F238E27FC236}">
                <a16:creationId xmlns:a16="http://schemas.microsoft.com/office/drawing/2014/main" id="{8AA418F5-81BF-324D-89EE-5FAC8B25C269}"/>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0274" name="Rectangle 2">
            <a:extLst>
              <a:ext uri="{FF2B5EF4-FFF2-40B4-BE49-F238E27FC236}">
                <a16:creationId xmlns:a16="http://schemas.microsoft.com/office/drawing/2014/main" id="{C2C43845-BF08-BD4A-8BCD-D88B447628B7}"/>
              </a:ext>
            </a:extLst>
          </p:cNvPr>
          <p:cNvSpPr>
            <a:spLocks noGrp="1" noChangeArrowheads="1"/>
          </p:cNvSpPr>
          <p:nvPr>
            <p:ph type="title"/>
          </p:nvPr>
        </p:nvSpPr>
        <p:spPr>
          <a:xfrm>
            <a:off x="693738" y="420688"/>
            <a:ext cx="7772400" cy="854075"/>
          </a:xfrm>
        </p:spPr>
        <p:txBody>
          <a:bodyPr/>
          <a:lstStyle/>
          <a:p>
            <a:r>
              <a:rPr lang="en-US" altLang="en-US" sz="2800"/>
              <a:t>Communication View (Protocol Objects)</a:t>
            </a:r>
            <a:br>
              <a:rPr lang="en-US" altLang="en-US" sz="2800"/>
            </a:br>
            <a:r>
              <a:rPr lang="en-US" altLang="en-US" sz="2800"/>
              <a:t>Using SysML Component Diagram</a:t>
            </a:r>
          </a:p>
        </p:txBody>
      </p:sp>
      <p:sp>
        <p:nvSpPr>
          <p:cNvPr id="310489" name="Line 217">
            <a:extLst>
              <a:ext uri="{FF2B5EF4-FFF2-40B4-BE49-F238E27FC236}">
                <a16:creationId xmlns:a16="http://schemas.microsoft.com/office/drawing/2014/main" id="{E61A38CD-992C-3049-8C86-9BEBA42C95AA}"/>
              </a:ext>
            </a:extLst>
          </p:cNvPr>
          <p:cNvSpPr>
            <a:spLocks noChangeShapeType="1"/>
          </p:cNvSpPr>
          <p:nvPr/>
        </p:nvSpPr>
        <p:spPr bwMode="auto">
          <a:xfrm flipV="1">
            <a:off x="7904163" y="5049838"/>
            <a:ext cx="3175" cy="3254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481" name="Freeform 209">
            <a:extLst>
              <a:ext uri="{FF2B5EF4-FFF2-40B4-BE49-F238E27FC236}">
                <a16:creationId xmlns:a16="http://schemas.microsoft.com/office/drawing/2014/main" id="{1E9358C0-E553-A24F-A4BA-218AE68688C4}"/>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2" name="Freeform 210">
            <a:extLst>
              <a:ext uri="{FF2B5EF4-FFF2-40B4-BE49-F238E27FC236}">
                <a16:creationId xmlns:a16="http://schemas.microsoft.com/office/drawing/2014/main" id="{AC2F3302-F204-4B49-A71A-B4CDEAB231CC}"/>
              </a:ext>
            </a:extLst>
          </p:cNvPr>
          <p:cNvSpPr>
            <a:spLocks noEditPoints="1"/>
          </p:cNvSpPr>
          <p:nvPr/>
        </p:nvSpPr>
        <p:spPr bwMode="auto">
          <a:xfrm>
            <a:off x="7351713" y="277018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483" name="Rectangle 211">
            <a:extLst>
              <a:ext uri="{FF2B5EF4-FFF2-40B4-BE49-F238E27FC236}">
                <a16:creationId xmlns:a16="http://schemas.microsoft.com/office/drawing/2014/main" id="{CA8D1061-5B43-0549-B54E-77347FCADC95}"/>
              </a:ext>
            </a:extLst>
          </p:cNvPr>
          <p:cNvSpPr>
            <a:spLocks noChangeArrowheads="1"/>
          </p:cNvSpPr>
          <p:nvPr/>
        </p:nvSpPr>
        <p:spPr bwMode="auto">
          <a:xfrm>
            <a:off x="7350125" y="2333625"/>
            <a:ext cx="1014413"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84" name="Rectangle 212">
            <a:extLst>
              <a:ext uri="{FF2B5EF4-FFF2-40B4-BE49-F238E27FC236}">
                <a16:creationId xmlns:a16="http://schemas.microsoft.com/office/drawing/2014/main" id="{8EEF5BAB-1092-A143-83A7-40D0FD64659E}"/>
              </a:ext>
            </a:extLst>
          </p:cNvPr>
          <p:cNvSpPr>
            <a:spLocks noChangeArrowheads="1"/>
          </p:cNvSpPr>
          <p:nvPr/>
        </p:nvSpPr>
        <p:spPr bwMode="auto">
          <a:xfrm>
            <a:off x="7350125" y="2232025"/>
            <a:ext cx="1014413" cy="539750"/>
          </a:xfrm>
          <a:prstGeom prst="rect">
            <a:avLst/>
          </a:prstGeom>
          <a:solidFill>
            <a:schemeClr val="bg1"/>
          </a:solidFill>
          <a:ln w="25400">
            <a:solidFill>
              <a:srgbClr val="000000"/>
            </a:solidFill>
            <a:miter lim="800000"/>
            <a:headEnd/>
            <a:tailEnd/>
          </a:ln>
        </p:spPr>
        <p:txBody>
          <a:bodyPr/>
          <a:lstStyle/>
          <a:p>
            <a:endParaRPr lang="en-US"/>
          </a:p>
        </p:txBody>
      </p:sp>
      <p:sp>
        <p:nvSpPr>
          <p:cNvPr id="310485" name="Rectangle 213">
            <a:extLst>
              <a:ext uri="{FF2B5EF4-FFF2-40B4-BE49-F238E27FC236}">
                <a16:creationId xmlns:a16="http://schemas.microsoft.com/office/drawing/2014/main" id="{93CFA242-3332-DA4F-A089-3642B6B5620B}"/>
              </a:ext>
            </a:extLst>
          </p:cNvPr>
          <p:cNvSpPr>
            <a:spLocks noChangeArrowheads="1"/>
          </p:cNvSpPr>
          <p:nvPr/>
        </p:nvSpPr>
        <p:spPr bwMode="auto">
          <a:xfrm>
            <a:off x="7518400" y="2312988"/>
            <a:ext cx="7239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p>
          <a:p>
            <a:pPr algn="ctr"/>
            <a:r>
              <a:rPr lang="en-US" altLang="en-US" sz="1200" b="1">
                <a:solidFill>
                  <a:srgbClr val="000000"/>
                </a:solidFill>
                <a:latin typeface="Arial" panose="020B0604020202020204" pitchFamily="34" charset="0"/>
              </a:rPr>
              <a:t>TeleCmnd</a:t>
            </a:r>
            <a:endParaRPr lang="en-US" altLang="en-US" sz="2800" b="1">
              <a:solidFill>
                <a:schemeClr val="tx2"/>
              </a:solidFill>
              <a:latin typeface="Tahoma" panose="020B0604030504040204" pitchFamily="34" charset="0"/>
            </a:endParaRPr>
          </a:p>
        </p:txBody>
      </p:sp>
      <p:sp>
        <p:nvSpPr>
          <p:cNvPr id="310493" name="Rectangle 221">
            <a:extLst>
              <a:ext uri="{FF2B5EF4-FFF2-40B4-BE49-F238E27FC236}">
                <a16:creationId xmlns:a16="http://schemas.microsoft.com/office/drawing/2014/main" id="{450EEDBF-149A-BC4E-A97F-6A527567C7DF}"/>
              </a:ext>
            </a:extLst>
          </p:cNvPr>
          <p:cNvSpPr>
            <a:spLocks noChangeArrowheads="1"/>
          </p:cNvSpPr>
          <p:nvPr/>
        </p:nvSpPr>
        <p:spPr bwMode="auto">
          <a:xfrm>
            <a:off x="7821613" y="27162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0497" name="Rectangle 225">
            <a:extLst>
              <a:ext uri="{FF2B5EF4-FFF2-40B4-BE49-F238E27FC236}">
                <a16:creationId xmlns:a16="http://schemas.microsoft.com/office/drawing/2014/main" id="{8A9831C4-83D7-CF4A-B4F7-C33552F6ABEA}"/>
              </a:ext>
            </a:extLst>
          </p:cNvPr>
          <p:cNvSpPr>
            <a:spLocks noChangeArrowheads="1"/>
          </p:cNvSpPr>
          <p:nvPr/>
        </p:nvSpPr>
        <p:spPr bwMode="auto">
          <a:xfrm>
            <a:off x="7285038" y="2441575"/>
            <a:ext cx="128587" cy="109538"/>
          </a:xfrm>
          <a:prstGeom prst="rect">
            <a:avLst/>
          </a:prstGeom>
          <a:solidFill>
            <a:schemeClr val="bg1"/>
          </a:solidFill>
          <a:ln w="25400">
            <a:solidFill>
              <a:srgbClr val="000000"/>
            </a:solidFill>
            <a:miter lim="800000"/>
            <a:headEnd/>
            <a:tailEnd/>
          </a:ln>
        </p:spPr>
        <p:txBody>
          <a:bodyPr/>
          <a:lstStyle/>
          <a:p>
            <a:endParaRPr lang="en-US"/>
          </a:p>
        </p:txBody>
      </p:sp>
      <p:grpSp>
        <p:nvGrpSpPr>
          <p:cNvPr id="310524" name="Group 252">
            <a:extLst>
              <a:ext uri="{FF2B5EF4-FFF2-40B4-BE49-F238E27FC236}">
                <a16:creationId xmlns:a16="http://schemas.microsoft.com/office/drawing/2014/main" id="{BDC17DC0-080B-764D-9921-5A0721FC2E80}"/>
              </a:ext>
            </a:extLst>
          </p:cNvPr>
          <p:cNvGrpSpPr>
            <a:grpSpLocks/>
          </p:cNvGrpSpPr>
          <p:nvPr/>
        </p:nvGrpSpPr>
        <p:grpSpPr bwMode="auto">
          <a:xfrm>
            <a:off x="7313613" y="4516438"/>
            <a:ext cx="1220787" cy="600075"/>
            <a:chOff x="3554" y="2844"/>
            <a:chExt cx="769" cy="378"/>
          </a:xfrm>
        </p:grpSpPr>
        <p:sp>
          <p:nvSpPr>
            <p:cNvPr id="310490" name="Rectangle 218">
              <a:extLst>
                <a:ext uri="{FF2B5EF4-FFF2-40B4-BE49-F238E27FC236}">
                  <a16:creationId xmlns:a16="http://schemas.microsoft.com/office/drawing/2014/main" id="{E7C60269-70A9-6842-B067-FFF248F91400}"/>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491" name="Rectangle 219">
              <a:extLst>
                <a:ext uri="{FF2B5EF4-FFF2-40B4-BE49-F238E27FC236}">
                  <a16:creationId xmlns:a16="http://schemas.microsoft.com/office/drawing/2014/main" id="{1AB00F78-6858-F44B-B1E5-4972D87F0701}"/>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492" name="Rectangle 220">
              <a:extLst>
                <a:ext uri="{FF2B5EF4-FFF2-40B4-BE49-F238E27FC236}">
                  <a16:creationId xmlns:a16="http://schemas.microsoft.com/office/drawing/2014/main" id="{41F63438-09E0-5F4F-B531-D685E8C2CBAF}"/>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02" name="Rectangle 230">
              <a:extLst>
                <a:ext uri="{FF2B5EF4-FFF2-40B4-BE49-F238E27FC236}">
                  <a16:creationId xmlns:a16="http://schemas.microsoft.com/office/drawing/2014/main" id="{CABE0FD8-D2B7-624A-8914-C13BC6EFD6B4}"/>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03" name="Rectangle 231">
              <a:extLst>
                <a:ext uri="{FF2B5EF4-FFF2-40B4-BE49-F238E27FC236}">
                  <a16:creationId xmlns:a16="http://schemas.microsoft.com/office/drawing/2014/main" id="{FFAABDAE-AA3B-244C-A212-46757A36436D}"/>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06" name="Group 234">
            <a:extLst>
              <a:ext uri="{FF2B5EF4-FFF2-40B4-BE49-F238E27FC236}">
                <a16:creationId xmlns:a16="http://schemas.microsoft.com/office/drawing/2014/main" id="{9A451C76-00B8-3F49-846B-E2BC2E172799}"/>
              </a:ext>
            </a:extLst>
          </p:cNvPr>
          <p:cNvGrpSpPr>
            <a:grpSpLocks/>
          </p:cNvGrpSpPr>
          <p:nvPr/>
        </p:nvGrpSpPr>
        <p:grpSpPr bwMode="auto">
          <a:xfrm>
            <a:off x="5383213" y="1528763"/>
            <a:ext cx="3467100" cy="4598987"/>
            <a:chOff x="3499" y="1224"/>
            <a:chExt cx="1807" cy="2239"/>
          </a:xfrm>
        </p:grpSpPr>
        <p:sp>
          <p:nvSpPr>
            <p:cNvPr id="310507" name="Rectangle 235">
              <a:extLst>
                <a:ext uri="{FF2B5EF4-FFF2-40B4-BE49-F238E27FC236}">
                  <a16:creationId xmlns:a16="http://schemas.microsoft.com/office/drawing/2014/main" id="{08FE2E4F-E267-5F4D-9D51-C658ECEA452D}"/>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08" name="Rectangle 236">
              <a:extLst>
                <a:ext uri="{FF2B5EF4-FFF2-40B4-BE49-F238E27FC236}">
                  <a16:creationId xmlns:a16="http://schemas.microsoft.com/office/drawing/2014/main" id="{9727A97E-6585-1D40-A6E2-04B50183505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09" name="Rectangle 237">
            <a:extLst>
              <a:ext uri="{FF2B5EF4-FFF2-40B4-BE49-F238E27FC236}">
                <a16:creationId xmlns:a16="http://schemas.microsoft.com/office/drawing/2014/main" id="{9310F851-67A1-4544-B1B6-391381D2A29B}"/>
              </a:ext>
            </a:extLst>
          </p:cNvPr>
          <p:cNvSpPr>
            <a:spLocks noChangeArrowheads="1"/>
          </p:cNvSpPr>
          <p:nvPr/>
        </p:nvSpPr>
        <p:spPr bwMode="auto">
          <a:xfrm>
            <a:off x="6400800" y="1616075"/>
            <a:ext cx="1130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 SpaceCraft</a:t>
            </a:r>
          </a:p>
        </p:txBody>
      </p:sp>
      <p:sp>
        <p:nvSpPr>
          <p:cNvPr id="310513" name="Line 241">
            <a:extLst>
              <a:ext uri="{FF2B5EF4-FFF2-40B4-BE49-F238E27FC236}">
                <a16:creationId xmlns:a16="http://schemas.microsoft.com/office/drawing/2014/main" id="{D92E93F4-E88F-3E4F-B307-45783F33A9A6}"/>
              </a:ext>
            </a:extLst>
          </p:cNvPr>
          <p:cNvSpPr>
            <a:spLocks noChangeShapeType="1"/>
          </p:cNvSpPr>
          <p:nvPr/>
        </p:nvSpPr>
        <p:spPr bwMode="auto">
          <a:xfrm flipH="1">
            <a:off x="3852863" y="63801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14" name="AutoShape 242">
            <a:extLst>
              <a:ext uri="{FF2B5EF4-FFF2-40B4-BE49-F238E27FC236}">
                <a16:creationId xmlns:a16="http://schemas.microsoft.com/office/drawing/2014/main" id="{F837BA50-B014-474E-ABFF-10C085B69D6E}"/>
              </a:ext>
            </a:extLst>
          </p:cNvPr>
          <p:cNvSpPr>
            <a:spLocks noChangeArrowheads="1"/>
          </p:cNvSpPr>
          <p:nvPr/>
        </p:nvSpPr>
        <p:spPr bwMode="auto">
          <a:xfrm rot="5400000">
            <a:off x="4552950" y="62944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515" name="Rectangle 243">
            <a:extLst>
              <a:ext uri="{FF2B5EF4-FFF2-40B4-BE49-F238E27FC236}">
                <a16:creationId xmlns:a16="http://schemas.microsoft.com/office/drawing/2014/main" id="{29A56E97-5D9D-FF46-8949-3AF3252BCDF9}"/>
              </a:ext>
            </a:extLst>
          </p:cNvPr>
          <p:cNvSpPr>
            <a:spLocks noChangeArrowheads="1"/>
          </p:cNvSpPr>
          <p:nvPr/>
        </p:nvSpPr>
        <p:spPr bwMode="auto">
          <a:xfrm>
            <a:off x="4119563" y="6024563"/>
            <a:ext cx="1020762"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CmndData:RF</a:t>
            </a:r>
            <a:endParaRPr lang="en-US" altLang="en-US" sz="2800" b="1">
              <a:solidFill>
                <a:schemeClr val="tx2"/>
              </a:solidFill>
              <a:latin typeface="Tahoma" panose="020B0604030504040204" pitchFamily="34" charset="0"/>
            </a:endParaRPr>
          </a:p>
        </p:txBody>
      </p:sp>
      <p:grpSp>
        <p:nvGrpSpPr>
          <p:cNvPr id="310526" name="Group 254">
            <a:extLst>
              <a:ext uri="{FF2B5EF4-FFF2-40B4-BE49-F238E27FC236}">
                <a16:creationId xmlns:a16="http://schemas.microsoft.com/office/drawing/2014/main" id="{88D1D5DE-FC03-464F-AF14-EBF7C577FFA7}"/>
              </a:ext>
            </a:extLst>
          </p:cNvPr>
          <p:cNvGrpSpPr>
            <a:grpSpLocks/>
          </p:cNvGrpSpPr>
          <p:nvPr/>
        </p:nvGrpSpPr>
        <p:grpSpPr bwMode="auto">
          <a:xfrm>
            <a:off x="7319963" y="5311775"/>
            <a:ext cx="1220787" cy="600075"/>
            <a:chOff x="3558" y="3291"/>
            <a:chExt cx="769" cy="378"/>
          </a:xfrm>
        </p:grpSpPr>
        <p:sp>
          <p:nvSpPr>
            <p:cNvPr id="310518" name="Rectangle 246">
              <a:extLst>
                <a:ext uri="{FF2B5EF4-FFF2-40B4-BE49-F238E27FC236}">
                  <a16:creationId xmlns:a16="http://schemas.microsoft.com/office/drawing/2014/main" id="{8AEEC239-D6E7-8346-98CA-9CE8201FA1F6}"/>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19" name="Rectangle 247">
              <a:extLst>
                <a:ext uri="{FF2B5EF4-FFF2-40B4-BE49-F238E27FC236}">
                  <a16:creationId xmlns:a16="http://schemas.microsoft.com/office/drawing/2014/main" id="{227E9581-0269-594C-BC79-FBCDF8B28172}"/>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20" name="Rectangle 248">
              <a:extLst>
                <a:ext uri="{FF2B5EF4-FFF2-40B4-BE49-F238E27FC236}">
                  <a16:creationId xmlns:a16="http://schemas.microsoft.com/office/drawing/2014/main" id="{218B0025-CD77-B043-A79C-A849933A74B1}"/>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21" name="Rectangle 249">
              <a:extLst>
                <a:ext uri="{FF2B5EF4-FFF2-40B4-BE49-F238E27FC236}">
                  <a16:creationId xmlns:a16="http://schemas.microsoft.com/office/drawing/2014/main" id="{CDB4C673-AF9F-7442-BF48-F8F2FACFFF1F}"/>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22" name="Rectangle 250">
              <a:extLst>
                <a:ext uri="{FF2B5EF4-FFF2-40B4-BE49-F238E27FC236}">
                  <a16:creationId xmlns:a16="http://schemas.microsoft.com/office/drawing/2014/main" id="{947C9A63-1E28-2E4C-A634-D2E1DDAC97AA}"/>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1" name="Group 269">
            <a:extLst>
              <a:ext uri="{FF2B5EF4-FFF2-40B4-BE49-F238E27FC236}">
                <a16:creationId xmlns:a16="http://schemas.microsoft.com/office/drawing/2014/main" id="{9D0E33FD-EEBF-1E4C-9449-FA2D6DD07148}"/>
              </a:ext>
            </a:extLst>
          </p:cNvPr>
          <p:cNvGrpSpPr>
            <a:grpSpLocks/>
          </p:cNvGrpSpPr>
          <p:nvPr/>
        </p:nvGrpSpPr>
        <p:grpSpPr bwMode="auto">
          <a:xfrm>
            <a:off x="7185025" y="3749675"/>
            <a:ext cx="1366838" cy="600075"/>
            <a:chOff x="3545" y="2343"/>
            <a:chExt cx="861" cy="378"/>
          </a:xfrm>
        </p:grpSpPr>
        <p:sp>
          <p:nvSpPr>
            <p:cNvPr id="310528" name="Rectangle 256">
              <a:extLst>
                <a:ext uri="{FF2B5EF4-FFF2-40B4-BE49-F238E27FC236}">
                  <a16:creationId xmlns:a16="http://schemas.microsoft.com/office/drawing/2014/main" id="{745A0C5A-9553-E441-AB25-B06897078D44}"/>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29" name="Rectangle 257">
              <a:extLst>
                <a:ext uri="{FF2B5EF4-FFF2-40B4-BE49-F238E27FC236}">
                  <a16:creationId xmlns:a16="http://schemas.microsoft.com/office/drawing/2014/main" id="{A39EAB2A-49F3-EA42-8F88-7C7424125540}"/>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30" name="Rectangle 258">
              <a:extLst>
                <a:ext uri="{FF2B5EF4-FFF2-40B4-BE49-F238E27FC236}">
                  <a16:creationId xmlns:a16="http://schemas.microsoft.com/office/drawing/2014/main" id="{020E0E1F-3ABE-C448-9253-791A7CA7C6E3}"/>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31" name="Rectangle 259">
              <a:extLst>
                <a:ext uri="{FF2B5EF4-FFF2-40B4-BE49-F238E27FC236}">
                  <a16:creationId xmlns:a16="http://schemas.microsoft.com/office/drawing/2014/main" id="{BC182F3A-718C-744B-99D0-F290DF1177A6}"/>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32" name="Rectangle 260">
              <a:extLst>
                <a:ext uri="{FF2B5EF4-FFF2-40B4-BE49-F238E27FC236}">
                  <a16:creationId xmlns:a16="http://schemas.microsoft.com/office/drawing/2014/main" id="{08EDFCBF-CC05-5045-BC68-4456F0D11B2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43" name="Group 271">
            <a:extLst>
              <a:ext uri="{FF2B5EF4-FFF2-40B4-BE49-F238E27FC236}">
                <a16:creationId xmlns:a16="http://schemas.microsoft.com/office/drawing/2014/main" id="{476D5249-AFBB-3F47-9FBD-2C4FB9AC2901}"/>
              </a:ext>
            </a:extLst>
          </p:cNvPr>
          <p:cNvGrpSpPr>
            <a:grpSpLocks/>
          </p:cNvGrpSpPr>
          <p:nvPr/>
        </p:nvGrpSpPr>
        <p:grpSpPr bwMode="auto">
          <a:xfrm>
            <a:off x="7137400" y="3003550"/>
            <a:ext cx="1530350" cy="600075"/>
            <a:chOff x="3545" y="1909"/>
            <a:chExt cx="964" cy="378"/>
          </a:xfrm>
        </p:grpSpPr>
        <p:grpSp>
          <p:nvGrpSpPr>
            <p:cNvPr id="310542" name="Group 270">
              <a:extLst>
                <a:ext uri="{FF2B5EF4-FFF2-40B4-BE49-F238E27FC236}">
                  <a16:creationId xmlns:a16="http://schemas.microsoft.com/office/drawing/2014/main" id="{B1012DA4-B9DE-4D45-92DF-980142BC84F0}"/>
                </a:ext>
              </a:extLst>
            </p:cNvPr>
            <p:cNvGrpSpPr>
              <a:grpSpLocks/>
            </p:cNvGrpSpPr>
            <p:nvPr/>
          </p:nvGrpSpPr>
          <p:grpSpPr bwMode="auto">
            <a:xfrm>
              <a:off x="3545" y="1944"/>
              <a:ext cx="964" cy="301"/>
              <a:chOff x="3545" y="1944"/>
              <a:chExt cx="964" cy="301"/>
            </a:xfrm>
          </p:grpSpPr>
          <p:sp>
            <p:nvSpPr>
              <p:cNvPr id="310534" name="Rectangle 262">
                <a:extLst>
                  <a:ext uri="{FF2B5EF4-FFF2-40B4-BE49-F238E27FC236}">
                    <a16:creationId xmlns:a16="http://schemas.microsoft.com/office/drawing/2014/main" id="{67DC4904-95E4-5F43-B4B4-FC0807B9C2BA}"/>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35" name="Rectangle 263">
                <a:extLst>
                  <a:ext uri="{FF2B5EF4-FFF2-40B4-BE49-F238E27FC236}">
                    <a16:creationId xmlns:a16="http://schemas.microsoft.com/office/drawing/2014/main" id="{304D5C6C-68CD-DD40-BE4C-2FDBD7225CB1}"/>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36" name="Rectangle 264">
                <a:extLst>
                  <a:ext uri="{FF2B5EF4-FFF2-40B4-BE49-F238E27FC236}">
                    <a16:creationId xmlns:a16="http://schemas.microsoft.com/office/drawing/2014/main" id="{D2436FC8-E553-F843-99D6-EBF15D7CB26A}"/>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539" name="Rectangle 267">
              <a:extLst>
                <a:ext uri="{FF2B5EF4-FFF2-40B4-BE49-F238E27FC236}">
                  <a16:creationId xmlns:a16="http://schemas.microsoft.com/office/drawing/2014/main" id="{D6B061C1-934F-674A-8498-178BE05BD90C}"/>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40" name="Rectangle 268">
              <a:extLst>
                <a:ext uri="{FF2B5EF4-FFF2-40B4-BE49-F238E27FC236}">
                  <a16:creationId xmlns:a16="http://schemas.microsoft.com/office/drawing/2014/main" id="{423BBF00-C747-2441-B229-6E8DE2C6AFF3}"/>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548" name="Rectangle 276">
            <a:extLst>
              <a:ext uri="{FF2B5EF4-FFF2-40B4-BE49-F238E27FC236}">
                <a16:creationId xmlns:a16="http://schemas.microsoft.com/office/drawing/2014/main" id="{B2C15848-3AC6-3548-9F2B-291029EA183E}"/>
              </a:ext>
            </a:extLst>
          </p:cNvPr>
          <p:cNvSpPr>
            <a:spLocks noChangeArrowheads="1"/>
          </p:cNvSpPr>
          <p:nvPr/>
        </p:nvSpPr>
        <p:spPr bwMode="auto">
          <a:xfrm>
            <a:off x="6821488" y="2009775"/>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556" name="Rectangle 284">
            <a:extLst>
              <a:ext uri="{FF2B5EF4-FFF2-40B4-BE49-F238E27FC236}">
                <a16:creationId xmlns:a16="http://schemas.microsoft.com/office/drawing/2014/main" id="{8718E7D7-9BD0-0E4F-9544-608E5E6F7CA8}"/>
              </a:ext>
            </a:extLst>
          </p:cNvPr>
          <p:cNvSpPr>
            <a:spLocks noChangeArrowheads="1"/>
          </p:cNvSpPr>
          <p:nvPr/>
        </p:nvSpPr>
        <p:spPr bwMode="auto">
          <a:xfrm>
            <a:off x="7848600" y="6072188"/>
            <a:ext cx="128588" cy="109537"/>
          </a:xfrm>
          <a:prstGeom prst="rect">
            <a:avLst/>
          </a:prstGeom>
          <a:solidFill>
            <a:schemeClr val="bg1"/>
          </a:solidFill>
          <a:ln w="25400">
            <a:solidFill>
              <a:srgbClr val="000000"/>
            </a:solidFill>
            <a:miter lim="800000"/>
            <a:headEnd/>
            <a:tailEnd/>
          </a:ln>
        </p:spPr>
        <p:txBody>
          <a:bodyPr/>
          <a:lstStyle/>
          <a:p>
            <a:endParaRPr lang="en-US"/>
          </a:p>
        </p:txBody>
      </p:sp>
      <p:sp>
        <p:nvSpPr>
          <p:cNvPr id="310558" name="Freeform 286">
            <a:extLst>
              <a:ext uri="{FF2B5EF4-FFF2-40B4-BE49-F238E27FC236}">
                <a16:creationId xmlns:a16="http://schemas.microsoft.com/office/drawing/2014/main" id="{309576C0-803C-7347-8471-8C07BDAAB1F8}"/>
              </a:ext>
            </a:extLst>
          </p:cNvPr>
          <p:cNvSpPr>
            <a:spLocks/>
          </p:cNvSpPr>
          <p:nvPr/>
        </p:nvSpPr>
        <p:spPr bwMode="auto">
          <a:xfrm rot="16200000" flipV="1">
            <a:off x="2521744" y="4980782"/>
            <a:ext cx="230187" cy="25590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59" name="Line 287">
            <a:extLst>
              <a:ext uri="{FF2B5EF4-FFF2-40B4-BE49-F238E27FC236}">
                <a16:creationId xmlns:a16="http://schemas.microsoft.com/office/drawing/2014/main" id="{08E9F228-9C3C-5547-84C3-4E2D30F46002}"/>
              </a:ext>
            </a:extLst>
          </p:cNvPr>
          <p:cNvSpPr>
            <a:spLocks noChangeShapeType="1"/>
          </p:cNvSpPr>
          <p:nvPr/>
        </p:nvSpPr>
        <p:spPr bwMode="auto">
          <a:xfrm flipH="1" flipV="1">
            <a:off x="1804988" y="2474913"/>
            <a:ext cx="5524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0" name="Line 288">
            <a:extLst>
              <a:ext uri="{FF2B5EF4-FFF2-40B4-BE49-F238E27FC236}">
                <a16:creationId xmlns:a16="http://schemas.microsoft.com/office/drawing/2014/main" id="{C7E1C57F-E2DE-A94C-A2F8-5BC244803442}"/>
              </a:ext>
            </a:extLst>
          </p:cNvPr>
          <p:cNvSpPr>
            <a:spLocks noChangeShapeType="1"/>
          </p:cNvSpPr>
          <p:nvPr/>
        </p:nvSpPr>
        <p:spPr bwMode="auto">
          <a:xfrm flipV="1">
            <a:off x="1339850" y="27749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1" name="Line 289">
            <a:extLst>
              <a:ext uri="{FF2B5EF4-FFF2-40B4-BE49-F238E27FC236}">
                <a16:creationId xmlns:a16="http://schemas.microsoft.com/office/drawing/2014/main" id="{EB6029DA-731C-714B-8D35-A4650624FEA0}"/>
              </a:ext>
            </a:extLst>
          </p:cNvPr>
          <p:cNvSpPr>
            <a:spLocks noChangeShapeType="1"/>
          </p:cNvSpPr>
          <p:nvPr/>
        </p:nvSpPr>
        <p:spPr bwMode="auto">
          <a:xfrm flipV="1">
            <a:off x="1343025" y="35306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2" name="Line 290">
            <a:extLst>
              <a:ext uri="{FF2B5EF4-FFF2-40B4-BE49-F238E27FC236}">
                <a16:creationId xmlns:a16="http://schemas.microsoft.com/office/drawing/2014/main" id="{F79774C0-08BC-2148-AB33-88257C605275}"/>
              </a:ext>
            </a:extLst>
          </p:cNvPr>
          <p:cNvSpPr>
            <a:spLocks noChangeShapeType="1"/>
          </p:cNvSpPr>
          <p:nvPr/>
        </p:nvSpPr>
        <p:spPr bwMode="auto">
          <a:xfrm flipV="1">
            <a:off x="1346200" y="428625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3" name="Line 291">
            <a:extLst>
              <a:ext uri="{FF2B5EF4-FFF2-40B4-BE49-F238E27FC236}">
                <a16:creationId xmlns:a16="http://schemas.microsoft.com/office/drawing/2014/main" id="{EB7BA031-5CED-D44E-A81F-B3DD636AD540}"/>
              </a:ext>
            </a:extLst>
          </p:cNvPr>
          <p:cNvSpPr>
            <a:spLocks noChangeShapeType="1"/>
          </p:cNvSpPr>
          <p:nvPr/>
        </p:nvSpPr>
        <p:spPr bwMode="auto">
          <a:xfrm flipV="1">
            <a:off x="1349375" y="5041900"/>
            <a:ext cx="3175" cy="3254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0564" name="Freeform 292">
            <a:extLst>
              <a:ext uri="{FF2B5EF4-FFF2-40B4-BE49-F238E27FC236}">
                <a16:creationId xmlns:a16="http://schemas.microsoft.com/office/drawing/2014/main" id="{A61B6D81-0247-BA4F-BD16-D27C5C24554E}"/>
              </a:ext>
            </a:extLst>
          </p:cNvPr>
          <p:cNvSpPr>
            <a:spLocks noEditPoints="1"/>
          </p:cNvSpPr>
          <p:nvPr/>
        </p:nvSpPr>
        <p:spPr bwMode="auto">
          <a:xfrm>
            <a:off x="1806575" y="2327275"/>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chemeClr val="bg1"/>
          </a:solidFill>
          <a:ln w="25400">
            <a:solidFill>
              <a:srgbClr val="000000"/>
            </a:solidFill>
            <a:prstDash val="solid"/>
            <a:round/>
            <a:headEnd/>
            <a:tailEnd/>
          </a:ln>
        </p:spPr>
        <p:txBody>
          <a:bodyPr/>
          <a:lstStyle/>
          <a:p>
            <a:endParaRPr lang="en-US"/>
          </a:p>
        </p:txBody>
      </p:sp>
      <p:sp>
        <p:nvSpPr>
          <p:cNvPr id="310565" name="Freeform 293">
            <a:extLst>
              <a:ext uri="{FF2B5EF4-FFF2-40B4-BE49-F238E27FC236}">
                <a16:creationId xmlns:a16="http://schemas.microsoft.com/office/drawing/2014/main" id="{E5DE1420-C4B5-1F4D-9F26-F0D51FA6A283}"/>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6" name="Freeform 294">
            <a:extLst>
              <a:ext uri="{FF2B5EF4-FFF2-40B4-BE49-F238E27FC236}">
                <a16:creationId xmlns:a16="http://schemas.microsoft.com/office/drawing/2014/main" id="{38372AAB-B1D0-4D4A-9BDE-227FC1E09597}"/>
              </a:ext>
            </a:extLst>
          </p:cNvPr>
          <p:cNvSpPr>
            <a:spLocks noEditPoints="1"/>
          </p:cNvSpPr>
          <p:nvPr/>
        </p:nvSpPr>
        <p:spPr bwMode="auto">
          <a:xfrm>
            <a:off x="796925" y="2762250"/>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chemeClr val="bg1"/>
          </a:solidFill>
          <a:ln w="25400">
            <a:solidFill>
              <a:srgbClr val="000000"/>
            </a:solidFill>
            <a:prstDash val="solid"/>
            <a:round/>
            <a:headEnd/>
            <a:tailEnd/>
          </a:ln>
        </p:spPr>
        <p:txBody>
          <a:bodyPr/>
          <a:lstStyle/>
          <a:p>
            <a:endParaRPr lang="en-US"/>
          </a:p>
        </p:txBody>
      </p:sp>
      <p:sp>
        <p:nvSpPr>
          <p:cNvPr id="310567" name="Rectangle 295">
            <a:extLst>
              <a:ext uri="{FF2B5EF4-FFF2-40B4-BE49-F238E27FC236}">
                <a16:creationId xmlns:a16="http://schemas.microsoft.com/office/drawing/2014/main" id="{2B49CB76-4309-A14C-90C7-E1336E2F06FB}"/>
              </a:ext>
            </a:extLst>
          </p:cNvPr>
          <p:cNvSpPr>
            <a:spLocks noChangeArrowheads="1"/>
          </p:cNvSpPr>
          <p:nvPr/>
        </p:nvSpPr>
        <p:spPr bwMode="auto">
          <a:xfrm>
            <a:off x="795338" y="2325688"/>
            <a:ext cx="1014412" cy="43815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68" name="Rectangle 296">
            <a:extLst>
              <a:ext uri="{FF2B5EF4-FFF2-40B4-BE49-F238E27FC236}">
                <a16:creationId xmlns:a16="http://schemas.microsoft.com/office/drawing/2014/main" id="{FF60A3A8-CAB8-CF48-AD4D-13C39A71D4E0}"/>
              </a:ext>
            </a:extLst>
          </p:cNvPr>
          <p:cNvSpPr>
            <a:spLocks noChangeArrowheads="1"/>
          </p:cNvSpPr>
          <p:nvPr/>
        </p:nvSpPr>
        <p:spPr bwMode="auto">
          <a:xfrm>
            <a:off x="795338" y="2224088"/>
            <a:ext cx="1014412" cy="539750"/>
          </a:xfrm>
          <a:prstGeom prst="rect">
            <a:avLst/>
          </a:prstGeom>
          <a:solidFill>
            <a:schemeClr val="bg1"/>
          </a:solidFill>
          <a:ln w="25400">
            <a:solidFill>
              <a:srgbClr val="000000"/>
            </a:solidFill>
            <a:miter lim="800000"/>
            <a:headEnd/>
            <a:tailEnd/>
          </a:ln>
        </p:spPr>
        <p:txBody>
          <a:bodyPr/>
          <a:lstStyle/>
          <a:p>
            <a:endParaRPr lang="en-US"/>
          </a:p>
        </p:txBody>
      </p:sp>
      <p:sp>
        <p:nvSpPr>
          <p:cNvPr id="310569" name="Rectangle 297">
            <a:extLst>
              <a:ext uri="{FF2B5EF4-FFF2-40B4-BE49-F238E27FC236}">
                <a16:creationId xmlns:a16="http://schemas.microsoft.com/office/drawing/2014/main" id="{B08C16CD-4914-D142-9181-4685CDD39E18}"/>
              </a:ext>
            </a:extLst>
          </p:cNvPr>
          <p:cNvSpPr>
            <a:spLocks noChangeArrowheads="1"/>
          </p:cNvSpPr>
          <p:nvPr/>
        </p:nvSpPr>
        <p:spPr bwMode="auto">
          <a:xfrm>
            <a:off x="935038" y="2305050"/>
            <a:ext cx="787400" cy="36512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p>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0570" name="Rectangle 298">
            <a:extLst>
              <a:ext uri="{FF2B5EF4-FFF2-40B4-BE49-F238E27FC236}">
                <a16:creationId xmlns:a16="http://schemas.microsoft.com/office/drawing/2014/main" id="{D3B9E64A-118F-DD40-BA52-30C0E57DA1D5}"/>
              </a:ext>
            </a:extLst>
          </p:cNvPr>
          <p:cNvSpPr>
            <a:spLocks noChangeArrowheads="1"/>
          </p:cNvSpPr>
          <p:nvPr/>
        </p:nvSpPr>
        <p:spPr bwMode="auto">
          <a:xfrm>
            <a:off x="1266825" y="2708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0572" name="Rectangle 300">
            <a:extLst>
              <a:ext uri="{FF2B5EF4-FFF2-40B4-BE49-F238E27FC236}">
                <a16:creationId xmlns:a16="http://schemas.microsoft.com/office/drawing/2014/main" id="{B43C1587-F4B9-494F-9B03-D6E77D3B00E1}"/>
              </a:ext>
            </a:extLst>
          </p:cNvPr>
          <p:cNvSpPr>
            <a:spLocks noChangeArrowheads="1"/>
          </p:cNvSpPr>
          <p:nvPr/>
        </p:nvSpPr>
        <p:spPr bwMode="auto">
          <a:xfrm>
            <a:off x="1746250" y="2433638"/>
            <a:ext cx="125413" cy="109537"/>
          </a:xfrm>
          <a:prstGeom prst="rect">
            <a:avLst/>
          </a:prstGeom>
          <a:solidFill>
            <a:schemeClr val="bg1"/>
          </a:solidFill>
          <a:ln w="25400">
            <a:solidFill>
              <a:srgbClr val="000000"/>
            </a:solidFill>
            <a:miter lim="800000"/>
            <a:headEnd/>
            <a:tailEnd/>
          </a:ln>
        </p:spPr>
        <p:txBody>
          <a:bodyPr/>
          <a:lstStyle/>
          <a:p>
            <a:endParaRPr lang="en-US"/>
          </a:p>
        </p:txBody>
      </p:sp>
      <p:grpSp>
        <p:nvGrpSpPr>
          <p:cNvPr id="310573" name="Group 301">
            <a:extLst>
              <a:ext uri="{FF2B5EF4-FFF2-40B4-BE49-F238E27FC236}">
                <a16:creationId xmlns:a16="http://schemas.microsoft.com/office/drawing/2014/main" id="{847B6D6A-9B5D-E941-9253-522AB3E51FD9}"/>
              </a:ext>
            </a:extLst>
          </p:cNvPr>
          <p:cNvGrpSpPr>
            <a:grpSpLocks/>
          </p:cNvGrpSpPr>
          <p:nvPr/>
        </p:nvGrpSpPr>
        <p:grpSpPr bwMode="auto">
          <a:xfrm>
            <a:off x="758825" y="4508500"/>
            <a:ext cx="1220788" cy="600075"/>
            <a:chOff x="3554" y="2844"/>
            <a:chExt cx="769" cy="378"/>
          </a:xfrm>
        </p:grpSpPr>
        <p:sp>
          <p:nvSpPr>
            <p:cNvPr id="310574" name="Rectangle 302">
              <a:extLst>
                <a:ext uri="{FF2B5EF4-FFF2-40B4-BE49-F238E27FC236}">
                  <a16:creationId xmlns:a16="http://schemas.microsoft.com/office/drawing/2014/main" id="{A457A9D6-2239-4B4C-BAB4-6F7703CF9626}"/>
                </a:ext>
              </a:extLst>
            </p:cNvPr>
            <p:cNvSpPr>
              <a:spLocks noChangeArrowheads="1"/>
            </p:cNvSpPr>
            <p:nvPr/>
          </p:nvSpPr>
          <p:spPr bwMode="auto">
            <a:xfrm>
              <a:off x="3566" y="2879"/>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75" name="Rectangle 303">
              <a:extLst>
                <a:ext uri="{FF2B5EF4-FFF2-40B4-BE49-F238E27FC236}">
                  <a16:creationId xmlns:a16="http://schemas.microsoft.com/office/drawing/2014/main" id="{48DD58BB-8CE8-4B4F-99F2-92BA1CDDEEFD}"/>
                </a:ext>
              </a:extLst>
            </p:cNvPr>
            <p:cNvSpPr>
              <a:spLocks noChangeArrowheads="1"/>
            </p:cNvSpPr>
            <p:nvPr/>
          </p:nvSpPr>
          <p:spPr bwMode="auto">
            <a:xfrm>
              <a:off x="3554" y="2879"/>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76" name="Rectangle 304">
              <a:extLst>
                <a:ext uri="{FF2B5EF4-FFF2-40B4-BE49-F238E27FC236}">
                  <a16:creationId xmlns:a16="http://schemas.microsoft.com/office/drawing/2014/main" id="{18B6957D-0233-034E-82C5-FB050CC43199}"/>
                </a:ext>
              </a:extLst>
            </p:cNvPr>
            <p:cNvSpPr>
              <a:spLocks noChangeArrowheads="1"/>
            </p:cNvSpPr>
            <p:nvPr/>
          </p:nvSpPr>
          <p:spPr bwMode="auto">
            <a:xfrm>
              <a:off x="3638" y="2912"/>
              <a:ext cx="60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LL: LinkLayer</a:t>
              </a:r>
              <a:endParaRPr lang="en-US" altLang="en-US" sz="2800" b="1">
                <a:solidFill>
                  <a:schemeClr val="tx2"/>
                </a:solidFill>
                <a:latin typeface="Tahoma" panose="020B0604030504040204" pitchFamily="34" charset="0"/>
              </a:endParaRPr>
            </a:p>
          </p:txBody>
        </p:sp>
        <p:sp>
          <p:nvSpPr>
            <p:cNvPr id="310577" name="Rectangle 305">
              <a:extLst>
                <a:ext uri="{FF2B5EF4-FFF2-40B4-BE49-F238E27FC236}">
                  <a16:creationId xmlns:a16="http://schemas.microsoft.com/office/drawing/2014/main" id="{068387F2-D9ED-014D-B26E-463C11142C0D}"/>
                </a:ext>
              </a:extLst>
            </p:cNvPr>
            <p:cNvSpPr>
              <a:spLocks noChangeArrowheads="1"/>
            </p:cNvSpPr>
            <p:nvPr/>
          </p:nvSpPr>
          <p:spPr bwMode="auto">
            <a:xfrm>
              <a:off x="3881" y="2844"/>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78" name="Rectangle 306">
              <a:extLst>
                <a:ext uri="{FF2B5EF4-FFF2-40B4-BE49-F238E27FC236}">
                  <a16:creationId xmlns:a16="http://schemas.microsoft.com/office/drawing/2014/main" id="{F1E2B22C-67BE-2E4F-B861-16725CCCD618}"/>
                </a:ext>
              </a:extLst>
            </p:cNvPr>
            <p:cNvSpPr>
              <a:spLocks noChangeArrowheads="1"/>
            </p:cNvSpPr>
            <p:nvPr/>
          </p:nvSpPr>
          <p:spPr bwMode="auto">
            <a:xfrm>
              <a:off x="3884" y="3153"/>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79" name="Group 307">
            <a:extLst>
              <a:ext uri="{FF2B5EF4-FFF2-40B4-BE49-F238E27FC236}">
                <a16:creationId xmlns:a16="http://schemas.microsoft.com/office/drawing/2014/main" id="{2BB2C683-1F62-564C-88AD-81CC91F29BB4}"/>
              </a:ext>
            </a:extLst>
          </p:cNvPr>
          <p:cNvGrpSpPr>
            <a:grpSpLocks/>
          </p:cNvGrpSpPr>
          <p:nvPr/>
        </p:nvGrpSpPr>
        <p:grpSpPr bwMode="auto">
          <a:xfrm>
            <a:off x="338138" y="1522413"/>
            <a:ext cx="3467100" cy="4598987"/>
            <a:chOff x="3499" y="1224"/>
            <a:chExt cx="1807" cy="2239"/>
          </a:xfrm>
        </p:grpSpPr>
        <p:sp>
          <p:nvSpPr>
            <p:cNvPr id="310580" name="Rectangle 308">
              <a:extLst>
                <a:ext uri="{FF2B5EF4-FFF2-40B4-BE49-F238E27FC236}">
                  <a16:creationId xmlns:a16="http://schemas.microsoft.com/office/drawing/2014/main" id="{7AE6C5A1-C0AB-7245-9DBE-611EE62A6902}"/>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1" name="Rectangle 309">
              <a:extLst>
                <a:ext uri="{FF2B5EF4-FFF2-40B4-BE49-F238E27FC236}">
                  <a16:creationId xmlns:a16="http://schemas.microsoft.com/office/drawing/2014/main" id="{37D83C43-4FA8-9641-A24D-BC9AF311606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0582" name="Rectangle 310">
            <a:extLst>
              <a:ext uri="{FF2B5EF4-FFF2-40B4-BE49-F238E27FC236}">
                <a16:creationId xmlns:a16="http://schemas.microsoft.com/office/drawing/2014/main" id="{EE6CB68F-9A02-F44A-A7E7-3F24384F9F73}"/>
              </a:ext>
            </a:extLst>
          </p:cNvPr>
          <p:cNvSpPr>
            <a:spLocks noChangeArrowheads="1"/>
          </p:cNvSpPr>
          <p:nvPr/>
        </p:nvSpPr>
        <p:spPr bwMode="auto">
          <a:xfrm>
            <a:off x="1003300" y="1609725"/>
            <a:ext cx="1854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p>
        </p:txBody>
      </p:sp>
      <p:grpSp>
        <p:nvGrpSpPr>
          <p:cNvPr id="310583" name="Group 311">
            <a:extLst>
              <a:ext uri="{FF2B5EF4-FFF2-40B4-BE49-F238E27FC236}">
                <a16:creationId xmlns:a16="http://schemas.microsoft.com/office/drawing/2014/main" id="{E3246361-61F1-264E-B465-D0EBDCDDE213}"/>
              </a:ext>
            </a:extLst>
          </p:cNvPr>
          <p:cNvGrpSpPr>
            <a:grpSpLocks/>
          </p:cNvGrpSpPr>
          <p:nvPr/>
        </p:nvGrpSpPr>
        <p:grpSpPr bwMode="auto">
          <a:xfrm>
            <a:off x="765175" y="5303838"/>
            <a:ext cx="1220788" cy="600075"/>
            <a:chOff x="3558" y="3291"/>
            <a:chExt cx="769" cy="378"/>
          </a:xfrm>
        </p:grpSpPr>
        <p:sp>
          <p:nvSpPr>
            <p:cNvPr id="310584" name="Rectangle 312">
              <a:extLst>
                <a:ext uri="{FF2B5EF4-FFF2-40B4-BE49-F238E27FC236}">
                  <a16:creationId xmlns:a16="http://schemas.microsoft.com/office/drawing/2014/main" id="{5B783829-6F7D-2C4B-80D1-196E72DE546D}"/>
                </a:ext>
              </a:extLst>
            </p:cNvPr>
            <p:cNvSpPr>
              <a:spLocks noChangeArrowheads="1"/>
            </p:cNvSpPr>
            <p:nvPr/>
          </p:nvSpPr>
          <p:spPr bwMode="auto">
            <a:xfrm>
              <a:off x="3570" y="3326"/>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85" name="Rectangle 313">
              <a:extLst>
                <a:ext uri="{FF2B5EF4-FFF2-40B4-BE49-F238E27FC236}">
                  <a16:creationId xmlns:a16="http://schemas.microsoft.com/office/drawing/2014/main" id="{A4D43C5B-4808-A842-867C-01BE30713173}"/>
                </a:ext>
              </a:extLst>
            </p:cNvPr>
            <p:cNvSpPr>
              <a:spLocks noChangeArrowheads="1"/>
            </p:cNvSpPr>
            <p:nvPr/>
          </p:nvSpPr>
          <p:spPr bwMode="auto">
            <a:xfrm>
              <a:off x="3558" y="3326"/>
              <a:ext cx="769"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86" name="Rectangle 314">
              <a:extLst>
                <a:ext uri="{FF2B5EF4-FFF2-40B4-BE49-F238E27FC236}">
                  <a16:creationId xmlns:a16="http://schemas.microsoft.com/office/drawing/2014/main" id="{8042BA5C-D201-1F49-8C3F-F6A1B369800B}"/>
                </a:ext>
              </a:extLst>
            </p:cNvPr>
            <p:cNvSpPr>
              <a:spLocks noChangeArrowheads="1"/>
            </p:cNvSpPr>
            <p:nvPr/>
          </p:nvSpPr>
          <p:spPr bwMode="auto">
            <a:xfrm>
              <a:off x="3622" y="3359"/>
              <a:ext cx="648"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PL: PhysLayer</a:t>
              </a:r>
              <a:endParaRPr lang="en-US" altLang="en-US" sz="2800" b="1">
                <a:solidFill>
                  <a:schemeClr val="tx2"/>
                </a:solidFill>
                <a:latin typeface="Tahoma" panose="020B0604030504040204" pitchFamily="34" charset="0"/>
              </a:endParaRPr>
            </a:p>
          </p:txBody>
        </p:sp>
        <p:sp>
          <p:nvSpPr>
            <p:cNvPr id="310587" name="Rectangle 315">
              <a:extLst>
                <a:ext uri="{FF2B5EF4-FFF2-40B4-BE49-F238E27FC236}">
                  <a16:creationId xmlns:a16="http://schemas.microsoft.com/office/drawing/2014/main" id="{009D4B63-49CD-1F49-8B53-8370DEBFB7AA}"/>
                </a:ext>
              </a:extLst>
            </p:cNvPr>
            <p:cNvSpPr>
              <a:spLocks noChangeArrowheads="1"/>
            </p:cNvSpPr>
            <p:nvPr/>
          </p:nvSpPr>
          <p:spPr bwMode="auto">
            <a:xfrm>
              <a:off x="3885" y="3291"/>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88" name="Rectangle 316">
              <a:extLst>
                <a:ext uri="{FF2B5EF4-FFF2-40B4-BE49-F238E27FC236}">
                  <a16:creationId xmlns:a16="http://schemas.microsoft.com/office/drawing/2014/main" id="{0CAB2696-209E-3849-B2EA-E012F32E99C3}"/>
                </a:ext>
              </a:extLst>
            </p:cNvPr>
            <p:cNvSpPr>
              <a:spLocks noChangeArrowheads="1"/>
            </p:cNvSpPr>
            <p:nvPr/>
          </p:nvSpPr>
          <p:spPr bwMode="auto">
            <a:xfrm>
              <a:off x="3888" y="3600"/>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89" name="Group 317">
            <a:extLst>
              <a:ext uri="{FF2B5EF4-FFF2-40B4-BE49-F238E27FC236}">
                <a16:creationId xmlns:a16="http://schemas.microsoft.com/office/drawing/2014/main" id="{B7FCFE76-FD6A-CA44-9CD8-C5F8B9343146}"/>
              </a:ext>
            </a:extLst>
          </p:cNvPr>
          <p:cNvGrpSpPr>
            <a:grpSpLocks/>
          </p:cNvGrpSpPr>
          <p:nvPr/>
        </p:nvGrpSpPr>
        <p:grpSpPr bwMode="auto">
          <a:xfrm>
            <a:off x="630238" y="3741738"/>
            <a:ext cx="1366837" cy="600075"/>
            <a:chOff x="3545" y="2343"/>
            <a:chExt cx="861" cy="378"/>
          </a:xfrm>
        </p:grpSpPr>
        <p:sp>
          <p:nvSpPr>
            <p:cNvPr id="310590" name="Rectangle 318">
              <a:extLst>
                <a:ext uri="{FF2B5EF4-FFF2-40B4-BE49-F238E27FC236}">
                  <a16:creationId xmlns:a16="http://schemas.microsoft.com/office/drawing/2014/main" id="{CE1C0285-F059-FB4C-9307-CB533FC79390}"/>
                </a:ext>
              </a:extLst>
            </p:cNvPr>
            <p:cNvSpPr>
              <a:spLocks noChangeArrowheads="1"/>
            </p:cNvSpPr>
            <p:nvPr/>
          </p:nvSpPr>
          <p:spPr bwMode="auto">
            <a:xfrm>
              <a:off x="3557" y="2378"/>
              <a:ext cx="639" cy="2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1" name="Rectangle 319">
              <a:extLst>
                <a:ext uri="{FF2B5EF4-FFF2-40B4-BE49-F238E27FC236}">
                  <a16:creationId xmlns:a16="http://schemas.microsoft.com/office/drawing/2014/main" id="{50C38984-6BDE-8F4A-9712-814FDA264DA3}"/>
                </a:ext>
              </a:extLst>
            </p:cNvPr>
            <p:cNvSpPr>
              <a:spLocks noChangeArrowheads="1"/>
            </p:cNvSpPr>
            <p:nvPr/>
          </p:nvSpPr>
          <p:spPr bwMode="auto">
            <a:xfrm>
              <a:off x="3545" y="2378"/>
              <a:ext cx="861" cy="3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92" name="Rectangle 320">
              <a:extLst>
                <a:ext uri="{FF2B5EF4-FFF2-40B4-BE49-F238E27FC236}">
                  <a16:creationId xmlns:a16="http://schemas.microsoft.com/office/drawing/2014/main" id="{60F9FD0E-C2EC-7C44-974D-C560BE3C3AAB}"/>
                </a:ext>
              </a:extLst>
            </p:cNvPr>
            <p:cNvSpPr>
              <a:spLocks noChangeArrowheads="1"/>
            </p:cNvSpPr>
            <p:nvPr/>
          </p:nvSpPr>
          <p:spPr bwMode="auto">
            <a:xfrm>
              <a:off x="3604" y="2411"/>
              <a:ext cx="744" cy="2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IP: InternetLayer</a:t>
              </a:r>
              <a:endParaRPr lang="en-US" altLang="en-US" sz="2800" b="1">
                <a:solidFill>
                  <a:schemeClr val="tx2"/>
                </a:solidFill>
                <a:latin typeface="Tahoma" panose="020B0604030504040204" pitchFamily="34" charset="0"/>
              </a:endParaRPr>
            </a:p>
          </p:txBody>
        </p:sp>
        <p:sp>
          <p:nvSpPr>
            <p:cNvPr id="310593" name="Rectangle 321">
              <a:extLst>
                <a:ext uri="{FF2B5EF4-FFF2-40B4-BE49-F238E27FC236}">
                  <a16:creationId xmlns:a16="http://schemas.microsoft.com/office/drawing/2014/main" id="{BEF8B73C-8608-5444-BFD7-1B4E42749E00}"/>
                </a:ext>
              </a:extLst>
            </p:cNvPr>
            <p:cNvSpPr>
              <a:spLocks noChangeArrowheads="1"/>
            </p:cNvSpPr>
            <p:nvPr/>
          </p:nvSpPr>
          <p:spPr bwMode="auto">
            <a:xfrm>
              <a:off x="3950" y="2343"/>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594" name="Rectangle 322">
              <a:extLst>
                <a:ext uri="{FF2B5EF4-FFF2-40B4-BE49-F238E27FC236}">
                  <a16:creationId xmlns:a16="http://schemas.microsoft.com/office/drawing/2014/main" id="{6C268E6B-F708-6C48-8CC4-C40F24E76C0C}"/>
                </a:ext>
              </a:extLst>
            </p:cNvPr>
            <p:cNvSpPr>
              <a:spLocks noChangeArrowheads="1"/>
            </p:cNvSpPr>
            <p:nvPr/>
          </p:nvSpPr>
          <p:spPr bwMode="auto">
            <a:xfrm>
              <a:off x="3953" y="2652"/>
              <a:ext cx="80"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595" name="Group 323">
            <a:extLst>
              <a:ext uri="{FF2B5EF4-FFF2-40B4-BE49-F238E27FC236}">
                <a16:creationId xmlns:a16="http://schemas.microsoft.com/office/drawing/2014/main" id="{3496B345-7C4A-004E-944A-DA11C04F0C02}"/>
              </a:ext>
            </a:extLst>
          </p:cNvPr>
          <p:cNvGrpSpPr>
            <a:grpSpLocks/>
          </p:cNvGrpSpPr>
          <p:nvPr/>
        </p:nvGrpSpPr>
        <p:grpSpPr bwMode="auto">
          <a:xfrm>
            <a:off x="582613" y="2995613"/>
            <a:ext cx="1530350" cy="600075"/>
            <a:chOff x="3545" y="1909"/>
            <a:chExt cx="964" cy="378"/>
          </a:xfrm>
        </p:grpSpPr>
        <p:grpSp>
          <p:nvGrpSpPr>
            <p:cNvPr id="310596" name="Group 324">
              <a:extLst>
                <a:ext uri="{FF2B5EF4-FFF2-40B4-BE49-F238E27FC236}">
                  <a16:creationId xmlns:a16="http://schemas.microsoft.com/office/drawing/2014/main" id="{AFD1B4E9-702B-8D4D-ADA6-20BBCBB0EC5D}"/>
                </a:ext>
              </a:extLst>
            </p:cNvPr>
            <p:cNvGrpSpPr>
              <a:grpSpLocks/>
            </p:cNvGrpSpPr>
            <p:nvPr/>
          </p:nvGrpSpPr>
          <p:grpSpPr bwMode="auto">
            <a:xfrm>
              <a:off x="3545" y="1944"/>
              <a:ext cx="964" cy="301"/>
              <a:chOff x="3545" y="1944"/>
              <a:chExt cx="964" cy="301"/>
            </a:xfrm>
          </p:grpSpPr>
          <p:sp>
            <p:nvSpPr>
              <p:cNvPr id="310597" name="Rectangle 325">
                <a:extLst>
                  <a:ext uri="{FF2B5EF4-FFF2-40B4-BE49-F238E27FC236}">
                    <a16:creationId xmlns:a16="http://schemas.microsoft.com/office/drawing/2014/main" id="{338C533F-40F5-E144-AED8-BC913AA9EAB3}"/>
                  </a:ext>
                </a:extLst>
              </p:cNvPr>
              <p:cNvSpPr>
                <a:spLocks noChangeArrowheads="1"/>
              </p:cNvSpPr>
              <p:nvPr/>
            </p:nvSpPr>
            <p:spPr bwMode="auto">
              <a:xfrm>
                <a:off x="3559" y="1944"/>
                <a:ext cx="755" cy="276"/>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0598" name="Rectangle 326">
                <a:extLst>
                  <a:ext uri="{FF2B5EF4-FFF2-40B4-BE49-F238E27FC236}">
                    <a16:creationId xmlns:a16="http://schemas.microsoft.com/office/drawing/2014/main" id="{914498B2-42AA-AF4B-B37A-AB2F72CDD9BF}"/>
                  </a:ext>
                </a:extLst>
              </p:cNvPr>
              <p:cNvSpPr>
                <a:spLocks noChangeArrowheads="1"/>
              </p:cNvSpPr>
              <p:nvPr/>
            </p:nvSpPr>
            <p:spPr bwMode="auto">
              <a:xfrm>
                <a:off x="3545" y="1944"/>
                <a:ext cx="964" cy="301"/>
              </a:xfrm>
              <a:prstGeom prst="rect">
                <a:avLst/>
              </a:prstGeom>
              <a:solidFill>
                <a:schemeClr val="bg1"/>
              </a:solidFill>
              <a:ln w="25400">
                <a:solidFill>
                  <a:srgbClr val="000000"/>
                </a:solidFill>
                <a:miter lim="800000"/>
                <a:headEnd/>
                <a:tailEnd/>
              </a:ln>
            </p:spPr>
            <p:txBody>
              <a:bodyPr/>
              <a:lstStyle/>
              <a:p>
                <a:endParaRPr lang="en-US"/>
              </a:p>
            </p:txBody>
          </p:sp>
          <p:sp>
            <p:nvSpPr>
              <p:cNvPr id="310599" name="Rectangle 327">
                <a:extLst>
                  <a:ext uri="{FF2B5EF4-FFF2-40B4-BE49-F238E27FC236}">
                    <a16:creationId xmlns:a16="http://schemas.microsoft.com/office/drawing/2014/main" id="{81CD9248-5014-0E43-8DB2-BBC53EA8C69B}"/>
                  </a:ext>
                </a:extLst>
              </p:cNvPr>
              <p:cNvSpPr>
                <a:spLocks noChangeArrowheads="1"/>
              </p:cNvSpPr>
              <p:nvPr/>
            </p:nvSpPr>
            <p:spPr bwMode="auto">
              <a:xfrm>
                <a:off x="3589" y="1977"/>
                <a:ext cx="872" cy="230"/>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endParaRPr lang="en-US" altLang="en-US" sz="2800" b="1">
                  <a:solidFill>
                    <a:schemeClr val="tx2"/>
                  </a:solidFill>
                  <a:latin typeface="Tahoma" panose="020B0604030504040204" pitchFamily="34" charset="0"/>
                </a:endParaRPr>
              </a:p>
            </p:txBody>
          </p:sp>
        </p:grpSp>
        <p:sp>
          <p:nvSpPr>
            <p:cNvPr id="310600" name="Rectangle 328">
              <a:extLst>
                <a:ext uri="{FF2B5EF4-FFF2-40B4-BE49-F238E27FC236}">
                  <a16:creationId xmlns:a16="http://schemas.microsoft.com/office/drawing/2014/main" id="{8BB71AEC-CB4C-F747-BDE9-0A197CF60BB0}"/>
                </a:ext>
              </a:extLst>
            </p:cNvPr>
            <p:cNvSpPr>
              <a:spLocks noChangeArrowheads="1"/>
            </p:cNvSpPr>
            <p:nvPr/>
          </p:nvSpPr>
          <p:spPr bwMode="auto">
            <a:xfrm>
              <a:off x="3980" y="1909"/>
              <a:ext cx="80" cy="68"/>
            </a:xfrm>
            <a:prstGeom prst="rect">
              <a:avLst/>
            </a:prstGeom>
            <a:solidFill>
              <a:schemeClr val="bg1"/>
            </a:solidFill>
            <a:ln w="25400">
              <a:solidFill>
                <a:srgbClr val="000000"/>
              </a:solidFill>
              <a:miter lim="800000"/>
              <a:headEnd/>
              <a:tailEnd/>
            </a:ln>
          </p:spPr>
          <p:txBody>
            <a:bodyPr/>
            <a:lstStyle/>
            <a:p>
              <a:endParaRPr lang="en-US"/>
            </a:p>
          </p:txBody>
        </p:sp>
        <p:sp>
          <p:nvSpPr>
            <p:cNvPr id="310601" name="Rectangle 329">
              <a:extLst>
                <a:ext uri="{FF2B5EF4-FFF2-40B4-BE49-F238E27FC236}">
                  <a16:creationId xmlns:a16="http://schemas.microsoft.com/office/drawing/2014/main" id="{C70FCE0D-6A70-8641-AB2C-2DC4A1F8189E}"/>
                </a:ext>
              </a:extLst>
            </p:cNvPr>
            <p:cNvSpPr>
              <a:spLocks noChangeArrowheads="1"/>
            </p:cNvSpPr>
            <p:nvPr/>
          </p:nvSpPr>
          <p:spPr bwMode="auto">
            <a:xfrm>
              <a:off x="3983" y="221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0602" name="Rectangle 330">
            <a:extLst>
              <a:ext uri="{FF2B5EF4-FFF2-40B4-BE49-F238E27FC236}">
                <a16:creationId xmlns:a16="http://schemas.microsoft.com/office/drawing/2014/main" id="{79786EC2-7BC3-AA4A-BD0C-ED0854825EDA}"/>
              </a:ext>
            </a:extLst>
          </p:cNvPr>
          <p:cNvSpPr>
            <a:spLocks noChangeArrowheads="1"/>
          </p:cNvSpPr>
          <p:nvPr/>
        </p:nvSpPr>
        <p:spPr bwMode="auto">
          <a:xfrm>
            <a:off x="1798638" y="2012950"/>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0609" name="Rectangle 337">
            <a:extLst>
              <a:ext uri="{FF2B5EF4-FFF2-40B4-BE49-F238E27FC236}">
                <a16:creationId xmlns:a16="http://schemas.microsoft.com/office/drawing/2014/main" id="{E26E8299-EC2A-634D-B238-F7F2B46B28F5}"/>
              </a:ext>
            </a:extLst>
          </p:cNvPr>
          <p:cNvSpPr>
            <a:spLocks noChangeArrowheads="1"/>
          </p:cNvSpPr>
          <p:nvPr/>
        </p:nvSpPr>
        <p:spPr bwMode="auto">
          <a:xfrm>
            <a:off x="1293813" y="6064250"/>
            <a:ext cx="128587" cy="109538"/>
          </a:xfrm>
          <a:prstGeom prst="rect">
            <a:avLst/>
          </a:prstGeom>
          <a:solidFill>
            <a:schemeClr val="bg1"/>
          </a:solidFill>
          <a:ln w="25400">
            <a:solidFill>
              <a:srgbClr val="000000"/>
            </a:solidFill>
            <a:miter lim="800000"/>
            <a:headEnd/>
            <a:tailEnd/>
          </a:ln>
        </p:spPr>
        <p:txBody>
          <a:bodyPr/>
          <a:lstStyle/>
          <a:p>
            <a:endParaRPr lang="en-US"/>
          </a:p>
        </p:txBody>
      </p:sp>
      <p:sp>
        <p:nvSpPr>
          <p:cNvPr id="310611" name="Freeform 339">
            <a:extLst>
              <a:ext uri="{FF2B5EF4-FFF2-40B4-BE49-F238E27FC236}">
                <a16:creationId xmlns:a16="http://schemas.microsoft.com/office/drawing/2014/main" id="{4EF3A4CC-1786-A44C-8828-08206EF3B671}"/>
              </a:ext>
            </a:extLst>
          </p:cNvPr>
          <p:cNvSpPr>
            <a:spLocks/>
          </p:cNvSpPr>
          <p:nvPr/>
        </p:nvSpPr>
        <p:spPr bwMode="auto">
          <a:xfrm rot="5400000" flipH="1" flipV="1">
            <a:off x="6463507" y="4925218"/>
            <a:ext cx="184150" cy="2716213"/>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619" name="Group 347">
            <a:extLst>
              <a:ext uri="{FF2B5EF4-FFF2-40B4-BE49-F238E27FC236}">
                <a16:creationId xmlns:a16="http://schemas.microsoft.com/office/drawing/2014/main" id="{1D78B47E-8ECD-784F-8325-59537F4112FA}"/>
              </a:ext>
            </a:extLst>
          </p:cNvPr>
          <p:cNvGrpSpPr>
            <a:grpSpLocks/>
          </p:cNvGrpSpPr>
          <p:nvPr/>
        </p:nvGrpSpPr>
        <p:grpSpPr bwMode="auto">
          <a:xfrm>
            <a:off x="5613400" y="2281238"/>
            <a:ext cx="1373188" cy="438150"/>
            <a:chOff x="3536" y="1437"/>
            <a:chExt cx="865" cy="276"/>
          </a:xfrm>
        </p:grpSpPr>
        <p:sp>
          <p:nvSpPr>
            <p:cNvPr id="310545" name="Rectangle 273">
              <a:extLst>
                <a:ext uri="{FF2B5EF4-FFF2-40B4-BE49-F238E27FC236}">
                  <a16:creationId xmlns:a16="http://schemas.microsoft.com/office/drawing/2014/main" id="{825BCE22-6479-AC4B-BF2C-B9F4AA97EE0B}"/>
                </a:ext>
              </a:extLst>
            </p:cNvPr>
            <p:cNvSpPr>
              <a:spLocks noChangeArrowheads="1"/>
            </p:cNvSpPr>
            <p:nvPr/>
          </p:nvSpPr>
          <p:spPr bwMode="auto">
            <a:xfrm>
              <a:off x="3536" y="1437"/>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546" name="Rectangle 274">
              <a:extLst>
                <a:ext uri="{FF2B5EF4-FFF2-40B4-BE49-F238E27FC236}">
                  <a16:creationId xmlns:a16="http://schemas.microsoft.com/office/drawing/2014/main" id="{812ED0B4-C433-E548-8743-4C5183262720}"/>
                </a:ext>
              </a:extLst>
            </p:cNvPr>
            <p:cNvSpPr>
              <a:spLocks noChangeArrowheads="1"/>
            </p:cNvSpPr>
            <p:nvPr/>
          </p:nvSpPr>
          <p:spPr bwMode="auto">
            <a:xfrm>
              <a:off x="3594" y="1468"/>
              <a:ext cx="70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10547" name="Rectangle 275">
              <a:extLst>
                <a:ext uri="{FF2B5EF4-FFF2-40B4-BE49-F238E27FC236}">
                  <a16:creationId xmlns:a16="http://schemas.microsoft.com/office/drawing/2014/main" id="{95789CCC-6C01-6140-8A87-2FC97B938F0A}"/>
                </a:ext>
              </a:extLst>
            </p:cNvPr>
            <p:cNvSpPr>
              <a:spLocks noChangeArrowheads="1"/>
            </p:cNvSpPr>
            <p:nvPr/>
          </p:nvSpPr>
          <p:spPr bwMode="auto">
            <a:xfrm>
              <a:off x="3673" y="1573"/>
              <a:ext cx="52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10499" name="Rectangle 227">
              <a:extLst>
                <a:ext uri="{FF2B5EF4-FFF2-40B4-BE49-F238E27FC236}">
                  <a16:creationId xmlns:a16="http://schemas.microsoft.com/office/drawing/2014/main" id="{62125C26-A6C4-6041-A476-AB6FAD836673}"/>
                </a:ext>
              </a:extLst>
            </p:cNvPr>
            <p:cNvSpPr>
              <a:spLocks noChangeArrowheads="1"/>
            </p:cNvSpPr>
            <p:nvPr/>
          </p:nvSpPr>
          <p:spPr bwMode="auto">
            <a:xfrm>
              <a:off x="4322" y="1536"/>
              <a:ext cx="79" cy="69"/>
            </a:xfrm>
            <a:prstGeom prst="rect">
              <a:avLst/>
            </a:prstGeom>
            <a:solidFill>
              <a:schemeClr val="bg1"/>
            </a:solidFill>
            <a:ln w="25400">
              <a:solidFill>
                <a:srgbClr val="000000"/>
              </a:solidFill>
              <a:miter lim="800000"/>
              <a:headEnd/>
              <a:tailEnd/>
            </a:ln>
          </p:spPr>
          <p:txBody>
            <a:bodyPr/>
            <a:lstStyle/>
            <a:p>
              <a:endParaRPr lang="en-US"/>
            </a:p>
          </p:txBody>
        </p:sp>
      </p:grpSp>
      <p:grpSp>
        <p:nvGrpSpPr>
          <p:cNvPr id="310614" name="Group 342">
            <a:extLst>
              <a:ext uri="{FF2B5EF4-FFF2-40B4-BE49-F238E27FC236}">
                <a16:creationId xmlns:a16="http://schemas.microsoft.com/office/drawing/2014/main" id="{072B750B-0E86-1440-9A14-724B1F614DA9}"/>
              </a:ext>
            </a:extLst>
          </p:cNvPr>
          <p:cNvGrpSpPr>
            <a:grpSpLocks/>
          </p:cNvGrpSpPr>
          <p:nvPr/>
        </p:nvGrpSpPr>
        <p:grpSpPr bwMode="auto">
          <a:xfrm>
            <a:off x="2284413" y="2276475"/>
            <a:ext cx="1360487" cy="438150"/>
            <a:chOff x="1439" y="1434"/>
            <a:chExt cx="857" cy="276"/>
          </a:xfrm>
        </p:grpSpPr>
        <p:sp>
          <p:nvSpPr>
            <p:cNvPr id="310604" name="Rectangle 332">
              <a:extLst>
                <a:ext uri="{FF2B5EF4-FFF2-40B4-BE49-F238E27FC236}">
                  <a16:creationId xmlns:a16="http://schemas.microsoft.com/office/drawing/2014/main" id="{BBA930E2-553C-6F46-B197-D82375BA6CE9}"/>
                </a:ext>
              </a:extLst>
            </p:cNvPr>
            <p:cNvSpPr>
              <a:spLocks noChangeArrowheads="1"/>
            </p:cNvSpPr>
            <p:nvPr/>
          </p:nvSpPr>
          <p:spPr bwMode="auto">
            <a:xfrm>
              <a:off x="1477" y="1434"/>
              <a:ext cx="819" cy="276"/>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0607" name="Rectangle 335">
              <a:extLst>
                <a:ext uri="{FF2B5EF4-FFF2-40B4-BE49-F238E27FC236}">
                  <a16:creationId xmlns:a16="http://schemas.microsoft.com/office/drawing/2014/main" id="{717BE2BA-675D-DD4B-A5D8-289B5EF698DB}"/>
                </a:ext>
              </a:extLst>
            </p:cNvPr>
            <p:cNvSpPr>
              <a:spLocks noChangeArrowheads="1"/>
            </p:cNvSpPr>
            <p:nvPr/>
          </p:nvSpPr>
          <p:spPr bwMode="auto">
            <a:xfrm>
              <a:off x="1439" y="1522"/>
              <a:ext cx="79" cy="69"/>
            </a:xfrm>
            <a:prstGeom prst="rect">
              <a:avLst/>
            </a:prstGeom>
            <a:solidFill>
              <a:schemeClr val="bg1"/>
            </a:solidFill>
            <a:ln w="25400">
              <a:solidFill>
                <a:srgbClr val="000000"/>
              </a:solidFill>
              <a:miter lim="800000"/>
              <a:headEnd/>
              <a:tailEnd/>
            </a:ln>
          </p:spPr>
          <p:txBody>
            <a:bodyPr/>
            <a:lstStyle/>
            <a:p>
              <a:endParaRPr lang="en-US"/>
            </a:p>
          </p:txBody>
        </p:sp>
        <p:sp>
          <p:nvSpPr>
            <p:cNvPr id="310612" name="Rectangle 340">
              <a:extLst>
                <a:ext uri="{FF2B5EF4-FFF2-40B4-BE49-F238E27FC236}">
                  <a16:creationId xmlns:a16="http://schemas.microsoft.com/office/drawing/2014/main" id="{4733D020-21F6-7F47-8774-6BF8F197F2DF}"/>
                </a:ext>
              </a:extLst>
            </p:cNvPr>
            <p:cNvSpPr>
              <a:spLocks noChangeArrowheads="1"/>
            </p:cNvSpPr>
            <p:nvPr/>
          </p:nvSpPr>
          <p:spPr bwMode="auto">
            <a:xfrm>
              <a:off x="1571" y="1462"/>
              <a:ext cx="640"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0613" name="Rectangle 341">
              <a:extLst>
                <a:ext uri="{FF2B5EF4-FFF2-40B4-BE49-F238E27FC236}">
                  <a16:creationId xmlns:a16="http://schemas.microsoft.com/office/drawing/2014/main" id="{F98C3204-30D3-664A-B3C3-A4D74626F9BB}"/>
                </a:ext>
              </a:extLst>
            </p:cNvPr>
            <p:cNvSpPr>
              <a:spLocks noChangeArrowheads="1"/>
            </p:cNvSpPr>
            <p:nvPr/>
          </p:nvSpPr>
          <p:spPr bwMode="auto">
            <a:xfrm>
              <a:off x="1596" y="1567"/>
              <a:ext cx="576"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grpSp>
      <p:sp>
        <p:nvSpPr>
          <p:cNvPr id="310616" name="Rectangle 344">
            <a:extLst>
              <a:ext uri="{FF2B5EF4-FFF2-40B4-BE49-F238E27FC236}">
                <a16:creationId xmlns:a16="http://schemas.microsoft.com/office/drawing/2014/main" id="{2FD2E277-E207-424E-9AC3-001BFACC15D9}"/>
              </a:ext>
            </a:extLst>
          </p:cNvPr>
          <p:cNvSpPr>
            <a:spLocks noChangeArrowheads="1"/>
          </p:cNvSpPr>
          <p:nvPr/>
        </p:nvSpPr>
        <p:spPr bwMode="auto">
          <a:xfrm>
            <a:off x="1474788" y="6126163"/>
            <a:ext cx="12890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200" b="1">
                <a:solidFill>
                  <a:srgbClr val="000000"/>
                </a:solidFill>
                <a:latin typeface="Arial" panose="020B0604020202020204" pitchFamily="34" charset="0"/>
              </a:rPr>
              <a:t>RF: link [Xband]</a:t>
            </a:r>
          </a:p>
        </p:txBody>
      </p:sp>
      <p:sp>
        <p:nvSpPr>
          <p:cNvPr id="310617" name="Line 345">
            <a:extLst>
              <a:ext uri="{FF2B5EF4-FFF2-40B4-BE49-F238E27FC236}">
                <a16:creationId xmlns:a16="http://schemas.microsoft.com/office/drawing/2014/main" id="{DF358760-7A05-164E-9F4F-0E29E1E67176}"/>
              </a:ext>
            </a:extLst>
          </p:cNvPr>
          <p:cNvSpPr>
            <a:spLocks noChangeShapeType="1"/>
          </p:cNvSpPr>
          <p:nvPr/>
        </p:nvSpPr>
        <p:spPr bwMode="auto">
          <a:xfrm>
            <a:off x="3654425" y="2490788"/>
            <a:ext cx="1943100" cy="0"/>
          </a:xfrm>
          <a:prstGeom prst="line">
            <a:avLst/>
          </a:prstGeom>
          <a:noFill/>
          <a:ln w="2857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0618" name="Rectangle 346">
            <a:extLst>
              <a:ext uri="{FF2B5EF4-FFF2-40B4-BE49-F238E27FC236}">
                <a16:creationId xmlns:a16="http://schemas.microsoft.com/office/drawing/2014/main" id="{52C63E60-C910-D242-A1B1-1A038EFB7808}"/>
              </a:ext>
            </a:extLst>
          </p:cNvPr>
          <p:cNvSpPr>
            <a:spLocks noChangeArrowheads="1"/>
          </p:cNvSpPr>
          <p:nvPr/>
        </p:nvSpPr>
        <p:spPr bwMode="auto">
          <a:xfrm>
            <a:off x="3984625" y="2168525"/>
            <a:ext cx="11366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&lt;&lt;controls&gt;&gt;</a:t>
            </a:r>
          </a:p>
        </p:txBody>
      </p:sp>
    </p:spTree>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Date Placeholder 2">
            <a:extLst>
              <a:ext uri="{FF2B5EF4-FFF2-40B4-BE49-F238E27FC236}">
                <a16:creationId xmlns:a16="http://schemas.microsoft.com/office/drawing/2014/main" id="{571E9C42-3D3D-2840-B8E2-12411A31B7E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4403" name="Text Box 35">
            <a:extLst>
              <a:ext uri="{FF2B5EF4-FFF2-40B4-BE49-F238E27FC236}">
                <a16:creationId xmlns:a16="http://schemas.microsoft.com/office/drawing/2014/main" id="{CD7AD864-5306-4948-98DA-DB3C9E0786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p>
        </p:txBody>
      </p:sp>
      <p:sp>
        <p:nvSpPr>
          <p:cNvPr id="314370" name="Rectangle 2">
            <a:extLst>
              <a:ext uri="{FF2B5EF4-FFF2-40B4-BE49-F238E27FC236}">
                <a16:creationId xmlns:a16="http://schemas.microsoft.com/office/drawing/2014/main" id="{C8C571FC-1619-6D42-AC19-1869C7B879C7}"/>
              </a:ext>
            </a:extLst>
          </p:cNvPr>
          <p:cNvSpPr>
            <a:spLocks noGrp="1" noChangeArrowheads="1"/>
          </p:cNvSpPr>
          <p:nvPr>
            <p:ph type="title"/>
          </p:nvPr>
        </p:nvSpPr>
        <p:spPr/>
        <p:txBody>
          <a:bodyPr/>
          <a:lstStyle/>
          <a:p>
            <a:r>
              <a:rPr lang="en-US" altLang="en-US" sz="2800"/>
              <a:t>Communication View Using SysML</a:t>
            </a:r>
            <a:br>
              <a:rPr lang="en-US" altLang="en-US" sz="2800"/>
            </a:br>
            <a:r>
              <a:rPr lang="en-US" altLang="en-US" sz="2800"/>
              <a:t>State Machine Diagram</a:t>
            </a:r>
          </a:p>
        </p:txBody>
      </p:sp>
      <p:grpSp>
        <p:nvGrpSpPr>
          <p:cNvPr id="314371" name="Group 3">
            <a:extLst>
              <a:ext uri="{FF2B5EF4-FFF2-40B4-BE49-F238E27FC236}">
                <a16:creationId xmlns:a16="http://schemas.microsoft.com/office/drawing/2014/main" id="{C26D963C-4B44-B644-8E1F-C7545A908157}"/>
              </a:ext>
            </a:extLst>
          </p:cNvPr>
          <p:cNvGrpSpPr>
            <a:grpSpLocks/>
          </p:cNvGrpSpPr>
          <p:nvPr/>
        </p:nvGrpSpPr>
        <p:grpSpPr bwMode="auto">
          <a:xfrm>
            <a:off x="566738" y="1522413"/>
            <a:ext cx="8145462" cy="4179887"/>
            <a:chOff x="3499" y="1224"/>
            <a:chExt cx="1807" cy="2239"/>
          </a:xfrm>
        </p:grpSpPr>
        <p:sp>
          <p:nvSpPr>
            <p:cNvPr id="314372" name="Rectangle 4">
              <a:extLst>
                <a:ext uri="{FF2B5EF4-FFF2-40B4-BE49-F238E27FC236}">
                  <a16:creationId xmlns:a16="http://schemas.microsoft.com/office/drawing/2014/main" id="{44B33AA0-1FE2-6C46-9685-2CC1BCD2E866}"/>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4373" name="Rectangle 5">
              <a:extLst>
                <a:ext uri="{FF2B5EF4-FFF2-40B4-BE49-F238E27FC236}">
                  <a16:creationId xmlns:a16="http://schemas.microsoft.com/office/drawing/2014/main" id="{450BEA02-6BF6-F14A-AAE7-38992DBC8C4A}"/>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4382" name="Rectangle 14">
            <a:extLst>
              <a:ext uri="{FF2B5EF4-FFF2-40B4-BE49-F238E27FC236}">
                <a16:creationId xmlns:a16="http://schemas.microsoft.com/office/drawing/2014/main" id="{2081D437-7093-904E-B8EF-334C83BBF0C0}"/>
              </a:ext>
            </a:extLst>
          </p:cNvPr>
          <p:cNvSpPr>
            <a:spLocks noChangeArrowheads="1"/>
          </p:cNvSpPr>
          <p:nvPr/>
        </p:nvSpPr>
        <p:spPr bwMode="auto">
          <a:xfrm>
            <a:off x="3843338" y="1495425"/>
            <a:ext cx="15684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1200" b="1">
                <a:solidFill>
                  <a:srgbClr val="000000"/>
                </a:solidFill>
                <a:latin typeface="Arial" panose="020B0604020202020204" pitchFamily="34" charset="0"/>
              </a:rPr>
              <a:t>&lt;&lt;protocol&gt;&gt;</a:t>
            </a:r>
          </a:p>
          <a:p>
            <a:pPr algn="ctr"/>
            <a:r>
              <a:rPr lang="en-US" altLang="en-US" sz="1200" b="1">
                <a:solidFill>
                  <a:srgbClr val="000000"/>
                </a:solidFill>
                <a:latin typeface="Arial" panose="020B0604020202020204" pitchFamily="34" charset="0"/>
              </a:rPr>
              <a:t>TP: TransportLayer</a:t>
            </a:r>
          </a:p>
        </p:txBody>
      </p:sp>
      <p:sp>
        <p:nvSpPr>
          <p:cNvPr id="314383" name="Rectangle 15">
            <a:extLst>
              <a:ext uri="{FF2B5EF4-FFF2-40B4-BE49-F238E27FC236}">
                <a16:creationId xmlns:a16="http://schemas.microsoft.com/office/drawing/2014/main" id="{A701778D-77E2-EE40-AED5-2E0B976319D2}"/>
              </a:ext>
            </a:extLst>
          </p:cNvPr>
          <p:cNvSpPr>
            <a:spLocks noChangeArrowheads="1"/>
          </p:cNvSpPr>
          <p:nvPr/>
        </p:nvSpPr>
        <p:spPr bwMode="auto">
          <a:xfrm>
            <a:off x="0" y="6384925"/>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14384" name="AutoShape 16">
            <a:extLst>
              <a:ext uri="{FF2B5EF4-FFF2-40B4-BE49-F238E27FC236}">
                <a16:creationId xmlns:a16="http://schemas.microsoft.com/office/drawing/2014/main" id="{6E2D6A4B-4562-9A4F-A3DC-B77088A0FE89}"/>
              </a:ext>
            </a:extLst>
          </p:cNvPr>
          <p:cNvSpPr>
            <a:spLocks noChangeArrowheads="1"/>
          </p:cNvSpPr>
          <p:nvPr/>
        </p:nvSpPr>
        <p:spPr bwMode="auto">
          <a:xfrm>
            <a:off x="1536700" y="32766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Idle</a:t>
            </a:r>
            <a:endParaRPr lang="en-US" altLang="en-US"/>
          </a:p>
        </p:txBody>
      </p:sp>
      <p:sp>
        <p:nvSpPr>
          <p:cNvPr id="314385" name="AutoShape 17">
            <a:extLst>
              <a:ext uri="{FF2B5EF4-FFF2-40B4-BE49-F238E27FC236}">
                <a16:creationId xmlns:a16="http://schemas.microsoft.com/office/drawing/2014/main" id="{EDDB7A39-305A-0245-A942-6462FE232203}"/>
              </a:ext>
            </a:extLst>
          </p:cNvPr>
          <p:cNvSpPr>
            <a:spLocks noChangeArrowheads="1"/>
          </p:cNvSpPr>
          <p:nvPr/>
        </p:nvSpPr>
        <p:spPr bwMode="auto">
          <a:xfrm>
            <a:off x="4591050" y="4356100"/>
            <a:ext cx="1787525" cy="957263"/>
          </a:xfrm>
          <a:prstGeom prst="roundRect">
            <a:avLst>
              <a:gd name="adj" fmla="val 16667"/>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Waiting</a:t>
            </a:r>
          </a:p>
        </p:txBody>
      </p:sp>
      <p:sp>
        <p:nvSpPr>
          <p:cNvPr id="314386" name="AutoShape 18">
            <a:extLst>
              <a:ext uri="{FF2B5EF4-FFF2-40B4-BE49-F238E27FC236}">
                <a16:creationId xmlns:a16="http://schemas.microsoft.com/office/drawing/2014/main" id="{A4A67242-2056-9E44-9BF9-231214D5852E}"/>
              </a:ext>
            </a:extLst>
          </p:cNvPr>
          <p:cNvSpPr>
            <a:spLocks noChangeArrowheads="1"/>
          </p:cNvSpPr>
          <p:nvPr/>
        </p:nvSpPr>
        <p:spPr bwMode="auto">
          <a:xfrm>
            <a:off x="5340350" y="2270125"/>
            <a:ext cx="1787525" cy="957263"/>
          </a:xfrm>
          <a:prstGeom prst="roundRect">
            <a:avLst>
              <a:gd name="adj" fmla="val 10616"/>
            </a:avLst>
          </a:prstGeom>
          <a:solidFill>
            <a:schemeClr val="bg1"/>
          </a:solidFill>
          <a:ln w="28575">
            <a:solidFill>
              <a:schemeClr val="accent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600" b="1">
                <a:solidFill>
                  <a:srgbClr val="000000"/>
                </a:solidFill>
                <a:latin typeface="Arial" panose="020B0604020202020204" pitchFamily="34" charset="0"/>
              </a:rPr>
              <a:t>Sending</a:t>
            </a:r>
          </a:p>
        </p:txBody>
      </p:sp>
      <p:cxnSp>
        <p:nvCxnSpPr>
          <p:cNvPr id="314388" name="AutoShape 20">
            <a:extLst>
              <a:ext uri="{FF2B5EF4-FFF2-40B4-BE49-F238E27FC236}">
                <a16:creationId xmlns:a16="http://schemas.microsoft.com/office/drawing/2014/main" id="{8F5625FA-A40A-0B4B-8D0C-0E332365D38F}"/>
              </a:ext>
            </a:extLst>
          </p:cNvPr>
          <p:cNvCxnSpPr>
            <a:cxnSpLocks noChangeShapeType="1"/>
            <a:stCxn id="314384" idx="3"/>
            <a:endCxn id="314386" idx="1"/>
          </p:cNvCxnSpPr>
          <p:nvPr/>
        </p:nvCxnSpPr>
        <p:spPr bwMode="auto">
          <a:xfrm flipV="1">
            <a:off x="3338513" y="2749550"/>
            <a:ext cx="1987550" cy="1006475"/>
          </a:xfrm>
          <a:prstGeom prst="curvedConnector3">
            <a:avLst>
              <a:gd name="adj1" fmla="val 50000"/>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1" name="AutoShape 23">
            <a:extLst>
              <a:ext uri="{FF2B5EF4-FFF2-40B4-BE49-F238E27FC236}">
                <a16:creationId xmlns:a16="http://schemas.microsoft.com/office/drawing/2014/main" id="{0AA6FC19-8BED-DF41-80AF-F9F9B3ACF259}"/>
              </a:ext>
            </a:extLst>
          </p:cNvPr>
          <p:cNvCxnSpPr>
            <a:cxnSpLocks noChangeShapeType="1"/>
            <a:stCxn id="314385" idx="1"/>
          </p:cNvCxnSpPr>
          <p:nvPr/>
        </p:nvCxnSpPr>
        <p:spPr bwMode="auto">
          <a:xfrm rot="10800000">
            <a:off x="3074988" y="4243388"/>
            <a:ext cx="1501775" cy="592137"/>
          </a:xfrm>
          <a:prstGeom prst="curvedConnector3">
            <a:avLst>
              <a:gd name="adj1" fmla="val 54755"/>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2" name="AutoShape 24">
            <a:extLst>
              <a:ext uri="{FF2B5EF4-FFF2-40B4-BE49-F238E27FC236}">
                <a16:creationId xmlns:a16="http://schemas.microsoft.com/office/drawing/2014/main" id="{4834AD0F-2C05-0547-A066-1A58B92379E7}"/>
              </a:ext>
            </a:extLst>
          </p:cNvPr>
          <p:cNvCxnSpPr>
            <a:cxnSpLocks noChangeShapeType="1"/>
            <a:endCxn id="314384" idx="2"/>
          </p:cNvCxnSpPr>
          <p:nvPr/>
        </p:nvCxnSpPr>
        <p:spPr bwMode="auto">
          <a:xfrm rot="10800000">
            <a:off x="2430463" y="4248150"/>
            <a:ext cx="2124075" cy="944563"/>
          </a:xfrm>
          <a:prstGeom prst="curvedConnector2">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4" name="AutoShape 26">
            <a:extLst>
              <a:ext uri="{FF2B5EF4-FFF2-40B4-BE49-F238E27FC236}">
                <a16:creationId xmlns:a16="http://schemas.microsoft.com/office/drawing/2014/main" id="{F1180126-A15B-664B-8C9D-1F9EF17AC4C5}"/>
              </a:ext>
            </a:extLst>
          </p:cNvPr>
          <p:cNvCxnSpPr>
            <a:cxnSpLocks noChangeShapeType="1"/>
            <a:stCxn id="314384" idx="0"/>
          </p:cNvCxnSpPr>
          <p:nvPr/>
        </p:nvCxnSpPr>
        <p:spPr bwMode="auto">
          <a:xfrm rot="5400000" flipH="1">
            <a:off x="1503363" y="2335212"/>
            <a:ext cx="801688" cy="1052513"/>
          </a:xfrm>
          <a:prstGeom prst="curvedConnector3">
            <a:avLst>
              <a:gd name="adj1" fmla="val 49111"/>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5" name="AutoShape 27">
            <a:extLst>
              <a:ext uri="{FF2B5EF4-FFF2-40B4-BE49-F238E27FC236}">
                <a16:creationId xmlns:a16="http://schemas.microsoft.com/office/drawing/2014/main" id="{8805252B-EC36-DA4D-A8F2-A86160AE845D}"/>
              </a:ext>
            </a:extLst>
          </p:cNvPr>
          <p:cNvCxnSpPr>
            <a:cxnSpLocks noChangeShapeType="1"/>
            <a:endCxn id="314386" idx="2"/>
          </p:cNvCxnSpPr>
          <p:nvPr/>
        </p:nvCxnSpPr>
        <p:spPr bwMode="auto">
          <a:xfrm rot="16200000">
            <a:off x="5587206" y="3710782"/>
            <a:ext cx="1116013" cy="177800"/>
          </a:xfrm>
          <a:prstGeom prst="curvedConnector3">
            <a:avLst>
              <a:gd name="adj1" fmla="val 50639"/>
            </a:avLst>
          </a:prstGeom>
          <a:noFill/>
          <a:ln w="9525">
            <a:solidFill>
              <a:srgbClr val="E30D0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14396" name="AutoShape 28">
            <a:extLst>
              <a:ext uri="{FF2B5EF4-FFF2-40B4-BE49-F238E27FC236}">
                <a16:creationId xmlns:a16="http://schemas.microsoft.com/office/drawing/2014/main" id="{0CCAEA3B-BD78-414A-B13F-11BF740F56D0}"/>
              </a:ext>
            </a:extLst>
          </p:cNvPr>
          <p:cNvCxnSpPr>
            <a:cxnSpLocks noChangeShapeType="1"/>
          </p:cNvCxnSpPr>
          <p:nvPr/>
        </p:nvCxnSpPr>
        <p:spPr bwMode="auto">
          <a:xfrm rot="16200000">
            <a:off x="4968082" y="3715544"/>
            <a:ext cx="1116012" cy="177800"/>
          </a:xfrm>
          <a:prstGeom prst="curvedConnector3">
            <a:avLst>
              <a:gd name="adj1" fmla="val 50639"/>
            </a:avLst>
          </a:prstGeom>
          <a:noFill/>
          <a:ln w="9525">
            <a:solidFill>
              <a:srgbClr val="E30D05"/>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4397" name="Oval 29">
            <a:extLst>
              <a:ext uri="{FF2B5EF4-FFF2-40B4-BE49-F238E27FC236}">
                <a16:creationId xmlns:a16="http://schemas.microsoft.com/office/drawing/2014/main" id="{9D2B7750-18F2-6641-BD32-ABF97D65D044}"/>
              </a:ext>
            </a:extLst>
          </p:cNvPr>
          <p:cNvSpPr>
            <a:spLocks noChangeArrowheads="1"/>
          </p:cNvSpPr>
          <p:nvPr/>
        </p:nvSpPr>
        <p:spPr bwMode="auto">
          <a:xfrm>
            <a:off x="1320800" y="2378075"/>
            <a:ext cx="117475" cy="127000"/>
          </a:xfrm>
          <a:prstGeom prst="ellipse">
            <a:avLst/>
          </a:prstGeom>
          <a:solidFill>
            <a:srgbClr val="E30D05"/>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4398" name="Rectangle 30">
            <a:extLst>
              <a:ext uri="{FF2B5EF4-FFF2-40B4-BE49-F238E27FC236}">
                <a16:creationId xmlns:a16="http://schemas.microsoft.com/office/drawing/2014/main" id="{5A26182F-F724-964C-AB50-D8E71A1B8349}"/>
              </a:ext>
            </a:extLst>
          </p:cNvPr>
          <p:cNvSpPr>
            <a:spLocks noChangeArrowheads="1"/>
          </p:cNvSpPr>
          <p:nvPr/>
        </p:nvSpPr>
        <p:spPr bwMode="auto">
          <a:xfrm>
            <a:off x="3303588" y="2435225"/>
            <a:ext cx="1493837"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evSend /</a:t>
            </a:r>
          </a:p>
          <a:p>
            <a:r>
              <a:rPr lang="en-US" altLang="en-US" sz="1400">
                <a:solidFill>
                  <a:schemeClr val="accent2"/>
                </a:solidFill>
                <a:latin typeface="Arial" panose="020B0604020202020204" pitchFamily="34" charset="0"/>
              </a:rPr>
              <a:t>transmitCount=0</a:t>
            </a:r>
          </a:p>
        </p:txBody>
      </p:sp>
      <p:sp>
        <p:nvSpPr>
          <p:cNvPr id="314399" name="Rectangle 31">
            <a:extLst>
              <a:ext uri="{FF2B5EF4-FFF2-40B4-BE49-F238E27FC236}">
                <a16:creationId xmlns:a16="http://schemas.microsoft.com/office/drawing/2014/main" id="{DE4D2731-6020-EE45-80E9-2E7E75B82259}"/>
              </a:ext>
            </a:extLst>
          </p:cNvPr>
          <p:cNvSpPr>
            <a:spLocks noChangeArrowheads="1"/>
          </p:cNvSpPr>
          <p:nvPr/>
        </p:nvSpPr>
        <p:spPr bwMode="auto">
          <a:xfrm>
            <a:off x="6251575" y="3630613"/>
            <a:ext cx="1947863"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[transmitCount&lt;LIMIT]</a:t>
            </a:r>
          </a:p>
        </p:txBody>
      </p:sp>
      <p:sp>
        <p:nvSpPr>
          <p:cNvPr id="314400" name="Rectangle 32">
            <a:extLst>
              <a:ext uri="{FF2B5EF4-FFF2-40B4-BE49-F238E27FC236}">
                <a16:creationId xmlns:a16="http://schemas.microsoft.com/office/drawing/2014/main" id="{602BE9BB-EC27-7645-8A8D-783B65BCA593}"/>
              </a:ext>
            </a:extLst>
          </p:cNvPr>
          <p:cNvSpPr>
            <a:spLocks noChangeArrowheads="1"/>
          </p:cNvSpPr>
          <p:nvPr/>
        </p:nvSpPr>
        <p:spPr bwMode="auto">
          <a:xfrm>
            <a:off x="4052888" y="3556000"/>
            <a:ext cx="14986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evDoneSend /</a:t>
            </a:r>
          </a:p>
          <a:p>
            <a:r>
              <a:rPr lang="en-US" altLang="en-US" sz="1400">
                <a:solidFill>
                  <a:schemeClr val="accent2"/>
                </a:solidFill>
                <a:latin typeface="Arial" panose="020B0604020202020204" pitchFamily="34" charset="0"/>
              </a:rPr>
              <a:t>++transmitCount</a:t>
            </a:r>
          </a:p>
        </p:txBody>
      </p:sp>
      <p:sp>
        <p:nvSpPr>
          <p:cNvPr id="314401" name="Rectangle 33">
            <a:extLst>
              <a:ext uri="{FF2B5EF4-FFF2-40B4-BE49-F238E27FC236}">
                <a16:creationId xmlns:a16="http://schemas.microsoft.com/office/drawing/2014/main" id="{A3694F74-4E98-5B4C-A531-5447D94B55C9}"/>
              </a:ext>
            </a:extLst>
          </p:cNvPr>
          <p:cNvSpPr>
            <a:spLocks noChangeArrowheads="1"/>
          </p:cNvSpPr>
          <p:nvPr/>
        </p:nvSpPr>
        <p:spPr bwMode="auto">
          <a:xfrm>
            <a:off x="3219450" y="4360863"/>
            <a:ext cx="13604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evACK[isValid]</a:t>
            </a:r>
          </a:p>
        </p:txBody>
      </p:sp>
      <p:sp>
        <p:nvSpPr>
          <p:cNvPr id="314402" name="Rectangle 34">
            <a:extLst>
              <a:ext uri="{FF2B5EF4-FFF2-40B4-BE49-F238E27FC236}">
                <a16:creationId xmlns:a16="http://schemas.microsoft.com/office/drawing/2014/main" id="{5A76B5B7-822F-D54F-961F-E2C277330305}"/>
              </a:ext>
            </a:extLst>
          </p:cNvPr>
          <p:cNvSpPr>
            <a:spLocks noChangeArrowheads="1"/>
          </p:cNvSpPr>
          <p:nvPr/>
        </p:nvSpPr>
        <p:spPr bwMode="auto">
          <a:xfrm>
            <a:off x="1663700" y="4867275"/>
            <a:ext cx="21399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solidFill>
                  <a:schemeClr val="accent2"/>
                </a:solidFill>
                <a:latin typeface="Arial" panose="020B0604020202020204" pitchFamily="34" charset="0"/>
              </a:rPr>
              <a:t>tm(Wait Time) </a:t>
            </a:r>
          </a:p>
          <a:p>
            <a:r>
              <a:rPr lang="en-US" altLang="en-US" sz="1400">
                <a:solidFill>
                  <a:schemeClr val="accent2"/>
                </a:solidFill>
                <a:latin typeface="Arial" panose="020B0604020202020204" pitchFamily="34" charset="0"/>
              </a:rPr>
              <a:t>Throw(“Unable to Send”)</a:t>
            </a:r>
          </a:p>
        </p:txBody>
      </p:sp>
      <p:sp>
        <p:nvSpPr>
          <p:cNvPr id="314404" name="Text Box 36">
            <a:extLst>
              <a:ext uri="{FF2B5EF4-FFF2-40B4-BE49-F238E27FC236}">
                <a16:creationId xmlns:a16="http://schemas.microsoft.com/office/drawing/2014/main" id="{EA172FE1-0764-4745-A52D-0C8DACF98C1C}"/>
              </a:ext>
            </a:extLst>
          </p:cNvPr>
          <p:cNvSpPr txBox="1">
            <a:spLocks noChangeArrowheads="1"/>
          </p:cNvSpPr>
          <p:nvPr/>
        </p:nvSpPr>
        <p:spPr bwMode="auto">
          <a:xfrm>
            <a:off x="4454525" y="5819775"/>
            <a:ext cx="45466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Protocol specifications inherited by each instance of Protocol Objects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4404"/>
                                        </p:tgtEl>
                                        <p:attrNameLst>
                                          <p:attrName>style.visibility</p:attrName>
                                        </p:attrNameLst>
                                      </p:cBhvr>
                                      <p:to>
                                        <p:strVal val="visible"/>
                                      </p:to>
                                    </p:set>
                                    <p:animEffect transition="in" filter="wipe(left)">
                                      <p:cBhvr>
                                        <p:cTn id="7" dur="500"/>
                                        <p:tgtEl>
                                          <p:spTgt spid="3144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4404" grpId="0" autoUpdateAnimBg="0"/>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693738" y="212725"/>
            <a:ext cx="7772400" cy="8540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0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CCSDS / SC14 - RASDS update project</a:t>
            </a:r>
          </a:p>
        </p:txBody>
      </p:sp>
      <p:sp>
        <p:nvSpPr>
          <p:cNvPr id="17410" name="Text Box 2"/>
          <p:cNvSpPr txBox="1">
            <a:spLocks noChangeArrowheads="1"/>
          </p:cNvSpPr>
          <p:nvPr/>
        </p:nvSpPr>
        <p:spPr bwMode="auto">
          <a:xfrm>
            <a:off x="228600" y="838200"/>
            <a:ext cx="86868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700"/>
              </a:spcBef>
              <a:buFont typeface="Arial" charset="0"/>
              <a:buChar char="•"/>
              <a:defRPr/>
            </a:pPr>
            <a:r>
              <a:rPr lang="en-US" dirty="0">
                <a:latin typeface="Arial" charset="0"/>
              </a:rPr>
              <a:t>Proposed RASDS update tasks</a:t>
            </a:r>
          </a:p>
          <a:p>
            <a:pPr lvl="1">
              <a:spcBef>
                <a:spcPts val="600"/>
              </a:spcBef>
              <a:buFont typeface="Arial" charset="0"/>
              <a:buChar char="–"/>
              <a:defRPr/>
            </a:pPr>
            <a:r>
              <a:rPr lang="en-US" sz="1800" dirty="0">
                <a:latin typeface="Arial" charset="0"/>
              </a:rPr>
              <a:t>Update RASDS, add new viewpoints</a:t>
            </a:r>
          </a:p>
          <a:p>
            <a:pPr lvl="2">
              <a:spcBef>
                <a:spcPts val="600"/>
              </a:spcBef>
              <a:buFont typeface="Arial" charset="0"/>
              <a:buChar char="–"/>
              <a:defRPr/>
            </a:pPr>
            <a:r>
              <a:rPr lang="en-US" sz="1600" dirty="0">
                <a:latin typeface="Arial" charset="0"/>
              </a:rPr>
              <a:t> Integrate ASL &amp; SCCS ADD approaches to refine framework</a:t>
            </a:r>
          </a:p>
          <a:p>
            <a:pPr lvl="2">
              <a:spcBef>
                <a:spcPts val="600"/>
              </a:spcBef>
              <a:buFont typeface="Arial" charset="0"/>
              <a:buChar char="–"/>
              <a:defRPr/>
            </a:pPr>
            <a:r>
              <a:rPr lang="en-US" sz="1600" dirty="0">
                <a:latin typeface="Arial" charset="0"/>
              </a:rPr>
              <a:t> Work in collaboration with TC20/SC14 SE team to extend framework</a:t>
            </a:r>
          </a:p>
          <a:p>
            <a:pPr lvl="2">
              <a:spcBef>
                <a:spcPts val="600"/>
              </a:spcBef>
              <a:buFont typeface="Arial" charset="0"/>
              <a:buChar char="–"/>
              <a:defRPr/>
            </a:pPr>
            <a:r>
              <a:rPr lang="en-US" sz="1600" dirty="0">
                <a:latin typeface="Arial" charset="0"/>
              </a:rPr>
              <a:t> Incorporate published diagrams from ASL and SCCS where appropriate</a:t>
            </a:r>
          </a:p>
          <a:p>
            <a:pPr lvl="2">
              <a:spcBef>
                <a:spcPts val="600"/>
              </a:spcBef>
              <a:buFont typeface="Arial" charset="0"/>
              <a:buChar char="–"/>
              <a:defRPr/>
            </a:pPr>
            <a:r>
              <a:rPr lang="en-US" sz="1600" dirty="0">
                <a:latin typeface="Arial" charset="0"/>
              </a:rPr>
              <a:t> Update security view sections, as needed</a:t>
            </a:r>
          </a:p>
          <a:p>
            <a:pPr lvl="2">
              <a:spcBef>
                <a:spcPts val="600"/>
              </a:spcBef>
              <a:buFont typeface="Arial" charset="0"/>
              <a:buChar char="–"/>
              <a:defRPr/>
            </a:pPr>
            <a:r>
              <a:rPr lang="en-US" sz="1600" dirty="0">
                <a:latin typeface="Arial" charset="0"/>
              </a:rPr>
              <a:t> </a:t>
            </a:r>
            <a:r>
              <a:rPr lang="en-US" sz="1600" dirty="0">
                <a:solidFill>
                  <a:srgbClr val="FF0000"/>
                </a:solidFill>
                <a:latin typeface="Arial" charset="0"/>
              </a:rPr>
              <a:t>=&gt; Is a new Engineering / Process Viewpoint needed to deal with SC14 V&amp;V and process considerations?  </a:t>
            </a:r>
            <a:r>
              <a:rPr lang="en-US" sz="1600" u="sng" dirty="0">
                <a:solidFill>
                  <a:srgbClr val="FF0000"/>
                </a:solidFill>
                <a:latin typeface="Arial" charset="0"/>
              </a:rPr>
              <a:t>No, leave for ISO 15288 and agency </a:t>
            </a:r>
            <a:r>
              <a:rPr lang="en-US" sz="1600" u="sng" dirty="0" err="1">
                <a:solidFill>
                  <a:srgbClr val="FF0000"/>
                </a:solidFill>
                <a:latin typeface="Arial" charset="0"/>
              </a:rPr>
              <a:t>stds</a:t>
            </a:r>
            <a:r>
              <a:rPr lang="en-US" sz="1600" u="sng" dirty="0">
                <a:solidFill>
                  <a:srgbClr val="FF0000"/>
                </a:solidFill>
                <a:latin typeface="Arial" charset="0"/>
              </a:rPr>
              <a:t>.</a:t>
            </a:r>
          </a:p>
          <a:p>
            <a:pPr lvl="1">
              <a:spcBef>
                <a:spcPts val="600"/>
              </a:spcBef>
              <a:buFont typeface="Arial" charset="0"/>
              <a:buChar char="–"/>
              <a:defRPr/>
            </a:pPr>
            <a:r>
              <a:rPr lang="en-US" sz="1800" dirty="0">
                <a:latin typeface="Arial" charset="0"/>
              </a:rPr>
              <a:t>Add annex with MBSE / SysML representations</a:t>
            </a:r>
          </a:p>
          <a:p>
            <a:pPr lvl="2">
              <a:spcBef>
                <a:spcPts val="600"/>
              </a:spcBef>
              <a:buFont typeface="Arial" charset="0"/>
              <a:buChar char="–"/>
              <a:defRPr/>
            </a:pPr>
            <a:r>
              <a:rPr lang="en-US" sz="1800" dirty="0">
                <a:latin typeface="Arial" charset="0"/>
              </a:rPr>
              <a:t> </a:t>
            </a:r>
            <a:r>
              <a:rPr lang="en-US" sz="1600" dirty="0">
                <a:latin typeface="Arial" charset="0"/>
              </a:rPr>
              <a:t>May use SysML representations or just adopt a uniform set of OWL / ontology diagrams documenting the concepts for each viewpoint</a:t>
            </a:r>
          </a:p>
          <a:p>
            <a:pPr lvl="2">
              <a:spcBef>
                <a:spcPts val="600"/>
              </a:spcBef>
              <a:buFont typeface="Arial" charset="0"/>
              <a:buChar char="–"/>
              <a:defRPr/>
            </a:pPr>
            <a:r>
              <a:rPr lang="en-US" sz="1600" dirty="0">
                <a:latin typeface="Arial" charset="0"/>
              </a:rPr>
              <a:t> The methodology is the same for either approach, but the representation differs</a:t>
            </a:r>
          </a:p>
          <a:p>
            <a:pPr lvl="2">
              <a:spcBef>
                <a:spcPts val="600"/>
              </a:spcBef>
              <a:buFont typeface="Arial" charset="0"/>
              <a:buChar char="–"/>
              <a:defRPr/>
            </a:pPr>
            <a:r>
              <a:rPr lang="en-US" sz="1600" dirty="0">
                <a:latin typeface="Arial" charset="0"/>
              </a:rPr>
              <a:t> Incorporate representation &amp; figures from published MBSE papers</a:t>
            </a:r>
            <a:endParaRPr lang="en-US" sz="1800" dirty="0">
              <a:latin typeface="Arial" charset="0"/>
            </a:endParaRPr>
          </a:p>
          <a:p>
            <a:pPr lvl="1">
              <a:spcBef>
                <a:spcPts val="600"/>
              </a:spcBef>
              <a:buFont typeface="Arial" charset="0"/>
              <a:buChar char="–"/>
              <a:defRPr/>
            </a:pPr>
            <a:r>
              <a:rPr lang="en-US" sz="1800" dirty="0">
                <a:latin typeface="Arial" charset="0"/>
              </a:rPr>
              <a:t>With TC20/SC14 refine and extend existing CCSDS Glossary </a:t>
            </a:r>
          </a:p>
          <a:p>
            <a:pPr lvl="2">
              <a:spcBef>
                <a:spcPts val="600"/>
              </a:spcBef>
              <a:buFont typeface="Arial" charset="0"/>
              <a:buChar char="–"/>
              <a:defRPr/>
            </a:pPr>
            <a:r>
              <a:rPr lang="en-US" sz="1600" dirty="0">
                <a:latin typeface="Arial" charset="0"/>
              </a:rPr>
              <a:t> Leverage SANA on-line repository for human and machine access</a:t>
            </a:r>
          </a:p>
          <a:p>
            <a:pPr lvl="2">
              <a:spcBef>
                <a:spcPts val="600"/>
              </a:spcBef>
              <a:buFont typeface="Arial" charset="0"/>
              <a:buChar char="–"/>
              <a:defRPr/>
            </a:pPr>
            <a:r>
              <a:rPr lang="en-US" sz="1600" dirty="0">
                <a:latin typeface="Arial" charset="0"/>
              </a:rPr>
              <a:t> Add SC14 specific terms where required</a:t>
            </a:r>
          </a:p>
          <a:p>
            <a:pPr lvl="2">
              <a:spcBef>
                <a:spcPts val="600"/>
              </a:spcBef>
              <a:buFont typeface="Arial" charset="0"/>
              <a:buChar char="–"/>
              <a:defRPr/>
            </a:pPr>
            <a:r>
              <a:rPr lang="en-US" sz="1600" dirty="0">
                <a:latin typeface="Arial" charset="0"/>
              </a:rPr>
              <a:t> ECSS interests may also be considered</a:t>
            </a:r>
          </a:p>
          <a:p>
            <a:pPr lvl="2">
              <a:spcBef>
                <a:spcPts val="500"/>
              </a:spcBef>
              <a:defRPr/>
            </a:pPr>
            <a:endParaRPr lang="en-US" sz="1600" dirty="0">
              <a:latin typeface="Arial" charset="0"/>
            </a:endParaRPr>
          </a:p>
        </p:txBody>
      </p:sp>
      <p:sp>
        <p:nvSpPr>
          <p:cNvPr id="2" name="Date Placeholder 1">
            <a:extLst>
              <a:ext uri="{FF2B5EF4-FFF2-40B4-BE49-F238E27FC236}">
                <a16:creationId xmlns:a16="http://schemas.microsoft.com/office/drawing/2014/main" id="{5CD2387B-654C-F045-B3BA-58EE86A0A558}"/>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8455296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2E55D60-038E-0E4C-8F3D-DD008FCB5F48}"/>
              </a:ext>
            </a:extLst>
          </p:cNvPr>
          <p:cNvSpPr>
            <a:spLocks noGrp="1"/>
          </p:cNvSpPr>
          <p:nvPr>
            <p:ph type="ctrTitle"/>
          </p:nvPr>
        </p:nvSpPr>
        <p:spPr/>
        <p:txBody>
          <a:bodyPr/>
          <a:lstStyle/>
          <a:p>
            <a:r>
              <a:rPr lang="en-US" sz="6000" dirty="0"/>
              <a:t>BACKUP</a:t>
            </a:r>
          </a:p>
        </p:txBody>
      </p:sp>
      <p:sp>
        <p:nvSpPr>
          <p:cNvPr id="4" name="Subtitle 3">
            <a:extLst>
              <a:ext uri="{FF2B5EF4-FFF2-40B4-BE49-F238E27FC236}">
                <a16:creationId xmlns:a16="http://schemas.microsoft.com/office/drawing/2014/main" id="{A59B0ED3-EEB5-7E4B-9FA2-57428C083F2C}"/>
              </a:ext>
            </a:extLst>
          </p:cNvPr>
          <p:cNvSpPr>
            <a:spLocks noGrp="1"/>
          </p:cNvSpPr>
          <p:nvPr>
            <p:ph type="subTitle" idx="1"/>
          </p:nvPr>
        </p:nvSpPr>
        <p:spPr/>
        <p:txBody>
          <a:bodyPr/>
          <a:lstStyle/>
          <a:p>
            <a:endParaRPr lang="en-US"/>
          </a:p>
        </p:txBody>
      </p:sp>
      <p:sp>
        <p:nvSpPr>
          <p:cNvPr id="2" name="Date Placeholder 1">
            <a:extLst>
              <a:ext uri="{FF2B5EF4-FFF2-40B4-BE49-F238E27FC236}">
                <a16:creationId xmlns:a16="http://schemas.microsoft.com/office/drawing/2014/main" id="{C9190C13-FB24-A844-8170-F1ADD3C08D3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10219569"/>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913188" y="1117600"/>
            <a:ext cx="4568825" cy="3806825"/>
          </a:xfrm>
          <a:prstGeom prst="cube">
            <a:avLst>
              <a:gd name="adj" fmla="val 7046"/>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09600" y="0"/>
            <a:ext cx="7772400" cy="838200"/>
          </a:xfrm>
        </p:spPr>
        <p:txBody>
          <a:bodyPr vert="horz"/>
          <a:lstStyle/>
          <a:p>
            <a:r>
              <a:rPr lang="en-US" altLang="en-US" kern="1200" dirty="0">
                <a:solidFill>
                  <a:srgbClr val="0099A6"/>
                </a:solidFill>
              </a:rPr>
              <a:t>Connectivity View</a:t>
            </a:r>
            <a:br>
              <a:rPr lang="en-US" altLang="en-US" kern="1200" dirty="0">
                <a:solidFill>
                  <a:srgbClr val="0099A6"/>
                </a:solidFill>
              </a:rPr>
            </a:br>
            <a:r>
              <a:rPr lang="en-US" altLang="en-US" kern="1200" dirty="0">
                <a:solidFill>
                  <a:srgbClr val="0099A6"/>
                </a:solidFill>
              </a:rPr>
              <a:t>Nodes &amp; Links</a:t>
            </a:r>
          </a:p>
        </p:txBody>
      </p:sp>
      <p:sp>
        <p:nvSpPr>
          <p:cNvPr id="22534" name="AutoShape 4" descr="30%">
            <a:extLst>
              <a:ext uri="{FF2B5EF4-FFF2-40B4-BE49-F238E27FC236}">
                <a16:creationId xmlns:a16="http://schemas.microsoft.com/office/drawing/2014/main" id="{6C6B9337-B530-6749-AD08-F1EFBDDFB25B}"/>
              </a:ext>
            </a:extLst>
          </p:cNvPr>
          <p:cNvSpPr>
            <a:spLocks noChangeArrowheads="1"/>
          </p:cNvSpPr>
          <p:nvPr/>
        </p:nvSpPr>
        <p:spPr bwMode="auto">
          <a:xfrm>
            <a:off x="381000" y="1019175"/>
            <a:ext cx="2895600" cy="1600200"/>
          </a:xfrm>
          <a:prstGeom prst="cube">
            <a:avLst>
              <a:gd name="adj" fmla="val 25000"/>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5" name="AutoShape 5" descr="Large confetti">
            <a:extLst>
              <a:ext uri="{FF2B5EF4-FFF2-40B4-BE49-F238E27FC236}">
                <a16:creationId xmlns:a16="http://schemas.microsoft.com/office/drawing/2014/main" id="{694309C3-3289-4141-A26F-B5EC9D4C86CD}"/>
              </a:ext>
            </a:extLst>
          </p:cNvPr>
          <p:cNvSpPr>
            <a:spLocks noChangeArrowheads="1"/>
          </p:cNvSpPr>
          <p:nvPr/>
        </p:nvSpPr>
        <p:spPr bwMode="auto">
          <a:xfrm>
            <a:off x="304800" y="3152775"/>
            <a:ext cx="1524000" cy="2667000"/>
          </a:xfrm>
          <a:prstGeom prst="cube">
            <a:avLst>
              <a:gd name="adj" fmla="val 25000"/>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36" name="Line 6">
            <a:extLst>
              <a:ext uri="{FF2B5EF4-FFF2-40B4-BE49-F238E27FC236}">
                <a16:creationId xmlns:a16="http://schemas.microsoft.com/office/drawing/2014/main" id="{DD796464-7F6B-DD44-995C-D28BA4906D6D}"/>
              </a:ext>
            </a:extLst>
          </p:cNvPr>
          <p:cNvSpPr>
            <a:spLocks noChangeShapeType="1"/>
          </p:cNvSpPr>
          <p:nvPr/>
        </p:nvSpPr>
        <p:spPr bwMode="auto">
          <a:xfrm>
            <a:off x="1066800" y="2627313"/>
            <a:ext cx="15875" cy="53022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7" name="Text Box 10">
            <a:extLst>
              <a:ext uri="{FF2B5EF4-FFF2-40B4-BE49-F238E27FC236}">
                <a16:creationId xmlns:a16="http://schemas.microsoft.com/office/drawing/2014/main" id="{A8B96F0D-DE23-7543-9B20-DC68906645B4}"/>
              </a:ext>
            </a:extLst>
          </p:cNvPr>
          <p:cNvSpPr txBox="1">
            <a:spLocks noChangeArrowheads="1"/>
          </p:cNvSpPr>
          <p:nvPr/>
        </p:nvSpPr>
        <p:spPr bwMode="auto">
          <a:xfrm>
            <a:off x="825500" y="1766888"/>
            <a:ext cx="16462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Mission Planning</a:t>
            </a:r>
          </a:p>
          <a:p>
            <a:pPr algn="ctr"/>
            <a:r>
              <a:rPr lang="en-US" altLang="en-US" sz="1400" b="1">
                <a:latin typeface="Arial" panose="020B0604020202020204" pitchFamily="34" charset="0"/>
              </a:rPr>
              <a:t>Computer</a:t>
            </a:r>
          </a:p>
        </p:txBody>
      </p:sp>
      <p:sp>
        <p:nvSpPr>
          <p:cNvPr id="22538" name="Text Box 11">
            <a:extLst>
              <a:ext uri="{FF2B5EF4-FFF2-40B4-BE49-F238E27FC236}">
                <a16:creationId xmlns:a16="http://schemas.microsoft.com/office/drawing/2014/main" id="{B3BCF55B-B57B-6945-84C9-D7D73ECCDE99}"/>
              </a:ext>
            </a:extLst>
          </p:cNvPr>
          <p:cNvSpPr txBox="1">
            <a:spLocks noChangeArrowheads="1"/>
          </p:cNvSpPr>
          <p:nvPr/>
        </p:nvSpPr>
        <p:spPr bwMode="auto">
          <a:xfrm>
            <a:off x="331788" y="4141788"/>
            <a:ext cx="1093787" cy="73025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Control </a:t>
            </a:r>
          </a:p>
          <a:p>
            <a:pPr algn="ctr"/>
            <a:r>
              <a:rPr lang="en-US" altLang="en-US" sz="1400" b="1">
                <a:latin typeface="Arial" panose="020B0604020202020204" pitchFamily="34" charset="0"/>
              </a:rPr>
              <a:t>Computer</a:t>
            </a:r>
          </a:p>
        </p:txBody>
      </p:sp>
      <p:sp>
        <p:nvSpPr>
          <p:cNvPr id="22539" name="Text Box 20">
            <a:extLst>
              <a:ext uri="{FF2B5EF4-FFF2-40B4-BE49-F238E27FC236}">
                <a16:creationId xmlns:a16="http://schemas.microsoft.com/office/drawing/2014/main" id="{10290FEC-F7E6-3848-9301-509B498D24E2}"/>
              </a:ext>
            </a:extLst>
          </p:cNvPr>
          <p:cNvSpPr txBox="1">
            <a:spLocks noChangeArrowheads="1"/>
          </p:cNvSpPr>
          <p:nvPr/>
        </p:nvSpPr>
        <p:spPr bwMode="auto">
          <a:xfrm>
            <a:off x="3481388" y="3046413"/>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Space Link</a:t>
            </a:r>
          </a:p>
        </p:txBody>
      </p:sp>
      <p:sp>
        <p:nvSpPr>
          <p:cNvPr id="22540" name="Text Box 21">
            <a:extLst>
              <a:ext uri="{FF2B5EF4-FFF2-40B4-BE49-F238E27FC236}">
                <a16:creationId xmlns:a16="http://schemas.microsoft.com/office/drawing/2014/main" id="{DB885139-A381-9B4F-BD5E-7E6EECD72B6E}"/>
              </a:ext>
            </a:extLst>
          </p:cNvPr>
          <p:cNvSpPr txBox="1">
            <a:spLocks noChangeArrowheads="1"/>
          </p:cNvSpPr>
          <p:nvPr/>
        </p:nvSpPr>
        <p:spPr bwMode="auto">
          <a:xfrm>
            <a:off x="1524000" y="2743200"/>
            <a:ext cx="96202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Internet</a:t>
            </a:r>
          </a:p>
        </p:txBody>
      </p:sp>
      <p:sp>
        <p:nvSpPr>
          <p:cNvPr id="22541" name="Freeform 23">
            <a:extLst>
              <a:ext uri="{FF2B5EF4-FFF2-40B4-BE49-F238E27FC236}">
                <a16:creationId xmlns:a16="http://schemas.microsoft.com/office/drawing/2014/main" id="{AD34D00E-DE3C-0D4C-BCB8-0A3AA7D95B7E}"/>
              </a:ext>
            </a:extLst>
          </p:cNvPr>
          <p:cNvSpPr>
            <a:spLocks/>
          </p:cNvSpPr>
          <p:nvPr/>
        </p:nvSpPr>
        <p:spPr bwMode="auto">
          <a:xfrm rot="-3550141">
            <a:off x="2357438" y="2881313"/>
            <a:ext cx="1971675" cy="460375"/>
          </a:xfrm>
          <a:custGeom>
            <a:avLst/>
            <a:gdLst>
              <a:gd name="T0" fmla="*/ 0 w 1104"/>
              <a:gd name="T1" fmla="*/ 0 h 288"/>
              <a:gd name="T2" fmla="*/ 1114425 w 1104"/>
              <a:gd name="T3" fmla="*/ 153458 h 288"/>
              <a:gd name="T4" fmla="*/ 771525 w 1104"/>
              <a:gd name="T5" fmla="*/ 306917 h 288"/>
              <a:gd name="T6" fmla="*/ 1971675 w 1104"/>
              <a:gd name="T7" fmla="*/ 460375 h 28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104" h="288">
                <a:moveTo>
                  <a:pt x="0" y="0"/>
                </a:moveTo>
                <a:lnTo>
                  <a:pt x="624" y="96"/>
                </a:lnTo>
                <a:lnTo>
                  <a:pt x="432" y="192"/>
                </a:lnTo>
                <a:lnTo>
                  <a:pt x="1104" y="288"/>
                </a:lnTo>
              </a:path>
            </a:pathLst>
          </a:custGeom>
          <a:noFill/>
          <a:ln w="38100" cmpd="sng">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2" name="AutoShape 24" descr="Zig zag">
            <a:extLst>
              <a:ext uri="{FF2B5EF4-FFF2-40B4-BE49-F238E27FC236}">
                <a16:creationId xmlns:a16="http://schemas.microsoft.com/office/drawing/2014/main" id="{A7A4E9C2-5FD6-7D4C-AD3E-08B941F67B98}"/>
              </a:ext>
            </a:extLst>
          </p:cNvPr>
          <p:cNvSpPr>
            <a:spLocks noChangeArrowheads="1"/>
          </p:cNvSpPr>
          <p:nvPr/>
        </p:nvSpPr>
        <p:spPr bwMode="auto">
          <a:xfrm>
            <a:off x="2057400" y="3827463"/>
            <a:ext cx="1371600" cy="838200"/>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Ground</a:t>
            </a:r>
          </a:p>
          <a:p>
            <a:pPr algn="ctr"/>
            <a:r>
              <a:rPr lang="en-US" altLang="en-US" sz="1400" b="1">
                <a:latin typeface="Arial" panose="020B0604020202020204" pitchFamily="34" charset="0"/>
              </a:rPr>
              <a:t>Tracking</a:t>
            </a:r>
          </a:p>
          <a:p>
            <a:pPr algn="ctr"/>
            <a:r>
              <a:rPr lang="en-US" altLang="en-US" sz="1400" b="1">
                <a:latin typeface="Arial" panose="020B0604020202020204" pitchFamily="34" charset="0"/>
              </a:rPr>
              <a:t>Station</a:t>
            </a:r>
            <a:endParaRPr lang="en-US" altLang="en-US" sz="2000"/>
          </a:p>
        </p:txBody>
      </p:sp>
      <p:sp>
        <p:nvSpPr>
          <p:cNvPr id="22543" name="Line 26">
            <a:extLst>
              <a:ext uri="{FF2B5EF4-FFF2-40B4-BE49-F238E27FC236}">
                <a16:creationId xmlns:a16="http://schemas.microsoft.com/office/drawing/2014/main" id="{C10A59CB-B761-094F-8DB9-0E716D28DBE7}"/>
              </a:ext>
            </a:extLst>
          </p:cNvPr>
          <p:cNvSpPr>
            <a:spLocks noChangeShapeType="1"/>
          </p:cNvSpPr>
          <p:nvPr/>
        </p:nvSpPr>
        <p:spPr bwMode="auto">
          <a:xfrm flipH="1">
            <a:off x="1828800" y="4371975"/>
            <a:ext cx="22860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544" name="Group 32">
            <a:extLst>
              <a:ext uri="{FF2B5EF4-FFF2-40B4-BE49-F238E27FC236}">
                <a16:creationId xmlns:a16="http://schemas.microsoft.com/office/drawing/2014/main" id="{D8CF0DFF-8700-9243-A5B0-D5CFEC056E91}"/>
              </a:ext>
            </a:extLst>
          </p:cNvPr>
          <p:cNvGrpSpPr>
            <a:grpSpLocks/>
          </p:cNvGrpSpPr>
          <p:nvPr/>
        </p:nvGrpSpPr>
        <p:grpSpPr bwMode="auto">
          <a:xfrm>
            <a:off x="4022725" y="1520825"/>
            <a:ext cx="4046538" cy="3287713"/>
            <a:chOff x="2393" y="1157"/>
            <a:chExt cx="2549" cy="2071"/>
          </a:xfrm>
        </p:grpSpPr>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2832" y="2448"/>
              <a:ext cx="882" cy="780"/>
            </a:xfrm>
            <a:prstGeom prst="cube">
              <a:avLst>
                <a:gd name="adj" fmla="val 15426"/>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3696" y="2064"/>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3360" y="1157"/>
              <a:ext cx="1575" cy="907"/>
            </a:xfrm>
            <a:prstGeom prst="cube">
              <a:avLst>
                <a:gd name="adj" fmla="val 15417"/>
              </a:avLst>
            </a:prstGeom>
            <a:blipFill dpi="0" rotWithShape="0">
              <a:blip r:embed="rId7"/>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3646" y="1449"/>
              <a:ext cx="869" cy="46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2887" y="2725"/>
              <a:ext cx="64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ACS</a:t>
              </a:r>
            </a:p>
            <a:p>
              <a:pPr algn="ctr"/>
              <a:r>
                <a:rPr lang="en-US" altLang="en-US" sz="1400" b="1">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2880" y="2256"/>
              <a:ext cx="2062" cy="5"/>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3360" y="2256"/>
              <a:ext cx="0" cy="192"/>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4002" y="2044"/>
              <a:ext cx="606" cy="3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3936" y="2400"/>
              <a:ext cx="960" cy="576"/>
            </a:xfrm>
            <a:prstGeom prst="cube">
              <a:avLst>
                <a:gd name="adj" fmla="val 25000"/>
              </a:avLst>
            </a:prstGeom>
            <a:blipFill dpi="0" rotWithShape="0">
              <a:blip r:embed="rId8"/>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4416" y="2256"/>
              <a:ext cx="0" cy="14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3990" y="2604"/>
              <a:ext cx="695" cy="32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Science</a:t>
              </a:r>
            </a:p>
            <a:p>
              <a:pPr algn="ctr"/>
              <a:r>
                <a:rPr lang="en-US" altLang="en-US" sz="1400" b="1">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V="1">
              <a:off x="2880" y="1880"/>
              <a:ext cx="0" cy="384"/>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400" y="1362"/>
              <a:ext cx="864" cy="528"/>
            </a:xfrm>
            <a:prstGeom prst="cube">
              <a:avLst>
                <a:gd name="adj" fmla="val 25000"/>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393" y="1532"/>
              <a:ext cx="745"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Spacecraft</a:t>
              </a:r>
            </a:p>
            <a:p>
              <a:pPr algn="ctr"/>
              <a:r>
                <a:rPr lang="en-US" altLang="en-US" sz="1400" b="1">
                  <a:latin typeface="Arial" panose="020B0604020202020204" pitchFamily="34" charset="0"/>
                </a:rPr>
                <a:t>Transceiver</a:t>
              </a:r>
            </a:p>
          </p:txBody>
        </p:sp>
      </p:gr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637338" y="5167313"/>
            <a:ext cx="240030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a:latin typeface="Arial" panose="020B0604020202020204" pitchFamily="34" charset="0"/>
              </a:rPr>
              <a:t>Connectivity Concerns:</a:t>
            </a:r>
          </a:p>
          <a:p>
            <a:pPr lvl="1"/>
            <a:r>
              <a:rPr lang="en-US" altLang="en-US" sz="1400">
                <a:latin typeface="Arial" panose="020B0604020202020204" pitchFamily="34" charset="0"/>
              </a:rPr>
              <a:t>Distribution</a:t>
            </a:r>
          </a:p>
          <a:p>
            <a:pPr lvl="1"/>
            <a:r>
              <a:rPr lang="en-US" altLang="en-US" sz="1400">
                <a:latin typeface="Arial" panose="020B0604020202020204" pitchFamily="34" charset="0"/>
              </a:rPr>
              <a:t>Communication</a:t>
            </a:r>
          </a:p>
          <a:p>
            <a:pPr lvl="1"/>
            <a:r>
              <a:rPr lang="en-US" altLang="en-US" sz="1400">
                <a:latin typeface="Arial" panose="020B0604020202020204" pitchFamily="34" charset="0"/>
              </a:rPr>
              <a:t>Physical Environment </a:t>
            </a:r>
          </a:p>
          <a:p>
            <a:pPr lvl="1"/>
            <a:r>
              <a:rPr lang="en-US" altLang="en-US" sz="1400">
                <a:latin typeface="Arial" panose="020B0604020202020204" pitchFamily="34" charset="0"/>
              </a:rPr>
              <a:t>Behaviors</a:t>
            </a:r>
          </a:p>
          <a:p>
            <a:pPr lvl="1"/>
            <a:r>
              <a:rPr lang="en-US" altLang="en-US" sz="1400">
                <a:latin typeface="Arial" panose="020B0604020202020204" pitchFamily="34" charset="0"/>
              </a:rPr>
              <a:t>Constraints </a:t>
            </a:r>
          </a:p>
          <a:p>
            <a:pPr lvl="1"/>
            <a:r>
              <a:rPr lang="en-US" altLang="en-US" sz="140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5467350" y="1111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Tree>
    <p:extLst>
      <p:ext uri="{BB962C8B-B14F-4D97-AF65-F5344CB8AC3E}">
        <p14:creationId xmlns:p14="http://schemas.microsoft.com/office/powerpoint/2010/main" val="367965879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UML relationships among meta-models, user models, and instances</a:t>
            </a:r>
          </a:p>
        </p:txBody>
      </p:sp>
      <p:pic>
        <p:nvPicPr>
          <p:cNvPr id="6" name="Content Placeholder 5">
            <a:extLst>
              <a:ext uri="{FF2B5EF4-FFF2-40B4-BE49-F238E27FC236}">
                <a16:creationId xmlns:a16="http://schemas.microsoft.com/office/drawing/2014/main" id="{7076B07B-5F3B-7044-A3A5-0924623BEE1D}"/>
              </a:ext>
            </a:extLst>
          </p:cNvPr>
          <p:cNvPicPr>
            <a:picLocks noGrp="1" noChangeAspect="1"/>
          </p:cNvPicPr>
          <p:nvPr>
            <p:ph idx="1"/>
          </p:nvPr>
        </p:nvPicPr>
        <p:blipFill>
          <a:blip r:embed="rId2"/>
          <a:stretch>
            <a:fillRect/>
          </a:stretch>
        </p:blipFill>
        <p:spPr>
          <a:xfrm>
            <a:off x="1732463" y="1600200"/>
            <a:ext cx="5679074" cy="4525963"/>
          </a:xfrm>
        </p:spPr>
      </p:pic>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67658829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16803"/>
            <a:ext cx="8229600" cy="1143000"/>
          </a:xfrm>
        </p:spPr>
        <p:txBody>
          <a:bodyPr vert="horz"/>
          <a:lstStyle/>
          <a:p>
            <a:r>
              <a:rPr lang="en-GB" sz="2000" dirty="0">
                <a:solidFill>
                  <a:srgbClr val="0099A6"/>
                </a:solidFill>
              </a:rPr>
              <a:t>ASL Connectivity Example: Physical Model (SSI)</a:t>
            </a:r>
            <a:br>
              <a:rPr lang="en-GB" sz="2000" dirty="0">
                <a:solidFill>
                  <a:srgbClr val="0099A6"/>
                </a:solidFill>
              </a:rPr>
            </a:br>
            <a:r>
              <a:rPr lang="en-GB" sz="2000" dirty="0">
                <a:solidFill>
                  <a:srgbClr val="0099A6"/>
                </a:solidFill>
              </a:rPr>
              <a:t>With representative Functional Deployment</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7" name="Cube 6"/>
          <p:cNvSpPr/>
          <p:nvPr/>
        </p:nvSpPr>
        <p:spPr bwMode="auto">
          <a:xfrm>
            <a:off x="3776083" y="980728"/>
            <a:ext cx="1368152" cy="936104"/>
          </a:xfrm>
          <a:prstGeom prst="cube">
            <a:avLst>
              <a:gd name="adj" fmla="val 14418"/>
            </a:avLst>
          </a:prstGeom>
          <a:gradFill flip="none" rotWithShape="1">
            <a:gsLst>
              <a:gs pos="0">
                <a:srgbClr val="CCFF66"/>
              </a:gs>
              <a:gs pos="100000">
                <a:srgbClr val="00C0BC"/>
              </a:gs>
            </a:gsLst>
            <a:lin ang="5400000" scaled="1"/>
            <a:tileRect/>
          </a:gra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Relay Spacecraft</a:t>
            </a:r>
          </a:p>
        </p:txBody>
      </p:sp>
      <p:sp>
        <p:nvSpPr>
          <p:cNvPr id="8" name="Cube 7"/>
          <p:cNvSpPr/>
          <p:nvPr/>
        </p:nvSpPr>
        <p:spPr bwMode="auto">
          <a:xfrm>
            <a:off x="6037058" y="980728"/>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Lander/Rover</a:t>
            </a:r>
          </a:p>
          <a:p>
            <a:pPr marL="0" marR="0" indent="0" algn="ctr" defTabSz="914400" rtl="0" eaLnBrk="1" fontAlgn="base" latinLnBrk="0" hangingPunct="1">
              <a:lnSpc>
                <a:spcPts val="1000"/>
              </a:lnSpc>
              <a:spcBef>
                <a:spcPct val="0"/>
              </a:spcBef>
              <a:spcAft>
                <a:spcPct val="0"/>
              </a:spcAft>
              <a:buClrTx/>
              <a:buSzTx/>
              <a:buFontTx/>
              <a:buNone/>
              <a:tabLst/>
            </a:pPr>
            <a:r>
              <a:rPr lang="en-GB" sz="1200" b="0" i="1" dirty="0">
                <a:solidFill>
                  <a:schemeClr val="tx1"/>
                </a:solidFill>
                <a:latin typeface="Arial" panose="020B0604020202020204" pitchFamily="34" charset="0"/>
                <a:cs typeface="Arial" panose="020B0604020202020204" pitchFamily="34" charset="0"/>
              </a:rPr>
              <a:t>or Habitat</a:t>
            </a:r>
            <a:endParaRPr kumimoji="0" lang="en-GB" sz="12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2" name="Cube 11"/>
          <p:cNvSpPr/>
          <p:nvPr/>
        </p:nvSpPr>
        <p:spPr bwMode="auto">
          <a:xfrm>
            <a:off x="3776083" y="2344355"/>
            <a:ext cx="1368152" cy="936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ESLT</a:t>
            </a:r>
          </a:p>
        </p:txBody>
      </p:sp>
      <p:sp>
        <p:nvSpPr>
          <p:cNvPr id="35" name="Oval 34"/>
          <p:cNvSpPr>
            <a:spLocks noChangeArrowheads="1"/>
          </p:cNvSpPr>
          <p:nvPr/>
        </p:nvSpPr>
        <p:spPr bwMode="auto">
          <a:xfrm>
            <a:off x="3820020" y="2691589"/>
            <a:ext cx="502847" cy="274171"/>
          </a:xfrm>
          <a:prstGeom prst="ellipse">
            <a:avLst/>
          </a:prstGeom>
          <a:solidFill>
            <a:schemeClr val="bg1">
              <a:lumMod val="95000"/>
            </a:schemeClr>
          </a:solidFill>
          <a:ln w="9525">
            <a:solidFill>
              <a:schemeClr val="tx1"/>
            </a:solidFill>
            <a:round/>
            <a:headEnd/>
            <a:tailEnd/>
          </a:ln>
        </p:spPr>
        <p:txBody>
          <a:bodyPr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TT&amp;C</a:t>
            </a:r>
          </a:p>
        </p:txBody>
      </p:sp>
      <p:cxnSp>
        <p:nvCxnSpPr>
          <p:cNvPr id="18" name="Straight Connector 17"/>
          <p:cNvCxnSpPr>
            <a:stCxn id="7" idx="3"/>
            <a:endCxn id="12" idx="1"/>
          </p:cNvCxnSpPr>
          <p:nvPr/>
        </p:nvCxnSpPr>
        <p:spPr bwMode="auto">
          <a:xfrm>
            <a:off x="4392675" y="1916832"/>
            <a:ext cx="0" cy="56249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7" idx="4"/>
            <a:endCxn id="8" idx="2"/>
          </p:cNvCxnSpPr>
          <p:nvPr/>
        </p:nvCxnSpPr>
        <p:spPr bwMode="auto">
          <a:xfrm>
            <a:off x="5009268" y="1516264"/>
            <a:ext cx="102779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pic>
        <p:nvPicPr>
          <p:cNvPr id="7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1690856"/>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7" name="Elbow Connector 86"/>
          <p:cNvCxnSpPr>
            <a:stCxn id="7" idx="3"/>
            <a:endCxn id="72" idx="2"/>
          </p:cNvCxnSpPr>
          <p:nvPr/>
        </p:nvCxnSpPr>
        <p:spPr bwMode="auto">
          <a:xfrm rot="5400000" flipH="1" flipV="1">
            <a:off x="4369687" y="1893843"/>
            <a:ext cx="45976" cy="1"/>
          </a:xfrm>
          <a:prstGeom prst="bentConnector3">
            <a:avLst>
              <a:gd name="adj1" fmla="val -497216"/>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3" name="Straight Connector 92"/>
          <p:cNvCxnSpPr>
            <a:stCxn id="72" idx="3"/>
            <a:endCxn id="111" idx="1"/>
          </p:cNvCxnSpPr>
          <p:nvPr/>
        </p:nvCxnSpPr>
        <p:spPr bwMode="auto">
          <a:xfrm flipV="1">
            <a:off x="4500676" y="1533481"/>
            <a:ext cx="1675456" cy="247375"/>
          </a:xfrm>
          <a:prstGeom prst="bentConnector3">
            <a:avLst>
              <a:gd name="adj1" fmla="val 24228"/>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Cube 83"/>
          <p:cNvSpPr/>
          <p:nvPr/>
        </p:nvSpPr>
        <p:spPr bwMode="auto">
          <a:xfrm>
            <a:off x="1528378" y="980728"/>
            <a:ext cx="1368152"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cxnSp>
        <p:nvCxnSpPr>
          <p:cNvPr id="91" name="Straight Connector 90"/>
          <p:cNvCxnSpPr>
            <a:stCxn id="84" idx="4"/>
            <a:endCxn id="7" idx="2"/>
          </p:cNvCxnSpPr>
          <p:nvPr/>
        </p:nvCxnSpPr>
        <p:spPr bwMode="auto">
          <a:xfrm>
            <a:off x="2761563" y="1516264"/>
            <a:ext cx="1014520" cy="0"/>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13" name="Oval 8"/>
          <p:cNvSpPr>
            <a:spLocks noChangeArrowheads="1"/>
          </p:cNvSpPr>
          <p:nvPr/>
        </p:nvSpPr>
        <p:spPr bwMode="auto">
          <a:xfrm>
            <a:off x="1975078" y="155961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5" name="Oval 8"/>
          <p:cNvSpPr>
            <a:spLocks noChangeArrowheads="1"/>
          </p:cNvSpPr>
          <p:nvPr/>
        </p:nvSpPr>
        <p:spPr bwMode="auto">
          <a:xfrm>
            <a:off x="1691680" y="1382488"/>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16" name="Oval 8"/>
          <p:cNvSpPr>
            <a:spLocks noChangeArrowheads="1"/>
          </p:cNvSpPr>
          <p:nvPr/>
        </p:nvSpPr>
        <p:spPr bwMode="auto">
          <a:xfrm>
            <a:off x="1691680" y="155961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17" name="Oval 8"/>
          <p:cNvSpPr>
            <a:spLocks noChangeArrowheads="1"/>
          </p:cNvSpPr>
          <p:nvPr/>
        </p:nvSpPr>
        <p:spPr bwMode="auto">
          <a:xfrm>
            <a:off x="1975078" y="1382488"/>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18" name="Oval 8"/>
          <p:cNvSpPr>
            <a:spLocks noChangeArrowheads="1"/>
          </p:cNvSpPr>
          <p:nvPr/>
        </p:nvSpPr>
        <p:spPr bwMode="auto">
          <a:xfrm>
            <a:off x="6948384" y="166191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19" name="Oval 8"/>
          <p:cNvSpPr>
            <a:spLocks noChangeArrowheads="1"/>
          </p:cNvSpPr>
          <p:nvPr/>
        </p:nvSpPr>
        <p:spPr bwMode="auto">
          <a:xfrm>
            <a:off x="6664986" y="148478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0" name="Oval 8"/>
          <p:cNvSpPr>
            <a:spLocks noChangeArrowheads="1"/>
          </p:cNvSpPr>
          <p:nvPr/>
        </p:nvSpPr>
        <p:spPr bwMode="auto">
          <a:xfrm>
            <a:off x="6664986" y="166191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1" name="Oval 8"/>
          <p:cNvSpPr>
            <a:spLocks noChangeArrowheads="1"/>
          </p:cNvSpPr>
          <p:nvPr/>
        </p:nvSpPr>
        <p:spPr bwMode="auto">
          <a:xfrm>
            <a:off x="6948384" y="148478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2" name="Oval 8"/>
          <p:cNvSpPr>
            <a:spLocks noChangeArrowheads="1"/>
          </p:cNvSpPr>
          <p:nvPr/>
        </p:nvSpPr>
        <p:spPr bwMode="auto">
          <a:xfrm>
            <a:off x="4437945" y="1509992"/>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3" name="Oval 8"/>
          <p:cNvSpPr>
            <a:spLocks noChangeArrowheads="1"/>
          </p:cNvSpPr>
          <p:nvPr/>
        </p:nvSpPr>
        <p:spPr bwMode="auto">
          <a:xfrm>
            <a:off x="4154547" y="1332866"/>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4" name="Oval 8"/>
          <p:cNvSpPr>
            <a:spLocks noChangeArrowheads="1"/>
          </p:cNvSpPr>
          <p:nvPr/>
        </p:nvSpPr>
        <p:spPr bwMode="auto">
          <a:xfrm>
            <a:off x="4154547" y="1509992"/>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25" name="Oval 8"/>
          <p:cNvSpPr>
            <a:spLocks noChangeArrowheads="1"/>
          </p:cNvSpPr>
          <p:nvPr/>
        </p:nvSpPr>
        <p:spPr bwMode="auto">
          <a:xfrm>
            <a:off x="4437945" y="1332866"/>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68" name="Cube 67"/>
          <p:cNvSpPr/>
          <p:nvPr/>
        </p:nvSpPr>
        <p:spPr bwMode="auto">
          <a:xfrm>
            <a:off x="2768606"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MOC</a:t>
            </a:r>
          </a:p>
        </p:txBody>
      </p:sp>
      <p:sp>
        <p:nvSpPr>
          <p:cNvPr id="69" name="Cube 68"/>
          <p:cNvSpPr/>
          <p:nvPr/>
        </p:nvSpPr>
        <p:spPr bwMode="auto">
          <a:xfrm>
            <a:off x="4846745"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DPC</a:t>
            </a:r>
          </a:p>
        </p:txBody>
      </p:sp>
      <p:sp>
        <p:nvSpPr>
          <p:cNvPr id="70" name="Cube 69"/>
          <p:cNvSpPr/>
          <p:nvPr/>
        </p:nvSpPr>
        <p:spPr bwMode="auto">
          <a:xfrm>
            <a:off x="6937857"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DAC</a:t>
            </a:r>
          </a:p>
        </p:txBody>
      </p:sp>
      <p:sp>
        <p:nvSpPr>
          <p:cNvPr id="71" name="Cube 70"/>
          <p:cNvSpPr/>
          <p:nvPr/>
        </p:nvSpPr>
        <p:spPr bwMode="auto">
          <a:xfrm>
            <a:off x="2768606"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POC</a:t>
            </a:r>
          </a:p>
        </p:txBody>
      </p:sp>
      <p:sp>
        <p:nvSpPr>
          <p:cNvPr id="73" name="Cube 72"/>
          <p:cNvSpPr/>
          <p:nvPr/>
        </p:nvSpPr>
        <p:spPr bwMode="auto">
          <a:xfrm>
            <a:off x="4846745"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PI/User</a:t>
            </a:r>
          </a:p>
        </p:txBody>
      </p:sp>
      <p:sp>
        <p:nvSpPr>
          <p:cNvPr id="74" name="Cube 73"/>
          <p:cNvSpPr/>
          <p:nvPr/>
        </p:nvSpPr>
        <p:spPr bwMode="auto">
          <a:xfrm>
            <a:off x="698884" y="5445224"/>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SCM</a:t>
            </a:r>
          </a:p>
        </p:txBody>
      </p:sp>
      <p:cxnSp>
        <p:nvCxnSpPr>
          <p:cNvPr id="75" name="Straight Connector 74"/>
          <p:cNvCxnSpPr>
            <a:stCxn id="71" idx="1"/>
            <a:endCxn id="68" idx="3"/>
          </p:cNvCxnSpPr>
          <p:nvPr/>
        </p:nvCxnSpPr>
        <p:spPr bwMode="auto">
          <a:xfrm flipV="1">
            <a:off x="3377540"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107"/>
          <p:cNvCxnSpPr>
            <a:stCxn id="73" idx="1"/>
            <a:endCxn id="70" idx="3"/>
          </p:cNvCxnSpPr>
          <p:nvPr/>
        </p:nvCxnSpPr>
        <p:spPr bwMode="auto">
          <a:xfrm rot="5400000" flipH="1" flipV="1">
            <a:off x="6119052" y="4152452"/>
            <a:ext cx="764366" cy="2091112"/>
          </a:xfrm>
          <a:prstGeom prst="bentConnector3">
            <a:avLst>
              <a:gd name="adj1" fmla="val 50000"/>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5" name="Oval 84"/>
          <p:cNvSpPr/>
          <p:nvPr/>
        </p:nvSpPr>
        <p:spPr bwMode="auto">
          <a:xfrm>
            <a:off x="2236511" y="5144008"/>
            <a:ext cx="108000" cy="108000"/>
          </a:xfrm>
          <a:prstGeom prst="ellipse">
            <a:avLst/>
          </a:prstGeom>
          <a:solidFill>
            <a:schemeClr val="bg1"/>
          </a:solidFill>
          <a:ln>
            <a:noFill/>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cxnSp>
        <p:nvCxnSpPr>
          <p:cNvPr id="86" name="Straight Connector 56"/>
          <p:cNvCxnSpPr>
            <a:stCxn id="74" idx="1"/>
            <a:endCxn id="89" idx="3"/>
          </p:cNvCxnSpPr>
          <p:nvPr/>
        </p:nvCxnSpPr>
        <p:spPr bwMode="auto">
          <a:xfrm flipV="1">
            <a:off x="1307818" y="4815825"/>
            <a:ext cx="0" cy="764366"/>
          </a:xfrm>
          <a:prstGeom prst="straightConnector1">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9" name="Cube 88"/>
          <p:cNvSpPr/>
          <p:nvPr/>
        </p:nvSpPr>
        <p:spPr bwMode="auto">
          <a:xfrm>
            <a:off x="698884" y="3879721"/>
            <a:ext cx="1352836" cy="936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NSC</a:t>
            </a:r>
          </a:p>
        </p:txBody>
      </p:sp>
      <p:cxnSp>
        <p:nvCxnSpPr>
          <p:cNvPr id="92" name="Straight Connector 91"/>
          <p:cNvCxnSpPr>
            <a:stCxn id="73" idx="1"/>
            <a:endCxn id="69" idx="3"/>
          </p:cNvCxnSpPr>
          <p:nvPr/>
        </p:nvCxnSpPr>
        <p:spPr bwMode="auto">
          <a:xfrm flipV="1">
            <a:off x="5455679" y="4815825"/>
            <a:ext cx="0" cy="764366"/>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4" name="Straight Connector 93"/>
          <p:cNvCxnSpPr/>
          <p:nvPr/>
        </p:nvCxnSpPr>
        <p:spPr bwMode="auto">
          <a:xfrm flipH="1">
            <a:off x="584216" y="5198008"/>
            <a:ext cx="7804208" cy="0"/>
          </a:xfrm>
          <a:prstGeom prst="line">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5" name="Straight Connector 107"/>
          <p:cNvCxnSpPr>
            <a:stCxn id="89" idx="1"/>
            <a:endCxn id="12" idx="2"/>
          </p:cNvCxnSpPr>
          <p:nvPr/>
        </p:nvCxnSpPr>
        <p:spPr bwMode="auto">
          <a:xfrm rot="5400000" flipH="1" flipV="1">
            <a:off x="1974552" y="2213158"/>
            <a:ext cx="1134797" cy="2468265"/>
          </a:xfrm>
          <a:prstGeom prst="bentConnector2">
            <a:avLst/>
          </a:prstGeom>
          <a:noFill/>
          <a:ln w="28575"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Elbow Connector 23"/>
          <p:cNvCxnSpPr>
            <a:endCxn id="68" idx="1"/>
          </p:cNvCxnSpPr>
          <p:nvPr/>
        </p:nvCxnSpPr>
        <p:spPr bwMode="auto">
          <a:xfrm rot="5400000">
            <a:off x="3114053" y="3352657"/>
            <a:ext cx="925519" cy="398543"/>
          </a:xfrm>
          <a:prstGeom prst="bentConnector3">
            <a:avLst>
              <a:gd name="adj1" fmla="val -1229"/>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1" name="Elbow Connector 60"/>
          <p:cNvCxnSpPr>
            <a:stCxn id="7" idx="3"/>
            <a:endCxn id="79" idx="0"/>
          </p:cNvCxnSpPr>
          <p:nvPr/>
        </p:nvCxnSpPr>
        <p:spPr bwMode="auto">
          <a:xfrm rot="16200000" flipH="1">
            <a:off x="3851506" y="2458000"/>
            <a:ext cx="1082339" cy="1"/>
          </a:xfrm>
          <a:prstGeom prst="bentConnector3">
            <a:avLst>
              <a:gd name="adj1" fmla="val 50000"/>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6" name="Elbow Connector 25"/>
          <p:cNvCxnSpPr>
            <a:endCxn id="69" idx="1"/>
          </p:cNvCxnSpPr>
          <p:nvPr/>
        </p:nvCxnSpPr>
        <p:spPr bwMode="auto">
          <a:xfrm rot="16200000" flipH="1">
            <a:off x="4769716" y="3328725"/>
            <a:ext cx="925516" cy="446409"/>
          </a:xfrm>
          <a:prstGeom prst="bentConnector3">
            <a:avLst>
              <a:gd name="adj1" fmla="val -314"/>
            </a:avLst>
          </a:prstGeom>
          <a:noFill/>
          <a:ln w="38100" cap="flat" cmpd="sng" algn="ctr">
            <a:solidFill>
              <a:srgbClr val="0000FF"/>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03" name="Elbow Connector 102"/>
          <p:cNvCxnSpPr>
            <a:stCxn id="79" idx="3"/>
            <a:endCxn id="139" idx="0"/>
          </p:cNvCxnSpPr>
          <p:nvPr/>
        </p:nvCxnSpPr>
        <p:spPr bwMode="auto">
          <a:xfrm>
            <a:off x="4500676" y="3089171"/>
            <a:ext cx="955003" cy="1112204"/>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6" name="Oval 8"/>
          <p:cNvSpPr>
            <a:spLocks noChangeArrowheads="1"/>
          </p:cNvSpPr>
          <p:nvPr/>
        </p:nvSpPr>
        <p:spPr bwMode="auto">
          <a:xfrm>
            <a:off x="3445024" y="584556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97" name="Oval 8"/>
          <p:cNvSpPr>
            <a:spLocks noChangeArrowheads="1"/>
          </p:cNvSpPr>
          <p:nvPr/>
        </p:nvSpPr>
        <p:spPr bwMode="auto">
          <a:xfrm>
            <a:off x="3164079" y="602269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98" name="Oval 8"/>
          <p:cNvSpPr>
            <a:spLocks noChangeArrowheads="1"/>
          </p:cNvSpPr>
          <p:nvPr/>
        </p:nvSpPr>
        <p:spPr bwMode="auto">
          <a:xfrm>
            <a:off x="2880681" y="584556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99" name="Oval 8"/>
          <p:cNvSpPr>
            <a:spLocks noChangeArrowheads="1"/>
          </p:cNvSpPr>
          <p:nvPr/>
        </p:nvSpPr>
        <p:spPr bwMode="auto">
          <a:xfrm>
            <a:off x="2880681" y="602269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0" name="Oval 8"/>
          <p:cNvSpPr>
            <a:spLocks noChangeArrowheads="1"/>
          </p:cNvSpPr>
          <p:nvPr/>
        </p:nvSpPr>
        <p:spPr bwMode="auto">
          <a:xfrm>
            <a:off x="3164079" y="584556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26" name="Oval 8"/>
          <p:cNvSpPr>
            <a:spLocks noChangeArrowheads="1"/>
          </p:cNvSpPr>
          <p:nvPr/>
        </p:nvSpPr>
        <p:spPr bwMode="auto">
          <a:xfrm>
            <a:off x="3445024" y="4412594"/>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27" name="Oval 8"/>
          <p:cNvSpPr>
            <a:spLocks noChangeArrowheads="1"/>
          </p:cNvSpPr>
          <p:nvPr/>
        </p:nvSpPr>
        <p:spPr bwMode="auto">
          <a:xfrm>
            <a:off x="3164079"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28" name="Oval 8"/>
          <p:cNvSpPr>
            <a:spLocks noChangeArrowheads="1"/>
          </p:cNvSpPr>
          <p:nvPr/>
        </p:nvSpPr>
        <p:spPr bwMode="auto">
          <a:xfrm>
            <a:off x="2880681" y="4412594"/>
            <a:ext cx="215904" cy="135424"/>
          </a:xfrm>
          <a:prstGeom prst="ellipse">
            <a:avLst/>
          </a:prstGeom>
          <a:solidFill>
            <a:srgbClr val="FF7C8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MCS</a:t>
            </a:r>
          </a:p>
        </p:txBody>
      </p:sp>
      <p:sp>
        <p:nvSpPr>
          <p:cNvPr id="129" name="Oval 8"/>
          <p:cNvSpPr>
            <a:spLocks noChangeArrowheads="1"/>
          </p:cNvSpPr>
          <p:nvPr/>
        </p:nvSpPr>
        <p:spPr bwMode="auto">
          <a:xfrm>
            <a:off x="2880681"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30" name="Oval 8"/>
          <p:cNvSpPr>
            <a:spLocks noChangeArrowheads="1"/>
          </p:cNvSpPr>
          <p:nvPr/>
        </p:nvSpPr>
        <p:spPr bwMode="auto">
          <a:xfrm>
            <a:off x="3164079"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sp>
        <p:nvSpPr>
          <p:cNvPr id="131" name="Oval 130"/>
          <p:cNvSpPr>
            <a:spLocks noChangeArrowheads="1"/>
          </p:cNvSpPr>
          <p:nvPr/>
        </p:nvSpPr>
        <p:spPr bwMode="auto">
          <a:xfrm>
            <a:off x="5455679" y="4412594"/>
            <a:ext cx="576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35" name="Oval 134"/>
          <p:cNvSpPr>
            <a:spLocks noChangeArrowheads="1"/>
          </p:cNvSpPr>
          <p:nvPr/>
        </p:nvSpPr>
        <p:spPr bwMode="auto">
          <a:xfrm>
            <a:off x="5081597" y="588295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36" name="Oval 135"/>
          <p:cNvSpPr>
            <a:spLocks noChangeArrowheads="1"/>
          </p:cNvSpPr>
          <p:nvPr/>
        </p:nvSpPr>
        <p:spPr bwMode="auto">
          <a:xfrm>
            <a:off x="943516" y="5877272"/>
            <a:ext cx="612000" cy="324000"/>
          </a:xfrm>
          <a:prstGeom prst="ellipse">
            <a:avLst/>
          </a:prstGeom>
          <a:solidFill>
            <a:schemeClr val="bg1">
              <a:lumMod val="95000"/>
            </a:schemeClr>
          </a:solidFill>
          <a:ln w="9525">
            <a:solidFill>
              <a:schemeClr val="tx1"/>
            </a:solidFill>
            <a:round/>
            <a:headEnd/>
            <a:tailEnd/>
          </a:ln>
        </p:spPr>
        <p:txBody>
          <a:bodyPr wrap="none" lIns="0" rIns="0" anchor="ctr"/>
          <a:lstStyle/>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Spacecraft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Development &amp; </a:t>
            </a:r>
          </a:p>
          <a:p>
            <a:pPr lvl="0" algn="ctr"/>
            <a:r>
              <a:rPr kumimoji="1" lang="en-US" sz="600" b="0" dirty="0">
                <a:solidFill>
                  <a:srgbClr val="000000"/>
                </a:solidFill>
                <a:latin typeface="Arial" panose="020B0604020202020204" pitchFamily="34" charset="0"/>
                <a:ea typeface="ＭＳ Ｐゴシック" pitchFamily="34" charset="-128"/>
                <a:cs typeface="Arial" panose="020B0604020202020204" pitchFamily="34" charset="0"/>
              </a:rPr>
              <a:t>Maintenance</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7" name="Oval 8"/>
          <p:cNvSpPr>
            <a:spLocks noChangeArrowheads="1"/>
          </p:cNvSpPr>
          <p:nvPr/>
        </p:nvSpPr>
        <p:spPr bwMode="auto">
          <a:xfrm>
            <a:off x="835564" y="4255624"/>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38" name="Oval 8"/>
          <p:cNvSpPr>
            <a:spLocks noChangeArrowheads="1"/>
          </p:cNvSpPr>
          <p:nvPr/>
        </p:nvSpPr>
        <p:spPr bwMode="auto">
          <a:xfrm>
            <a:off x="7092400" y="4255624"/>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pic>
        <p:nvPicPr>
          <p:cNvPr id="7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4284676" y="299917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0" name="Elbow Connector 79"/>
          <p:cNvCxnSpPr>
            <a:stCxn id="79" idx="1"/>
            <a:endCxn id="112" idx="0"/>
          </p:cNvCxnSpPr>
          <p:nvPr/>
        </p:nvCxnSpPr>
        <p:spPr bwMode="auto">
          <a:xfrm rot="10800000" flipV="1">
            <a:off x="3384048" y="3089170"/>
            <a:ext cx="900628" cy="1100607"/>
          </a:xfrm>
          <a:prstGeom prst="bentConnector2">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0" name="Straight Connector 92"/>
          <p:cNvCxnSpPr>
            <a:stCxn id="110" idx="3"/>
            <a:endCxn id="72" idx="1"/>
          </p:cNvCxnSpPr>
          <p:nvPr/>
        </p:nvCxnSpPr>
        <p:spPr bwMode="auto">
          <a:xfrm>
            <a:off x="2606746" y="1530208"/>
            <a:ext cx="1677930" cy="250648"/>
          </a:xfrm>
          <a:prstGeom prst="bentConnector3">
            <a:avLst>
              <a:gd name="adj1" fmla="val 76239"/>
            </a:avLst>
          </a:prstGeom>
          <a:noFill/>
          <a:ln w="19050" cap="flat" cmpd="sng" algn="ctr">
            <a:solidFill>
              <a:srgbClr val="CC00CC"/>
            </a:solidFill>
            <a:prstDash val="sys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1" name="Oval 8"/>
          <p:cNvSpPr>
            <a:spLocks noChangeArrowheads="1"/>
          </p:cNvSpPr>
          <p:nvPr/>
        </p:nvSpPr>
        <p:spPr bwMode="auto">
          <a:xfrm>
            <a:off x="1583728" y="5762303"/>
            <a:ext cx="215904" cy="135424"/>
          </a:xfrm>
          <a:prstGeom prst="ellipse">
            <a:avLst/>
          </a:prstGeom>
          <a:solidFill>
            <a:srgbClr val="FFC000"/>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OPS</a:t>
            </a:r>
          </a:p>
        </p:txBody>
      </p:sp>
      <p:sp>
        <p:nvSpPr>
          <p:cNvPr id="106" name="Oval 8"/>
          <p:cNvSpPr>
            <a:spLocks noChangeArrowheads="1"/>
          </p:cNvSpPr>
          <p:nvPr/>
        </p:nvSpPr>
        <p:spPr bwMode="auto">
          <a:xfrm>
            <a:off x="5192873" y="4589720"/>
            <a:ext cx="215904" cy="135424"/>
          </a:xfrm>
          <a:prstGeom prst="ellipse">
            <a:avLst/>
          </a:prstGeom>
          <a:solidFill>
            <a:srgbClr val="FF99FF"/>
          </a:solidFill>
          <a:ln w="9525">
            <a:solidFill>
              <a:schemeClr val="tx1"/>
            </a:solidFill>
            <a:round/>
            <a:headEnd/>
            <a:tailEnd/>
          </a:ln>
        </p:spPr>
        <p:txBody>
          <a:bodyPr wrap="none" lIns="0" rIns="0" anchor="ctr"/>
          <a:lstStyle/>
          <a:p>
            <a:pPr algn="ctr" fontAlgn="base">
              <a:spcBef>
                <a:spcPct val="0"/>
              </a:spcBef>
              <a:spcAft>
                <a:spcPct val="0"/>
              </a:spcAft>
            </a:pP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NAVT</a:t>
            </a:r>
          </a:p>
        </p:txBody>
      </p:sp>
      <p:sp>
        <p:nvSpPr>
          <p:cNvPr id="108" name="Oval 8"/>
          <p:cNvSpPr>
            <a:spLocks noChangeArrowheads="1"/>
          </p:cNvSpPr>
          <p:nvPr/>
        </p:nvSpPr>
        <p:spPr bwMode="auto">
          <a:xfrm>
            <a:off x="4909475" y="4589720"/>
            <a:ext cx="215904" cy="135424"/>
          </a:xfrm>
          <a:prstGeom prst="ellipse">
            <a:avLst/>
          </a:prstGeom>
          <a:solidFill>
            <a:srgbClr val="66FF99"/>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DSA</a:t>
            </a:r>
          </a:p>
        </p:txBody>
      </p:sp>
      <p:sp>
        <p:nvSpPr>
          <p:cNvPr id="109" name="Oval 8"/>
          <p:cNvSpPr>
            <a:spLocks noChangeArrowheads="1"/>
          </p:cNvSpPr>
          <p:nvPr/>
        </p:nvSpPr>
        <p:spPr bwMode="auto">
          <a:xfrm>
            <a:off x="5192873" y="4412594"/>
            <a:ext cx="215904" cy="135424"/>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a:r>
              <a:rPr kumimoji="1" lang="en-US" sz="500" b="0" dirty="0">
                <a:solidFill>
                  <a:srgbClr val="000000"/>
                </a:solidFill>
                <a:latin typeface="Arial" panose="020B0604020202020204" pitchFamily="34" charset="0"/>
                <a:ea typeface="ＭＳ Ｐゴシック" pitchFamily="34" charset="-128"/>
                <a:cs typeface="Arial" panose="020B0604020202020204" pitchFamily="34" charset="0"/>
              </a:rPr>
              <a:t>MPS</a:t>
            </a:r>
          </a:p>
        </p:txBody>
      </p:sp>
      <p:pic>
        <p:nvPicPr>
          <p:cNvPr id="110"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2390746" y="1440208"/>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1"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6176132" y="1443481"/>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3275846" y="4189778"/>
            <a:ext cx="216403"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9" name="Picture 1" descr="router_joeseph_teed_01.jpg"/>
          <p:cNvPicPr>
            <a:picLocks noChangeAspect="1"/>
          </p:cNvPicPr>
          <p:nvPr/>
        </p:nvPicPr>
        <p:blipFill>
          <a:blip r:embed="rId3" cstate="print">
            <a:clrChange>
              <a:clrFrom>
                <a:srgbClr val="FCFFFF"/>
              </a:clrFrom>
              <a:clrTo>
                <a:srgbClr val="FCFFFF">
                  <a:alpha val="0"/>
                </a:srgbClr>
              </a:clrTo>
            </a:clrChange>
            <a:extLst>
              <a:ext uri="{28A0092B-C50C-407E-A947-70E740481C1C}">
                <a14:useLocalDpi xmlns:a14="http://schemas.microsoft.com/office/drawing/2010/main" val="0"/>
              </a:ext>
            </a:extLst>
          </a:blip>
          <a:srcRect/>
          <a:stretch>
            <a:fillRect/>
          </a:stretch>
        </p:blipFill>
        <p:spPr bwMode="auto">
          <a:xfrm>
            <a:off x="5347679" y="4201375"/>
            <a:ext cx="216000" cy="18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16396320"/>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ASL Example: Mission Control functional decomposition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Oval 8"/>
          <p:cNvSpPr>
            <a:spLocks noChangeArrowheads="1"/>
          </p:cNvSpPr>
          <p:nvPr/>
        </p:nvSpPr>
        <p:spPr bwMode="auto">
          <a:xfrm>
            <a:off x="7682560" y="4211253"/>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7" name="Oval 6"/>
          <p:cNvSpPr>
            <a:spLocks noChangeArrowheads="1"/>
          </p:cNvSpPr>
          <p:nvPr/>
        </p:nvSpPr>
        <p:spPr bwMode="auto">
          <a:xfrm>
            <a:off x="5478027" y="42112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Interface</a:t>
            </a:r>
          </a:p>
        </p:txBody>
      </p:sp>
      <p:sp>
        <p:nvSpPr>
          <p:cNvPr id="8" name="Oval 7"/>
          <p:cNvSpPr>
            <a:spLocks noChangeArrowheads="1"/>
          </p:cNvSpPr>
          <p:nvPr/>
        </p:nvSpPr>
        <p:spPr bwMode="auto">
          <a:xfrm>
            <a:off x="387040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67375" y="121027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11" name="Oval 10"/>
          <p:cNvSpPr>
            <a:spLocks noChangeArrowheads="1"/>
          </p:cNvSpPr>
          <p:nvPr/>
        </p:nvSpPr>
        <p:spPr bwMode="auto">
          <a:xfrm>
            <a:off x="7705263" y="2583244"/>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2224986" y="257602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Automation</a:t>
            </a:r>
          </a:p>
        </p:txBody>
      </p:sp>
      <p:sp>
        <p:nvSpPr>
          <p:cNvPr id="14" name="Oval 13"/>
          <p:cNvSpPr>
            <a:spLocks noChangeArrowheads="1"/>
          </p:cNvSpPr>
          <p:nvPr/>
        </p:nvSpPr>
        <p:spPr bwMode="auto">
          <a:xfrm>
            <a:off x="2224986" y="425275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On-board Configuration Management</a:t>
            </a:r>
          </a:p>
        </p:txBody>
      </p:sp>
      <p:sp>
        <p:nvSpPr>
          <p:cNvPr id="15" name="Oval 14"/>
          <p:cNvSpPr>
            <a:spLocks noChangeArrowheads="1"/>
          </p:cNvSpPr>
          <p:nvPr/>
        </p:nvSpPr>
        <p:spPr bwMode="auto">
          <a:xfrm>
            <a:off x="5478280" y="2590459"/>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cxnSp>
        <p:nvCxnSpPr>
          <p:cNvPr id="18" name="Straight Connector 17"/>
          <p:cNvCxnSpPr>
            <a:stCxn id="11" idx="2"/>
            <a:endCxn id="15" idx="6"/>
          </p:cNvCxnSpPr>
          <p:nvPr/>
        </p:nvCxnSpPr>
        <p:spPr bwMode="auto">
          <a:xfrm flipH="1">
            <a:off x="6830593" y="2894332"/>
            <a:ext cx="874670" cy="721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stCxn id="6" idx="5"/>
            <a:endCxn id="15" idx="0"/>
          </p:cNvCxnSpPr>
          <p:nvPr/>
        </p:nvCxnSpPr>
        <p:spPr bwMode="auto">
          <a:xfrm>
            <a:off x="5018668" y="1706205"/>
            <a:ext cx="1135769" cy="88425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p:cNvSpPr/>
          <p:nvPr/>
        </p:nvSpPr>
        <p:spPr bwMode="auto">
          <a:xfrm>
            <a:off x="5173985" y="188610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32" name="Straight Connector 31"/>
          <p:cNvCxnSpPr>
            <a:stCxn id="5" idx="2"/>
            <a:endCxn id="7" idx="6"/>
          </p:cNvCxnSpPr>
          <p:nvPr/>
        </p:nvCxnSpPr>
        <p:spPr bwMode="auto">
          <a:xfrm flipH="1">
            <a:off x="6830340" y="4522341"/>
            <a:ext cx="85222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5" name="Oval 34"/>
          <p:cNvSpPr/>
          <p:nvPr/>
        </p:nvSpPr>
        <p:spPr>
          <a:xfrm>
            <a:off x="7610560" y="4442505"/>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7065390" y="4195581"/>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Rectangle 40"/>
          <p:cNvSpPr/>
          <p:nvPr/>
        </p:nvSpPr>
        <p:spPr bwMode="auto">
          <a:xfrm>
            <a:off x="7065390" y="4673967"/>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2" name="Rectangle 41"/>
          <p:cNvSpPr/>
          <p:nvPr/>
        </p:nvSpPr>
        <p:spPr bwMode="auto">
          <a:xfrm>
            <a:off x="7065390" y="4355043"/>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7065390" y="4514505"/>
            <a:ext cx="350926" cy="159462"/>
          </a:xfrm>
          <a:prstGeom prst="rect">
            <a:avLst/>
          </a:prstGeom>
          <a:solidFill>
            <a:srgbClr val="CC00CC"/>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NEM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3" name="Straight Connector 52"/>
          <p:cNvCxnSpPr>
            <a:stCxn id="7" idx="0"/>
            <a:endCxn id="15" idx="4"/>
          </p:cNvCxnSpPr>
          <p:nvPr/>
        </p:nvCxnSpPr>
        <p:spPr bwMode="auto">
          <a:xfrm flipV="1">
            <a:off x="6154184" y="3212635"/>
            <a:ext cx="253" cy="99861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1"/>
            <a:endCxn id="13" idx="5"/>
          </p:cNvCxnSpPr>
          <p:nvPr/>
        </p:nvCxnSpPr>
        <p:spPr bwMode="auto">
          <a:xfrm flipH="1" flipV="1">
            <a:off x="3379257" y="3107089"/>
            <a:ext cx="2296812" cy="11952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2" name="Rectangle 61"/>
          <p:cNvSpPr/>
          <p:nvPr/>
        </p:nvSpPr>
        <p:spPr bwMode="auto">
          <a:xfrm>
            <a:off x="597872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4812206" y="3861048"/>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4" name="Straight Connector 63"/>
          <p:cNvCxnSpPr>
            <a:stCxn id="13" idx="6"/>
            <a:endCxn id="15" idx="2"/>
          </p:cNvCxnSpPr>
          <p:nvPr/>
        </p:nvCxnSpPr>
        <p:spPr bwMode="auto">
          <a:xfrm>
            <a:off x="3577299" y="2887117"/>
            <a:ext cx="1900981" cy="1443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8" name="Rectangle 67"/>
          <p:cNvSpPr/>
          <p:nvPr/>
        </p:nvSpPr>
        <p:spPr bwMode="auto">
          <a:xfrm>
            <a:off x="4331234" y="2821816"/>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0" name="Straight Connector 69"/>
          <p:cNvCxnSpPr>
            <a:stCxn id="14" idx="0"/>
            <a:endCxn id="13" idx="4"/>
          </p:cNvCxnSpPr>
          <p:nvPr/>
        </p:nvCxnSpPr>
        <p:spPr bwMode="auto">
          <a:xfrm flipV="1">
            <a:off x="2901143" y="3198205"/>
            <a:ext cx="0" cy="105455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14" idx="0"/>
            <a:endCxn id="6" idx="4"/>
          </p:cNvCxnSpPr>
          <p:nvPr/>
        </p:nvCxnSpPr>
        <p:spPr bwMode="auto">
          <a:xfrm flipV="1">
            <a:off x="2901143" y="1797321"/>
            <a:ext cx="1639411" cy="245543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7" name="Rectangle 76"/>
          <p:cNvSpPr/>
          <p:nvPr/>
        </p:nvSpPr>
        <p:spPr bwMode="auto">
          <a:xfrm>
            <a:off x="2725679" y="3448454"/>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8" name="Rectangle 77"/>
          <p:cNvSpPr/>
          <p:nvPr/>
        </p:nvSpPr>
        <p:spPr bwMode="auto">
          <a:xfrm>
            <a:off x="2725679" y="3602421"/>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9" name="Rectangle 78"/>
          <p:cNvSpPr/>
          <p:nvPr/>
        </p:nvSpPr>
        <p:spPr bwMode="auto">
          <a:xfrm>
            <a:off x="4195639" y="188610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4195639" y="204006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82" name="Straight Connector 81"/>
          <p:cNvCxnSpPr>
            <a:stCxn id="14" idx="1"/>
            <a:endCxn id="9" idx="4"/>
          </p:cNvCxnSpPr>
          <p:nvPr/>
        </p:nvCxnSpPr>
        <p:spPr bwMode="auto">
          <a:xfrm flipH="1" flipV="1">
            <a:off x="843532" y="1832451"/>
            <a:ext cx="1579496" cy="2511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9" name="Straight Connector 88"/>
          <p:cNvCxnSpPr>
            <a:stCxn id="13" idx="1"/>
            <a:endCxn id="9" idx="4"/>
          </p:cNvCxnSpPr>
          <p:nvPr/>
        </p:nvCxnSpPr>
        <p:spPr bwMode="auto">
          <a:xfrm flipH="1" flipV="1">
            <a:off x="843532" y="1832451"/>
            <a:ext cx="1579496" cy="83469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Rectangle 91"/>
          <p:cNvSpPr/>
          <p:nvPr/>
        </p:nvSpPr>
        <p:spPr bwMode="auto">
          <a:xfrm>
            <a:off x="1363247" y="2119800"/>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93" name="Straight Connector 92"/>
          <p:cNvCxnSpPr>
            <a:stCxn id="15" idx="1"/>
            <a:endCxn id="9" idx="5"/>
          </p:cNvCxnSpPr>
          <p:nvPr/>
        </p:nvCxnSpPr>
        <p:spPr bwMode="auto">
          <a:xfrm flipH="1" flipV="1">
            <a:off x="1321646" y="1741335"/>
            <a:ext cx="4354676" cy="94024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8" name="Rectangle 87"/>
          <p:cNvSpPr/>
          <p:nvPr/>
        </p:nvSpPr>
        <p:spPr bwMode="auto">
          <a:xfrm>
            <a:off x="1642173" y="1780533"/>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SDB</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Oval 84"/>
          <p:cNvSpPr/>
          <p:nvPr/>
        </p:nvSpPr>
        <p:spPr>
          <a:xfrm>
            <a:off x="838800" y="1779706"/>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8" name="Straight Connector 97"/>
          <p:cNvCxnSpPr>
            <a:stCxn id="14" idx="7"/>
            <a:endCxn id="15" idx="3"/>
          </p:cNvCxnSpPr>
          <p:nvPr/>
        </p:nvCxnSpPr>
        <p:spPr bwMode="auto">
          <a:xfrm flipV="1">
            <a:off x="3379257" y="3121519"/>
            <a:ext cx="2297065" cy="122235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7" name="Oval 66"/>
          <p:cNvSpPr/>
          <p:nvPr/>
        </p:nvSpPr>
        <p:spPr>
          <a:xfrm>
            <a:off x="6082183" y="252314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Rectangle 101"/>
          <p:cNvSpPr/>
          <p:nvPr/>
        </p:nvSpPr>
        <p:spPr bwMode="auto">
          <a:xfrm>
            <a:off x="4812206" y="3427465"/>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6" name="Oval 105"/>
          <p:cNvSpPr/>
          <p:nvPr/>
        </p:nvSpPr>
        <p:spPr>
          <a:xfrm>
            <a:off x="7640331" y="2815117"/>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6216299" y="907956"/>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2" name="Oval 11"/>
          <p:cNvSpPr>
            <a:spLocks noChangeArrowheads="1"/>
          </p:cNvSpPr>
          <p:nvPr/>
        </p:nvSpPr>
        <p:spPr bwMode="auto">
          <a:xfrm>
            <a:off x="7006404" y="130153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sp>
        <p:nvSpPr>
          <p:cNvPr id="108" name="Oval 107"/>
          <p:cNvSpPr>
            <a:spLocks noChangeArrowheads="1"/>
          </p:cNvSpPr>
          <p:nvPr/>
        </p:nvSpPr>
        <p:spPr bwMode="auto">
          <a:xfrm>
            <a:off x="7682560" y="1755109"/>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p>
        </p:txBody>
      </p:sp>
      <p:cxnSp>
        <p:nvCxnSpPr>
          <p:cNvPr id="110" name="Straight Connector 109"/>
          <p:cNvCxnSpPr>
            <a:stCxn id="107" idx="4"/>
            <a:endCxn id="15" idx="7"/>
          </p:cNvCxnSpPr>
          <p:nvPr/>
        </p:nvCxnSpPr>
        <p:spPr bwMode="auto">
          <a:xfrm flipH="1">
            <a:off x="6632551" y="1530132"/>
            <a:ext cx="259905" cy="115144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stCxn id="12" idx="3"/>
            <a:endCxn id="15" idx="7"/>
          </p:cNvCxnSpPr>
          <p:nvPr/>
        </p:nvCxnSpPr>
        <p:spPr bwMode="auto">
          <a:xfrm flipH="1">
            <a:off x="6632551" y="1832590"/>
            <a:ext cx="571895" cy="84898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stCxn id="108" idx="2"/>
            <a:endCxn id="15" idx="7"/>
          </p:cNvCxnSpPr>
          <p:nvPr/>
        </p:nvCxnSpPr>
        <p:spPr bwMode="auto">
          <a:xfrm flipH="1">
            <a:off x="6632551" y="2066197"/>
            <a:ext cx="1050009" cy="61537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0" name="Rectangle 119"/>
          <p:cNvSpPr/>
          <p:nvPr/>
        </p:nvSpPr>
        <p:spPr bwMode="auto">
          <a:xfrm>
            <a:off x="6642058" y="240151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21" name="Straight Connector 120"/>
          <p:cNvCxnSpPr>
            <a:stCxn id="8" idx="7"/>
            <a:endCxn id="15" idx="3"/>
          </p:cNvCxnSpPr>
          <p:nvPr/>
        </p:nvCxnSpPr>
        <p:spPr bwMode="auto">
          <a:xfrm flipV="1">
            <a:off x="5024679" y="3121519"/>
            <a:ext cx="651643" cy="2605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5604322" y="3054205"/>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5015374" y="5143032"/>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6" name="Oval 125"/>
          <p:cNvSpPr/>
          <p:nvPr/>
        </p:nvSpPr>
        <p:spPr>
          <a:xfrm>
            <a:off x="4944296" y="5636399"/>
            <a:ext cx="144000" cy="144000"/>
          </a:xfrm>
          <a:prstGeom prst="ellipse">
            <a:avLst/>
          </a:prstGeom>
          <a:solidFill>
            <a:srgbClr val="008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7" name="Straight Connector 126"/>
          <p:cNvCxnSpPr>
            <a:stCxn id="8" idx="1"/>
            <a:endCxn id="13" idx="5"/>
          </p:cNvCxnSpPr>
          <p:nvPr/>
        </p:nvCxnSpPr>
        <p:spPr bwMode="auto">
          <a:xfrm flipH="1" flipV="1">
            <a:off x="3379257" y="3107089"/>
            <a:ext cx="689193" cy="262042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0" name="Oval 59"/>
          <p:cNvSpPr/>
          <p:nvPr/>
        </p:nvSpPr>
        <p:spPr>
          <a:xfrm>
            <a:off x="3307257" y="3047934"/>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33" name="Straight Connector 132"/>
          <p:cNvCxnSpPr>
            <a:stCxn id="6" idx="3"/>
            <a:endCxn id="13" idx="0"/>
          </p:cNvCxnSpPr>
          <p:nvPr/>
        </p:nvCxnSpPr>
        <p:spPr bwMode="auto">
          <a:xfrm flipH="1">
            <a:off x="2901143" y="1706205"/>
            <a:ext cx="1161296" cy="86982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7" name="Oval 16"/>
          <p:cNvSpPr/>
          <p:nvPr/>
        </p:nvSpPr>
        <p:spPr>
          <a:xfrm>
            <a:off x="2829143" y="2489266"/>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6" name="Oval 135"/>
          <p:cNvSpPr/>
          <p:nvPr/>
        </p:nvSpPr>
        <p:spPr>
          <a:xfrm>
            <a:off x="3990439" y="5636399"/>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7" name="Rectangle 136"/>
          <p:cNvSpPr/>
          <p:nvPr/>
        </p:nvSpPr>
        <p:spPr bwMode="auto">
          <a:xfrm>
            <a:off x="3761113" y="514374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38" name="Straight Connector 137"/>
          <p:cNvCxnSpPr>
            <a:stCxn id="14" idx="4"/>
            <a:endCxn id="8" idx="2"/>
          </p:cNvCxnSpPr>
          <p:nvPr/>
        </p:nvCxnSpPr>
        <p:spPr bwMode="auto">
          <a:xfrm>
            <a:off x="2901143" y="4874931"/>
            <a:ext cx="969265" cy="10725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6" name="Oval 75"/>
          <p:cNvSpPr/>
          <p:nvPr/>
        </p:nvSpPr>
        <p:spPr>
          <a:xfrm>
            <a:off x="2834183" y="481771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1" name="Oval 140"/>
          <p:cNvSpPr/>
          <p:nvPr/>
        </p:nvSpPr>
        <p:spPr>
          <a:xfrm>
            <a:off x="379840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2" name="Rectangle 141"/>
          <p:cNvSpPr/>
          <p:nvPr/>
        </p:nvSpPr>
        <p:spPr bwMode="auto">
          <a:xfrm>
            <a:off x="3076605" y="5149242"/>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43" name="Rectangle 142"/>
          <p:cNvSpPr/>
          <p:nvPr/>
        </p:nvSpPr>
        <p:spPr bwMode="auto">
          <a:xfrm>
            <a:off x="3076605" y="5303209"/>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OBPM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 name="Rectangle 20"/>
          <p:cNvSpPr/>
          <p:nvPr/>
        </p:nvSpPr>
        <p:spPr bwMode="auto">
          <a:xfrm>
            <a:off x="3513471" y="1880607"/>
            <a:ext cx="350926" cy="159462"/>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AUT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153" name="Straight Connector 152"/>
          <p:cNvCxnSpPr>
            <a:stCxn id="5" idx="0"/>
            <a:endCxn id="15" idx="5"/>
          </p:cNvCxnSpPr>
          <p:nvPr/>
        </p:nvCxnSpPr>
        <p:spPr bwMode="auto">
          <a:xfrm flipH="1" flipV="1">
            <a:off x="6632551" y="3121519"/>
            <a:ext cx="1726166"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8258317" y="4149108"/>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327010" y="3616789"/>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1257821" y="16599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1080206" y="2401519"/>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OBSW</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1080206" y="2560985"/>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APD</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74" name="Oval 173"/>
          <p:cNvSpPr/>
          <p:nvPr/>
        </p:nvSpPr>
        <p:spPr>
          <a:xfrm>
            <a:off x="2829142" y="4195581"/>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87" name="Straight Connector 86"/>
          <p:cNvCxnSpPr>
            <a:stCxn id="5" idx="1"/>
            <a:endCxn id="15" idx="4"/>
          </p:cNvCxnSpPr>
          <p:nvPr/>
        </p:nvCxnSpPr>
        <p:spPr bwMode="auto">
          <a:xfrm flipH="1" flipV="1">
            <a:off x="6154437" y="3212635"/>
            <a:ext cx="1726165" cy="1089734"/>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4" name="Oval 93"/>
          <p:cNvSpPr/>
          <p:nvPr/>
        </p:nvSpPr>
        <p:spPr>
          <a:xfrm>
            <a:off x="6587931" y="263035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Rectangle 94"/>
          <p:cNvSpPr/>
          <p:nvPr/>
        </p:nvSpPr>
        <p:spPr bwMode="auto">
          <a:xfrm>
            <a:off x="6702990" y="3616789"/>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Oval 60"/>
          <p:cNvSpPr/>
          <p:nvPr/>
        </p:nvSpPr>
        <p:spPr>
          <a:xfrm>
            <a:off x="5406280" y="2829547"/>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9" name="Oval 118"/>
          <p:cNvSpPr/>
          <p:nvPr/>
        </p:nvSpPr>
        <p:spPr>
          <a:xfrm>
            <a:off x="6082437" y="3144354"/>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1" name="Rectangle 80"/>
          <p:cNvSpPr/>
          <p:nvPr/>
        </p:nvSpPr>
        <p:spPr bwMode="auto">
          <a:xfrm>
            <a:off x="6978797" y="2984892"/>
            <a:ext cx="572624"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6978798" y="2818208"/>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9887885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243E9544-A6CE-CC44-BA96-0F68EA0FCDCA}"/>
              </a:ext>
            </a:extLst>
          </p:cNvPr>
          <p:cNvSpPr>
            <a:spLocks noGrp="1" noChangeArrowheads="1"/>
          </p:cNvSpPr>
          <p:nvPr>
            <p:ph type="title"/>
          </p:nvPr>
        </p:nvSpPr>
        <p:spPr>
          <a:xfrm>
            <a:off x="457200" y="-30854"/>
            <a:ext cx="8229600" cy="1143000"/>
          </a:xfrm>
        </p:spPr>
        <p:txBody>
          <a:bodyPr vert="horz"/>
          <a:lstStyle/>
          <a:p>
            <a:r>
              <a:rPr lang="en-US" altLang="en-US" kern="1200" dirty="0">
                <a:solidFill>
                  <a:srgbClr val="0099A6"/>
                </a:solidFill>
              </a:rPr>
              <a:t>Alternate Functional &amp; Protocol Diagram</a:t>
            </a:r>
            <a:br>
              <a:rPr lang="en-US" altLang="en-US" kern="1200" dirty="0">
                <a:solidFill>
                  <a:srgbClr val="0099A6"/>
                </a:solidFill>
              </a:rPr>
            </a:br>
            <a:r>
              <a:rPr lang="en-US" altLang="en-US" sz="2000" kern="1200" dirty="0">
                <a:solidFill>
                  <a:srgbClr val="0099A6"/>
                </a:solidFill>
              </a:rPr>
              <a:t>(for a Single Process)</a:t>
            </a:r>
            <a:br>
              <a:rPr lang="en-US" altLang="en-US" sz="2000" kern="1200" dirty="0">
                <a:solidFill>
                  <a:srgbClr val="0099A6"/>
                </a:solidFill>
              </a:rPr>
            </a:br>
            <a:endParaRPr lang="en-US" altLang="en-US" kern="1200" dirty="0">
              <a:solidFill>
                <a:srgbClr val="0099A6"/>
              </a:solidFill>
            </a:endParaRPr>
          </a:p>
        </p:txBody>
      </p:sp>
      <p:sp>
        <p:nvSpPr>
          <p:cNvPr id="22532" name="Rectangle 4">
            <a:extLst>
              <a:ext uri="{FF2B5EF4-FFF2-40B4-BE49-F238E27FC236}">
                <a16:creationId xmlns:a16="http://schemas.microsoft.com/office/drawing/2014/main" id="{9D488784-8236-CF4D-8410-CCB214154B9B}"/>
              </a:ext>
            </a:extLst>
          </p:cNvPr>
          <p:cNvSpPr>
            <a:spLocks noChangeArrowheads="1"/>
          </p:cNvSpPr>
          <p:nvPr/>
        </p:nvSpPr>
        <p:spPr bwMode="auto">
          <a:xfrm>
            <a:off x="2743200" y="4419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3" name="AutoShape 5">
            <a:extLst>
              <a:ext uri="{FF2B5EF4-FFF2-40B4-BE49-F238E27FC236}">
                <a16:creationId xmlns:a16="http://schemas.microsoft.com/office/drawing/2014/main" id="{4901F924-81B8-3A41-8D12-BFCD2CE041A5}"/>
              </a:ext>
            </a:extLst>
          </p:cNvPr>
          <p:cNvSpPr>
            <a:spLocks noChangeArrowheads="1"/>
          </p:cNvSpPr>
          <p:nvPr/>
        </p:nvSpPr>
        <p:spPr bwMode="auto">
          <a:xfrm>
            <a:off x="990600" y="37338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34" name="Line 6">
            <a:extLst>
              <a:ext uri="{FF2B5EF4-FFF2-40B4-BE49-F238E27FC236}">
                <a16:creationId xmlns:a16="http://schemas.microsoft.com/office/drawing/2014/main" id="{3C4E9132-644B-9141-9C53-35D282AE6502}"/>
              </a:ext>
            </a:extLst>
          </p:cNvPr>
          <p:cNvSpPr>
            <a:spLocks noChangeShapeType="1"/>
          </p:cNvSpPr>
          <p:nvPr/>
        </p:nvSpPr>
        <p:spPr bwMode="auto">
          <a:xfrm flipH="1">
            <a:off x="1752600" y="39624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5" name="Line 7">
            <a:extLst>
              <a:ext uri="{FF2B5EF4-FFF2-40B4-BE49-F238E27FC236}">
                <a16:creationId xmlns:a16="http://schemas.microsoft.com/office/drawing/2014/main" id="{13767792-607F-454F-B9EE-BE40DB7F7028}"/>
              </a:ext>
            </a:extLst>
          </p:cNvPr>
          <p:cNvSpPr>
            <a:spLocks noChangeShapeType="1"/>
          </p:cNvSpPr>
          <p:nvPr/>
        </p:nvSpPr>
        <p:spPr bwMode="auto">
          <a:xfrm flipH="1">
            <a:off x="1752600" y="42672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36" name="Text Box 8">
            <a:extLst>
              <a:ext uri="{FF2B5EF4-FFF2-40B4-BE49-F238E27FC236}">
                <a16:creationId xmlns:a16="http://schemas.microsoft.com/office/drawing/2014/main" id="{6ADF1C66-7BD4-F445-9173-2EFA9F3EFF54}"/>
              </a:ext>
            </a:extLst>
          </p:cNvPr>
          <p:cNvSpPr txBox="1">
            <a:spLocks noChangeArrowheads="1"/>
          </p:cNvSpPr>
          <p:nvPr/>
        </p:nvSpPr>
        <p:spPr bwMode="auto">
          <a:xfrm>
            <a:off x="1905000" y="3657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37" name="Text Box 9">
            <a:extLst>
              <a:ext uri="{FF2B5EF4-FFF2-40B4-BE49-F238E27FC236}">
                <a16:creationId xmlns:a16="http://schemas.microsoft.com/office/drawing/2014/main" id="{88AE0EDF-F427-9945-B1D6-448C51D034D7}"/>
              </a:ext>
            </a:extLst>
          </p:cNvPr>
          <p:cNvSpPr txBox="1">
            <a:spLocks noChangeArrowheads="1"/>
          </p:cNvSpPr>
          <p:nvPr/>
        </p:nvSpPr>
        <p:spPr bwMode="auto">
          <a:xfrm>
            <a:off x="1905000" y="39624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38" name="Text Box 10">
            <a:extLst>
              <a:ext uri="{FF2B5EF4-FFF2-40B4-BE49-F238E27FC236}">
                <a16:creationId xmlns:a16="http://schemas.microsoft.com/office/drawing/2014/main" id="{E40CD145-6A7E-BC49-B064-220E9FDE0993}"/>
              </a:ext>
            </a:extLst>
          </p:cNvPr>
          <p:cNvSpPr txBox="1">
            <a:spLocks noChangeArrowheads="1"/>
          </p:cNvSpPr>
          <p:nvPr/>
        </p:nvSpPr>
        <p:spPr bwMode="auto">
          <a:xfrm>
            <a:off x="1143000" y="4495800"/>
            <a:ext cx="5000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MIB</a:t>
            </a:r>
          </a:p>
        </p:txBody>
      </p:sp>
      <p:sp>
        <p:nvSpPr>
          <p:cNvPr id="22539" name="Line 11">
            <a:extLst>
              <a:ext uri="{FF2B5EF4-FFF2-40B4-BE49-F238E27FC236}">
                <a16:creationId xmlns:a16="http://schemas.microsoft.com/office/drawing/2014/main" id="{111A0DB9-F0EA-F348-A4EC-EB4244AEE772}"/>
              </a:ext>
            </a:extLst>
          </p:cNvPr>
          <p:cNvSpPr>
            <a:spLocks noChangeShapeType="1"/>
          </p:cNvSpPr>
          <p:nvPr/>
        </p:nvSpPr>
        <p:spPr bwMode="auto">
          <a:xfrm>
            <a:off x="6553200" y="47244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0" name="Line 12">
            <a:extLst>
              <a:ext uri="{FF2B5EF4-FFF2-40B4-BE49-F238E27FC236}">
                <a16:creationId xmlns:a16="http://schemas.microsoft.com/office/drawing/2014/main" id="{E594EC3C-20F1-BE44-8F92-80FD41E34F4F}"/>
              </a:ext>
            </a:extLst>
          </p:cNvPr>
          <p:cNvSpPr>
            <a:spLocks noChangeShapeType="1"/>
          </p:cNvSpPr>
          <p:nvPr/>
        </p:nvSpPr>
        <p:spPr bwMode="auto">
          <a:xfrm>
            <a:off x="6553200" y="50292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1" name="Text Box 13">
            <a:extLst>
              <a:ext uri="{FF2B5EF4-FFF2-40B4-BE49-F238E27FC236}">
                <a16:creationId xmlns:a16="http://schemas.microsoft.com/office/drawing/2014/main" id="{92E25B4E-C4A6-1F41-B687-2EB6E4438421}"/>
              </a:ext>
            </a:extLst>
          </p:cNvPr>
          <p:cNvSpPr txBox="1">
            <a:spLocks noChangeArrowheads="1"/>
          </p:cNvSpPr>
          <p:nvPr/>
        </p:nvSpPr>
        <p:spPr bwMode="auto">
          <a:xfrm>
            <a:off x="6705600" y="4419600"/>
            <a:ext cx="17653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Link PDU</a:t>
            </a:r>
          </a:p>
        </p:txBody>
      </p:sp>
      <p:sp>
        <p:nvSpPr>
          <p:cNvPr id="22542" name="Text Box 14">
            <a:extLst>
              <a:ext uri="{FF2B5EF4-FFF2-40B4-BE49-F238E27FC236}">
                <a16:creationId xmlns:a16="http://schemas.microsoft.com/office/drawing/2014/main" id="{D941848A-D773-7642-8516-DCBD14BEBA69}"/>
              </a:ext>
            </a:extLst>
          </p:cNvPr>
          <p:cNvSpPr txBox="1">
            <a:spLocks noChangeArrowheads="1"/>
          </p:cNvSpPr>
          <p:nvPr/>
        </p:nvSpPr>
        <p:spPr bwMode="auto">
          <a:xfrm>
            <a:off x="6705600" y="4724400"/>
            <a:ext cx="16271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Link PDU</a:t>
            </a:r>
          </a:p>
        </p:txBody>
      </p:sp>
      <p:sp>
        <p:nvSpPr>
          <p:cNvPr id="22543" name="Oval 15">
            <a:extLst>
              <a:ext uri="{FF2B5EF4-FFF2-40B4-BE49-F238E27FC236}">
                <a16:creationId xmlns:a16="http://schemas.microsoft.com/office/drawing/2014/main" id="{3B6236AA-5EF6-C945-BA62-642EA8D3F906}"/>
              </a:ext>
            </a:extLst>
          </p:cNvPr>
          <p:cNvSpPr>
            <a:spLocks noChangeArrowheads="1"/>
          </p:cNvSpPr>
          <p:nvPr/>
        </p:nvSpPr>
        <p:spPr bwMode="auto">
          <a:xfrm>
            <a:off x="2819400" y="2133600"/>
            <a:ext cx="3581400" cy="1066800"/>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4" name="AutoShape 16">
            <a:extLst>
              <a:ext uri="{FF2B5EF4-FFF2-40B4-BE49-F238E27FC236}">
                <a16:creationId xmlns:a16="http://schemas.microsoft.com/office/drawing/2014/main" id="{D46FCAA6-B502-C34D-94F0-65BA6F795BFA}"/>
              </a:ext>
            </a:extLst>
          </p:cNvPr>
          <p:cNvSpPr>
            <a:spLocks noChangeArrowheads="1"/>
          </p:cNvSpPr>
          <p:nvPr/>
        </p:nvSpPr>
        <p:spPr bwMode="auto">
          <a:xfrm>
            <a:off x="1066800" y="2286000"/>
            <a:ext cx="762000" cy="762000"/>
          </a:xfrm>
          <a:prstGeom prst="can">
            <a:avLst>
              <a:gd name="adj" fmla="val 25000"/>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Line 17">
            <a:extLst>
              <a:ext uri="{FF2B5EF4-FFF2-40B4-BE49-F238E27FC236}">
                <a16:creationId xmlns:a16="http://schemas.microsoft.com/office/drawing/2014/main" id="{F6121C73-6AED-3147-862B-664B8CFE4764}"/>
              </a:ext>
            </a:extLst>
          </p:cNvPr>
          <p:cNvSpPr>
            <a:spLocks noChangeShapeType="1"/>
          </p:cNvSpPr>
          <p:nvPr/>
        </p:nvSpPr>
        <p:spPr bwMode="auto">
          <a:xfrm flipH="1">
            <a:off x="1828800" y="2514600"/>
            <a:ext cx="990600" cy="0"/>
          </a:xfrm>
          <a:prstGeom prst="line">
            <a:avLst/>
          </a:prstGeom>
          <a:noFill/>
          <a:ln w="285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6" name="Line 18">
            <a:extLst>
              <a:ext uri="{FF2B5EF4-FFF2-40B4-BE49-F238E27FC236}">
                <a16:creationId xmlns:a16="http://schemas.microsoft.com/office/drawing/2014/main" id="{57CC2CBC-4DD9-B249-8CC2-733271CF3653}"/>
              </a:ext>
            </a:extLst>
          </p:cNvPr>
          <p:cNvSpPr>
            <a:spLocks noChangeShapeType="1"/>
          </p:cNvSpPr>
          <p:nvPr/>
        </p:nvSpPr>
        <p:spPr bwMode="auto">
          <a:xfrm flipH="1">
            <a:off x="1828800" y="2819400"/>
            <a:ext cx="990600" cy="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47" name="Text Box 19">
            <a:extLst>
              <a:ext uri="{FF2B5EF4-FFF2-40B4-BE49-F238E27FC236}">
                <a16:creationId xmlns:a16="http://schemas.microsoft.com/office/drawing/2014/main" id="{AD788FBB-1450-554D-A91F-7C33F14A5313}"/>
              </a:ext>
            </a:extLst>
          </p:cNvPr>
          <p:cNvSpPr txBox="1">
            <a:spLocks noChangeArrowheads="1"/>
          </p:cNvSpPr>
          <p:nvPr/>
        </p:nvSpPr>
        <p:spPr bwMode="auto">
          <a:xfrm>
            <a:off x="1905000" y="22098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put</a:t>
            </a:r>
          </a:p>
        </p:txBody>
      </p:sp>
      <p:sp>
        <p:nvSpPr>
          <p:cNvPr id="22548" name="Text Box 20">
            <a:extLst>
              <a:ext uri="{FF2B5EF4-FFF2-40B4-BE49-F238E27FC236}">
                <a16:creationId xmlns:a16="http://schemas.microsoft.com/office/drawing/2014/main" id="{D58CB2A5-2B06-0E48-BFA3-F674526BCCBD}"/>
              </a:ext>
            </a:extLst>
          </p:cNvPr>
          <p:cNvSpPr txBox="1">
            <a:spLocks noChangeArrowheads="1"/>
          </p:cNvSpPr>
          <p:nvPr/>
        </p:nvSpPr>
        <p:spPr bwMode="auto">
          <a:xfrm>
            <a:off x="1981200" y="2514600"/>
            <a:ext cx="4318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get</a:t>
            </a:r>
          </a:p>
        </p:txBody>
      </p:sp>
      <p:sp>
        <p:nvSpPr>
          <p:cNvPr id="22549" name="Text Box 21">
            <a:extLst>
              <a:ext uri="{FF2B5EF4-FFF2-40B4-BE49-F238E27FC236}">
                <a16:creationId xmlns:a16="http://schemas.microsoft.com/office/drawing/2014/main" id="{5DD31053-B064-0A4A-A6B2-2FA11D8A936D}"/>
              </a:ext>
            </a:extLst>
          </p:cNvPr>
          <p:cNvSpPr txBox="1">
            <a:spLocks noChangeArrowheads="1"/>
          </p:cNvSpPr>
          <p:nvPr/>
        </p:nvSpPr>
        <p:spPr bwMode="auto">
          <a:xfrm>
            <a:off x="950118" y="3029067"/>
            <a:ext cx="915988"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dirty="0"/>
              <a:t>database</a:t>
            </a:r>
          </a:p>
        </p:txBody>
      </p:sp>
      <p:sp>
        <p:nvSpPr>
          <p:cNvPr id="22550" name="Rectangle 22">
            <a:extLst>
              <a:ext uri="{FF2B5EF4-FFF2-40B4-BE49-F238E27FC236}">
                <a16:creationId xmlns:a16="http://schemas.microsoft.com/office/drawing/2014/main" id="{F54EFDDD-54EC-E04F-9409-0CF21EA9F285}"/>
              </a:ext>
            </a:extLst>
          </p:cNvPr>
          <p:cNvSpPr>
            <a:spLocks noChangeArrowheads="1"/>
          </p:cNvSpPr>
          <p:nvPr/>
        </p:nvSpPr>
        <p:spPr bwMode="auto">
          <a:xfrm>
            <a:off x="2743200" y="3657600"/>
            <a:ext cx="3810000" cy="76200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1" name="Line 23">
            <a:extLst>
              <a:ext uri="{FF2B5EF4-FFF2-40B4-BE49-F238E27FC236}">
                <a16:creationId xmlns:a16="http://schemas.microsoft.com/office/drawing/2014/main" id="{C91FD488-ACB2-F34B-A3D9-E7AEF5A4DA6F}"/>
              </a:ext>
            </a:extLst>
          </p:cNvPr>
          <p:cNvSpPr>
            <a:spLocks noChangeShapeType="1"/>
          </p:cNvSpPr>
          <p:nvPr/>
        </p:nvSpPr>
        <p:spPr bwMode="auto">
          <a:xfrm>
            <a:off x="6553200" y="3810000"/>
            <a:ext cx="1600200"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2" name="Line 24">
            <a:extLst>
              <a:ext uri="{FF2B5EF4-FFF2-40B4-BE49-F238E27FC236}">
                <a16:creationId xmlns:a16="http://schemas.microsoft.com/office/drawing/2014/main" id="{3933DCFE-FC87-674A-9D9B-D8625C24BA09}"/>
              </a:ext>
            </a:extLst>
          </p:cNvPr>
          <p:cNvSpPr>
            <a:spLocks noChangeShapeType="1"/>
          </p:cNvSpPr>
          <p:nvPr/>
        </p:nvSpPr>
        <p:spPr bwMode="auto">
          <a:xfrm>
            <a:off x="6553200" y="4191000"/>
            <a:ext cx="1600200" cy="0"/>
          </a:xfrm>
          <a:prstGeom prst="line">
            <a:avLst/>
          </a:prstGeom>
          <a:noFill/>
          <a:ln w="28575">
            <a:solidFill>
              <a:schemeClr val="tx1"/>
            </a:solidFill>
            <a:prstDash val="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3" name="Text Box 25">
            <a:extLst>
              <a:ext uri="{FF2B5EF4-FFF2-40B4-BE49-F238E27FC236}">
                <a16:creationId xmlns:a16="http://schemas.microsoft.com/office/drawing/2014/main" id="{C4B32CC1-5A2B-344D-9DC4-1CBBFED241B3}"/>
              </a:ext>
            </a:extLst>
          </p:cNvPr>
          <p:cNvSpPr txBox="1">
            <a:spLocks noChangeArrowheads="1"/>
          </p:cNvSpPr>
          <p:nvPr/>
        </p:nvSpPr>
        <p:spPr bwMode="auto">
          <a:xfrm>
            <a:off x="6705600" y="3505200"/>
            <a:ext cx="17557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Outbound App PDU</a:t>
            </a:r>
          </a:p>
        </p:txBody>
      </p:sp>
      <p:sp>
        <p:nvSpPr>
          <p:cNvPr id="22554" name="Text Box 26">
            <a:extLst>
              <a:ext uri="{FF2B5EF4-FFF2-40B4-BE49-F238E27FC236}">
                <a16:creationId xmlns:a16="http://schemas.microsoft.com/office/drawing/2014/main" id="{C26ED61D-B0C6-1246-96F9-53D146963CEB}"/>
              </a:ext>
            </a:extLst>
          </p:cNvPr>
          <p:cNvSpPr txBox="1">
            <a:spLocks noChangeArrowheads="1"/>
          </p:cNvSpPr>
          <p:nvPr/>
        </p:nvSpPr>
        <p:spPr bwMode="auto">
          <a:xfrm>
            <a:off x="6705600" y="3886200"/>
            <a:ext cx="1617663"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Inbound App PDU</a:t>
            </a:r>
          </a:p>
        </p:txBody>
      </p:sp>
      <p:sp>
        <p:nvSpPr>
          <p:cNvPr id="22555" name="Line 27">
            <a:extLst>
              <a:ext uri="{FF2B5EF4-FFF2-40B4-BE49-F238E27FC236}">
                <a16:creationId xmlns:a16="http://schemas.microsoft.com/office/drawing/2014/main" id="{B1032288-88B2-9546-8159-19B562795097}"/>
              </a:ext>
            </a:extLst>
          </p:cNvPr>
          <p:cNvSpPr>
            <a:spLocks noChangeShapeType="1"/>
          </p:cNvSpPr>
          <p:nvPr/>
        </p:nvSpPr>
        <p:spPr bwMode="auto">
          <a:xfrm>
            <a:off x="4419600" y="4419600"/>
            <a:ext cx="0" cy="762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56" name="Text Box 28">
            <a:extLst>
              <a:ext uri="{FF2B5EF4-FFF2-40B4-BE49-F238E27FC236}">
                <a16:creationId xmlns:a16="http://schemas.microsoft.com/office/drawing/2014/main" id="{1A68C5AE-C578-0B45-B876-2E272CBC29B1}"/>
              </a:ext>
            </a:extLst>
          </p:cNvPr>
          <p:cNvSpPr txBox="1">
            <a:spLocks noChangeArrowheads="1"/>
          </p:cNvSpPr>
          <p:nvPr/>
        </p:nvSpPr>
        <p:spPr bwMode="auto">
          <a:xfrm>
            <a:off x="4114800" y="3733800"/>
            <a:ext cx="103505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a:p>
            <a:r>
              <a:rPr lang="en-US" altLang="en-US" sz="1400"/>
              <a:t>protocol</a:t>
            </a:r>
          </a:p>
        </p:txBody>
      </p:sp>
      <p:sp>
        <p:nvSpPr>
          <p:cNvPr id="22557" name="Text Box 29">
            <a:extLst>
              <a:ext uri="{FF2B5EF4-FFF2-40B4-BE49-F238E27FC236}">
                <a16:creationId xmlns:a16="http://schemas.microsoft.com/office/drawing/2014/main" id="{6B946D38-185C-C446-B05C-90D07DB135CB}"/>
              </a:ext>
            </a:extLst>
          </p:cNvPr>
          <p:cNvSpPr txBox="1">
            <a:spLocks noChangeArrowheads="1"/>
          </p:cNvSpPr>
          <p:nvPr/>
        </p:nvSpPr>
        <p:spPr bwMode="auto">
          <a:xfrm>
            <a:off x="4073525" y="2514600"/>
            <a:ext cx="103505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application</a:t>
            </a:r>
          </a:p>
        </p:txBody>
      </p:sp>
      <p:sp>
        <p:nvSpPr>
          <p:cNvPr id="22558" name="Text Box 30">
            <a:extLst>
              <a:ext uri="{FF2B5EF4-FFF2-40B4-BE49-F238E27FC236}">
                <a16:creationId xmlns:a16="http://schemas.microsoft.com/office/drawing/2014/main" id="{344765C6-DEA0-4A41-8F8F-B3E49CD4D335}"/>
              </a:ext>
            </a:extLst>
          </p:cNvPr>
          <p:cNvSpPr txBox="1">
            <a:spLocks noChangeArrowheads="1"/>
          </p:cNvSpPr>
          <p:nvPr/>
        </p:nvSpPr>
        <p:spPr bwMode="auto">
          <a:xfrm>
            <a:off x="3276600" y="4587875"/>
            <a:ext cx="10048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encryption</a:t>
            </a:r>
          </a:p>
          <a:p>
            <a:r>
              <a:rPr lang="en-US" altLang="en-US" sz="1400"/>
              <a:t>service</a:t>
            </a:r>
          </a:p>
        </p:txBody>
      </p:sp>
      <p:sp>
        <p:nvSpPr>
          <p:cNvPr id="22559" name="Text Box 31">
            <a:extLst>
              <a:ext uri="{FF2B5EF4-FFF2-40B4-BE49-F238E27FC236}">
                <a16:creationId xmlns:a16="http://schemas.microsoft.com/office/drawing/2014/main" id="{FC3CFE79-063E-BD42-8C8A-40CBF2FA90FD}"/>
              </a:ext>
            </a:extLst>
          </p:cNvPr>
          <p:cNvSpPr txBox="1">
            <a:spLocks noChangeArrowheads="1"/>
          </p:cNvSpPr>
          <p:nvPr/>
        </p:nvSpPr>
        <p:spPr bwMode="auto">
          <a:xfrm>
            <a:off x="4953000" y="4800600"/>
            <a:ext cx="11334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a:t>link protocol</a:t>
            </a:r>
          </a:p>
        </p:txBody>
      </p:sp>
      <p:sp>
        <p:nvSpPr>
          <p:cNvPr id="22560" name="Oval 32">
            <a:extLst>
              <a:ext uri="{FF2B5EF4-FFF2-40B4-BE49-F238E27FC236}">
                <a16:creationId xmlns:a16="http://schemas.microsoft.com/office/drawing/2014/main" id="{EBE4D593-39BF-4A49-A47A-098C09858B59}"/>
              </a:ext>
            </a:extLst>
          </p:cNvPr>
          <p:cNvSpPr>
            <a:spLocks noChangeArrowheads="1"/>
          </p:cNvSpPr>
          <p:nvPr/>
        </p:nvSpPr>
        <p:spPr bwMode="auto">
          <a:xfrm>
            <a:off x="3200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1" name="Oval 33">
            <a:extLst>
              <a:ext uri="{FF2B5EF4-FFF2-40B4-BE49-F238E27FC236}">
                <a16:creationId xmlns:a16="http://schemas.microsoft.com/office/drawing/2014/main" id="{0D4FDFA5-3BCD-AA43-AC37-233936F9C681}"/>
              </a:ext>
            </a:extLst>
          </p:cNvPr>
          <p:cNvSpPr>
            <a:spLocks noChangeArrowheads="1"/>
          </p:cNvSpPr>
          <p:nvPr/>
        </p:nvSpPr>
        <p:spPr bwMode="auto">
          <a:xfrm>
            <a:off x="5105400" y="3505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2" name="Oval 34">
            <a:extLst>
              <a:ext uri="{FF2B5EF4-FFF2-40B4-BE49-F238E27FC236}">
                <a16:creationId xmlns:a16="http://schemas.microsoft.com/office/drawing/2014/main" id="{4B811751-5027-044B-B04F-FAF67A6EFC70}"/>
              </a:ext>
            </a:extLst>
          </p:cNvPr>
          <p:cNvSpPr>
            <a:spLocks noChangeArrowheads="1"/>
          </p:cNvSpPr>
          <p:nvPr/>
        </p:nvSpPr>
        <p:spPr bwMode="auto">
          <a:xfrm>
            <a:off x="30480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3" name="Oval 35">
            <a:extLst>
              <a:ext uri="{FF2B5EF4-FFF2-40B4-BE49-F238E27FC236}">
                <a16:creationId xmlns:a16="http://schemas.microsoft.com/office/drawing/2014/main" id="{5FB7F35F-D5CA-B24F-977D-1D65BA373018}"/>
              </a:ext>
            </a:extLst>
          </p:cNvPr>
          <p:cNvSpPr>
            <a:spLocks noChangeArrowheads="1"/>
          </p:cNvSpPr>
          <p:nvPr/>
        </p:nvSpPr>
        <p:spPr bwMode="auto">
          <a:xfrm>
            <a:off x="46482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4" name="Oval 36">
            <a:extLst>
              <a:ext uri="{FF2B5EF4-FFF2-40B4-BE49-F238E27FC236}">
                <a16:creationId xmlns:a16="http://schemas.microsoft.com/office/drawing/2014/main" id="{05C3BC5F-09D4-AD4D-A1D4-D0DFC71B3EB7}"/>
              </a:ext>
            </a:extLst>
          </p:cNvPr>
          <p:cNvSpPr>
            <a:spLocks noChangeArrowheads="1"/>
          </p:cNvSpPr>
          <p:nvPr/>
        </p:nvSpPr>
        <p:spPr bwMode="auto">
          <a:xfrm>
            <a:off x="5638800" y="4267200"/>
            <a:ext cx="609600" cy="228600"/>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65" name="Line 37">
            <a:extLst>
              <a:ext uri="{FF2B5EF4-FFF2-40B4-BE49-F238E27FC236}">
                <a16:creationId xmlns:a16="http://schemas.microsoft.com/office/drawing/2014/main" id="{E9EFC042-7A45-8F4B-AE23-8CFBE2A3415D}"/>
              </a:ext>
            </a:extLst>
          </p:cNvPr>
          <p:cNvSpPr>
            <a:spLocks noChangeShapeType="1"/>
          </p:cNvSpPr>
          <p:nvPr/>
        </p:nvSpPr>
        <p:spPr bwMode="auto">
          <a:xfrm>
            <a:off x="51816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6" name="Line 38">
            <a:extLst>
              <a:ext uri="{FF2B5EF4-FFF2-40B4-BE49-F238E27FC236}">
                <a16:creationId xmlns:a16="http://schemas.microsoft.com/office/drawing/2014/main" id="{29D0F84C-425F-0949-92B0-C7A35DEAADFA}"/>
              </a:ext>
            </a:extLst>
          </p:cNvPr>
          <p:cNvSpPr>
            <a:spLocks noChangeShapeType="1"/>
          </p:cNvSpPr>
          <p:nvPr/>
        </p:nvSpPr>
        <p:spPr bwMode="auto">
          <a:xfrm flipV="1">
            <a:off x="3505200" y="3124200"/>
            <a:ext cx="152400" cy="381000"/>
          </a:xfrm>
          <a:prstGeom prst="line">
            <a:avLst/>
          </a:prstGeom>
          <a:noFill/>
          <a:ln w="28575">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2567" name="Text Box 39">
            <a:extLst>
              <a:ext uri="{FF2B5EF4-FFF2-40B4-BE49-F238E27FC236}">
                <a16:creationId xmlns:a16="http://schemas.microsoft.com/office/drawing/2014/main" id="{A777676E-781F-C24B-8C46-48448E899B52}"/>
              </a:ext>
            </a:extLst>
          </p:cNvPr>
          <p:cNvSpPr txBox="1">
            <a:spLocks noChangeArrowheads="1"/>
          </p:cNvSpPr>
          <p:nvPr/>
        </p:nvSpPr>
        <p:spPr bwMode="auto">
          <a:xfrm>
            <a:off x="6858000" y="2667000"/>
            <a:ext cx="124142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400" i="1"/>
              <a:t>Protocol</a:t>
            </a:r>
            <a:r>
              <a:rPr lang="en-US" altLang="en-US" sz="1400"/>
              <a:t> SAP</a:t>
            </a:r>
          </a:p>
        </p:txBody>
      </p:sp>
      <p:sp>
        <p:nvSpPr>
          <p:cNvPr id="22568" name="Line 40">
            <a:extLst>
              <a:ext uri="{FF2B5EF4-FFF2-40B4-BE49-F238E27FC236}">
                <a16:creationId xmlns:a16="http://schemas.microsoft.com/office/drawing/2014/main" id="{D677DCE2-0A5D-8C4D-9B12-A5C9A6C7BF91}"/>
              </a:ext>
            </a:extLst>
          </p:cNvPr>
          <p:cNvSpPr>
            <a:spLocks noChangeShapeType="1"/>
          </p:cNvSpPr>
          <p:nvPr/>
        </p:nvSpPr>
        <p:spPr bwMode="auto">
          <a:xfrm flipH="1">
            <a:off x="5715000" y="2971800"/>
            <a:ext cx="11430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2" name="Date Placeholder 1">
            <a:extLst>
              <a:ext uri="{FF2B5EF4-FFF2-40B4-BE49-F238E27FC236}">
                <a16:creationId xmlns:a16="http://schemas.microsoft.com/office/drawing/2014/main" id="{D53B52AE-F14D-A14D-9160-369CBDDB450C}"/>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1243315800"/>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B6CF3-AB34-AB47-838B-A00DF2391F3B}"/>
              </a:ext>
            </a:extLst>
          </p:cNvPr>
          <p:cNvSpPr>
            <a:spLocks noGrp="1"/>
          </p:cNvSpPr>
          <p:nvPr>
            <p:ph type="title"/>
          </p:nvPr>
        </p:nvSpPr>
        <p:spPr>
          <a:xfrm>
            <a:off x="633325" y="0"/>
            <a:ext cx="7886700" cy="543280"/>
          </a:xfrm>
        </p:spPr>
        <p:txBody>
          <a:bodyPr/>
          <a:lstStyle/>
          <a:p>
            <a:r>
              <a:rPr lang="en-US" b="1" dirty="0" err="1"/>
              <a:t>DoDAF</a:t>
            </a:r>
            <a:r>
              <a:rPr lang="en-US" b="1" dirty="0"/>
              <a:t> Operational Viewpoint</a:t>
            </a:r>
            <a:br>
              <a:rPr lang="en-US" b="1" dirty="0"/>
            </a:br>
            <a:r>
              <a:rPr lang="en-US" sz="2000" b="1" dirty="0"/>
              <a:t>(for consideration …)</a:t>
            </a:r>
            <a:endParaRPr lang="en-US" dirty="0"/>
          </a:p>
        </p:txBody>
      </p:sp>
      <p:sp>
        <p:nvSpPr>
          <p:cNvPr id="3" name="Content Placeholder 2">
            <a:extLst>
              <a:ext uri="{FF2B5EF4-FFF2-40B4-BE49-F238E27FC236}">
                <a16:creationId xmlns:a16="http://schemas.microsoft.com/office/drawing/2014/main" id="{B0497367-CA42-3F46-8BEE-536CBABEFE99}"/>
              </a:ext>
            </a:extLst>
          </p:cNvPr>
          <p:cNvSpPr>
            <a:spLocks noGrp="1"/>
          </p:cNvSpPr>
          <p:nvPr>
            <p:ph idx="1"/>
          </p:nvPr>
        </p:nvSpPr>
        <p:spPr>
          <a:xfrm>
            <a:off x="628650" y="1143000"/>
            <a:ext cx="7886700" cy="5029200"/>
          </a:xfrm>
        </p:spPr>
        <p:txBody>
          <a:bodyPr>
            <a:normAutofit fontScale="70000" lnSpcReduction="20000"/>
          </a:bodyPr>
          <a:lstStyle/>
          <a:p>
            <a:pPr>
              <a:lnSpc>
                <a:spcPct val="100000"/>
              </a:lnSpc>
            </a:pPr>
            <a:r>
              <a:rPr lang="en-US" dirty="0" err="1"/>
              <a:t>DoDAF</a:t>
            </a:r>
            <a:r>
              <a:rPr lang="en-US" dirty="0"/>
              <a:t>-described Models in the Operational Viewpoint describe the tasks and activities, operational elements, and resource flow exchanges required to conduct operations. A pure operational model is materiel independent. However, operations and their relationships may be influenced by new technologies, such as collaboration technology, where process improvements are in practice before policy can reflect the new procedures. </a:t>
            </a:r>
          </a:p>
          <a:p>
            <a:pPr>
              <a:lnSpc>
                <a:spcPct val="100000"/>
              </a:lnSpc>
            </a:pPr>
            <a:r>
              <a:rPr lang="en-US" dirty="0"/>
              <a:t>Use of Operational Viewpoint </a:t>
            </a:r>
            <a:r>
              <a:rPr lang="en-US" dirty="0" err="1"/>
              <a:t>DoDAF</a:t>
            </a:r>
            <a:r>
              <a:rPr lang="en-US" dirty="0"/>
              <a:t>-described Models should improve the quality of requirements definitions by:</a:t>
            </a:r>
          </a:p>
          <a:p>
            <a:pPr lvl="1">
              <a:lnSpc>
                <a:spcPct val="100000"/>
              </a:lnSpc>
            </a:pPr>
            <a:r>
              <a:rPr lang="en-US" dirty="0"/>
              <a:t>Explicitly tying user requirements to strategic-level capability needs, enabling early agreement to be reached on the capability boundary. </a:t>
            </a:r>
          </a:p>
          <a:p>
            <a:pPr lvl="1">
              <a:lnSpc>
                <a:spcPct val="100000"/>
              </a:lnSpc>
            </a:pPr>
            <a:r>
              <a:rPr lang="en-US" dirty="0"/>
              <a:t>Providing a validated reference model of the business/operations against which the completeness of a requirements definition can be assessed (visualization aids validation). </a:t>
            </a:r>
          </a:p>
          <a:p>
            <a:pPr lvl="1">
              <a:lnSpc>
                <a:spcPct val="100000"/>
              </a:lnSpc>
            </a:pPr>
            <a:r>
              <a:rPr lang="en-US" dirty="0"/>
              <a:t>Explicitly linking functional requirements to a validated model of the business or operations activities. </a:t>
            </a:r>
          </a:p>
          <a:p>
            <a:pPr lvl="1">
              <a:lnSpc>
                <a:spcPct val="100000"/>
              </a:lnSpc>
            </a:pPr>
            <a:r>
              <a:rPr lang="en-US" dirty="0"/>
              <a:t>Capturing information-related requirements (not just Information Exchange Requirements [IERs]) in a coherent manner and in a way that really reflects the user collaboration needs. </a:t>
            </a:r>
          </a:p>
          <a:p>
            <a:pPr lvl="1">
              <a:lnSpc>
                <a:spcPct val="100000"/>
              </a:lnSpc>
            </a:pPr>
            <a:r>
              <a:rPr lang="en-US" dirty="0"/>
              <a:t>Providing a basis for test scenarios linked to user requirements. </a:t>
            </a:r>
          </a:p>
          <a:p>
            <a:pPr lvl="1">
              <a:lnSpc>
                <a:spcPct val="100000"/>
              </a:lnSpc>
            </a:pPr>
            <a:r>
              <a:rPr lang="en-US" dirty="0"/>
              <a:t>Capturing the activities for Process Engineering or Process Re-engineering. </a:t>
            </a:r>
          </a:p>
        </p:txBody>
      </p:sp>
      <p:sp>
        <p:nvSpPr>
          <p:cNvPr id="4" name="Date Placeholder 3">
            <a:extLst>
              <a:ext uri="{FF2B5EF4-FFF2-40B4-BE49-F238E27FC236}">
                <a16:creationId xmlns:a16="http://schemas.microsoft.com/office/drawing/2014/main" id="{A3BEC0A8-27DC-184D-9FF0-FCFCC9A3A1BC}"/>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30507056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28700" y="-22698"/>
            <a:ext cx="7086600" cy="1143000"/>
          </a:xfrm>
        </p:spPr>
        <p:txBody>
          <a:bodyPr/>
          <a:lstStyle/>
          <a:p>
            <a:r>
              <a:rPr lang="en-US" dirty="0"/>
              <a:t>Relationship of ASL &amp; SCCS-ARD/ADD to RASDS</a:t>
            </a:r>
          </a:p>
        </p:txBody>
      </p:sp>
      <p:sp>
        <p:nvSpPr>
          <p:cNvPr id="3" name="Content Placeholder 2"/>
          <p:cNvSpPr>
            <a:spLocks noGrp="1"/>
          </p:cNvSpPr>
          <p:nvPr>
            <p:ph idx="1"/>
          </p:nvPr>
        </p:nvSpPr>
        <p:spPr>
          <a:xfrm>
            <a:off x="457200" y="990600"/>
            <a:ext cx="8229600" cy="4525963"/>
          </a:xfrm>
        </p:spPr>
        <p:txBody>
          <a:bodyPr/>
          <a:lstStyle/>
          <a:p>
            <a:pPr lvl="0"/>
            <a:r>
              <a:rPr lang="en-US" sz="2400" dirty="0"/>
              <a:t>Two documents, the ASL ADD and the SCCS-ARD/ADD, both use the Reference Architecture for Space Data Systems (RASDS) framework</a:t>
            </a:r>
          </a:p>
          <a:p>
            <a:pPr lvl="0"/>
            <a:r>
              <a:rPr lang="en-US" sz="2400" dirty="0"/>
              <a:t>Each used a consistent set of viewpoints and views based on RASDS method and representations</a:t>
            </a:r>
          </a:p>
          <a:p>
            <a:pPr lvl="1"/>
            <a:r>
              <a:rPr lang="en-US" sz="2000" dirty="0"/>
              <a:t>RASDS provided the baseline set of viewpoints (Enterprise, Functional, Connectivity (deployment), Protocol, and Information.</a:t>
            </a:r>
          </a:p>
          <a:p>
            <a:pPr lvl="1"/>
            <a:r>
              <a:rPr lang="en-US" sz="2000" dirty="0"/>
              <a:t>The ASL ADD added some useful extensions to the functional viewpoint, improved representation for the information viewpoint, and added a tabular services viewpoint.</a:t>
            </a:r>
            <a:endParaRPr lang="en-US" sz="2000" i="1" dirty="0"/>
          </a:p>
          <a:p>
            <a:pPr lvl="1"/>
            <a:r>
              <a:rPr lang="en-US" sz="2000" dirty="0"/>
              <a:t>The SCCS-ARD/ADD developed a representative set of physical elements (nodes), extensively used the Connectivity viewpoint featuring deployed functions, and developed a set of protocol stack building blocks, that could be used to compose end-to-end architectures.</a:t>
            </a:r>
          </a:p>
          <a:p>
            <a:pPr lvl="1"/>
            <a:r>
              <a:rPr lang="en-US" sz="2000" dirty="0"/>
              <a:t>These extensions, and others to meet SC14 needs, are being incorporated into the RASDS++ update.</a:t>
            </a:r>
          </a:p>
          <a:p>
            <a:endParaRPr lang="en-US" sz="2300" dirty="0"/>
          </a:p>
        </p:txBody>
      </p:sp>
      <p:sp>
        <p:nvSpPr>
          <p:cNvPr id="4" name="Date Placeholder 3"/>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1964970850"/>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442DE9-713E-EC48-8BEC-004585B0348B}"/>
              </a:ext>
            </a:extLst>
          </p:cNvPr>
          <p:cNvSpPr>
            <a:spLocks noGrp="1"/>
          </p:cNvSpPr>
          <p:nvPr>
            <p:ph type="title"/>
          </p:nvPr>
        </p:nvSpPr>
        <p:spPr>
          <a:xfrm>
            <a:off x="628650" y="0"/>
            <a:ext cx="7886700" cy="652716"/>
          </a:xfrm>
        </p:spPr>
        <p:txBody>
          <a:bodyPr/>
          <a:lstStyle/>
          <a:p>
            <a:r>
              <a:rPr lang="en-US" b="1" dirty="0" err="1"/>
              <a:t>DoDAF</a:t>
            </a:r>
            <a:r>
              <a:rPr lang="en-US" b="1" dirty="0"/>
              <a:t> Operational Viewpoint, </a:t>
            </a:r>
            <a:r>
              <a:rPr lang="en-US" b="1" dirty="0" err="1"/>
              <a:t>contd</a:t>
            </a:r>
            <a:br>
              <a:rPr lang="en-US" b="1" dirty="0"/>
            </a:br>
            <a:r>
              <a:rPr lang="en-US" sz="2000" b="1" dirty="0"/>
              <a:t>Possible Model Views</a:t>
            </a:r>
            <a:endParaRPr lang="en-US" dirty="0"/>
          </a:p>
        </p:txBody>
      </p:sp>
      <p:graphicFrame>
        <p:nvGraphicFramePr>
          <p:cNvPr id="4" name="Content Placeholder 3">
            <a:extLst>
              <a:ext uri="{FF2B5EF4-FFF2-40B4-BE49-F238E27FC236}">
                <a16:creationId xmlns:a16="http://schemas.microsoft.com/office/drawing/2014/main" id="{66FB360E-3DC7-6B48-A9A2-FB00FA3565CE}"/>
              </a:ext>
            </a:extLst>
          </p:cNvPr>
          <p:cNvGraphicFramePr>
            <a:graphicFrameLocks noGrp="1"/>
          </p:cNvGraphicFramePr>
          <p:nvPr>
            <p:ph idx="1"/>
          </p:nvPr>
        </p:nvGraphicFramePr>
        <p:xfrm>
          <a:off x="723494" y="1066800"/>
          <a:ext cx="7697011" cy="4876800"/>
        </p:xfrm>
        <a:graphic>
          <a:graphicData uri="http://schemas.openxmlformats.org/drawingml/2006/table">
            <a:tbl>
              <a:tblPr/>
              <a:tblGrid>
                <a:gridCol w="2582695">
                  <a:extLst>
                    <a:ext uri="{9D8B030D-6E8A-4147-A177-3AD203B41FA5}">
                      <a16:colId xmlns:a16="http://schemas.microsoft.com/office/drawing/2014/main" val="3453797766"/>
                    </a:ext>
                  </a:extLst>
                </a:gridCol>
                <a:gridCol w="5114316">
                  <a:extLst>
                    <a:ext uri="{9D8B030D-6E8A-4147-A177-3AD203B41FA5}">
                      <a16:colId xmlns:a16="http://schemas.microsoft.com/office/drawing/2014/main" val="820488925"/>
                    </a:ext>
                  </a:extLst>
                </a:gridCol>
              </a:tblGrid>
              <a:tr h="247062">
                <a:tc>
                  <a:txBody>
                    <a:bodyPr/>
                    <a:lstStyle/>
                    <a:p>
                      <a:r>
                        <a:rPr lang="en-US" sz="1200" b="1" dirty="0">
                          <a:solidFill>
                            <a:schemeClr val="tx1"/>
                          </a:solidFill>
                          <a:effectLst/>
                        </a:rPr>
                        <a:t>Model</a:t>
                      </a:r>
                      <a:endParaRPr lang="en-US" sz="1200" b="1" dirty="0">
                        <a:solidFill>
                          <a:schemeClr val="tx1"/>
                        </a:solidFill>
                      </a:endParaRPr>
                    </a:p>
                  </a:txBody>
                  <a:tcPr marL="25697" marR="25697" marT="12848" marB="12848" anchor="ctr">
                    <a:lnL>
                      <a:noFill/>
                    </a:lnL>
                    <a:lnR>
                      <a:noFill/>
                    </a:lnR>
                    <a:lnT>
                      <a:noFill/>
                    </a:lnT>
                    <a:lnB>
                      <a:noFill/>
                    </a:lnB>
                  </a:tcPr>
                </a:tc>
                <a:tc>
                  <a:txBody>
                    <a:bodyPr/>
                    <a:lstStyle/>
                    <a:p>
                      <a:r>
                        <a:rPr lang="en-US" sz="1200" b="1" dirty="0">
                          <a:solidFill>
                            <a:schemeClr val="tx1"/>
                          </a:solidFill>
                          <a:effectLst/>
                        </a:rPr>
                        <a:t>Description</a:t>
                      </a:r>
                      <a:endParaRPr lang="en-US" sz="1200" b="1" dirty="0">
                        <a:solidFill>
                          <a:schemeClr val="tx1"/>
                        </a:solidFill>
                      </a:endParaRPr>
                    </a:p>
                  </a:txBody>
                  <a:tcPr marL="25697" marR="25697" marT="12848" marB="12848" anchor="ctr">
                    <a:lnL>
                      <a:noFill/>
                    </a:lnL>
                    <a:lnR>
                      <a:noFill/>
                    </a:lnR>
                    <a:lnT>
                      <a:noFill/>
                    </a:lnT>
                    <a:lnB>
                      <a:noFill/>
                    </a:lnB>
                  </a:tcPr>
                </a:tc>
                <a:extLst>
                  <a:ext uri="{0D108BD9-81ED-4DB2-BD59-A6C34878D82A}">
                    <a16:rowId xmlns:a16="http://schemas.microsoft.com/office/drawing/2014/main" val="1953078158"/>
                  </a:ext>
                </a:extLst>
              </a:tr>
              <a:tr h="463685">
                <a:tc>
                  <a:txBody>
                    <a:bodyPr/>
                    <a:lstStyle/>
                    <a:p>
                      <a:r>
                        <a:rPr lang="en-US" sz="1200" dirty="0">
                          <a:highlight>
                            <a:srgbClr val="00FF00"/>
                          </a:highlight>
                          <a:hlinkClick r:id="rId2"/>
                        </a:rPr>
                        <a:t>OV-1: High-Level Operational Concept Graphic</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high-level graphical/textual description of the operational concept.</a:t>
                      </a:r>
                    </a:p>
                  </a:txBody>
                  <a:tcPr marL="25697" marR="25697" marT="12848" marB="12848">
                    <a:lnL>
                      <a:noFill/>
                    </a:lnL>
                    <a:lnR>
                      <a:noFill/>
                    </a:lnR>
                    <a:lnT>
                      <a:noFill/>
                    </a:lnT>
                    <a:lnB>
                      <a:noFill/>
                    </a:lnB>
                  </a:tcPr>
                </a:tc>
                <a:extLst>
                  <a:ext uri="{0D108BD9-81ED-4DB2-BD59-A6C34878D82A}">
                    <a16:rowId xmlns:a16="http://schemas.microsoft.com/office/drawing/2014/main" val="1376243849"/>
                  </a:ext>
                </a:extLst>
              </a:tr>
              <a:tr h="463685">
                <a:tc>
                  <a:txBody>
                    <a:bodyPr/>
                    <a:lstStyle/>
                    <a:p>
                      <a:r>
                        <a:rPr lang="en-US" sz="1200" dirty="0">
                          <a:hlinkClick r:id="rId3"/>
                        </a:rPr>
                        <a:t>OV-2: Operational Resource Flow Description</a:t>
                      </a:r>
                      <a:endParaRPr lang="en-US" sz="1200" dirty="0"/>
                    </a:p>
                  </a:txBody>
                  <a:tcPr marL="25697" marR="25697" marT="12848" marB="12848">
                    <a:lnL>
                      <a:noFill/>
                    </a:lnL>
                    <a:lnR>
                      <a:noFill/>
                    </a:lnR>
                    <a:lnT>
                      <a:noFill/>
                    </a:lnT>
                    <a:lnB>
                      <a:noFill/>
                    </a:lnB>
                  </a:tcPr>
                </a:tc>
                <a:tc>
                  <a:txBody>
                    <a:bodyPr/>
                    <a:lstStyle/>
                    <a:p>
                      <a:r>
                        <a:rPr lang="en-US" sz="1200"/>
                        <a:t>A description of the Resource Flows exchanged between operational activities.</a:t>
                      </a:r>
                    </a:p>
                  </a:txBody>
                  <a:tcPr marL="25697" marR="25697" marT="12848" marB="12848">
                    <a:lnL>
                      <a:noFill/>
                    </a:lnL>
                    <a:lnR>
                      <a:noFill/>
                    </a:lnR>
                    <a:lnT>
                      <a:noFill/>
                    </a:lnT>
                    <a:lnB>
                      <a:noFill/>
                    </a:lnB>
                  </a:tcPr>
                </a:tc>
                <a:extLst>
                  <a:ext uri="{0D108BD9-81ED-4DB2-BD59-A6C34878D82A}">
                    <a16:rowId xmlns:a16="http://schemas.microsoft.com/office/drawing/2014/main" val="3327271575"/>
                  </a:ext>
                </a:extLst>
              </a:tr>
              <a:tr h="463685">
                <a:tc>
                  <a:txBody>
                    <a:bodyPr/>
                    <a:lstStyle/>
                    <a:p>
                      <a:r>
                        <a:rPr lang="en-US" sz="1200" dirty="0">
                          <a:hlinkClick r:id="rId4"/>
                        </a:rPr>
                        <a:t>OV-3: Operational Resource Flow Matrix</a:t>
                      </a:r>
                      <a:endParaRPr lang="en-US" sz="1200" dirty="0"/>
                    </a:p>
                  </a:txBody>
                  <a:tcPr marL="25697" marR="25697" marT="12848" marB="12848">
                    <a:lnL>
                      <a:noFill/>
                    </a:lnL>
                    <a:lnR>
                      <a:noFill/>
                    </a:lnR>
                    <a:lnT>
                      <a:noFill/>
                    </a:lnT>
                    <a:lnB>
                      <a:noFill/>
                    </a:lnB>
                  </a:tcPr>
                </a:tc>
                <a:tc>
                  <a:txBody>
                    <a:bodyPr/>
                    <a:lstStyle/>
                    <a:p>
                      <a:r>
                        <a:rPr lang="en-US" sz="1200"/>
                        <a:t>A description of the resources exchanged and the relevant attributes of the exchanges.</a:t>
                      </a:r>
                    </a:p>
                  </a:txBody>
                  <a:tcPr marL="25697" marR="25697" marT="12848" marB="12848">
                    <a:lnL>
                      <a:noFill/>
                    </a:lnL>
                    <a:lnR>
                      <a:noFill/>
                    </a:lnR>
                    <a:lnT>
                      <a:noFill/>
                    </a:lnT>
                    <a:lnB>
                      <a:noFill/>
                    </a:lnB>
                  </a:tcPr>
                </a:tc>
                <a:extLst>
                  <a:ext uri="{0D108BD9-81ED-4DB2-BD59-A6C34878D82A}">
                    <a16:rowId xmlns:a16="http://schemas.microsoft.com/office/drawing/2014/main" val="2420423432"/>
                  </a:ext>
                </a:extLst>
              </a:tr>
              <a:tr h="463685">
                <a:tc>
                  <a:txBody>
                    <a:bodyPr/>
                    <a:lstStyle/>
                    <a:p>
                      <a:r>
                        <a:rPr lang="en-US" sz="1200" dirty="0">
                          <a:hlinkClick r:id="rId5"/>
                        </a:rPr>
                        <a:t>OV-4: Organizational Relationships Chart</a:t>
                      </a:r>
                      <a:endParaRPr lang="en-US" sz="1200" dirty="0"/>
                    </a:p>
                  </a:txBody>
                  <a:tcPr marL="25697" marR="25697" marT="12848" marB="12848">
                    <a:lnL>
                      <a:noFill/>
                    </a:lnL>
                    <a:lnR>
                      <a:noFill/>
                    </a:lnR>
                    <a:lnT>
                      <a:noFill/>
                    </a:lnT>
                    <a:lnB>
                      <a:noFill/>
                    </a:lnB>
                  </a:tcPr>
                </a:tc>
                <a:tc>
                  <a:txBody>
                    <a:bodyPr/>
                    <a:lstStyle/>
                    <a:p>
                      <a:r>
                        <a:rPr lang="en-US" sz="1200" dirty="0"/>
                        <a:t>The organizational context, role or other relationships among organizations.</a:t>
                      </a:r>
                    </a:p>
                  </a:txBody>
                  <a:tcPr marL="25697" marR="25697" marT="12848" marB="12848">
                    <a:lnL>
                      <a:noFill/>
                    </a:lnL>
                    <a:lnR>
                      <a:noFill/>
                    </a:lnR>
                    <a:lnT>
                      <a:noFill/>
                    </a:lnT>
                    <a:lnB>
                      <a:noFill/>
                    </a:lnB>
                  </a:tcPr>
                </a:tc>
                <a:extLst>
                  <a:ext uri="{0D108BD9-81ED-4DB2-BD59-A6C34878D82A}">
                    <a16:rowId xmlns:a16="http://schemas.microsoft.com/office/drawing/2014/main" val="1458339457"/>
                  </a:ext>
                </a:extLst>
              </a:tr>
              <a:tr h="463685">
                <a:tc>
                  <a:txBody>
                    <a:bodyPr/>
                    <a:lstStyle/>
                    <a:p>
                      <a:r>
                        <a:rPr lang="en-US" sz="1200" dirty="0">
                          <a:hlinkClick r:id="rId6"/>
                        </a:rPr>
                        <a:t>OV-5a: Operational Activity Decomposition Tree</a:t>
                      </a:r>
                      <a:endParaRPr lang="en-US" sz="1200" dirty="0"/>
                    </a:p>
                  </a:txBody>
                  <a:tcPr marL="25697" marR="25697" marT="12848" marB="12848">
                    <a:lnL>
                      <a:noFill/>
                    </a:lnL>
                    <a:lnR>
                      <a:noFill/>
                    </a:lnR>
                    <a:lnT>
                      <a:noFill/>
                    </a:lnT>
                    <a:lnB>
                      <a:noFill/>
                    </a:lnB>
                  </a:tcPr>
                </a:tc>
                <a:tc>
                  <a:txBody>
                    <a:bodyPr/>
                    <a:lstStyle/>
                    <a:p>
                      <a:r>
                        <a:rPr lang="en-US" sz="1200" dirty="0"/>
                        <a:t>The capabilities and activities (operational activities) organized in a hierarchal structure.</a:t>
                      </a:r>
                    </a:p>
                  </a:txBody>
                  <a:tcPr marL="25697" marR="25697" marT="12848" marB="12848">
                    <a:lnL>
                      <a:noFill/>
                    </a:lnL>
                    <a:lnR>
                      <a:noFill/>
                    </a:lnR>
                    <a:lnT>
                      <a:noFill/>
                    </a:lnT>
                    <a:lnB>
                      <a:noFill/>
                    </a:lnB>
                  </a:tcPr>
                </a:tc>
                <a:extLst>
                  <a:ext uri="{0D108BD9-81ED-4DB2-BD59-A6C34878D82A}">
                    <a16:rowId xmlns:a16="http://schemas.microsoft.com/office/drawing/2014/main" val="280556004"/>
                  </a:ext>
                </a:extLst>
              </a:tr>
              <a:tr h="680308">
                <a:tc>
                  <a:txBody>
                    <a:bodyPr/>
                    <a:lstStyle/>
                    <a:p>
                      <a:r>
                        <a:rPr lang="en-US" sz="1200" dirty="0">
                          <a:highlight>
                            <a:srgbClr val="00FF00"/>
                          </a:highlight>
                          <a:hlinkClick r:id="rId6"/>
                        </a:rPr>
                        <a:t>OV-5b: Operational Activity Model</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The context of capabilities and activities (operational activities) and their relationships among activities, inputs, and outputs; Additional data can show cost, performers or other pertinent information.</a:t>
                      </a:r>
                    </a:p>
                  </a:txBody>
                  <a:tcPr marL="25697" marR="25697" marT="12848" marB="12848">
                    <a:lnL>
                      <a:noFill/>
                    </a:lnL>
                    <a:lnR>
                      <a:noFill/>
                    </a:lnR>
                    <a:lnT>
                      <a:noFill/>
                    </a:lnT>
                    <a:lnB>
                      <a:noFill/>
                    </a:lnB>
                  </a:tcPr>
                </a:tc>
                <a:extLst>
                  <a:ext uri="{0D108BD9-81ED-4DB2-BD59-A6C34878D82A}">
                    <a16:rowId xmlns:a16="http://schemas.microsoft.com/office/drawing/2014/main" val="3506201086"/>
                  </a:ext>
                </a:extLst>
              </a:tr>
              <a:tr h="463685">
                <a:tc>
                  <a:txBody>
                    <a:bodyPr/>
                    <a:lstStyle/>
                    <a:p>
                      <a:r>
                        <a:rPr lang="en-US" sz="1200">
                          <a:hlinkClick r:id="rId7"/>
                        </a:rPr>
                        <a:t>OV-6a: Operational Rules Model</a:t>
                      </a:r>
                      <a:endParaRPr lang="en-US" sz="1200"/>
                    </a:p>
                  </a:txBody>
                  <a:tcPr marL="25697" marR="25697" marT="12848" marB="12848">
                    <a:lnL>
                      <a:noFill/>
                    </a:lnL>
                    <a:lnR>
                      <a:noFill/>
                    </a:lnR>
                    <a:lnT>
                      <a:noFill/>
                    </a:lnT>
                    <a:lnB>
                      <a:noFill/>
                    </a:lnB>
                  </a:tcPr>
                </a:tc>
                <a:tc>
                  <a:txBody>
                    <a:bodyPr/>
                    <a:lstStyle/>
                    <a:p>
                      <a:r>
                        <a:rPr lang="en-US" sz="1200" dirty="0"/>
                        <a:t>One of three models used to describe activity (operational activity). It identifies business rules that constrain operations.</a:t>
                      </a:r>
                    </a:p>
                  </a:txBody>
                  <a:tcPr marL="25697" marR="25697" marT="12848" marB="12848">
                    <a:lnL>
                      <a:noFill/>
                    </a:lnL>
                    <a:lnR>
                      <a:noFill/>
                    </a:lnR>
                    <a:lnT>
                      <a:noFill/>
                    </a:lnT>
                    <a:lnB>
                      <a:noFill/>
                    </a:lnB>
                  </a:tcPr>
                </a:tc>
                <a:extLst>
                  <a:ext uri="{0D108BD9-81ED-4DB2-BD59-A6C34878D82A}">
                    <a16:rowId xmlns:a16="http://schemas.microsoft.com/office/drawing/2014/main" val="2489290589"/>
                  </a:ext>
                </a:extLst>
              </a:tr>
              <a:tr h="680308">
                <a:tc>
                  <a:txBody>
                    <a:bodyPr/>
                    <a:lstStyle/>
                    <a:p>
                      <a:r>
                        <a:rPr lang="en-US" sz="1200" dirty="0">
                          <a:highlight>
                            <a:srgbClr val="00FF00"/>
                          </a:highlight>
                          <a:hlinkClick r:id="rId8"/>
                        </a:rPr>
                        <a:t>OV-6b: State Transition Description</a:t>
                      </a:r>
                      <a:endParaRPr lang="en-US" sz="1200" dirty="0">
                        <a:highlight>
                          <a:srgbClr val="00FF00"/>
                        </a:highlight>
                      </a:endParaRPr>
                    </a:p>
                  </a:txBody>
                  <a:tcPr marL="25697" marR="25697" marT="12848" marB="12848">
                    <a:lnL>
                      <a:noFill/>
                    </a:lnL>
                    <a:lnR>
                      <a:noFill/>
                    </a:lnR>
                    <a:lnT>
                      <a:noFill/>
                    </a:lnT>
                    <a:lnB>
                      <a:noFill/>
                    </a:lnB>
                  </a:tcPr>
                </a:tc>
                <a:tc>
                  <a:txBody>
                    <a:bodyPr/>
                    <a:lstStyle/>
                    <a:p>
                      <a:r>
                        <a:rPr lang="en-US" sz="1200" dirty="0"/>
                        <a:t>One of three models used to describe operational activity (activity). It identifies business process (activity) responses to events (usually, very short activities). </a:t>
                      </a:r>
                    </a:p>
                  </a:txBody>
                  <a:tcPr marL="25697" marR="25697" marT="12848" marB="12848">
                    <a:lnL>
                      <a:noFill/>
                    </a:lnL>
                    <a:lnR>
                      <a:noFill/>
                    </a:lnR>
                    <a:lnT>
                      <a:noFill/>
                    </a:lnT>
                    <a:lnB>
                      <a:noFill/>
                    </a:lnB>
                  </a:tcPr>
                </a:tc>
                <a:extLst>
                  <a:ext uri="{0D108BD9-81ED-4DB2-BD59-A6C34878D82A}">
                    <a16:rowId xmlns:a16="http://schemas.microsoft.com/office/drawing/2014/main" val="3069251135"/>
                  </a:ext>
                </a:extLst>
              </a:tr>
              <a:tr h="487012">
                <a:tc>
                  <a:txBody>
                    <a:bodyPr/>
                    <a:lstStyle/>
                    <a:p>
                      <a:r>
                        <a:rPr lang="en-US" sz="1200" dirty="0">
                          <a:hlinkClick r:id="rId9"/>
                        </a:rPr>
                        <a:t>OV-6c: Event-Trace Description</a:t>
                      </a:r>
                      <a:endParaRPr lang="en-US" sz="1200" dirty="0"/>
                    </a:p>
                  </a:txBody>
                  <a:tcPr marL="25697" marR="25697" marT="12848" marB="12848">
                    <a:lnL>
                      <a:noFill/>
                    </a:lnL>
                    <a:lnR>
                      <a:noFill/>
                    </a:lnR>
                    <a:lnT>
                      <a:noFill/>
                    </a:lnT>
                    <a:lnB>
                      <a:noFill/>
                    </a:lnB>
                  </a:tcPr>
                </a:tc>
                <a:tc>
                  <a:txBody>
                    <a:bodyPr/>
                    <a:lstStyle/>
                    <a:p>
                      <a:r>
                        <a:rPr lang="en-US" sz="1200" dirty="0"/>
                        <a:t>One of three models used to describe activity (operational activity). It traces actions in a scenario or sequence of events.</a:t>
                      </a:r>
                    </a:p>
                  </a:txBody>
                  <a:tcPr marL="25697" marR="25697" marT="12848" marB="12848">
                    <a:lnL>
                      <a:noFill/>
                    </a:lnL>
                    <a:lnR>
                      <a:noFill/>
                    </a:lnR>
                    <a:lnT>
                      <a:noFill/>
                    </a:lnT>
                    <a:lnB>
                      <a:noFill/>
                    </a:lnB>
                  </a:tcPr>
                </a:tc>
                <a:extLst>
                  <a:ext uri="{0D108BD9-81ED-4DB2-BD59-A6C34878D82A}">
                    <a16:rowId xmlns:a16="http://schemas.microsoft.com/office/drawing/2014/main" val="3369965453"/>
                  </a:ext>
                </a:extLst>
              </a:tr>
            </a:tbl>
          </a:graphicData>
        </a:graphic>
      </p:graphicFrame>
      <p:sp>
        <p:nvSpPr>
          <p:cNvPr id="5" name="Rectangle 1">
            <a:extLst>
              <a:ext uri="{FF2B5EF4-FFF2-40B4-BE49-F238E27FC236}">
                <a16:creationId xmlns:a16="http://schemas.microsoft.com/office/drawing/2014/main" id="{D95916D8-E0AC-2145-8559-C9CD0DF1D7B7}"/>
              </a:ext>
            </a:extLst>
          </p:cNvPr>
          <p:cNvSpPr>
            <a:spLocks noChangeArrowheads="1"/>
          </p:cNvSpPr>
          <p:nvPr/>
        </p:nvSpPr>
        <p:spPr bwMode="auto">
          <a:xfrm>
            <a:off x="-17817272" y="855576"/>
            <a:ext cx="46619767" cy="346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800" b="0">
                <a:latin typeface="Arial" panose="020B0604020202020204" pitchFamily="34" charset="0"/>
              </a:rPr>
              <a:t>Operational Model Descriptions</a:t>
            </a:r>
          </a:p>
        </p:txBody>
      </p:sp>
      <p:sp>
        <p:nvSpPr>
          <p:cNvPr id="3" name="Date Placeholder 2">
            <a:extLst>
              <a:ext uri="{FF2B5EF4-FFF2-40B4-BE49-F238E27FC236}">
                <a16:creationId xmlns:a16="http://schemas.microsoft.com/office/drawing/2014/main" id="{464E340B-B250-B24D-AFF9-635C32359D32}"/>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281794263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 Box 1"/>
          <p:cNvSpPr txBox="1">
            <a:spLocks noChangeArrowheads="1"/>
          </p:cNvSpPr>
          <p:nvPr/>
        </p:nvSpPr>
        <p:spPr bwMode="auto">
          <a:xfrm>
            <a:off x="457200" y="-37326"/>
            <a:ext cx="8229600" cy="1143000"/>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defPPr>
              <a:defRPr lang="en-US"/>
            </a:defPPr>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background – from the </a:t>
            </a:r>
          </a:p>
          <a:p>
            <a:r>
              <a:rPr lang="en-US" dirty="0"/>
              <a:t>IEEE-1471-2000</a:t>
            </a:r>
            <a:br>
              <a:rPr lang="en-US" dirty="0"/>
            </a:br>
            <a:r>
              <a:rPr lang="en-US" dirty="0"/>
              <a:t>conceptual framework…</a:t>
            </a:r>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1390650"/>
            <a:ext cx="6132513" cy="4857750"/>
          </a:xfrm>
          <a:prstGeom prst="rect">
            <a:avLst/>
          </a:prstGeom>
          <a:noFill/>
          <a:ln>
            <a:noFill/>
          </a:ln>
          <a:effectLst/>
          <a:extLst>
            <a:ext uri="{909E8E84-426E-40dd-AFC4-6F175D3DCCD1}">
              <a14:hiddenFill xmlns="" xmlns:a14="http://schemas.microsoft.com/office/drawing/2010/main">
                <a:blipFill dpi="0" rotWithShape="0">
                  <a:blip/>
                  <a:srcRect/>
                  <a:stretch>
                    <a:fillRect/>
                  </a:stretch>
                </a:blip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pic>
      <p:grpSp>
        <p:nvGrpSpPr>
          <p:cNvPr id="13315" name="Group 3"/>
          <p:cNvGrpSpPr>
            <a:grpSpLocks/>
          </p:cNvGrpSpPr>
          <p:nvPr/>
        </p:nvGrpSpPr>
        <p:grpSpPr bwMode="auto">
          <a:xfrm>
            <a:off x="2895600" y="1676400"/>
            <a:ext cx="6062663" cy="4646613"/>
            <a:chOff x="1824" y="1056"/>
            <a:chExt cx="3819" cy="2927"/>
          </a:xfrm>
        </p:grpSpPr>
        <p:sp>
          <p:nvSpPr>
            <p:cNvPr id="8196" name="Oval 4"/>
            <p:cNvSpPr>
              <a:spLocks noChangeArrowheads="1"/>
            </p:cNvSpPr>
            <p:nvPr/>
          </p:nvSpPr>
          <p:spPr bwMode="auto">
            <a:xfrm>
              <a:off x="2016"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7" name="Oval 5"/>
            <p:cNvSpPr>
              <a:spLocks noChangeArrowheads="1"/>
            </p:cNvSpPr>
            <p:nvPr/>
          </p:nvSpPr>
          <p:spPr bwMode="auto">
            <a:xfrm>
              <a:off x="3120" y="1344"/>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8" name="Oval 6"/>
            <p:cNvSpPr>
              <a:spLocks noChangeArrowheads="1"/>
            </p:cNvSpPr>
            <p:nvPr/>
          </p:nvSpPr>
          <p:spPr bwMode="auto">
            <a:xfrm>
              <a:off x="3120" y="201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199" name="Oval 7"/>
            <p:cNvSpPr>
              <a:spLocks noChangeArrowheads="1"/>
            </p:cNvSpPr>
            <p:nvPr/>
          </p:nvSpPr>
          <p:spPr bwMode="auto">
            <a:xfrm>
              <a:off x="1824" y="2880"/>
              <a:ext cx="1967"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0" name="Oval 8"/>
            <p:cNvSpPr>
              <a:spLocks noChangeArrowheads="1"/>
            </p:cNvSpPr>
            <p:nvPr/>
          </p:nvSpPr>
          <p:spPr bwMode="auto">
            <a:xfrm>
              <a:off x="3456" y="345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8201" name="AutoShape 9"/>
            <p:cNvSpPr>
              <a:spLocks noChangeArrowheads="1"/>
            </p:cNvSpPr>
            <p:nvPr/>
          </p:nvSpPr>
          <p:spPr bwMode="auto">
            <a:xfrm>
              <a:off x="4128" y="1056"/>
              <a:ext cx="1515" cy="838"/>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formalize and adapt this generic conceptual</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framework into one for</a:t>
              </a:r>
            </a:p>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dirty="0">
                  <a:solidFill>
                    <a:srgbClr val="000000"/>
                  </a:solidFill>
                  <a:latin typeface="Century Gothic" charset="0"/>
                </a:rPr>
                <a:t>s</a:t>
              </a:r>
              <a:r>
                <a:rPr lang="en-US" sz="1400" b="1" dirty="0">
                  <a:solidFill>
                    <a:srgbClr val="000000"/>
                  </a:solidFill>
                  <a:latin typeface="Century Gothic" charset="0"/>
                </a:rPr>
                <a:t>uitable for space data system design</a:t>
              </a:r>
            </a:p>
          </p:txBody>
        </p:sp>
      </p:grpSp>
      <p:sp>
        <p:nvSpPr>
          <p:cNvPr id="2" name="Date Placeholder 1">
            <a:extLst>
              <a:ext uri="{FF2B5EF4-FFF2-40B4-BE49-F238E27FC236}">
                <a16:creationId xmlns:a16="http://schemas.microsoft.com/office/drawing/2014/main" id="{49447162-0B84-0044-B0C6-70BC0773CACA}"/>
              </a:ext>
            </a:extLst>
          </p:cNvPr>
          <p:cNvSpPr>
            <a:spLocks noGrp="1"/>
          </p:cNvSpPr>
          <p:nvPr>
            <p:ph type="dt" sz="half" idx="2"/>
          </p:nvPr>
        </p:nvSpPr>
        <p:spPr>
          <a:xfrm>
            <a:off x="-2949" y="6589712"/>
            <a:ext cx="1731963" cy="268288"/>
          </a:xfrm>
        </p:spPr>
        <p:txBody>
          <a:bodyPr/>
          <a:lstStyle/>
          <a:p>
            <a:r>
              <a:rPr lang="en-US"/>
              <a:t>13 December 2021</a:t>
            </a:r>
            <a:endParaRPr lang="en-US" dirty="0"/>
          </a:p>
        </p:txBody>
      </p:sp>
    </p:spTree>
    <p:extLst>
      <p:ext uri="{BB962C8B-B14F-4D97-AF65-F5344CB8AC3E}">
        <p14:creationId xmlns:p14="http://schemas.microsoft.com/office/powerpoint/2010/main" val="2356327547"/>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SAWG Observations on Terminology</a:t>
            </a:r>
          </a:p>
        </p:txBody>
      </p:sp>
      <p:sp>
        <p:nvSpPr>
          <p:cNvPr id="3" name="Content Placeholder 2"/>
          <p:cNvSpPr>
            <a:spLocks noGrp="1"/>
          </p:cNvSpPr>
          <p:nvPr>
            <p:ph idx="1"/>
          </p:nvPr>
        </p:nvSpPr>
        <p:spPr>
          <a:xfrm>
            <a:off x="457200" y="884237"/>
            <a:ext cx="8229600" cy="5059363"/>
          </a:xfrm>
        </p:spPr>
        <p:txBody>
          <a:bodyPr/>
          <a:lstStyle/>
          <a:p>
            <a:r>
              <a:rPr lang="en-US" sz="2000" dirty="0"/>
              <a:t>Some of the terms used in CCSDS documents are not even in the CCSDS Glossary</a:t>
            </a:r>
          </a:p>
          <a:p>
            <a:r>
              <a:rPr lang="en-US" sz="2000" dirty="0"/>
              <a:t>We only have accurate information models and schema for a small sub-set of the terms in use</a:t>
            </a:r>
          </a:p>
          <a:p>
            <a:r>
              <a:rPr lang="en-US" sz="2000" dirty="0"/>
              <a:t>Some terminology is defined in multiple different standards, and this is where issues arise</a:t>
            </a:r>
          </a:p>
          <a:p>
            <a:endParaRPr lang="en-US" sz="2000" dirty="0"/>
          </a:p>
          <a:p>
            <a:r>
              <a:rPr lang="en-US" sz="2000" dirty="0"/>
              <a:t>Lack of consistent terminology makes automation and cross use of terms much more difficult</a:t>
            </a:r>
          </a:p>
          <a:p>
            <a:r>
              <a:rPr lang="en-US" sz="2000" dirty="0"/>
              <a:t>Some terminology is in isolated domains and not an issue</a:t>
            </a:r>
          </a:p>
          <a:p>
            <a:endParaRPr lang="en-US" sz="2000" dirty="0"/>
          </a:p>
          <a:p>
            <a:r>
              <a:rPr lang="en-US" sz="2000" dirty="0"/>
              <a:t>Multiple inconsistencies in use of terminology</a:t>
            </a:r>
          </a:p>
          <a:p>
            <a:pPr lvl="1"/>
            <a:r>
              <a:rPr lang="en-US" sz="1800" dirty="0"/>
              <a:t>Collisions of usage (same word, two different meanings)</a:t>
            </a:r>
          </a:p>
          <a:p>
            <a:pPr lvl="1"/>
            <a:r>
              <a:rPr lang="en-US" sz="1800" dirty="0"/>
              <a:t>Specializations (same word, on analysis one derived from another)</a:t>
            </a:r>
          </a:p>
          <a:p>
            <a:pPr lvl="1"/>
            <a:r>
              <a:rPr lang="en-US" sz="1800" dirty="0"/>
              <a:t>Multiple terms used for the same things </a:t>
            </a:r>
          </a:p>
          <a:p>
            <a:pPr lvl="1"/>
            <a:r>
              <a:rPr lang="en-US" sz="1800" dirty="0"/>
              <a:t>Internal inconsistencies in usage or definitions</a:t>
            </a:r>
          </a:p>
          <a:p>
            <a:pPr lvl="1"/>
            <a:r>
              <a:rPr lang="en-US" sz="1800" dirty="0"/>
              <a:t>Inconsistent use of representations (lack of class diagrams)</a:t>
            </a:r>
          </a:p>
          <a:p>
            <a:pPr lvl="1"/>
            <a:r>
              <a:rPr lang="en-US" sz="1800" dirty="0"/>
              <a:t>Inconsistent references to external standards (ISO BRM and other)</a:t>
            </a:r>
          </a:p>
          <a:p>
            <a:r>
              <a:rPr lang="en-US" sz="2000" dirty="0"/>
              <a:t>Some differences appear to be easy to resolve (reference the document/namespace), others will require more work</a:t>
            </a:r>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a:p>
            <a:pPr lvl="1"/>
            <a:endParaRPr lang="en-US" sz="1800" dirty="0"/>
          </a:p>
        </p:txBody>
      </p:sp>
      <p:sp>
        <p:nvSpPr>
          <p:cNvPr id="4" name="Date Placeholder 3"/>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786187966"/>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5F06-FEAB-8C41-80BF-2FC9F7245031}"/>
              </a:ext>
            </a:extLst>
          </p:cNvPr>
          <p:cNvSpPr>
            <a:spLocks noGrp="1"/>
          </p:cNvSpPr>
          <p:nvPr>
            <p:ph type="title"/>
          </p:nvPr>
        </p:nvSpPr>
        <p:spPr/>
        <p:txBody>
          <a:bodyPr/>
          <a:lstStyle/>
          <a:p>
            <a:r>
              <a:rPr lang="en-US" b="1" dirty="0" err="1"/>
              <a:t>DoDAF</a:t>
            </a:r>
            <a:r>
              <a:rPr lang="en-US" b="1" dirty="0"/>
              <a:t> Services Viewpoint</a:t>
            </a:r>
            <a:br>
              <a:rPr lang="en-US" b="1" dirty="0"/>
            </a:br>
            <a:endParaRPr lang="en-US" dirty="0"/>
          </a:p>
        </p:txBody>
      </p:sp>
      <p:sp>
        <p:nvSpPr>
          <p:cNvPr id="3" name="Content Placeholder 2">
            <a:extLst>
              <a:ext uri="{FF2B5EF4-FFF2-40B4-BE49-F238E27FC236}">
                <a16:creationId xmlns:a16="http://schemas.microsoft.com/office/drawing/2014/main" id="{941425D3-CE23-494F-A357-B2301271088C}"/>
              </a:ext>
            </a:extLst>
          </p:cNvPr>
          <p:cNvSpPr>
            <a:spLocks noGrp="1"/>
          </p:cNvSpPr>
          <p:nvPr>
            <p:ph idx="1"/>
          </p:nvPr>
        </p:nvSpPr>
        <p:spPr/>
        <p:txBody>
          <a:bodyPr>
            <a:normAutofit fontScale="70000" lnSpcReduction="20000"/>
          </a:bodyPr>
          <a:lstStyle/>
          <a:p>
            <a:pPr>
              <a:lnSpc>
                <a:spcPct val="100000"/>
              </a:lnSpc>
            </a:pPr>
            <a:r>
              <a:rPr lang="en-US" dirty="0"/>
              <a:t>The </a:t>
            </a:r>
            <a:r>
              <a:rPr lang="en-US" dirty="0" err="1"/>
              <a:t>DoDAF</a:t>
            </a:r>
            <a:r>
              <a:rPr lang="en-US" dirty="0"/>
              <a:t>-described Models within the Services Viewpoint describes services and their interconnections providing or supporting, DoD functions. DoD functions include both mission and business functions. The Service Models associate service resources to the operational and capability requirements. These resources support the operational activities and facilitate the exchange of information. </a:t>
            </a:r>
          </a:p>
          <a:p>
            <a:pPr>
              <a:lnSpc>
                <a:spcPct val="100000"/>
              </a:lnSpc>
            </a:pPr>
            <a:r>
              <a:rPr lang="en-US" dirty="0"/>
              <a:t>The relationship between architectural data elements across the Services Viewpoint to the Operational Viewpoint and Capability Viewpoint can be exemplified as services are procured and fielded to support the operations and capabilities of organizations. The structural and behavioral models in the OVs and </a:t>
            </a:r>
            <a:r>
              <a:rPr lang="en-US" dirty="0" err="1"/>
              <a:t>SvcVs</a:t>
            </a:r>
            <a:r>
              <a:rPr lang="en-US" dirty="0"/>
              <a:t> allow architects and stakeholders to quickly ascertain which functions are carried out by humans and which by Services for each alternative specification and so carry out trade analysis based on risk, cost, reliability, etc.</a:t>
            </a:r>
          </a:p>
          <a:p>
            <a:pPr>
              <a:lnSpc>
                <a:spcPct val="100000"/>
              </a:lnSpc>
            </a:pPr>
            <a:r>
              <a:rPr lang="en-US" dirty="0"/>
              <a:t>Services are not limited to internal system functions and can include Human Computer Interface (HCI) and Graphical User Interface (GUI) functions or functions that consume or produce service data to or from service functions. The external service data providers and consumers can be used to represent the human that interacts with the service.</a:t>
            </a:r>
          </a:p>
          <a:p>
            <a:pPr>
              <a:lnSpc>
                <a:spcPct val="100000"/>
              </a:lnSpc>
            </a:pPr>
            <a:endParaRPr lang="en-US" dirty="0"/>
          </a:p>
        </p:txBody>
      </p:sp>
      <p:sp>
        <p:nvSpPr>
          <p:cNvPr id="4" name="Date Placeholder 3">
            <a:extLst>
              <a:ext uri="{FF2B5EF4-FFF2-40B4-BE49-F238E27FC236}">
                <a16:creationId xmlns:a16="http://schemas.microsoft.com/office/drawing/2014/main" id="{5A62A96C-2157-F241-8CF9-16079FA23B62}"/>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3252718124"/>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301776-0383-2346-9B91-E988B5AF175E}"/>
              </a:ext>
            </a:extLst>
          </p:cNvPr>
          <p:cNvSpPr>
            <a:spLocks noGrp="1"/>
          </p:cNvSpPr>
          <p:nvPr>
            <p:ph type="title"/>
          </p:nvPr>
        </p:nvSpPr>
        <p:spPr>
          <a:xfrm>
            <a:off x="533400" y="0"/>
            <a:ext cx="7886700" cy="994172"/>
          </a:xfrm>
        </p:spPr>
        <p:txBody>
          <a:bodyPr/>
          <a:lstStyle/>
          <a:p>
            <a:r>
              <a:rPr lang="en-US" b="1" dirty="0" err="1"/>
              <a:t>DoDAF</a:t>
            </a:r>
            <a:r>
              <a:rPr lang="en-US" b="1" dirty="0"/>
              <a:t> Services Viewpoint, </a:t>
            </a:r>
            <a:r>
              <a:rPr lang="en-US" b="1" dirty="0" err="1"/>
              <a:t>cont</a:t>
            </a:r>
            <a:br>
              <a:rPr lang="en-US" b="1" dirty="0"/>
            </a:br>
            <a:r>
              <a:rPr lang="en-US" dirty="0"/>
              <a:t>Possible Model Views</a:t>
            </a:r>
          </a:p>
        </p:txBody>
      </p:sp>
      <p:graphicFrame>
        <p:nvGraphicFramePr>
          <p:cNvPr id="4" name="Content Placeholder 3">
            <a:extLst>
              <a:ext uri="{FF2B5EF4-FFF2-40B4-BE49-F238E27FC236}">
                <a16:creationId xmlns:a16="http://schemas.microsoft.com/office/drawing/2014/main" id="{6F52743F-46F0-D54D-9C7F-61959DB0A5E8}"/>
              </a:ext>
            </a:extLst>
          </p:cNvPr>
          <p:cNvGraphicFramePr>
            <a:graphicFrameLocks noGrp="1"/>
          </p:cNvGraphicFramePr>
          <p:nvPr>
            <p:ph idx="1"/>
          </p:nvPr>
        </p:nvGraphicFramePr>
        <p:xfrm>
          <a:off x="628651" y="762001"/>
          <a:ext cx="7886699" cy="5562603"/>
        </p:xfrm>
        <a:graphic>
          <a:graphicData uri="http://schemas.openxmlformats.org/drawingml/2006/table">
            <a:tbl>
              <a:tblPr/>
              <a:tblGrid>
                <a:gridCol w="2486633">
                  <a:extLst>
                    <a:ext uri="{9D8B030D-6E8A-4147-A177-3AD203B41FA5}">
                      <a16:colId xmlns:a16="http://schemas.microsoft.com/office/drawing/2014/main" val="3273469595"/>
                    </a:ext>
                  </a:extLst>
                </a:gridCol>
                <a:gridCol w="5400066">
                  <a:extLst>
                    <a:ext uri="{9D8B030D-6E8A-4147-A177-3AD203B41FA5}">
                      <a16:colId xmlns:a16="http://schemas.microsoft.com/office/drawing/2014/main" val="1166300138"/>
                    </a:ext>
                  </a:extLst>
                </a:gridCol>
              </a:tblGrid>
              <a:tr h="201038">
                <a:tc>
                  <a:txBody>
                    <a:bodyPr/>
                    <a:lstStyle/>
                    <a:p>
                      <a:r>
                        <a:rPr lang="en-US" sz="1100" b="1" dirty="0">
                          <a:solidFill>
                            <a:schemeClr val="tx1"/>
                          </a:solidFill>
                          <a:effectLst/>
                        </a:rPr>
                        <a:t>Model</a:t>
                      </a:r>
                      <a:endParaRPr lang="en-US" sz="1100" b="1" dirty="0">
                        <a:solidFill>
                          <a:schemeClr val="tx1"/>
                        </a:solidFill>
                      </a:endParaRPr>
                    </a:p>
                  </a:txBody>
                  <a:tcPr marL="16318" marR="16318" marT="8159" marB="8159" anchor="ctr">
                    <a:lnL>
                      <a:noFill/>
                    </a:lnL>
                    <a:lnR>
                      <a:noFill/>
                    </a:lnR>
                    <a:lnT>
                      <a:noFill/>
                    </a:lnT>
                    <a:lnB>
                      <a:noFill/>
                    </a:lnB>
                  </a:tcPr>
                </a:tc>
                <a:tc>
                  <a:txBody>
                    <a:bodyPr/>
                    <a:lstStyle/>
                    <a:p>
                      <a:r>
                        <a:rPr lang="en-US" sz="1100" b="1" dirty="0">
                          <a:solidFill>
                            <a:schemeClr val="tx1"/>
                          </a:solidFill>
                          <a:effectLst/>
                        </a:rPr>
                        <a:t>Description</a:t>
                      </a:r>
                      <a:endParaRPr lang="en-US" sz="1100" b="1" dirty="0">
                        <a:solidFill>
                          <a:schemeClr val="tx1"/>
                        </a:solidFill>
                      </a:endParaRPr>
                    </a:p>
                  </a:txBody>
                  <a:tcPr marL="16318" marR="16318" marT="8159" marB="8159" anchor="ctr">
                    <a:lnL>
                      <a:noFill/>
                    </a:lnL>
                    <a:lnR>
                      <a:noFill/>
                    </a:lnR>
                    <a:lnT>
                      <a:noFill/>
                    </a:lnT>
                    <a:lnB>
                      <a:noFill/>
                    </a:lnB>
                  </a:tcPr>
                </a:tc>
                <a:extLst>
                  <a:ext uri="{0D108BD9-81ED-4DB2-BD59-A6C34878D82A}">
                    <a16:rowId xmlns:a16="http://schemas.microsoft.com/office/drawing/2014/main" val="1644270110"/>
                  </a:ext>
                </a:extLst>
              </a:tr>
              <a:tr h="201038">
                <a:tc>
                  <a:txBody>
                    <a:bodyPr/>
                    <a:lstStyle/>
                    <a:p>
                      <a:r>
                        <a:rPr lang="en-US" sz="1100" dirty="0">
                          <a:hlinkClick r:id="rId2"/>
                        </a:rPr>
                        <a:t>SvcV-1 Services Context Description</a:t>
                      </a:r>
                      <a:endParaRPr lang="en-US" sz="1100" dirty="0"/>
                    </a:p>
                  </a:txBody>
                  <a:tcPr marL="16318" marR="16318" marT="8159" marB="8159">
                    <a:lnL>
                      <a:noFill/>
                    </a:lnL>
                    <a:lnR>
                      <a:noFill/>
                    </a:lnR>
                    <a:lnT>
                      <a:noFill/>
                    </a:lnT>
                    <a:lnB>
                      <a:noFill/>
                    </a:lnB>
                  </a:tcPr>
                </a:tc>
                <a:tc>
                  <a:txBody>
                    <a:bodyPr/>
                    <a:lstStyle/>
                    <a:p>
                      <a:r>
                        <a:rPr lang="en-US" sz="1100" dirty="0"/>
                        <a:t>The identification of services, service items, and their interconnections.</a:t>
                      </a:r>
                    </a:p>
                  </a:txBody>
                  <a:tcPr marL="16318" marR="16318" marT="8159" marB="8159">
                    <a:lnL>
                      <a:noFill/>
                    </a:lnL>
                    <a:lnR>
                      <a:noFill/>
                    </a:lnR>
                    <a:lnT>
                      <a:noFill/>
                    </a:lnT>
                    <a:lnB>
                      <a:noFill/>
                    </a:lnB>
                  </a:tcPr>
                </a:tc>
                <a:extLst>
                  <a:ext uri="{0D108BD9-81ED-4DB2-BD59-A6C34878D82A}">
                    <a16:rowId xmlns:a16="http://schemas.microsoft.com/office/drawing/2014/main" val="2646374962"/>
                  </a:ext>
                </a:extLst>
              </a:tr>
              <a:tr h="384243">
                <a:tc>
                  <a:txBody>
                    <a:bodyPr/>
                    <a:lstStyle/>
                    <a:p>
                      <a:r>
                        <a:rPr lang="en-US" sz="1100" dirty="0">
                          <a:highlight>
                            <a:srgbClr val="00FF00"/>
                          </a:highlight>
                          <a:hlinkClick r:id="rId3"/>
                        </a:rPr>
                        <a:t>SvcV-2 Services Resource Flow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a:t>A description of Resource Flows exchanged between services.</a:t>
                      </a:r>
                    </a:p>
                  </a:txBody>
                  <a:tcPr marL="16318" marR="16318" marT="8159" marB="8159">
                    <a:lnL>
                      <a:noFill/>
                    </a:lnL>
                    <a:lnR>
                      <a:noFill/>
                    </a:lnR>
                    <a:lnT>
                      <a:noFill/>
                    </a:lnT>
                    <a:lnB>
                      <a:noFill/>
                    </a:lnB>
                  </a:tcPr>
                </a:tc>
                <a:extLst>
                  <a:ext uri="{0D108BD9-81ED-4DB2-BD59-A6C34878D82A}">
                    <a16:rowId xmlns:a16="http://schemas.microsoft.com/office/drawing/2014/main" val="3297519672"/>
                  </a:ext>
                </a:extLst>
              </a:tr>
              <a:tr h="384243">
                <a:tc>
                  <a:txBody>
                    <a:bodyPr/>
                    <a:lstStyle/>
                    <a:p>
                      <a:r>
                        <a:rPr lang="en-US" sz="1100" dirty="0">
                          <a:hlinkClick r:id="rId4"/>
                        </a:rPr>
                        <a:t>SvcV-3a Systems-Services Matrix</a:t>
                      </a:r>
                      <a:endParaRPr lang="en-US" sz="1100" dirty="0"/>
                    </a:p>
                  </a:txBody>
                  <a:tcPr marL="16318" marR="16318" marT="8159" marB="8159">
                    <a:lnL>
                      <a:noFill/>
                    </a:lnL>
                    <a:lnR>
                      <a:noFill/>
                    </a:lnR>
                    <a:lnT>
                      <a:noFill/>
                    </a:lnT>
                    <a:lnB>
                      <a:noFill/>
                    </a:lnB>
                  </a:tcPr>
                </a:tc>
                <a:tc>
                  <a:txBody>
                    <a:bodyPr/>
                    <a:lstStyle/>
                    <a:p>
                      <a:r>
                        <a:rPr lang="en-US" sz="1100"/>
                        <a:t>The relationships among or between systems and services in a given Architectural Description.</a:t>
                      </a:r>
                    </a:p>
                  </a:txBody>
                  <a:tcPr marL="16318" marR="16318" marT="8159" marB="8159">
                    <a:lnL>
                      <a:noFill/>
                    </a:lnL>
                    <a:lnR>
                      <a:noFill/>
                    </a:lnR>
                    <a:lnT>
                      <a:noFill/>
                    </a:lnT>
                    <a:lnB>
                      <a:noFill/>
                    </a:lnB>
                  </a:tcPr>
                </a:tc>
                <a:extLst>
                  <a:ext uri="{0D108BD9-81ED-4DB2-BD59-A6C34878D82A}">
                    <a16:rowId xmlns:a16="http://schemas.microsoft.com/office/drawing/2014/main" val="2344256875"/>
                  </a:ext>
                </a:extLst>
              </a:tr>
              <a:tr h="567447">
                <a:tc>
                  <a:txBody>
                    <a:bodyPr/>
                    <a:lstStyle/>
                    <a:p>
                      <a:r>
                        <a:rPr lang="en-US" sz="1100">
                          <a:hlinkClick r:id="rId5"/>
                        </a:rPr>
                        <a:t>SvcV-3b Services-Services Matrix</a:t>
                      </a:r>
                      <a:endParaRPr lang="en-US" sz="1100"/>
                    </a:p>
                  </a:txBody>
                  <a:tcPr marL="16318" marR="16318" marT="8159" marB="8159">
                    <a:lnL>
                      <a:noFill/>
                    </a:lnL>
                    <a:lnR>
                      <a:noFill/>
                    </a:lnR>
                    <a:lnT>
                      <a:noFill/>
                    </a:lnT>
                    <a:lnB>
                      <a:noFill/>
                    </a:lnB>
                  </a:tcPr>
                </a:tc>
                <a:tc>
                  <a:txBody>
                    <a:bodyPr/>
                    <a:lstStyle/>
                    <a:p>
                      <a:r>
                        <a:rPr lang="en-US" sz="1100"/>
                        <a:t>The relationships among services in a given Architectural Description. It can be designed to show relationships of interest, (e.g., service-type interfaces, planned vs. existing interfaces). </a:t>
                      </a:r>
                    </a:p>
                  </a:txBody>
                  <a:tcPr marL="16318" marR="16318" marT="8159" marB="8159">
                    <a:lnL>
                      <a:noFill/>
                    </a:lnL>
                    <a:lnR>
                      <a:noFill/>
                    </a:lnR>
                    <a:lnT>
                      <a:noFill/>
                    </a:lnT>
                    <a:lnB>
                      <a:noFill/>
                    </a:lnB>
                  </a:tcPr>
                </a:tc>
                <a:extLst>
                  <a:ext uri="{0D108BD9-81ED-4DB2-BD59-A6C34878D82A}">
                    <a16:rowId xmlns:a16="http://schemas.microsoft.com/office/drawing/2014/main" val="957594286"/>
                  </a:ext>
                </a:extLst>
              </a:tr>
              <a:tr h="384243">
                <a:tc>
                  <a:txBody>
                    <a:bodyPr/>
                    <a:lstStyle/>
                    <a:p>
                      <a:r>
                        <a:rPr lang="en-US" sz="1100" dirty="0">
                          <a:highlight>
                            <a:srgbClr val="00FF00"/>
                          </a:highlight>
                          <a:hlinkClick r:id="rId6"/>
                        </a:rPr>
                        <a:t>SvcV-4 Services Functionality Description </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The functions performed by services and the service data flows among service functions (activities).  </a:t>
                      </a:r>
                      <a:r>
                        <a:rPr lang="en-US" sz="1100" dirty="0">
                          <a:solidFill>
                            <a:schemeClr val="accent1">
                              <a:lumMod val="75000"/>
                            </a:schemeClr>
                          </a:solidFill>
                        </a:rPr>
                        <a:t>(Note: service de-composition into functions)</a:t>
                      </a:r>
                    </a:p>
                  </a:txBody>
                  <a:tcPr marL="16318" marR="16318" marT="8159" marB="8159">
                    <a:lnL>
                      <a:noFill/>
                    </a:lnL>
                    <a:lnR>
                      <a:noFill/>
                    </a:lnR>
                    <a:lnT>
                      <a:noFill/>
                    </a:lnT>
                    <a:lnB>
                      <a:noFill/>
                    </a:lnB>
                  </a:tcPr>
                </a:tc>
                <a:extLst>
                  <a:ext uri="{0D108BD9-81ED-4DB2-BD59-A6C34878D82A}">
                    <a16:rowId xmlns:a16="http://schemas.microsoft.com/office/drawing/2014/main" val="2506062954"/>
                  </a:ext>
                </a:extLst>
              </a:tr>
              <a:tr h="384243">
                <a:tc>
                  <a:txBody>
                    <a:bodyPr/>
                    <a:lstStyle/>
                    <a:p>
                      <a:r>
                        <a:rPr lang="en-US" sz="1100">
                          <a:hlinkClick r:id="rId7"/>
                        </a:rPr>
                        <a:t>SvcV-5 Operational Activity to Services Traceability Matrix</a:t>
                      </a:r>
                      <a:endParaRPr lang="en-US" sz="1100"/>
                    </a:p>
                  </a:txBody>
                  <a:tcPr marL="16318" marR="16318" marT="8159" marB="8159">
                    <a:lnL>
                      <a:noFill/>
                    </a:lnL>
                    <a:lnR>
                      <a:noFill/>
                    </a:lnR>
                    <a:lnT>
                      <a:noFill/>
                    </a:lnT>
                    <a:lnB>
                      <a:noFill/>
                    </a:lnB>
                  </a:tcPr>
                </a:tc>
                <a:tc>
                  <a:txBody>
                    <a:bodyPr/>
                    <a:lstStyle/>
                    <a:p>
                      <a:r>
                        <a:rPr lang="en-US" sz="1100" dirty="0"/>
                        <a:t>A mapping of services (activities) back to operational activities (activities).</a:t>
                      </a:r>
                    </a:p>
                  </a:txBody>
                  <a:tcPr marL="16318" marR="16318" marT="8159" marB="8159">
                    <a:lnL>
                      <a:noFill/>
                    </a:lnL>
                    <a:lnR>
                      <a:noFill/>
                    </a:lnR>
                    <a:lnT>
                      <a:noFill/>
                    </a:lnT>
                    <a:lnB>
                      <a:noFill/>
                    </a:lnB>
                  </a:tcPr>
                </a:tc>
                <a:extLst>
                  <a:ext uri="{0D108BD9-81ED-4DB2-BD59-A6C34878D82A}">
                    <a16:rowId xmlns:a16="http://schemas.microsoft.com/office/drawing/2014/main" val="1863824694"/>
                  </a:ext>
                </a:extLst>
              </a:tr>
              <a:tr h="567447">
                <a:tc>
                  <a:txBody>
                    <a:bodyPr/>
                    <a:lstStyle/>
                    <a:p>
                      <a:r>
                        <a:rPr lang="en-US" sz="1100" dirty="0">
                          <a:highlight>
                            <a:srgbClr val="00FF00"/>
                          </a:highlight>
                          <a:hlinkClick r:id="rId8"/>
                        </a:rPr>
                        <a:t>SvcV-6 Services Resource Flow Matrix</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It provides details of service Resource Flow elements being exchanged between services and the attributes of that exchange.  </a:t>
                      </a:r>
                      <a:r>
                        <a:rPr lang="en-US" sz="1100" dirty="0">
                          <a:solidFill>
                            <a:schemeClr val="accent1">
                              <a:lumMod val="75000"/>
                            </a:schemeClr>
                          </a:solidFill>
                        </a:rPr>
                        <a:t>(Note: Explicitly includes security attributes)</a:t>
                      </a:r>
                    </a:p>
                  </a:txBody>
                  <a:tcPr marL="16318" marR="16318" marT="8159" marB="8159">
                    <a:lnL>
                      <a:noFill/>
                    </a:lnL>
                    <a:lnR>
                      <a:noFill/>
                    </a:lnR>
                    <a:lnT>
                      <a:noFill/>
                    </a:lnT>
                    <a:lnB>
                      <a:noFill/>
                    </a:lnB>
                  </a:tcPr>
                </a:tc>
                <a:extLst>
                  <a:ext uri="{0D108BD9-81ED-4DB2-BD59-A6C34878D82A}">
                    <a16:rowId xmlns:a16="http://schemas.microsoft.com/office/drawing/2014/main" val="1945281144"/>
                  </a:ext>
                </a:extLst>
              </a:tr>
              <a:tr h="201038">
                <a:tc>
                  <a:txBody>
                    <a:bodyPr/>
                    <a:lstStyle/>
                    <a:p>
                      <a:r>
                        <a:rPr lang="en-US" sz="1100">
                          <a:hlinkClick r:id="rId9"/>
                        </a:rPr>
                        <a:t>SvcV-7 Services Measures Matrix</a:t>
                      </a:r>
                      <a:endParaRPr lang="en-US" sz="1100"/>
                    </a:p>
                  </a:txBody>
                  <a:tcPr marL="16318" marR="16318" marT="8159" marB="8159">
                    <a:lnL>
                      <a:noFill/>
                    </a:lnL>
                    <a:lnR>
                      <a:noFill/>
                    </a:lnR>
                    <a:lnT>
                      <a:noFill/>
                    </a:lnT>
                    <a:lnB>
                      <a:noFill/>
                    </a:lnB>
                  </a:tcPr>
                </a:tc>
                <a:tc>
                  <a:txBody>
                    <a:bodyPr/>
                    <a:lstStyle/>
                    <a:p>
                      <a:r>
                        <a:rPr lang="en-US" sz="1100" dirty="0"/>
                        <a:t>The measures (metrics) of Services Model elements for the appropriate timeframe(s).</a:t>
                      </a:r>
                    </a:p>
                  </a:txBody>
                  <a:tcPr marL="16318" marR="16318" marT="8159" marB="8159">
                    <a:lnL>
                      <a:noFill/>
                    </a:lnL>
                    <a:lnR>
                      <a:noFill/>
                    </a:lnR>
                    <a:lnT>
                      <a:noFill/>
                    </a:lnT>
                    <a:lnB>
                      <a:noFill/>
                    </a:lnB>
                  </a:tcPr>
                </a:tc>
                <a:extLst>
                  <a:ext uri="{0D108BD9-81ED-4DB2-BD59-A6C34878D82A}">
                    <a16:rowId xmlns:a16="http://schemas.microsoft.com/office/drawing/2014/main" val="3851643676"/>
                  </a:ext>
                </a:extLst>
              </a:tr>
              <a:tr h="384243">
                <a:tc>
                  <a:txBody>
                    <a:bodyPr/>
                    <a:lstStyle/>
                    <a:p>
                      <a:r>
                        <a:rPr lang="en-US" sz="1100">
                          <a:hlinkClick r:id="rId10"/>
                        </a:rPr>
                        <a:t>SvcV-8 Services Evolution Description</a:t>
                      </a:r>
                      <a:endParaRPr lang="en-US" sz="1100"/>
                    </a:p>
                  </a:txBody>
                  <a:tcPr marL="16318" marR="16318" marT="8159" marB="8159">
                    <a:lnL>
                      <a:noFill/>
                    </a:lnL>
                    <a:lnR>
                      <a:noFill/>
                    </a:lnR>
                    <a:lnT>
                      <a:noFill/>
                    </a:lnT>
                    <a:lnB>
                      <a:noFill/>
                    </a:lnB>
                  </a:tcPr>
                </a:tc>
                <a:tc>
                  <a:txBody>
                    <a:bodyPr/>
                    <a:lstStyle/>
                    <a:p>
                      <a:r>
                        <a:rPr lang="en-US" sz="1100" dirty="0"/>
                        <a:t>The planned incremental steps toward migrating a suite of services to a more efficient suite or toward evolving current services to a future implementation.</a:t>
                      </a:r>
                    </a:p>
                  </a:txBody>
                  <a:tcPr marL="16318" marR="16318" marT="8159" marB="8159">
                    <a:lnL>
                      <a:noFill/>
                    </a:lnL>
                    <a:lnR>
                      <a:noFill/>
                    </a:lnR>
                    <a:lnT>
                      <a:noFill/>
                    </a:lnT>
                    <a:lnB>
                      <a:noFill/>
                    </a:lnB>
                  </a:tcPr>
                </a:tc>
                <a:extLst>
                  <a:ext uri="{0D108BD9-81ED-4DB2-BD59-A6C34878D82A}">
                    <a16:rowId xmlns:a16="http://schemas.microsoft.com/office/drawing/2014/main" val="3934218936"/>
                  </a:ext>
                </a:extLst>
              </a:tr>
              <a:tr h="567447">
                <a:tc>
                  <a:txBody>
                    <a:bodyPr/>
                    <a:lstStyle/>
                    <a:p>
                      <a:r>
                        <a:rPr lang="en-US" sz="1100">
                          <a:hlinkClick r:id="rId11"/>
                        </a:rPr>
                        <a:t>SvcV-9 Services Technology &amp; Skills Forecast</a:t>
                      </a:r>
                      <a:endParaRPr lang="en-US" sz="1100"/>
                    </a:p>
                  </a:txBody>
                  <a:tcPr marL="16318" marR="16318" marT="8159" marB="8159">
                    <a:lnL>
                      <a:noFill/>
                    </a:lnL>
                    <a:lnR>
                      <a:noFill/>
                    </a:lnR>
                    <a:lnT>
                      <a:noFill/>
                    </a:lnT>
                    <a:lnB>
                      <a:noFill/>
                    </a:lnB>
                  </a:tcPr>
                </a:tc>
                <a:tc>
                  <a:txBody>
                    <a:bodyPr/>
                    <a:lstStyle/>
                    <a:p>
                      <a:r>
                        <a:rPr lang="en-US" sz="1100" dirty="0"/>
                        <a:t>The emerging technologies, software/hardware products, and skills that are expected to be available in a given set of time frames and that will affect future service development.</a:t>
                      </a:r>
                    </a:p>
                  </a:txBody>
                  <a:tcPr marL="16318" marR="16318" marT="8159" marB="8159">
                    <a:lnL>
                      <a:noFill/>
                    </a:lnL>
                    <a:lnR>
                      <a:noFill/>
                    </a:lnR>
                    <a:lnT>
                      <a:noFill/>
                    </a:lnT>
                    <a:lnB>
                      <a:noFill/>
                    </a:lnB>
                  </a:tcPr>
                </a:tc>
                <a:extLst>
                  <a:ext uri="{0D108BD9-81ED-4DB2-BD59-A6C34878D82A}">
                    <a16:rowId xmlns:a16="http://schemas.microsoft.com/office/drawing/2014/main" val="2236788497"/>
                  </a:ext>
                </a:extLst>
              </a:tr>
              <a:tr h="567447">
                <a:tc>
                  <a:txBody>
                    <a:bodyPr/>
                    <a:lstStyle/>
                    <a:p>
                      <a:r>
                        <a:rPr lang="en-US" sz="1100" dirty="0">
                          <a:highlight>
                            <a:srgbClr val="00FF00"/>
                          </a:highlight>
                          <a:hlinkClick r:id="rId12"/>
                        </a:rPr>
                        <a:t>SvcV-10a Services Rules Model</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constraints that are imposed on systems functionality due to some aspect of system design or implementation. </a:t>
                      </a:r>
                      <a:r>
                        <a:rPr lang="en-US" sz="1100" dirty="0">
                          <a:solidFill>
                            <a:schemeClr val="accent1">
                              <a:lumMod val="75000"/>
                            </a:schemeClr>
                          </a:solidFill>
                        </a:rPr>
                        <a:t>(Note: includes components, interfaces,  links, I/O, and state)</a:t>
                      </a:r>
                    </a:p>
                  </a:txBody>
                  <a:tcPr marL="16318" marR="16318" marT="8159" marB="8159">
                    <a:lnL>
                      <a:noFill/>
                    </a:lnL>
                    <a:lnR>
                      <a:noFill/>
                    </a:lnR>
                    <a:lnT>
                      <a:noFill/>
                    </a:lnT>
                    <a:lnB>
                      <a:noFill/>
                    </a:lnB>
                  </a:tcPr>
                </a:tc>
                <a:extLst>
                  <a:ext uri="{0D108BD9-81ED-4DB2-BD59-A6C34878D82A}">
                    <a16:rowId xmlns:a16="http://schemas.microsoft.com/office/drawing/2014/main" val="1901854835"/>
                  </a:ext>
                </a:extLst>
              </a:tr>
              <a:tr h="384243">
                <a:tc>
                  <a:txBody>
                    <a:bodyPr/>
                    <a:lstStyle/>
                    <a:p>
                      <a:r>
                        <a:rPr lang="en-US" sz="1100" dirty="0">
                          <a:highlight>
                            <a:srgbClr val="00FF00"/>
                          </a:highlight>
                          <a:hlinkClick r:id="rId13"/>
                        </a:rPr>
                        <a:t>SvcV-10b Services State Transition Description</a:t>
                      </a:r>
                      <a:endParaRPr lang="en-US" sz="1100" dirty="0">
                        <a:highlight>
                          <a:srgbClr val="00FF00"/>
                        </a:highlight>
                      </a:endParaRPr>
                    </a:p>
                  </a:txBody>
                  <a:tcPr marL="16318" marR="16318" marT="8159" marB="8159">
                    <a:lnL>
                      <a:noFill/>
                    </a:lnL>
                    <a:lnR>
                      <a:noFill/>
                    </a:lnR>
                    <a:lnT>
                      <a:noFill/>
                    </a:lnT>
                    <a:lnB>
                      <a:noFill/>
                    </a:lnB>
                  </a:tcPr>
                </a:tc>
                <a:tc>
                  <a:txBody>
                    <a:bodyPr/>
                    <a:lstStyle/>
                    <a:p>
                      <a:r>
                        <a:rPr lang="en-US" sz="1100" dirty="0"/>
                        <a:t>One of three models used to describe service functionality. It identifies responses of services to events.</a:t>
                      </a:r>
                    </a:p>
                  </a:txBody>
                  <a:tcPr marL="16318" marR="16318" marT="8159" marB="8159">
                    <a:lnL>
                      <a:noFill/>
                    </a:lnL>
                    <a:lnR>
                      <a:noFill/>
                    </a:lnR>
                    <a:lnT>
                      <a:noFill/>
                    </a:lnT>
                    <a:lnB>
                      <a:noFill/>
                    </a:lnB>
                  </a:tcPr>
                </a:tc>
                <a:extLst>
                  <a:ext uri="{0D108BD9-81ED-4DB2-BD59-A6C34878D82A}">
                    <a16:rowId xmlns:a16="http://schemas.microsoft.com/office/drawing/2014/main" val="3857978281"/>
                  </a:ext>
                </a:extLst>
              </a:tr>
              <a:tr h="384243">
                <a:tc>
                  <a:txBody>
                    <a:bodyPr/>
                    <a:lstStyle/>
                    <a:p>
                      <a:r>
                        <a:rPr lang="en-US" sz="1100" dirty="0">
                          <a:hlinkClick r:id="rId14"/>
                        </a:rPr>
                        <a:t>SvcV-10c Services Event-Trace Description</a:t>
                      </a:r>
                      <a:endParaRPr lang="en-US" sz="1100" dirty="0"/>
                    </a:p>
                  </a:txBody>
                  <a:tcPr marL="16318" marR="16318" marT="8159" marB="8159">
                    <a:lnL>
                      <a:noFill/>
                    </a:lnL>
                    <a:lnR>
                      <a:noFill/>
                    </a:lnR>
                    <a:lnT>
                      <a:noFill/>
                    </a:lnT>
                    <a:lnB>
                      <a:noFill/>
                    </a:lnB>
                  </a:tcPr>
                </a:tc>
                <a:tc>
                  <a:txBody>
                    <a:bodyPr/>
                    <a:lstStyle/>
                    <a:p>
                      <a:r>
                        <a:rPr lang="en-US" sz="1100" dirty="0"/>
                        <a:t>One of three models used to describe service functionality. It identifies service-specific refinements of critical sequences of events described in the Operational Viewpoint.</a:t>
                      </a:r>
                    </a:p>
                  </a:txBody>
                  <a:tcPr marL="16318" marR="16318" marT="8159" marB="8159">
                    <a:lnL>
                      <a:noFill/>
                    </a:lnL>
                    <a:lnR>
                      <a:noFill/>
                    </a:lnR>
                    <a:lnT>
                      <a:noFill/>
                    </a:lnT>
                    <a:lnB>
                      <a:noFill/>
                    </a:lnB>
                  </a:tcPr>
                </a:tc>
                <a:extLst>
                  <a:ext uri="{0D108BD9-81ED-4DB2-BD59-A6C34878D82A}">
                    <a16:rowId xmlns:a16="http://schemas.microsoft.com/office/drawing/2014/main" val="1766318847"/>
                  </a:ext>
                </a:extLst>
              </a:tr>
            </a:tbl>
          </a:graphicData>
        </a:graphic>
      </p:graphicFrame>
      <p:sp>
        <p:nvSpPr>
          <p:cNvPr id="5" name="Rectangle 1">
            <a:extLst>
              <a:ext uri="{FF2B5EF4-FFF2-40B4-BE49-F238E27FC236}">
                <a16:creationId xmlns:a16="http://schemas.microsoft.com/office/drawing/2014/main" id="{6224D37D-68A5-B84A-B53F-3754207A9836}"/>
              </a:ext>
            </a:extLst>
          </p:cNvPr>
          <p:cNvSpPr>
            <a:spLocks noChangeArrowheads="1"/>
          </p:cNvSpPr>
          <p:nvPr/>
        </p:nvSpPr>
        <p:spPr bwMode="auto">
          <a:xfrm>
            <a:off x="-33041152" y="890201"/>
            <a:ext cx="7522630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anchor="ctr" anchorCtr="0" compatLnSpc="1">
            <a:prstTxWarp prst="textNoShape">
              <a:avLst/>
            </a:prstTxWarp>
            <a:spAutoFit/>
          </a:bodyPr>
          <a:lstStyle/>
          <a:p>
            <a:pPr defTabSz="685800" eaLnBrk="0" hangingPunct="0"/>
            <a:r>
              <a:rPr lang="en-US" altLang="en-US" sz="1350" b="0">
                <a:latin typeface="Arial" panose="020B0604020202020204" pitchFamily="34" charset="0"/>
              </a:rPr>
              <a:t>Service Model Descriptions</a:t>
            </a:r>
          </a:p>
        </p:txBody>
      </p:sp>
      <p:sp>
        <p:nvSpPr>
          <p:cNvPr id="3" name="Date Placeholder 2">
            <a:extLst>
              <a:ext uri="{FF2B5EF4-FFF2-40B4-BE49-F238E27FC236}">
                <a16:creationId xmlns:a16="http://schemas.microsoft.com/office/drawing/2014/main" id="{6CCB4132-13EC-184D-8416-B39C54A26C5D}"/>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143944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15950" y="-21504"/>
            <a:ext cx="7772400" cy="854075"/>
          </a:xfrm>
          <a:prstGeom prst="rect">
            <a:avLst/>
          </a:prstGeom>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sz="1800" dirty="0"/>
              <a:t>(SC 14 Collaboration)</a:t>
            </a:r>
          </a:p>
        </p:txBody>
      </p:sp>
      <p:sp>
        <p:nvSpPr>
          <p:cNvPr id="14338" name="Text Box 2"/>
          <p:cNvSpPr txBox="1">
            <a:spLocks noChangeArrowheads="1"/>
          </p:cNvSpPr>
          <p:nvPr/>
        </p:nvSpPr>
        <p:spPr bwMode="auto">
          <a:xfrm>
            <a:off x="685800" y="762000"/>
            <a:ext cx="7772400" cy="53340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sz="1800" dirty="0">
                <a:latin typeface="Arial" charset="0"/>
              </a:rPr>
              <a:t>Service Viewpoint</a:t>
            </a:r>
          </a:p>
          <a:p>
            <a:pPr lvl="1">
              <a:spcBef>
                <a:spcPts val="500"/>
              </a:spcBef>
              <a:buFont typeface="Arial" charset="0"/>
              <a:buChar char="–"/>
              <a:defRPr/>
            </a:pPr>
            <a:r>
              <a:rPr lang="en-US" sz="1600" dirty="0">
                <a:latin typeface="Arial" charset="0"/>
              </a:rPr>
              <a:t>Already introduced in CCSDS SCCS-ARD/ADD &amp; ASL</a:t>
            </a:r>
          </a:p>
          <a:p>
            <a:pPr lvl="1">
              <a:spcBef>
                <a:spcPts val="500"/>
              </a:spcBef>
              <a:buFont typeface="Arial" charset="0"/>
              <a:buChar char="–"/>
              <a:defRPr/>
            </a:pPr>
            <a:r>
              <a:rPr lang="en-US" sz="1600" dirty="0">
                <a:latin typeface="Arial" charset="0"/>
              </a:rPr>
              <a:t>Covers exposed system service interfaces and interface bindings, hardware, software, and people</a:t>
            </a:r>
          </a:p>
          <a:p>
            <a:pPr lvl="1">
              <a:spcBef>
                <a:spcPts val="500"/>
              </a:spcBef>
              <a:buFont typeface="Arial" charset="0"/>
              <a:buChar char="–"/>
              <a:defRPr/>
            </a:pPr>
            <a:r>
              <a:rPr lang="en-US" sz="1600" dirty="0">
                <a:latin typeface="Arial" charset="0"/>
              </a:rPr>
              <a:t>Tabular representation, ties to protocol stacks and interface binding signatures</a:t>
            </a:r>
          </a:p>
          <a:p>
            <a:pPr>
              <a:spcBef>
                <a:spcPts val="600"/>
              </a:spcBef>
              <a:buFont typeface="Arial" charset="0"/>
              <a:buChar char="•"/>
              <a:defRPr/>
            </a:pPr>
            <a:r>
              <a:rPr lang="en-US" sz="1800" dirty="0">
                <a:latin typeface="Arial" charset="0"/>
              </a:rPr>
              <a:t>Physical Viewpoint</a:t>
            </a:r>
          </a:p>
          <a:p>
            <a:pPr lvl="1">
              <a:spcBef>
                <a:spcPts val="500"/>
              </a:spcBef>
              <a:buFont typeface="Arial" charset="0"/>
              <a:buChar char="–"/>
              <a:defRPr/>
            </a:pPr>
            <a:r>
              <a:rPr lang="en-US" sz="1600" dirty="0">
                <a:latin typeface="Arial" charset="0"/>
              </a:rPr>
              <a:t>Extend present Connectivity Viewpoint, Components and Connectors to add new attributes &amp; types</a:t>
            </a:r>
          </a:p>
          <a:p>
            <a:pPr lvl="1">
              <a:spcBef>
                <a:spcPts val="500"/>
              </a:spcBef>
              <a:buFont typeface="Arial" charset="0"/>
              <a:buChar char="–"/>
              <a:defRPr/>
            </a:pPr>
            <a:r>
              <a:rPr lang="en-US" sz="1600" dirty="0">
                <a:latin typeface="Arial" charset="0"/>
              </a:rPr>
              <a:t>Add support for physical aspects of elements, structures, energetic flows, position, attachment, field of view, power, thermal, radiation, other energetic views</a:t>
            </a:r>
          </a:p>
          <a:p>
            <a:pPr>
              <a:spcBef>
                <a:spcPts val="600"/>
              </a:spcBef>
              <a:buFont typeface="Arial" charset="0"/>
              <a:buChar char="•"/>
              <a:defRPr/>
            </a:pPr>
            <a:r>
              <a:rPr lang="en-US" sz="1800" dirty="0">
                <a:latin typeface="Arial" charset="0"/>
              </a:rPr>
              <a:t>Operational Viewpoint</a:t>
            </a:r>
          </a:p>
          <a:p>
            <a:pPr lvl="1">
              <a:spcBef>
                <a:spcPts val="500"/>
              </a:spcBef>
              <a:buFont typeface="Arial" charset="0"/>
              <a:buChar char="–"/>
              <a:defRPr/>
            </a:pPr>
            <a:r>
              <a:rPr lang="en-US" sz="1600" dirty="0">
                <a:latin typeface="Arial" charset="0"/>
              </a:rPr>
              <a:t>Create new Operational Viewpoint </a:t>
            </a:r>
          </a:p>
          <a:p>
            <a:pPr lvl="1">
              <a:spcBef>
                <a:spcPts val="500"/>
              </a:spcBef>
              <a:buFont typeface="Arial" charset="0"/>
              <a:buChar char="–"/>
              <a:defRPr/>
            </a:pPr>
            <a:r>
              <a:rPr lang="en-US" sz="1600" dirty="0">
                <a:latin typeface="Arial" charset="0"/>
              </a:rPr>
              <a:t>Add support to describe operational processes, procedures, and related behavior</a:t>
            </a:r>
          </a:p>
          <a:p>
            <a:pPr lvl="1">
              <a:spcBef>
                <a:spcPts val="500"/>
              </a:spcBef>
              <a:buFont typeface="Arial" charset="0"/>
              <a:buChar char="–"/>
              <a:defRPr/>
            </a:pPr>
            <a:r>
              <a:rPr lang="en-US" sz="1600" dirty="0">
                <a:latin typeface="Arial" charset="0"/>
              </a:rPr>
              <a:t>Propose correlation to /  derivation from from UML activity / sequence diagrams</a:t>
            </a:r>
          </a:p>
          <a:p>
            <a:pPr lvl="1">
              <a:spcBef>
                <a:spcPts val="500"/>
              </a:spcBef>
              <a:buFont typeface="Arial" charset="0"/>
              <a:buNone/>
              <a:defRPr/>
            </a:pPr>
            <a:endParaRPr lang="en-US" sz="1600" dirty="0">
              <a:latin typeface="Arial" charset="0"/>
            </a:endParaRPr>
          </a:p>
        </p:txBody>
      </p:sp>
      <p:sp>
        <p:nvSpPr>
          <p:cNvPr id="2" name="Date Placeholder 1">
            <a:extLst>
              <a:ext uri="{FF2B5EF4-FFF2-40B4-BE49-F238E27FC236}">
                <a16:creationId xmlns:a16="http://schemas.microsoft.com/office/drawing/2014/main" id="{AD7116C5-1C1D-CB43-855E-6E0435D95BA8}"/>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1298758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 Box 1"/>
          <p:cNvSpPr txBox="1">
            <a:spLocks noChangeArrowheads="1"/>
          </p:cNvSpPr>
          <p:nvPr/>
        </p:nvSpPr>
        <p:spPr bwMode="auto">
          <a:xfrm>
            <a:off x="381000" y="-1588"/>
            <a:ext cx="8229600" cy="763588"/>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RASDS Concept Model </a:t>
            </a:r>
            <a:br>
              <a:rPr lang="en-US" dirty="0"/>
            </a:br>
            <a:r>
              <a:rPr lang="en-US" dirty="0"/>
              <a:t>… and Proposed TC20/SC14 extensions</a:t>
            </a:r>
          </a:p>
        </p:txBody>
      </p:sp>
      <p:sp>
        <p:nvSpPr>
          <p:cNvPr id="11266" name="Rectangle 2"/>
          <p:cNvSpPr>
            <a:spLocks noChangeArrowheads="1"/>
          </p:cNvSpPr>
          <p:nvPr/>
        </p:nvSpPr>
        <p:spPr bwMode="auto">
          <a:xfrm>
            <a:off x="3429000" y="990600"/>
            <a:ext cx="2286000" cy="914400"/>
          </a:xfrm>
          <a:prstGeom prst="rect">
            <a:avLst/>
          </a:prstGeom>
          <a:solidFill>
            <a:srgbClr val="66FF33"/>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7" name="Text Box 3"/>
          <p:cNvSpPr txBox="1">
            <a:spLocks noChangeArrowheads="1"/>
          </p:cNvSpPr>
          <p:nvPr/>
        </p:nvSpPr>
        <p:spPr bwMode="auto">
          <a:xfrm>
            <a:off x="3733800" y="990600"/>
            <a:ext cx="1981200" cy="92551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1125"/>
              </a:spcBef>
              <a:buClrTx/>
              <a:buFontTx/>
              <a:buNone/>
              <a:defRPr/>
            </a:pPr>
            <a:r>
              <a:rPr lang="en-US" sz="1800" dirty="0">
                <a:solidFill>
                  <a:srgbClr val="FF0000"/>
                </a:solidFill>
              </a:rPr>
              <a:t>RASDS++                                                       </a:t>
            </a:r>
            <a:r>
              <a:rPr lang="en-US" sz="1800" dirty="0"/>
              <a:t>as Architectural                                                   Framework *</a:t>
            </a:r>
          </a:p>
        </p:txBody>
      </p:sp>
      <p:sp>
        <p:nvSpPr>
          <p:cNvPr id="11268" name="Rectangle 4"/>
          <p:cNvSpPr>
            <a:spLocks noChangeArrowheads="1"/>
          </p:cNvSpPr>
          <p:nvPr/>
        </p:nvSpPr>
        <p:spPr bwMode="auto">
          <a:xfrm>
            <a:off x="3352800" y="2743200"/>
            <a:ext cx="1219200" cy="2133600"/>
          </a:xfrm>
          <a:prstGeom prst="rect">
            <a:avLst/>
          </a:prstGeom>
          <a:solidFill>
            <a:srgbClr val="0C8F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69" name="Text Box 5"/>
          <p:cNvSpPr txBox="1">
            <a:spLocks noChangeArrowheads="1"/>
          </p:cNvSpPr>
          <p:nvPr/>
        </p:nvSpPr>
        <p:spPr bwMode="auto">
          <a:xfrm>
            <a:off x="3352800" y="2743200"/>
            <a:ext cx="1293812" cy="206941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450"/>
              </a:spcBef>
              <a:buClrTx/>
              <a:buFontTx/>
              <a:buNone/>
              <a:defRPr/>
            </a:pPr>
            <a:r>
              <a:rPr lang="en-US" sz="1100" dirty="0"/>
              <a:t>Connectivity </a:t>
            </a:r>
            <a:r>
              <a:rPr lang="en-US" sz="1100" dirty="0">
                <a:solidFill>
                  <a:srgbClr val="FF0000"/>
                </a:solidFill>
              </a:rPr>
              <a:t>/ Deployment </a:t>
            </a:r>
            <a:r>
              <a:rPr lang="en-US" sz="1100" dirty="0"/>
              <a:t>Viewpoint</a:t>
            </a:r>
          </a:p>
          <a:p>
            <a:pPr>
              <a:spcBef>
                <a:spcPts val="375"/>
              </a:spcBef>
              <a:buFont typeface="Times New Roman" charset="0"/>
              <a:buChar char="•"/>
              <a:defRPr/>
            </a:pPr>
            <a:r>
              <a:rPr lang="en-US" sz="900" dirty="0"/>
              <a:t> Connectivity </a:t>
            </a:r>
          </a:p>
          <a:p>
            <a:pPr>
              <a:spcBef>
                <a:spcPts val="375"/>
              </a:spcBef>
              <a:buFont typeface="Times New Roman" charset="0"/>
              <a:buChar char="•"/>
              <a:defRPr/>
            </a:pPr>
            <a:r>
              <a:rPr lang="en-US" sz="900" dirty="0"/>
              <a:t> Components &amp; connectors</a:t>
            </a:r>
          </a:p>
          <a:p>
            <a:pPr>
              <a:spcBef>
                <a:spcPts val="375"/>
              </a:spcBef>
              <a:buFont typeface="Times New Roman" charset="0"/>
              <a:buChar char="•"/>
              <a:defRPr/>
            </a:pPr>
            <a:r>
              <a:rPr lang="en-US" sz="900" dirty="0"/>
              <a:t> RF </a:t>
            </a:r>
            <a:r>
              <a:rPr lang="en-US" sz="900" dirty="0">
                <a:solidFill>
                  <a:srgbClr val="FF0000"/>
                </a:solidFill>
              </a:rPr>
              <a:t>&amp; optical</a:t>
            </a:r>
          </a:p>
          <a:p>
            <a:pPr>
              <a:spcBef>
                <a:spcPts val="375"/>
              </a:spcBef>
              <a:buFont typeface="Times New Roman" charset="0"/>
              <a:buChar char="•"/>
              <a:defRPr/>
            </a:pPr>
            <a:r>
              <a:rPr lang="en-US" sz="900" dirty="0"/>
              <a:t> Physics of Motion</a:t>
            </a:r>
          </a:p>
          <a:p>
            <a:pPr>
              <a:spcBef>
                <a:spcPts val="375"/>
              </a:spcBef>
              <a:buFont typeface="Times New Roman" charset="0"/>
              <a:buChar char="•"/>
              <a:defRPr/>
            </a:pPr>
            <a:r>
              <a:rPr lang="en-US" sz="900" dirty="0"/>
              <a:t> End to End Views</a:t>
            </a:r>
          </a:p>
          <a:p>
            <a:pPr>
              <a:spcBef>
                <a:spcPts val="375"/>
              </a:spcBef>
              <a:buFont typeface="Times New Roman" charset="0"/>
              <a:buChar char="•"/>
              <a:defRPr/>
            </a:pPr>
            <a:r>
              <a:rPr lang="en-US" sz="900" dirty="0"/>
              <a:t> External Forces</a:t>
            </a:r>
          </a:p>
          <a:p>
            <a:pPr>
              <a:spcBef>
                <a:spcPts val="375"/>
              </a:spcBef>
              <a:buFont typeface="Times New Roman" charset="0"/>
              <a:buChar char="•"/>
              <a:defRPr/>
            </a:pPr>
            <a:r>
              <a:rPr lang="en-US" sz="900" dirty="0"/>
              <a:t> </a:t>
            </a:r>
            <a:r>
              <a:rPr lang="en-US" sz="900" dirty="0">
                <a:solidFill>
                  <a:srgbClr val="FF0000"/>
                </a:solidFill>
              </a:rPr>
              <a:t>Performance</a:t>
            </a:r>
          </a:p>
        </p:txBody>
      </p:sp>
      <p:sp>
        <p:nvSpPr>
          <p:cNvPr id="11270" name="Rectangle 6"/>
          <p:cNvSpPr>
            <a:spLocks noChangeArrowheads="1"/>
          </p:cNvSpPr>
          <p:nvPr/>
        </p:nvSpPr>
        <p:spPr bwMode="auto">
          <a:xfrm>
            <a:off x="3352800" y="5045075"/>
            <a:ext cx="1223963" cy="1828800"/>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11271" name="Text Box 7"/>
          <p:cNvSpPr txBox="1">
            <a:spLocks noChangeArrowheads="1"/>
          </p:cNvSpPr>
          <p:nvPr/>
        </p:nvSpPr>
        <p:spPr bwMode="auto">
          <a:xfrm>
            <a:off x="3429000" y="5045075"/>
            <a:ext cx="1143000" cy="1707776"/>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defPPr>
              <a:defRPr lang="en-GB"/>
            </a:defPPr>
            <a:lvl1pPr>
              <a:spcBef>
                <a:spcPts val="450"/>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solidFill>
                  <a:srgbClr val="000000"/>
                </a:solidFill>
              </a:defRPr>
            </a:lvl9pPr>
          </a:lstStyle>
          <a:p>
            <a:pPr>
              <a:defRPr/>
            </a:pPr>
            <a:r>
              <a:rPr lang="en-US" sz="1050" dirty="0"/>
              <a:t>Physical Viewpoint -Structures:</a:t>
            </a:r>
          </a:p>
          <a:p>
            <a:pPr marL="171450" indent="-171450">
              <a:buFont typeface="Arial" panose="020B0604020202020204" pitchFamily="34" charset="0"/>
              <a:buChar char="•"/>
              <a:defRPr/>
            </a:pPr>
            <a:r>
              <a:rPr lang="en-US" sz="1050" dirty="0"/>
              <a:t>Power</a:t>
            </a:r>
          </a:p>
          <a:p>
            <a:pPr marL="171450" indent="-171450">
              <a:buFont typeface="Arial" panose="020B0604020202020204" pitchFamily="34" charset="0"/>
              <a:buChar char="•"/>
              <a:defRPr/>
            </a:pPr>
            <a:r>
              <a:rPr lang="en-US" sz="1050" dirty="0"/>
              <a:t>Mass</a:t>
            </a:r>
          </a:p>
          <a:p>
            <a:pPr marL="171450" indent="-171450">
              <a:buFont typeface="Arial" panose="020B0604020202020204" pitchFamily="34" charset="0"/>
              <a:buChar char="•"/>
              <a:defRPr/>
            </a:pPr>
            <a:r>
              <a:rPr lang="en-US" sz="1050" dirty="0"/>
              <a:t>Thermal</a:t>
            </a:r>
          </a:p>
          <a:p>
            <a:pPr marL="171450" indent="-171450">
              <a:buFont typeface="Arial" panose="020B0604020202020204" pitchFamily="34" charset="0"/>
              <a:buChar char="•"/>
              <a:defRPr/>
            </a:pPr>
            <a:r>
              <a:rPr lang="en-US" sz="1050" dirty="0"/>
              <a:t>Orbit </a:t>
            </a:r>
          </a:p>
          <a:p>
            <a:pPr marL="171450" indent="-171450">
              <a:buFont typeface="Arial" panose="020B0604020202020204" pitchFamily="34" charset="0"/>
              <a:buChar char="•"/>
              <a:defRPr/>
            </a:pPr>
            <a:r>
              <a:rPr lang="en-US" sz="1050" dirty="0"/>
              <a:t>Propulsion</a:t>
            </a:r>
          </a:p>
        </p:txBody>
      </p:sp>
      <p:sp>
        <p:nvSpPr>
          <p:cNvPr id="11272" name="Rectangle 8"/>
          <p:cNvSpPr>
            <a:spLocks noChangeArrowheads="1"/>
          </p:cNvSpPr>
          <p:nvPr/>
        </p:nvSpPr>
        <p:spPr bwMode="auto">
          <a:xfrm>
            <a:off x="1981200" y="2743199"/>
            <a:ext cx="1290636" cy="2002730"/>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3" name="Text Box 9"/>
          <p:cNvSpPr txBox="1">
            <a:spLocks noChangeArrowheads="1"/>
          </p:cNvSpPr>
          <p:nvPr/>
        </p:nvSpPr>
        <p:spPr bwMode="auto">
          <a:xfrm>
            <a:off x="1958872" y="2725373"/>
            <a:ext cx="1335291" cy="1802674"/>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Enterprise</a:t>
            </a:r>
            <a:r>
              <a:rPr lang="en-US" sz="1200" dirty="0"/>
              <a:t> </a:t>
            </a:r>
            <a:r>
              <a:rPr lang="en-US" sz="1100" dirty="0"/>
              <a:t>Viewpoint </a:t>
            </a:r>
            <a:r>
              <a:rPr lang="en-US" sz="1100" dirty="0">
                <a:solidFill>
                  <a:srgbClr val="FF0000"/>
                </a:solidFill>
              </a:rPr>
              <a:t>(15288)</a:t>
            </a:r>
          </a:p>
          <a:p>
            <a:pPr>
              <a:spcBef>
                <a:spcPts val="625"/>
              </a:spcBef>
              <a:buFont typeface="Times New Roman" charset="0"/>
              <a:buChar char="•"/>
              <a:defRPr/>
            </a:pPr>
            <a:r>
              <a:rPr lang="en-US" sz="900" dirty="0"/>
              <a:t> Organizations</a:t>
            </a:r>
          </a:p>
          <a:p>
            <a:pPr>
              <a:spcBef>
                <a:spcPts val="625"/>
              </a:spcBef>
              <a:buFont typeface="Times New Roman" charset="0"/>
              <a:buChar char="•"/>
              <a:defRPr/>
            </a:pPr>
            <a:r>
              <a:rPr lang="en-US" sz="900" dirty="0"/>
              <a:t> People</a:t>
            </a:r>
          </a:p>
          <a:p>
            <a:pPr>
              <a:spcBef>
                <a:spcPts val="625"/>
              </a:spcBef>
              <a:buFont typeface="Times New Roman" charset="0"/>
              <a:buChar char="•"/>
              <a:defRPr/>
            </a:pPr>
            <a:r>
              <a:rPr lang="en-US" sz="900" dirty="0"/>
              <a:t> </a:t>
            </a:r>
            <a:r>
              <a:rPr lang="en-US" sz="900" dirty="0">
                <a:solidFill>
                  <a:srgbClr val="FF0000"/>
                </a:solidFill>
              </a:rPr>
              <a:t>Use Case</a:t>
            </a:r>
          </a:p>
          <a:p>
            <a:pPr>
              <a:spcBef>
                <a:spcPts val="625"/>
              </a:spcBef>
              <a:buFont typeface="Times New Roman" charset="0"/>
              <a:buChar char="•"/>
              <a:defRPr/>
            </a:pPr>
            <a:r>
              <a:rPr lang="en-US" sz="900" dirty="0"/>
              <a:t> Contracts Agreements </a:t>
            </a:r>
            <a:r>
              <a:rPr lang="en-US" sz="900" dirty="0">
                <a:solidFill>
                  <a:srgbClr val="FF0000"/>
                </a:solidFill>
              </a:rPr>
              <a:t>(CONFERS)</a:t>
            </a:r>
          </a:p>
          <a:p>
            <a:pPr>
              <a:spcBef>
                <a:spcPts val="625"/>
              </a:spcBef>
              <a:buFont typeface="Times New Roman" charset="0"/>
              <a:buChar char="•"/>
              <a:defRPr/>
            </a:pPr>
            <a:r>
              <a:rPr lang="en-US" sz="900" dirty="0">
                <a:solidFill>
                  <a:srgbClr val="FF0000"/>
                </a:solidFill>
              </a:rPr>
              <a:t> Glossary</a:t>
            </a:r>
          </a:p>
        </p:txBody>
      </p:sp>
      <p:sp>
        <p:nvSpPr>
          <p:cNvPr id="11274" name="Rectangle 10"/>
          <p:cNvSpPr>
            <a:spLocks noChangeArrowheads="1"/>
          </p:cNvSpPr>
          <p:nvPr/>
        </p:nvSpPr>
        <p:spPr bwMode="auto">
          <a:xfrm>
            <a:off x="1981200" y="4724399"/>
            <a:ext cx="1295400" cy="1616075"/>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5" name="Text Box 11"/>
          <p:cNvSpPr txBox="1">
            <a:spLocks noChangeArrowheads="1"/>
          </p:cNvSpPr>
          <p:nvPr/>
        </p:nvSpPr>
        <p:spPr bwMode="auto">
          <a:xfrm>
            <a:off x="2043703" y="4745929"/>
            <a:ext cx="1335291" cy="1764202"/>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50" dirty="0">
                <a:latin typeface="Arial" charset="0"/>
              </a:rPr>
              <a:t>Augment to Capture:</a:t>
            </a:r>
          </a:p>
          <a:p>
            <a:pPr>
              <a:spcBef>
                <a:spcPts val="625"/>
              </a:spcBef>
              <a:buFont typeface="Times New Roman" charset="0"/>
              <a:buChar char="•"/>
              <a:defRPr/>
            </a:pPr>
            <a:r>
              <a:rPr lang="en-US" sz="1050" dirty="0">
                <a:latin typeface="Arial" charset="0"/>
              </a:rPr>
              <a:t> </a:t>
            </a:r>
            <a:r>
              <a:rPr lang="en-US" sz="1050" dirty="0">
                <a:solidFill>
                  <a:srgbClr val="FF0000"/>
                </a:solidFill>
                <a:latin typeface="Arial" charset="0"/>
              </a:rPr>
              <a:t>Capabilities</a:t>
            </a:r>
          </a:p>
          <a:p>
            <a:pPr>
              <a:spcBef>
                <a:spcPts val="625"/>
              </a:spcBef>
              <a:buFont typeface="Times New Roman" charset="0"/>
              <a:buChar char="•"/>
              <a:defRPr/>
            </a:pPr>
            <a:r>
              <a:rPr lang="en-US" sz="1050" dirty="0">
                <a:solidFill>
                  <a:srgbClr val="FF0000"/>
                </a:solidFill>
                <a:latin typeface="Arial" charset="0"/>
              </a:rPr>
              <a:t> Mission Design &amp; Drivers (OV-1?)</a:t>
            </a:r>
          </a:p>
          <a:p>
            <a:pPr>
              <a:spcBef>
                <a:spcPts val="625"/>
              </a:spcBef>
              <a:buFont typeface="Times New Roman" charset="0"/>
              <a:buChar char="•"/>
              <a:defRPr/>
            </a:pPr>
            <a:r>
              <a:rPr lang="en-US" sz="1050" dirty="0">
                <a:latin typeface="Arial" charset="0"/>
              </a:rPr>
              <a:t> Requirements</a:t>
            </a:r>
          </a:p>
          <a:p>
            <a:pPr>
              <a:spcBef>
                <a:spcPts val="625"/>
              </a:spcBef>
              <a:buFont typeface="Times New Roman" charset="0"/>
              <a:buChar char="•"/>
              <a:defRPr/>
            </a:pPr>
            <a:r>
              <a:rPr lang="en-US" sz="1050" dirty="0">
                <a:latin typeface="Arial" charset="0"/>
              </a:rPr>
              <a:t> Phases</a:t>
            </a:r>
          </a:p>
          <a:p>
            <a:pPr>
              <a:spcBef>
                <a:spcPts val="625"/>
              </a:spcBef>
              <a:defRPr/>
            </a:pPr>
            <a:endParaRPr lang="en-US" sz="1000" dirty="0"/>
          </a:p>
        </p:txBody>
      </p:sp>
      <p:sp>
        <p:nvSpPr>
          <p:cNvPr id="11276" name="Rectangle 12"/>
          <p:cNvSpPr>
            <a:spLocks noChangeArrowheads="1"/>
          </p:cNvSpPr>
          <p:nvPr/>
        </p:nvSpPr>
        <p:spPr bwMode="auto">
          <a:xfrm>
            <a:off x="152400" y="2743200"/>
            <a:ext cx="1752600" cy="1828800"/>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77" name="Text Box 13"/>
          <p:cNvSpPr txBox="1">
            <a:spLocks noChangeArrowheads="1"/>
          </p:cNvSpPr>
          <p:nvPr/>
        </p:nvSpPr>
        <p:spPr bwMode="auto">
          <a:xfrm>
            <a:off x="152400" y="2743200"/>
            <a:ext cx="1828800" cy="1895007"/>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Engineering Viewpoint</a:t>
            </a:r>
          </a:p>
          <a:p>
            <a:pPr>
              <a:spcBef>
                <a:spcPts val="625"/>
              </a:spcBef>
              <a:buFont typeface="Times New Roman" charset="0"/>
              <a:buChar char="•"/>
              <a:defRPr/>
            </a:pPr>
            <a:r>
              <a:rPr lang="en-US" sz="1000" dirty="0"/>
              <a:t> System Design &amp; Construction - realization</a:t>
            </a:r>
          </a:p>
          <a:p>
            <a:pPr>
              <a:spcBef>
                <a:spcPts val="625"/>
              </a:spcBef>
              <a:buFont typeface="Times New Roman" charset="0"/>
              <a:buChar char="•"/>
              <a:defRPr/>
            </a:pPr>
            <a:r>
              <a:rPr lang="en-US" sz="1000" dirty="0"/>
              <a:t> Functional allocation</a:t>
            </a:r>
          </a:p>
          <a:p>
            <a:pPr>
              <a:spcBef>
                <a:spcPts val="625"/>
              </a:spcBef>
              <a:buFont typeface="Times New Roman" charset="0"/>
              <a:buChar char="•"/>
              <a:defRPr/>
            </a:pPr>
            <a:r>
              <a:rPr lang="en-US" sz="1000" dirty="0"/>
              <a:t> Distribution of functions and trade-offs</a:t>
            </a:r>
          </a:p>
          <a:p>
            <a:pPr>
              <a:spcBef>
                <a:spcPts val="625"/>
              </a:spcBef>
              <a:buFont typeface="Times New Roman" charset="0"/>
              <a:buChar char="•"/>
              <a:defRPr/>
            </a:pPr>
            <a:r>
              <a:rPr lang="en-US" sz="1000" dirty="0"/>
              <a:t> Development</a:t>
            </a:r>
          </a:p>
          <a:p>
            <a:pPr>
              <a:spcBef>
                <a:spcPts val="625"/>
              </a:spcBef>
              <a:buFont typeface="Times New Roman" charset="0"/>
              <a:buChar char="•"/>
              <a:defRPr/>
            </a:pPr>
            <a:r>
              <a:rPr lang="en-US" sz="1000" dirty="0"/>
              <a:t> Validation &amp; verification &amp; engineering processes</a:t>
            </a:r>
          </a:p>
        </p:txBody>
      </p:sp>
      <p:sp>
        <p:nvSpPr>
          <p:cNvPr id="11278" name="Line 14"/>
          <p:cNvSpPr>
            <a:spLocks noChangeShapeType="1"/>
          </p:cNvSpPr>
          <p:nvPr/>
        </p:nvSpPr>
        <p:spPr bwMode="auto">
          <a:xfrm>
            <a:off x="4572000" y="1905000"/>
            <a:ext cx="1588" cy="381000"/>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79" name="Line 15"/>
          <p:cNvSpPr>
            <a:spLocks noChangeShapeType="1"/>
          </p:cNvSpPr>
          <p:nvPr/>
        </p:nvSpPr>
        <p:spPr bwMode="auto">
          <a:xfrm>
            <a:off x="26670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0" name="Line 16"/>
          <p:cNvSpPr>
            <a:spLocks noChangeShapeType="1"/>
          </p:cNvSpPr>
          <p:nvPr/>
        </p:nvSpPr>
        <p:spPr bwMode="auto">
          <a:xfrm>
            <a:off x="9144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1" name="Line 17"/>
          <p:cNvSpPr>
            <a:spLocks noChangeShapeType="1"/>
          </p:cNvSpPr>
          <p:nvPr/>
        </p:nvSpPr>
        <p:spPr bwMode="auto">
          <a:xfrm>
            <a:off x="4114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82" name="Text Box 18"/>
          <p:cNvSpPr txBox="1">
            <a:spLocks noChangeArrowheads="1"/>
          </p:cNvSpPr>
          <p:nvPr/>
        </p:nvSpPr>
        <p:spPr bwMode="auto">
          <a:xfrm>
            <a:off x="950710" y="3733800"/>
            <a:ext cx="1106690"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11283" name="Text Box 19"/>
          <p:cNvSpPr txBox="1">
            <a:spLocks noChangeArrowheads="1"/>
          </p:cNvSpPr>
          <p:nvPr/>
        </p:nvSpPr>
        <p:spPr bwMode="auto">
          <a:xfrm>
            <a:off x="6477000" y="5927725"/>
            <a:ext cx="2514600" cy="7826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Tx/>
              <a:buFontTx/>
              <a:buNone/>
              <a:defRPr/>
            </a:pPr>
            <a:r>
              <a:rPr lang="en-US" sz="1000" dirty="0"/>
              <a:t>* Reference Architecture for Space Data Systems (RASDS)</a:t>
            </a:r>
          </a:p>
          <a:p>
            <a:pPr>
              <a:spcBef>
                <a:spcPts val="625"/>
              </a:spcBef>
              <a:buClrTx/>
              <a:buFontTx/>
              <a:buNone/>
              <a:defRPr/>
            </a:pPr>
            <a:r>
              <a:rPr lang="en-US" sz="1000" dirty="0"/>
              <a:t>** Reference Model Open Distributed Processing (RMODP, ISO 10746 spec)</a:t>
            </a:r>
          </a:p>
        </p:txBody>
      </p:sp>
      <p:sp>
        <p:nvSpPr>
          <p:cNvPr id="11284" name="Rectangle 20"/>
          <p:cNvSpPr>
            <a:spLocks noChangeArrowheads="1"/>
          </p:cNvSpPr>
          <p:nvPr/>
        </p:nvSpPr>
        <p:spPr bwMode="auto">
          <a:xfrm>
            <a:off x="4648200" y="2743200"/>
            <a:ext cx="1219200" cy="2209800"/>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5" name="Rectangle 21"/>
          <p:cNvSpPr>
            <a:spLocks noChangeArrowheads="1"/>
          </p:cNvSpPr>
          <p:nvPr/>
        </p:nvSpPr>
        <p:spPr bwMode="auto">
          <a:xfrm>
            <a:off x="5943600" y="2743200"/>
            <a:ext cx="1219200" cy="1981200"/>
          </a:xfrm>
          <a:prstGeom prst="rect">
            <a:avLst/>
          </a:prstGeom>
          <a:solidFill>
            <a:srgbClr val="CC0606"/>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6" name="Rectangle 22"/>
          <p:cNvSpPr>
            <a:spLocks noChangeArrowheads="1"/>
          </p:cNvSpPr>
          <p:nvPr/>
        </p:nvSpPr>
        <p:spPr bwMode="auto">
          <a:xfrm>
            <a:off x="7239000" y="2743200"/>
            <a:ext cx="1371600" cy="1981200"/>
          </a:xfrm>
          <a:prstGeom prst="rect">
            <a:avLst/>
          </a:prstGeom>
          <a:solidFill>
            <a:srgbClr val="CCC30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87" name="Text Box 23"/>
          <p:cNvSpPr txBox="1">
            <a:spLocks noChangeArrowheads="1"/>
          </p:cNvSpPr>
          <p:nvPr/>
        </p:nvSpPr>
        <p:spPr bwMode="auto">
          <a:xfrm>
            <a:off x="4648199" y="2743200"/>
            <a:ext cx="1335291" cy="2002729"/>
          </a:xfrm>
          <a:prstGeom prst="rect">
            <a:avLst/>
          </a:prstGeom>
          <a:no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Functional Viewpoint</a:t>
            </a:r>
          </a:p>
          <a:p>
            <a:pPr>
              <a:spcBef>
                <a:spcPts val="625"/>
              </a:spcBef>
              <a:buFont typeface="Times New Roman" charset="0"/>
              <a:buChar char="•"/>
              <a:defRPr/>
            </a:pPr>
            <a:r>
              <a:rPr lang="en-US" sz="1000" dirty="0"/>
              <a:t> Functional Structure - abstract</a:t>
            </a:r>
          </a:p>
          <a:p>
            <a:pPr>
              <a:spcBef>
                <a:spcPts val="625"/>
              </a:spcBef>
              <a:buFont typeface="Times New Roman" charset="0"/>
              <a:buChar char="•"/>
              <a:defRPr/>
            </a:pPr>
            <a:r>
              <a:rPr lang="en-US" sz="1000" dirty="0"/>
              <a:t> Functional Behavior &amp; abstract interfaces</a:t>
            </a:r>
          </a:p>
          <a:p>
            <a:pPr>
              <a:spcBef>
                <a:spcPts val="625"/>
              </a:spcBef>
              <a:buFont typeface="Times New Roman" charset="0"/>
              <a:buChar char="•"/>
              <a:defRPr/>
            </a:pPr>
            <a:r>
              <a:rPr lang="en-US" sz="1000" dirty="0"/>
              <a:t> End to End View</a:t>
            </a:r>
          </a:p>
          <a:p>
            <a:pPr>
              <a:spcBef>
                <a:spcPts val="625"/>
              </a:spcBef>
              <a:buFont typeface="Times New Roman" charset="0"/>
              <a:buChar char="•"/>
              <a:defRPr/>
            </a:pPr>
            <a:r>
              <a:rPr lang="en-US" sz="1000" dirty="0"/>
              <a:t> Cross Support Services</a:t>
            </a:r>
          </a:p>
        </p:txBody>
      </p:sp>
      <p:sp>
        <p:nvSpPr>
          <p:cNvPr id="11288" name="Text Box 24"/>
          <p:cNvSpPr txBox="1">
            <a:spLocks noChangeArrowheads="1"/>
          </p:cNvSpPr>
          <p:nvPr/>
        </p:nvSpPr>
        <p:spPr bwMode="auto">
          <a:xfrm>
            <a:off x="7162800" y="2743200"/>
            <a:ext cx="1524000" cy="175650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100" dirty="0"/>
              <a:t>Protocol Viewpoint</a:t>
            </a:r>
          </a:p>
          <a:p>
            <a:pPr>
              <a:spcBef>
                <a:spcPts val="625"/>
              </a:spcBef>
              <a:buFont typeface="Times New Roman" charset="0"/>
              <a:buChar char="•"/>
              <a:defRPr/>
            </a:pPr>
            <a:r>
              <a:rPr lang="en-US" sz="900" dirty="0"/>
              <a:t> Protocols &amp; comm standards</a:t>
            </a:r>
          </a:p>
          <a:p>
            <a:pPr>
              <a:spcBef>
                <a:spcPts val="625"/>
              </a:spcBef>
              <a:buFont typeface="Times New Roman" charset="0"/>
              <a:buChar char="•"/>
              <a:defRPr/>
            </a:pPr>
            <a:r>
              <a:rPr lang="en-US" sz="900" dirty="0"/>
              <a:t> End to end Information Transfer Mechanisms</a:t>
            </a:r>
          </a:p>
          <a:p>
            <a:pPr>
              <a:spcBef>
                <a:spcPts val="625"/>
              </a:spcBef>
              <a:buFont typeface="Times New Roman" charset="0"/>
              <a:buChar char="•"/>
              <a:defRPr/>
            </a:pPr>
            <a:r>
              <a:rPr lang="en-US" sz="900" dirty="0"/>
              <a:t> Cross Support Services</a:t>
            </a:r>
          </a:p>
          <a:p>
            <a:pPr>
              <a:spcBef>
                <a:spcPts val="625"/>
              </a:spcBef>
              <a:buFont typeface="Times New Roman" charset="0"/>
              <a:buChar char="•"/>
              <a:defRPr/>
            </a:pPr>
            <a:r>
              <a:rPr lang="en-US" sz="900" dirty="0"/>
              <a:t> </a:t>
            </a:r>
            <a:r>
              <a:rPr lang="en-US" sz="900" dirty="0">
                <a:solidFill>
                  <a:srgbClr val="FF0000"/>
                </a:solidFill>
              </a:rPr>
              <a:t>Service interface bindings</a:t>
            </a:r>
          </a:p>
          <a:p>
            <a:pPr>
              <a:spcBef>
                <a:spcPts val="625"/>
              </a:spcBef>
              <a:buFont typeface="Times New Roman" charset="0"/>
              <a:buChar char="•"/>
              <a:defRPr/>
            </a:pPr>
            <a:r>
              <a:rPr lang="en-US" sz="900" dirty="0">
                <a:solidFill>
                  <a:srgbClr val="FF0000"/>
                </a:solidFill>
              </a:rPr>
              <a:t> State &amp; Sequence charts ?</a:t>
            </a:r>
          </a:p>
        </p:txBody>
      </p:sp>
      <p:sp>
        <p:nvSpPr>
          <p:cNvPr id="11289" name="Text Box 25"/>
          <p:cNvSpPr txBox="1">
            <a:spLocks noChangeArrowheads="1"/>
          </p:cNvSpPr>
          <p:nvPr/>
        </p:nvSpPr>
        <p:spPr bwMode="auto">
          <a:xfrm>
            <a:off x="5943600" y="2743200"/>
            <a:ext cx="1295400" cy="1925785"/>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Information Viewpoint</a:t>
            </a:r>
          </a:p>
          <a:p>
            <a:pPr>
              <a:spcBef>
                <a:spcPts val="625"/>
              </a:spcBef>
              <a:buFont typeface="Times New Roman" charset="0"/>
              <a:buChar char="•"/>
              <a:defRPr/>
            </a:pPr>
            <a:r>
              <a:rPr lang="en-US" sz="1000" dirty="0"/>
              <a:t> Information &amp; information management</a:t>
            </a:r>
          </a:p>
          <a:p>
            <a:pPr>
              <a:spcBef>
                <a:spcPts val="625"/>
              </a:spcBef>
              <a:buFont typeface="Times New Roman" charset="0"/>
              <a:buChar char="•"/>
              <a:defRPr/>
            </a:pPr>
            <a:r>
              <a:rPr lang="en-US" sz="1000" dirty="0"/>
              <a:t> Data structures, syntax &amp; semantics</a:t>
            </a:r>
          </a:p>
          <a:p>
            <a:pPr>
              <a:spcBef>
                <a:spcPts val="625"/>
              </a:spcBef>
              <a:buFont typeface="Times New Roman" charset="0"/>
              <a:buChar char="•"/>
              <a:defRPr/>
            </a:pPr>
            <a:r>
              <a:rPr lang="en-US" sz="1000" dirty="0"/>
              <a:t> </a:t>
            </a:r>
            <a:r>
              <a:rPr lang="en-US" sz="1000" dirty="0">
                <a:solidFill>
                  <a:schemeClr val="bg1"/>
                </a:solidFill>
              </a:rPr>
              <a:t>Attributes &amp; constraints (ASN, FRM, EDS)</a:t>
            </a:r>
          </a:p>
        </p:txBody>
      </p:sp>
      <p:sp>
        <p:nvSpPr>
          <p:cNvPr id="11290" name="Line 26"/>
          <p:cNvSpPr>
            <a:spLocks noChangeShapeType="1"/>
          </p:cNvSpPr>
          <p:nvPr/>
        </p:nvSpPr>
        <p:spPr bwMode="auto">
          <a:xfrm>
            <a:off x="52578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1" name="Line 27"/>
          <p:cNvSpPr>
            <a:spLocks noChangeShapeType="1"/>
          </p:cNvSpPr>
          <p:nvPr/>
        </p:nvSpPr>
        <p:spPr bwMode="auto">
          <a:xfrm>
            <a:off x="65532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2" name="Line 28"/>
          <p:cNvSpPr>
            <a:spLocks noChangeShapeType="1"/>
          </p:cNvSpPr>
          <p:nvPr/>
        </p:nvSpPr>
        <p:spPr bwMode="auto">
          <a:xfrm>
            <a:off x="7848600" y="2286000"/>
            <a:ext cx="1588" cy="457200"/>
          </a:xfrm>
          <a:prstGeom prst="line">
            <a:avLst/>
          </a:prstGeom>
          <a:noFill/>
          <a:ln w="9360" cap="sq">
            <a:solidFill>
              <a:srgbClr val="0000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3" name="Line 29"/>
          <p:cNvSpPr>
            <a:spLocks noChangeShapeType="1"/>
          </p:cNvSpPr>
          <p:nvPr/>
        </p:nvSpPr>
        <p:spPr bwMode="auto">
          <a:xfrm>
            <a:off x="2667000" y="2286000"/>
            <a:ext cx="5181600"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4" name="Line 30"/>
          <p:cNvSpPr>
            <a:spLocks noChangeShapeType="1"/>
          </p:cNvSpPr>
          <p:nvPr/>
        </p:nvSpPr>
        <p:spPr bwMode="auto">
          <a:xfrm flipH="1">
            <a:off x="912813" y="2286000"/>
            <a:ext cx="1755775" cy="1588"/>
          </a:xfrm>
          <a:prstGeom prst="line">
            <a:avLst/>
          </a:prstGeom>
          <a:noFill/>
          <a:ln w="9360" cap="sq">
            <a:solidFill>
              <a:srgbClr val="000000"/>
            </a:solidFill>
            <a:miter lim="800000"/>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11295" name="Text Box 31"/>
          <p:cNvSpPr txBox="1">
            <a:spLocks noChangeArrowheads="1"/>
          </p:cNvSpPr>
          <p:nvPr/>
        </p:nvSpPr>
        <p:spPr bwMode="auto">
          <a:xfrm>
            <a:off x="152400" y="4800600"/>
            <a:ext cx="1728381" cy="1616075"/>
          </a:xfrm>
          <a:prstGeom prst="rect">
            <a:avLst/>
          </a:prstGeom>
          <a:noFill/>
          <a:ln>
            <a:solidFill>
              <a:schemeClr val="tx1"/>
            </a:solidFill>
            <a:prstDash val="sys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Mission Assurance Viewpoint ??</a:t>
            </a:r>
          </a:p>
          <a:p>
            <a:pPr>
              <a:spcBef>
                <a:spcPts val="625"/>
              </a:spcBef>
              <a:buFont typeface="Times New Roman" charset="0"/>
              <a:buChar char="•"/>
              <a:defRPr/>
            </a:pPr>
            <a:r>
              <a:rPr lang="en-US" sz="1000" dirty="0"/>
              <a:t> Enterprise Risks</a:t>
            </a:r>
          </a:p>
          <a:p>
            <a:pPr>
              <a:spcBef>
                <a:spcPts val="625"/>
              </a:spcBef>
              <a:buFont typeface="Times New Roman" charset="0"/>
              <a:buChar char="•"/>
              <a:defRPr/>
            </a:pPr>
            <a:r>
              <a:rPr lang="en-US" sz="1000" dirty="0"/>
              <a:t> Cost</a:t>
            </a:r>
          </a:p>
          <a:p>
            <a:pPr>
              <a:spcBef>
                <a:spcPts val="625"/>
              </a:spcBef>
              <a:buFont typeface="Times New Roman" charset="0"/>
              <a:buChar char="•"/>
              <a:defRPr/>
            </a:pPr>
            <a:r>
              <a:rPr lang="en-US" sz="1000" dirty="0"/>
              <a:t> Validation &amp; verification</a:t>
            </a:r>
          </a:p>
          <a:p>
            <a:pPr>
              <a:spcBef>
                <a:spcPts val="625"/>
              </a:spcBef>
              <a:buFont typeface="Times New Roman" charset="0"/>
              <a:buChar char="•"/>
              <a:defRPr/>
            </a:pPr>
            <a:r>
              <a:rPr lang="en-US" sz="1000" dirty="0"/>
              <a:t> Safety</a:t>
            </a:r>
          </a:p>
          <a:p>
            <a:pPr>
              <a:spcBef>
                <a:spcPts val="625"/>
              </a:spcBef>
              <a:buFont typeface="Times New Roman" charset="0"/>
              <a:buChar char="•"/>
              <a:defRPr/>
            </a:pPr>
            <a:r>
              <a:rPr lang="en-US" sz="1000" dirty="0"/>
              <a:t> Reliability &amp; quality</a:t>
            </a:r>
          </a:p>
        </p:txBody>
      </p:sp>
      <p:sp>
        <p:nvSpPr>
          <p:cNvPr id="11296" name="Rectangle 32"/>
          <p:cNvSpPr>
            <a:spLocks noChangeArrowheads="1"/>
          </p:cNvSpPr>
          <p:nvPr/>
        </p:nvSpPr>
        <p:spPr bwMode="auto">
          <a:xfrm>
            <a:off x="4876800" y="5029200"/>
            <a:ext cx="1223963" cy="1828800"/>
          </a:xfrm>
          <a:prstGeom prst="rect">
            <a:avLst/>
          </a:prstGeom>
          <a:solidFill>
            <a:srgbClr val="3FCCB6"/>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297" name="Text Box 33"/>
          <p:cNvSpPr txBox="1">
            <a:spLocks noChangeArrowheads="1"/>
          </p:cNvSpPr>
          <p:nvPr/>
        </p:nvSpPr>
        <p:spPr bwMode="auto">
          <a:xfrm>
            <a:off x="4927600" y="5000721"/>
            <a:ext cx="1244600" cy="1933479"/>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050" dirty="0">
                <a:latin typeface="+mj-lt"/>
              </a:rPr>
              <a:t>Operational Viewpoint</a:t>
            </a:r>
          </a:p>
          <a:p>
            <a:pPr>
              <a:spcBef>
                <a:spcPts val="625"/>
              </a:spcBef>
              <a:buFont typeface="Times New Roman" charset="0"/>
              <a:buChar char="•"/>
              <a:defRPr/>
            </a:pPr>
            <a:r>
              <a:rPr lang="en-US" sz="1050" dirty="0">
                <a:latin typeface="Arial" charset="0"/>
              </a:rPr>
              <a:t> Processes</a:t>
            </a:r>
          </a:p>
          <a:p>
            <a:pPr>
              <a:spcBef>
                <a:spcPts val="625"/>
              </a:spcBef>
              <a:buFont typeface="Times New Roman" charset="0"/>
              <a:buChar char="•"/>
              <a:defRPr/>
            </a:pPr>
            <a:r>
              <a:rPr lang="en-US" sz="1050" dirty="0">
                <a:latin typeface="Arial" charset="0"/>
              </a:rPr>
              <a:t> Procedures</a:t>
            </a:r>
          </a:p>
          <a:p>
            <a:pPr>
              <a:spcBef>
                <a:spcPts val="625"/>
              </a:spcBef>
              <a:buFont typeface="Times New Roman" charset="0"/>
              <a:buChar char="•"/>
              <a:defRPr/>
            </a:pPr>
            <a:r>
              <a:rPr lang="en-US" sz="1050" dirty="0">
                <a:latin typeface="Arial" charset="0"/>
              </a:rPr>
              <a:t> Activities, tasks, actions</a:t>
            </a:r>
          </a:p>
          <a:p>
            <a:pPr>
              <a:spcBef>
                <a:spcPts val="625"/>
              </a:spcBef>
              <a:buFont typeface="Times New Roman" charset="0"/>
              <a:buChar char="•"/>
              <a:defRPr/>
            </a:pPr>
            <a:r>
              <a:rPr lang="en-US" sz="1050" dirty="0">
                <a:latin typeface="Arial" charset="0"/>
              </a:rPr>
              <a:t> Scenarios, Events</a:t>
            </a:r>
          </a:p>
          <a:p>
            <a:pPr>
              <a:spcBef>
                <a:spcPts val="625"/>
              </a:spcBef>
              <a:buFont typeface="Times New Roman" charset="0"/>
              <a:buChar char="•"/>
              <a:defRPr/>
            </a:pPr>
            <a:r>
              <a:rPr lang="en-US" sz="1050" dirty="0">
                <a:latin typeface="Arial" charset="0"/>
              </a:rPr>
              <a:t> Modes &amp; states</a:t>
            </a:r>
          </a:p>
        </p:txBody>
      </p:sp>
      <p:sp>
        <p:nvSpPr>
          <p:cNvPr id="2" name="Date Placeholder 1">
            <a:extLst>
              <a:ext uri="{FF2B5EF4-FFF2-40B4-BE49-F238E27FC236}">
                <a16:creationId xmlns:a16="http://schemas.microsoft.com/office/drawing/2014/main" id="{69497EED-E123-D24A-8256-16D107A803DA}"/>
              </a:ext>
            </a:extLst>
          </p:cNvPr>
          <p:cNvSpPr>
            <a:spLocks noGrp="1"/>
          </p:cNvSpPr>
          <p:nvPr>
            <p:ph type="dt" sz="half" idx="2"/>
          </p:nvPr>
        </p:nvSpPr>
        <p:spPr>
          <a:xfrm>
            <a:off x="46831" y="6519997"/>
            <a:ext cx="1731963" cy="268288"/>
          </a:xfrm>
        </p:spPr>
        <p:txBody>
          <a:bodyPr/>
          <a:lstStyle/>
          <a:p>
            <a:r>
              <a:rPr lang="en-US"/>
              <a:t>13 December 2021</a:t>
            </a:r>
            <a:endParaRPr lang="en-US" dirty="0"/>
          </a:p>
        </p:txBody>
      </p:sp>
      <p:sp>
        <p:nvSpPr>
          <p:cNvPr id="36" name="Text Box 13">
            <a:extLst>
              <a:ext uri="{FF2B5EF4-FFF2-40B4-BE49-F238E27FC236}">
                <a16:creationId xmlns:a16="http://schemas.microsoft.com/office/drawing/2014/main" id="{34AC0140-4210-0A40-B47F-DD8256070B39}"/>
              </a:ext>
            </a:extLst>
          </p:cNvPr>
          <p:cNvSpPr txBox="1">
            <a:spLocks noChangeArrowheads="1"/>
          </p:cNvSpPr>
          <p:nvPr/>
        </p:nvSpPr>
        <p:spPr bwMode="auto">
          <a:xfrm>
            <a:off x="368137" y="776458"/>
            <a:ext cx="2143287" cy="1433342"/>
          </a:xfrm>
          <a:prstGeom prst="rect">
            <a:avLst/>
          </a:prstGeom>
          <a:solidFill>
            <a:srgbClr val="FF7C00"/>
          </a:solidFill>
          <a:ln w="12700">
            <a:solidFill>
              <a:schemeClr val="tx1"/>
            </a:solidFill>
            <a:prstDash val="dashDot"/>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750"/>
              </a:spcBef>
              <a:buClrTx/>
              <a:buFontTx/>
              <a:buNone/>
              <a:defRPr/>
            </a:pPr>
            <a:r>
              <a:rPr lang="en-US" sz="1200" dirty="0"/>
              <a:t>Services Viewpoint</a:t>
            </a:r>
          </a:p>
          <a:p>
            <a:pPr>
              <a:spcBef>
                <a:spcPts val="625"/>
              </a:spcBef>
              <a:buFont typeface="Times New Roman" charset="0"/>
              <a:buChar char="•"/>
              <a:defRPr/>
            </a:pPr>
            <a:r>
              <a:rPr lang="en-US" sz="1000" dirty="0"/>
              <a:t> Tabular views of functions, operations, and related standards</a:t>
            </a:r>
          </a:p>
          <a:p>
            <a:pPr>
              <a:spcBef>
                <a:spcPts val="625"/>
              </a:spcBef>
              <a:buFont typeface="Times New Roman" charset="0"/>
              <a:buChar char="•"/>
              <a:defRPr/>
            </a:pPr>
            <a:r>
              <a:rPr lang="en-US" sz="1000" dirty="0"/>
              <a:t> Support system Design &amp; Construction - realization</a:t>
            </a:r>
          </a:p>
          <a:p>
            <a:pPr>
              <a:spcBef>
                <a:spcPts val="625"/>
              </a:spcBef>
              <a:buFont typeface="Times New Roman" charset="0"/>
              <a:buChar char="•"/>
              <a:defRPr/>
            </a:pPr>
            <a:r>
              <a:rPr lang="en-US" sz="1000" dirty="0"/>
              <a:t> Correspondence to Protocol stacks and interface binding signature</a:t>
            </a:r>
          </a:p>
        </p:txBody>
      </p:sp>
      <p:sp>
        <p:nvSpPr>
          <p:cNvPr id="4" name="Rectangle 3">
            <a:extLst>
              <a:ext uri="{FF2B5EF4-FFF2-40B4-BE49-F238E27FC236}">
                <a16:creationId xmlns:a16="http://schemas.microsoft.com/office/drawing/2014/main" id="{9493FDEC-8C24-7947-A07F-D8B9FB0549AC}"/>
              </a:ext>
            </a:extLst>
          </p:cNvPr>
          <p:cNvSpPr/>
          <p:nvPr/>
        </p:nvSpPr>
        <p:spPr>
          <a:xfrm>
            <a:off x="3238298" y="2336073"/>
            <a:ext cx="2890836" cy="400110"/>
          </a:xfrm>
          <a:prstGeom prst="rect">
            <a:avLst/>
          </a:prstGeom>
        </p:spPr>
        <p:txBody>
          <a:bodyPr wrap="square">
            <a:spAutoFit/>
          </a:bodyPr>
          <a:lstStyle/>
          <a:p>
            <a:r>
              <a:rPr lang="en-US" sz="1000" dirty="0"/>
              <a:t>Functional allocation and distribution of functions and trade-offs (correspondence)</a:t>
            </a:r>
          </a:p>
        </p:txBody>
      </p:sp>
      <p:sp>
        <p:nvSpPr>
          <p:cNvPr id="38" name="Text Box 18">
            <a:extLst>
              <a:ext uri="{FF2B5EF4-FFF2-40B4-BE49-F238E27FC236}">
                <a16:creationId xmlns:a16="http://schemas.microsoft.com/office/drawing/2014/main" id="{5F70FD3B-4685-434B-AE9D-D6B81DB4FFBB}"/>
              </a:ext>
            </a:extLst>
          </p:cNvPr>
          <p:cNvSpPr txBox="1">
            <a:spLocks noChangeArrowheads="1"/>
          </p:cNvSpPr>
          <p:nvPr/>
        </p:nvSpPr>
        <p:spPr bwMode="auto">
          <a:xfrm>
            <a:off x="790272" y="5410200"/>
            <a:ext cx="1090509" cy="40229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squar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spcBef>
                <a:spcPts val="625"/>
              </a:spcBef>
              <a:buClr>
                <a:srgbClr val="FFFF00"/>
              </a:buClr>
              <a:buFont typeface="Times New Roman" charset="0"/>
              <a:buChar char="•"/>
              <a:defRPr/>
            </a:pPr>
            <a:r>
              <a:rPr lang="en-US" sz="1000" dirty="0">
                <a:solidFill>
                  <a:srgbClr val="FF0000"/>
                </a:solidFill>
              </a:rPr>
              <a:t>Just use 15288 or agency specs</a:t>
            </a:r>
          </a:p>
        </p:txBody>
      </p:sp>
      <p:sp>
        <p:nvSpPr>
          <p:cNvPr id="39" name="Rectangle 6">
            <a:extLst>
              <a:ext uri="{FF2B5EF4-FFF2-40B4-BE49-F238E27FC236}">
                <a16:creationId xmlns:a16="http://schemas.microsoft.com/office/drawing/2014/main" id="{4C96CBC6-30E2-2043-A292-C78D79ADE3F8}"/>
              </a:ext>
            </a:extLst>
          </p:cNvPr>
          <p:cNvSpPr>
            <a:spLocks noChangeArrowheads="1"/>
          </p:cNvSpPr>
          <p:nvPr/>
        </p:nvSpPr>
        <p:spPr bwMode="auto">
          <a:xfrm>
            <a:off x="6603206" y="5000721"/>
            <a:ext cx="102394" cy="123921"/>
          </a:xfrm>
          <a:prstGeom prst="rect">
            <a:avLst/>
          </a:prstGeom>
          <a:solidFill>
            <a:srgbClr val="FF7C00"/>
          </a:solid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0" name="Rectangle 6">
            <a:extLst>
              <a:ext uri="{FF2B5EF4-FFF2-40B4-BE49-F238E27FC236}">
                <a16:creationId xmlns:a16="http://schemas.microsoft.com/office/drawing/2014/main" id="{0D7E6B00-22A9-664B-B7E4-1B05A0D3EB8E}"/>
              </a:ext>
            </a:extLst>
          </p:cNvPr>
          <p:cNvSpPr>
            <a:spLocks noChangeArrowheads="1"/>
          </p:cNvSpPr>
          <p:nvPr/>
        </p:nvSpPr>
        <p:spPr bwMode="auto">
          <a:xfrm>
            <a:off x="6603206" y="5210079"/>
            <a:ext cx="102394" cy="123921"/>
          </a:xfrm>
          <a:prstGeom prst="rect">
            <a:avLst/>
          </a:prstGeom>
          <a:blipFill dpi="0" rotWithShape="0">
            <a:blip r:embed="rId3"/>
            <a:srcRect/>
            <a:tile tx="0" ty="0" sx="100000" sy="100000" flip="none" algn="tl"/>
          </a:blipFill>
          <a:ln w="12700" cap="rnd">
            <a:solidFill>
              <a:srgbClr val="000000"/>
            </a:solidFill>
            <a:prstDash val="dash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41" name="Rectangle 6">
            <a:extLst>
              <a:ext uri="{FF2B5EF4-FFF2-40B4-BE49-F238E27FC236}">
                <a16:creationId xmlns:a16="http://schemas.microsoft.com/office/drawing/2014/main" id="{CEEF17F8-0D64-154D-8485-A686793931C1}"/>
              </a:ext>
            </a:extLst>
          </p:cNvPr>
          <p:cNvSpPr>
            <a:spLocks noChangeArrowheads="1"/>
          </p:cNvSpPr>
          <p:nvPr/>
        </p:nvSpPr>
        <p:spPr bwMode="auto">
          <a:xfrm>
            <a:off x="6603206" y="5438679"/>
            <a:ext cx="102394" cy="123921"/>
          </a:xfrm>
          <a:prstGeom prst="rect">
            <a:avLst/>
          </a:prstGeom>
          <a:noFill/>
          <a:ln w="9525" cap="rnd">
            <a:solidFill>
              <a:srgbClr val="000000"/>
            </a:solidFill>
            <a:prstDash val="sysDot"/>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solidFill>
                <a:srgbClr val="4597A0"/>
              </a:solidFill>
            </a:endParaRPr>
          </a:p>
        </p:txBody>
      </p:sp>
      <p:sp>
        <p:nvSpPr>
          <p:cNvPr id="3" name="Rectangle 2">
            <a:extLst>
              <a:ext uri="{FF2B5EF4-FFF2-40B4-BE49-F238E27FC236}">
                <a16:creationId xmlns:a16="http://schemas.microsoft.com/office/drawing/2014/main" id="{9111BD2A-7D2C-FF41-A916-9E957F82C921}"/>
              </a:ext>
            </a:extLst>
          </p:cNvPr>
          <p:cNvSpPr/>
          <p:nvPr/>
        </p:nvSpPr>
        <p:spPr>
          <a:xfrm>
            <a:off x="6792706" y="4950768"/>
            <a:ext cx="947695" cy="230832"/>
          </a:xfrm>
          <a:prstGeom prst="rect">
            <a:avLst/>
          </a:prstGeom>
        </p:spPr>
        <p:txBody>
          <a:bodyPr wrap="none">
            <a:spAutoFit/>
          </a:bodyPr>
          <a:lstStyle/>
          <a:p>
            <a:r>
              <a:rPr lang="en-US" sz="900" b="0" dirty="0"/>
              <a:t>New Viewpoint</a:t>
            </a:r>
          </a:p>
        </p:txBody>
      </p:sp>
      <p:sp>
        <p:nvSpPr>
          <p:cNvPr id="43" name="Rectangle 42">
            <a:extLst>
              <a:ext uri="{FF2B5EF4-FFF2-40B4-BE49-F238E27FC236}">
                <a16:creationId xmlns:a16="http://schemas.microsoft.com/office/drawing/2014/main" id="{8E4BFE98-77BE-444E-B339-FF4C1E96CDC0}"/>
              </a:ext>
            </a:extLst>
          </p:cNvPr>
          <p:cNvSpPr/>
          <p:nvPr/>
        </p:nvSpPr>
        <p:spPr>
          <a:xfrm>
            <a:off x="6792706" y="5156623"/>
            <a:ext cx="1184940" cy="230832"/>
          </a:xfrm>
          <a:prstGeom prst="rect">
            <a:avLst/>
          </a:prstGeom>
        </p:spPr>
        <p:txBody>
          <a:bodyPr wrap="none">
            <a:spAutoFit/>
          </a:bodyPr>
          <a:lstStyle/>
          <a:p>
            <a:r>
              <a:rPr lang="en-US" sz="900" b="0" dirty="0"/>
              <a:t>Modified Viewpoint</a:t>
            </a:r>
          </a:p>
        </p:txBody>
      </p:sp>
      <p:sp>
        <p:nvSpPr>
          <p:cNvPr id="44" name="Rectangle 43">
            <a:extLst>
              <a:ext uri="{FF2B5EF4-FFF2-40B4-BE49-F238E27FC236}">
                <a16:creationId xmlns:a16="http://schemas.microsoft.com/office/drawing/2014/main" id="{F56A02C9-3B89-5A4E-977C-D635E1E6EC35}"/>
              </a:ext>
            </a:extLst>
          </p:cNvPr>
          <p:cNvSpPr/>
          <p:nvPr/>
        </p:nvSpPr>
        <p:spPr>
          <a:xfrm>
            <a:off x="6792706" y="5370777"/>
            <a:ext cx="1332416" cy="230832"/>
          </a:xfrm>
          <a:prstGeom prst="rect">
            <a:avLst/>
          </a:prstGeom>
        </p:spPr>
        <p:txBody>
          <a:bodyPr wrap="none">
            <a:spAutoFit/>
          </a:bodyPr>
          <a:lstStyle/>
          <a:p>
            <a:r>
              <a:rPr lang="en-US" sz="900" b="0" dirty="0"/>
              <a:t>De-selected Viewpoint</a:t>
            </a:r>
          </a:p>
        </p:txBody>
      </p:sp>
    </p:spTree>
    <p:extLst>
      <p:ext uri="{BB962C8B-B14F-4D97-AF65-F5344CB8AC3E}">
        <p14:creationId xmlns:p14="http://schemas.microsoft.com/office/powerpoint/2010/main" val="3184520141"/>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additive="repl">
                                        <p:cTn id="6" dur="1" fill="hold">
                                          <p:stCondLst>
                                            <p:cond delay="0"/>
                                          </p:stCondLst>
                                        </p:cTn>
                                        <p:tgtEl>
                                          <p:spTgt spid="11276"/>
                                        </p:tgtEl>
                                        <p:attrNameLst>
                                          <p:attrName>style.visibility</p:attrName>
                                        </p:attrNameLst>
                                      </p:cBhvr>
                                      <p:to>
                                        <p:strVal val="visible"/>
                                      </p:to>
                                    </p:set>
                                    <p:anim calcmode="lin" valueType="num">
                                      <p:cBhvr>
                                        <p:cTn id="7" dur="500" fill="hold"/>
                                        <p:tgtEl>
                                          <p:spTgt spid="11276"/>
                                        </p:tgtEl>
                                        <p:attrNameLst>
                                          <p:attrName>ppt_x</p:attrName>
                                        </p:attrNameLst>
                                      </p:cBhvr>
                                      <p:tavLst>
                                        <p:tav tm="100000">
                                          <p:val>
                                            <p:strVal val="#ppt_x"/>
                                          </p:val>
                                        </p:tav>
                                        <p:tav>
                                          <p:val>
                                            <p:strVal val="#ppt_x"/>
                                          </p:val>
                                        </p:tav>
                                      </p:tavLst>
                                    </p:anim>
                                    <p:anim calcmode="lin" valueType="num">
                                      <p:cBhvr>
                                        <p:cTn id="8" dur="500" fill="hold"/>
                                        <p:tgtEl>
                                          <p:spTgt spid="11276"/>
                                        </p:tgtEl>
                                        <p:attrNameLst>
                                          <p:attrName>ppt_y</p:attrName>
                                        </p:attrNameLst>
                                      </p:cBhvr>
                                      <p:tavLst>
                                        <p:tav tm="100000">
                                          <p:val>
                                            <p:strVal val="1+#ppt_h/2"/>
                                          </p:val>
                                        </p:tav>
                                        <p:tav>
                                          <p:val>
                                            <p:strVal val="#ppt_y"/>
                                          </p:val>
                                        </p:tav>
                                      </p:tavLst>
                                    </p:anim>
                                  </p:childTnLst>
                                </p:cTn>
                              </p:par>
                              <p:par>
                                <p:cTn id="9" presetID="2" presetClass="entr" presetSubtype="4" fill="hold" nodeType="withEffect">
                                  <p:stCondLst>
                                    <p:cond delay="0"/>
                                  </p:stCondLst>
                                  <p:childTnLst>
                                    <p:set>
                                      <p:cBhvr additive="repl">
                                        <p:cTn id="10" dur="1" fill="hold">
                                          <p:stCondLst>
                                            <p:cond delay="0"/>
                                          </p:stCondLst>
                                        </p:cTn>
                                        <p:tgtEl>
                                          <p:spTgt spid="11277"/>
                                        </p:tgtEl>
                                        <p:attrNameLst>
                                          <p:attrName>style.visibility</p:attrName>
                                        </p:attrNameLst>
                                      </p:cBhvr>
                                      <p:to>
                                        <p:strVal val="visible"/>
                                      </p:to>
                                    </p:set>
                                    <p:anim calcmode="lin" valueType="num">
                                      <p:cBhvr>
                                        <p:cTn id="11" dur="500" fill="hold"/>
                                        <p:tgtEl>
                                          <p:spTgt spid="11277"/>
                                        </p:tgtEl>
                                        <p:attrNameLst>
                                          <p:attrName>ppt_x</p:attrName>
                                        </p:attrNameLst>
                                      </p:cBhvr>
                                      <p:tavLst>
                                        <p:tav tm="100000">
                                          <p:val>
                                            <p:strVal val="#ppt_x"/>
                                          </p:val>
                                        </p:tav>
                                        <p:tav>
                                          <p:val>
                                            <p:strVal val="#ppt_x"/>
                                          </p:val>
                                        </p:tav>
                                      </p:tavLst>
                                    </p:anim>
                                    <p:anim calcmode="lin" valueType="num">
                                      <p:cBhvr>
                                        <p:cTn id="12" dur="500" fill="hold"/>
                                        <p:tgtEl>
                                          <p:spTgt spid="11277"/>
                                        </p:tgtEl>
                                        <p:attrNameLst>
                                          <p:attrName>ppt_y</p:attrName>
                                        </p:attrNameLst>
                                      </p:cBhvr>
                                      <p:tavLst>
                                        <p:tav tm="100000">
                                          <p:val>
                                            <p:strVal val="1+#ppt_h/2"/>
                                          </p:val>
                                        </p:tav>
                                        <p:tav>
                                          <p:val>
                                            <p:strVal val="#ppt_y"/>
                                          </p:val>
                                        </p:tav>
                                      </p:tavLst>
                                    </p:anim>
                                  </p:childTnLst>
                                </p:cTn>
                              </p:par>
                              <p:par>
                                <p:cTn id="13" presetID="2" presetClass="entr" presetSubtype="4" fill="hold" nodeType="withEffect">
                                  <p:stCondLst>
                                    <p:cond delay="0"/>
                                  </p:stCondLst>
                                  <p:childTnLst>
                                    <p:set>
                                      <p:cBhvr additive="repl">
                                        <p:cTn id="14" dur="1" fill="hold">
                                          <p:stCondLst>
                                            <p:cond delay="0"/>
                                          </p:stCondLst>
                                        </p:cTn>
                                        <p:tgtEl>
                                          <p:spTgt spid="11280"/>
                                        </p:tgtEl>
                                        <p:attrNameLst>
                                          <p:attrName>style.visibility</p:attrName>
                                        </p:attrNameLst>
                                      </p:cBhvr>
                                      <p:to>
                                        <p:strVal val="visible"/>
                                      </p:to>
                                    </p:set>
                                    <p:anim calcmode="lin" valueType="num">
                                      <p:cBhvr>
                                        <p:cTn id="15" dur="500" fill="hold"/>
                                        <p:tgtEl>
                                          <p:spTgt spid="11280"/>
                                        </p:tgtEl>
                                        <p:attrNameLst>
                                          <p:attrName>ppt_x</p:attrName>
                                        </p:attrNameLst>
                                      </p:cBhvr>
                                      <p:tavLst>
                                        <p:tav tm="100000">
                                          <p:val>
                                            <p:strVal val="#ppt_x"/>
                                          </p:val>
                                        </p:tav>
                                        <p:tav>
                                          <p:val>
                                            <p:strVal val="#ppt_x"/>
                                          </p:val>
                                        </p:tav>
                                      </p:tavLst>
                                    </p:anim>
                                    <p:anim calcmode="lin" valueType="num">
                                      <p:cBhvr>
                                        <p:cTn id="16" dur="500" fill="hold"/>
                                        <p:tgtEl>
                                          <p:spTgt spid="11280"/>
                                        </p:tgtEl>
                                        <p:attrNameLst>
                                          <p:attrName>ppt_y</p:attrName>
                                        </p:attrNameLst>
                                      </p:cBhvr>
                                      <p:tavLst>
                                        <p:tav tm="100000">
                                          <p:val>
                                            <p:strVal val="1+#ppt_h/2"/>
                                          </p:val>
                                        </p:tav>
                                        <p:tav>
                                          <p:val>
                                            <p:strVal val="#ppt_y"/>
                                          </p:val>
                                        </p:tav>
                                      </p:tavLst>
                                    </p:anim>
                                  </p:childTnLst>
                                </p:cTn>
                              </p:par>
                              <p:par>
                                <p:cTn id="17" presetID="2" presetClass="entr" presetSubtype="4" fill="hold" nodeType="withEffect">
                                  <p:stCondLst>
                                    <p:cond delay="0"/>
                                  </p:stCondLst>
                                  <p:childTnLst>
                                    <p:set>
                                      <p:cBhvr additive="repl">
                                        <p:cTn id="18" dur="1" fill="hold">
                                          <p:stCondLst>
                                            <p:cond delay="0"/>
                                          </p:stCondLst>
                                        </p:cTn>
                                        <p:tgtEl>
                                          <p:spTgt spid="11282"/>
                                        </p:tgtEl>
                                        <p:attrNameLst>
                                          <p:attrName>style.visibility</p:attrName>
                                        </p:attrNameLst>
                                      </p:cBhvr>
                                      <p:to>
                                        <p:strVal val="visible"/>
                                      </p:to>
                                    </p:set>
                                    <p:anim calcmode="lin" valueType="num">
                                      <p:cBhvr>
                                        <p:cTn id="19" dur="500" fill="hold"/>
                                        <p:tgtEl>
                                          <p:spTgt spid="11282"/>
                                        </p:tgtEl>
                                        <p:attrNameLst>
                                          <p:attrName>ppt_x</p:attrName>
                                        </p:attrNameLst>
                                      </p:cBhvr>
                                      <p:tavLst>
                                        <p:tav tm="100000">
                                          <p:val>
                                            <p:strVal val="#ppt_x"/>
                                          </p:val>
                                        </p:tav>
                                        <p:tav>
                                          <p:val>
                                            <p:strVal val="#ppt_x"/>
                                          </p:val>
                                        </p:tav>
                                      </p:tavLst>
                                    </p:anim>
                                    <p:anim calcmode="lin" valueType="num">
                                      <p:cBhvr>
                                        <p:cTn id="20" dur="500" fill="hold"/>
                                        <p:tgtEl>
                                          <p:spTgt spid="11282"/>
                                        </p:tgtEl>
                                        <p:attrNameLst>
                                          <p:attrName>ppt_y</p:attrName>
                                        </p:attrNameLst>
                                      </p:cBhvr>
                                      <p:tavLst>
                                        <p:tav tm="100000">
                                          <p:val>
                                            <p:strVal val="1+#ppt_h/2"/>
                                          </p:val>
                                        </p:tav>
                                        <p:tav>
                                          <p:val>
                                            <p:strVal val="#ppt_y"/>
                                          </p:val>
                                        </p:tav>
                                      </p:tavLst>
                                    </p:anim>
                                  </p:childTnLst>
                                </p:cTn>
                              </p:par>
                              <p:par>
                                <p:cTn id="21" presetID="2" presetClass="entr" presetSubtype="4" fill="hold" grpId="0" nodeType="withEffect">
                                  <p:stCondLst>
                                    <p:cond delay="0"/>
                                  </p:stCondLst>
                                  <p:childTnLst>
                                    <p:set>
                                      <p:cBhvr additive="repl">
                                        <p:cTn id="22" dur="1" fill="hold">
                                          <p:stCondLst>
                                            <p:cond delay="0"/>
                                          </p:stCondLst>
                                        </p:cTn>
                                        <p:tgtEl>
                                          <p:spTgt spid="11270"/>
                                        </p:tgtEl>
                                        <p:attrNameLst>
                                          <p:attrName>style.visibility</p:attrName>
                                        </p:attrNameLst>
                                      </p:cBhvr>
                                      <p:to>
                                        <p:strVal val="visible"/>
                                      </p:to>
                                    </p:set>
                                    <p:anim calcmode="lin" valueType="num">
                                      <p:cBhvr>
                                        <p:cTn id="23" dur="500" fill="hold"/>
                                        <p:tgtEl>
                                          <p:spTgt spid="11270"/>
                                        </p:tgtEl>
                                        <p:attrNameLst>
                                          <p:attrName>ppt_x</p:attrName>
                                        </p:attrNameLst>
                                      </p:cBhvr>
                                      <p:tavLst>
                                        <p:tav tm="100000">
                                          <p:val>
                                            <p:strVal val="#ppt_x"/>
                                          </p:val>
                                        </p:tav>
                                        <p:tav>
                                          <p:val>
                                            <p:strVal val="#ppt_x"/>
                                          </p:val>
                                        </p:tav>
                                      </p:tavLst>
                                    </p:anim>
                                    <p:anim calcmode="lin" valueType="num">
                                      <p:cBhvr>
                                        <p:cTn id="24" dur="500" fill="hold"/>
                                        <p:tgtEl>
                                          <p:spTgt spid="11270"/>
                                        </p:tgtEl>
                                        <p:attrNameLst>
                                          <p:attrName>ppt_y</p:attrName>
                                        </p:attrNameLst>
                                      </p:cBhvr>
                                      <p:tavLst>
                                        <p:tav tm="100000">
                                          <p:val>
                                            <p:strVal val="1+#ppt_h/2"/>
                                          </p:val>
                                        </p:tav>
                                        <p:tav>
                                          <p:val>
                                            <p:strVal val="#ppt_y"/>
                                          </p:val>
                                        </p:tav>
                                      </p:tavLst>
                                    </p:anim>
                                  </p:childTnLst>
                                </p:cTn>
                              </p:par>
                              <p:par>
                                <p:cTn id="25" presetID="2" presetClass="entr" presetSubtype="4" fill="hold" nodeType="withEffect">
                                  <p:stCondLst>
                                    <p:cond delay="0"/>
                                  </p:stCondLst>
                                  <p:childTnLst>
                                    <p:set>
                                      <p:cBhvr additive="repl">
                                        <p:cTn id="26" dur="1" fill="hold">
                                          <p:stCondLst>
                                            <p:cond delay="0"/>
                                          </p:stCondLst>
                                        </p:cTn>
                                        <p:tgtEl>
                                          <p:spTgt spid="11271"/>
                                        </p:tgtEl>
                                        <p:attrNameLst>
                                          <p:attrName>style.visibility</p:attrName>
                                        </p:attrNameLst>
                                      </p:cBhvr>
                                      <p:to>
                                        <p:strVal val="visible"/>
                                      </p:to>
                                    </p:set>
                                    <p:anim calcmode="lin" valueType="num">
                                      <p:cBhvr>
                                        <p:cTn id="27" dur="500" fill="hold"/>
                                        <p:tgtEl>
                                          <p:spTgt spid="11271"/>
                                        </p:tgtEl>
                                        <p:attrNameLst>
                                          <p:attrName>ppt_x</p:attrName>
                                        </p:attrNameLst>
                                      </p:cBhvr>
                                      <p:tavLst>
                                        <p:tav tm="100000">
                                          <p:val>
                                            <p:strVal val="#ppt_x"/>
                                          </p:val>
                                        </p:tav>
                                        <p:tav>
                                          <p:val>
                                            <p:strVal val="#ppt_x"/>
                                          </p:val>
                                        </p:tav>
                                      </p:tavLst>
                                    </p:anim>
                                    <p:anim calcmode="lin" valueType="num">
                                      <p:cBhvr>
                                        <p:cTn id="28" dur="500" fill="hold"/>
                                        <p:tgtEl>
                                          <p:spTgt spid="11271"/>
                                        </p:tgtEl>
                                        <p:attrNameLst>
                                          <p:attrName>ppt_y</p:attrName>
                                        </p:attrNameLst>
                                      </p:cBhvr>
                                      <p:tavLst>
                                        <p:tav tm="100000">
                                          <p:val>
                                            <p:strVal val="1+#ppt_h/2"/>
                                          </p:val>
                                        </p:tav>
                                        <p:tav>
                                          <p:val>
                                            <p:strVal val="#ppt_y"/>
                                          </p:val>
                                        </p:tav>
                                      </p:tavLst>
                                    </p:anim>
                                  </p:childTnLst>
                                </p:cTn>
                              </p:par>
                              <p:par>
                                <p:cTn id="29" presetID="2" presetClass="entr" presetSubtype="4" fill="hold" grpId="0" nodeType="withEffect">
                                  <p:stCondLst>
                                    <p:cond delay="0"/>
                                  </p:stCondLst>
                                  <p:childTnLst>
                                    <p:set>
                                      <p:cBhvr additive="repl">
                                        <p:cTn id="30" dur="1" fill="hold">
                                          <p:stCondLst>
                                            <p:cond delay="0"/>
                                          </p:stCondLst>
                                        </p:cTn>
                                        <p:tgtEl>
                                          <p:spTgt spid="11274"/>
                                        </p:tgtEl>
                                        <p:attrNameLst>
                                          <p:attrName>style.visibility</p:attrName>
                                        </p:attrNameLst>
                                      </p:cBhvr>
                                      <p:to>
                                        <p:strVal val="visible"/>
                                      </p:to>
                                    </p:set>
                                    <p:anim calcmode="lin" valueType="num">
                                      <p:cBhvr>
                                        <p:cTn id="31" dur="500" fill="hold"/>
                                        <p:tgtEl>
                                          <p:spTgt spid="11274"/>
                                        </p:tgtEl>
                                        <p:attrNameLst>
                                          <p:attrName>ppt_x</p:attrName>
                                        </p:attrNameLst>
                                      </p:cBhvr>
                                      <p:tavLst>
                                        <p:tav tm="100000">
                                          <p:val>
                                            <p:strVal val="#ppt_x"/>
                                          </p:val>
                                        </p:tav>
                                        <p:tav>
                                          <p:val>
                                            <p:strVal val="#ppt_x"/>
                                          </p:val>
                                        </p:tav>
                                      </p:tavLst>
                                    </p:anim>
                                    <p:anim calcmode="lin" valueType="num">
                                      <p:cBhvr>
                                        <p:cTn id="32" dur="500" fill="hold"/>
                                        <p:tgtEl>
                                          <p:spTgt spid="11274"/>
                                        </p:tgtEl>
                                        <p:attrNameLst>
                                          <p:attrName>ppt_y</p:attrName>
                                        </p:attrNameLst>
                                      </p:cBhvr>
                                      <p:tavLst>
                                        <p:tav tm="100000">
                                          <p:val>
                                            <p:strVal val="1+#ppt_h/2"/>
                                          </p:val>
                                        </p:tav>
                                        <p:tav>
                                          <p:val>
                                            <p:strVal val="#ppt_y"/>
                                          </p:val>
                                        </p:tav>
                                      </p:tavLst>
                                    </p:anim>
                                  </p:childTnLst>
                                </p:cTn>
                              </p:par>
                              <p:par>
                                <p:cTn id="33" presetID="2" presetClass="entr" presetSubtype="4" fill="hold" nodeType="withEffect">
                                  <p:stCondLst>
                                    <p:cond delay="0"/>
                                  </p:stCondLst>
                                  <p:childTnLst>
                                    <p:set>
                                      <p:cBhvr additive="repl">
                                        <p:cTn id="34" dur="1" fill="hold">
                                          <p:stCondLst>
                                            <p:cond delay="0"/>
                                          </p:stCondLst>
                                        </p:cTn>
                                        <p:tgtEl>
                                          <p:spTgt spid="11275"/>
                                        </p:tgtEl>
                                        <p:attrNameLst>
                                          <p:attrName>style.visibility</p:attrName>
                                        </p:attrNameLst>
                                      </p:cBhvr>
                                      <p:to>
                                        <p:strVal val="visible"/>
                                      </p:to>
                                    </p:set>
                                    <p:anim calcmode="lin" valueType="num">
                                      <p:cBhvr>
                                        <p:cTn id="35" dur="500" fill="hold"/>
                                        <p:tgtEl>
                                          <p:spTgt spid="11275"/>
                                        </p:tgtEl>
                                        <p:attrNameLst>
                                          <p:attrName>ppt_x</p:attrName>
                                        </p:attrNameLst>
                                      </p:cBhvr>
                                      <p:tavLst>
                                        <p:tav tm="100000">
                                          <p:val>
                                            <p:strVal val="#ppt_x"/>
                                          </p:val>
                                        </p:tav>
                                        <p:tav>
                                          <p:val>
                                            <p:strVal val="#ppt_x"/>
                                          </p:val>
                                        </p:tav>
                                      </p:tavLst>
                                    </p:anim>
                                    <p:anim calcmode="lin" valueType="num">
                                      <p:cBhvr>
                                        <p:cTn id="36" dur="500" fill="hold"/>
                                        <p:tgtEl>
                                          <p:spTgt spid="11275"/>
                                        </p:tgtEl>
                                        <p:attrNameLst>
                                          <p:attrName>ppt_y</p:attrName>
                                        </p:attrNameLst>
                                      </p:cBhvr>
                                      <p:tavLst>
                                        <p:tav tm="100000">
                                          <p:val>
                                            <p:strVal val="1+#ppt_h/2"/>
                                          </p:val>
                                        </p:tav>
                                        <p:tav>
                                          <p:val>
                                            <p:strVal val="#ppt_y"/>
                                          </p:val>
                                        </p:tav>
                                      </p:tavLst>
                                    </p:anim>
                                  </p:childTnLst>
                                </p:cTn>
                              </p:par>
                              <p:par>
                                <p:cTn id="37" presetID="2" presetClass="entr" presetSubtype="4" fill="hold" nodeType="withEffect">
                                  <p:stCondLst>
                                    <p:cond delay="0"/>
                                  </p:stCondLst>
                                  <p:childTnLst>
                                    <p:set>
                                      <p:cBhvr additive="repl">
                                        <p:cTn id="38" dur="1" fill="hold">
                                          <p:stCondLst>
                                            <p:cond delay="0"/>
                                          </p:stCondLst>
                                        </p:cTn>
                                        <p:tgtEl>
                                          <p:spTgt spid="11294"/>
                                        </p:tgtEl>
                                        <p:attrNameLst>
                                          <p:attrName>style.visibility</p:attrName>
                                        </p:attrNameLst>
                                      </p:cBhvr>
                                      <p:to>
                                        <p:strVal val="visible"/>
                                      </p:to>
                                    </p:set>
                                    <p:anim calcmode="lin" valueType="num">
                                      <p:cBhvr>
                                        <p:cTn id="39" dur="500" fill="hold"/>
                                        <p:tgtEl>
                                          <p:spTgt spid="11294"/>
                                        </p:tgtEl>
                                        <p:attrNameLst>
                                          <p:attrName>ppt_x</p:attrName>
                                        </p:attrNameLst>
                                      </p:cBhvr>
                                      <p:tavLst>
                                        <p:tav tm="100000">
                                          <p:val>
                                            <p:strVal val="#ppt_x"/>
                                          </p:val>
                                        </p:tav>
                                        <p:tav>
                                          <p:val>
                                            <p:strVal val="#ppt_x"/>
                                          </p:val>
                                        </p:tav>
                                      </p:tavLst>
                                    </p:anim>
                                    <p:anim calcmode="lin" valueType="num">
                                      <p:cBhvr>
                                        <p:cTn id="40" dur="500" fill="hold"/>
                                        <p:tgtEl>
                                          <p:spTgt spid="11294"/>
                                        </p:tgtEl>
                                        <p:attrNameLst>
                                          <p:attrName>ppt_y</p:attrName>
                                        </p:attrNameLst>
                                      </p:cBhvr>
                                      <p:tavLst>
                                        <p:tav tm="100000">
                                          <p:val>
                                            <p:strVal val="1+#ppt_h/2"/>
                                          </p:val>
                                        </p:tav>
                                        <p:tav>
                                          <p:val>
                                            <p:strVal val="#ppt_y"/>
                                          </p:val>
                                        </p:tav>
                                      </p:tavLst>
                                    </p:anim>
                                  </p:childTnLst>
                                </p:cTn>
                              </p:par>
                              <p:par>
                                <p:cTn id="41" presetID="2" presetClass="entr" presetSubtype="4" fill="hold" nodeType="withEffect">
                                  <p:stCondLst>
                                    <p:cond delay="0"/>
                                  </p:stCondLst>
                                  <p:childTnLst>
                                    <p:set>
                                      <p:cBhvr additive="repl">
                                        <p:cTn id="42" dur="1" fill="hold">
                                          <p:stCondLst>
                                            <p:cond delay="0"/>
                                          </p:stCondLst>
                                        </p:cTn>
                                        <p:tgtEl>
                                          <p:spTgt spid="11295"/>
                                        </p:tgtEl>
                                        <p:attrNameLst>
                                          <p:attrName>style.visibility</p:attrName>
                                        </p:attrNameLst>
                                      </p:cBhvr>
                                      <p:to>
                                        <p:strVal val="visible"/>
                                      </p:to>
                                    </p:set>
                                    <p:anim calcmode="lin" valueType="num">
                                      <p:cBhvr>
                                        <p:cTn id="43" dur="500" fill="hold"/>
                                        <p:tgtEl>
                                          <p:spTgt spid="11295"/>
                                        </p:tgtEl>
                                        <p:attrNameLst>
                                          <p:attrName>ppt_x</p:attrName>
                                        </p:attrNameLst>
                                      </p:cBhvr>
                                      <p:tavLst>
                                        <p:tav tm="100000">
                                          <p:val>
                                            <p:strVal val="#ppt_x"/>
                                          </p:val>
                                        </p:tav>
                                        <p:tav>
                                          <p:val>
                                            <p:strVal val="#ppt_x"/>
                                          </p:val>
                                        </p:tav>
                                      </p:tavLst>
                                    </p:anim>
                                    <p:anim calcmode="lin" valueType="num">
                                      <p:cBhvr>
                                        <p:cTn id="44" dur="500" fill="hold"/>
                                        <p:tgtEl>
                                          <p:spTgt spid="11295"/>
                                        </p:tgtEl>
                                        <p:attrNameLst>
                                          <p:attrName>ppt_y</p:attrName>
                                        </p:attrNameLst>
                                      </p:cBhvr>
                                      <p:tavLst>
                                        <p:tav tm="100000">
                                          <p:val>
                                            <p:strVal val="1+#ppt_h/2"/>
                                          </p:val>
                                        </p:tav>
                                        <p:tav>
                                          <p:val>
                                            <p:strVal val="#ppt_y"/>
                                          </p:val>
                                        </p:tav>
                                      </p:tavLst>
                                    </p:anim>
                                  </p:childTnLst>
                                </p:cTn>
                              </p:par>
                              <p:par>
                                <p:cTn id="45" presetID="2" presetClass="entr" presetSubtype="4" fill="hold" grpId="0" nodeType="withEffect">
                                  <p:stCondLst>
                                    <p:cond delay="0"/>
                                  </p:stCondLst>
                                  <p:childTnLst>
                                    <p:set>
                                      <p:cBhvr additive="repl">
                                        <p:cTn id="46" dur="1" fill="hold">
                                          <p:stCondLst>
                                            <p:cond delay="0"/>
                                          </p:stCondLst>
                                        </p:cTn>
                                        <p:tgtEl>
                                          <p:spTgt spid="11296"/>
                                        </p:tgtEl>
                                        <p:attrNameLst>
                                          <p:attrName>style.visibility</p:attrName>
                                        </p:attrNameLst>
                                      </p:cBhvr>
                                      <p:to>
                                        <p:strVal val="visible"/>
                                      </p:to>
                                    </p:set>
                                    <p:anim calcmode="lin" valueType="num">
                                      <p:cBhvr>
                                        <p:cTn id="47" dur="500" fill="hold"/>
                                        <p:tgtEl>
                                          <p:spTgt spid="11296"/>
                                        </p:tgtEl>
                                        <p:attrNameLst>
                                          <p:attrName>ppt_x</p:attrName>
                                        </p:attrNameLst>
                                      </p:cBhvr>
                                      <p:tavLst>
                                        <p:tav tm="100000">
                                          <p:val>
                                            <p:strVal val="#ppt_x"/>
                                          </p:val>
                                        </p:tav>
                                        <p:tav>
                                          <p:val>
                                            <p:strVal val="#ppt_x"/>
                                          </p:val>
                                        </p:tav>
                                      </p:tavLst>
                                    </p:anim>
                                    <p:anim calcmode="lin" valueType="num">
                                      <p:cBhvr>
                                        <p:cTn id="48" dur="500" fill="hold"/>
                                        <p:tgtEl>
                                          <p:spTgt spid="11296"/>
                                        </p:tgtEl>
                                        <p:attrNameLst>
                                          <p:attrName>ppt_y</p:attrName>
                                        </p:attrNameLst>
                                      </p:cBhvr>
                                      <p:tavLst>
                                        <p:tav tm="100000">
                                          <p:val>
                                            <p:strVal val="1+#ppt_h/2"/>
                                          </p:val>
                                        </p:tav>
                                        <p:tav>
                                          <p:val>
                                            <p:strVal val="#ppt_y"/>
                                          </p:val>
                                        </p:tav>
                                      </p:tavLst>
                                    </p:anim>
                                  </p:childTnLst>
                                </p:cTn>
                              </p:par>
                              <p:par>
                                <p:cTn id="49" presetID="2" presetClass="entr" presetSubtype="4" fill="hold" nodeType="withEffect">
                                  <p:stCondLst>
                                    <p:cond delay="0"/>
                                  </p:stCondLst>
                                  <p:childTnLst>
                                    <p:set>
                                      <p:cBhvr additive="repl">
                                        <p:cTn id="50" dur="1" fill="hold">
                                          <p:stCondLst>
                                            <p:cond delay="0"/>
                                          </p:stCondLst>
                                        </p:cTn>
                                        <p:tgtEl>
                                          <p:spTgt spid="11297"/>
                                        </p:tgtEl>
                                        <p:attrNameLst>
                                          <p:attrName>style.visibility</p:attrName>
                                        </p:attrNameLst>
                                      </p:cBhvr>
                                      <p:to>
                                        <p:strVal val="visible"/>
                                      </p:to>
                                    </p:set>
                                    <p:anim calcmode="lin" valueType="num">
                                      <p:cBhvr>
                                        <p:cTn id="51" dur="500" fill="hold"/>
                                        <p:tgtEl>
                                          <p:spTgt spid="11297"/>
                                        </p:tgtEl>
                                        <p:attrNameLst>
                                          <p:attrName>ppt_x</p:attrName>
                                        </p:attrNameLst>
                                      </p:cBhvr>
                                      <p:tavLst>
                                        <p:tav tm="100000">
                                          <p:val>
                                            <p:strVal val="#ppt_x"/>
                                          </p:val>
                                        </p:tav>
                                        <p:tav>
                                          <p:val>
                                            <p:strVal val="#ppt_x"/>
                                          </p:val>
                                        </p:tav>
                                      </p:tavLst>
                                    </p:anim>
                                    <p:anim calcmode="lin" valueType="num">
                                      <p:cBhvr>
                                        <p:cTn id="52" dur="500" fill="hold"/>
                                        <p:tgtEl>
                                          <p:spTgt spid="11297"/>
                                        </p:tgtEl>
                                        <p:attrNameLst>
                                          <p:attrName>ppt_y</p:attrName>
                                        </p:attrNameLst>
                                      </p:cBhvr>
                                      <p:tavLst>
                                        <p:tav tm="100000">
                                          <p:val>
                                            <p:strVal val="1+#ppt_h/2"/>
                                          </p:val>
                                        </p:tav>
                                        <p:tav>
                                          <p:val>
                                            <p:strVal val="#ppt_y"/>
                                          </p:val>
                                        </p:tav>
                                      </p:tavLst>
                                    </p:anim>
                                  </p:childTnLst>
                                </p:cTn>
                              </p:par>
                              <p:par>
                                <p:cTn id="53" presetID="2" presetClass="entr" presetSubtype="4" fill="hold" nodeType="withEffect">
                                  <p:stCondLst>
                                    <p:cond delay="0"/>
                                  </p:stCondLst>
                                  <p:childTnLst>
                                    <p:set>
                                      <p:cBhvr additive="repl">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ppt_x</p:attrName>
                                        </p:attrNameLst>
                                      </p:cBhvr>
                                      <p:tavLst>
                                        <p:tav tm="100000">
                                          <p:val>
                                            <p:strVal val="#ppt_x"/>
                                          </p:val>
                                        </p:tav>
                                        <p:tav>
                                          <p:val>
                                            <p:strVal val="#ppt_x"/>
                                          </p:val>
                                        </p:tav>
                                      </p:tavLst>
                                    </p:anim>
                                    <p:anim calcmode="lin" valueType="num">
                                      <p:cBhvr>
                                        <p:cTn id="56" dur="500" fill="hold"/>
                                        <p:tgtEl>
                                          <p:spTgt spid="36"/>
                                        </p:tgtEl>
                                        <p:attrNameLst>
                                          <p:attrName>ppt_y</p:attrName>
                                        </p:attrNameLst>
                                      </p:cBhvr>
                                      <p:tavLst>
                                        <p:tav tm="100000">
                                          <p:val>
                                            <p:strVal val="1+#ppt_h/2"/>
                                          </p:val>
                                        </p:tav>
                                        <p:tav>
                                          <p:val>
                                            <p:strVal val="#ppt_y"/>
                                          </p:val>
                                        </p:tav>
                                      </p:tavLst>
                                    </p:anim>
                                  </p:childTnLst>
                                </p:cTn>
                              </p:par>
                              <p:par>
                                <p:cTn id="57" presetID="2" presetClass="entr" presetSubtype="4" fill="hold" nodeType="withEffect">
                                  <p:stCondLst>
                                    <p:cond delay="0"/>
                                  </p:stCondLst>
                                  <p:childTnLst>
                                    <p:set>
                                      <p:cBhvr additive="repl">
                                        <p:cTn id="58" dur="1" fill="hold">
                                          <p:stCondLst>
                                            <p:cond delay="0"/>
                                          </p:stCondLst>
                                        </p:cTn>
                                        <p:tgtEl>
                                          <p:spTgt spid="38"/>
                                        </p:tgtEl>
                                        <p:attrNameLst>
                                          <p:attrName>style.visibility</p:attrName>
                                        </p:attrNameLst>
                                      </p:cBhvr>
                                      <p:to>
                                        <p:strVal val="visible"/>
                                      </p:to>
                                    </p:set>
                                    <p:anim calcmode="lin" valueType="num">
                                      <p:cBhvr>
                                        <p:cTn id="59" dur="500" fill="hold"/>
                                        <p:tgtEl>
                                          <p:spTgt spid="38"/>
                                        </p:tgtEl>
                                        <p:attrNameLst>
                                          <p:attrName>ppt_x</p:attrName>
                                        </p:attrNameLst>
                                      </p:cBhvr>
                                      <p:tavLst>
                                        <p:tav tm="100000">
                                          <p:val>
                                            <p:strVal val="#ppt_x"/>
                                          </p:val>
                                        </p:tav>
                                        <p:tav>
                                          <p:val>
                                            <p:strVal val="#ppt_x"/>
                                          </p:val>
                                        </p:tav>
                                      </p:tavLst>
                                    </p:anim>
                                    <p:anim calcmode="lin" valueType="num">
                                      <p:cBhvr>
                                        <p:cTn id="60" dur="500" fill="hold"/>
                                        <p:tgtEl>
                                          <p:spTgt spid="38"/>
                                        </p:tgtEl>
                                        <p:attrNameLst>
                                          <p:attrName>ppt_y</p:attrName>
                                        </p:attrNameLst>
                                      </p:cBhvr>
                                      <p:tavLst>
                                        <p:tav tm="100000">
                                          <p:val>
                                            <p:strVal val="1+#ppt_h/2"/>
                                          </p:val>
                                        </p:tav>
                                        <p:tav>
                                          <p:val>
                                            <p:strVal val="#ppt_y"/>
                                          </p:val>
                                        </p:tav>
                                      </p:tavLst>
                                    </p:anim>
                                  </p:childTnLst>
                                </p:cTn>
                              </p:par>
                              <p:par>
                                <p:cTn id="61" presetID="2" presetClass="entr" presetSubtype="4" fill="hold" grpId="0" nodeType="withEffect">
                                  <p:stCondLst>
                                    <p:cond delay="0"/>
                                  </p:stCondLst>
                                  <p:childTnLst>
                                    <p:set>
                                      <p:cBhvr additive="repl">
                                        <p:cTn id="62" dur="1" fill="hold">
                                          <p:stCondLst>
                                            <p:cond delay="0"/>
                                          </p:stCondLst>
                                        </p:cTn>
                                        <p:tgtEl>
                                          <p:spTgt spid="39"/>
                                        </p:tgtEl>
                                        <p:attrNameLst>
                                          <p:attrName>style.visibility</p:attrName>
                                        </p:attrNameLst>
                                      </p:cBhvr>
                                      <p:to>
                                        <p:strVal val="visible"/>
                                      </p:to>
                                    </p:set>
                                    <p:anim calcmode="lin" valueType="num">
                                      <p:cBhvr>
                                        <p:cTn id="63" dur="500" fill="hold"/>
                                        <p:tgtEl>
                                          <p:spTgt spid="39"/>
                                        </p:tgtEl>
                                        <p:attrNameLst>
                                          <p:attrName>ppt_x</p:attrName>
                                        </p:attrNameLst>
                                      </p:cBhvr>
                                      <p:tavLst>
                                        <p:tav tm="100000">
                                          <p:val>
                                            <p:strVal val="#ppt_x"/>
                                          </p:val>
                                        </p:tav>
                                        <p:tav>
                                          <p:val>
                                            <p:strVal val="#ppt_x"/>
                                          </p:val>
                                        </p:tav>
                                      </p:tavLst>
                                    </p:anim>
                                    <p:anim calcmode="lin" valueType="num">
                                      <p:cBhvr>
                                        <p:cTn id="64" dur="500" fill="hold"/>
                                        <p:tgtEl>
                                          <p:spTgt spid="39"/>
                                        </p:tgtEl>
                                        <p:attrNameLst>
                                          <p:attrName>ppt_y</p:attrName>
                                        </p:attrNameLst>
                                      </p:cBhvr>
                                      <p:tavLst>
                                        <p:tav tm="100000">
                                          <p:val>
                                            <p:strVal val="1+#ppt_h/2"/>
                                          </p:val>
                                        </p:tav>
                                        <p:tav>
                                          <p:val>
                                            <p:strVal val="#ppt_y"/>
                                          </p:val>
                                        </p:tav>
                                      </p:tavLst>
                                    </p:anim>
                                  </p:childTnLst>
                                </p:cTn>
                              </p:par>
                              <p:par>
                                <p:cTn id="65" presetID="2" presetClass="entr" presetSubtype="4" fill="hold" grpId="0" nodeType="withEffect">
                                  <p:stCondLst>
                                    <p:cond delay="0"/>
                                  </p:stCondLst>
                                  <p:childTnLst>
                                    <p:set>
                                      <p:cBhvr additive="repl">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ppt_x</p:attrName>
                                        </p:attrNameLst>
                                      </p:cBhvr>
                                      <p:tavLst>
                                        <p:tav tm="100000">
                                          <p:val>
                                            <p:strVal val="#ppt_x"/>
                                          </p:val>
                                        </p:tav>
                                        <p:tav>
                                          <p:val>
                                            <p:strVal val="#ppt_x"/>
                                          </p:val>
                                        </p:tav>
                                      </p:tavLst>
                                    </p:anim>
                                    <p:anim calcmode="lin" valueType="num">
                                      <p:cBhvr>
                                        <p:cTn id="68" dur="500" fill="hold"/>
                                        <p:tgtEl>
                                          <p:spTgt spid="40"/>
                                        </p:tgtEl>
                                        <p:attrNameLst>
                                          <p:attrName>ppt_y</p:attrName>
                                        </p:attrNameLst>
                                      </p:cBhvr>
                                      <p:tavLst>
                                        <p:tav tm="100000">
                                          <p:val>
                                            <p:strVal val="1+#ppt_h/2"/>
                                          </p:val>
                                        </p:tav>
                                        <p:tav>
                                          <p:val>
                                            <p:strVal val="#ppt_y"/>
                                          </p:val>
                                        </p:tav>
                                      </p:tavLst>
                                    </p:anim>
                                  </p:childTnLst>
                                </p:cTn>
                              </p:par>
                              <p:par>
                                <p:cTn id="69" presetID="2" presetClass="entr" presetSubtype="4" fill="hold" grpId="0" nodeType="withEffect">
                                  <p:stCondLst>
                                    <p:cond delay="0"/>
                                  </p:stCondLst>
                                  <p:childTnLst>
                                    <p:set>
                                      <p:cBhvr additive="repl">
                                        <p:cTn id="70" dur="1" fill="hold">
                                          <p:stCondLst>
                                            <p:cond delay="0"/>
                                          </p:stCondLst>
                                        </p:cTn>
                                        <p:tgtEl>
                                          <p:spTgt spid="41"/>
                                        </p:tgtEl>
                                        <p:attrNameLst>
                                          <p:attrName>style.visibility</p:attrName>
                                        </p:attrNameLst>
                                      </p:cBhvr>
                                      <p:to>
                                        <p:strVal val="visible"/>
                                      </p:to>
                                    </p:set>
                                    <p:anim calcmode="lin" valueType="num">
                                      <p:cBhvr>
                                        <p:cTn id="71" dur="500" fill="hold"/>
                                        <p:tgtEl>
                                          <p:spTgt spid="41"/>
                                        </p:tgtEl>
                                        <p:attrNameLst>
                                          <p:attrName>ppt_x</p:attrName>
                                        </p:attrNameLst>
                                      </p:cBhvr>
                                      <p:tavLst>
                                        <p:tav tm="100000">
                                          <p:val>
                                            <p:strVal val="#ppt_x"/>
                                          </p:val>
                                        </p:tav>
                                        <p:tav>
                                          <p:val>
                                            <p:strVal val="#ppt_x"/>
                                          </p:val>
                                        </p:tav>
                                      </p:tavLst>
                                    </p:anim>
                                    <p:anim calcmode="lin" valueType="num">
                                      <p:cBhvr>
                                        <p:cTn id="72" dur="500" fill="hold"/>
                                        <p:tgtEl>
                                          <p:spTgt spid="41"/>
                                        </p:tgtEl>
                                        <p:attrNameLst>
                                          <p:attrName>ppt_y</p:attrName>
                                        </p:attrNameLst>
                                      </p:cBhvr>
                                      <p:tavLst>
                                        <p:tav tm="100000">
                                          <p:val>
                                            <p:strVal val="1+#ppt_h/2"/>
                                          </p:val>
                                        </p:tav>
                                        <p:tav>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animBg="1"/>
      <p:bldP spid="11274" grpId="0" animBg="1"/>
      <p:bldP spid="11276" grpId="0" animBg="1"/>
      <p:bldP spid="11296" grpId="0" animBg="1"/>
      <p:bldP spid="39" grpId="0" animBg="1"/>
      <p:bldP spid="40" grpId="0" animBg="1"/>
      <p:bldP spid="4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Revised RASDS++ (DRAFT)</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2199443" y="3065444"/>
            <a:ext cx="1202092" cy="381918"/>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2800489" y="3065444"/>
            <a:ext cx="601046" cy="190959"/>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2199443" y="363832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2199443" y="382928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2199443" y="402023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2199443" y="344736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6206416" y="5356953"/>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6206416" y="57388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2466575" y="4911382"/>
            <a:ext cx="1335657" cy="445571"/>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Communication</a:t>
            </a:r>
            <a:endParaRPr lang="en-US" sz="12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2466575" y="5356953"/>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2466575" y="5547912"/>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670409" y="1537772"/>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4136146" y="1537772"/>
            <a:ext cx="1068526" cy="381918"/>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4136146" y="2110649"/>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4136146" y="230160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4136146" y="249256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4136146" y="268352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Use Cases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4136146" y="191969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2800489" y="2206128"/>
            <a:ext cx="1335657" cy="859316"/>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3067620" y="2365261"/>
            <a:ext cx="64472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FulfilledBy</a:t>
            </a:r>
            <a:endParaRPr lang="en-US" sz="700" dirty="0">
              <a:latin typeface="Helvetica" charset="0"/>
              <a:ea typeface="ＭＳ Ｐゴシック" charset="0"/>
            </a:endParaRP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3601883" y="2810832"/>
            <a:ext cx="47641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3401535" y="3733801"/>
            <a:ext cx="1803138" cy="413745"/>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935798" y="3765627"/>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934055" y="2692809"/>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670409" y="1167789"/>
            <a:ext cx="77296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5210238" y="3829280"/>
            <a:ext cx="747320"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3401535" y="3924760"/>
            <a:ext cx="1268875" cy="413745"/>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3668666" y="4083892"/>
            <a:ext cx="98135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3401535" y="3256403"/>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3401535" y="3542842"/>
            <a:ext cx="3339144"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631453" y="3072789"/>
            <a:ext cx="59182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631453" y="3383708"/>
            <a:ext cx="641522"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738935" y="4338505"/>
            <a:ext cx="1001743" cy="101844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6139633" y="4720423"/>
            <a:ext cx="67678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ConnectVia</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2417006"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2533357" y="4529464"/>
            <a:ext cx="39786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2617355" y="4394333"/>
            <a:ext cx="700183" cy="33391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867272" y="4402158"/>
            <a:ext cx="881973"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115" idx="1"/>
          </p:cNvCxnSpPr>
          <p:nvPr/>
        </p:nvCxnSpPr>
        <p:spPr bwMode="auto">
          <a:xfrm>
            <a:off x="3802232" y="5452433"/>
            <a:ext cx="2406599" cy="757615"/>
          </a:xfrm>
          <a:prstGeom prst="curvedConnector3">
            <a:avLst>
              <a:gd name="adj1" fmla="val 20096"/>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4094287" y="5841204"/>
            <a:ext cx="857927"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err="1">
                <a:latin typeface="Helvetica" charset="0"/>
                <a:ea typeface="ＭＳ Ｐゴシック" charset="0"/>
              </a:rPr>
              <a:t>AssociatedWith</a:t>
            </a:r>
            <a:endParaRPr lang="en-US" sz="700" dirty="0">
              <a:latin typeface="Helvetica" charset="0"/>
              <a:ea typeface="ＭＳ Ｐゴシック" charset="0"/>
            </a:endParaRP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802232" y="4624943"/>
            <a:ext cx="868177" cy="50922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3640840" y="4720423"/>
            <a:ext cx="864339"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740679" y="3065444"/>
            <a:ext cx="1068526" cy="381918"/>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740679" y="3447362"/>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740679" y="363832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740679" y="382928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3401535" y="2397087"/>
            <a:ext cx="734612" cy="859316"/>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5204672" y="2015169"/>
            <a:ext cx="1392" cy="2132376"/>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5421717" y="2747179"/>
            <a:ext cx="930063"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solidFill>
                  <a:srgbClr val="C00000"/>
                </a:solidFill>
                <a:latin typeface="Helvetica" charset="0"/>
                <a:ea typeface="ＭＳ Ｐゴシック" charset="0"/>
              </a:rPr>
              <a:t>Develops  / Owns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670409" y="4147545"/>
            <a:ext cx="1068526"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Component</a:t>
            </a:r>
            <a:endParaRPr lang="en-US" sz="12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5204672" y="4147545"/>
            <a:ext cx="534263" cy="190959"/>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670409" y="452946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670409" y="4720423"/>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670409" y="5281671"/>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Attachment</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2199443" y="3256403"/>
            <a:ext cx="1392" cy="286439"/>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1731963" y="3065444"/>
            <a:ext cx="399468"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341724" y="4338505"/>
            <a:ext cx="1202092" cy="381918"/>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a:latin typeface="Helvetica" charset="0"/>
                <a:ea typeface="ＭＳ Ｐゴシック" charset="0"/>
              </a:rPr>
              <a:t>Environment</a:t>
            </a:r>
            <a:endParaRPr lang="en-US" sz="12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341724" y="4720423"/>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738935" y="4338505"/>
            <a:ext cx="1602789" cy="190959"/>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740679" y="4477746"/>
            <a:ext cx="489236" cy="19122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740679" y="4529464"/>
            <a:ext cx="601046" cy="827489"/>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670409" y="5472630"/>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341724" y="4911382"/>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6139633" y="1371600"/>
            <a:ext cx="2470966" cy="1335387"/>
            <a:chOff x="3648" y="862"/>
            <a:chExt cx="1776" cy="1007"/>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2"/>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Meta-model</a:t>
              </a:r>
            </a:p>
            <a:p>
              <a:pPr algn="ctr" eaLnBrk="1" hangingPunct="1">
                <a:defRPr/>
              </a:pPr>
              <a:r>
                <a:rPr lang="en-US" sz="1100" dirty="0">
                  <a:latin typeface="Helvetica" charset="0"/>
                  <a:ea typeface="ＭＳ Ｐゴシック" charset="0"/>
                </a:rPr>
                <a:t>(each Viewpoint)</a:t>
              </a:r>
              <a:endParaRPr lang="en-US" sz="12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725"/>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13 December 2021</a:t>
            </a:r>
            <a:endParaRPr lang="en-US" dirty="0"/>
          </a:p>
        </p:txBody>
      </p:sp>
      <p:sp>
        <p:nvSpPr>
          <p:cNvPr id="81" name="Rectangle 16">
            <a:extLst>
              <a:ext uri="{FF2B5EF4-FFF2-40B4-BE49-F238E27FC236}">
                <a16:creationId xmlns:a16="http://schemas.microsoft.com/office/drawing/2014/main" id="{E7A80D54-EBF5-3D41-8C41-11122DC5D947}"/>
              </a:ext>
            </a:extLst>
          </p:cNvPr>
          <p:cNvSpPr>
            <a:spLocks noChangeArrowheads="1"/>
          </p:cNvSpPr>
          <p:nvPr/>
        </p:nvSpPr>
        <p:spPr bwMode="auto">
          <a:xfrm>
            <a:off x="1575296" y="1066800"/>
            <a:ext cx="1068526" cy="381918"/>
          </a:xfrm>
          <a:prstGeom prst="rect">
            <a:avLst/>
          </a:prstGeom>
          <a:solidFill>
            <a:srgbClr val="3FCCB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Operations</a:t>
            </a:r>
          </a:p>
        </p:txBody>
      </p:sp>
      <p:sp>
        <p:nvSpPr>
          <p:cNvPr id="82" name="Rectangle 17">
            <a:extLst>
              <a:ext uri="{FF2B5EF4-FFF2-40B4-BE49-F238E27FC236}">
                <a16:creationId xmlns:a16="http://schemas.microsoft.com/office/drawing/2014/main" id="{8E6D24CD-C0FF-FF4B-9E28-57680BC951E6}"/>
              </a:ext>
            </a:extLst>
          </p:cNvPr>
          <p:cNvSpPr>
            <a:spLocks noChangeArrowheads="1"/>
          </p:cNvSpPr>
          <p:nvPr/>
        </p:nvSpPr>
        <p:spPr bwMode="auto">
          <a:xfrm>
            <a:off x="1575296" y="1639677"/>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Processes</a:t>
            </a:r>
          </a:p>
        </p:txBody>
      </p:sp>
      <p:sp>
        <p:nvSpPr>
          <p:cNvPr id="83" name="Rectangle 18">
            <a:extLst>
              <a:ext uri="{FF2B5EF4-FFF2-40B4-BE49-F238E27FC236}">
                <a16:creationId xmlns:a16="http://schemas.microsoft.com/office/drawing/2014/main" id="{9B133B66-7794-8D46-A63F-5A0F17774D5E}"/>
              </a:ext>
            </a:extLst>
          </p:cNvPr>
          <p:cNvSpPr>
            <a:spLocks noChangeArrowheads="1"/>
          </p:cNvSpPr>
          <p:nvPr/>
        </p:nvSpPr>
        <p:spPr bwMode="auto">
          <a:xfrm>
            <a:off x="1575296" y="1830636"/>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Activities</a:t>
            </a:r>
            <a:endParaRPr lang="en-US" sz="1100" dirty="0">
              <a:latin typeface="Helvetica" charset="0"/>
              <a:ea typeface="ＭＳ Ｐゴシック" charset="0"/>
            </a:endParaRPr>
          </a:p>
        </p:txBody>
      </p:sp>
      <p:sp>
        <p:nvSpPr>
          <p:cNvPr id="84" name="Rectangle 19">
            <a:extLst>
              <a:ext uri="{FF2B5EF4-FFF2-40B4-BE49-F238E27FC236}">
                <a16:creationId xmlns:a16="http://schemas.microsoft.com/office/drawing/2014/main" id="{AFEA9E26-6021-7142-9BF5-95BE766BCA35}"/>
              </a:ext>
            </a:extLst>
          </p:cNvPr>
          <p:cNvSpPr>
            <a:spLocks noChangeArrowheads="1"/>
          </p:cNvSpPr>
          <p:nvPr/>
        </p:nvSpPr>
        <p:spPr bwMode="auto">
          <a:xfrm>
            <a:off x="1575296" y="2021595"/>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rPr>
              <a:t> </a:t>
            </a:r>
            <a:r>
              <a:rPr lang="en-US" sz="1100" dirty="0">
                <a:solidFill>
                  <a:srgbClr val="C00000"/>
                </a:solidFill>
                <a:latin typeface="Helvetica" charset="0"/>
              </a:rPr>
              <a:t>Tasks</a:t>
            </a:r>
            <a:r>
              <a:rPr lang="en-US" sz="1100" dirty="0">
                <a:latin typeface="Helvetica" charset="0"/>
                <a:ea typeface="ＭＳ Ｐゴシック" charset="0"/>
              </a:rPr>
              <a:t> </a:t>
            </a:r>
          </a:p>
        </p:txBody>
      </p:sp>
      <p:sp>
        <p:nvSpPr>
          <p:cNvPr id="85" name="Rectangle 20">
            <a:extLst>
              <a:ext uri="{FF2B5EF4-FFF2-40B4-BE49-F238E27FC236}">
                <a16:creationId xmlns:a16="http://schemas.microsoft.com/office/drawing/2014/main" id="{40455169-5230-CD42-8B8D-B7BCD54B36FF}"/>
              </a:ext>
            </a:extLst>
          </p:cNvPr>
          <p:cNvSpPr>
            <a:spLocks noChangeArrowheads="1"/>
          </p:cNvSpPr>
          <p:nvPr/>
        </p:nvSpPr>
        <p:spPr bwMode="auto">
          <a:xfrm>
            <a:off x="1575296" y="2212554"/>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Modes/states</a:t>
            </a:r>
          </a:p>
        </p:txBody>
      </p:sp>
      <p:sp>
        <p:nvSpPr>
          <p:cNvPr id="86" name="Rectangle 21">
            <a:extLst>
              <a:ext uri="{FF2B5EF4-FFF2-40B4-BE49-F238E27FC236}">
                <a16:creationId xmlns:a16="http://schemas.microsoft.com/office/drawing/2014/main" id="{53262119-9608-B04A-8FC1-9F3C01BAFE11}"/>
              </a:ext>
            </a:extLst>
          </p:cNvPr>
          <p:cNvSpPr>
            <a:spLocks noChangeArrowheads="1"/>
          </p:cNvSpPr>
          <p:nvPr/>
        </p:nvSpPr>
        <p:spPr bwMode="auto">
          <a:xfrm>
            <a:off x="1575296" y="1448718"/>
            <a:ext cx="1068526"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
            </a:r>
            <a:r>
              <a:rPr lang="en-US" sz="1100" dirty="0">
                <a:latin typeface="Helvetica" charset="0"/>
              </a:rPr>
              <a:t>Scenarios</a:t>
            </a:r>
            <a:endParaRPr lang="en-US" sz="1100" dirty="0">
              <a:latin typeface="Helvetica" charset="0"/>
              <a:ea typeface="ＭＳ Ｐゴシック" charset="0"/>
            </a:endParaRPr>
          </a:p>
        </p:txBody>
      </p:sp>
      <p:cxnSp>
        <p:nvCxnSpPr>
          <p:cNvPr id="89" name="AutoShape 22">
            <a:extLst>
              <a:ext uri="{FF2B5EF4-FFF2-40B4-BE49-F238E27FC236}">
                <a16:creationId xmlns:a16="http://schemas.microsoft.com/office/drawing/2014/main" id="{C1A8E364-642F-3440-9047-67E5A2E46B0A}"/>
              </a:ext>
            </a:extLst>
          </p:cNvPr>
          <p:cNvCxnSpPr>
            <a:cxnSpLocks noChangeShapeType="1"/>
            <a:stCxn id="3093" idx="1"/>
            <a:endCxn id="81" idx="3"/>
          </p:cNvCxnSpPr>
          <p:nvPr/>
        </p:nvCxnSpPr>
        <p:spPr bwMode="auto">
          <a:xfrm rot="10800000">
            <a:off x="2643822" y="1257760"/>
            <a:ext cx="1492324" cy="757411"/>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3" name="Rectangle 23">
            <a:extLst>
              <a:ext uri="{FF2B5EF4-FFF2-40B4-BE49-F238E27FC236}">
                <a16:creationId xmlns:a16="http://schemas.microsoft.com/office/drawing/2014/main" id="{CC93E301-7EA8-3D42-AF02-E7EF6059F748}"/>
              </a:ext>
            </a:extLst>
          </p:cNvPr>
          <p:cNvSpPr>
            <a:spLocks noChangeArrowheads="1"/>
          </p:cNvSpPr>
          <p:nvPr/>
        </p:nvSpPr>
        <p:spPr bwMode="auto">
          <a:xfrm>
            <a:off x="3124113" y="1543927"/>
            <a:ext cx="57900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Performs</a:t>
            </a:r>
          </a:p>
        </p:txBody>
      </p:sp>
      <p:cxnSp>
        <p:nvCxnSpPr>
          <p:cNvPr id="94" name="AutoShape 22">
            <a:extLst>
              <a:ext uri="{FF2B5EF4-FFF2-40B4-BE49-F238E27FC236}">
                <a16:creationId xmlns:a16="http://schemas.microsoft.com/office/drawing/2014/main" id="{DC7D1C71-3274-9C41-AA9B-93005CC8E86C}"/>
              </a:ext>
            </a:extLst>
          </p:cNvPr>
          <p:cNvCxnSpPr>
            <a:cxnSpLocks noChangeShapeType="1"/>
            <a:stCxn id="81" idx="1"/>
            <a:endCxn id="3075" idx="1"/>
          </p:cNvCxnSpPr>
          <p:nvPr/>
        </p:nvCxnSpPr>
        <p:spPr bwMode="auto">
          <a:xfrm rot="10800000" flipH="1" flipV="1">
            <a:off x="1575295" y="1257759"/>
            <a:ext cx="624147" cy="1998644"/>
          </a:xfrm>
          <a:prstGeom prst="curvedConnector3">
            <a:avLst>
              <a:gd name="adj1" fmla="val -8410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98" name="Rectangle 23">
            <a:extLst>
              <a:ext uri="{FF2B5EF4-FFF2-40B4-BE49-F238E27FC236}">
                <a16:creationId xmlns:a16="http://schemas.microsoft.com/office/drawing/2014/main" id="{BCD0B745-2319-5B48-9BA7-0D193CA17499}"/>
              </a:ext>
            </a:extLst>
          </p:cNvPr>
          <p:cNvSpPr>
            <a:spLocks noChangeArrowheads="1"/>
          </p:cNvSpPr>
          <p:nvPr/>
        </p:nvSpPr>
        <p:spPr bwMode="auto">
          <a:xfrm>
            <a:off x="783423" y="2017046"/>
            <a:ext cx="468398"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Invoke</a:t>
            </a:r>
          </a:p>
        </p:txBody>
      </p:sp>
      <p:sp>
        <p:nvSpPr>
          <p:cNvPr id="99" name="Rectangle 3">
            <a:extLst>
              <a:ext uri="{FF2B5EF4-FFF2-40B4-BE49-F238E27FC236}">
                <a16:creationId xmlns:a16="http://schemas.microsoft.com/office/drawing/2014/main" id="{32894D98-7E6A-2C48-95E1-F6B2AAFE6952}"/>
              </a:ext>
            </a:extLst>
          </p:cNvPr>
          <p:cNvSpPr>
            <a:spLocks noChangeArrowheads="1"/>
          </p:cNvSpPr>
          <p:nvPr/>
        </p:nvSpPr>
        <p:spPr bwMode="auto">
          <a:xfrm>
            <a:off x="490538" y="3977986"/>
            <a:ext cx="1202092" cy="381918"/>
          </a:xfrm>
          <a:prstGeom prst="rect">
            <a:avLst/>
          </a:prstGeom>
          <a:solidFill>
            <a:srgbClr val="FF7C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400" dirty="0">
                <a:latin typeface="Helvetica" charset="0"/>
                <a:ea typeface="ＭＳ Ｐゴシック" charset="0"/>
              </a:rPr>
              <a:t>Service</a:t>
            </a:r>
          </a:p>
        </p:txBody>
      </p:sp>
      <p:sp>
        <p:nvSpPr>
          <p:cNvPr id="100" name="Rectangle 5">
            <a:extLst>
              <a:ext uri="{FF2B5EF4-FFF2-40B4-BE49-F238E27FC236}">
                <a16:creationId xmlns:a16="http://schemas.microsoft.com/office/drawing/2014/main" id="{7A28FAE0-37FF-1649-964E-80DF861B825A}"/>
              </a:ext>
            </a:extLst>
          </p:cNvPr>
          <p:cNvSpPr>
            <a:spLocks noChangeArrowheads="1"/>
          </p:cNvSpPr>
          <p:nvPr/>
        </p:nvSpPr>
        <p:spPr bwMode="auto">
          <a:xfrm>
            <a:off x="490538" y="4353501"/>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Behavior</a:t>
            </a:r>
          </a:p>
        </p:txBody>
      </p:sp>
      <p:sp>
        <p:nvSpPr>
          <p:cNvPr id="101" name="Rectangle 6">
            <a:extLst>
              <a:ext uri="{FF2B5EF4-FFF2-40B4-BE49-F238E27FC236}">
                <a16:creationId xmlns:a16="http://schemas.microsoft.com/office/drawing/2014/main" id="{44D3ECF6-8DFA-4248-9591-69FA31DBA2C8}"/>
              </a:ext>
            </a:extLst>
          </p:cNvPr>
          <p:cNvSpPr>
            <a:spLocks noChangeArrowheads="1"/>
          </p:cNvSpPr>
          <p:nvPr/>
        </p:nvSpPr>
        <p:spPr bwMode="auto">
          <a:xfrm>
            <a:off x="490538" y="4544460"/>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Interface Sig</a:t>
            </a:r>
          </a:p>
        </p:txBody>
      </p:sp>
      <p:sp>
        <p:nvSpPr>
          <p:cNvPr id="102" name="Rectangle 7">
            <a:extLst>
              <a:ext uri="{FF2B5EF4-FFF2-40B4-BE49-F238E27FC236}">
                <a16:creationId xmlns:a16="http://schemas.microsoft.com/office/drawing/2014/main" id="{D0BF3FC9-D0BE-A345-8C74-62140223010F}"/>
              </a:ext>
            </a:extLst>
          </p:cNvPr>
          <p:cNvSpPr>
            <a:spLocks noChangeArrowheads="1"/>
          </p:cNvSpPr>
          <p:nvPr/>
        </p:nvSpPr>
        <p:spPr bwMode="auto">
          <a:xfrm>
            <a:off x="490538" y="4735419"/>
            <a:ext cx="1202092"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Svc Constraints</a:t>
            </a:r>
          </a:p>
        </p:txBody>
      </p:sp>
      <p:cxnSp>
        <p:nvCxnSpPr>
          <p:cNvPr id="103" name="AutoShape 22">
            <a:extLst>
              <a:ext uri="{FF2B5EF4-FFF2-40B4-BE49-F238E27FC236}">
                <a16:creationId xmlns:a16="http://schemas.microsoft.com/office/drawing/2014/main" id="{484F7AE9-DB0F-FA41-A439-EAC69795295B}"/>
              </a:ext>
            </a:extLst>
          </p:cNvPr>
          <p:cNvCxnSpPr>
            <a:cxnSpLocks noChangeShapeType="1"/>
            <a:stCxn id="3075" idx="1"/>
          </p:cNvCxnSpPr>
          <p:nvPr/>
        </p:nvCxnSpPr>
        <p:spPr bwMode="auto">
          <a:xfrm rot="10800000" flipV="1">
            <a:off x="1083069" y="3256403"/>
            <a:ext cx="1116375" cy="720930"/>
          </a:xfrm>
          <a:prstGeom prst="curvedConnector3">
            <a:avLst>
              <a:gd name="adj1" fmla="val 100814"/>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07" name="Rectangle 23">
            <a:extLst>
              <a:ext uri="{FF2B5EF4-FFF2-40B4-BE49-F238E27FC236}">
                <a16:creationId xmlns:a16="http://schemas.microsoft.com/office/drawing/2014/main" id="{0E898314-66FA-CE4C-A545-484EBEFF2268}"/>
              </a:ext>
            </a:extLst>
          </p:cNvPr>
          <p:cNvSpPr>
            <a:spLocks noChangeArrowheads="1"/>
          </p:cNvSpPr>
          <p:nvPr/>
        </p:nvSpPr>
        <p:spPr bwMode="auto">
          <a:xfrm>
            <a:off x="963643" y="3411512"/>
            <a:ext cx="450764"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Offers</a:t>
            </a:r>
          </a:p>
        </p:txBody>
      </p:sp>
      <p:cxnSp>
        <p:nvCxnSpPr>
          <p:cNvPr id="110" name="AutoShape 40">
            <a:extLst>
              <a:ext uri="{FF2B5EF4-FFF2-40B4-BE49-F238E27FC236}">
                <a16:creationId xmlns:a16="http://schemas.microsoft.com/office/drawing/2014/main" id="{D4D1C5FB-B007-7A4B-9822-C80931C110AB}"/>
              </a:ext>
            </a:extLst>
          </p:cNvPr>
          <p:cNvCxnSpPr>
            <a:cxnSpLocks noChangeShapeType="1"/>
            <a:stCxn id="101" idx="3"/>
            <a:endCxn id="3085" idx="1"/>
          </p:cNvCxnSpPr>
          <p:nvPr/>
        </p:nvCxnSpPr>
        <p:spPr bwMode="auto">
          <a:xfrm>
            <a:off x="1692630" y="4639940"/>
            <a:ext cx="773945" cy="812493"/>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113" name="Rectangle 41">
            <a:extLst>
              <a:ext uri="{FF2B5EF4-FFF2-40B4-BE49-F238E27FC236}">
                <a16:creationId xmlns:a16="http://schemas.microsoft.com/office/drawing/2014/main" id="{6A054066-7971-5A4C-B9BF-FF27817710D2}"/>
              </a:ext>
            </a:extLst>
          </p:cNvPr>
          <p:cNvSpPr>
            <a:spLocks noChangeArrowheads="1"/>
          </p:cNvSpPr>
          <p:nvPr/>
        </p:nvSpPr>
        <p:spPr bwMode="auto">
          <a:xfrm>
            <a:off x="1754603" y="4959514"/>
            <a:ext cx="643125" cy="20005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700" dirty="0">
                <a:latin typeface="Helvetica" charset="0"/>
                <a:ea typeface="ＭＳ Ｐゴシック" charset="0"/>
              </a:rPr>
              <a:t>Defined by</a:t>
            </a:r>
          </a:p>
        </p:txBody>
      </p:sp>
      <p:sp>
        <p:nvSpPr>
          <p:cNvPr id="115" name="Rectangle 58">
            <a:extLst>
              <a:ext uri="{FF2B5EF4-FFF2-40B4-BE49-F238E27FC236}">
                <a16:creationId xmlns:a16="http://schemas.microsoft.com/office/drawing/2014/main" id="{0546DFF8-C667-9044-B4C9-4562BAC0587E}"/>
              </a:ext>
            </a:extLst>
          </p:cNvPr>
          <p:cNvSpPr>
            <a:spLocks noChangeArrowheads="1"/>
          </p:cNvSpPr>
          <p:nvPr/>
        </p:nvSpPr>
        <p:spPr bwMode="auto">
          <a:xfrm>
            <a:off x="6208831" y="5929559"/>
            <a:ext cx="1068526" cy="560978"/>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Attributes </a:t>
            </a:r>
          </a:p>
          <a:p>
            <a:pPr eaLnBrk="1" hangingPunct="1">
              <a:defRPr/>
            </a:pPr>
            <a:r>
              <a:rPr lang="en-US" sz="1100" dirty="0">
                <a:latin typeface="Helvetica" charset="0"/>
                <a:ea typeface="ＭＳ Ｐゴシック" charset="0"/>
              </a:rPr>
              <a:t>(comm, power, </a:t>
            </a:r>
          </a:p>
          <a:p>
            <a:pPr eaLnBrk="1" hangingPunct="1">
              <a:defRPr/>
            </a:pPr>
            <a:r>
              <a:rPr lang="en-US" sz="1100" dirty="0">
                <a:latin typeface="Helvetica" charset="0"/>
                <a:ea typeface="ＭＳ Ｐゴシック" charset="0"/>
              </a:rPr>
              <a:t>thermal, prop)</a:t>
            </a:r>
          </a:p>
        </p:txBody>
      </p:sp>
      <p:sp>
        <p:nvSpPr>
          <p:cNvPr id="95" name="Rectangle 70">
            <a:extLst>
              <a:ext uri="{FF2B5EF4-FFF2-40B4-BE49-F238E27FC236}">
                <a16:creationId xmlns:a16="http://schemas.microsoft.com/office/drawing/2014/main" id="{D52971D8-BBAB-B447-A9AB-1D61C88BE59B}"/>
              </a:ext>
            </a:extLst>
          </p:cNvPr>
          <p:cNvSpPr>
            <a:spLocks noChangeArrowheads="1"/>
          </p:cNvSpPr>
          <p:nvPr/>
        </p:nvSpPr>
        <p:spPr bwMode="auto">
          <a:xfrm>
            <a:off x="7274943" y="2323641"/>
            <a:ext cx="1335657" cy="190959"/>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100" dirty="0">
                <a:latin typeface="Helvetica" charset="0"/>
                <a:ea typeface="ＭＳ Ｐゴシック" charset="0"/>
              </a:rPr>
              <a:t> Defines Correspondences</a:t>
            </a:r>
          </a:p>
        </p:txBody>
      </p:sp>
    </p:spTree>
    <p:extLst>
      <p:ext uri="{BB962C8B-B14F-4D97-AF65-F5344CB8AC3E}">
        <p14:creationId xmlns:p14="http://schemas.microsoft.com/office/powerpoint/2010/main" val="28043613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1134BD-9944-674D-9B70-445CF27814D8}"/>
              </a:ext>
            </a:extLst>
          </p:cNvPr>
          <p:cNvSpPr>
            <a:spLocks noGrp="1"/>
          </p:cNvSpPr>
          <p:nvPr>
            <p:ph type="title"/>
          </p:nvPr>
        </p:nvSpPr>
        <p:spPr>
          <a:xfrm>
            <a:off x="1828800" y="30163"/>
            <a:ext cx="5486400" cy="1143000"/>
          </a:xfrm>
          <a:noFill/>
        </p:spPr>
        <p:txBody>
          <a:bodyPr vert="horz" wrap="square" lIns="91440" tIns="45720" rIns="91440" bIns="45720" numCol="1" anchor="t" anchorCtr="0" compatLnSpc="1">
            <a:prstTxWarp prst="textNoShape">
              <a:avLst/>
            </a:prstTxWarp>
          </a:bodyPr>
          <a:lstStyle/>
          <a:p>
            <a:r>
              <a:rPr lang="en-US" sz="2400" kern="1200" dirty="0">
                <a:solidFill>
                  <a:srgbClr val="0099A6"/>
                </a:solidFill>
                <a:latin typeface="Arial" charset="0"/>
                <a:ea typeface="ＭＳ Ｐゴシック" charset="0"/>
              </a:rPr>
              <a:t>Comments on Engineering and Mission Assurance Viewpoints</a:t>
            </a:r>
          </a:p>
        </p:txBody>
      </p:sp>
      <p:sp>
        <p:nvSpPr>
          <p:cNvPr id="4" name="Content Placeholder 3">
            <a:extLst>
              <a:ext uri="{FF2B5EF4-FFF2-40B4-BE49-F238E27FC236}">
                <a16:creationId xmlns:a16="http://schemas.microsoft.com/office/drawing/2014/main" id="{88770162-F388-5241-9FAC-AC94CE8EC04C}"/>
              </a:ext>
            </a:extLst>
          </p:cNvPr>
          <p:cNvSpPr>
            <a:spLocks noGrp="1"/>
          </p:cNvSpPr>
          <p:nvPr>
            <p:ph idx="1"/>
          </p:nvPr>
        </p:nvSpPr>
        <p:spPr>
          <a:xfrm>
            <a:off x="457200" y="1066800"/>
            <a:ext cx="8229600" cy="5410200"/>
          </a:xfrm>
        </p:spPr>
        <p:txBody>
          <a:bodyPr/>
          <a:lstStyle/>
          <a:p>
            <a:r>
              <a:rPr lang="en-US" dirty="0"/>
              <a:t>Engineering viewpoint concerns are already thoroughly covered by ISO 15288.</a:t>
            </a:r>
          </a:p>
          <a:p>
            <a:pPr lvl="1"/>
            <a:r>
              <a:rPr lang="en-US" dirty="0"/>
              <a:t>The SE “V”</a:t>
            </a:r>
          </a:p>
          <a:p>
            <a:pPr lvl="1"/>
            <a:r>
              <a:rPr lang="en-US" dirty="0"/>
              <a:t>Processes and steps</a:t>
            </a:r>
          </a:p>
          <a:p>
            <a:pPr lvl="1"/>
            <a:r>
              <a:rPr lang="en-US" dirty="0"/>
              <a:t>Also various agency specific standards</a:t>
            </a:r>
          </a:p>
          <a:p>
            <a:r>
              <a:rPr lang="en-US" dirty="0"/>
              <a:t>Mission Assurance processes are also well covered by ISO 15288 and agency standards.</a:t>
            </a:r>
          </a:p>
          <a:p>
            <a:r>
              <a:rPr lang="en-US" dirty="0"/>
              <a:t>Since both of these are process oriented in nature, and these processes are well documented, no added Viewpoint in RASDS is required.</a:t>
            </a:r>
          </a:p>
          <a:p>
            <a:r>
              <a:rPr lang="en-US" dirty="0"/>
              <a:t>What RASDS++ does do, however, is provide a standardized means to document the system architectures themselves.</a:t>
            </a:r>
          </a:p>
          <a:p>
            <a:pPr lvl="1"/>
            <a:r>
              <a:rPr lang="en-US" dirty="0"/>
              <a:t>This is a capability that these standards call for, but do not provide</a:t>
            </a:r>
          </a:p>
          <a:p>
            <a:endParaRPr lang="en-US" dirty="0"/>
          </a:p>
        </p:txBody>
      </p:sp>
      <p:sp>
        <p:nvSpPr>
          <p:cNvPr id="3" name="Date Placeholder 2">
            <a:extLst>
              <a:ext uri="{FF2B5EF4-FFF2-40B4-BE49-F238E27FC236}">
                <a16:creationId xmlns:a16="http://schemas.microsoft.com/office/drawing/2014/main" id="{B2E0DCB7-8AB4-2449-A6C5-6A81C1594D1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6089777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4340" name="Oval 2">
            <a:extLst>
              <a:ext uri="{FF2B5EF4-FFF2-40B4-BE49-F238E27FC236}">
                <a16:creationId xmlns:a16="http://schemas.microsoft.com/office/drawing/2014/main" id="{18EE2A61-E0EC-2B44-AAFD-4666C00158E8}"/>
              </a:ext>
            </a:extLst>
          </p:cNvPr>
          <p:cNvSpPr>
            <a:spLocks noChangeArrowheads="1"/>
          </p:cNvSpPr>
          <p:nvPr/>
        </p:nvSpPr>
        <p:spPr bwMode="auto">
          <a:xfrm>
            <a:off x="3429000" y="2895600"/>
            <a:ext cx="2209800" cy="1219200"/>
          </a:xfrm>
          <a:prstGeom prst="ellipse">
            <a:avLst/>
          </a:prstGeom>
          <a:solidFill>
            <a:srgbClr val="92D050"/>
          </a:solidFill>
          <a:ln w="9525">
            <a:solidFill>
              <a:schemeClr val="tx1"/>
            </a:solidFill>
            <a:round/>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2000" b="1">
                <a:ea typeface="ＭＳ Ｐゴシック" panose="020B0600070205080204" pitchFamily="34" charset="-128"/>
              </a:rPr>
              <a:t>Object</a:t>
            </a:r>
          </a:p>
        </p:txBody>
      </p:sp>
      <p:sp>
        <p:nvSpPr>
          <p:cNvPr id="14341" name="Rectangle 3">
            <a:extLst>
              <a:ext uri="{FF2B5EF4-FFF2-40B4-BE49-F238E27FC236}">
                <a16:creationId xmlns:a16="http://schemas.microsoft.com/office/drawing/2014/main" id="{9243C4E9-4A0F-7043-B3D5-C0B50364D851}"/>
              </a:ext>
            </a:extLst>
          </p:cNvPr>
          <p:cNvSpPr>
            <a:spLocks noChangeArrowheads="1"/>
          </p:cNvSpPr>
          <p:nvPr/>
        </p:nvSpPr>
        <p:spPr bwMode="auto">
          <a:xfrm>
            <a:off x="1676400" y="0"/>
            <a:ext cx="57912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Unified Object Feature Representation</a:t>
            </a:r>
          </a:p>
        </p:txBody>
      </p:sp>
      <p:sp>
        <p:nvSpPr>
          <p:cNvPr id="14342" name="Rectangle 4">
            <a:extLst>
              <a:ext uri="{FF2B5EF4-FFF2-40B4-BE49-F238E27FC236}">
                <a16:creationId xmlns:a16="http://schemas.microsoft.com/office/drawing/2014/main" id="{4A4825F6-0228-B14B-91A0-FDC12760922B}"/>
              </a:ext>
            </a:extLst>
          </p:cNvPr>
          <p:cNvSpPr>
            <a:spLocks noChangeArrowheads="1"/>
          </p:cNvSpPr>
          <p:nvPr/>
        </p:nvSpPr>
        <p:spPr bwMode="auto">
          <a:xfrm>
            <a:off x="3733800" y="4267200"/>
            <a:ext cx="19637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Core Functions</a:t>
            </a:r>
          </a:p>
          <a:p>
            <a:pPr eaLnBrk="1" hangingPunct="1"/>
            <a:r>
              <a:rPr kumimoji="1" lang="en-US" altLang="ja-JP" sz="1800" b="1">
                <a:latin typeface="Arial" panose="020B0604020202020204" pitchFamily="34" charset="0"/>
                <a:ea typeface="Osaka" charset="-128"/>
              </a:rPr>
              <a:t>  </a:t>
            </a:r>
            <a:r>
              <a:rPr kumimoji="1" lang="en-US" altLang="ja-JP" sz="1800">
                <a:latin typeface="Arial" panose="020B0604020202020204" pitchFamily="34" charset="0"/>
                <a:ea typeface="Osaka" charset="-128"/>
              </a:rPr>
              <a:t>What the object </a:t>
            </a:r>
          </a:p>
          <a:p>
            <a:pPr eaLnBrk="1" hangingPunct="1"/>
            <a:r>
              <a:rPr kumimoji="1" lang="en-US" altLang="ja-JP" sz="1800">
                <a:latin typeface="Arial" panose="020B0604020202020204" pitchFamily="34" charset="0"/>
                <a:ea typeface="Osaka" charset="-128"/>
              </a:rPr>
              <a:t>  does</a:t>
            </a:r>
          </a:p>
        </p:txBody>
      </p:sp>
      <p:sp>
        <p:nvSpPr>
          <p:cNvPr id="14343" name="AutoShape 5">
            <a:extLst>
              <a:ext uri="{FF2B5EF4-FFF2-40B4-BE49-F238E27FC236}">
                <a16:creationId xmlns:a16="http://schemas.microsoft.com/office/drawing/2014/main" id="{E8104FFF-3988-0047-9632-826522DF9F9C}"/>
              </a:ext>
            </a:extLst>
          </p:cNvPr>
          <p:cNvSpPr>
            <a:spLocks noChangeArrowheads="1"/>
          </p:cNvSpPr>
          <p:nvPr/>
        </p:nvSpPr>
        <p:spPr bwMode="auto">
          <a:xfrm>
            <a:off x="15240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4" name="AutoShape 6">
            <a:extLst>
              <a:ext uri="{FF2B5EF4-FFF2-40B4-BE49-F238E27FC236}">
                <a16:creationId xmlns:a16="http://schemas.microsoft.com/office/drawing/2014/main" id="{8247E67A-EF0D-8543-900D-2B99CB1E6F2B}"/>
              </a:ext>
            </a:extLst>
          </p:cNvPr>
          <p:cNvSpPr>
            <a:spLocks noChangeArrowheads="1"/>
          </p:cNvSpPr>
          <p:nvPr/>
        </p:nvSpPr>
        <p:spPr bwMode="auto">
          <a:xfrm>
            <a:off x="6172200" y="32766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5" name="AutoShape 7">
            <a:extLst>
              <a:ext uri="{FF2B5EF4-FFF2-40B4-BE49-F238E27FC236}">
                <a16:creationId xmlns:a16="http://schemas.microsoft.com/office/drawing/2014/main" id="{CB2E4D2C-BD5D-BB4A-88DE-CD76F5FAFD11}"/>
              </a:ext>
            </a:extLst>
          </p:cNvPr>
          <p:cNvSpPr>
            <a:spLocks noChangeArrowheads="1"/>
          </p:cNvSpPr>
          <p:nvPr/>
        </p:nvSpPr>
        <p:spPr bwMode="auto">
          <a:xfrm rot="5400000">
            <a:off x="3810000" y="1524000"/>
            <a:ext cx="1371600" cy="609600"/>
          </a:xfrm>
          <a:prstGeom prst="leftRightArrow">
            <a:avLst>
              <a:gd name="adj1" fmla="val 50000"/>
              <a:gd name="adj2" fmla="val 4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4346" name="Rectangle 8">
            <a:extLst>
              <a:ext uri="{FF2B5EF4-FFF2-40B4-BE49-F238E27FC236}">
                <a16:creationId xmlns:a16="http://schemas.microsoft.com/office/drawing/2014/main" id="{22A12EB1-7C9D-514E-B2A9-7000A4750B29}"/>
              </a:ext>
            </a:extLst>
          </p:cNvPr>
          <p:cNvSpPr>
            <a:spLocks noChangeArrowheads="1"/>
          </p:cNvSpPr>
          <p:nvPr/>
        </p:nvSpPr>
        <p:spPr bwMode="auto">
          <a:xfrm>
            <a:off x="6172200" y="4038600"/>
            <a:ext cx="2763838"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External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external elements</a:t>
            </a:r>
          </a:p>
          <a:p>
            <a:pPr eaLnBrk="1" hangingPunct="1"/>
            <a:r>
              <a:rPr kumimoji="1" lang="en-US" altLang="ja-JP" sz="1800">
                <a:latin typeface="Arial" panose="020B0604020202020204" pitchFamily="34" charset="0"/>
                <a:ea typeface="Osaka" charset="-128"/>
              </a:rPr>
              <a:t>    are controlled</a:t>
            </a:r>
          </a:p>
        </p:txBody>
      </p:sp>
      <p:sp>
        <p:nvSpPr>
          <p:cNvPr id="14347" name="Rectangle 9">
            <a:extLst>
              <a:ext uri="{FF2B5EF4-FFF2-40B4-BE49-F238E27FC236}">
                <a16:creationId xmlns:a16="http://schemas.microsoft.com/office/drawing/2014/main" id="{B20809E8-5EFF-D24A-AF49-9E1E8EE65C1C}"/>
              </a:ext>
            </a:extLst>
          </p:cNvPr>
          <p:cNvSpPr>
            <a:spLocks noChangeArrowheads="1"/>
          </p:cNvSpPr>
          <p:nvPr/>
        </p:nvSpPr>
        <p:spPr bwMode="auto">
          <a:xfrm>
            <a:off x="4902200" y="1306513"/>
            <a:ext cx="3424238"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Management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objects are configured</a:t>
            </a:r>
          </a:p>
          <a:p>
            <a:pPr eaLnBrk="1" hangingPunct="1"/>
            <a:r>
              <a:rPr kumimoji="1" lang="en-US" altLang="ja-JP" sz="1800">
                <a:latin typeface="Arial" panose="020B0604020202020204" pitchFamily="34" charset="0"/>
                <a:ea typeface="Osaka" charset="-128"/>
              </a:rPr>
              <a:t>    controlled, and reported upon</a:t>
            </a:r>
          </a:p>
        </p:txBody>
      </p:sp>
      <p:sp>
        <p:nvSpPr>
          <p:cNvPr id="14348" name="Rectangle 10">
            <a:extLst>
              <a:ext uri="{FF2B5EF4-FFF2-40B4-BE49-F238E27FC236}">
                <a16:creationId xmlns:a16="http://schemas.microsoft.com/office/drawing/2014/main" id="{A771B5C8-E316-A84C-B4AC-285288E2667B}"/>
              </a:ext>
            </a:extLst>
          </p:cNvPr>
          <p:cNvSpPr>
            <a:spLocks noChangeArrowheads="1"/>
          </p:cNvSpPr>
          <p:nvPr/>
        </p:nvSpPr>
        <p:spPr bwMode="auto">
          <a:xfrm>
            <a:off x="887413" y="4024313"/>
            <a:ext cx="2586037"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Service Interfaces: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How services are</a:t>
            </a:r>
          </a:p>
          <a:p>
            <a:pPr eaLnBrk="1" hangingPunct="1"/>
            <a:r>
              <a:rPr kumimoji="1" lang="en-US" altLang="ja-JP" sz="1800">
                <a:latin typeface="Arial" panose="020B0604020202020204" pitchFamily="34" charset="0"/>
                <a:ea typeface="Osaka" charset="-128"/>
              </a:rPr>
              <a:t>    requested &amp; supplied</a:t>
            </a:r>
          </a:p>
        </p:txBody>
      </p:sp>
      <p:sp>
        <p:nvSpPr>
          <p:cNvPr id="14349" name="Rectangle 11">
            <a:extLst>
              <a:ext uri="{FF2B5EF4-FFF2-40B4-BE49-F238E27FC236}">
                <a16:creationId xmlns:a16="http://schemas.microsoft.com/office/drawing/2014/main" id="{290EE804-21C0-C94E-9685-CE78F4019E7A}"/>
              </a:ext>
            </a:extLst>
          </p:cNvPr>
          <p:cNvSpPr>
            <a:spLocks noChangeArrowheads="1"/>
          </p:cNvSpPr>
          <p:nvPr/>
        </p:nvSpPr>
        <p:spPr bwMode="auto">
          <a:xfrm>
            <a:off x="4945063" y="5254625"/>
            <a:ext cx="140335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a:latin typeface="Arial" panose="020B0604020202020204" pitchFamily="34" charset="0"/>
                <a:ea typeface="Osaka" charset="-128"/>
              </a:rPr>
              <a:t>Concerns:</a:t>
            </a:r>
            <a:endParaRPr kumimoji="1" lang="en-US" altLang="ja-JP" sz="1800">
              <a:latin typeface="Arial" panose="020B0604020202020204" pitchFamily="34" charset="0"/>
              <a:ea typeface="Osaka" charset="-128"/>
            </a:endParaRPr>
          </a:p>
          <a:p>
            <a:pPr eaLnBrk="1" hangingPunct="1"/>
            <a:r>
              <a:rPr kumimoji="1" lang="en-US" altLang="ja-JP" sz="1800">
                <a:latin typeface="Arial" panose="020B0604020202020204" pitchFamily="34" charset="0"/>
                <a:ea typeface="Osaka" charset="-128"/>
              </a:rPr>
              <a:t>  Issues</a:t>
            </a:r>
          </a:p>
          <a:p>
            <a:pPr eaLnBrk="1" hangingPunct="1"/>
            <a:r>
              <a:rPr kumimoji="1" lang="en-US" altLang="ja-JP" sz="1800">
                <a:latin typeface="Arial" panose="020B0604020202020204" pitchFamily="34" charset="0"/>
                <a:ea typeface="Osaka" charset="-128"/>
              </a:rPr>
              <a:t>  Resources</a:t>
            </a:r>
          </a:p>
          <a:p>
            <a:pPr eaLnBrk="1" hangingPunct="1"/>
            <a:r>
              <a:rPr kumimoji="1" lang="en-US" altLang="ja-JP" sz="1800">
                <a:latin typeface="Arial" panose="020B0604020202020204" pitchFamily="34" charset="0"/>
                <a:ea typeface="Osaka" charset="-128"/>
              </a:rPr>
              <a:t>  Policies</a:t>
            </a:r>
          </a:p>
        </p:txBody>
      </p:sp>
    </p:spTree>
    <p:extLst>
      <p:ext uri="{BB962C8B-B14F-4D97-AF65-F5344CB8AC3E}">
        <p14:creationId xmlns:p14="http://schemas.microsoft.com/office/powerpoint/2010/main" val="31419664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a:xfrm>
            <a:off x="448852" y="152400"/>
            <a:ext cx="8229600" cy="682229"/>
          </a:xfrm>
        </p:spPr>
        <p:txBody>
          <a:bodyPr/>
          <a:lstStyle/>
          <a:p>
            <a:r>
              <a:rPr lang="en-US" dirty="0"/>
              <a:t>Technical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a:xfrm>
            <a:off x="711378" y="1143000"/>
            <a:ext cx="7704548" cy="4135709"/>
          </a:xfrm>
        </p:spPr>
        <p:txBody>
          <a:bodyPr/>
          <a:lstStyle/>
          <a:p>
            <a:r>
              <a:rPr lang="en-US" sz="1400" dirty="0"/>
              <a:t>System</a:t>
            </a:r>
          </a:p>
          <a:p>
            <a:pPr lvl="1"/>
            <a:r>
              <a:rPr lang="en-US" sz="1400" dirty="0"/>
              <a:t>A System is a group of interacting or interrelated Elements that act according to a set of rules to form a unified whole. A System, surrounded and influenced by its environment, is described by its boundaries, structure and purpose and expressed in its functioning.</a:t>
            </a:r>
          </a:p>
          <a:p>
            <a:pPr lvl="1"/>
            <a:r>
              <a:rPr lang="en-US" sz="1400" dirty="0"/>
              <a:t>A collection of interacting components organized to accomplish a specific function or set of functions.  A System is composed of Elements, which may be any of: Hardware, Software, People, and Procedures.</a:t>
            </a:r>
          </a:p>
          <a:p>
            <a:r>
              <a:rPr lang="en-US" sz="1400" dirty="0"/>
              <a:t>Function</a:t>
            </a:r>
          </a:p>
          <a:p>
            <a:pPr lvl="1"/>
            <a:r>
              <a:rPr lang="en-US" sz="1400" dirty="0"/>
              <a:t>A Function is the purpose for which an Element is intended. This can be an activity performed by the Element or the usage of this Element by other parts of the system.</a:t>
            </a:r>
          </a:p>
          <a:p>
            <a:pPr lvl="1"/>
            <a:r>
              <a:rPr lang="en-US" sz="1400" dirty="0"/>
              <a:t>A Function is interpreted as a specific process, action or task that a System is able to perform.</a:t>
            </a:r>
          </a:p>
          <a:p>
            <a:r>
              <a:rPr lang="en-US" sz="1400" dirty="0"/>
              <a:t>Service</a:t>
            </a:r>
          </a:p>
          <a:p>
            <a:pPr lvl="1"/>
            <a:r>
              <a:rPr lang="en-US" sz="1400" dirty="0"/>
              <a:t>A mechanism to enable access to a set of one or more </a:t>
            </a:r>
            <a:r>
              <a:rPr lang="en-US" sz="1400" dirty="0">
                <a:solidFill>
                  <a:srgbClr val="FF0000"/>
                </a:solidFill>
              </a:rPr>
              <a:t>functions</a:t>
            </a:r>
            <a:r>
              <a:rPr lang="en-US" sz="1400" dirty="0"/>
              <a:t> of an Element, where the access is provided using a prescribed interface and is exercised consistent with constraints and policies as specified by the service description.</a:t>
            </a:r>
          </a:p>
          <a:p>
            <a:pPr lvl="1"/>
            <a:r>
              <a:rPr lang="en-US" sz="1400" dirty="0"/>
              <a:t>A Service is an exposed interface of a Function.</a:t>
            </a:r>
          </a:p>
          <a:p>
            <a:r>
              <a:rPr lang="en-US" sz="1400" dirty="0"/>
              <a:t>Interface</a:t>
            </a:r>
          </a:p>
          <a:p>
            <a:pPr lvl="1"/>
            <a:r>
              <a:rPr lang="en-US" sz="1400" dirty="0"/>
              <a:t>An Interface represents a set of mechanical, electrical, signal, or other properties that describe some aspect of a Element’s connection to or interaction with another Element.</a:t>
            </a:r>
          </a:p>
          <a:p>
            <a:pPr lvl="1"/>
            <a:r>
              <a:rPr lang="en-US" sz="1400" dirty="0"/>
              <a:t>An interface is formed of the ports on two or more elements and the junction that joins them.</a:t>
            </a:r>
          </a:p>
        </p:txBody>
      </p:sp>
      <p:sp>
        <p:nvSpPr>
          <p:cNvPr id="5" name="Date Placeholder 4">
            <a:extLst>
              <a:ext uri="{FF2B5EF4-FFF2-40B4-BE49-F238E27FC236}">
                <a16:creationId xmlns:a16="http://schemas.microsoft.com/office/drawing/2014/main" id="{209FB0EC-6786-0D41-93AE-8CDC03851272}"/>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Tree>
    <p:extLst>
      <p:ext uri="{BB962C8B-B14F-4D97-AF65-F5344CB8AC3E}">
        <p14:creationId xmlns:p14="http://schemas.microsoft.com/office/powerpoint/2010/main" val="28506507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1143000"/>
          </a:xfrm>
        </p:spPr>
        <p:txBody>
          <a:bodyPr/>
          <a:lstStyle/>
          <a:p>
            <a:r>
              <a:rPr lang="en-US" dirty="0">
                <a:solidFill>
                  <a:srgbClr val="0099A6"/>
                </a:solidFill>
              </a:rPr>
              <a:t>Functional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4525963"/>
          </a:xfrm>
        </p:spPr>
        <p:txBody>
          <a:bodyPr/>
          <a:lstStyle/>
          <a:p>
            <a:r>
              <a:rPr lang="en-US" sz="1800" dirty="0"/>
              <a:t>The Functional Viewpoint describes the functional decomposition of the space data system into abstract objects that interact at interfaces.</a:t>
            </a:r>
          </a:p>
          <a:p>
            <a:endParaRPr lang="en-US" sz="1800" dirty="0"/>
          </a:p>
          <a:p>
            <a:r>
              <a:rPr lang="en-US" sz="1800" dirty="0"/>
              <a:t>Stakeholder Concerns:</a:t>
            </a:r>
          </a:p>
          <a:p>
            <a:pPr lvl="1"/>
            <a:r>
              <a:rPr lang="en-US" sz="1600" dirty="0"/>
              <a:t>a functional decomposition of the system into objects that interact at interfaces; </a:t>
            </a:r>
            <a:endParaRPr lang="en-US" sz="1100" dirty="0"/>
          </a:p>
          <a:p>
            <a:pPr lvl="1"/>
            <a:r>
              <a:rPr lang="en-US" sz="1600" dirty="0"/>
              <a:t>the abstract behavior of the system, its interactions and constraints. </a:t>
            </a:r>
            <a:endParaRPr lang="en-US" sz="1100" dirty="0"/>
          </a:p>
          <a:p>
            <a:endParaRPr lang="en-US" sz="1800" dirty="0"/>
          </a:p>
          <a:p>
            <a:r>
              <a:rPr lang="en-US" sz="1800" dirty="0"/>
              <a:t>Functional Objects (abstract set of functions, their behaviors, interfaces and configurations); </a:t>
            </a:r>
          </a:p>
          <a:p>
            <a:pPr lvl="1"/>
            <a:r>
              <a:rPr lang="en-US" sz="1600" dirty="0"/>
              <a:t>Types: data source, data sink, data transformation, control, planning, monitoring, analysis; </a:t>
            </a:r>
          </a:p>
          <a:p>
            <a:pPr lvl="1"/>
            <a:r>
              <a:rPr lang="en-US" sz="1600" dirty="0"/>
              <a:t>Attributes: role, name, type, behavior, interface signature, data types handled, interaction modes, constraints, allocated requirements; </a:t>
            </a:r>
          </a:p>
          <a:p>
            <a:r>
              <a:rPr lang="en-US" sz="1800" dirty="0"/>
              <a:t>Logical Links (connections between Functional Objects, connected to associated logical behavior and properties); </a:t>
            </a:r>
          </a:p>
          <a:p>
            <a:r>
              <a:rPr lang="en-US" sz="1800" dirty="0"/>
              <a:t>Relationships (configuration, precedence, control and data flows, management flows, allocations); </a:t>
            </a:r>
          </a:p>
          <a:p>
            <a:r>
              <a:rPr lang="en-US" sz="1800" dirty="0"/>
              <a:t>Information (representations of data that are exchanged among Functional Objects, where formal specifications for the objects are found in the Information Viewpoint).  </a:t>
            </a:r>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1734553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CC0ECC"/>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Functional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Functional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Functional Object</a:t>
            </a:r>
            <a:r>
              <a:rPr lang="en-US" altLang="ja-JP" sz="2000" dirty="0">
                <a:solidFill>
                  <a:srgbClr val="0099A6"/>
                </a:solidFill>
                <a:ea typeface="ＭＳ Ｐゴシック" pitchFamily="26" charset="-128"/>
                <a:cs typeface="ＭＳ Ｐゴシック" pitchFamily="26" charset="-128"/>
              </a:rPr>
              <a:t> 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Behavior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Interfaces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other Functional Objects are used to support the performance of this Object </a:t>
            </a:r>
          </a:p>
          <a:p>
            <a:pPr eaLnBrk="1" hangingPunct="1"/>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724096"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function is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5415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services are</a:t>
            </a:r>
          </a:p>
          <a:p>
            <a:pPr eaLnBrk="1" hangingPunct="1"/>
            <a:r>
              <a:rPr kumimoji="1" lang="en-US" altLang="ja-JP" sz="1600" b="0" dirty="0">
                <a:latin typeface="Arial" panose="020B0604020202020204" pitchFamily="34" charset="0"/>
                <a:ea typeface="Osaka" charset="-128"/>
              </a:rPr>
              <a:t>requested by &amp; supplied</a:t>
            </a:r>
          </a:p>
          <a:p>
            <a:pPr eaLnBrk="1" hangingPunct="1"/>
            <a:r>
              <a:rPr kumimoji="1" lang="en-US" altLang="ja-JP" sz="1600" b="0" dirty="0">
                <a:latin typeface="Arial" panose="020B0604020202020204" pitchFamily="34" charset="0"/>
                <a:ea typeface="Osaka" charset="-128"/>
              </a:rPr>
              <a:t>to other Functional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3547556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Date Placeholder 3"/>
          <p:cNvSpPr>
            <a:spLocks noGrp="1"/>
          </p:cNvSpPr>
          <p:nvPr>
            <p:ph type="dt" sz="quarter" idx="10"/>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20738" eaLnBrk="0" hangingPunct="0">
              <a:defRPr sz="2400" b="1">
                <a:solidFill>
                  <a:schemeClr val="tx1"/>
                </a:solidFill>
                <a:latin typeface="Arial" charset="0"/>
                <a:ea typeface="ＭＳ Ｐゴシック" charset="0"/>
                <a:cs typeface="ＭＳ Ｐゴシック" charset="0"/>
              </a:defRPr>
            </a:lvl1pPr>
            <a:lvl2pPr marL="37931725" indent="-37474525" defTabSz="820738" eaLnBrk="0" hangingPunct="0">
              <a:defRPr sz="2400" b="1">
                <a:solidFill>
                  <a:schemeClr val="tx1"/>
                </a:solidFill>
                <a:latin typeface="Arial" charset="0"/>
                <a:ea typeface="ＭＳ Ｐゴシック" charset="0"/>
              </a:defRPr>
            </a:lvl2pPr>
            <a:lvl3pPr eaLnBrk="0" hangingPunct="0">
              <a:defRPr sz="2400" b="1">
                <a:solidFill>
                  <a:schemeClr val="tx1"/>
                </a:solidFill>
                <a:latin typeface="Arial" charset="0"/>
                <a:ea typeface="ＭＳ Ｐゴシック" charset="0"/>
              </a:defRPr>
            </a:lvl3pPr>
            <a:lvl4pPr eaLnBrk="0" hangingPunct="0">
              <a:defRPr sz="2400" b="1">
                <a:solidFill>
                  <a:schemeClr val="tx1"/>
                </a:solidFill>
                <a:latin typeface="Arial" charset="0"/>
                <a:ea typeface="ＭＳ Ｐゴシック" charset="0"/>
              </a:defRPr>
            </a:lvl4pPr>
            <a:lvl5pPr eaLnBrk="0" hangingPunct="0">
              <a:defRPr sz="2400" b="1">
                <a:solidFill>
                  <a:schemeClr val="tx1"/>
                </a:solidFill>
                <a:latin typeface="Arial" charset="0"/>
                <a:ea typeface="ＭＳ Ｐゴシック" charset="0"/>
              </a:defRPr>
            </a:lvl5pPr>
            <a:lvl6pPr marL="457200" eaLnBrk="0" fontAlgn="base" hangingPunct="0">
              <a:spcBef>
                <a:spcPct val="0"/>
              </a:spcBef>
              <a:spcAft>
                <a:spcPct val="0"/>
              </a:spcAft>
              <a:defRPr sz="2400" b="1">
                <a:solidFill>
                  <a:schemeClr val="tx1"/>
                </a:solidFill>
                <a:latin typeface="Arial" charset="0"/>
                <a:ea typeface="ＭＳ Ｐゴシック" charset="0"/>
              </a:defRPr>
            </a:lvl6pPr>
            <a:lvl7pPr marL="914400" eaLnBrk="0" fontAlgn="base" hangingPunct="0">
              <a:spcBef>
                <a:spcPct val="0"/>
              </a:spcBef>
              <a:spcAft>
                <a:spcPct val="0"/>
              </a:spcAft>
              <a:defRPr sz="2400" b="1">
                <a:solidFill>
                  <a:schemeClr val="tx1"/>
                </a:solidFill>
                <a:latin typeface="Arial" charset="0"/>
                <a:ea typeface="ＭＳ Ｐゴシック" charset="0"/>
              </a:defRPr>
            </a:lvl7pPr>
            <a:lvl8pPr marL="1371600" eaLnBrk="0" fontAlgn="base" hangingPunct="0">
              <a:spcBef>
                <a:spcPct val="0"/>
              </a:spcBef>
              <a:spcAft>
                <a:spcPct val="0"/>
              </a:spcAft>
              <a:defRPr sz="2400" b="1">
                <a:solidFill>
                  <a:schemeClr val="tx1"/>
                </a:solidFill>
                <a:latin typeface="Arial" charset="0"/>
                <a:ea typeface="ＭＳ Ｐゴシック" charset="0"/>
              </a:defRPr>
            </a:lvl8pPr>
            <a:lvl9pPr marL="1828800" eaLnBrk="0" fontAlgn="base" hangingPunct="0">
              <a:spcBef>
                <a:spcPct val="0"/>
              </a:spcBef>
              <a:spcAft>
                <a:spcPct val="0"/>
              </a:spcAft>
              <a:defRPr sz="2400" b="1">
                <a:solidFill>
                  <a:schemeClr val="tx1"/>
                </a:solidFill>
                <a:latin typeface="Arial" charset="0"/>
                <a:ea typeface="ＭＳ Ｐゴシック" charset="0"/>
              </a:defRPr>
            </a:lvl9pPr>
          </a:lstStyle>
          <a:p>
            <a:r>
              <a:rPr lang="en-US" sz="1000" b="0">
                <a:solidFill>
                  <a:srgbClr val="333399"/>
                </a:solidFill>
              </a:rPr>
              <a:t>13 December 2021</a:t>
            </a:r>
          </a:p>
        </p:txBody>
      </p:sp>
      <p:sp>
        <p:nvSpPr>
          <p:cNvPr id="20483" name="Rectangle 2"/>
          <p:cNvSpPr>
            <a:spLocks noGrp="1" noChangeArrowheads="1"/>
          </p:cNvSpPr>
          <p:nvPr>
            <p:ph type="title"/>
          </p:nvPr>
        </p:nvSpPr>
        <p:spPr bwMode="auto">
          <a:xfrm>
            <a:off x="457200" y="-30162"/>
            <a:ext cx="8229600" cy="487362"/>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dirty="0">
                <a:latin typeface="Arial" charset="0"/>
                <a:ea typeface="ＭＳ Ｐゴシック" charset="0"/>
                <a:cs typeface="ＭＳ Ｐゴシック" charset="0"/>
              </a:rPr>
              <a:t>Revision of the Reference Architecture for </a:t>
            </a:r>
            <a:br>
              <a:rPr lang="en-US" dirty="0">
                <a:latin typeface="Arial" charset="0"/>
                <a:ea typeface="ＭＳ Ｐゴシック" charset="0"/>
                <a:cs typeface="ＭＳ Ｐゴシック" charset="0"/>
              </a:rPr>
            </a:br>
            <a:r>
              <a:rPr lang="en-US" dirty="0">
                <a:latin typeface="Arial" charset="0"/>
                <a:ea typeface="ＭＳ Ｐゴシック" charset="0"/>
                <a:cs typeface="ＭＳ Ｐゴシック" charset="0"/>
              </a:rPr>
              <a:t>Space Data Systems (RASDS)</a:t>
            </a:r>
          </a:p>
        </p:txBody>
      </p:sp>
      <p:sp>
        <p:nvSpPr>
          <p:cNvPr id="20484" name="Rectangle 3"/>
          <p:cNvSpPr>
            <a:spLocks noGrp="1" noChangeArrowheads="1"/>
          </p:cNvSpPr>
          <p:nvPr>
            <p:ph type="body" idx="1"/>
          </p:nvPr>
        </p:nvSpPr>
        <p:spPr bwMode="auto">
          <a:xfrm>
            <a:off x="342900" y="938718"/>
            <a:ext cx="8458200" cy="5462081"/>
          </a:xfr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p>
            <a:r>
              <a:rPr lang="en-US" sz="1800" dirty="0">
                <a:latin typeface="Arial" charset="0"/>
                <a:ea typeface="ＭＳ Ｐゴシック" charset="0"/>
                <a:cs typeface="ＭＳ Ｐゴシック" charset="0"/>
              </a:rPr>
              <a:t>Reference Architecture for Space Data Systems (RASDS) CCSDS 311.0-M-1 was published in Sept 2008</a:t>
            </a:r>
          </a:p>
          <a:p>
            <a:pPr lvl="1"/>
            <a:r>
              <a:rPr lang="en-US" sz="1600" dirty="0">
                <a:latin typeface="Arial" charset="0"/>
                <a:ea typeface="ＭＳ Ｐゴシック" charset="0"/>
                <a:cs typeface="ＭＳ Ｐゴシック" charset="0"/>
              </a:rPr>
              <a:t>RASDS has been leveraged by a number of CCSDS documents and also by several mission design projects.</a:t>
            </a:r>
          </a:p>
          <a:p>
            <a:pPr lvl="1"/>
            <a:r>
              <a:rPr lang="en-US" sz="1600" dirty="0">
                <a:latin typeface="Arial" charset="0"/>
                <a:ea typeface="ＭＳ Ｐゴシック" charset="0"/>
                <a:cs typeface="ＭＳ Ｐゴシック" charset="0"/>
              </a:rPr>
              <a:t>The document is consistently in the top 20-30 documents downloaded from the CCSDS web site, it is being used and referenced.</a:t>
            </a:r>
          </a:p>
          <a:p>
            <a:pPr lvl="1"/>
            <a:r>
              <a:rPr lang="en-US" sz="1600" dirty="0">
                <a:latin typeface="Arial" charset="0"/>
                <a:ea typeface="ＭＳ Ｐゴシック" charset="0"/>
                <a:cs typeface="ＭＳ Ｐゴシック" charset="0"/>
              </a:rPr>
              <a:t>RASDS is (over)due for a refresh, the question has been just what to do, and when.</a:t>
            </a:r>
          </a:p>
          <a:p>
            <a:pPr marL="0" indent="0">
              <a:buNone/>
            </a:pPr>
            <a:endParaRPr lang="en-US" sz="18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The extensions to RASDS developed in producing the ASL ADD (CCSDS 371.0-G) and the SCCS-ARD and ADD, should be incorporated into the RASDS revision</a:t>
            </a:r>
          </a:p>
          <a:p>
            <a:pPr lvl="1"/>
            <a:r>
              <a:rPr lang="en-US" sz="1600" dirty="0">
                <a:latin typeface="Arial" charset="0"/>
                <a:ea typeface="ＭＳ Ｐゴシック" charset="0"/>
                <a:cs typeface="ＭＳ Ｐゴシック" charset="0"/>
              </a:rPr>
              <a:t>ASL ADD and SCCS-ADD examples may be adopted to improve graphics.</a:t>
            </a:r>
          </a:p>
          <a:p>
            <a:pPr lvl="1"/>
            <a:r>
              <a:rPr lang="en-US" sz="1600" dirty="0">
                <a:latin typeface="Arial" charset="0"/>
                <a:ea typeface="ＭＳ Ｐゴシック" charset="0"/>
                <a:cs typeface="ＭＳ Ｐゴシック" charset="0"/>
              </a:rPr>
              <a:t>Additional descriptive text on viewpoint &amp; view construction should be added.</a:t>
            </a:r>
          </a:p>
          <a:p>
            <a:pPr lvl="1"/>
            <a:r>
              <a:rPr lang="en-US" sz="1600" dirty="0">
                <a:latin typeface="Arial" charset="0"/>
                <a:ea typeface="ＭＳ Ｐゴシック" charset="0"/>
                <a:cs typeface="ＭＳ Ｐゴシック" charset="0"/>
              </a:rPr>
              <a:t>In keeping with current MBSE best practices, an annex should be provided with a set of SysML representations.  Published papers, and other CCSDS examples, addressing this already exist.</a:t>
            </a:r>
          </a:p>
          <a:p>
            <a:pPr lvl="1"/>
            <a:endParaRPr lang="en-US" sz="1600" dirty="0">
              <a:latin typeface="Arial" charset="0"/>
              <a:ea typeface="ＭＳ Ｐゴシック" charset="0"/>
              <a:cs typeface="ＭＳ Ｐゴシック" charset="0"/>
            </a:endParaRPr>
          </a:p>
          <a:p>
            <a:r>
              <a:rPr lang="en-US" sz="1800" dirty="0">
                <a:latin typeface="Arial" charset="0"/>
                <a:ea typeface="ＭＳ Ｐゴシック" charset="0"/>
                <a:cs typeface="ＭＳ Ｐゴシック" charset="0"/>
              </a:rPr>
              <a:t>ISO TC20/SC14 wishes to make use of RASDS and is adopting it as a framework for describing their standards</a:t>
            </a:r>
            <a:endParaRPr lang="en-US" sz="1600" dirty="0">
              <a:latin typeface="Arial" charset="0"/>
              <a:ea typeface="ＭＳ Ｐゴシック" charset="0"/>
              <a:cs typeface="ＭＳ Ｐゴシック" charset="0"/>
            </a:endParaRPr>
          </a:p>
          <a:p>
            <a:pPr lvl="1"/>
            <a:r>
              <a:rPr lang="en-US" sz="1600" dirty="0">
                <a:latin typeface="Arial" charset="0"/>
                <a:ea typeface="ＭＳ Ｐゴシック" charset="0"/>
                <a:cs typeface="ＭＳ Ｐゴシック" charset="0"/>
              </a:rPr>
              <a:t>A liaison agreement has been agreed by the CMC, </a:t>
            </a:r>
            <a:r>
              <a:rPr lang="en-US" sz="1600" dirty="0"/>
              <a:t>CMC-P-2020-03-003, dated 4-7-2020.</a:t>
            </a:r>
          </a:p>
          <a:p>
            <a:pPr lvl="1"/>
            <a:r>
              <a:rPr lang="en-US" sz="1600" dirty="0">
                <a:latin typeface="Arial" charset="0"/>
                <a:ea typeface="ＭＳ Ｐゴシック" charset="0"/>
                <a:cs typeface="ＭＳ Ｐゴシック" charset="0"/>
              </a:rPr>
              <a:t>A plan for these revisions has been outlined.  See the following pages …</a:t>
            </a:r>
          </a:p>
          <a:p>
            <a:pPr lvl="1"/>
            <a:endParaRPr lang="en-US" sz="1600"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val="2067527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000" dirty="0">
                <a:solidFill>
                  <a:srgbClr val="0099A6"/>
                </a:solidFill>
              </a:rPr>
              <a:t>Extended RASDS Functional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Oval 4"/>
          <p:cNvSpPr>
            <a:spLocks noChangeArrowheads="1"/>
          </p:cNvSpPr>
          <p:nvPr/>
        </p:nvSpPr>
        <p:spPr bwMode="auto">
          <a:xfrm>
            <a:off x="3287756" y="1650415"/>
            <a:ext cx="1473815"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A</a:t>
            </a:r>
          </a:p>
        </p:txBody>
      </p:sp>
      <p:sp>
        <p:nvSpPr>
          <p:cNvPr id="6" name="Oval 5"/>
          <p:cNvSpPr>
            <a:spLocks noChangeArrowheads="1"/>
          </p:cNvSpPr>
          <p:nvPr/>
        </p:nvSpPr>
        <p:spPr bwMode="auto">
          <a:xfrm>
            <a:off x="6811450" y="1650415"/>
            <a:ext cx="1646750" cy="792088"/>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cxnSpLocks/>
            <a:stCxn id="5" idx="6"/>
            <a:endCxn id="6" idx="2"/>
          </p:cNvCxnSpPr>
          <p:nvPr/>
        </p:nvCxnSpPr>
        <p:spPr bwMode="auto">
          <a:xfrm>
            <a:off x="4761571" y="2046459"/>
            <a:ext cx="2049879" cy="0"/>
          </a:xfrm>
          <a:prstGeom prst="line">
            <a:avLst/>
          </a:prstGeom>
          <a:noFill/>
          <a:ln w="9525"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Oval 7"/>
          <p:cNvSpPr/>
          <p:nvPr/>
        </p:nvSpPr>
        <p:spPr>
          <a:xfrm>
            <a:off x="4689571" y="1974459"/>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9" y="953184"/>
            <a:ext cx="1406497" cy="545598"/>
          </a:xfrm>
          <a:prstGeom prst="callout1">
            <a:avLst>
              <a:gd name="adj1" fmla="val 56309"/>
              <a:gd name="adj2" fmla="val -2459"/>
              <a:gd name="adj3" fmla="val 195117"/>
              <a:gd name="adj4" fmla="val -3041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end-to-end interface between</a:t>
            </a:r>
            <a:r>
              <a:rPr kumimoji="0" lang="en-GB" sz="1000" b="0" i="0" u="none" strike="noStrike" cap="none" normalizeH="0" dirty="0">
                <a:ln>
                  <a:noFill/>
                </a:ln>
                <a:solidFill>
                  <a:schemeClr val="tx1"/>
                </a:solidFill>
                <a:effectLst/>
                <a:latin typeface="Arial" panose="020B0604020202020204" pitchFamily="34" charset="0"/>
                <a:cs typeface="Arial" panose="020B0604020202020204" pitchFamily="34" charset="0"/>
              </a:rPr>
              <a:t> functions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6" name="Line Callout 1 (No Border) 15"/>
          <p:cNvSpPr/>
          <p:nvPr/>
        </p:nvSpPr>
        <p:spPr bwMode="auto">
          <a:xfrm flipH="1">
            <a:off x="5083261" y="2968321"/>
            <a:ext cx="1406497" cy="351606"/>
          </a:xfrm>
          <a:prstGeom prst="callout1">
            <a:avLst>
              <a:gd name="adj1" fmla="val 50552"/>
              <a:gd name="adj2" fmla="val 100513"/>
              <a:gd name="adj3" fmla="val -233116"/>
              <a:gd name="adj4" fmla="val 122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181600" y="930642"/>
            <a:ext cx="2049880" cy="379747"/>
          </a:xfrm>
          <a:prstGeom prst="callout1">
            <a:avLst>
              <a:gd name="adj1" fmla="val 102364"/>
              <a:gd name="adj2" fmla="val 48526"/>
              <a:gd name="adj3" fmla="val 264434"/>
              <a:gd name="adj4" fmla="val 241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(required I/F, optional arrowhead)</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200" y="2507391"/>
            <a:ext cx="1406497" cy="351605"/>
          </a:xfrm>
          <a:prstGeom prst="callout1">
            <a:avLst>
              <a:gd name="adj1" fmla="val 52950"/>
              <a:gd name="adj2" fmla="val 100513"/>
              <a:gd name="adj3" fmla="val -98700"/>
              <a:gd name="adj4" fmla="val 12093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9" name="Rectangle 18"/>
          <p:cNvSpPr/>
          <p:nvPr/>
        </p:nvSpPr>
        <p:spPr bwMode="auto">
          <a:xfrm>
            <a:off x="3295550" y="418355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0" name="TextBox 19"/>
          <p:cNvSpPr txBox="1"/>
          <p:nvPr/>
        </p:nvSpPr>
        <p:spPr>
          <a:xfrm>
            <a:off x="3733800" y="3894575"/>
            <a:ext cx="4634602" cy="746358"/>
          </a:xfrm>
          <a:prstGeom prst="rect">
            <a:avLst/>
          </a:prstGeom>
          <a:noFill/>
        </p:spPr>
        <p:txBody>
          <a:bodyPr wrap="non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Data Type subject to standardisation by CCSDS / SC14</a:t>
            </a:r>
          </a:p>
          <a:p>
            <a:pPr>
              <a:lnSpc>
                <a:spcPts val="1700"/>
              </a:lnSpc>
            </a:pPr>
            <a:r>
              <a:rPr lang="en-GB" sz="1000" b="0" dirty="0">
                <a:solidFill>
                  <a:schemeClr val="tx1"/>
                </a:solidFill>
                <a:latin typeface="Arial" panose="020B0604020202020204" pitchFamily="34" charset="0"/>
                <a:cs typeface="Arial" panose="020B0604020202020204" pitchFamily="34" charset="0"/>
              </a:rPr>
              <a:t>Italics denotes an Abstract or Generic Data Type</a:t>
            </a:r>
          </a:p>
          <a:p>
            <a:pPr>
              <a:lnSpc>
                <a:spcPts val="1700"/>
              </a:lnSpc>
            </a:pPr>
            <a:r>
              <a:rPr lang="en-GB" sz="1000" b="0" dirty="0">
                <a:solidFill>
                  <a:schemeClr val="tx1"/>
                </a:solidFill>
                <a:latin typeface="Arial" panose="020B0604020202020204" pitchFamily="34" charset="0"/>
                <a:cs typeface="Arial" panose="020B0604020202020204" pitchFamily="34" charset="0"/>
              </a:rPr>
              <a:t>Faded Colour: Data contained within another Data item (to which it is attached)</a:t>
            </a:r>
          </a:p>
        </p:txBody>
      </p:sp>
      <p:sp>
        <p:nvSpPr>
          <p:cNvPr id="22" name="Rectangle 21"/>
          <p:cNvSpPr/>
          <p:nvPr/>
        </p:nvSpPr>
        <p:spPr bwMode="auto">
          <a:xfrm>
            <a:off x="3295550" y="4427461"/>
            <a:ext cx="350926" cy="159462"/>
          </a:xfrm>
          <a:prstGeom prst="rect">
            <a:avLst/>
          </a:prstGeom>
          <a:solidFill>
            <a:srgbClr val="FFDB7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 name="Rectangle 23"/>
          <p:cNvSpPr/>
          <p:nvPr/>
        </p:nvSpPr>
        <p:spPr bwMode="auto">
          <a:xfrm>
            <a:off x="3295550" y="395208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 name="Oval 22"/>
          <p:cNvSpPr/>
          <p:nvPr/>
        </p:nvSpPr>
        <p:spPr>
          <a:xfrm>
            <a:off x="3067034" y="5271801"/>
            <a:ext cx="144000" cy="144000"/>
          </a:xfrm>
          <a:prstGeom prst="ellipse">
            <a:avLst/>
          </a:prstGeom>
          <a:solidFill>
            <a:srgbClr val="CC99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Rectangle 24"/>
          <p:cNvSpPr/>
          <p:nvPr/>
        </p:nvSpPr>
        <p:spPr bwMode="auto">
          <a:xfrm>
            <a:off x="3295550" y="5264070"/>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6" name="Oval 25"/>
          <p:cNvSpPr/>
          <p:nvPr/>
        </p:nvSpPr>
        <p:spPr>
          <a:xfrm>
            <a:off x="3067034" y="5492267"/>
            <a:ext cx="144000" cy="144000"/>
          </a:xfrm>
          <a:prstGeom prst="ellipse">
            <a:avLst/>
          </a:prstGeom>
          <a:solidFill>
            <a:srgbClr val="CC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Rectangle 26"/>
          <p:cNvSpPr/>
          <p:nvPr/>
        </p:nvSpPr>
        <p:spPr bwMode="auto">
          <a:xfrm>
            <a:off x="3295550" y="5484536"/>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8" name="Oval 27"/>
          <p:cNvSpPr/>
          <p:nvPr/>
        </p:nvSpPr>
        <p:spPr>
          <a:xfrm>
            <a:off x="3067034" y="5712733"/>
            <a:ext cx="144000" cy="144000"/>
          </a:xfrm>
          <a:prstGeom prst="ellipse">
            <a:avLst/>
          </a:prstGeom>
          <a:solidFill>
            <a:srgbClr val="CC99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9" name="Rectangle 28"/>
          <p:cNvSpPr/>
          <p:nvPr/>
        </p:nvSpPr>
        <p:spPr bwMode="auto">
          <a:xfrm>
            <a:off x="3295550" y="5705002"/>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0" name="Oval 29"/>
          <p:cNvSpPr/>
          <p:nvPr/>
        </p:nvSpPr>
        <p:spPr>
          <a:xfrm>
            <a:off x="3067034" y="5933197"/>
            <a:ext cx="144000" cy="144000"/>
          </a:xfrm>
          <a:prstGeom prst="ellipse">
            <a:avLst/>
          </a:prstGeom>
          <a:solidFill>
            <a:srgbClr val="CC9900"/>
          </a:solidFill>
          <a:ln w="19050">
            <a:solidFill>
              <a:schemeClr val="bg1">
                <a:lumMod val="50000"/>
              </a:schemeClr>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p:nvSpPr>
        <p:spPr bwMode="auto">
          <a:xfrm>
            <a:off x="3295550" y="5925466"/>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TextBox 31"/>
          <p:cNvSpPr txBox="1"/>
          <p:nvPr/>
        </p:nvSpPr>
        <p:spPr>
          <a:xfrm>
            <a:off x="3733800" y="4954238"/>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a:t>
            </a:r>
            <a:r>
              <a:rPr lang="en-GB" sz="1000" b="0" dirty="0">
                <a:latin typeface="Arial" panose="020B0604020202020204" pitchFamily="34" charset="0"/>
                <a:cs typeface="Arial" panose="020B0604020202020204" pitchFamily="34" charset="0"/>
              </a:rPr>
              <a:t>/ SC14 </a:t>
            </a:r>
            <a:r>
              <a:rPr lang="en-GB" sz="1000" b="0" dirty="0">
                <a:solidFill>
                  <a:schemeClr val="tx1"/>
                </a:solidFill>
                <a:latin typeface="Arial" panose="020B0604020202020204" pitchFamily="34" charset="0"/>
                <a:cs typeface="Arial" panose="020B0604020202020204" pitchFamily="34" charset="0"/>
              </a:rPr>
              <a:t>Standard Identified</a:t>
            </a:r>
          </a:p>
        </p:txBody>
      </p:sp>
      <p:sp>
        <p:nvSpPr>
          <p:cNvPr id="33" name="Oval 32"/>
          <p:cNvSpPr/>
          <p:nvPr/>
        </p:nvSpPr>
        <p:spPr>
          <a:xfrm>
            <a:off x="3067034" y="5051335"/>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 name="Rectangle 33"/>
          <p:cNvSpPr/>
          <p:nvPr/>
        </p:nvSpPr>
        <p:spPr bwMode="auto">
          <a:xfrm>
            <a:off x="3295550" y="5043604"/>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 name="TextBox 10"/>
          <p:cNvSpPr txBox="1"/>
          <p:nvPr/>
        </p:nvSpPr>
        <p:spPr>
          <a:xfrm>
            <a:off x="3733800" y="3632965"/>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35" name="TextBox 34"/>
          <p:cNvSpPr txBox="1"/>
          <p:nvPr/>
        </p:nvSpPr>
        <p:spPr>
          <a:xfrm>
            <a:off x="3709759" y="4692628"/>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sp>
        <p:nvSpPr>
          <p:cNvPr id="3" name="Rectangle 2">
            <a:extLst>
              <a:ext uri="{FF2B5EF4-FFF2-40B4-BE49-F238E27FC236}">
                <a16:creationId xmlns:a16="http://schemas.microsoft.com/office/drawing/2014/main" id="{5241C01F-BE86-2047-B512-F04E1CC77D5D}"/>
              </a:ext>
            </a:extLst>
          </p:cNvPr>
          <p:cNvSpPr/>
          <p:nvPr/>
        </p:nvSpPr>
        <p:spPr>
          <a:xfrm>
            <a:off x="89166" y="6307887"/>
            <a:ext cx="1459054" cy="253916"/>
          </a:xfrm>
          <a:prstGeom prst="rect">
            <a:avLst/>
          </a:prstGeom>
        </p:spPr>
        <p:txBody>
          <a:bodyPr wrap="none">
            <a:spAutoFit/>
          </a:bodyPr>
          <a:lstStyle/>
          <a:p>
            <a:r>
              <a:rPr lang="en-GB" sz="1050" b="0" dirty="0">
                <a:solidFill>
                  <a:srgbClr val="0099A6"/>
                </a:solidFill>
              </a:rPr>
              <a:t>* Revisions from ASL</a:t>
            </a:r>
            <a:endParaRPr lang="en-US" sz="1050" b="0" dirty="0">
              <a:solidFill>
                <a:srgbClr val="0099A6"/>
              </a:solidFill>
            </a:endParaRPr>
          </a:p>
        </p:txBody>
      </p:sp>
      <p:sp>
        <p:nvSpPr>
          <p:cNvPr id="9" name="Rectangle 8">
            <a:extLst>
              <a:ext uri="{FF2B5EF4-FFF2-40B4-BE49-F238E27FC236}">
                <a16:creationId xmlns:a16="http://schemas.microsoft.com/office/drawing/2014/main" id="{437F3180-421B-684B-B1A5-F6302584DF13}"/>
              </a:ext>
            </a:extLst>
          </p:cNvPr>
          <p:cNvSpPr/>
          <p:nvPr/>
        </p:nvSpPr>
        <p:spPr>
          <a:xfrm>
            <a:off x="355701" y="1322612"/>
            <a:ext cx="2326534" cy="449353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Functional Objects are abstract representations of behavior.  They may be instantiated or realized in different logical or physical constructs.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Functions may themselves be decomposed into lower level functions, shown by containment.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deployments or realizations of the same Functional Object may be expressed in other views and referenced by correspondence.</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Functional Objects may explicitly define a service providing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They may explicitly identify the information objects that are exchanged (tied by correspondence to the Information View where they are defined).</a:t>
            </a:r>
          </a:p>
        </p:txBody>
      </p:sp>
      <p:sp>
        <p:nvSpPr>
          <p:cNvPr id="36" name="Oval 35">
            <a:extLst>
              <a:ext uri="{FF2B5EF4-FFF2-40B4-BE49-F238E27FC236}">
                <a16:creationId xmlns:a16="http://schemas.microsoft.com/office/drawing/2014/main" id="{4F52C31D-126E-D64A-94A7-D1D92FEC07B9}"/>
              </a:ext>
            </a:extLst>
          </p:cNvPr>
          <p:cNvSpPr>
            <a:spLocks noChangeArrowheads="1"/>
          </p:cNvSpPr>
          <p:nvPr/>
        </p:nvSpPr>
        <p:spPr bwMode="auto">
          <a:xfrm>
            <a:off x="7340878" y="2041046"/>
            <a:ext cx="914400" cy="281542"/>
          </a:xfrm>
          <a:prstGeom prst="ellipse">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r>
              <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rPr>
              <a:t>Sub-Function B1</a:t>
            </a:r>
          </a:p>
        </p:txBody>
      </p:sp>
      <p:sp>
        <p:nvSpPr>
          <p:cNvPr id="12" name="Rectangle 11">
            <a:extLst>
              <a:ext uri="{FF2B5EF4-FFF2-40B4-BE49-F238E27FC236}">
                <a16:creationId xmlns:a16="http://schemas.microsoft.com/office/drawing/2014/main" id="{F9C99F2D-28DF-7442-AFFA-C1EF9CAD4B04}"/>
              </a:ext>
            </a:extLst>
          </p:cNvPr>
          <p:cNvSpPr/>
          <p:nvPr/>
        </p:nvSpPr>
        <p:spPr>
          <a:xfrm>
            <a:off x="7175404" y="1740069"/>
            <a:ext cx="918841"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Function B</a:t>
            </a:r>
          </a:p>
        </p:txBody>
      </p:sp>
    </p:spTree>
    <p:extLst>
      <p:ext uri="{BB962C8B-B14F-4D97-AF65-F5344CB8AC3E}">
        <p14:creationId xmlns:p14="http://schemas.microsoft.com/office/powerpoint/2010/main" val="15785053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Oval 2">
            <a:extLst>
              <a:ext uri="{FF2B5EF4-FFF2-40B4-BE49-F238E27FC236}">
                <a16:creationId xmlns:a16="http://schemas.microsoft.com/office/drawing/2014/main" id="{883F4C9F-8354-2947-B0A6-FBE138C96B66}"/>
              </a:ext>
            </a:extLst>
          </p:cNvPr>
          <p:cNvSpPr>
            <a:spLocks noChangeArrowheads="1"/>
          </p:cNvSpPr>
          <p:nvPr/>
        </p:nvSpPr>
        <p:spPr bwMode="auto">
          <a:xfrm>
            <a:off x="2133600" y="2209800"/>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6147" name="Line 3">
            <a:extLst>
              <a:ext uri="{FF2B5EF4-FFF2-40B4-BE49-F238E27FC236}">
                <a16:creationId xmlns:a16="http://schemas.microsoft.com/office/drawing/2014/main" id="{AA52A5D8-5DE3-1B43-844C-A6281DEA02EE}"/>
              </a:ext>
            </a:extLst>
          </p:cNvPr>
          <p:cNvSpPr>
            <a:spLocks noChangeShapeType="1"/>
          </p:cNvSpPr>
          <p:nvPr/>
        </p:nvSpPr>
        <p:spPr bwMode="auto">
          <a:xfrm>
            <a:off x="3352800" y="2514600"/>
            <a:ext cx="709613"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49" name="Oval 5">
            <a:extLst>
              <a:ext uri="{FF2B5EF4-FFF2-40B4-BE49-F238E27FC236}">
                <a16:creationId xmlns:a16="http://schemas.microsoft.com/office/drawing/2014/main" id="{3CCB5BE2-C950-734C-A583-CF1440D53B8F}"/>
              </a:ext>
            </a:extLst>
          </p:cNvPr>
          <p:cNvSpPr>
            <a:spLocks noChangeArrowheads="1"/>
          </p:cNvSpPr>
          <p:nvPr/>
        </p:nvSpPr>
        <p:spPr bwMode="auto">
          <a:xfrm>
            <a:off x="6032500" y="22098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6151" name="Rectangle 7">
            <a:extLst>
              <a:ext uri="{FF2B5EF4-FFF2-40B4-BE49-F238E27FC236}">
                <a16:creationId xmlns:a16="http://schemas.microsoft.com/office/drawing/2014/main" id="{9EDC3A35-F5E5-C44B-9D23-96C492A0BDE6}"/>
              </a:ext>
            </a:extLst>
          </p:cNvPr>
          <p:cNvSpPr>
            <a:spLocks noChangeArrowheads="1"/>
          </p:cNvSpPr>
          <p:nvPr/>
        </p:nvSpPr>
        <p:spPr bwMode="auto">
          <a:xfrm>
            <a:off x="2467802" y="32536"/>
            <a:ext cx="4208395" cy="369332"/>
          </a:xfrm>
          <a:prstGeom prst="rect">
            <a:avLst/>
          </a:prstGeom>
        </p:spPr>
        <p:txBody>
          <a:bodyPr vert="horz"/>
          <a:lstStyle/>
          <a:p>
            <a:pPr algn="ctr" eaLnBrk="0" hangingPunct="0">
              <a:lnSpc>
                <a:spcPct val="90000"/>
              </a:lnSpc>
            </a:pPr>
            <a:r>
              <a:rPr lang="en-US" sz="2000" dirty="0">
                <a:solidFill>
                  <a:srgbClr val="0099A6"/>
                </a:solidFill>
                <a:latin typeface="+mj-lt"/>
                <a:ea typeface="ＭＳ Ｐゴシック" pitchFamily="26" charset="-128"/>
                <a:cs typeface="ＭＳ Ｐゴシック" pitchFamily="26" charset="-128"/>
              </a:rPr>
              <a:t>Alternative Functional VP representation examples</a:t>
            </a:r>
            <a:endParaRPr lang="en-US" altLang="en-US" sz="2000" dirty="0">
              <a:solidFill>
                <a:srgbClr val="0099A6"/>
              </a:solidFill>
              <a:latin typeface="+mj-lt"/>
              <a:ea typeface="ＭＳ Ｐゴシック" pitchFamily="26" charset="-128"/>
              <a:cs typeface="ＭＳ Ｐゴシック" pitchFamily="26" charset="-128"/>
            </a:endParaRPr>
          </a:p>
        </p:txBody>
      </p:sp>
      <p:sp>
        <p:nvSpPr>
          <p:cNvPr id="6156" name="Line 12">
            <a:extLst>
              <a:ext uri="{FF2B5EF4-FFF2-40B4-BE49-F238E27FC236}">
                <a16:creationId xmlns:a16="http://schemas.microsoft.com/office/drawing/2014/main" id="{FAA47312-91FB-DA49-A42B-623A1C627AAE}"/>
              </a:ext>
            </a:extLst>
          </p:cNvPr>
          <p:cNvSpPr>
            <a:spLocks noChangeShapeType="1"/>
          </p:cNvSpPr>
          <p:nvPr/>
        </p:nvSpPr>
        <p:spPr bwMode="auto">
          <a:xfrm>
            <a:off x="5310188" y="2514600"/>
            <a:ext cx="709612" cy="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0" name="Oval 6">
            <a:extLst>
              <a:ext uri="{FF2B5EF4-FFF2-40B4-BE49-F238E27FC236}">
                <a16:creationId xmlns:a16="http://schemas.microsoft.com/office/drawing/2014/main" id="{43218757-D76F-AE48-A90A-1A687BF17E6F}"/>
              </a:ext>
            </a:extLst>
          </p:cNvPr>
          <p:cNvSpPr>
            <a:spLocks noChangeArrowheads="1"/>
          </p:cNvSpPr>
          <p:nvPr/>
        </p:nvSpPr>
        <p:spPr bwMode="auto">
          <a:xfrm>
            <a:off x="4038600" y="2209800"/>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6157" name="Line 13">
            <a:extLst>
              <a:ext uri="{FF2B5EF4-FFF2-40B4-BE49-F238E27FC236}">
                <a16:creationId xmlns:a16="http://schemas.microsoft.com/office/drawing/2014/main" id="{9C050E87-4433-1348-B25D-D0CFD9B29693}"/>
              </a:ext>
            </a:extLst>
          </p:cNvPr>
          <p:cNvSpPr>
            <a:spLocks noChangeShapeType="1"/>
          </p:cNvSpPr>
          <p:nvPr/>
        </p:nvSpPr>
        <p:spPr bwMode="auto">
          <a:xfrm>
            <a:off x="1295400" y="18288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58" name="Line 14">
            <a:extLst>
              <a:ext uri="{FF2B5EF4-FFF2-40B4-BE49-F238E27FC236}">
                <a16:creationId xmlns:a16="http://schemas.microsoft.com/office/drawing/2014/main" id="{F5E5B31B-198A-6E48-AF3C-772804963C7E}"/>
              </a:ext>
            </a:extLst>
          </p:cNvPr>
          <p:cNvSpPr>
            <a:spLocks noChangeShapeType="1"/>
          </p:cNvSpPr>
          <p:nvPr/>
        </p:nvSpPr>
        <p:spPr bwMode="auto">
          <a:xfrm>
            <a:off x="7239000" y="25146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 name="Oval 2">
            <a:extLst>
              <a:ext uri="{FF2B5EF4-FFF2-40B4-BE49-F238E27FC236}">
                <a16:creationId xmlns:a16="http://schemas.microsoft.com/office/drawing/2014/main" id="{0C0DDB73-2EB8-CE4C-A567-A75C65B8D92F}"/>
              </a:ext>
            </a:extLst>
          </p:cNvPr>
          <p:cNvSpPr>
            <a:spLocks noChangeArrowheads="1"/>
          </p:cNvSpPr>
          <p:nvPr/>
        </p:nvSpPr>
        <p:spPr bwMode="auto">
          <a:xfrm>
            <a:off x="1878310" y="4336249"/>
            <a:ext cx="1206500" cy="609600"/>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Generation</a:t>
            </a:r>
          </a:p>
        </p:txBody>
      </p:sp>
      <p:sp>
        <p:nvSpPr>
          <p:cNvPr id="14" name="Line 3">
            <a:extLst>
              <a:ext uri="{FF2B5EF4-FFF2-40B4-BE49-F238E27FC236}">
                <a16:creationId xmlns:a16="http://schemas.microsoft.com/office/drawing/2014/main" id="{BBAAA3C1-FD58-3947-81D3-9F87CA8EADE5}"/>
              </a:ext>
            </a:extLst>
          </p:cNvPr>
          <p:cNvSpPr>
            <a:spLocks noChangeShapeType="1"/>
          </p:cNvSpPr>
          <p:nvPr/>
        </p:nvSpPr>
        <p:spPr bwMode="auto">
          <a:xfrm flipV="1">
            <a:off x="3067348" y="4641048"/>
            <a:ext cx="940445" cy="7137"/>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5">
            <a:extLst>
              <a:ext uri="{FF2B5EF4-FFF2-40B4-BE49-F238E27FC236}">
                <a16:creationId xmlns:a16="http://schemas.microsoft.com/office/drawing/2014/main" id="{EBA2A477-7276-EC4F-8B16-B8CB313F1927}"/>
              </a:ext>
            </a:extLst>
          </p:cNvPr>
          <p:cNvSpPr>
            <a:spLocks noChangeArrowheads="1"/>
          </p:cNvSpPr>
          <p:nvPr/>
        </p:nvSpPr>
        <p:spPr bwMode="auto">
          <a:xfrm>
            <a:off x="6248400" y="4343400"/>
            <a:ext cx="1206500" cy="609600"/>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Execution</a:t>
            </a:r>
          </a:p>
        </p:txBody>
      </p:sp>
      <p:sp>
        <p:nvSpPr>
          <p:cNvPr id="16" name="Line 12">
            <a:extLst>
              <a:ext uri="{FF2B5EF4-FFF2-40B4-BE49-F238E27FC236}">
                <a16:creationId xmlns:a16="http://schemas.microsoft.com/office/drawing/2014/main" id="{B29E7168-8482-D041-9C4A-BE8C4BF4E11C}"/>
              </a:ext>
            </a:extLst>
          </p:cNvPr>
          <p:cNvSpPr>
            <a:spLocks noChangeShapeType="1"/>
          </p:cNvSpPr>
          <p:nvPr/>
        </p:nvSpPr>
        <p:spPr bwMode="auto">
          <a:xfrm>
            <a:off x="5255568" y="4641049"/>
            <a:ext cx="992832" cy="7152"/>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Oval 6">
            <a:extLst>
              <a:ext uri="{FF2B5EF4-FFF2-40B4-BE49-F238E27FC236}">
                <a16:creationId xmlns:a16="http://schemas.microsoft.com/office/drawing/2014/main" id="{50FC6258-2162-6A41-91C1-B61F24B75D2A}"/>
              </a:ext>
            </a:extLst>
          </p:cNvPr>
          <p:cNvSpPr>
            <a:spLocks noChangeArrowheads="1"/>
          </p:cNvSpPr>
          <p:nvPr/>
        </p:nvSpPr>
        <p:spPr bwMode="auto">
          <a:xfrm>
            <a:off x="3983980" y="4336249"/>
            <a:ext cx="1347788" cy="6096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en-US" sz="1400" b="1"/>
              <a:t>Directive</a:t>
            </a:r>
          </a:p>
          <a:p>
            <a:pPr algn="ctr"/>
            <a:r>
              <a:rPr lang="en-US" altLang="en-US" sz="1400" b="1"/>
              <a:t>Management</a:t>
            </a:r>
          </a:p>
        </p:txBody>
      </p:sp>
      <p:sp>
        <p:nvSpPr>
          <p:cNvPr id="18" name="Line 13">
            <a:extLst>
              <a:ext uri="{FF2B5EF4-FFF2-40B4-BE49-F238E27FC236}">
                <a16:creationId xmlns:a16="http://schemas.microsoft.com/office/drawing/2014/main" id="{3BA7E330-4864-8A4D-8225-27D1FCCCCC4B}"/>
              </a:ext>
            </a:extLst>
          </p:cNvPr>
          <p:cNvSpPr>
            <a:spLocks noChangeShapeType="1"/>
          </p:cNvSpPr>
          <p:nvPr/>
        </p:nvSpPr>
        <p:spPr bwMode="auto">
          <a:xfrm>
            <a:off x="1040110" y="3955249"/>
            <a:ext cx="838200" cy="533400"/>
          </a:xfrm>
          <a:prstGeom prst="line">
            <a:avLst/>
          </a:prstGeom>
          <a:noFill/>
          <a:ln w="28575">
            <a:solidFill>
              <a:schemeClr val="tx1"/>
            </a:solidFill>
            <a:prstDash val="dash"/>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9" name="Line 14">
            <a:extLst>
              <a:ext uri="{FF2B5EF4-FFF2-40B4-BE49-F238E27FC236}">
                <a16:creationId xmlns:a16="http://schemas.microsoft.com/office/drawing/2014/main" id="{7B978625-9799-BC4C-A157-3CB23E3D9487}"/>
              </a:ext>
            </a:extLst>
          </p:cNvPr>
          <p:cNvSpPr>
            <a:spLocks noChangeShapeType="1"/>
          </p:cNvSpPr>
          <p:nvPr/>
        </p:nvSpPr>
        <p:spPr bwMode="auto">
          <a:xfrm>
            <a:off x="7454900" y="4648200"/>
            <a:ext cx="838200" cy="533400"/>
          </a:xfrm>
          <a:prstGeom prst="line">
            <a:avLst/>
          </a:prstGeom>
          <a:noFill/>
          <a:ln w="28575">
            <a:solidFill>
              <a:schemeClr val="tx1"/>
            </a:solidFill>
            <a:prstDash val="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0" name="AutoShape 15">
            <a:extLst>
              <a:ext uri="{FF2B5EF4-FFF2-40B4-BE49-F238E27FC236}">
                <a16:creationId xmlns:a16="http://schemas.microsoft.com/office/drawing/2014/main" id="{17D4BC44-E77F-9848-A6EA-2D19F77006C5}"/>
              </a:ext>
            </a:extLst>
          </p:cNvPr>
          <p:cNvSpPr>
            <a:spLocks noChangeArrowheads="1"/>
          </p:cNvSpPr>
          <p:nvPr/>
        </p:nvSpPr>
        <p:spPr bwMode="auto">
          <a:xfrm flipV="1">
            <a:off x="1268710" y="4140987"/>
            <a:ext cx="457200" cy="152400"/>
          </a:xfrm>
          <a:prstGeom prst="rect">
            <a:avLst/>
          </a:prstGeom>
          <a:solidFill>
            <a:schemeClr val="accent1"/>
          </a:solidFill>
          <a:ln w="9525">
            <a:solidFill>
              <a:schemeClr val="tx1"/>
            </a:solidFill>
            <a:round/>
            <a:headEnd/>
            <a:tailEnd/>
          </a:ln>
        </p:spPr>
        <p:txBody>
          <a:bodyPr rot="10800000" wrap="none" anchor="ctr"/>
          <a:lstStyle/>
          <a:p>
            <a:pPr algn="ctr"/>
            <a:r>
              <a:rPr lang="en-US" altLang="en-US" sz="1050" b="1" dirty="0"/>
              <a:t>SCEP</a:t>
            </a:r>
          </a:p>
        </p:txBody>
      </p:sp>
      <p:sp>
        <p:nvSpPr>
          <p:cNvPr id="22" name="AutoShape 20">
            <a:extLst>
              <a:ext uri="{FF2B5EF4-FFF2-40B4-BE49-F238E27FC236}">
                <a16:creationId xmlns:a16="http://schemas.microsoft.com/office/drawing/2014/main" id="{7F2832ED-A2A7-B848-99FF-DA5408028FB9}"/>
              </a:ext>
            </a:extLst>
          </p:cNvPr>
          <p:cNvSpPr>
            <a:spLocks noChangeArrowheads="1"/>
          </p:cNvSpPr>
          <p:nvPr/>
        </p:nvSpPr>
        <p:spPr bwMode="auto">
          <a:xfrm flipV="1">
            <a:off x="3286422" y="4530633"/>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 name="Rectangle 1">
            <a:extLst>
              <a:ext uri="{FF2B5EF4-FFF2-40B4-BE49-F238E27FC236}">
                <a16:creationId xmlns:a16="http://schemas.microsoft.com/office/drawing/2014/main" id="{5F21F9F9-7AB2-9945-AA6E-3B24272F07D6}"/>
              </a:ext>
            </a:extLst>
          </p:cNvPr>
          <p:cNvSpPr/>
          <p:nvPr/>
        </p:nvSpPr>
        <p:spPr>
          <a:xfrm>
            <a:off x="562726" y="5470025"/>
            <a:ext cx="1617751" cy="1015663"/>
          </a:xfrm>
          <a:prstGeom prst="rect">
            <a:avLst/>
          </a:prstGeom>
        </p:spPr>
        <p:txBody>
          <a:bodyPr wrap="none">
            <a:spAutoFit/>
          </a:bodyPr>
          <a:lstStyle/>
          <a:p>
            <a:r>
              <a:rPr lang="en-US" altLang="en-US" sz="1000" dirty="0"/>
              <a:t>Key:</a:t>
            </a:r>
          </a:p>
          <a:p>
            <a:r>
              <a:rPr lang="en-US" altLang="en-US" sz="1000" dirty="0"/>
              <a:t>SCEP - S/C Event Plans</a:t>
            </a:r>
          </a:p>
          <a:p>
            <a:r>
              <a:rPr lang="en-US" altLang="en-US" sz="1000" dirty="0"/>
              <a:t>SCD - S/C Directives</a:t>
            </a:r>
          </a:p>
          <a:p>
            <a:r>
              <a:rPr lang="en-US" altLang="en-US" sz="1000" dirty="0"/>
              <a:t>SCC - S/C Commands</a:t>
            </a:r>
          </a:p>
          <a:p>
            <a:endParaRPr lang="en-US" altLang="en-US" sz="1000" dirty="0"/>
          </a:p>
          <a:p>
            <a:endParaRPr lang="en-US" altLang="en-US" sz="1000" dirty="0"/>
          </a:p>
        </p:txBody>
      </p:sp>
      <p:sp>
        <p:nvSpPr>
          <p:cNvPr id="24" name="Oval 23">
            <a:extLst>
              <a:ext uri="{FF2B5EF4-FFF2-40B4-BE49-F238E27FC236}">
                <a16:creationId xmlns:a16="http://schemas.microsoft.com/office/drawing/2014/main" id="{5605576D-4118-4D4D-89E8-25703D7D1535}"/>
              </a:ext>
            </a:extLst>
          </p:cNvPr>
          <p:cNvSpPr/>
          <p:nvPr/>
        </p:nvSpPr>
        <p:spPr>
          <a:xfrm>
            <a:off x="3918322" y="4560478"/>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6A061D4D-6E72-7744-AA7D-35EE7F87261C}"/>
              </a:ext>
            </a:extLst>
          </p:cNvPr>
          <p:cNvSpPr/>
          <p:nvPr/>
        </p:nvSpPr>
        <p:spPr>
          <a:xfrm>
            <a:off x="6182823" y="4574657"/>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6" name="AutoShape 20">
            <a:extLst>
              <a:ext uri="{FF2B5EF4-FFF2-40B4-BE49-F238E27FC236}">
                <a16:creationId xmlns:a16="http://schemas.microsoft.com/office/drawing/2014/main" id="{82CD983D-3337-874C-A8F0-84B6A433ED41}"/>
              </a:ext>
            </a:extLst>
          </p:cNvPr>
          <p:cNvSpPr>
            <a:spLocks noChangeArrowheads="1"/>
          </p:cNvSpPr>
          <p:nvPr/>
        </p:nvSpPr>
        <p:spPr bwMode="auto">
          <a:xfrm flipV="1">
            <a:off x="5596880" y="4556269"/>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SCD</a:t>
            </a:r>
          </a:p>
        </p:txBody>
      </p:sp>
      <p:sp>
        <p:nvSpPr>
          <p:cNvPr id="27" name="AutoShape 20">
            <a:extLst>
              <a:ext uri="{FF2B5EF4-FFF2-40B4-BE49-F238E27FC236}">
                <a16:creationId xmlns:a16="http://schemas.microsoft.com/office/drawing/2014/main" id="{8ADEFD27-964D-0141-97BF-8AF9A010B775}"/>
              </a:ext>
            </a:extLst>
          </p:cNvPr>
          <p:cNvSpPr>
            <a:spLocks noChangeArrowheads="1"/>
          </p:cNvSpPr>
          <p:nvPr/>
        </p:nvSpPr>
        <p:spPr bwMode="auto">
          <a:xfrm flipV="1">
            <a:off x="7611747" y="4761986"/>
            <a:ext cx="444500" cy="183863"/>
          </a:xfrm>
          <a:prstGeom prst="rect">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rot="10800000" wrap="none" anchor="ctr"/>
          <a:lstStyle/>
          <a:p>
            <a:pPr algn="ctr"/>
            <a:r>
              <a:rPr lang="en-US" altLang="en-US" sz="1000" b="1" dirty="0"/>
              <a:t>SCC</a:t>
            </a:r>
          </a:p>
        </p:txBody>
      </p:sp>
      <p:sp>
        <p:nvSpPr>
          <p:cNvPr id="28" name="Oval 27">
            <a:extLst>
              <a:ext uri="{FF2B5EF4-FFF2-40B4-BE49-F238E27FC236}">
                <a16:creationId xmlns:a16="http://schemas.microsoft.com/office/drawing/2014/main" id="{3B454343-0D7A-3D41-9E73-F28F410EDF2F}"/>
              </a:ext>
            </a:extLst>
          </p:cNvPr>
          <p:cNvSpPr/>
          <p:nvPr/>
        </p:nvSpPr>
        <p:spPr>
          <a:xfrm>
            <a:off x="1854580" y="4445136"/>
            <a:ext cx="144000" cy="144000"/>
          </a:xfrm>
          <a:prstGeom prst="ellipse">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 name="Date Placeholder 2">
            <a:extLst>
              <a:ext uri="{FF2B5EF4-FFF2-40B4-BE49-F238E27FC236}">
                <a16:creationId xmlns:a16="http://schemas.microsoft.com/office/drawing/2014/main" id="{F0E9BA29-6DE6-D349-9FE3-1F2AC8D8AEDC}"/>
              </a:ext>
            </a:extLst>
          </p:cNvPr>
          <p:cNvSpPr>
            <a:spLocks noGrp="1"/>
          </p:cNvSpPr>
          <p:nvPr>
            <p:ph type="dt" sz="half" idx="2"/>
          </p:nvPr>
        </p:nvSpPr>
        <p:spPr/>
        <p:txBody>
          <a:bodyPr/>
          <a:lstStyle/>
          <a:p>
            <a:r>
              <a:rPr lang="en-US"/>
              <a:t>13 December 2021</a:t>
            </a:r>
            <a:endParaRPr lang="en-US" dirty="0"/>
          </a:p>
        </p:txBody>
      </p:sp>
      <p:sp>
        <p:nvSpPr>
          <p:cNvPr id="4" name="Rectangle 3">
            <a:extLst>
              <a:ext uri="{FF2B5EF4-FFF2-40B4-BE49-F238E27FC236}">
                <a16:creationId xmlns:a16="http://schemas.microsoft.com/office/drawing/2014/main" id="{8BDEFF6A-CDBF-AF4A-A1B4-2F31831FE779}"/>
              </a:ext>
            </a:extLst>
          </p:cNvPr>
          <p:cNvSpPr/>
          <p:nvPr/>
        </p:nvSpPr>
        <p:spPr>
          <a:xfrm>
            <a:off x="2042681" y="777283"/>
            <a:ext cx="5339626" cy="461665"/>
          </a:xfrm>
          <a:prstGeom prst="rect">
            <a:avLst/>
          </a:prstGeom>
        </p:spPr>
        <p:txBody>
          <a:bodyPr wrap="square">
            <a:spAutoFit/>
          </a:bodyPr>
          <a:lstStyle/>
          <a:p>
            <a:pPr algn="ctr" eaLnBrk="1" hangingPunct="1"/>
            <a:r>
              <a:rPr kumimoji="1" lang="en-US" altLang="ja-JP" sz="1200" b="0" dirty="0">
                <a:latin typeface="Arial" panose="020B0604020202020204" pitchFamily="34" charset="0"/>
                <a:ea typeface="Osaka" charset="-128"/>
              </a:rPr>
              <a:t>Two different simple Functional Object views, one explicitly showing provided interfaces and data objects, the other just showing flow directions.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0A23A8-2B63-CD45-A716-915D25AF4938}"/>
              </a:ext>
            </a:extLst>
          </p:cNvPr>
          <p:cNvSpPr>
            <a:spLocks noGrp="1"/>
          </p:cNvSpPr>
          <p:nvPr>
            <p:ph type="title"/>
          </p:nvPr>
        </p:nvSpPr>
        <p:spPr/>
        <p:txBody>
          <a:bodyPr/>
          <a:lstStyle/>
          <a:p>
            <a:r>
              <a:rPr lang="en-US" dirty="0"/>
              <a:t>Simplified functional VP example</a:t>
            </a:r>
          </a:p>
        </p:txBody>
      </p:sp>
      <p:sp>
        <p:nvSpPr>
          <p:cNvPr id="3" name="Date Placeholder 2">
            <a:extLst>
              <a:ext uri="{FF2B5EF4-FFF2-40B4-BE49-F238E27FC236}">
                <a16:creationId xmlns:a16="http://schemas.microsoft.com/office/drawing/2014/main" id="{7DBF8468-D416-5541-9B71-18F05FC6C925}"/>
              </a:ext>
            </a:extLst>
          </p:cNvPr>
          <p:cNvSpPr>
            <a:spLocks noGrp="1"/>
          </p:cNvSpPr>
          <p:nvPr>
            <p:ph type="dt" sz="half" idx="10"/>
          </p:nvPr>
        </p:nvSpPr>
        <p:spPr/>
        <p:txBody>
          <a:bodyPr/>
          <a:lstStyle/>
          <a:p>
            <a:r>
              <a:rPr lang="en-US"/>
              <a:t>13 December 2021</a:t>
            </a:r>
            <a:endParaRPr lang="en-US" dirty="0"/>
          </a:p>
        </p:txBody>
      </p:sp>
      <p:grpSp>
        <p:nvGrpSpPr>
          <p:cNvPr id="7" name="Group 3">
            <a:extLst>
              <a:ext uri="{FF2B5EF4-FFF2-40B4-BE49-F238E27FC236}">
                <a16:creationId xmlns:a16="http://schemas.microsoft.com/office/drawing/2014/main" id="{EEECBCBC-8FA3-FF47-B1DB-848461120EA4}"/>
              </a:ext>
            </a:extLst>
          </p:cNvPr>
          <p:cNvGrpSpPr>
            <a:grpSpLocks/>
          </p:cNvGrpSpPr>
          <p:nvPr/>
        </p:nvGrpSpPr>
        <p:grpSpPr bwMode="auto">
          <a:xfrm>
            <a:off x="1143000" y="1524000"/>
            <a:ext cx="7026275" cy="3987800"/>
            <a:chOff x="914" y="965"/>
            <a:chExt cx="4426" cy="2512"/>
          </a:xfrm>
        </p:grpSpPr>
        <p:sp>
          <p:nvSpPr>
            <p:cNvPr id="8" name="Oval 4">
              <a:extLst>
                <a:ext uri="{FF2B5EF4-FFF2-40B4-BE49-F238E27FC236}">
                  <a16:creationId xmlns:a16="http://schemas.microsoft.com/office/drawing/2014/main" id="{5A7883EE-6FC9-F148-B6C0-2948BEF698A7}"/>
                </a:ext>
              </a:extLst>
            </p:cNvPr>
            <p:cNvSpPr>
              <a:spLocks noChangeArrowheads="1"/>
            </p:cNvSpPr>
            <p:nvPr/>
          </p:nvSpPr>
          <p:spPr bwMode="auto">
            <a:xfrm>
              <a:off x="914" y="1561"/>
              <a:ext cx="715" cy="341"/>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Mission</a:t>
              </a:r>
            </a:p>
            <a:p>
              <a:pPr algn="ctr" eaLnBrk="0" hangingPunct="0"/>
              <a:r>
                <a:rPr lang="en-US" altLang="en-US" sz="1400" b="1">
                  <a:latin typeface="Arial" panose="020B0604020202020204" pitchFamily="34" charset="0"/>
                </a:rPr>
                <a:t>Planning</a:t>
              </a:r>
            </a:p>
          </p:txBody>
        </p:sp>
        <p:sp>
          <p:nvSpPr>
            <p:cNvPr id="9" name="Oval 5">
              <a:extLst>
                <a:ext uri="{FF2B5EF4-FFF2-40B4-BE49-F238E27FC236}">
                  <a16:creationId xmlns:a16="http://schemas.microsoft.com/office/drawing/2014/main" id="{638879FE-9506-FF4F-8477-06AE217622FF}"/>
                </a:ext>
              </a:extLst>
            </p:cNvPr>
            <p:cNvSpPr>
              <a:spLocks noChangeArrowheads="1"/>
            </p:cNvSpPr>
            <p:nvPr/>
          </p:nvSpPr>
          <p:spPr bwMode="auto">
            <a:xfrm>
              <a:off x="1003" y="2242"/>
              <a:ext cx="671" cy="383"/>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Mission</a:t>
              </a:r>
            </a:p>
            <a:p>
              <a:pPr algn="ctr" eaLnBrk="0" hangingPunct="0"/>
              <a:r>
                <a:rPr lang="en-US" altLang="en-US" sz="1400" b="1">
                  <a:solidFill>
                    <a:schemeClr val="bg1"/>
                  </a:solidFill>
                  <a:latin typeface="Arial" panose="020B0604020202020204" pitchFamily="34" charset="0"/>
                </a:rPr>
                <a:t>Analysis</a:t>
              </a:r>
            </a:p>
          </p:txBody>
        </p:sp>
        <p:sp>
          <p:nvSpPr>
            <p:cNvPr id="10" name="Oval 6">
              <a:extLst>
                <a:ext uri="{FF2B5EF4-FFF2-40B4-BE49-F238E27FC236}">
                  <a16:creationId xmlns:a16="http://schemas.microsoft.com/office/drawing/2014/main" id="{782B57E4-591F-5642-AB58-46337A9671C0}"/>
                </a:ext>
              </a:extLst>
            </p:cNvPr>
            <p:cNvSpPr>
              <a:spLocks noChangeArrowheads="1"/>
            </p:cNvSpPr>
            <p:nvPr/>
          </p:nvSpPr>
          <p:spPr bwMode="auto">
            <a:xfrm>
              <a:off x="1227" y="2838"/>
              <a:ext cx="805" cy="341"/>
            </a:xfrm>
            <a:prstGeom prst="ellipse">
              <a:avLst/>
            </a:prstGeom>
            <a:solidFill>
              <a:schemeClr val="bg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Spacecraft</a:t>
              </a:r>
            </a:p>
            <a:p>
              <a:pPr algn="ctr" eaLnBrk="0" hangingPunct="0"/>
              <a:r>
                <a:rPr lang="en-US" altLang="en-US" sz="1400" b="1">
                  <a:solidFill>
                    <a:schemeClr val="bg1"/>
                  </a:solidFill>
                  <a:latin typeface="Arial" panose="020B0604020202020204" pitchFamily="34" charset="0"/>
                </a:rPr>
                <a:t>Analysis</a:t>
              </a:r>
            </a:p>
          </p:txBody>
        </p:sp>
        <p:sp>
          <p:nvSpPr>
            <p:cNvPr id="11" name="Oval 7">
              <a:extLst>
                <a:ext uri="{FF2B5EF4-FFF2-40B4-BE49-F238E27FC236}">
                  <a16:creationId xmlns:a16="http://schemas.microsoft.com/office/drawing/2014/main" id="{FD2FAF2E-B371-BE40-BD13-270A25E31570}"/>
                </a:ext>
              </a:extLst>
            </p:cNvPr>
            <p:cNvSpPr>
              <a:spLocks noChangeArrowheads="1"/>
            </p:cNvSpPr>
            <p:nvPr/>
          </p:nvSpPr>
          <p:spPr bwMode="auto">
            <a:xfrm>
              <a:off x="2479" y="965"/>
              <a:ext cx="715" cy="383"/>
            </a:xfrm>
            <a:prstGeom prst="ellipse">
              <a:avLst/>
            </a:prstGeom>
            <a:solidFill>
              <a:schemeClr val="fo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Monitor &amp;</a:t>
              </a:r>
            </a:p>
            <a:p>
              <a:pPr algn="ctr" eaLnBrk="0" hangingPunct="0"/>
              <a:r>
                <a:rPr lang="en-US" altLang="en-US" sz="1400" b="1" dirty="0">
                  <a:latin typeface="Arial" panose="020B0604020202020204" pitchFamily="34" charset="0"/>
                </a:rPr>
                <a:t>Control</a:t>
              </a:r>
            </a:p>
          </p:txBody>
        </p:sp>
        <p:sp>
          <p:nvSpPr>
            <p:cNvPr id="12" name="Oval 8">
              <a:extLst>
                <a:ext uri="{FF2B5EF4-FFF2-40B4-BE49-F238E27FC236}">
                  <a16:creationId xmlns:a16="http://schemas.microsoft.com/office/drawing/2014/main" id="{73ED93D8-6615-0940-8088-ADF6C2B5BA6C}"/>
                </a:ext>
              </a:extLst>
            </p:cNvPr>
            <p:cNvSpPr>
              <a:spLocks noChangeArrowheads="1"/>
            </p:cNvSpPr>
            <p:nvPr/>
          </p:nvSpPr>
          <p:spPr bwMode="auto">
            <a:xfrm>
              <a:off x="2255" y="1518"/>
              <a:ext cx="760" cy="384"/>
            </a:xfrm>
            <a:prstGeom prst="ellipse">
              <a:avLst/>
            </a:prstGeom>
            <a:solidFill>
              <a:srgbClr val="12E34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Generation</a:t>
              </a:r>
            </a:p>
          </p:txBody>
        </p:sp>
        <p:sp>
          <p:nvSpPr>
            <p:cNvPr id="13" name="Oval 9">
              <a:extLst>
                <a:ext uri="{FF2B5EF4-FFF2-40B4-BE49-F238E27FC236}">
                  <a16:creationId xmlns:a16="http://schemas.microsoft.com/office/drawing/2014/main" id="{A0303FD3-8274-5842-AD18-76DABB85F0CE}"/>
                </a:ext>
              </a:extLst>
            </p:cNvPr>
            <p:cNvSpPr>
              <a:spLocks noChangeArrowheads="1"/>
            </p:cNvSpPr>
            <p:nvPr/>
          </p:nvSpPr>
          <p:spPr bwMode="auto">
            <a:xfrm>
              <a:off x="4401" y="2157"/>
              <a:ext cx="805" cy="38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latin typeface="Arial" panose="020B0604020202020204" pitchFamily="34" charset="0"/>
                </a:rPr>
                <a:t>Data</a:t>
              </a:r>
            </a:p>
            <a:p>
              <a:pPr algn="ctr" eaLnBrk="0" hangingPunct="0"/>
              <a:r>
                <a:rPr lang="en-US" altLang="en-US" sz="1400" b="1" dirty="0">
                  <a:latin typeface="Arial" panose="020B0604020202020204" pitchFamily="34" charset="0"/>
                </a:rPr>
                <a:t>Acquisition</a:t>
              </a:r>
            </a:p>
          </p:txBody>
        </p:sp>
        <p:sp>
          <p:nvSpPr>
            <p:cNvPr id="14" name="Oval 10">
              <a:extLst>
                <a:ext uri="{FF2B5EF4-FFF2-40B4-BE49-F238E27FC236}">
                  <a16:creationId xmlns:a16="http://schemas.microsoft.com/office/drawing/2014/main" id="{80738542-701B-9148-89C4-570592E32891}"/>
                </a:ext>
              </a:extLst>
            </p:cNvPr>
            <p:cNvSpPr>
              <a:spLocks noChangeArrowheads="1"/>
            </p:cNvSpPr>
            <p:nvPr/>
          </p:nvSpPr>
          <p:spPr bwMode="auto">
            <a:xfrm>
              <a:off x="3909" y="2753"/>
              <a:ext cx="671"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solidFill>
                    <a:schemeClr val="bg1"/>
                  </a:solidFill>
                  <a:latin typeface="Arial" panose="020B0604020202020204" pitchFamily="34" charset="0"/>
                </a:rPr>
                <a:t>Orbit </a:t>
              </a:r>
            </a:p>
            <a:p>
              <a:pPr algn="ctr" eaLnBrk="0" hangingPunct="0"/>
              <a:r>
                <a:rPr lang="en-US" altLang="en-US" sz="1400" b="1">
                  <a:solidFill>
                    <a:schemeClr val="bg1"/>
                  </a:solidFill>
                  <a:latin typeface="Arial" panose="020B0604020202020204" pitchFamily="34" charset="0"/>
                </a:rPr>
                <a:t>Determ</a:t>
              </a:r>
            </a:p>
          </p:txBody>
        </p:sp>
        <p:sp>
          <p:nvSpPr>
            <p:cNvPr id="15" name="Oval 11">
              <a:extLst>
                <a:ext uri="{FF2B5EF4-FFF2-40B4-BE49-F238E27FC236}">
                  <a16:creationId xmlns:a16="http://schemas.microsoft.com/office/drawing/2014/main" id="{C66ABBF6-4D36-D241-B1F9-F8F420E1A3D2}"/>
                </a:ext>
              </a:extLst>
            </p:cNvPr>
            <p:cNvSpPr>
              <a:spLocks noChangeArrowheads="1"/>
            </p:cNvSpPr>
            <p:nvPr/>
          </p:nvSpPr>
          <p:spPr bwMode="auto">
            <a:xfrm>
              <a:off x="3328" y="3179"/>
              <a:ext cx="760" cy="298"/>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Tracking</a:t>
              </a:r>
            </a:p>
          </p:txBody>
        </p:sp>
        <p:sp>
          <p:nvSpPr>
            <p:cNvPr id="16" name="Oval 12">
              <a:extLst>
                <a:ext uri="{FF2B5EF4-FFF2-40B4-BE49-F238E27FC236}">
                  <a16:creationId xmlns:a16="http://schemas.microsoft.com/office/drawing/2014/main" id="{1FE1C6FB-61ED-DE47-A84F-B43DD0E7C7AF}"/>
                </a:ext>
              </a:extLst>
            </p:cNvPr>
            <p:cNvSpPr>
              <a:spLocks noChangeArrowheads="1"/>
            </p:cNvSpPr>
            <p:nvPr/>
          </p:nvSpPr>
          <p:spPr bwMode="auto">
            <a:xfrm>
              <a:off x="4491" y="3136"/>
              <a:ext cx="849" cy="341"/>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dirty="0">
                  <a:solidFill>
                    <a:schemeClr val="bg1"/>
                  </a:solidFill>
                  <a:latin typeface="Arial" panose="020B0604020202020204" pitchFamily="34" charset="0"/>
                </a:rPr>
                <a:t>Radiometric</a:t>
              </a:r>
            </a:p>
            <a:p>
              <a:pPr algn="ctr" eaLnBrk="0" hangingPunct="0"/>
              <a:r>
                <a:rPr lang="en-US" altLang="en-US" sz="1400" b="1" dirty="0">
                  <a:solidFill>
                    <a:schemeClr val="bg1"/>
                  </a:solidFill>
                  <a:latin typeface="Arial" panose="020B0604020202020204" pitchFamily="34" charset="0"/>
                </a:rPr>
                <a:t>Data Collect</a:t>
              </a:r>
            </a:p>
          </p:txBody>
        </p:sp>
        <p:sp>
          <p:nvSpPr>
            <p:cNvPr id="17" name="Line 13">
              <a:extLst>
                <a:ext uri="{FF2B5EF4-FFF2-40B4-BE49-F238E27FC236}">
                  <a16:creationId xmlns:a16="http://schemas.microsoft.com/office/drawing/2014/main" id="{FD5400C0-010C-5342-AA83-45163457C182}"/>
                </a:ext>
              </a:extLst>
            </p:cNvPr>
            <p:cNvSpPr>
              <a:spLocks noChangeShapeType="1"/>
            </p:cNvSpPr>
            <p:nvPr/>
          </p:nvSpPr>
          <p:spPr bwMode="auto">
            <a:xfrm flipV="1">
              <a:off x="1540" y="1135"/>
              <a:ext cx="939" cy="46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8" name="Line 14">
              <a:extLst>
                <a:ext uri="{FF2B5EF4-FFF2-40B4-BE49-F238E27FC236}">
                  <a16:creationId xmlns:a16="http://schemas.microsoft.com/office/drawing/2014/main" id="{2F889EAC-20A2-A44E-98D1-FA2D41363482}"/>
                </a:ext>
              </a:extLst>
            </p:cNvPr>
            <p:cNvSpPr>
              <a:spLocks noChangeShapeType="1"/>
            </p:cNvSpPr>
            <p:nvPr/>
          </p:nvSpPr>
          <p:spPr bwMode="auto">
            <a:xfrm>
              <a:off x="1629" y="1731"/>
              <a:ext cx="626"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19" name="Line 15">
              <a:extLst>
                <a:ext uri="{FF2B5EF4-FFF2-40B4-BE49-F238E27FC236}">
                  <a16:creationId xmlns:a16="http://schemas.microsoft.com/office/drawing/2014/main" id="{893FE758-A211-1D40-990F-7E966AEB6DC6}"/>
                </a:ext>
              </a:extLst>
            </p:cNvPr>
            <p:cNvSpPr>
              <a:spLocks noChangeShapeType="1"/>
            </p:cNvSpPr>
            <p:nvPr/>
          </p:nvSpPr>
          <p:spPr bwMode="auto">
            <a:xfrm>
              <a:off x="3015" y="1731"/>
              <a:ext cx="447"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0" name="Line 16">
              <a:extLst>
                <a:ext uri="{FF2B5EF4-FFF2-40B4-BE49-F238E27FC236}">
                  <a16:creationId xmlns:a16="http://schemas.microsoft.com/office/drawing/2014/main" id="{5BC51F62-4707-EF4F-B69C-8AC9703504F0}"/>
                </a:ext>
              </a:extLst>
            </p:cNvPr>
            <p:cNvSpPr>
              <a:spLocks noChangeShapeType="1"/>
            </p:cNvSpPr>
            <p:nvPr/>
          </p:nvSpPr>
          <p:spPr bwMode="auto">
            <a:xfrm>
              <a:off x="3954" y="2327"/>
              <a:ext cx="447" cy="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1" name="Line 17">
              <a:extLst>
                <a:ext uri="{FF2B5EF4-FFF2-40B4-BE49-F238E27FC236}">
                  <a16:creationId xmlns:a16="http://schemas.microsoft.com/office/drawing/2014/main" id="{D814BDAD-1F45-EF4A-9232-F3F93F9EB89D}"/>
                </a:ext>
              </a:extLst>
            </p:cNvPr>
            <p:cNvSpPr>
              <a:spLocks noChangeShapeType="1"/>
            </p:cNvSpPr>
            <p:nvPr/>
          </p:nvSpPr>
          <p:spPr bwMode="auto">
            <a:xfrm flipV="1">
              <a:off x="2613" y="1348"/>
              <a:ext cx="134" cy="17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2" name="Line 18">
              <a:extLst>
                <a:ext uri="{FF2B5EF4-FFF2-40B4-BE49-F238E27FC236}">
                  <a16:creationId xmlns:a16="http://schemas.microsoft.com/office/drawing/2014/main" id="{31E265C8-B400-B643-B0E3-FC0B8A783D5A}"/>
                </a:ext>
              </a:extLst>
            </p:cNvPr>
            <p:cNvSpPr>
              <a:spLocks noChangeShapeType="1"/>
            </p:cNvSpPr>
            <p:nvPr/>
          </p:nvSpPr>
          <p:spPr bwMode="auto">
            <a:xfrm>
              <a:off x="1272" y="1902"/>
              <a:ext cx="44" cy="340"/>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3" name="Line 19">
              <a:extLst>
                <a:ext uri="{FF2B5EF4-FFF2-40B4-BE49-F238E27FC236}">
                  <a16:creationId xmlns:a16="http://schemas.microsoft.com/office/drawing/2014/main" id="{49418A93-466B-7B47-A700-4CDED9D98B48}"/>
                </a:ext>
              </a:extLst>
            </p:cNvPr>
            <p:cNvSpPr>
              <a:spLocks noChangeShapeType="1"/>
            </p:cNvSpPr>
            <p:nvPr/>
          </p:nvSpPr>
          <p:spPr bwMode="auto">
            <a:xfrm>
              <a:off x="1406" y="2625"/>
              <a:ext cx="134" cy="2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4" name="Line 20">
              <a:extLst>
                <a:ext uri="{FF2B5EF4-FFF2-40B4-BE49-F238E27FC236}">
                  <a16:creationId xmlns:a16="http://schemas.microsoft.com/office/drawing/2014/main" id="{651C2719-4738-454D-8664-B08125B80FB1}"/>
                </a:ext>
              </a:extLst>
            </p:cNvPr>
            <p:cNvSpPr>
              <a:spLocks noChangeShapeType="1"/>
            </p:cNvSpPr>
            <p:nvPr/>
          </p:nvSpPr>
          <p:spPr bwMode="auto">
            <a:xfrm flipH="1">
              <a:off x="1987" y="2370"/>
              <a:ext cx="1087" cy="554"/>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5" name="Line 21">
              <a:extLst>
                <a:ext uri="{FF2B5EF4-FFF2-40B4-BE49-F238E27FC236}">
                  <a16:creationId xmlns:a16="http://schemas.microsoft.com/office/drawing/2014/main" id="{17BF7AF8-BC7E-9647-9970-27341E8D5AD8}"/>
                </a:ext>
              </a:extLst>
            </p:cNvPr>
            <p:cNvSpPr>
              <a:spLocks noChangeShapeType="1"/>
            </p:cNvSpPr>
            <p:nvPr/>
          </p:nvSpPr>
          <p:spPr bwMode="auto">
            <a:xfrm flipH="1">
              <a:off x="1674" y="2327"/>
              <a:ext cx="1386" cy="86"/>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6" name="Line 22">
              <a:extLst>
                <a:ext uri="{FF2B5EF4-FFF2-40B4-BE49-F238E27FC236}">
                  <a16:creationId xmlns:a16="http://schemas.microsoft.com/office/drawing/2014/main" id="{1F607044-73F0-0846-B6A7-57F2901F6A7E}"/>
                </a:ext>
              </a:extLst>
            </p:cNvPr>
            <p:cNvSpPr>
              <a:spLocks noChangeShapeType="1"/>
            </p:cNvSpPr>
            <p:nvPr/>
          </p:nvSpPr>
          <p:spPr bwMode="auto">
            <a:xfrm flipH="1" flipV="1">
              <a:off x="1540" y="1859"/>
              <a:ext cx="1534" cy="408"/>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7" name="Line 23">
              <a:extLst>
                <a:ext uri="{FF2B5EF4-FFF2-40B4-BE49-F238E27FC236}">
                  <a16:creationId xmlns:a16="http://schemas.microsoft.com/office/drawing/2014/main" id="{9A9AFD17-72C1-D04D-821D-CBC217AAC705}"/>
                </a:ext>
              </a:extLst>
            </p:cNvPr>
            <p:cNvSpPr>
              <a:spLocks noChangeShapeType="1"/>
            </p:cNvSpPr>
            <p:nvPr/>
          </p:nvSpPr>
          <p:spPr bwMode="auto">
            <a:xfrm flipH="1" flipV="1">
              <a:off x="2792" y="1902"/>
              <a:ext cx="327" cy="313"/>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8" name="Line 24">
              <a:extLst>
                <a:ext uri="{FF2B5EF4-FFF2-40B4-BE49-F238E27FC236}">
                  <a16:creationId xmlns:a16="http://schemas.microsoft.com/office/drawing/2014/main" id="{84E279A9-F4B7-B64B-A617-E1291A755DC3}"/>
                </a:ext>
              </a:extLst>
            </p:cNvPr>
            <p:cNvSpPr>
              <a:spLocks noChangeShapeType="1"/>
            </p:cNvSpPr>
            <p:nvPr/>
          </p:nvSpPr>
          <p:spPr bwMode="auto">
            <a:xfrm flipH="1">
              <a:off x="3864" y="1841"/>
              <a:ext cx="671" cy="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29" name="Line 25">
              <a:extLst>
                <a:ext uri="{FF2B5EF4-FFF2-40B4-BE49-F238E27FC236}">
                  <a16:creationId xmlns:a16="http://schemas.microsoft.com/office/drawing/2014/main" id="{2D62A0F5-AEB1-3445-9211-0129FE41518F}"/>
                </a:ext>
              </a:extLst>
            </p:cNvPr>
            <p:cNvSpPr>
              <a:spLocks noChangeShapeType="1"/>
            </p:cNvSpPr>
            <p:nvPr/>
          </p:nvSpPr>
          <p:spPr bwMode="auto">
            <a:xfrm flipH="1" flipV="1">
              <a:off x="3194" y="1178"/>
              <a:ext cx="1341" cy="38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0" name="Line 26">
              <a:extLst>
                <a:ext uri="{FF2B5EF4-FFF2-40B4-BE49-F238E27FC236}">
                  <a16:creationId xmlns:a16="http://schemas.microsoft.com/office/drawing/2014/main" id="{D982A758-351C-0E44-ABA4-7E2082C2AA9B}"/>
                </a:ext>
              </a:extLst>
            </p:cNvPr>
            <p:cNvSpPr>
              <a:spLocks noChangeShapeType="1"/>
            </p:cNvSpPr>
            <p:nvPr/>
          </p:nvSpPr>
          <p:spPr bwMode="auto">
            <a:xfrm flipH="1" flipV="1">
              <a:off x="4491" y="3009"/>
              <a:ext cx="223" cy="127"/>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1" name="Line 27">
              <a:extLst>
                <a:ext uri="{FF2B5EF4-FFF2-40B4-BE49-F238E27FC236}">
                  <a16:creationId xmlns:a16="http://schemas.microsoft.com/office/drawing/2014/main" id="{319A7678-67CD-D843-A7F5-359B0494CD0D}"/>
                </a:ext>
              </a:extLst>
            </p:cNvPr>
            <p:cNvSpPr>
              <a:spLocks noChangeShapeType="1"/>
            </p:cNvSpPr>
            <p:nvPr/>
          </p:nvSpPr>
          <p:spPr bwMode="auto">
            <a:xfrm flipH="1" flipV="1">
              <a:off x="3731" y="2455"/>
              <a:ext cx="312" cy="341"/>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2" name="Line 28">
              <a:extLst>
                <a:ext uri="{FF2B5EF4-FFF2-40B4-BE49-F238E27FC236}">
                  <a16:creationId xmlns:a16="http://schemas.microsoft.com/office/drawing/2014/main" id="{22F3CBE8-BD42-AF44-A021-3000FE875F9F}"/>
                </a:ext>
              </a:extLst>
            </p:cNvPr>
            <p:cNvSpPr>
              <a:spLocks noChangeShapeType="1"/>
            </p:cNvSpPr>
            <p:nvPr/>
          </p:nvSpPr>
          <p:spPr bwMode="auto">
            <a:xfrm flipV="1">
              <a:off x="3865" y="3051"/>
              <a:ext cx="178" cy="12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3" name="Oval 29">
              <a:extLst>
                <a:ext uri="{FF2B5EF4-FFF2-40B4-BE49-F238E27FC236}">
                  <a16:creationId xmlns:a16="http://schemas.microsoft.com/office/drawing/2014/main" id="{0063F1CB-E1A3-A246-9599-0CCCEBD5067C}"/>
                </a:ext>
              </a:extLst>
            </p:cNvPr>
            <p:cNvSpPr>
              <a:spLocks noChangeArrowheads="1"/>
            </p:cNvSpPr>
            <p:nvPr/>
          </p:nvSpPr>
          <p:spPr bwMode="auto">
            <a:xfrm>
              <a:off x="2613" y="2753"/>
              <a:ext cx="715"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LT Data</a:t>
              </a:r>
            </a:p>
            <a:p>
              <a:pPr algn="ctr" eaLnBrk="0" hangingPunct="0"/>
              <a:r>
                <a:rPr lang="en-US" altLang="en-US" sz="1400" b="1">
                  <a:latin typeface="Arial" panose="020B0604020202020204" pitchFamily="34" charset="0"/>
                </a:rPr>
                <a:t>Repository</a:t>
              </a:r>
            </a:p>
          </p:txBody>
        </p:sp>
        <p:sp>
          <p:nvSpPr>
            <p:cNvPr id="34" name="Line 30">
              <a:extLst>
                <a:ext uri="{FF2B5EF4-FFF2-40B4-BE49-F238E27FC236}">
                  <a16:creationId xmlns:a16="http://schemas.microsoft.com/office/drawing/2014/main" id="{EC16779B-EDC8-CB45-B88C-6F8CD44FC83C}"/>
                </a:ext>
              </a:extLst>
            </p:cNvPr>
            <p:cNvSpPr>
              <a:spLocks noChangeShapeType="1"/>
            </p:cNvSpPr>
            <p:nvPr/>
          </p:nvSpPr>
          <p:spPr bwMode="auto">
            <a:xfrm flipV="1">
              <a:off x="3060" y="2498"/>
              <a:ext cx="268" cy="255"/>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5" name="Line 31">
              <a:extLst>
                <a:ext uri="{FF2B5EF4-FFF2-40B4-BE49-F238E27FC236}">
                  <a16:creationId xmlns:a16="http://schemas.microsoft.com/office/drawing/2014/main" id="{86E54993-4A87-7F46-A401-9D090CB9F1DC}"/>
                </a:ext>
              </a:extLst>
            </p:cNvPr>
            <p:cNvSpPr>
              <a:spLocks noChangeShapeType="1"/>
            </p:cNvSpPr>
            <p:nvPr/>
          </p:nvSpPr>
          <p:spPr bwMode="auto">
            <a:xfrm flipH="1">
              <a:off x="4804" y="1902"/>
              <a:ext cx="0" cy="255"/>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6" name="Line 32">
              <a:extLst>
                <a:ext uri="{FF2B5EF4-FFF2-40B4-BE49-F238E27FC236}">
                  <a16:creationId xmlns:a16="http://schemas.microsoft.com/office/drawing/2014/main" id="{779AE4DF-B797-464D-8B04-FFD2CE715671}"/>
                </a:ext>
              </a:extLst>
            </p:cNvPr>
            <p:cNvSpPr>
              <a:spLocks noChangeShapeType="1"/>
            </p:cNvSpPr>
            <p:nvPr/>
          </p:nvSpPr>
          <p:spPr bwMode="auto">
            <a:xfrm flipH="1" flipV="1">
              <a:off x="3060" y="1306"/>
              <a:ext cx="358" cy="809"/>
            </a:xfrm>
            <a:prstGeom prst="line">
              <a:avLst/>
            </a:prstGeom>
            <a:noFill/>
            <a:ln w="28575">
              <a:solidFill>
                <a:schemeClr val="tx1"/>
              </a:solidFill>
              <a:prstDash val="dash"/>
              <a:round/>
              <a:headEnd type="triangl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7" name="Oval 33">
              <a:extLst>
                <a:ext uri="{FF2B5EF4-FFF2-40B4-BE49-F238E27FC236}">
                  <a16:creationId xmlns:a16="http://schemas.microsoft.com/office/drawing/2014/main" id="{AA65A1CC-4FE7-4742-AB46-F75C1EA384FF}"/>
                </a:ext>
              </a:extLst>
            </p:cNvPr>
            <p:cNvSpPr>
              <a:spLocks noChangeArrowheads="1"/>
            </p:cNvSpPr>
            <p:nvPr/>
          </p:nvSpPr>
          <p:spPr bwMode="auto">
            <a:xfrm>
              <a:off x="3060" y="2115"/>
              <a:ext cx="894" cy="383"/>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Data</a:t>
              </a:r>
            </a:p>
            <a:p>
              <a:pPr algn="ctr" eaLnBrk="0" hangingPunct="0"/>
              <a:r>
                <a:rPr lang="en-US" altLang="en-US" sz="1400" b="1">
                  <a:latin typeface="Arial" panose="020B0604020202020204" pitchFamily="34" charset="0"/>
                </a:rPr>
                <a:t>Repository</a:t>
              </a:r>
            </a:p>
          </p:txBody>
        </p:sp>
        <p:sp>
          <p:nvSpPr>
            <p:cNvPr id="38" name="Line 34">
              <a:extLst>
                <a:ext uri="{FF2B5EF4-FFF2-40B4-BE49-F238E27FC236}">
                  <a16:creationId xmlns:a16="http://schemas.microsoft.com/office/drawing/2014/main" id="{518AA032-C2E0-2A45-8F8C-19EE45D54BA7}"/>
                </a:ext>
              </a:extLst>
            </p:cNvPr>
            <p:cNvSpPr>
              <a:spLocks noChangeShapeType="1"/>
            </p:cNvSpPr>
            <p:nvPr/>
          </p:nvSpPr>
          <p:spPr bwMode="auto">
            <a:xfrm>
              <a:off x="4222" y="1731"/>
              <a:ext cx="224" cy="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400"/>
            </a:p>
          </p:txBody>
        </p:sp>
        <p:sp>
          <p:nvSpPr>
            <p:cNvPr id="39" name="Oval 35">
              <a:extLst>
                <a:ext uri="{FF2B5EF4-FFF2-40B4-BE49-F238E27FC236}">
                  <a16:creationId xmlns:a16="http://schemas.microsoft.com/office/drawing/2014/main" id="{A4A2F2FA-C978-B044-B294-A5ED7BD6FAA4}"/>
                </a:ext>
              </a:extLst>
            </p:cNvPr>
            <p:cNvSpPr>
              <a:spLocks noChangeArrowheads="1"/>
            </p:cNvSpPr>
            <p:nvPr/>
          </p:nvSpPr>
          <p:spPr bwMode="auto">
            <a:xfrm>
              <a:off x="4446" y="1518"/>
              <a:ext cx="760" cy="384"/>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Execution</a:t>
              </a:r>
            </a:p>
          </p:txBody>
        </p:sp>
        <p:sp>
          <p:nvSpPr>
            <p:cNvPr id="40" name="Oval 36">
              <a:extLst>
                <a:ext uri="{FF2B5EF4-FFF2-40B4-BE49-F238E27FC236}">
                  <a16:creationId xmlns:a16="http://schemas.microsoft.com/office/drawing/2014/main" id="{21CC2892-C1DB-1644-BE42-C6C868EED21B}"/>
                </a:ext>
              </a:extLst>
            </p:cNvPr>
            <p:cNvSpPr>
              <a:spLocks noChangeArrowheads="1"/>
            </p:cNvSpPr>
            <p:nvPr/>
          </p:nvSpPr>
          <p:spPr bwMode="auto">
            <a:xfrm>
              <a:off x="3418" y="1518"/>
              <a:ext cx="849" cy="384"/>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400" b="1">
                  <a:latin typeface="Arial" panose="020B0604020202020204" pitchFamily="34" charset="0"/>
                </a:rPr>
                <a:t>Directive</a:t>
              </a:r>
            </a:p>
            <a:p>
              <a:pPr algn="ctr" eaLnBrk="0" hangingPunct="0"/>
              <a:r>
                <a:rPr lang="en-US" altLang="en-US" sz="1400" b="1">
                  <a:latin typeface="Arial" panose="020B0604020202020204" pitchFamily="34" charset="0"/>
                </a:rPr>
                <a:t>Management</a:t>
              </a:r>
            </a:p>
          </p:txBody>
        </p:sp>
      </p:grpSp>
    </p:spTree>
    <p:extLst>
      <p:ext uri="{BB962C8B-B14F-4D97-AF65-F5344CB8AC3E}">
        <p14:creationId xmlns:p14="http://schemas.microsoft.com/office/powerpoint/2010/main" val="10223483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3" name="Straight Connector 112"/>
          <p:cNvCxnSpPr>
            <a:stCxn id="7" idx="7"/>
            <a:endCxn id="144" idx="4"/>
          </p:cNvCxnSpPr>
          <p:nvPr/>
        </p:nvCxnSpPr>
        <p:spPr bwMode="auto">
          <a:xfrm flipV="1">
            <a:off x="7233948" y="1789488"/>
            <a:ext cx="846637"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5-Point Star 1"/>
          <p:cNvSpPr/>
          <p:nvPr/>
        </p:nvSpPr>
        <p:spPr bwMode="auto">
          <a:xfrm>
            <a:off x="3026347" y="1796237"/>
            <a:ext cx="3060000" cy="2700000"/>
          </a:xfrm>
          <a:prstGeom prst="star5">
            <a:avLst/>
          </a:prstGeom>
          <a:solidFill>
            <a:schemeClr val="bg1">
              <a:alpha val="50196"/>
            </a:schemeClr>
          </a:solidFill>
          <a:ln w="9525" cap="flat" cmpd="sng" algn="ctr">
            <a:solidFill>
              <a:schemeClr val="bg1">
                <a:lumMod val="85000"/>
              </a:schemeClr>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 name="Title 5"/>
          <p:cNvSpPr>
            <a:spLocks noGrp="1"/>
          </p:cNvSpPr>
          <p:nvPr>
            <p:ph type="title"/>
          </p:nvPr>
        </p:nvSpPr>
        <p:spPr>
          <a:xfrm>
            <a:off x="457200" y="0"/>
            <a:ext cx="8229600" cy="1143000"/>
          </a:xfrm>
        </p:spPr>
        <p:txBody>
          <a:bodyPr vert="horz"/>
          <a:lstStyle/>
          <a:p>
            <a:r>
              <a:rPr lang="en-GB" sz="2000" dirty="0">
                <a:solidFill>
                  <a:srgbClr val="0099A6"/>
                </a:solidFill>
              </a:rPr>
              <a:t>Example: MOIMS top-level Functional Decomposition, </a:t>
            </a:r>
            <a:br>
              <a:rPr lang="en-GB" sz="2000" dirty="0">
                <a:solidFill>
                  <a:srgbClr val="0099A6"/>
                </a:solidFill>
              </a:rPr>
            </a:br>
            <a:r>
              <a:rPr lang="en-GB" sz="2000" dirty="0">
                <a:solidFill>
                  <a:srgbClr val="0099A6"/>
                </a:solidFill>
              </a:rPr>
              <a:t>Data and Services (from ASL)</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7" name="Oval 8"/>
          <p:cNvSpPr>
            <a:spLocks noChangeArrowheads="1"/>
          </p:cNvSpPr>
          <p:nvPr/>
        </p:nvSpPr>
        <p:spPr bwMode="auto">
          <a:xfrm>
            <a:off x="6079677" y="251879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8" name="Oval 8"/>
          <p:cNvSpPr>
            <a:spLocks noChangeArrowheads="1"/>
          </p:cNvSpPr>
          <p:nvPr/>
        </p:nvSpPr>
        <p:spPr bwMode="auto">
          <a:xfrm>
            <a:off x="3864397" y="1175145"/>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9" name="Oval 8"/>
          <p:cNvSpPr>
            <a:spLocks noChangeArrowheads="1"/>
          </p:cNvSpPr>
          <p:nvPr/>
        </p:nvSpPr>
        <p:spPr bwMode="auto">
          <a:xfrm>
            <a:off x="1684787" y="2509745"/>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11" name="Oval 10"/>
          <p:cNvSpPr>
            <a:spLocks noChangeArrowheads="1"/>
          </p:cNvSpPr>
          <p:nvPr/>
        </p:nvSpPr>
        <p:spPr bwMode="auto">
          <a:xfrm>
            <a:off x="2464407" y="4365104"/>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12" name="Oval 11"/>
          <p:cNvSpPr>
            <a:spLocks noChangeArrowheads="1"/>
          </p:cNvSpPr>
          <p:nvPr/>
        </p:nvSpPr>
        <p:spPr bwMode="auto">
          <a:xfrm>
            <a:off x="5292080" y="4365104"/>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Operations</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cxnSp>
        <p:nvCxnSpPr>
          <p:cNvPr id="29" name="Straight Connector 28"/>
          <p:cNvCxnSpPr>
            <a:stCxn id="8" idx="7"/>
          </p:cNvCxnSpPr>
          <p:nvPr/>
        </p:nvCxnSpPr>
        <p:spPr bwMode="auto">
          <a:xfrm>
            <a:off x="5018668" y="1266261"/>
            <a:ext cx="3068942" cy="0"/>
          </a:xfrm>
          <a:prstGeom prst="line">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1" name="Straight Connector 30"/>
          <p:cNvCxnSpPr>
            <a:stCxn id="8" idx="5"/>
            <a:endCxn id="7" idx="1"/>
          </p:cNvCxnSpPr>
          <p:nvPr/>
        </p:nvCxnSpPr>
        <p:spPr bwMode="auto">
          <a:xfrm>
            <a:off x="5018668" y="1706205"/>
            <a:ext cx="1259051" cy="90370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2" name="Straight Connector 41"/>
          <p:cNvCxnSpPr>
            <a:stCxn id="8" idx="3"/>
            <a:endCxn id="9" idx="7"/>
          </p:cNvCxnSpPr>
          <p:nvPr/>
        </p:nvCxnSpPr>
        <p:spPr bwMode="auto">
          <a:xfrm flipH="1">
            <a:off x="2839058" y="1706205"/>
            <a:ext cx="1223381" cy="89465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45" name="Straight Connector 44"/>
          <p:cNvCxnSpPr>
            <a:stCxn id="9" idx="6"/>
            <a:endCxn id="7" idx="2"/>
          </p:cNvCxnSpPr>
          <p:nvPr/>
        </p:nvCxnSpPr>
        <p:spPr bwMode="auto">
          <a:xfrm>
            <a:off x="3037100" y="2820833"/>
            <a:ext cx="3042577" cy="904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stCxn id="11" idx="6"/>
            <a:endCxn id="12" idx="2"/>
          </p:cNvCxnSpPr>
          <p:nvPr/>
        </p:nvCxnSpPr>
        <p:spPr bwMode="auto">
          <a:xfrm>
            <a:off x="3816720" y="4676192"/>
            <a:ext cx="1475360" cy="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p:cNvCxnSpPr>
            <a:stCxn id="7" idx="2"/>
            <a:endCxn id="11" idx="7"/>
          </p:cNvCxnSpPr>
          <p:nvPr/>
        </p:nvCxnSpPr>
        <p:spPr bwMode="auto">
          <a:xfrm flipH="1">
            <a:off x="3618678" y="2829880"/>
            <a:ext cx="2460999" cy="162634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p:cNvCxnSpPr>
            <a:stCxn id="9" idx="5"/>
            <a:endCxn id="11" idx="0"/>
          </p:cNvCxnSpPr>
          <p:nvPr/>
        </p:nvCxnSpPr>
        <p:spPr bwMode="auto">
          <a:xfrm>
            <a:off x="2839058" y="3040805"/>
            <a:ext cx="301506" cy="13242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1" name="Straight Connector 70"/>
          <p:cNvCxnSpPr>
            <a:stCxn id="8" idx="4"/>
            <a:endCxn id="11" idx="7"/>
          </p:cNvCxnSpPr>
          <p:nvPr/>
        </p:nvCxnSpPr>
        <p:spPr bwMode="auto">
          <a:xfrm flipH="1">
            <a:off x="3618678" y="1797321"/>
            <a:ext cx="921876" cy="265889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4" name="Straight Connector 83"/>
          <p:cNvCxnSpPr>
            <a:stCxn id="2" idx="0"/>
            <a:endCxn id="12" idx="1"/>
          </p:cNvCxnSpPr>
          <p:nvPr/>
        </p:nvCxnSpPr>
        <p:spPr bwMode="auto">
          <a:xfrm>
            <a:off x="4556347" y="1796237"/>
            <a:ext cx="933775" cy="265998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3" name="Oval 142"/>
          <p:cNvSpPr>
            <a:spLocks noChangeArrowheads="1"/>
          </p:cNvSpPr>
          <p:nvPr/>
        </p:nvSpPr>
        <p:spPr bwMode="auto">
          <a:xfrm>
            <a:off x="483383"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User Support</a:t>
            </a:r>
          </a:p>
        </p:txBody>
      </p:sp>
      <p:sp>
        <p:nvSpPr>
          <p:cNvPr id="144" name="Oval 143"/>
          <p:cNvSpPr>
            <a:spLocks noChangeArrowheads="1"/>
          </p:cNvSpPr>
          <p:nvPr/>
        </p:nvSpPr>
        <p:spPr bwMode="auto">
          <a:xfrm>
            <a:off x="7404428" y="1167312"/>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147" name="Straight Connector 146"/>
          <p:cNvCxnSpPr>
            <a:stCxn id="7" idx="0"/>
            <a:endCxn id="144" idx="3"/>
          </p:cNvCxnSpPr>
          <p:nvPr/>
        </p:nvCxnSpPr>
        <p:spPr bwMode="auto">
          <a:xfrm flipV="1">
            <a:off x="6755834" y="1698372"/>
            <a:ext cx="846636" cy="82042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0" name="Straight Connector 149"/>
          <p:cNvCxnSpPr>
            <a:stCxn id="8" idx="6"/>
            <a:endCxn id="144" idx="2"/>
          </p:cNvCxnSpPr>
          <p:nvPr/>
        </p:nvCxnSpPr>
        <p:spPr bwMode="auto">
          <a:xfrm flipV="1">
            <a:off x="5216710" y="1478400"/>
            <a:ext cx="2187718" cy="7833"/>
          </a:xfrm>
          <a:prstGeom prst="line">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55" name="Straight Connector 154"/>
          <p:cNvCxnSpPr>
            <a:stCxn id="143" idx="6"/>
            <a:endCxn id="8" idx="2"/>
          </p:cNvCxnSpPr>
          <p:nvPr/>
        </p:nvCxnSpPr>
        <p:spPr bwMode="auto">
          <a:xfrm>
            <a:off x="1835696" y="1478400"/>
            <a:ext cx="2028701" cy="783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67" name="Straight Connector 166"/>
          <p:cNvCxnSpPr>
            <a:stCxn id="143" idx="6"/>
            <a:endCxn id="7" idx="2"/>
          </p:cNvCxnSpPr>
          <p:nvPr/>
        </p:nvCxnSpPr>
        <p:spPr bwMode="auto">
          <a:xfrm>
            <a:off x="1835696" y="1478400"/>
            <a:ext cx="4243981" cy="1351480"/>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99" name="Elbow Connector 198"/>
          <p:cNvCxnSpPr>
            <a:stCxn id="143" idx="4"/>
            <a:endCxn id="11" idx="2"/>
          </p:cNvCxnSpPr>
          <p:nvPr/>
        </p:nvCxnSpPr>
        <p:spPr bwMode="auto">
          <a:xfrm rot="16200000" flipH="1">
            <a:off x="368621" y="2580406"/>
            <a:ext cx="2886704" cy="1304867"/>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06" name="Straight Connector 205"/>
          <p:cNvCxnSpPr>
            <a:stCxn id="143" idx="5"/>
            <a:endCxn id="9" idx="0"/>
          </p:cNvCxnSpPr>
          <p:nvPr/>
        </p:nvCxnSpPr>
        <p:spPr bwMode="auto">
          <a:xfrm>
            <a:off x="1637654" y="1698372"/>
            <a:ext cx="723290" cy="8113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4" name="Oval 213"/>
          <p:cNvSpPr>
            <a:spLocks noChangeArrowheads="1"/>
          </p:cNvSpPr>
          <p:nvPr/>
        </p:nvSpPr>
        <p:spPr bwMode="auto">
          <a:xfrm>
            <a:off x="7404427" y="5264720"/>
            <a:ext cx="1352313" cy="622176"/>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105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215" name="Straight Connector 214"/>
          <p:cNvCxnSpPr>
            <a:stCxn id="11" idx="5"/>
            <a:endCxn id="214" idx="2"/>
          </p:cNvCxnSpPr>
          <p:nvPr/>
        </p:nvCxnSpPr>
        <p:spPr bwMode="auto">
          <a:xfrm>
            <a:off x="3618678" y="4896164"/>
            <a:ext cx="3785749" cy="67964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18" name="Straight Connector 217"/>
          <p:cNvCxnSpPr>
            <a:stCxn id="12" idx="5"/>
            <a:endCxn id="214" idx="1"/>
          </p:cNvCxnSpPr>
          <p:nvPr/>
        </p:nvCxnSpPr>
        <p:spPr bwMode="auto">
          <a:xfrm>
            <a:off x="6446351" y="4896164"/>
            <a:ext cx="1156118" cy="459672"/>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2" name="Elbow Connector 221"/>
          <p:cNvCxnSpPr>
            <a:stCxn id="9" idx="4"/>
            <a:endCxn id="214" idx="2"/>
          </p:cNvCxnSpPr>
          <p:nvPr/>
        </p:nvCxnSpPr>
        <p:spPr bwMode="auto">
          <a:xfrm rot="16200000" flipH="1">
            <a:off x="3660742" y="1832122"/>
            <a:ext cx="2443887" cy="5043483"/>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1" name="Rectangle 40"/>
          <p:cNvSpPr/>
          <p:nvPr/>
        </p:nvSpPr>
        <p:spPr bwMode="auto">
          <a:xfrm>
            <a:off x="6948264" y="212587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3" name="Rectangle 42"/>
          <p:cNvSpPr/>
          <p:nvPr/>
        </p:nvSpPr>
        <p:spPr bwMode="auto">
          <a:xfrm>
            <a:off x="2185481" y="1398669"/>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6" name="Rectangle 45"/>
          <p:cNvSpPr/>
          <p:nvPr/>
        </p:nvSpPr>
        <p:spPr bwMode="auto">
          <a:xfrm>
            <a:off x="5748754" y="232038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7" name="Rectangle 46"/>
          <p:cNvSpPr/>
          <p:nvPr/>
        </p:nvSpPr>
        <p:spPr bwMode="auto">
          <a:xfrm>
            <a:off x="2185481" y="1556441"/>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0" name="Rectangle 49"/>
          <p:cNvSpPr/>
          <p:nvPr/>
        </p:nvSpPr>
        <p:spPr bwMode="auto">
          <a:xfrm>
            <a:off x="5262292" y="5525258"/>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3" name="Rectangle 52"/>
          <p:cNvSpPr/>
          <p:nvPr/>
        </p:nvSpPr>
        <p:spPr bwMode="auto">
          <a:xfrm>
            <a:off x="2892758" y="4103756"/>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6" name="Rectangle 55"/>
          <p:cNvSpPr/>
          <p:nvPr/>
        </p:nvSpPr>
        <p:spPr bwMode="auto">
          <a:xfrm>
            <a:off x="1637654" y="189565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1" name="Rectangle 60"/>
          <p:cNvSpPr/>
          <p:nvPr/>
        </p:nvSpPr>
        <p:spPr bwMode="auto">
          <a:xfrm>
            <a:off x="4396331" y="4604192"/>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3" name="Rectangle 62"/>
          <p:cNvSpPr/>
          <p:nvPr/>
        </p:nvSpPr>
        <p:spPr bwMode="auto">
          <a:xfrm>
            <a:off x="3450748" y="2755217"/>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6" name="Rectangle 65"/>
          <p:cNvSpPr/>
          <p:nvPr/>
        </p:nvSpPr>
        <p:spPr bwMode="auto">
          <a:xfrm>
            <a:off x="6848947" y="50462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9" name="Rectangle 68"/>
          <p:cNvSpPr/>
          <p:nvPr/>
        </p:nvSpPr>
        <p:spPr bwMode="auto">
          <a:xfrm>
            <a:off x="4571794" y="2055112"/>
            <a:ext cx="350926" cy="159462"/>
          </a:xfrm>
          <a:prstGeom prst="rect">
            <a:avLst/>
          </a:prstGeom>
          <a:solidFill>
            <a:srgbClr val="4F81BD"/>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5155035" y="1895650"/>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3" name="Rectangle 72"/>
          <p:cNvSpPr/>
          <p:nvPr/>
        </p:nvSpPr>
        <p:spPr bwMode="auto">
          <a:xfrm>
            <a:off x="5333171" y="2746698"/>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0" name="Rectangle 79"/>
          <p:cNvSpPr/>
          <p:nvPr/>
        </p:nvSpPr>
        <p:spPr bwMode="auto">
          <a:xfrm>
            <a:off x="3944969" y="40987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2" name="Rectangle 81"/>
          <p:cNvSpPr/>
          <p:nvPr/>
        </p:nvSpPr>
        <p:spPr bwMode="auto">
          <a:xfrm>
            <a:off x="3537794" y="4103756"/>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p:cNvSpPr/>
          <p:nvPr/>
        </p:nvSpPr>
        <p:spPr>
          <a:xfrm>
            <a:off x="3779921" y="1404710"/>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6" name="Oval 85"/>
          <p:cNvSpPr/>
          <p:nvPr/>
        </p:nvSpPr>
        <p:spPr>
          <a:xfrm>
            <a:off x="4934191" y="1626372"/>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2778046" y="2545933"/>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3" name="Oval 92"/>
          <p:cNvSpPr/>
          <p:nvPr/>
        </p:nvSpPr>
        <p:spPr>
          <a:xfrm>
            <a:off x="2769009" y="296880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Oval 93"/>
          <p:cNvSpPr/>
          <p:nvPr/>
        </p:nvSpPr>
        <p:spPr>
          <a:xfrm>
            <a:off x="2286905" y="2448655"/>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5" name="Oval 94"/>
          <p:cNvSpPr/>
          <p:nvPr/>
        </p:nvSpPr>
        <p:spPr>
          <a:xfrm>
            <a:off x="2278099" y="3054770"/>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7" name="Oval 96"/>
          <p:cNvSpPr/>
          <p:nvPr/>
        </p:nvSpPr>
        <p:spPr>
          <a:xfrm>
            <a:off x="6687526" y="2446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8" name="Oval 97"/>
          <p:cNvSpPr/>
          <p:nvPr/>
        </p:nvSpPr>
        <p:spPr>
          <a:xfrm>
            <a:off x="6211858" y="2518792"/>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Oval 99"/>
          <p:cNvSpPr/>
          <p:nvPr/>
        </p:nvSpPr>
        <p:spPr>
          <a:xfrm>
            <a:off x="5239000" y="4604192"/>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2" name="Oval 101"/>
          <p:cNvSpPr/>
          <p:nvPr/>
        </p:nvSpPr>
        <p:spPr>
          <a:xfrm>
            <a:off x="6401207" y="4814607"/>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3" name="Oval 102"/>
          <p:cNvSpPr/>
          <p:nvPr/>
        </p:nvSpPr>
        <p:spPr>
          <a:xfrm>
            <a:off x="3080784" y="4285239"/>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4" name="Oval 103"/>
          <p:cNvSpPr/>
          <p:nvPr/>
        </p:nvSpPr>
        <p:spPr>
          <a:xfrm>
            <a:off x="3733848" y="458555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6" name="Oval 105"/>
          <p:cNvSpPr/>
          <p:nvPr/>
        </p:nvSpPr>
        <p:spPr>
          <a:xfrm>
            <a:off x="3551306" y="4814607"/>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p:nvPr/>
        </p:nvSpPr>
        <p:spPr>
          <a:xfrm>
            <a:off x="3554211" y="439645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2" name="Rectangle 111"/>
          <p:cNvSpPr/>
          <p:nvPr/>
        </p:nvSpPr>
        <p:spPr bwMode="auto">
          <a:xfrm>
            <a:off x="5261504" y="4983732"/>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114" name="Rectangle 113"/>
          <p:cNvSpPr/>
          <p:nvPr/>
        </p:nvSpPr>
        <p:spPr bwMode="auto">
          <a:xfrm>
            <a:off x="5261504" y="5143194"/>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115" name="Rectangle 114"/>
          <p:cNvSpPr/>
          <p:nvPr/>
        </p:nvSpPr>
        <p:spPr bwMode="auto">
          <a:xfrm>
            <a:off x="5261504" y="5302656"/>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7" name="Rectangle 116"/>
          <p:cNvSpPr/>
          <p:nvPr/>
        </p:nvSpPr>
        <p:spPr bwMode="auto">
          <a:xfrm>
            <a:off x="291806" y="5987781"/>
            <a:ext cx="7952602" cy="467239"/>
          </a:xfrm>
          <a:prstGeom prst="rect">
            <a:avLst/>
          </a:prstGeom>
          <a:noFill/>
          <a:ln>
            <a:noFill/>
          </a:ln>
          <a:effectLst/>
          <a:extLst>
            <a:ext uri="{909E8E84-426E-40DD-AFC4-6F175D3DCCD1}">
              <a14:hiddenFill xmlns:a14="http://schemas.microsoft.com/office/drawing/2010/main">
                <a:solidFill>
                  <a:srgbClr val="AAC9E9"/>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Functions and Data Colour Coded: Data in Rectangles; Services indicated at Provider End by Circle</a:t>
            </a:r>
            <a:b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br>
            <a:r>
              <a:rPr kumimoji="0" lang="en-GB" sz="1400" b="0" i="0" u="none" strike="noStrike" cap="none" normalizeH="0" baseline="0" dirty="0" err="1">
                <a:ln>
                  <a:noFill/>
                </a:ln>
                <a:solidFill>
                  <a:srgbClr val="006699"/>
                </a:solidFill>
                <a:effectLst/>
                <a:latin typeface="Arial" panose="020B0604020202020204" pitchFamily="34" charset="0"/>
                <a:cs typeface="Arial" panose="020B0604020202020204" pitchFamily="34" charset="0"/>
              </a:rPr>
              <a:t>MDP</a:t>
            </a:r>
            <a:r>
              <a:rPr kumimoji="0" lang="en-GB" sz="1400" b="0" i="0" u="none" strike="noStrike" cap="none" normalizeH="0" baseline="0" dirty="0">
                <a:ln>
                  <a:noFill/>
                </a:ln>
                <a:solidFill>
                  <a:srgbClr val="006699"/>
                </a:solidFill>
                <a:effectLst/>
                <a:latin typeface="Arial" panose="020B0604020202020204" pitchFamily="34" charset="0"/>
                <a:cs typeface="Arial" panose="020B0604020202020204" pitchFamily="34" charset="0"/>
              </a:rPr>
              <a:t> = Mission Data Product</a:t>
            </a:r>
          </a:p>
        </p:txBody>
      </p:sp>
      <p:sp>
        <p:nvSpPr>
          <p:cNvPr id="119" name="Oval 118"/>
          <p:cNvSpPr/>
          <p:nvPr/>
        </p:nvSpPr>
        <p:spPr>
          <a:xfrm>
            <a:off x="7332428" y="1404710"/>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20" name="Straight Connector 119"/>
          <p:cNvCxnSpPr>
            <a:stCxn id="12" idx="1"/>
            <a:endCxn id="9" idx="6"/>
          </p:cNvCxnSpPr>
          <p:nvPr/>
        </p:nvCxnSpPr>
        <p:spPr bwMode="auto">
          <a:xfrm flipH="1" flipV="1">
            <a:off x="3037100" y="2820833"/>
            <a:ext cx="2453022" cy="163538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4" name="Elbow Connector 13"/>
          <p:cNvCxnSpPr>
            <a:stCxn id="144" idx="1"/>
            <a:endCxn id="9" idx="2"/>
          </p:cNvCxnSpPr>
          <p:nvPr/>
        </p:nvCxnSpPr>
        <p:spPr bwMode="auto">
          <a:xfrm rot="16200000" flipH="1" flipV="1">
            <a:off x="3862426" y="-919212"/>
            <a:ext cx="1562405" cy="5917683"/>
          </a:xfrm>
          <a:prstGeom prst="bentConnector4">
            <a:avLst>
              <a:gd name="adj1" fmla="val -20463"/>
              <a:gd name="adj2" fmla="val 124069"/>
            </a:avLst>
          </a:prstGeom>
          <a:noFill/>
          <a:ln w="9525" cap="flat" cmpd="sng" algn="ctr">
            <a:solidFill>
              <a:schemeClr val="bg1">
                <a:lumMod val="65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3" name="Oval 122"/>
          <p:cNvSpPr/>
          <p:nvPr/>
        </p:nvSpPr>
        <p:spPr>
          <a:xfrm>
            <a:off x="7536892" y="1167312"/>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1" name="Rectangle 210"/>
          <p:cNvSpPr/>
          <p:nvPr/>
        </p:nvSpPr>
        <p:spPr bwMode="auto">
          <a:xfrm>
            <a:off x="2987824" y="2320381"/>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3" name="Oval 212"/>
          <p:cNvSpPr/>
          <p:nvPr/>
        </p:nvSpPr>
        <p:spPr>
          <a:xfrm>
            <a:off x="4484347" y="1725321"/>
            <a:ext cx="144000" cy="144000"/>
          </a:xfrm>
          <a:prstGeom prst="ellipse">
            <a:avLst/>
          </a:prstGeom>
          <a:solidFill>
            <a:schemeClr val="accent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2956795" y="2746698"/>
            <a:ext cx="144000" cy="144000"/>
          </a:xfrm>
          <a:prstGeom prst="ellipse">
            <a:avLst/>
          </a:prstGeom>
          <a:solidFill>
            <a:srgbClr val="FF0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51" name="Rectangle 50"/>
          <p:cNvSpPr/>
          <p:nvPr/>
        </p:nvSpPr>
        <p:spPr bwMode="auto">
          <a:xfrm>
            <a:off x="3366569" y="305219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2" name="Rectangle 71"/>
          <p:cNvSpPr/>
          <p:nvPr/>
        </p:nvSpPr>
        <p:spPr bwMode="auto">
          <a:xfrm>
            <a:off x="4794291" y="4103569"/>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1" name="Oval 100"/>
          <p:cNvSpPr/>
          <p:nvPr/>
        </p:nvSpPr>
        <p:spPr>
          <a:xfrm>
            <a:off x="5418122" y="4384220"/>
            <a:ext cx="144000" cy="144000"/>
          </a:xfrm>
          <a:prstGeom prst="ellipse">
            <a:avLst/>
          </a:prstGeom>
          <a:solidFill>
            <a:srgbClr val="FF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07" name="Oval 306"/>
          <p:cNvSpPr>
            <a:spLocks noChangeArrowheads="1"/>
          </p:cNvSpPr>
          <p:nvPr/>
        </p:nvSpPr>
        <p:spPr bwMode="auto">
          <a:xfrm>
            <a:off x="483382" y="5293901"/>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Mission Data</a:t>
            </a:r>
            <a:b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309" name="Straight Connector 308"/>
          <p:cNvCxnSpPr>
            <a:stCxn id="11" idx="2"/>
            <a:endCxn id="307" idx="0"/>
          </p:cNvCxnSpPr>
          <p:nvPr/>
        </p:nvCxnSpPr>
        <p:spPr bwMode="auto">
          <a:xfrm rot="10800000" flipV="1">
            <a:off x="1159539" y="4676191"/>
            <a:ext cx="1304868" cy="617709"/>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3" name="Rectangle 312"/>
          <p:cNvSpPr/>
          <p:nvPr/>
        </p:nvSpPr>
        <p:spPr bwMode="auto">
          <a:xfrm>
            <a:off x="984075" y="4087070"/>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MCS</a:t>
            </a:r>
          </a:p>
        </p:txBody>
      </p:sp>
      <p:sp>
        <p:nvSpPr>
          <p:cNvPr id="314" name="Rectangle 313"/>
          <p:cNvSpPr/>
          <p:nvPr/>
        </p:nvSpPr>
        <p:spPr bwMode="auto">
          <a:xfrm>
            <a:off x="984075" y="424367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MPS</a:t>
            </a:r>
          </a:p>
        </p:txBody>
      </p:sp>
      <p:sp>
        <p:nvSpPr>
          <p:cNvPr id="315" name="Rectangle 314"/>
          <p:cNvSpPr/>
          <p:nvPr/>
        </p:nvSpPr>
        <p:spPr bwMode="auto">
          <a:xfrm>
            <a:off x="984075" y="4400890"/>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err="1">
                <a:solidFill>
                  <a:schemeClr val="bg1"/>
                </a:solidFill>
                <a:latin typeface="Arial" panose="020B0604020202020204" pitchFamily="34" charset="0"/>
                <a:cs typeface="Arial" panose="020B0604020202020204" pitchFamily="34" charset="0"/>
              </a:rPr>
              <a:t>NAVT</a:t>
            </a:r>
            <a:endParaRPr lang="en-GB" sz="800" dirty="0">
              <a:solidFill>
                <a:schemeClr val="bg1"/>
              </a:solidFill>
              <a:latin typeface="Arial" panose="020B0604020202020204" pitchFamily="34" charset="0"/>
              <a:cs typeface="Arial" panose="020B0604020202020204" pitchFamily="34" charset="0"/>
            </a:endParaRPr>
          </a:p>
        </p:txBody>
      </p:sp>
      <p:sp>
        <p:nvSpPr>
          <p:cNvPr id="316" name="Rectangle 315"/>
          <p:cNvSpPr/>
          <p:nvPr/>
        </p:nvSpPr>
        <p:spPr bwMode="auto">
          <a:xfrm>
            <a:off x="984075" y="4565682"/>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Oval 104"/>
          <p:cNvSpPr/>
          <p:nvPr/>
        </p:nvSpPr>
        <p:spPr>
          <a:xfrm>
            <a:off x="2422099" y="4604192"/>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23" name="Straight Connector 322"/>
          <p:cNvCxnSpPr>
            <a:stCxn id="95" idx="4"/>
            <a:endCxn id="307" idx="0"/>
          </p:cNvCxnSpPr>
          <p:nvPr/>
        </p:nvCxnSpPr>
        <p:spPr bwMode="auto">
          <a:xfrm flipH="1">
            <a:off x="1159539" y="3198770"/>
            <a:ext cx="1190560" cy="209513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26" name="Straight Connector 325"/>
          <p:cNvCxnSpPr>
            <a:stCxn id="213" idx="3"/>
            <a:endCxn id="307" idx="0"/>
          </p:cNvCxnSpPr>
          <p:nvPr/>
        </p:nvCxnSpPr>
        <p:spPr bwMode="auto">
          <a:xfrm flipH="1">
            <a:off x="1159539" y="1848233"/>
            <a:ext cx="3345896" cy="3445668"/>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9" name="Oval 98"/>
          <p:cNvSpPr/>
          <p:nvPr/>
        </p:nvSpPr>
        <p:spPr>
          <a:xfrm>
            <a:off x="6007677" y="2762160"/>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39" name="Elbow Connector 338"/>
          <p:cNvCxnSpPr>
            <a:stCxn id="307" idx="5"/>
            <a:endCxn id="7" idx="4"/>
          </p:cNvCxnSpPr>
          <p:nvPr/>
        </p:nvCxnSpPr>
        <p:spPr bwMode="auto">
          <a:xfrm rot="5400000" flipH="1" flipV="1">
            <a:off x="2854746" y="1923874"/>
            <a:ext cx="2683993" cy="5118181"/>
          </a:xfrm>
          <a:prstGeom prst="bentConnector3">
            <a:avLst>
              <a:gd name="adj1" fmla="val -306"/>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5" name="Oval 344"/>
          <p:cNvSpPr/>
          <p:nvPr/>
        </p:nvSpPr>
        <p:spPr>
          <a:xfrm>
            <a:off x="6683834" y="3068968"/>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46" name="Oval 345"/>
          <p:cNvSpPr/>
          <p:nvPr/>
        </p:nvSpPr>
        <p:spPr>
          <a:xfrm>
            <a:off x="1565652" y="5751506"/>
            <a:ext cx="144000" cy="144000"/>
          </a:xfrm>
          <a:prstGeom prst="ellipse">
            <a:avLst/>
          </a:prstGeom>
          <a:solidFill>
            <a:srgbClr val="CC00CC"/>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47" name="Straight Connector 346"/>
          <p:cNvCxnSpPr>
            <a:stCxn id="307" idx="7"/>
            <a:endCxn id="11" idx="3"/>
          </p:cNvCxnSpPr>
          <p:nvPr/>
        </p:nvCxnSpPr>
        <p:spPr bwMode="auto">
          <a:xfrm flipV="1">
            <a:off x="1637653" y="4896164"/>
            <a:ext cx="1024796" cy="4888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12" name="Oval 311"/>
          <p:cNvSpPr/>
          <p:nvPr/>
        </p:nvSpPr>
        <p:spPr>
          <a:xfrm>
            <a:off x="2590449" y="4830478"/>
            <a:ext cx="144000" cy="144000"/>
          </a:xfrm>
          <a:prstGeom prst="ellipse">
            <a:avLst/>
          </a:prstGeom>
          <a:solidFill>
            <a:srgbClr val="0080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50" name="Rectangle 349"/>
          <p:cNvSpPr/>
          <p:nvPr/>
        </p:nvSpPr>
        <p:spPr bwMode="auto">
          <a:xfrm>
            <a:off x="1927173" y="5076524"/>
            <a:ext cx="350926" cy="159462"/>
          </a:xfrm>
          <a:prstGeom prst="rect">
            <a:avLst/>
          </a:prstGeom>
          <a:solidFill>
            <a:schemeClr val="accent5"/>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MDP</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5" name="Rectangle 354"/>
          <p:cNvSpPr/>
          <p:nvPr/>
        </p:nvSpPr>
        <p:spPr bwMode="auto">
          <a:xfrm>
            <a:off x="6580370" y="3395869"/>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6" name="Rectangle 355"/>
          <p:cNvSpPr/>
          <p:nvPr/>
        </p:nvSpPr>
        <p:spPr bwMode="auto">
          <a:xfrm>
            <a:off x="1935979" y="5756615"/>
            <a:ext cx="350926" cy="159462"/>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NAVT</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7" name="Rectangle 356"/>
          <p:cNvSpPr/>
          <p:nvPr/>
        </p:nvSpPr>
        <p:spPr bwMode="auto">
          <a:xfrm>
            <a:off x="1927173" y="3507079"/>
            <a:ext cx="350926" cy="159462"/>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MCS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8" name="Rectangle 357"/>
          <p:cNvSpPr/>
          <p:nvPr/>
        </p:nvSpPr>
        <p:spPr bwMode="auto">
          <a:xfrm>
            <a:off x="1921754" y="4316721"/>
            <a:ext cx="350926" cy="159462"/>
          </a:xfrm>
          <a:prstGeom prst="rect">
            <a:avLst/>
          </a:prstGeom>
          <a:solidFill>
            <a:schemeClr val="accent1"/>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MPS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9" name="Oval 358"/>
          <p:cNvSpPr/>
          <p:nvPr/>
        </p:nvSpPr>
        <p:spPr>
          <a:xfrm>
            <a:off x="1565652" y="5318118"/>
            <a:ext cx="144000" cy="144000"/>
          </a:xfrm>
          <a:prstGeom prst="ellipse">
            <a:avLst/>
          </a:prstGeom>
          <a:solidFill>
            <a:schemeClr val="accent5"/>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0" name="Rectangle 109"/>
          <p:cNvSpPr/>
          <p:nvPr/>
        </p:nvSpPr>
        <p:spPr bwMode="auto">
          <a:xfrm>
            <a:off x="7520574" y="2125875"/>
            <a:ext cx="632009"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SLE-Ret</a:t>
            </a:r>
          </a:p>
        </p:txBody>
      </p:sp>
      <p:sp>
        <p:nvSpPr>
          <p:cNvPr id="111" name="Rectangle 110"/>
          <p:cNvSpPr/>
          <p:nvPr/>
        </p:nvSpPr>
        <p:spPr bwMode="auto">
          <a:xfrm>
            <a:off x="8160785" y="2125875"/>
            <a:ext cx="350926" cy="159462"/>
          </a:xfrm>
          <a:prstGeom prst="rect">
            <a:avLst/>
          </a:prstGeom>
          <a:solidFill>
            <a:srgbClr val="FF85FF"/>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TRM</a:t>
            </a:r>
          </a:p>
        </p:txBody>
      </p:sp>
      <p:sp>
        <p:nvSpPr>
          <p:cNvPr id="118" name="Oval 117"/>
          <p:cNvSpPr/>
          <p:nvPr/>
        </p:nvSpPr>
        <p:spPr>
          <a:xfrm>
            <a:off x="8008583" y="171748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Oval 124"/>
          <p:cNvSpPr/>
          <p:nvPr/>
        </p:nvSpPr>
        <p:spPr>
          <a:xfrm>
            <a:off x="7530469" y="1634205"/>
            <a:ext cx="144000" cy="144000"/>
          </a:xfrm>
          <a:prstGeom prst="ellipse">
            <a:avLst/>
          </a:prstGeom>
          <a:solidFill>
            <a:schemeClr val="bg1">
              <a:lumMod val="65000"/>
            </a:schemeClr>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6" name="Rectangle 125"/>
          <p:cNvSpPr/>
          <p:nvPr/>
        </p:nvSpPr>
        <p:spPr bwMode="auto">
          <a:xfrm>
            <a:off x="5116617" y="3800688"/>
            <a:ext cx="350926" cy="159462"/>
          </a:xfrm>
          <a:prstGeom prst="rect">
            <a:avLst/>
          </a:prstGeom>
          <a:solidFill>
            <a:srgbClr val="FF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OPD</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8" name="Rectangle 107"/>
          <p:cNvSpPr/>
          <p:nvPr/>
        </p:nvSpPr>
        <p:spPr bwMode="auto">
          <a:xfrm>
            <a:off x="6008063" y="1575719"/>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6008063" y="1053705"/>
            <a:ext cx="576000" cy="159462"/>
          </a:xfrm>
          <a:prstGeom prst="rect">
            <a:avLst/>
          </a:prstGeom>
          <a:solidFill>
            <a:schemeClr val="bg1">
              <a:lumMod val="7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SC-CSTS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4" name="Rectangle 123"/>
          <p:cNvSpPr/>
          <p:nvPr/>
        </p:nvSpPr>
        <p:spPr bwMode="auto">
          <a:xfrm>
            <a:off x="6012160" y="893274"/>
            <a:ext cx="576000"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0" name="Rectangle 39"/>
          <p:cNvSpPr/>
          <p:nvPr/>
        </p:nvSpPr>
        <p:spPr bwMode="auto">
          <a:xfrm>
            <a:off x="6007677" y="1426863"/>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CSSM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p:cNvSpPr/>
          <p:nvPr/>
        </p:nvSpPr>
        <p:spPr bwMode="auto">
          <a:xfrm>
            <a:off x="6383226" y="2125875"/>
            <a:ext cx="576000" cy="159462"/>
          </a:xfrm>
          <a:prstGeom prst="rect">
            <a:avLst/>
          </a:prstGeom>
          <a:solidFill>
            <a:schemeClr val="bg1">
              <a:lumMod val="7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TD-CSTS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565413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Information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914400"/>
            <a:ext cx="8229600" cy="5410200"/>
          </a:xfrm>
        </p:spPr>
        <p:txBody>
          <a:bodyPr/>
          <a:lstStyle/>
          <a:p>
            <a:r>
              <a:rPr lang="en-US" sz="2000" dirty="0"/>
              <a:t>The Information Viewpoint focuses on the kinds of information handled by the system, the semantics of the information, and the interpretation of that information. </a:t>
            </a:r>
          </a:p>
          <a:p>
            <a:r>
              <a:rPr lang="en-US" sz="2000" dirty="0"/>
              <a:t>Stakeholder Concerns:</a:t>
            </a:r>
          </a:p>
          <a:p>
            <a:pPr lvl="1"/>
            <a:r>
              <a:rPr lang="en-US" sz="1800" dirty="0"/>
              <a:t>the structure and semantics of information and information management in a system; </a:t>
            </a:r>
          </a:p>
          <a:p>
            <a:pPr lvl="1"/>
            <a:r>
              <a:rPr lang="en-US" sz="1800" dirty="0"/>
              <a:t>the rules and constraints on information transformations and permanence in a system. </a:t>
            </a:r>
          </a:p>
          <a:p>
            <a:r>
              <a:rPr lang="en-US" sz="2000" dirty="0"/>
              <a:t>Information Objects (abstract definitions of information elements, structures, semantics, schema): </a:t>
            </a:r>
          </a:p>
          <a:p>
            <a:pPr lvl="1"/>
            <a:r>
              <a:rPr lang="en-US" sz="1800" dirty="0"/>
              <a:t>Types: data, metadata, information, package, schema, model, meta-model; </a:t>
            </a:r>
          </a:p>
          <a:p>
            <a:pPr lvl="1"/>
            <a:r>
              <a:rPr lang="en-US" sz="1800" dirty="0"/>
              <a:t>Attributes: name, type, length, structure, syntax, semantics, permanence, provenance, realized by, rules, policies; </a:t>
            </a:r>
          </a:p>
          <a:p>
            <a:r>
              <a:rPr lang="en-US" sz="2000" dirty="0"/>
              <a:t>Relationships (information object aggregates, transformations); </a:t>
            </a:r>
          </a:p>
          <a:p>
            <a:r>
              <a:rPr lang="en-US" sz="2000" dirty="0"/>
              <a:t>Constraints (type checking rules, permanence, policies). </a:t>
            </a:r>
          </a:p>
          <a:p>
            <a:endParaRPr lang="en-US" sz="2000" dirty="0"/>
          </a:p>
          <a:p>
            <a:endParaRPr lang="en-US" sz="20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742805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162300" y="3035256"/>
            <a:ext cx="2667000" cy="572994"/>
          </a:xfrm>
          <a:prstGeom prst="roundRect">
            <a:avLst/>
          </a:prstGeom>
          <a:solidFill>
            <a:srgbClr val="CC060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Information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1100" y="-57582"/>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(Information Object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3" name="AutoShape 7">
            <a:extLst>
              <a:ext uri="{FF2B5EF4-FFF2-40B4-BE49-F238E27FC236}">
                <a16:creationId xmlns:a16="http://schemas.microsoft.com/office/drawing/2014/main" id="{0202174A-A80D-6F4C-82CB-D583503C7CC9}"/>
              </a:ext>
            </a:extLst>
          </p:cNvPr>
          <p:cNvSpPr>
            <a:spLocks noChangeArrowheads="1"/>
          </p:cNvSpPr>
          <p:nvPr/>
        </p:nvSpPr>
        <p:spPr bwMode="auto">
          <a:xfrm rot="5400000">
            <a:off x="3810000" y="1524000"/>
            <a:ext cx="13716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2826415"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Schema</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Permanence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Element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endParaRPr kumimoji="1" lang="en-US" altLang="ja-JP" sz="1200" b="0" dirty="0">
              <a:latin typeface="Arial" panose="020B0604020202020204" pitchFamily="34" charset="0"/>
              <a:ea typeface="Osaka" charset="-128"/>
            </a:endParaRP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967811" y="5350848"/>
            <a:ext cx="2476960"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600" b="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  Rules &amp; Constraints</a:t>
            </a:r>
          </a:p>
          <a:p>
            <a:pPr eaLnBrk="1" hangingPunct="1"/>
            <a:r>
              <a:rPr kumimoji="1" lang="en-US" altLang="ja-JP" sz="1600" b="0" dirty="0">
                <a:latin typeface="Arial" panose="020B0604020202020204" pitchFamily="34" charset="0"/>
                <a:ea typeface="Osaka" charset="-128"/>
              </a:rPr>
              <a:t>  Resource requirements</a:t>
            </a:r>
          </a:p>
          <a:p>
            <a:pPr eaLnBrk="1" hangingPunct="1"/>
            <a:r>
              <a:rPr kumimoji="1" lang="en-US" altLang="ja-JP" sz="1600" b="0" dirty="0">
                <a:latin typeface="Arial" panose="020B0604020202020204" pitchFamily="34" charset="0"/>
                <a:ea typeface="Osaka" charset="-128"/>
              </a:rPr>
              <a:t>  </a:t>
            </a:r>
          </a:p>
        </p:txBody>
      </p:sp>
      <p:sp>
        <p:nvSpPr>
          <p:cNvPr id="13" name="Rectangle 9">
            <a:extLst>
              <a:ext uri="{FF2B5EF4-FFF2-40B4-BE49-F238E27FC236}">
                <a16:creationId xmlns:a16="http://schemas.microsoft.com/office/drawing/2014/main" id="{906DD3E7-646F-9D49-AFF4-29849D11F9D8}"/>
              </a:ext>
            </a:extLst>
          </p:cNvPr>
          <p:cNvSpPr>
            <a:spLocks noChangeArrowheads="1"/>
          </p:cNvSpPr>
          <p:nvPr/>
        </p:nvSpPr>
        <p:spPr bwMode="auto">
          <a:xfrm>
            <a:off x="3661124" y="4128906"/>
            <a:ext cx="2146742" cy="1877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Capabilities:</a:t>
            </a:r>
            <a:endParaRPr kumimoji="1" lang="en-US" altLang="ja-JP" sz="1800" dirty="0">
              <a:latin typeface="Arial" panose="020B0604020202020204" pitchFamily="34" charset="0"/>
              <a:ea typeface="Osaka" charset="-128"/>
            </a:endParaRPr>
          </a:p>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Type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Structure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Semantics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Relationships</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Type conversion</a:t>
            </a:r>
          </a:p>
          <a:p>
            <a:pPr marL="285750" indent="-285750" eaLnBrk="1" hangingPunct="1">
              <a:buFont typeface="Arial" panose="020B0604020202020204" pitchFamily="34" charset="0"/>
              <a:buChar char="•"/>
            </a:pPr>
            <a:r>
              <a:rPr kumimoji="1" lang="en-US" altLang="ja-JP" sz="1400" b="0" dirty="0">
                <a:solidFill>
                  <a:schemeClr val="bg1">
                    <a:lumMod val="65000"/>
                  </a:schemeClr>
                </a:solidFill>
                <a:latin typeface="Arial" panose="020B0604020202020204" pitchFamily="34" charset="0"/>
                <a:ea typeface="Osaka" charset="-128"/>
              </a:rPr>
              <a:t>Constraint checking</a:t>
            </a:r>
            <a:endParaRPr kumimoji="1" lang="en-US" altLang="ja-JP" sz="1200" b="0" dirty="0">
              <a:solidFill>
                <a:schemeClr val="bg1">
                  <a:lumMod val="65000"/>
                </a:schemeClr>
              </a:solidFill>
              <a:latin typeface="Arial" panose="020B0604020202020204" pitchFamily="34" charset="0"/>
              <a:ea typeface="Osaka" charset="-128"/>
            </a:endParaRPr>
          </a:p>
        </p:txBody>
      </p:sp>
    </p:spTree>
    <p:extLst>
      <p:ext uri="{BB962C8B-B14F-4D97-AF65-F5344CB8AC3E}">
        <p14:creationId xmlns:p14="http://schemas.microsoft.com/office/powerpoint/2010/main" val="63834343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dirty="0">
                <a:solidFill>
                  <a:srgbClr val="0099A6"/>
                </a:solidFill>
              </a:rPr>
              <a:t>Information Representation (ASL version)</a:t>
            </a:r>
            <a:br>
              <a:rPr lang="en-GB" dirty="0">
                <a:solidFill>
                  <a:srgbClr val="0099A6"/>
                </a:solidFill>
              </a:rPr>
            </a:br>
            <a:r>
              <a:rPr lang="en-GB" sz="1800" dirty="0">
                <a:solidFill>
                  <a:srgbClr val="0099A6"/>
                </a:solidFill>
              </a:rPr>
              <a:t>(Relationships derived from UML)</a:t>
            </a:r>
            <a:endParaRPr lang="en-GB"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ounded Rectangle 4"/>
          <p:cNvSpPr/>
          <p:nvPr/>
        </p:nvSpPr>
        <p:spPr bwMode="auto">
          <a:xfrm>
            <a:off x="5660671"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B</a:t>
            </a:r>
          </a:p>
        </p:txBody>
      </p:sp>
      <p:sp>
        <p:nvSpPr>
          <p:cNvPr id="6" name="Rounded Rectangle 5"/>
          <p:cNvSpPr/>
          <p:nvPr/>
        </p:nvSpPr>
        <p:spPr bwMode="auto">
          <a:xfrm>
            <a:off x="2636335" y="2060848"/>
            <a:ext cx="1440160" cy="210478"/>
          </a:xfrm>
          <a:prstGeom prst="round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Information Class A</a:t>
            </a:r>
          </a:p>
        </p:txBody>
      </p:sp>
      <p:cxnSp>
        <p:nvCxnSpPr>
          <p:cNvPr id="8" name="Straight Connector 7"/>
          <p:cNvCxnSpPr>
            <a:stCxn id="6" idx="3"/>
            <a:endCxn id="5" idx="1"/>
          </p:cNvCxnSpPr>
          <p:nvPr/>
        </p:nvCxnSpPr>
        <p:spPr bwMode="auto">
          <a:xfrm>
            <a:off x="4076495" y="2166087"/>
            <a:ext cx="1584176"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4560004" y="1999292"/>
            <a:ext cx="617157" cy="123111"/>
          </a:xfrm>
          <a:prstGeom prst="rect">
            <a:avLst/>
          </a:prstGeom>
          <a:noFill/>
        </p:spPr>
        <p:txBody>
          <a:bodyPr wrap="none" lIns="0" tIns="0" rIns="0" bIns="0" rtlCol="0">
            <a:spAutoFit/>
          </a:bodyPr>
          <a:lstStyle/>
          <a:p>
            <a:r>
              <a:rPr lang="en-GB" sz="800" dirty="0">
                <a:solidFill>
                  <a:schemeClr val="tx1"/>
                </a:solidFill>
                <a:latin typeface="Arial" panose="020B0604020202020204" pitchFamily="34" charset="0"/>
                <a:cs typeface="Arial" panose="020B0604020202020204" pitchFamily="34" charset="0"/>
              </a:rPr>
              <a:t>Relationship</a:t>
            </a:r>
          </a:p>
        </p:txBody>
      </p:sp>
      <p:sp>
        <p:nvSpPr>
          <p:cNvPr id="10" name="TextBox 9"/>
          <p:cNvSpPr txBox="1"/>
          <p:nvPr/>
        </p:nvSpPr>
        <p:spPr>
          <a:xfrm>
            <a:off x="4076495" y="1939792"/>
            <a:ext cx="173124"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0..1</a:t>
            </a:r>
          </a:p>
        </p:txBody>
      </p:sp>
      <p:sp>
        <p:nvSpPr>
          <p:cNvPr id="11" name="TextBox 10"/>
          <p:cNvSpPr txBox="1"/>
          <p:nvPr/>
        </p:nvSpPr>
        <p:spPr>
          <a:xfrm>
            <a:off x="5611334" y="1939792"/>
            <a:ext cx="40076" cy="123111"/>
          </a:xfrm>
          <a:prstGeom prst="rect">
            <a:avLst/>
          </a:prstGeom>
          <a:noFill/>
        </p:spPr>
        <p:txBody>
          <a:bodyPr wrap="none" lIns="0" tIns="0" rIns="0" bIns="0" rtlCol="0">
            <a:spAutoFit/>
          </a:bodyPr>
          <a:lstStyle/>
          <a:p>
            <a:r>
              <a:rPr lang="en-GB" sz="800" b="0" dirty="0">
                <a:solidFill>
                  <a:schemeClr val="tx1"/>
                </a:solidFill>
                <a:latin typeface="Arial" panose="020B0604020202020204" pitchFamily="34" charset="0"/>
                <a:cs typeface="Arial" panose="020B0604020202020204" pitchFamily="34" charset="0"/>
              </a:rPr>
              <a:t>*</a:t>
            </a:r>
          </a:p>
        </p:txBody>
      </p:sp>
      <p:sp>
        <p:nvSpPr>
          <p:cNvPr id="12" name="Line Callout 1 (No Border) 11"/>
          <p:cNvSpPr/>
          <p:nvPr/>
        </p:nvSpPr>
        <p:spPr bwMode="auto">
          <a:xfrm flipH="1">
            <a:off x="5300631" y="1484784"/>
            <a:ext cx="1952270" cy="272799"/>
          </a:xfrm>
          <a:prstGeom prst="callout1">
            <a:avLst>
              <a:gd name="adj1" fmla="val 27653"/>
              <a:gd name="adj2" fmla="val 105011"/>
              <a:gd name="adj3" fmla="val 189060"/>
              <a:gd name="adj4" fmla="val 122882"/>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relationship type label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291" y="1054383"/>
            <a:ext cx="1952270" cy="272799"/>
          </a:xfrm>
          <a:prstGeom prst="callout1">
            <a:avLst>
              <a:gd name="adj1" fmla="val 27653"/>
              <a:gd name="adj2" fmla="val 105011"/>
              <a:gd name="adj3" fmla="val 329624"/>
              <a:gd name="adj4" fmla="val 1385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Optional multiplicity specifier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TextBox 26"/>
          <p:cNvSpPr txBox="1"/>
          <p:nvPr/>
        </p:nvSpPr>
        <p:spPr>
          <a:xfrm>
            <a:off x="5374407" y="2973038"/>
            <a:ext cx="2446504"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Inheritance</a:t>
            </a:r>
          </a:p>
          <a:p>
            <a:pPr>
              <a:lnSpc>
                <a:spcPts val="1800"/>
              </a:lnSpc>
            </a:pPr>
            <a:r>
              <a:rPr lang="en-GB" sz="1000" b="0" dirty="0">
                <a:solidFill>
                  <a:schemeClr val="tx1"/>
                </a:solidFill>
                <a:latin typeface="Arial" panose="020B0604020202020204" pitchFamily="34" charset="0"/>
                <a:cs typeface="Arial" panose="020B0604020202020204" pitchFamily="34" charset="0"/>
              </a:rPr>
              <a:t>Composition</a:t>
            </a:r>
          </a:p>
          <a:p>
            <a:pPr>
              <a:lnSpc>
                <a:spcPts val="1800"/>
              </a:lnSpc>
            </a:pPr>
            <a:r>
              <a:rPr lang="en-GB" sz="1000" b="0" dirty="0">
                <a:solidFill>
                  <a:schemeClr val="tx1"/>
                </a:solidFill>
                <a:latin typeface="Arial" panose="020B0604020202020204" pitchFamily="34" charset="0"/>
                <a:cs typeface="Arial" panose="020B0604020202020204" pitchFamily="34" charset="0"/>
              </a:rPr>
              <a:t>Aggregation</a:t>
            </a:r>
          </a:p>
          <a:p>
            <a:pPr>
              <a:lnSpc>
                <a:spcPts val="1800"/>
              </a:lnSpc>
            </a:pPr>
            <a:r>
              <a:rPr lang="en-GB" sz="1000" b="0" dirty="0">
                <a:solidFill>
                  <a:schemeClr val="tx1"/>
                </a:solidFill>
                <a:latin typeface="Arial" panose="020B0604020202020204" pitchFamily="34" charset="0"/>
                <a:cs typeface="Arial" panose="020B0604020202020204" pitchFamily="34" charset="0"/>
              </a:rPr>
              <a:t>Association (other relationship, labelled)</a:t>
            </a:r>
          </a:p>
          <a:p>
            <a:pPr>
              <a:lnSpc>
                <a:spcPts val="1800"/>
              </a:lnSpc>
            </a:pPr>
            <a:r>
              <a:rPr lang="en-GB" sz="1000" b="0" dirty="0">
                <a:solidFill>
                  <a:schemeClr val="tx1"/>
                </a:solidFill>
                <a:latin typeface="Arial" panose="020B0604020202020204" pitchFamily="34" charset="0"/>
                <a:cs typeface="Arial" panose="020B0604020202020204" pitchFamily="34" charset="0"/>
              </a:rPr>
              <a:t>Directional Association</a:t>
            </a:r>
          </a:p>
        </p:txBody>
      </p:sp>
      <p:sp>
        <p:nvSpPr>
          <p:cNvPr id="28" name="Rectangle 12"/>
          <p:cNvSpPr>
            <a:spLocks noChangeArrowheads="1"/>
          </p:cNvSpPr>
          <p:nvPr/>
        </p:nvSpPr>
        <p:spPr bwMode="auto">
          <a:xfrm>
            <a:off x="3941607" y="2540913"/>
            <a:ext cx="4516593"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0" marR="0" lvl="0" indent="0"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Relationship Types (UML derived): </a:t>
            </a:r>
            <a:r>
              <a:rPr lang="en-US" sz="1100" dirty="0"/>
              <a:t>Read as sentence with subject = start of arrow, verb = label, and object = end of arrow</a:t>
            </a:r>
            <a:endPar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endParaRPr>
          </a:p>
        </p:txBody>
      </p:sp>
      <p:sp>
        <p:nvSpPr>
          <p:cNvPr id="31" name="Rounded Rectangle 30"/>
          <p:cNvSpPr/>
          <p:nvPr/>
        </p:nvSpPr>
        <p:spPr bwMode="auto">
          <a:xfrm>
            <a:off x="2708343" y="5209995"/>
            <a:ext cx="350926" cy="176426"/>
          </a:xfrm>
          <a:prstGeom prst="round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ounded Rectangle 32"/>
          <p:cNvSpPr/>
          <p:nvPr/>
        </p:nvSpPr>
        <p:spPr bwMode="auto">
          <a:xfrm>
            <a:off x="2708343" y="5430461"/>
            <a:ext cx="350926" cy="176426"/>
          </a:xfrm>
          <a:prstGeom prst="round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ounded Rectangle 34"/>
          <p:cNvSpPr/>
          <p:nvPr/>
        </p:nvSpPr>
        <p:spPr bwMode="auto">
          <a:xfrm>
            <a:off x="2708343" y="5650927"/>
            <a:ext cx="350926" cy="176426"/>
          </a:xfrm>
          <a:prstGeom prst="round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ounded Rectangle 36"/>
          <p:cNvSpPr/>
          <p:nvPr/>
        </p:nvSpPr>
        <p:spPr bwMode="auto">
          <a:xfrm>
            <a:off x="2708343" y="5871391"/>
            <a:ext cx="350926" cy="176426"/>
          </a:xfrm>
          <a:prstGeom prst="round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3146593" y="4900163"/>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aggregated or grouped data/services)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ounded Rectangle 39"/>
          <p:cNvSpPr/>
          <p:nvPr/>
        </p:nvSpPr>
        <p:spPr bwMode="auto">
          <a:xfrm>
            <a:off x="2708343" y="4989529"/>
            <a:ext cx="350926" cy="176426"/>
          </a:xfrm>
          <a:prstGeom prst="round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3122552" y="4638553"/>
            <a:ext cx="1766830"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a:t>
            </a:r>
          </a:p>
        </p:txBody>
      </p:sp>
      <p:grpSp>
        <p:nvGrpSpPr>
          <p:cNvPr id="7" name="Group 6"/>
          <p:cNvGrpSpPr/>
          <p:nvPr/>
        </p:nvGrpSpPr>
        <p:grpSpPr>
          <a:xfrm>
            <a:off x="4277206" y="3068267"/>
            <a:ext cx="874287" cy="966969"/>
            <a:chOff x="3764599" y="2894079"/>
            <a:chExt cx="874287" cy="966969"/>
          </a:xfrm>
        </p:grpSpPr>
        <p:cxnSp>
          <p:nvCxnSpPr>
            <p:cNvPr id="17" name="Straight Connector 16"/>
            <p:cNvCxnSpPr/>
            <p:nvPr/>
          </p:nvCxnSpPr>
          <p:spPr bwMode="auto">
            <a:xfrm flipH="1">
              <a:off x="3764599" y="3651158"/>
              <a:ext cx="874287"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nvGrpSpPr>
            <p:cNvPr id="25" name="Group 24"/>
            <p:cNvGrpSpPr/>
            <p:nvPr/>
          </p:nvGrpSpPr>
          <p:grpSpPr>
            <a:xfrm flipH="1">
              <a:off x="3764599" y="3130211"/>
              <a:ext cx="874287" cy="123469"/>
              <a:chOff x="2411760" y="3271836"/>
              <a:chExt cx="874287" cy="123469"/>
            </a:xfrm>
          </p:grpSpPr>
          <p:cxnSp>
            <p:nvCxnSpPr>
              <p:cNvPr id="15" name="Straight Connector 14"/>
              <p:cNvCxnSpPr/>
              <p:nvPr/>
            </p:nvCxnSpPr>
            <p:spPr bwMode="auto">
              <a:xfrm>
                <a:off x="2411760" y="33335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8" name="Flowchart: Decision 17"/>
              <p:cNvSpPr/>
              <p:nvPr/>
            </p:nvSpPr>
            <p:spPr bwMode="auto">
              <a:xfrm>
                <a:off x="3070023" y="3271836"/>
                <a:ext cx="216024"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6" name="Group 25"/>
            <p:cNvGrpSpPr/>
            <p:nvPr/>
          </p:nvGrpSpPr>
          <p:grpSpPr>
            <a:xfrm flipH="1">
              <a:off x="3764599" y="3363126"/>
              <a:ext cx="874287" cy="123469"/>
              <a:chOff x="2411760" y="3511281"/>
              <a:chExt cx="874287" cy="123469"/>
            </a:xfrm>
          </p:grpSpPr>
          <p:cxnSp>
            <p:nvCxnSpPr>
              <p:cNvPr id="16" name="Straight Connector 15"/>
              <p:cNvCxnSpPr/>
              <p:nvPr/>
            </p:nvCxnSpPr>
            <p:spPr bwMode="auto">
              <a:xfrm>
                <a:off x="2411760" y="3573016"/>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9" name="Flowchart: Decision 18"/>
              <p:cNvSpPr/>
              <p:nvPr/>
            </p:nvSpPr>
            <p:spPr bwMode="auto">
              <a:xfrm>
                <a:off x="3070023" y="3511281"/>
                <a:ext cx="216024"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grpSp>
          <p:nvGrpSpPr>
            <p:cNvPr id="24" name="Group 23"/>
            <p:cNvGrpSpPr/>
            <p:nvPr/>
          </p:nvGrpSpPr>
          <p:grpSpPr>
            <a:xfrm flipH="1">
              <a:off x="3764599" y="2894079"/>
              <a:ext cx="874287" cy="126020"/>
              <a:chOff x="2411760" y="3031961"/>
              <a:chExt cx="874287" cy="126020"/>
            </a:xfrm>
          </p:grpSpPr>
          <p:cxnSp>
            <p:nvCxnSpPr>
              <p:cNvPr id="14" name="Straight Connector 13"/>
              <p:cNvCxnSpPr/>
              <p:nvPr/>
            </p:nvCxnSpPr>
            <p:spPr bwMode="auto">
              <a:xfrm>
                <a:off x="2411760" y="3094971"/>
                <a:ext cx="720080" cy="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0" name="Isosceles Triangle 19"/>
              <p:cNvSpPr/>
              <p:nvPr/>
            </p:nvSpPr>
            <p:spPr bwMode="auto">
              <a:xfrm rot="5400000">
                <a:off x="3145933" y="3017867"/>
                <a:ext cx="126020" cy="154208"/>
              </a:xfrm>
              <a:prstGeom prst="triangl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grpSp>
        <p:cxnSp>
          <p:nvCxnSpPr>
            <p:cNvPr id="36" name="Straight Connector 35"/>
            <p:cNvCxnSpPr/>
            <p:nvPr/>
          </p:nvCxnSpPr>
          <p:spPr bwMode="auto">
            <a:xfrm flipH="1">
              <a:off x="3766310" y="3861048"/>
              <a:ext cx="870864" cy="0"/>
            </a:xfrm>
            <a:prstGeom prst="line">
              <a:avLst/>
            </a:prstGeom>
            <a:noFill/>
            <a:ln w="9525" cap="flat" cmpd="sng" algn="ctr">
              <a:solidFill>
                <a:schemeClr val="tx1"/>
              </a:solidFill>
              <a:prstDash val="solid"/>
              <a:round/>
              <a:headEnd type="none" w="med" len="med"/>
              <a:tailEnd type="arrow" w="lg" len="lg"/>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grpSp>
      <p:sp>
        <p:nvSpPr>
          <p:cNvPr id="34" name="Rectangle 33">
            <a:extLst>
              <a:ext uri="{FF2B5EF4-FFF2-40B4-BE49-F238E27FC236}">
                <a16:creationId xmlns:a16="http://schemas.microsoft.com/office/drawing/2014/main" id="{2BD18178-701A-E04C-B98A-94C0DA08DF79}"/>
              </a:ext>
            </a:extLst>
          </p:cNvPr>
          <p:cNvSpPr/>
          <p:nvPr/>
        </p:nvSpPr>
        <p:spPr>
          <a:xfrm>
            <a:off x="226617" y="1327182"/>
            <a:ext cx="2326534" cy="4662815"/>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Information Objects are abstract representations of information and data structures.  They may be referenced in many other views.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The explicit definitions of Information Objects in this Viewpoint are tied by correspondence to the Functional or other Views where they are referenced.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Information objects may themselves be decomposed into lower level objects, shown by containment or relationships.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Specific information object structures will typically be instantiated during design and realized in different forms during development.</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Different instantiations or realizations of the same Information Object may occur in different deployments.</a:t>
            </a:r>
          </a:p>
        </p:txBody>
      </p:sp>
    </p:spTree>
    <p:extLst>
      <p:ext uri="{BB962C8B-B14F-4D97-AF65-F5344CB8AC3E}">
        <p14:creationId xmlns:p14="http://schemas.microsoft.com/office/powerpoint/2010/main" val="128527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169617" y="-76200"/>
            <a:ext cx="4830169"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a:t>
            </a:r>
          </a:p>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Abstract Information Ontology</a:t>
            </a:r>
          </a:p>
        </p:txBody>
      </p:sp>
      <p:sp>
        <p:nvSpPr>
          <p:cNvPr id="10" name="Date Placeholder 9">
            <a:extLst>
              <a:ext uri="{FF2B5EF4-FFF2-40B4-BE49-F238E27FC236}">
                <a16:creationId xmlns:a16="http://schemas.microsoft.com/office/drawing/2014/main" id="{A61CF733-0975-C94C-A658-D60FCB64BF4B}"/>
              </a:ext>
            </a:extLst>
          </p:cNvPr>
          <p:cNvSpPr>
            <a:spLocks noGrp="1"/>
          </p:cNvSpPr>
          <p:nvPr>
            <p:ph type="dt" sz="half" idx="2"/>
          </p:nvPr>
        </p:nvSpPr>
        <p:spPr/>
        <p:txBody>
          <a:bodyPr/>
          <a:lstStyle/>
          <a:p>
            <a:r>
              <a:rPr lang="en-US"/>
              <a:t>13 December 2021</a:t>
            </a:r>
            <a:endParaRPr lang="en-US" dirty="0"/>
          </a:p>
        </p:txBody>
      </p:sp>
      <p:cxnSp>
        <p:nvCxnSpPr>
          <p:cNvPr id="25" name="Connector: Elbow 49">
            <a:extLst>
              <a:ext uri="{FF2B5EF4-FFF2-40B4-BE49-F238E27FC236}">
                <a16:creationId xmlns:a16="http://schemas.microsoft.com/office/drawing/2014/main" id="{C60B4345-8518-9C45-87DC-80B83BCB6B99}"/>
              </a:ext>
            </a:extLst>
          </p:cNvPr>
          <p:cNvCxnSpPr>
            <a:cxnSpLocks/>
            <a:stCxn id="29" idx="2"/>
            <a:endCxn id="32" idx="0"/>
          </p:cNvCxnSpPr>
          <p:nvPr/>
        </p:nvCxnSpPr>
        <p:spPr>
          <a:xfrm rot="16200000" flipH="1">
            <a:off x="4601975" y="2349076"/>
            <a:ext cx="889657" cy="135881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Connector: Elbow 46">
            <a:extLst>
              <a:ext uri="{FF2B5EF4-FFF2-40B4-BE49-F238E27FC236}">
                <a16:creationId xmlns:a16="http://schemas.microsoft.com/office/drawing/2014/main" id="{03CB6210-2A02-B64B-BA3D-C64AF9AE8238}"/>
              </a:ext>
            </a:extLst>
          </p:cNvPr>
          <p:cNvCxnSpPr>
            <a:cxnSpLocks/>
            <a:stCxn id="29" idx="2"/>
            <a:endCxn id="30" idx="0"/>
          </p:cNvCxnSpPr>
          <p:nvPr/>
        </p:nvCxnSpPr>
        <p:spPr>
          <a:xfrm rot="5400000">
            <a:off x="3196663" y="2317800"/>
            <a:ext cx="904874" cy="143658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9" name="Oval 5">
            <a:extLst>
              <a:ext uri="{FF2B5EF4-FFF2-40B4-BE49-F238E27FC236}">
                <a16:creationId xmlns:a16="http://schemas.microsoft.com/office/drawing/2014/main" id="{9178B5DE-D177-5349-8289-AD124E36097B}"/>
              </a:ext>
            </a:extLst>
          </p:cNvPr>
          <p:cNvSpPr>
            <a:spLocks noChangeArrowheads="1"/>
          </p:cNvSpPr>
          <p:nvPr/>
        </p:nvSpPr>
        <p:spPr bwMode="auto">
          <a:xfrm>
            <a:off x="3733800" y="2286000"/>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Information</a:t>
            </a:r>
          </a:p>
        </p:txBody>
      </p:sp>
      <p:sp>
        <p:nvSpPr>
          <p:cNvPr id="30" name="Oval 6">
            <a:extLst>
              <a:ext uri="{FF2B5EF4-FFF2-40B4-BE49-F238E27FC236}">
                <a16:creationId xmlns:a16="http://schemas.microsoft.com/office/drawing/2014/main" id="{695D7971-FB61-8440-B36B-50EAC0C4B198}"/>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Data Type</a:t>
            </a:r>
          </a:p>
        </p:txBody>
      </p:sp>
      <p:sp>
        <p:nvSpPr>
          <p:cNvPr id="31" name="Text Box 15">
            <a:extLst>
              <a:ext uri="{FF2B5EF4-FFF2-40B4-BE49-F238E27FC236}">
                <a16:creationId xmlns:a16="http://schemas.microsoft.com/office/drawing/2014/main" id="{CEFD4161-C89A-A444-B2E7-F17A003891F9}"/>
              </a:ext>
            </a:extLst>
          </p:cNvPr>
          <p:cNvSpPr txBox="1">
            <a:spLocks noChangeArrowheads="1"/>
          </p:cNvSpPr>
          <p:nvPr/>
        </p:nvSpPr>
        <p:spPr bwMode="auto">
          <a:xfrm>
            <a:off x="2478939" y="314226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32" name="Oval 7">
            <a:extLst>
              <a:ext uri="{FF2B5EF4-FFF2-40B4-BE49-F238E27FC236}">
                <a16:creationId xmlns:a16="http://schemas.microsoft.com/office/drawing/2014/main" id="{C7B8D4BE-7036-2F43-9DBA-DED6184C8CB7}"/>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Representation</a:t>
            </a:r>
          </a:p>
        </p:txBody>
      </p:sp>
      <p:cxnSp>
        <p:nvCxnSpPr>
          <p:cNvPr id="33" name="Straight Connector 32">
            <a:extLst>
              <a:ext uri="{FF2B5EF4-FFF2-40B4-BE49-F238E27FC236}">
                <a16:creationId xmlns:a16="http://schemas.microsoft.com/office/drawing/2014/main" id="{C9875549-49CE-A54C-8B56-6F6E80EF9218}"/>
              </a:ext>
            </a:extLst>
          </p:cNvPr>
          <p:cNvCxnSpPr>
            <a:stCxn id="32" idx="1"/>
            <a:endCxn id="30"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4" name="Text Box 15">
            <a:extLst>
              <a:ext uri="{FF2B5EF4-FFF2-40B4-BE49-F238E27FC236}">
                <a16:creationId xmlns:a16="http://schemas.microsoft.com/office/drawing/2014/main" id="{6F2E7F48-383A-6B46-83AF-CE7367CF38E2}"/>
              </a:ext>
            </a:extLst>
          </p:cNvPr>
          <p:cNvSpPr txBox="1">
            <a:spLocks noChangeArrowheads="1"/>
          </p:cNvSpPr>
          <p:nvPr/>
        </p:nvSpPr>
        <p:spPr bwMode="auto">
          <a:xfrm>
            <a:off x="3846139" y="3414102"/>
            <a:ext cx="94769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described by</a:t>
            </a:r>
          </a:p>
        </p:txBody>
      </p:sp>
      <p:sp>
        <p:nvSpPr>
          <p:cNvPr id="35" name="Flowchart: Decision 17">
            <a:extLst>
              <a:ext uri="{FF2B5EF4-FFF2-40B4-BE49-F238E27FC236}">
                <a16:creationId xmlns:a16="http://schemas.microsoft.com/office/drawing/2014/main" id="{E9C5069A-B923-C54F-AE48-E3DA73F3E066}"/>
              </a:ext>
            </a:extLst>
          </p:cNvPr>
          <p:cNvSpPr/>
          <p:nvPr/>
        </p:nvSpPr>
        <p:spPr bwMode="auto">
          <a:xfrm rot="5400000" flipH="1">
            <a:off x="2825272" y="3830010"/>
            <a:ext cx="211063"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6" name="Flowchart: Decision 17">
            <a:extLst>
              <a:ext uri="{FF2B5EF4-FFF2-40B4-BE49-F238E27FC236}">
                <a16:creationId xmlns:a16="http://schemas.microsoft.com/office/drawing/2014/main" id="{37FD2C46-F7E5-4443-96C5-4DA3CFFEA5DE}"/>
              </a:ext>
            </a:extLst>
          </p:cNvPr>
          <p:cNvSpPr/>
          <p:nvPr/>
        </p:nvSpPr>
        <p:spPr bwMode="auto">
          <a:xfrm rot="5449414" flipH="1">
            <a:off x="5621161" y="3828423"/>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37" name="Oval 11">
            <a:extLst>
              <a:ext uri="{FF2B5EF4-FFF2-40B4-BE49-F238E27FC236}">
                <a16:creationId xmlns:a16="http://schemas.microsoft.com/office/drawing/2014/main" id="{8E0CBA96-9D84-CA43-A63D-CB85CE1F0505}"/>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Range</a:t>
            </a:r>
          </a:p>
        </p:txBody>
      </p:sp>
      <p:sp>
        <p:nvSpPr>
          <p:cNvPr id="42" name="Oval 12">
            <a:extLst>
              <a:ext uri="{FF2B5EF4-FFF2-40B4-BE49-F238E27FC236}">
                <a16:creationId xmlns:a16="http://schemas.microsoft.com/office/drawing/2014/main" id="{5F8C56EA-0954-CE48-9ADC-5B6B4098C332}"/>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43" name="Oval 11">
            <a:extLst>
              <a:ext uri="{FF2B5EF4-FFF2-40B4-BE49-F238E27FC236}">
                <a16:creationId xmlns:a16="http://schemas.microsoft.com/office/drawing/2014/main" id="{28C283AA-39F9-DC4B-B754-86A006F0FA29}"/>
              </a:ext>
            </a:extLst>
          </p:cNvPr>
          <p:cNvSpPr>
            <a:spLocks noChangeArrowheads="1"/>
          </p:cNvSpPr>
          <p:nvPr/>
        </p:nvSpPr>
        <p:spPr bwMode="auto">
          <a:xfrm>
            <a:off x="3335367" y="419471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Name</a:t>
            </a:r>
          </a:p>
        </p:txBody>
      </p:sp>
      <p:sp>
        <p:nvSpPr>
          <p:cNvPr id="51" name="Oval 12">
            <a:extLst>
              <a:ext uri="{FF2B5EF4-FFF2-40B4-BE49-F238E27FC236}">
                <a16:creationId xmlns:a16="http://schemas.microsoft.com/office/drawing/2014/main" id="{06DAA431-1E8E-374B-8EF2-AA7B5484FAC0}"/>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Encoding</a:t>
            </a:r>
          </a:p>
        </p:txBody>
      </p:sp>
      <p:cxnSp>
        <p:nvCxnSpPr>
          <p:cNvPr id="52" name="Connector: Elbow 27">
            <a:extLst>
              <a:ext uri="{FF2B5EF4-FFF2-40B4-BE49-F238E27FC236}">
                <a16:creationId xmlns:a16="http://schemas.microsoft.com/office/drawing/2014/main" id="{B6D7DA26-3B34-D14E-A5BA-AF75D15BB026}"/>
              </a:ext>
            </a:extLst>
          </p:cNvPr>
          <p:cNvCxnSpPr>
            <a:stCxn id="30" idx="2"/>
            <a:endCxn id="43" idx="1"/>
          </p:cNvCxnSpPr>
          <p:nvPr/>
        </p:nvCxnSpPr>
        <p:spPr>
          <a:xfrm rot="16200000" flipH="1">
            <a:off x="2854407" y="3862586"/>
            <a:ext cx="55735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Connector: Elbow 28">
            <a:extLst>
              <a:ext uri="{FF2B5EF4-FFF2-40B4-BE49-F238E27FC236}">
                <a16:creationId xmlns:a16="http://schemas.microsoft.com/office/drawing/2014/main" id="{BE6E024F-8E40-7D4D-B25E-1C1975BA537C}"/>
              </a:ext>
            </a:extLst>
          </p:cNvPr>
          <p:cNvCxnSpPr>
            <a:cxnSpLocks/>
            <a:stCxn id="30" idx="2"/>
            <a:endCxn id="37"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Connector: Elbow 31">
            <a:extLst>
              <a:ext uri="{FF2B5EF4-FFF2-40B4-BE49-F238E27FC236}">
                <a16:creationId xmlns:a16="http://schemas.microsoft.com/office/drawing/2014/main" id="{A559C7D7-BD4D-DE4D-893D-43DBE1F2244B}"/>
              </a:ext>
            </a:extLst>
          </p:cNvPr>
          <p:cNvCxnSpPr>
            <a:cxnSpLocks/>
            <a:stCxn id="32" idx="2"/>
            <a:endCxn id="42"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Connector: Elbow 34">
            <a:extLst>
              <a:ext uri="{FF2B5EF4-FFF2-40B4-BE49-F238E27FC236}">
                <a16:creationId xmlns:a16="http://schemas.microsoft.com/office/drawing/2014/main" id="{A0447107-7668-6D45-A638-B6F332A0D557}"/>
              </a:ext>
            </a:extLst>
          </p:cNvPr>
          <p:cNvCxnSpPr>
            <a:cxnSpLocks/>
            <a:stCxn id="32" idx="2"/>
            <a:endCxn id="51" idx="1"/>
          </p:cNvCxnSpPr>
          <p:nvPr/>
        </p:nvCxnSpPr>
        <p:spPr>
          <a:xfrm rot="16200000" flipH="1">
            <a:off x="5478822" y="4028481"/>
            <a:ext cx="926534"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Text Box 15">
            <a:extLst>
              <a:ext uri="{FF2B5EF4-FFF2-40B4-BE49-F238E27FC236}">
                <a16:creationId xmlns:a16="http://schemas.microsoft.com/office/drawing/2014/main" id="{FAF108EC-DBC8-8A4E-94C1-0057B1034A5F}"/>
              </a:ext>
            </a:extLst>
          </p:cNvPr>
          <p:cNvSpPr txBox="1">
            <a:spLocks noChangeArrowheads="1"/>
          </p:cNvSpPr>
          <p:nvPr/>
        </p:nvSpPr>
        <p:spPr bwMode="auto">
          <a:xfrm>
            <a:off x="5703997" y="4423489"/>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0..1</a:t>
            </a:r>
          </a:p>
        </p:txBody>
      </p:sp>
      <p:sp>
        <p:nvSpPr>
          <p:cNvPr id="57" name="Text Box 15">
            <a:extLst>
              <a:ext uri="{FF2B5EF4-FFF2-40B4-BE49-F238E27FC236}">
                <a16:creationId xmlns:a16="http://schemas.microsoft.com/office/drawing/2014/main" id="{550929C9-E728-804C-8512-A596582C420C}"/>
              </a:ext>
            </a:extLst>
          </p:cNvPr>
          <p:cNvSpPr txBox="1">
            <a:spLocks noChangeArrowheads="1"/>
          </p:cNvSpPr>
          <p:nvPr/>
        </p:nvSpPr>
        <p:spPr bwMode="auto">
          <a:xfrm>
            <a:off x="5712121" y="4792915"/>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58" name="Flowchart: Decision 45">
            <a:extLst>
              <a:ext uri="{FF2B5EF4-FFF2-40B4-BE49-F238E27FC236}">
                <a16:creationId xmlns:a16="http://schemas.microsoft.com/office/drawing/2014/main" id="{8F7D38EE-C1D0-3346-8888-10285C5F0C6B}"/>
              </a:ext>
            </a:extLst>
          </p:cNvPr>
          <p:cNvSpPr/>
          <p:nvPr/>
        </p:nvSpPr>
        <p:spPr bwMode="auto">
          <a:xfrm rot="5449414" flipH="1">
            <a:off x="4256987" y="2630991"/>
            <a:ext cx="216386" cy="123469"/>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59" name="Text Box 15">
            <a:extLst>
              <a:ext uri="{FF2B5EF4-FFF2-40B4-BE49-F238E27FC236}">
                <a16:creationId xmlns:a16="http://schemas.microsoft.com/office/drawing/2014/main" id="{A48752EA-1785-4F4E-90F3-71B08020E25F}"/>
              </a:ext>
            </a:extLst>
          </p:cNvPr>
          <p:cNvSpPr txBox="1">
            <a:spLocks noChangeArrowheads="1"/>
          </p:cNvSpPr>
          <p:nvPr/>
        </p:nvSpPr>
        <p:spPr bwMode="auto">
          <a:xfrm>
            <a:off x="5740047" y="3152114"/>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0" name="Text Box 15">
            <a:extLst>
              <a:ext uri="{FF2B5EF4-FFF2-40B4-BE49-F238E27FC236}">
                <a16:creationId xmlns:a16="http://schemas.microsoft.com/office/drawing/2014/main" id="{A9CC714E-0D68-B14F-A7D4-BDE9DF506036}"/>
              </a:ext>
            </a:extLst>
          </p:cNvPr>
          <p:cNvSpPr txBox="1">
            <a:spLocks noChangeArrowheads="1"/>
          </p:cNvSpPr>
          <p:nvPr/>
        </p:nvSpPr>
        <p:spPr bwMode="auto">
          <a:xfrm>
            <a:off x="4544956" y="3646381"/>
            <a:ext cx="453970"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400" dirty="0">
                <a:latin typeface="Times" pitchFamily="2" charset="0"/>
                <a:ea typeface="Osaka" pitchFamily="1" charset="-128"/>
              </a:rPr>
              <a:t>0..*</a:t>
            </a:r>
          </a:p>
        </p:txBody>
      </p:sp>
      <p:sp>
        <p:nvSpPr>
          <p:cNvPr id="61" name="Oval 11">
            <a:extLst>
              <a:ext uri="{FF2B5EF4-FFF2-40B4-BE49-F238E27FC236}">
                <a16:creationId xmlns:a16="http://schemas.microsoft.com/office/drawing/2014/main" id="{E12EDEA5-CB1E-A849-BED2-31AEDD3A274E}"/>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1400" b="1" dirty="0">
                <a:solidFill>
                  <a:schemeClr val="bg1"/>
                </a:solidFill>
              </a:rPr>
              <a:t>Structure</a:t>
            </a:r>
          </a:p>
        </p:txBody>
      </p:sp>
      <p:cxnSp>
        <p:nvCxnSpPr>
          <p:cNvPr id="62" name="Connector: Elbow 56">
            <a:extLst>
              <a:ext uri="{FF2B5EF4-FFF2-40B4-BE49-F238E27FC236}">
                <a16:creationId xmlns:a16="http://schemas.microsoft.com/office/drawing/2014/main" id="{2309A6A5-F991-9945-BB1A-A09EE93A00D8}"/>
              </a:ext>
            </a:extLst>
          </p:cNvPr>
          <p:cNvCxnSpPr>
            <a:cxnSpLocks/>
            <a:stCxn id="36" idx="3"/>
            <a:endCxn id="61" idx="1"/>
          </p:cNvCxnSpPr>
          <p:nvPr/>
        </p:nvCxnSpPr>
        <p:spPr>
          <a:xfrm rot="16200000" flipH="1">
            <a:off x="5298614" y="4214270"/>
            <a:ext cx="1295075" cy="430487"/>
          </a:xfrm>
          <a:prstGeom prst="bentConnector4">
            <a:avLst>
              <a:gd name="adj1" fmla="val 595"/>
              <a:gd name="adj2" fmla="val -86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62">
            <a:extLst>
              <a:ext uri="{FF2B5EF4-FFF2-40B4-BE49-F238E27FC236}">
                <a16:creationId xmlns:a16="http://schemas.microsoft.com/office/drawing/2014/main" id="{E9E6A265-48C3-AC41-8C0C-13DA8D9552D9}"/>
              </a:ext>
            </a:extLst>
          </p:cNvPr>
          <p:cNvCxnSpPr>
            <a:cxnSpLocks/>
            <a:stCxn id="30" idx="1"/>
          </p:cNvCxnSpPr>
          <p:nvPr/>
        </p:nvCxnSpPr>
        <p:spPr>
          <a:xfrm rot="10800000" flipH="1" flipV="1">
            <a:off x="2297211" y="3637359"/>
            <a:ext cx="31430" cy="187321"/>
          </a:xfrm>
          <a:prstGeom prst="bentConnector4">
            <a:avLst>
              <a:gd name="adj1" fmla="val -727331"/>
              <a:gd name="adj2" fmla="val 202164"/>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64" name="Text Box 15">
            <a:extLst>
              <a:ext uri="{FF2B5EF4-FFF2-40B4-BE49-F238E27FC236}">
                <a16:creationId xmlns:a16="http://schemas.microsoft.com/office/drawing/2014/main" id="{71C97CCE-CF8B-6245-B676-2AC555DF7B12}"/>
              </a:ext>
            </a:extLst>
          </p:cNvPr>
          <p:cNvSpPr txBox="1">
            <a:spLocks noChangeArrowheads="1"/>
          </p:cNvSpPr>
          <p:nvPr/>
        </p:nvSpPr>
        <p:spPr bwMode="auto">
          <a:xfrm>
            <a:off x="1396071" y="3414102"/>
            <a:ext cx="808235"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association</a:t>
            </a:r>
          </a:p>
        </p:txBody>
      </p:sp>
      <p:cxnSp>
        <p:nvCxnSpPr>
          <p:cNvPr id="65" name="Connector: Elbow 72">
            <a:extLst>
              <a:ext uri="{FF2B5EF4-FFF2-40B4-BE49-F238E27FC236}">
                <a16:creationId xmlns:a16="http://schemas.microsoft.com/office/drawing/2014/main" id="{F3CBCD4B-C96A-D047-A51D-538B00DF1F32}"/>
              </a:ext>
            </a:extLst>
          </p:cNvPr>
          <p:cNvCxnSpPr>
            <a:cxnSpLocks/>
            <a:stCxn id="61" idx="3"/>
            <a:endCxn id="32"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66" name="Flowchart: Decision 81">
            <a:extLst>
              <a:ext uri="{FF2B5EF4-FFF2-40B4-BE49-F238E27FC236}">
                <a16:creationId xmlns:a16="http://schemas.microsoft.com/office/drawing/2014/main" id="{C83D49DC-36D9-304A-B44E-53C176E2641E}"/>
              </a:ext>
            </a:extLst>
          </p:cNvPr>
          <p:cNvSpPr/>
          <p:nvPr/>
        </p:nvSpPr>
        <p:spPr bwMode="auto">
          <a:xfrm flipH="1">
            <a:off x="7425155" y="5002146"/>
            <a:ext cx="216386" cy="123469"/>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2000" b="1" i="0" u="none" strike="noStrike" cap="none" normalizeH="0" baseline="0">
              <a:ln>
                <a:noFill/>
              </a:ln>
              <a:solidFill>
                <a:srgbClr val="006699"/>
              </a:solidFill>
              <a:effectLst/>
              <a:latin typeface="Gill Sans MT" pitchFamily="34" charset="0"/>
            </a:endParaRPr>
          </a:p>
        </p:txBody>
      </p:sp>
      <p:sp>
        <p:nvSpPr>
          <p:cNvPr id="67" name="Text Box 15">
            <a:extLst>
              <a:ext uri="{FF2B5EF4-FFF2-40B4-BE49-F238E27FC236}">
                <a16:creationId xmlns:a16="http://schemas.microsoft.com/office/drawing/2014/main" id="{4F372897-080D-7042-A322-9253B2B266DD}"/>
              </a:ext>
            </a:extLst>
          </p:cNvPr>
          <p:cNvSpPr txBox="1">
            <a:spLocks noChangeArrowheads="1"/>
          </p:cNvSpPr>
          <p:nvPr/>
        </p:nvSpPr>
        <p:spPr bwMode="auto">
          <a:xfrm>
            <a:off x="5577409" y="5031535"/>
            <a:ext cx="614271"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1100" dirty="0">
                <a:latin typeface="Times" pitchFamily="2" charset="0"/>
                <a:ea typeface="Osaka" pitchFamily="1" charset="-128"/>
              </a:rPr>
              <a:t>ordered</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a:extLst>
              <a:ext uri="{FF2B5EF4-FFF2-40B4-BE49-F238E27FC236}">
                <a16:creationId xmlns:a16="http://schemas.microsoft.com/office/drawing/2014/main" id="{5283CE7B-7D36-E542-821E-4E53E0A61EAD}"/>
              </a:ext>
            </a:extLst>
          </p:cNvPr>
          <p:cNvSpPr>
            <a:spLocks noChangeArrowheads="1"/>
          </p:cNvSpPr>
          <p:nvPr/>
        </p:nvSpPr>
        <p:spPr bwMode="auto">
          <a:xfrm>
            <a:off x="2037980" y="-11532"/>
            <a:ext cx="5045073" cy="784830"/>
          </a:xfrm>
          <a:prstGeom prst="rect">
            <a:avLst/>
          </a:prstGeom>
        </p:spPr>
        <p:txBody>
          <a:bodyPr vert="horz"/>
          <a:lstStyle/>
          <a:p>
            <a:pPr algn="ctr" eaLnBrk="0" hangingPunct="0">
              <a:lnSpc>
                <a:spcPct val="90000"/>
              </a:lnSpc>
            </a:pPr>
            <a:r>
              <a:rPr lang="en-US" altLang="en-US" sz="2500" dirty="0">
                <a:solidFill>
                  <a:srgbClr val="0099A6"/>
                </a:solidFill>
                <a:latin typeface="+mj-lt"/>
                <a:ea typeface="ＭＳ Ｐゴシック" pitchFamily="26" charset="-128"/>
                <a:cs typeface="ＭＳ Ｐゴシック" pitchFamily="26" charset="-128"/>
              </a:rPr>
              <a:t>Information Viewpoint Objects</a:t>
            </a:r>
          </a:p>
          <a:p>
            <a:pPr algn="ctr" eaLnBrk="0" hangingPunct="0">
              <a:lnSpc>
                <a:spcPct val="90000"/>
              </a:lnSpc>
            </a:pPr>
            <a:r>
              <a:rPr lang="en-US" altLang="en-US" sz="2000" dirty="0">
                <a:solidFill>
                  <a:srgbClr val="0099A6"/>
                </a:solidFill>
                <a:latin typeface="+mj-lt"/>
                <a:ea typeface="ＭＳ Ｐゴシック" pitchFamily="26" charset="-128"/>
                <a:cs typeface="ＭＳ Ｐゴシック" pitchFamily="26" charset="-128"/>
              </a:rPr>
              <a:t>Showing Instantiation &amp; Realization</a:t>
            </a:r>
          </a:p>
        </p:txBody>
      </p:sp>
      <p:sp>
        <p:nvSpPr>
          <p:cNvPr id="10257" name="AutoShape 17">
            <a:extLst>
              <a:ext uri="{FF2B5EF4-FFF2-40B4-BE49-F238E27FC236}">
                <a16:creationId xmlns:a16="http://schemas.microsoft.com/office/drawing/2014/main" id="{11D77A9C-B6A9-994B-B386-13BC16F5EE79}"/>
              </a:ext>
            </a:extLst>
          </p:cNvPr>
          <p:cNvSpPr>
            <a:spLocks noChangeArrowheads="1"/>
          </p:cNvSpPr>
          <p:nvPr/>
        </p:nvSpPr>
        <p:spPr bwMode="auto">
          <a:xfrm>
            <a:off x="3949701" y="3068638"/>
            <a:ext cx="1270000" cy="774700"/>
          </a:xfrm>
          <a:prstGeom prst="can">
            <a:avLst>
              <a:gd name="adj" fmla="val 25000"/>
            </a:avLst>
          </a:prstGeom>
          <a:solidFill>
            <a:srgbClr val="00CD98"/>
          </a:solidFill>
          <a:ln w="9525">
            <a:solidFill>
              <a:schemeClr val="tx1"/>
            </a:solidFill>
            <a:round/>
            <a:headEnd/>
            <a:tailEnd/>
          </a:ln>
        </p:spPr>
        <p:txBody>
          <a:bodyPr wrap="none" anchor="ctr"/>
          <a:lstStyle/>
          <a:p>
            <a:pPr algn="ctr"/>
            <a:r>
              <a:rPr lang="en-US" altLang="en-US" sz="1100" b="1">
                <a:solidFill>
                  <a:schemeClr val="bg1"/>
                </a:solidFill>
              </a:rPr>
              <a:t>Schema &amp; </a:t>
            </a:r>
          </a:p>
          <a:p>
            <a:pPr algn="ctr"/>
            <a:r>
              <a:rPr lang="en-US" altLang="en-US" sz="1100" b="1">
                <a:solidFill>
                  <a:schemeClr val="bg1"/>
                </a:solidFill>
              </a:rPr>
              <a:t>Structure</a:t>
            </a:r>
          </a:p>
          <a:p>
            <a:pPr algn="ctr"/>
            <a:r>
              <a:rPr lang="en-US" altLang="en-US" sz="1100" b="1">
                <a:solidFill>
                  <a:schemeClr val="bg1"/>
                </a:solidFill>
              </a:rPr>
              <a:t>Definitions</a:t>
            </a:r>
            <a:endParaRPr lang="en-US" altLang="en-US" sz="1100">
              <a:solidFill>
                <a:schemeClr val="bg1"/>
              </a:solidFill>
            </a:endParaRPr>
          </a:p>
        </p:txBody>
      </p:sp>
      <p:sp>
        <p:nvSpPr>
          <p:cNvPr id="10258" name="AutoShape 18">
            <a:extLst>
              <a:ext uri="{FF2B5EF4-FFF2-40B4-BE49-F238E27FC236}">
                <a16:creationId xmlns:a16="http://schemas.microsoft.com/office/drawing/2014/main" id="{5F151439-9DA0-D141-8C6A-1C34C6FB605E}"/>
              </a:ext>
            </a:extLst>
          </p:cNvPr>
          <p:cNvSpPr>
            <a:spLocks noChangeArrowheads="1"/>
          </p:cNvSpPr>
          <p:nvPr/>
        </p:nvSpPr>
        <p:spPr bwMode="auto">
          <a:xfrm flipV="1">
            <a:off x="6237288" y="3184526"/>
            <a:ext cx="1006475" cy="563563"/>
          </a:xfrm>
          <a:prstGeom prst="foldedCorner">
            <a:avLst>
              <a:gd name="adj" fmla="val 12500"/>
            </a:avLst>
          </a:prstGeom>
          <a:solidFill>
            <a:schemeClr val="accent1"/>
          </a:solidFill>
          <a:ln w="9525">
            <a:solidFill>
              <a:schemeClr val="tx1"/>
            </a:solidFill>
            <a:round/>
            <a:headEnd/>
            <a:tailEnd/>
          </a:ln>
        </p:spPr>
        <p:txBody>
          <a:bodyPr rot="10800000" wrap="none" anchor="ctr"/>
          <a:lstStyle/>
          <a:p>
            <a:pPr algn="ctr"/>
            <a:r>
              <a:rPr lang="en-US" altLang="en-US" sz="1100" b="1" dirty="0">
                <a:solidFill>
                  <a:schemeClr val="bg1"/>
                </a:solidFill>
              </a:rPr>
              <a:t>Concrete</a:t>
            </a:r>
          </a:p>
          <a:p>
            <a:pPr algn="ctr"/>
            <a:r>
              <a:rPr lang="en-US" altLang="en-US" sz="1100" b="1" dirty="0">
                <a:solidFill>
                  <a:schemeClr val="bg1"/>
                </a:solidFill>
              </a:rPr>
              <a:t>Data</a:t>
            </a:r>
          </a:p>
          <a:p>
            <a:pPr algn="ctr"/>
            <a:r>
              <a:rPr lang="en-US" altLang="en-US" sz="1100" b="1" dirty="0">
                <a:solidFill>
                  <a:schemeClr val="bg1"/>
                </a:solidFill>
              </a:rPr>
              <a:t>Object</a:t>
            </a:r>
            <a:endParaRPr lang="en-US" altLang="en-US" sz="1100" dirty="0">
              <a:solidFill>
                <a:schemeClr val="bg1"/>
              </a:solidFill>
            </a:endParaRPr>
          </a:p>
        </p:txBody>
      </p:sp>
      <p:sp>
        <p:nvSpPr>
          <p:cNvPr id="10259" name="Text Box 19">
            <a:extLst>
              <a:ext uri="{FF2B5EF4-FFF2-40B4-BE49-F238E27FC236}">
                <a16:creationId xmlns:a16="http://schemas.microsoft.com/office/drawing/2014/main" id="{6C1553C0-E702-634F-BBA1-7F6C0A5841BA}"/>
              </a:ext>
            </a:extLst>
          </p:cNvPr>
          <p:cNvSpPr txBox="1">
            <a:spLocks noChangeArrowheads="1"/>
          </p:cNvSpPr>
          <p:nvPr/>
        </p:nvSpPr>
        <p:spPr bwMode="auto">
          <a:xfrm>
            <a:off x="1284688" y="1886514"/>
            <a:ext cx="996950"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Abstract</a:t>
            </a:r>
          </a:p>
          <a:p>
            <a:pPr algn="ctr"/>
            <a:r>
              <a:rPr lang="en-US" altLang="en-US" sz="1200" i="1" u="sng" dirty="0">
                <a:solidFill>
                  <a:srgbClr val="E311DE"/>
                </a:solidFill>
              </a:rPr>
              <a:t>Data</a:t>
            </a:r>
          </a:p>
          <a:p>
            <a:pPr algn="ctr"/>
            <a:r>
              <a:rPr lang="en-US" altLang="en-US" sz="1200" i="1" u="sng" dirty="0">
                <a:solidFill>
                  <a:srgbClr val="E311DE"/>
                </a:solidFill>
              </a:rPr>
              <a:t>Architecture</a:t>
            </a:r>
          </a:p>
        </p:txBody>
      </p:sp>
      <p:sp>
        <p:nvSpPr>
          <p:cNvPr id="10260" name="Text Box 20">
            <a:extLst>
              <a:ext uri="{FF2B5EF4-FFF2-40B4-BE49-F238E27FC236}">
                <a16:creationId xmlns:a16="http://schemas.microsoft.com/office/drawing/2014/main" id="{9CCFE259-34FD-8447-B1B6-66116857CC2C}"/>
              </a:ext>
            </a:extLst>
          </p:cNvPr>
          <p:cNvSpPr txBox="1">
            <a:spLocks noChangeArrowheads="1"/>
          </p:cNvSpPr>
          <p:nvPr/>
        </p:nvSpPr>
        <p:spPr bwMode="auto">
          <a:xfrm>
            <a:off x="4223172" y="1880769"/>
            <a:ext cx="674688"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Data</a:t>
            </a:r>
          </a:p>
          <a:p>
            <a:pPr algn="ctr"/>
            <a:r>
              <a:rPr lang="en-US" altLang="en-US" sz="1200" i="1" u="sng" dirty="0">
                <a:solidFill>
                  <a:srgbClr val="E311DE"/>
                </a:solidFill>
              </a:rPr>
              <a:t>Models</a:t>
            </a:r>
          </a:p>
        </p:txBody>
      </p:sp>
      <p:sp>
        <p:nvSpPr>
          <p:cNvPr id="10261" name="Text Box 21">
            <a:extLst>
              <a:ext uri="{FF2B5EF4-FFF2-40B4-BE49-F238E27FC236}">
                <a16:creationId xmlns:a16="http://schemas.microsoft.com/office/drawing/2014/main" id="{4165F5F5-A49A-2047-9B36-691879BF00A9}"/>
              </a:ext>
            </a:extLst>
          </p:cNvPr>
          <p:cNvSpPr txBox="1">
            <a:spLocks noChangeArrowheads="1"/>
          </p:cNvSpPr>
          <p:nvPr/>
        </p:nvSpPr>
        <p:spPr bwMode="auto">
          <a:xfrm>
            <a:off x="6390481" y="1886514"/>
            <a:ext cx="700088" cy="639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200" i="1" u="sng" dirty="0">
                <a:solidFill>
                  <a:srgbClr val="E311DE"/>
                </a:solidFill>
              </a:rPr>
              <a:t>Actual</a:t>
            </a:r>
          </a:p>
          <a:p>
            <a:pPr algn="ctr"/>
            <a:r>
              <a:rPr lang="en-US" altLang="en-US" sz="1200" i="1" u="sng" dirty="0">
                <a:solidFill>
                  <a:srgbClr val="E311DE"/>
                </a:solidFill>
              </a:rPr>
              <a:t>Data</a:t>
            </a:r>
          </a:p>
          <a:p>
            <a:pPr algn="ctr"/>
            <a:r>
              <a:rPr lang="en-US" altLang="en-US" sz="1200" i="1" u="sng" dirty="0">
                <a:solidFill>
                  <a:srgbClr val="E311DE"/>
                </a:solidFill>
              </a:rPr>
              <a:t>Objects</a:t>
            </a:r>
          </a:p>
        </p:txBody>
      </p:sp>
      <p:sp>
        <p:nvSpPr>
          <p:cNvPr id="10262" name="Rectangle 22">
            <a:extLst>
              <a:ext uri="{FF2B5EF4-FFF2-40B4-BE49-F238E27FC236}">
                <a16:creationId xmlns:a16="http://schemas.microsoft.com/office/drawing/2014/main" id="{1B3E15CE-8F51-D340-90E7-1933405029FB}"/>
              </a:ext>
            </a:extLst>
          </p:cNvPr>
          <p:cNvSpPr>
            <a:spLocks noChangeArrowheads="1"/>
          </p:cNvSpPr>
          <p:nvPr/>
        </p:nvSpPr>
        <p:spPr bwMode="auto">
          <a:xfrm>
            <a:off x="3203576" y="3975101"/>
            <a:ext cx="10906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Instantiation</a:t>
            </a:r>
            <a:endParaRPr lang="en-US" altLang="en-US" sz="1200" i="1" u="sng" dirty="0">
              <a:solidFill>
                <a:srgbClr val="E311DE"/>
              </a:solidFill>
            </a:endParaRPr>
          </a:p>
        </p:txBody>
      </p:sp>
      <p:sp>
        <p:nvSpPr>
          <p:cNvPr id="10263" name="Rectangle 23">
            <a:extLst>
              <a:ext uri="{FF2B5EF4-FFF2-40B4-BE49-F238E27FC236}">
                <a16:creationId xmlns:a16="http://schemas.microsoft.com/office/drawing/2014/main" id="{C21FE620-E902-BF46-8F8D-25CB8924B61C}"/>
              </a:ext>
            </a:extLst>
          </p:cNvPr>
          <p:cNvSpPr>
            <a:spLocks noChangeArrowheads="1"/>
          </p:cNvSpPr>
          <p:nvPr/>
        </p:nvSpPr>
        <p:spPr bwMode="auto">
          <a:xfrm>
            <a:off x="5654994" y="3937740"/>
            <a:ext cx="989013" cy="274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Realization</a:t>
            </a:r>
            <a:endParaRPr lang="en-US" altLang="en-US" sz="1200" i="1" u="sng" dirty="0">
              <a:solidFill>
                <a:srgbClr val="E311DE"/>
              </a:solidFill>
            </a:endParaRPr>
          </a:p>
        </p:txBody>
      </p:sp>
      <p:sp>
        <p:nvSpPr>
          <p:cNvPr id="10264" name="Line 24">
            <a:extLst>
              <a:ext uri="{FF2B5EF4-FFF2-40B4-BE49-F238E27FC236}">
                <a16:creationId xmlns:a16="http://schemas.microsoft.com/office/drawing/2014/main" id="{B0587382-AC52-134A-A7DB-FF62BE887D03}"/>
              </a:ext>
            </a:extLst>
          </p:cNvPr>
          <p:cNvSpPr>
            <a:spLocks noChangeShapeType="1"/>
          </p:cNvSpPr>
          <p:nvPr/>
        </p:nvSpPr>
        <p:spPr bwMode="auto">
          <a:xfrm>
            <a:off x="3100388" y="34559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10265" name="Line 25">
            <a:extLst>
              <a:ext uri="{FF2B5EF4-FFF2-40B4-BE49-F238E27FC236}">
                <a16:creationId xmlns:a16="http://schemas.microsoft.com/office/drawing/2014/main" id="{323ADB51-235A-C242-9AA2-C9275B7F343B}"/>
              </a:ext>
            </a:extLst>
          </p:cNvPr>
          <p:cNvSpPr>
            <a:spLocks noChangeShapeType="1"/>
          </p:cNvSpPr>
          <p:nvPr/>
        </p:nvSpPr>
        <p:spPr bwMode="auto">
          <a:xfrm>
            <a:off x="5264151" y="3468688"/>
            <a:ext cx="774700" cy="0"/>
          </a:xfrm>
          <a:prstGeom prst="line">
            <a:avLst/>
          </a:prstGeom>
          <a:noFill/>
          <a:ln w="19050">
            <a:solidFill>
              <a:schemeClr val="tx1"/>
            </a:solidFill>
            <a:prstDash val="dash"/>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2" name="Date Placeholder 1">
            <a:extLst>
              <a:ext uri="{FF2B5EF4-FFF2-40B4-BE49-F238E27FC236}">
                <a16:creationId xmlns:a16="http://schemas.microsoft.com/office/drawing/2014/main" id="{68123203-7D7F-854C-9A59-FAF399187257}"/>
              </a:ext>
            </a:extLst>
          </p:cNvPr>
          <p:cNvSpPr>
            <a:spLocks noGrp="1"/>
          </p:cNvSpPr>
          <p:nvPr>
            <p:ph type="dt" sz="half" idx="2"/>
          </p:nvPr>
        </p:nvSpPr>
        <p:spPr/>
        <p:txBody>
          <a:bodyPr/>
          <a:lstStyle/>
          <a:p>
            <a:r>
              <a:rPr lang="en-US"/>
              <a:t>13 December 2021</a:t>
            </a:r>
            <a:endParaRPr lang="en-US" dirty="0"/>
          </a:p>
        </p:txBody>
      </p:sp>
      <p:sp>
        <p:nvSpPr>
          <p:cNvPr id="46" name="Rectangle 22">
            <a:extLst>
              <a:ext uri="{FF2B5EF4-FFF2-40B4-BE49-F238E27FC236}">
                <a16:creationId xmlns:a16="http://schemas.microsoft.com/office/drawing/2014/main" id="{35480C13-D844-3445-8DCC-A01E394DB788}"/>
              </a:ext>
            </a:extLst>
          </p:cNvPr>
          <p:cNvSpPr>
            <a:spLocks noChangeArrowheads="1"/>
          </p:cNvSpPr>
          <p:nvPr/>
        </p:nvSpPr>
        <p:spPr bwMode="auto">
          <a:xfrm>
            <a:off x="419292" y="3980296"/>
            <a:ext cx="1511952" cy="2769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r>
              <a:rPr lang="en-US" altLang="en-US" sz="1200" b="1" i="1" dirty="0"/>
              <a:t>Conceptualization</a:t>
            </a:r>
            <a:endParaRPr lang="en-US" altLang="en-US" sz="1200" i="1" u="sng" dirty="0">
              <a:solidFill>
                <a:srgbClr val="E311DE"/>
              </a:solidFill>
            </a:endParaRPr>
          </a:p>
        </p:txBody>
      </p:sp>
      <p:sp>
        <p:nvSpPr>
          <p:cNvPr id="47" name="Line Callout 1 (No Border) 46">
            <a:extLst>
              <a:ext uri="{FF2B5EF4-FFF2-40B4-BE49-F238E27FC236}">
                <a16:creationId xmlns:a16="http://schemas.microsoft.com/office/drawing/2014/main" id="{1D2880C6-63DA-DD49-B4CB-9D379AF17A6B}"/>
              </a:ext>
            </a:extLst>
          </p:cNvPr>
          <p:cNvSpPr/>
          <p:nvPr/>
        </p:nvSpPr>
        <p:spPr bwMode="auto">
          <a:xfrm flipH="1">
            <a:off x="1397326" y="4872794"/>
            <a:ext cx="1488444" cy="386860"/>
          </a:xfrm>
          <a:prstGeom prst="callout1">
            <a:avLst>
              <a:gd name="adj1" fmla="val 27653"/>
              <a:gd name="adj2" fmla="val 105011"/>
              <a:gd name="adj3" fmla="val -160746"/>
              <a:gd name="adj4" fmla="val 119618"/>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Abstract description of information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3" name="Group 2">
            <a:extLst>
              <a:ext uri="{FF2B5EF4-FFF2-40B4-BE49-F238E27FC236}">
                <a16:creationId xmlns:a16="http://schemas.microsoft.com/office/drawing/2014/main" id="{1E5BB750-9C56-B94B-87A0-1FA6AB8E829C}"/>
              </a:ext>
            </a:extLst>
          </p:cNvPr>
          <p:cNvGrpSpPr/>
          <p:nvPr/>
        </p:nvGrpSpPr>
        <p:grpSpPr>
          <a:xfrm>
            <a:off x="592455" y="2691400"/>
            <a:ext cx="2408715" cy="1340015"/>
            <a:chOff x="1132058" y="2320700"/>
            <a:chExt cx="6609764" cy="3320845"/>
          </a:xfrm>
        </p:grpSpPr>
        <p:cxnSp>
          <p:nvCxnSpPr>
            <p:cNvPr id="48" name="Connector: Elbow 49">
              <a:extLst>
                <a:ext uri="{FF2B5EF4-FFF2-40B4-BE49-F238E27FC236}">
                  <a16:creationId xmlns:a16="http://schemas.microsoft.com/office/drawing/2014/main" id="{29E502D4-5642-4C4F-8A79-5FEFE3D99D0A}"/>
                </a:ext>
              </a:extLst>
            </p:cNvPr>
            <p:cNvCxnSpPr>
              <a:cxnSpLocks/>
              <a:stCxn id="50" idx="2"/>
              <a:endCxn id="53" idx="0"/>
            </p:cNvCxnSpPr>
            <p:nvPr/>
          </p:nvCxnSpPr>
          <p:spPr>
            <a:xfrm rot="16200000" flipH="1">
              <a:off x="4618812" y="2365915"/>
              <a:ext cx="847901" cy="1366898"/>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Connector: Elbow 46">
              <a:extLst>
                <a:ext uri="{FF2B5EF4-FFF2-40B4-BE49-F238E27FC236}">
                  <a16:creationId xmlns:a16="http://schemas.microsoft.com/office/drawing/2014/main" id="{C3AF5CDF-07F0-6742-B024-8A013F193911}"/>
                </a:ext>
              </a:extLst>
            </p:cNvPr>
            <p:cNvCxnSpPr>
              <a:cxnSpLocks/>
              <a:stCxn id="50" idx="2"/>
              <a:endCxn id="51" idx="0"/>
            </p:cNvCxnSpPr>
            <p:nvPr/>
          </p:nvCxnSpPr>
          <p:spPr>
            <a:xfrm rot="5400000">
              <a:off x="3213500" y="2342718"/>
              <a:ext cx="863118" cy="1428509"/>
            </a:xfrm>
            <a:prstGeom prst="bentConnector3">
              <a:avLst>
                <a:gd name="adj1" fmla="val 50000"/>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Oval 5">
              <a:extLst>
                <a:ext uri="{FF2B5EF4-FFF2-40B4-BE49-F238E27FC236}">
                  <a16:creationId xmlns:a16="http://schemas.microsoft.com/office/drawing/2014/main" id="{74D0C573-9A4B-6340-A67B-2B7D973018AF}"/>
                </a:ext>
              </a:extLst>
            </p:cNvPr>
            <p:cNvSpPr>
              <a:spLocks noChangeArrowheads="1"/>
            </p:cNvSpPr>
            <p:nvPr/>
          </p:nvSpPr>
          <p:spPr bwMode="auto">
            <a:xfrm>
              <a:off x="3652383" y="2320700"/>
              <a:ext cx="1413858" cy="304714"/>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Information</a:t>
              </a:r>
            </a:p>
          </p:txBody>
        </p:sp>
        <p:sp>
          <p:nvSpPr>
            <p:cNvPr id="51" name="Oval 6">
              <a:extLst>
                <a:ext uri="{FF2B5EF4-FFF2-40B4-BE49-F238E27FC236}">
                  <a16:creationId xmlns:a16="http://schemas.microsoft.com/office/drawing/2014/main" id="{DAC9BE89-71E1-C946-A898-29C08FDCC505}"/>
                </a:ext>
              </a:extLst>
            </p:cNvPr>
            <p:cNvSpPr>
              <a:spLocks noChangeArrowheads="1"/>
            </p:cNvSpPr>
            <p:nvPr/>
          </p:nvSpPr>
          <p:spPr bwMode="auto">
            <a:xfrm>
              <a:off x="2297211" y="3488531"/>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Data Type</a:t>
              </a:r>
            </a:p>
          </p:txBody>
        </p:sp>
        <p:sp>
          <p:nvSpPr>
            <p:cNvPr id="52" name="Text Box 15">
              <a:extLst>
                <a:ext uri="{FF2B5EF4-FFF2-40B4-BE49-F238E27FC236}">
                  <a16:creationId xmlns:a16="http://schemas.microsoft.com/office/drawing/2014/main" id="{9B1F4599-AFFC-2D48-B0E4-9FDE76690949}"/>
                </a:ext>
              </a:extLst>
            </p:cNvPr>
            <p:cNvSpPr txBox="1">
              <a:spLocks noChangeArrowheads="1"/>
            </p:cNvSpPr>
            <p:nvPr/>
          </p:nvSpPr>
          <p:spPr bwMode="auto">
            <a:xfrm>
              <a:off x="2371317" y="3119939"/>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53" name="Oval 7">
              <a:extLst>
                <a:ext uri="{FF2B5EF4-FFF2-40B4-BE49-F238E27FC236}">
                  <a16:creationId xmlns:a16="http://schemas.microsoft.com/office/drawing/2014/main" id="{75909AAD-D328-FD4C-A8C7-301BB67FEEAA}"/>
                </a:ext>
              </a:extLst>
            </p:cNvPr>
            <p:cNvSpPr>
              <a:spLocks noChangeArrowheads="1"/>
            </p:cNvSpPr>
            <p:nvPr/>
          </p:nvSpPr>
          <p:spPr bwMode="auto">
            <a:xfrm>
              <a:off x="4935999" y="3473314"/>
              <a:ext cx="1580425" cy="30777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Representation</a:t>
              </a:r>
            </a:p>
          </p:txBody>
        </p:sp>
        <p:cxnSp>
          <p:nvCxnSpPr>
            <p:cNvPr id="54" name="Straight Connector 53">
              <a:extLst>
                <a:ext uri="{FF2B5EF4-FFF2-40B4-BE49-F238E27FC236}">
                  <a16:creationId xmlns:a16="http://schemas.microsoft.com/office/drawing/2014/main" id="{B224711C-952A-C84B-8542-8C76775CA83B}"/>
                </a:ext>
              </a:extLst>
            </p:cNvPr>
            <p:cNvCxnSpPr>
              <a:stCxn id="53" idx="1"/>
              <a:endCxn id="51" idx="3"/>
            </p:cNvCxnSpPr>
            <p:nvPr/>
          </p:nvCxnSpPr>
          <p:spPr bwMode="auto">
            <a:xfrm flipH="1">
              <a:off x="3564399" y="3627203"/>
              <a:ext cx="1371600" cy="10157"/>
            </a:xfrm>
            <a:prstGeom prst="line">
              <a:avLst/>
            </a:prstGeom>
            <a:noFill/>
            <a:ln w="9525" cap="flat" cmpd="sng" algn="ctr">
              <a:solidFill>
                <a:schemeClr val="tx1"/>
              </a:solidFill>
              <a:prstDash val="solid"/>
              <a:round/>
              <a:headEnd type="arrow"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5" name="Text Box 15">
              <a:extLst>
                <a:ext uri="{FF2B5EF4-FFF2-40B4-BE49-F238E27FC236}">
                  <a16:creationId xmlns:a16="http://schemas.microsoft.com/office/drawing/2014/main" id="{A88EB62A-733D-1A49-A57F-DC63D73B9C8A}"/>
                </a:ext>
              </a:extLst>
            </p:cNvPr>
            <p:cNvSpPr txBox="1">
              <a:spLocks noChangeArrowheads="1"/>
            </p:cNvSpPr>
            <p:nvPr/>
          </p:nvSpPr>
          <p:spPr bwMode="auto">
            <a:xfrm>
              <a:off x="3534052" y="3096223"/>
              <a:ext cx="1552046"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described by</a:t>
              </a:r>
            </a:p>
          </p:txBody>
        </p:sp>
        <p:sp>
          <p:nvSpPr>
            <p:cNvPr id="56" name="Flowchart: Decision 17">
              <a:extLst>
                <a:ext uri="{FF2B5EF4-FFF2-40B4-BE49-F238E27FC236}">
                  <a16:creationId xmlns:a16="http://schemas.microsoft.com/office/drawing/2014/main" id="{32AA2E0B-0B91-FA42-BA64-CFC6EE2C18D7}"/>
                </a:ext>
              </a:extLst>
            </p:cNvPr>
            <p:cNvSpPr/>
            <p:nvPr/>
          </p:nvSpPr>
          <p:spPr bwMode="auto">
            <a:xfrm rot="10800000" flipH="1">
              <a:off x="2850146" y="3786184"/>
              <a:ext cx="155378" cy="29765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7" name="Flowchart: Decision 17">
              <a:extLst>
                <a:ext uri="{FF2B5EF4-FFF2-40B4-BE49-F238E27FC236}">
                  <a16:creationId xmlns:a16="http://schemas.microsoft.com/office/drawing/2014/main" id="{CE701909-2CC8-0F41-AAD8-59AC97946C2D}"/>
                </a:ext>
              </a:extLst>
            </p:cNvPr>
            <p:cNvSpPr/>
            <p:nvPr/>
          </p:nvSpPr>
          <p:spPr bwMode="auto">
            <a:xfrm rot="5449414" flipH="1">
              <a:off x="5559335" y="3830897"/>
              <a:ext cx="321873" cy="19717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58" name="Oval 11">
              <a:extLst>
                <a:ext uri="{FF2B5EF4-FFF2-40B4-BE49-F238E27FC236}">
                  <a16:creationId xmlns:a16="http://schemas.microsoft.com/office/drawing/2014/main" id="{26B206DB-1041-5D45-B04E-838775656677}"/>
                </a:ext>
              </a:extLst>
            </p:cNvPr>
            <p:cNvSpPr>
              <a:spLocks noChangeArrowheads="1"/>
            </p:cNvSpPr>
            <p:nvPr/>
          </p:nvSpPr>
          <p:spPr bwMode="auto">
            <a:xfrm>
              <a:off x="33353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Range</a:t>
              </a:r>
            </a:p>
          </p:txBody>
        </p:sp>
        <p:sp>
          <p:nvSpPr>
            <p:cNvPr id="59" name="Oval 12">
              <a:extLst>
                <a:ext uri="{FF2B5EF4-FFF2-40B4-BE49-F238E27FC236}">
                  <a16:creationId xmlns:a16="http://schemas.microsoft.com/office/drawing/2014/main" id="{6017DA06-49C0-5349-8995-6DCF2C023626}"/>
                </a:ext>
              </a:extLst>
            </p:cNvPr>
            <p:cNvSpPr>
              <a:spLocks noChangeArrowheads="1"/>
            </p:cNvSpPr>
            <p:nvPr/>
          </p:nvSpPr>
          <p:spPr bwMode="auto">
            <a:xfrm>
              <a:off x="6157967" y="418937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0" name="Oval 11">
              <a:extLst>
                <a:ext uri="{FF2B5EF4-FFF2-40B4-BE49-F238E27FC236}">
                  <a16:creationId xmlns:a16="http://schemas.microsoft.com/office/drawing/2014/main" id="{5468CF5A-8FAB-B146-A4F7-83D79F4747FC}"/>
                </a:ext>
              </a:extLst>
            </p:cNvPr>
            <p:cNvSpPr>
              <a:spLocks noChangeArrowheads="1"/>
            </p:cNvSpPr>
            <p:nvPr/>
          </p:nvSpPr>
          <p:spPr bwMode="auto">
            <a:xfrm>
              <a:off x="3210190" y="4112309"/>
              <a:ext cx="1267188" cy="297658"/>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Name</a:t>
              </a:r>
            </a:p>
          </p:txBody>
        </p:sp>
        <p:sp>
          <p:nvSpPr>
            <p:cNvPr id="61" name="Oval 12">
              <a:extLst>
                <a:ext uri="{FF2B5EF4-FFF2-40B4-BE49-F238E27FC236}">
                  <a16:creationId xmlns:a16="http://schemas.microsoft.com/office/drawing/2014/main" id="{EE0183FD-3D2F-E34A-8EB2-1E32F8F88EA7}"/>
                </a:ext>
              </a:extLst>
            </p:cNvPr>
            <p:cNvSpPr>
              <a:spLocks noChangeArrowheads="1"/>
            </p:cNvSpPr>
            <p:nvPr/>
          </p:nvSpPr>
          <p:spPr bwMode="auto">
            <a:xfrm>
              <a:off x="6157967" y="4558797"/>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Encoding</a:t>
              </a:r>
            </a:p>
          </p:txBody>
        </p:sp>
        <p:cxnSp>
          <p:nvCxnSpPr>
            <p:cNvPr id="62" name="Connector: Elbow 27">
              <a:extLst>
                <a:ext uri="{FF2B5EF4-FFF2-40B4-BE49-F238E27FC236}">
                  <a16:creationId xmlns:a16="http://schemas.microsoft.com/office/drawing/2014/main" id="{709EB3A6-77D7-0B4B-BBF4-B73973B1448B}"/>
                </a:ext>
              </a:extLst>
            </p:cNvPr>
            <p:cNvCxnSpPr>
              <a:stCxn id="51" idx="2"/>
              <a:endCxn id="60" idx="1"/>
            </p:cNvCxnSpPr>
            <p:nvPr/>
          </p:nvCxnSpPr>
          <p:spPr>
            <a:xfrm rot="16200000" flipH="1">
              <a:off x="2833022" y="3883970"/>
              <a:ext cx="474949" cy="279384"/>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Connector: Elbow 28">
              <a:extLst>
                <a:ext uri="{FF2B5EF4-FFF2-40B4-BE49-F238E27FC236}">
                  <a16:creationId xmlns:a16="http://schemas.microsoft.com/office/drawing/2014/main" id="{E7BA32E4-D5CF-C14C-9BE0-EAF335DF45F2}"/>
                </a:ext>
              </a:extLst>
            </p:cNvPr>
            <p:cNvCxnSpPr>
              <a:cxnSpLocks/>
              <a:stCxn id="51" idx="2"/>
              <a:endCxn id="58" idx="1"/>
            </p:cNvCxnSpPr>
            <p:nvPr/>
          </p:nvCxnSpPr>
          <p:spPr>
            <a:xfrm rot="16200000" flipH="1">
              <a:off x="2672367" y="4044626"/>
              <a:ext cx="921438" cy="404562"/>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4" name="Connector: Elbow 31">
              <a:extLst>
                <a:ext uri="{FF2B5EF4-FFF2-40B4-BE49-F238E27FC236}">
                  <a16:creationId xmlns:a16="http://schemas.microsoft.com/office/drawing/2014/main" id="{1B8232B6-A792-D448-A3D5-B385C5C13789}"/>
                </a:ext>
              </a:extLst>
            </p:cNvPr>
            <p:cNvCxnSpPr>
              <a:cxnSpLocks/>
              <a:stCxn id="53" idx="2"/>
              <a:endCxn id="59" idx="1"/>
            </p:cNvCxnSpPr>
            <p:nvPr/>
          </p:nvCxnSpPr>
          <p:spPr>
            <a:xfrm rot="16200000" flipH="1">
              <a:off x="5663535" y="3843768"/>
              <a:ext cx="557109"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5" name="Connector: Elbow 34">
              <a:extLst>
                <a:ext uri="{FF2B5EF4-FFF2-40B4-BE49-F238E27FC236}">
                  <a16:creationId xmlns:a16="http://schemas.microsoft.com/office/drawing/2014/main" id="{0AE16EDB-732A-A44C-AFB7-B8E50592AFB3}"/>
                </a:ext>
              </a:extLst>
            </p:cNvPr>
            <p:cNvCxnSpPr>
              <a:cxnSpLocks/>
              <a:stCxn id="53" idx="2"/>
              <a:endCxn id="61" idx="1"/>
            </p:cNvCxnSpPr>
            <p:nvPr/>
          </p:nvCxnSpPr>
          <p:spPr>
            <a:xfrm rot="16200000" flipH="1">
              <a:off x="5478823" y="4028481"/>
              <a:ext cx="926533" cy="431755"/>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66" name="Text Box 15">
              <a:extLst>
                <a:ext uri="{FF2B5EF4-FFF2-40B4-BE49-F238E27FC236}">
                  <a16:creationId xmlns:a16="http://schemas.microsoft.com/office/drawing/2014/main" id="{D3C4997B-8179-904F-9C4B-EFB8F4C312B2}"/>
                </a:ext>
              </a:extLst>
            </p:cNvPr>
            <p:cNvSpPr txBox="1">
              <a:spLocks noChangeArrowheads="1"/>
            </p:cNvSpPr>
            <p:nvPr/>
          </p:nvSpPr>
          <p:spPr bwMode="auto">
            <a:xfrm>
              <a:off x="5028449" y="4460316"/>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0..1</a:t>
              </a:r>
            </a:p>
          </p:txBody>
        </p:sp>
        <p:sp>
          <p:nvSpPr>
            <p:cNvPr id="67" name="Text Box 15">
              <a:extLst>
                <a:ext uri="{FF2B5EF4-FFF2-40B4-BE49-F238E27FC236}">
                  <a16:creationId xmlns:a16="http://schemas.microsoft.com/office/drawing/2014/main" id="{362FF193-D4CE-B942-8F83-0A273A7C96C8}"/>
                </a:ext>
              </a:extLst>
            </p:cNvPr>
            <p:cNvSpPr txBox="1">
              <a:spLocks noChangeArrowheads="1"/>
            </p:cNvSpPr>
            <p:nvPr/>
          </p:nvSpPr>
          <p:spPr bwMode="auto">
            <a:xfrm>
              <a:off x="5031882" y="4785230"/>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68" name="Flowchart: Decision 45">
              <a:extLst>
                <a:ext uri="{FF2B5EF4-FFF2-40B4-BE49-F238E27FC236}">
                  <a16:creationId xmlns:a16="http://schemas.microsoft.com/office/drawing/2014/main" id="{877D6745-6B45-9E46-B7F2-0816611EEB8B}"/>
                </a:ext>
              </a:extLst>
            </p:cNvPr>
            <p:cNvSpPr/>
            <p:nvPr/>
          </p:nvSpPr>
          <p:spPr bwMode="auto">
            <a:xfrm rot="10800000" flipH="1">
              <a:off x="4252752" y="2576299"/>
              <a:ext cx="213120" cy="302497"/>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69" name="Text Box 15">
              <a:extLst>
                <a:ext uri="{FF2B5EF4-FFF2-40B4-BE49-F238E27FC236}">
                  <a16:creationId xmlns:a16="http://schemas.microsoft.com/office/drawing/2014/main" id="{C2214D4D-88DC-8C44-89C7-451205843C79}"/>
                </a:ext>
              </a:extLst>
            </p:cNvPr>
            <p:cNvSpPr txBox="1">
              <a:spLocks noChangeArrowheads="1"/>
            </p:cNvSpPr>
            <p:nvPr/>
          </p:nvSpPr>
          <p:spPr bwMode="auto">
            <a:xfrm>
              <a:off x="5778838" y="3037184"/>
              <a:ext cx="737519"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0" name="Text Box 15">
              <a:extLst>
                <a:ext uri="{FF2B5EF4-FFF2-40B4-BE49-F238E27FC236}">
                  <a16:creationId xmlns:a16="http://schemas.microsoft.com/office/drawing/2014/main" id="{C5302C7F-C713-5F4D-8B62-6A41F3D23258}"/>
                </a:ext>
              </a:extLst>
            </p:cNvPr>
            <p:cNvSpPr txBox="1">
              <a:spLocks noChangeArrowheads="1"/>
            </p:cNvSpPr>
            <p:nvPr/>
          </p:nvSpPr>
          <p:spPr bwMode="auto">
            <a:xfrm>
              <a:off x="4955486" y="3116653"/>
              <a:ext cx="737518"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0..*</a:t>
              </a:r>
            </a:p>
          </p:txBody>
        </p:sp>
        <p:sp>
          <p:nvSpPr>
            <p:cNvPr id="71" name="Oval 11">
              <a:extLst>
                <a:ext uri="{FF2B5EF4-FFF2-40B4-BE49-F238E27FC236}">
                  <a16:creationId xmlns:a16="http://schemas.microsoft.com/office/drawing/2014/main" id="{6419B9C9-D361-BB48-8357-9BED8B020C44}"/>
                </a:ext>
              </a:extLst>
            </p:cNvPr>
            <p:cNvSpPr>
              <a:spLocks noChangeArrowheads="1"/>
            </p:cNvSpPr>
            <p:nvPr/>
          </p:nvSpPr>
          <p:spPr bwMode="auto">
            <a:xfrm>
              <a:off x="6161396" y="4928222"/>
              <a:ext cx="1267188" cy="297657"/>
            </a:xfrm>
            <a:prstGeom prst="roundRect">
              <a:avLst/>
            </a:prstGeom>
            <a:solidFill>
              <a:srgbClr val="66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ltLang="ja-JP" sz="700" b="1" dirty="0">
                  <a:solidFill>
                    <a:schemeClr val="bg1"/>
                  </a:solidFill>
                </a:rPr>
                <a:t>Structure</a:t>
              </a:r>
            </a:p>
          </p:txBody>
        </p:sp>
        <p:cxnSp>
          <p:nvCxnSpPr>
            <p:cNvPr id="72" name="Connector: Elbow 56">
              <a:extLst>
                <a:ext uri="{FF2B5EF4-FFF2-40B4-BE49-F238E27FC236}">
                  <a16:creationId xmlns:a16="http://schemas.microsoft.com/office/drawing/2014/main" id="{CD9ACB57-4B06-FA40-AA24-2A58CDF95ABA}"/>
                </a:ext>
              </a:extLst>
            </p:cNvPr>
            <p:cNvCxnSpPr>
              <a:cxnSpLocks/>
              <a:endCxn id="71" idx="1"/>
            </p:cNvCxnSpPr>
            <p:nvPr/>
          </p:nvCxnSpPr>
          <p:spPr>
            <a:xfrm rot="16200000" flipH="1">
              <a:off x="5330251" y="4245906"/>
              <a:ext cx="1221169" cy="441123"/>
            </a:xfrm>
            <a:prstGeom prst="bentConnector2">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Connector: Elbow 62">
              <a:extLst>
                <a:ext uri="{FF2B5EF4-FFF2-40B4-BE49-F238E27FC236}">
                  <a16:creationId xmlns:a16="http://schemas.microsoft.com/office/drawing/2014/main" id="{767F9393-2EA9-D449-97AA-C0AA5168DE85}"/>
                </a:ext>
              </a:extLst>
            </p:cNvPr>
            <p:cNvCxnSpPr>
              <a:cxnSpLocks/>
              <a:stCxn id="51" idx="1"/>
            </p:cNvCxnSpPr>
            <p:nvPr/>
          </p:nvCxnSpPr>
          <p:spPr>
            <a:xfrm rot="10800000" flipH="1" flipV="1">
              <a:off x="2297211" y="3637359"/>
              <a:ext cx="31430" cy="187321"/>
            </a:xfrm>
            <a:prstGeom prst="bentConnector4">
              <a:avLst>
                <a:gd name="adj1" fmla="val -1100639"/>
                <a:gd name="adj2" fmla="val 265103"/>
              </a:avLst>
            </a:prstGeom>
            <a:ln w="12700">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74" name="Text Box 15">
              <a:extLst>
                <a:ext uri="{FF2B5EF4-FFF2-40B4-BE49-F238E27FC236}">
                  <a16:creationId xmlns:a16="http://schemas.microsoft.com/office/drawing/2014/main" id="{628D72BB-6495-4C4A-8AED-6CEB38E6E0C2}"/>
                </a:ext>
              </a:extLst>
            </p:cNvPr>
            <p:cNvSpPr txBox="1">
              <a:spLocks noChangeArrowheads="1"/>
            </p:cNvSpPr>
            <p:nvPr/>
          </p:nvSpPr>
          <p:spPr bwMode="auto">
            <a:xfrm>
              <a:off x="1132058" y="3078481"/>
              <a:ext cx="1400248" cy="464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association</a:t>
              </a:r>
            </a:p>
          </p:txBody>
        </p:sp>
        <p:cxnSp>
          <p:nvCxnSpPr>
            <p:cNvPr id="75" name="Connector: Elbow 72">
              <a:extLst>
                <a:ext uri="{FF2B5EF4-FFF2-40B4-BE49-F238E27FC236}">
                  <a16:creationId xmlns:a16="http://schemas.microsoft.com/office/drawing/2014/main" id="{5167D4A0-519A-664E-A46C-3ACD334FA334}"/>
                </a:ext>
              </a:extLst>
            </p:cNvPr>
            <p:cNvCxnSpPr>
              <a:cxnSpLocks/>
              <a:stCxn id="71" idx="3"/>
              <a:endCxn id="53" idx="3"/>
            </p:cNvCxnSpPr>
            <p:nvPr/>
          </p:nvCxnSpPr>
          <p:spPr>
            <a:xfrm flipH="1" flipV="1">
              <a:off x="6516424" y="3627203"/>
              <a:ext cx="912160" cy="1449848"/>
            </a:xfrm>
            <a:prstGeom prst="bentConnector3">
              <a:avLst>
                <a:gd name="adj1" fmla="val -49278"/>
              </a:avLst>
            </a:prstGeom>
            <a:ln w="12700">
              <a:solidFill>
                <a:schemeClr val="tx1"/>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76" name="Flowchart: Decision 81">
              <a:extLst>
                <a:ext uri="{FF2B5EF4-FFF2-40B4-BE49-F238E27FC236}">
                  <a16:creationId xmlns:a16="http://schemas.microsoft.com/office/drawing/2014/main" id="{626EB387-B2AA-8947-8687-1175BB71939B}"/>
                </a:ext>
              </a:extLst>
            </p:cNvPr>
            <p:cNvSpPr/>
            <p:nvPr/>
          </p:nvSpPr>
          <p:spPr bwMode="auto">
            <a:xfrm flipH="1">
              <a:off x="7425153" y="4973711"/>
              <a:ext cx="316669" cy="175108"/>
            </a:xfrm>
            <a:prstGeom prst="flowChartDecision">
              <a:avLst/>
            </a:prstGeom>
            <a:solidFill>
              <a:schemeClr val="tx1"/>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GB" sz="700" b="1" i="0" u="none" strike="noStrike" cap="none" normalizeH="0" baseline="0">
                <a:ln>
                  <a:noFill/>
                </a:ln>
                <a:solidFill>
                  <a:srgbClr val="006699"/>
                </a:solidFill>
                <a:effectLst/>
                <a:latin typeface="Gill Sans MT" pitchFamily="34" charset="0"/>
              </a:endParaRPr>
            </a:p>
          </p:txBody>
        </p:sp>
        <p:sp>
          <p:nvSpPr>
            <p:cNvPr id="77" name="Text Box 15">
              <a:extLst>
                <a:ext uri="{FF2B5EF4-FFF2-40B4-BE49-F238E27FC236}">
                  <a16:creationId xmlns:a16="http://schemas.microsoft.com/office/drawing/2014/main" id="{5B3C1A5D-1F51-1148-BDE7-8DAFC5F470C1}"/>
                </a:ext>
              </a:extLst>
            </p:cNvPr>
            <p:cNvSpPr txBox="1">
              <a:spLocks noChangeArrowheads="1"/>
            </p:cNvSpPr>
            <p:nvPr/>
          </p:nvSpPr>
          <p:spPr bwMode="auto">
            <a:xfrm>
              <a:off x="5592981" y="5177255"/>
              <a:ext cx="1129971" cy="464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kumimoji="1" lang="en-US" altLang="ja-JP" sz="700" dirty="0">
                  <a:latin typeface="Times" pitchFamily="2" charset="0"/>
                  <a:ea typeface="Osaka" pitchFamily="1" charset="-128"/>
                </a:rPr>
                <a:t>ordered</a:t>
              </a:r>
            </a:p>
          </p:txBody>
        </p:sp>
      </p:grpSp>
      <p:sp>
        <p:nvSpPr>
          <p:cNvPr id="84" name="Line Callout 1 (No Border) 83">
            <a:extLst>
              <a:ext uri="{FF2B5EF4-FFF2-40B4-BE49-F238E27FC236}">
                <a16:creationId xmlns:a16="http://schemas.microsoft.com/office/drawing/2014/main" id="{AC82DB1D-35E6-C24B-A0EC-5BFFE40A1A61}"/>
              </a:ext>
            </a:extLst>
          </p:cNvPr>
          <p:cNvSpPr/>
          <p:nvPr/>
        </p:nvSpPr>
        <p:spPr bwMode="auto">
          <a:xfrm flipH="1">
            <a:off x="3784442" y="4872794"/>
            <a:ext cx="1952270" cy="386860"/>
          </a:xfrm>
          <a:prstGeom prst="callout1">
            <a:avLst>
              <a:gd name="adj1" fmla="val 27653"/>
              <a:gd name="adj2" fmla="val 105011"/>
              <a:gd name="adj3" fmla="val -167312"/>
              <a:gd name="adj4" fmla="val 1069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Instantiated </a:t>
            </a:r>
            <a:r>
              <a:rPr lang="en-GB" sz="1000" b="0" dirty="0">
                <a:solidFill>
                  <a:schemeClr val="tx1"/>
                </a:solidFill>
                <a:latin typeface="Arial" panose="020B0604020202020204" pitchFamily="34" charset="0"/>
                <a:cs typeface="Arial" panose="020B0604020202020204" pitchFamily="34" charset="0"/>
              </a:rPr>
              <a:t>description of specific data models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5" name="Line Callout 1 (No Border) 84">
            <a:extLst>
              <a:ext uri="{FF2B5EF4-FFF2-40B4-BE49-F238E27FC236}">
                <a16:creationId xmlns:a16="http://schemas.microsoft.com/office/drawing/2014/main" id="{47078C22-C2DA-9B4C-ABFB-537955D22E40}"/>
              </a:ext>
            </a:extLst>
          </p:cNvPr>
          <p:cNvSpPr/>
          <p:nvPr/>
        </p:nvSpPr>
        <p:spPr bwMode="auto">
          <a:xfrm flipH="1">
            <a:off x="6542555" y="4872794"/>
            <a:ext cx="1219359" cy="386860"/>
          </a:xfrm>
          <a:prstGeom prst="callout1">
            <a:avLst>
              <a:gd name="adj1" fmla="val 27653"/>
              <a:gd name="adj2" fmla="val 105011"/>
              <a:gd name="adj3" fmla="val -175190"/>
              <a:gd name="adj4" fmla="val 1305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Realized </a:t>
            </a:r>
            <a:r>
              <a:rPr lang="en-GB" sz="1000" b="0" dirty="0">
                <a:solidFill>
                  <a:schemeClr val="tx1"/>
                </a:solidFill>
                <a:latin typeface="Arial" panose="020B0604020202020204" pitchFamily="34" charset="0"/>
                <a:cs typeface="Arial" panose="020B0604020202020204" pitchFamily="34" charset="0"/>
              </a:rPr>
              <a:t>actual data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8141948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2074" y="-523820"/>
            <a:ext cx="4939205" cy="1162050"/>
          </a:xfrm>
        </p:spPr>
        <p:txBody>
          <a:bodyPr vert="horz"/>
          <a:lstStyle/>
          <a:p>
            <a:pPr algn="ctr"/>
            <a:r>
              <a:rPr lang="en-US" sz="1800" kern="1200" dirty="0">
                <a:solidFill>
                  <a:srgbClr val="0099A6"/>
                </a:solidFill>
              </a:rPr>
              <a:t>ASL Info model example: SOIS System Model: Concept Diagram</a:t>
            </a:r>
          </a:p>
        </p:txBody>
      </p:sp>
      <p:sp>
        <p:nvSpPr>
          <p:cNvPr id="4" name="Text Placeholder 3"/>
          <p:cNvSpPr>
            <a:spLocks noGrp="1"/>
          </p:cNvSpPr>
          <p:nvPr>
            <p:ph type="body" sz="half" idx="2"/>
          </p:nvPr>
        </p:nvSpPr>
        <p:spPr>
          <a:xfrm>
            <a:off x="261440" y="2065071"/>
            <a:ext cx="3008313" cy="3573729"/>
          </a:xfrm>
        </p:spPr>
        <p:txBody>
          <a:bodyPr/>
          <a:lstStyle/>
          <a:p>
            <a:pPr marL="214313" indent="-214313">
              <a:buFont typeface="Arial" panose="020B0604020202020204" pitchFamily="34" charset="0"/>
              <a:buChar char="•"/>
            </a:pPr>
            <a:r>
              <a:rPr lang="en-US" dirty="0"/>
              <a:t>Rounded rectangles represent concepts used by SOIS.</a:t>
            </a:r>
          </a:p>
          <a:p>
            <a:pPr marL="214313" indent="-214313">
              <a:buFont typeface="Arial" panose="020B0604020202020204" pitchFamily="34" charset="0"/>
              <a:buChar char="•"/>
            </a:pPr>
            <a:r>
              <a:rPr lang="en-US" dirty="0"/>
              <a:t>Solid lines represent communication between endpoints.</a:t>
            </a:r>
          </a:p>
          <a:p>
            <a:pPr marL="214313" indent="-214313">
              <a:buFont typeface="Arial" panose="020B0604020202020204" pitchFamily="34" charset="0"/>
              <a:buChar char="•"/>
            </a:pPr>
            <a:r>
              <a:rPr lang="en-US" dirty="0"/>
              <a:t>Dashed lines represent relationships, pointing from subject to object.</a:t>
            </a:r>
          </a:p>
          <a:p>
            <a:pPr marL="214313" indent="-214313">
              <a:buFont typeface="Arial" panose="020B0604020202020204" pitchFamily="34" charset="0"/>
              <a:buChar char="•"/>
            </a:pPr>
            <a:r>
              <a:rPr lang="en-US" dirty="0"/>
              <a:t>Dotted lines represent references, pointing to referenced object.</a:t>
            </a:r>
          </a:p>
          <a:p>
            <a:pPr marL="214313" indent="-214313">
              <a:buFont typeface="Arial" panose="020B0604020202020204" pitchFamily="34" charset="0"/>
              <a:buChar char="•"/>
            </a:pPr>
            <a:r>
              <a:rPr lang="en-US" dirty="0"/>
              <a:t>Dash-dotted lines represent aggregation, pointing to aggregated object.</a:t>
            </a:r>
          </a:p>
        </p:txBody>
      </p:sp>
      <p:grpSp>
        <p:nvGrpSpPr>
          <p:cNvPr id="5" name="Group 4">
            <a:extLst>
              <a:ext uri="{FF2B5EF4-FFF2-40B4-BE49-F238E27FC236}">
                <a16:creationId xmlns:a16="http://schemas.microsoft.com/office/drawing/2014/main" id="{1E546FCB-3B24-8D48-9093-59685D845AA5}"/>
              </a:ext>
            </a:extLst>
          </p:cNvPr>
          <p:cNvGrpSpPr/>
          <p:nvPr/>
        </p:nvGrpSpPr>
        <p:grpSpPr>
          <a:xfrm>
            <a:off x="3465513" y="1953857"/>
            <a:ext cx="5263389" cy="3075343"/>
            <a:chOff x="4038600" y="1953857"/>
            <a:chExt cx="4690302" cy="2386613"/>
          </a:xfrm>
        </p:grpSpPr>
        <p:cxnSp>
          <p:nvCxnSpPr>
            <p:cNvPr id="64" name="Elbow Connector 287">
              <a:extLst>
                <a:ext uri="{FF2B5EF4-FFF2-40B4-BE49-F238E27FC236}">
                  <a16:creationId xmlns:a16="http://schemas.microsoft.com/office/drawing/2014/main" id="{AB5BCDE0-8A31-4036-9E5E-31540D72D960}"/>
                </a:ext>
              </a:extLst>
            </p:cNvPr>
            <p:cNvCxnSpPr>
              <a:cxnSpLocks/>
              <a:stCxn id="58" idx="1"/>
              <a:endCxn id="46" idx="3"/>
            </p:cNvCxnSpPr>
            <p:nvPr/>
          </p:nvCxnSpPr>
          <p:spPr bwMode="auto">
            <a:xfrm rot="10800000">
              <a:off x="4650265" y="2481442"/>
              <a:ext cx="772668" cy="566921"/>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Elbow Connector 287">
              <a:extLst>
                <a:ext uri="{FF2B5EF4-FFF2-40B4-BE49-F238E27FC236}">
                  <a16:creationId xmlns:a16="http://schemas.microsoft.com/office/drawing/2014/main" id="{A74BCB1E-CAF3-453F-9DA4-86B945A52784}"/>
                </a:ext>
              </a:extLst>
            </p:cNvPr>
            <p:cNvCxnSpPr>
              <a:cxnSpLocks/>
              <a:stCxn id="51" idx="1"/>
              <a:endCxn id="46" idx="3"/>
            </p:cNvCxnSpPr>
            <p:nvPr/>
          </p:nvCxnSpPr>
          <p:spPr bwMode="auto">
            <a:xfrm rot="10800000" flipH="1">
              <a:off x="4150852" y="2481440"/>
              <a:ext cx="499413" cy="959271"/>
            </a:xfrm>
            <a:prstGeom prst="bentConnector5">
              <a:avLst>
                <a:gd name="adj1" fmla="val -34330"/>
                <a:gd name="adj2" fmla="val 50000"/>
                <a:gd name="adj3" fmla="val 13433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Elbow Connector 287">
              <a:extLst>
                <a:ext uri="{FF2B5EF4-FFF2-40B4-BE49-F238E27FC236}">
                  <a16:creationId xmlns:a16="http://schemas.microsoft.com/office/drawing/2014/main" id="{FE796F63-5B7C-4E3E-BF4D-79E33A021045}"/>
                </a:ext>
              </a:extLst>
            </p:cNvPr>
            <p:cNvCxnSpPr>
              <a:cxnSpLocks/>
              <a:stCxn id="72" idx="1"/>
              <a:endCxn id="46" idx="3"/>
            </p:cNvCxnSpPr>
            <p:nvPr/>
          </p:nvCxnSpPr>
          <p:spPr bwMode="auto">
            <a:xfrm rot="10800000">
              <a:off x="4650265" y="2481440"/>
              <a:ext cx="499490" cy="1465077"/>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58" idx="3"/>
              <a:endCxn id="55" idx="1"/>
            </p:cNvCxnSpPr>
            <p:nvPr/>
          </p:nvCxnSpPr>
          <p:spPr>
            <a:xfrm flipV="1">
              <a:off x="6034599" y="2869038"/>
              <a:ext cx="901572" cy="1793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a:cxnSpLocks/>
              <a:stCxn id="58" idx="3"/>
              <a:endCxn id="62" idx="1"/>
            </p:cNvCxnSpPr>
            <p:nvPr/>
          </p:nvCxnSpPr>
          <p:spPr>
            <a:xfrm>
              <a:off x="6034599" y="3048362"/>
              <a:ext cx="901572" cy="24967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a:cxnSpLocks/>
              <a:stCxn id="58" idx="2"/>
              <a:endCxn id="51" idx="3"/>
            </p:cNvCxnSpPr>
            <p:nvPr/>
          </p:nvCxnSpPr>
          <p:spPr>
            <a:xfrm flipH="1">
              <a:off x="4762518" y="3127291"/>
              <a:ext cx="966248" cy="313421"/>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a:cxnSpLocks/>
              <a:stCxn id="72" idx="0"/>
              <a:endCxn id="51" idx="3"/>
            </p:cNvCxnSpPr>
            <p:nvPr/>
          </p:nvCxnSpPr>
          <p:spPr>
            <a:xfrm flipH="1" flipV="1">
              <a:off x="4762518" y="3440712"/>
              <a:ext cx="958810" cy="43016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a:cxnSpLocks/>
              <a:stCxn id="72" idx="0"/>
              <a:endCxn id="58" idx="2"/>
            </p:cNvCxnSpPr>
            <p:nvPr/>
          </p:nvCxnSpPr>
          <p:spPr>
            <a:xfrm flipV="1">
              <a:off x="5721327" y="3127291"/>
              <a:ext cx="7439" cy="743587"/>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57" name="Straight Connector 56"/>
            <p:cNvCxnSpPr>
              <a:cxnSpLocks/>
              <a:stCxn id="72" idx="3"/>
              <a:endCxn id="85" idx="1"/>
            </p:cNvCxnSpPr>
            <p:nvPr/>
          </p:nvCxnSpPr>
          <p:spPr>
            <a:xfrm flipV="1">
              <a:off x="6292900" y="3797981"/>
              <a:ext cx="643271" cy="148536"/>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a:cxnSpLocks/>
              <a:stCxn id="72" idx="3"/>
              <a:endCxn id="93" idx="1"/>
            </p:cNvCxnSpPr>
            <p:nvPr/>
          </p:nvCxnSpPr>
          <p:spPr>
            <a:xfrm>
              <a:off x="6292900" y="3946517"/>
              <a:ext cx="643271" cy="315024"/>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a:cxnSpLocks/>
              <a:stCxn id="39" idx="2"/>
              <a:endCxn id="51" idx="3"/>
            </p:cNvCxnSpPr>
            <p:nvPr/>
          </p:nvCxnSpPr>
          <p:spPr>
            <a:xfrm flipH="1">
              <a:off x="4762518" y="2276336"/>
              <a:ext cx="966248" cy="1164376"/>
            </a:xfrm>
            <a:prstGeom prst="line">
              <a:avLst/>
            </a:prstGeom>
            <a:ln w="12700">
              <a:solidFill>
                <a:schemeClr val="tx1"/>
              </a:solidFill>
              <a:prstDash val="sysDash"/>
              <a:tailEnd type="triangle" w="lg" len="lg"/>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a:cxnSpLocks/>
              <a:stCxn id="39" idx="3"/>
              <a:endCxn id="41" idx="1"/>
            </p:cNvCxnSpPr>
            <p:nvPr/>
          </p:nvCxnSpPr>
          <p:spPr>
            <a:xfrm>
              <a:off x="6034599" y="2197407"/>
              <a:ext cx="901571" cy="248232"/>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a:cxnSpLocks/>
              <a:stCxn id="39" idx="3"/>
              <a:endCxn id="36" idx="1"/>
            </p:cNvCxnSpPr>
            <p:nvPr/>
          </p:nvCxnSpPr>
          <p:spPr>
            <a:xfrm flipV="1">
              <a:off x="6034599" y="2032787"/>
              <a:ext cx="901572" cy="164620"/>
            </a:xfrm>
            <a:prstGeom prst="line">
              <a:avLst/>
            </a:prstGeom>
            <a:ln w="12700">
              <a:solidFill>
                <a:schemeClr val="tx1"/>
              </a:solidFill>
              <a:prstDash val="lgDash"/>
              <a:tailEnd type="triangle" w="lg" len="lg"/>
            </a:ln>
          </p:spPr>
          <p:style>
            <a:lnRef idx="1">
              <a:schemeClr val="accent1"/>
            </a:lnRef>
            <a:fillRef idx="0">
              <a:schemeClr val="accent1"/>
            </a:fillRef>
            <a:effectRef idx="0">
              <a:schemeClr val="accent1"/>
            </a:effectRef>
            <a:fontRef idx="minor">
              <a:schemeClr val="tx1"/>
            </a:fontRef>
          </p:style>
        </p:cxnSp>
        <p:sp>
          <p:nvSpPr>
            <p:cNvPr id="36" name="Rounded Rectangle 283">
              <a:extLst>
                <a:ext uri="{FF2B5EF4-FFF2-40B4-BE49-F238E27FC236}">
                  <a16:creationId xmlns:a16="http://schemas.microsoft.com/office/drawing/2014/main" id="{FB504A98-2A58-4F09-95EB-69E5915636AC}"/>
                </a:ext>
              </a:extLst>
            </p:cNvPr>
            <p:cNvSpPr/>
            <p:nvPr/>
          </p:nvSpPr>
          <p:spPr bwMode="auto">
            <a:xfrm>
              <a:off x="6936171" y="1953857"/>
              <a:ext cx="145207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Mission Application Interfaces</a:t>
              </a:r>
            </a:p>
          </p:txBody>
        </p:sp>
        <p:sp>
          <p:nvSpPr>
            <p:cNvPr id="39" name="Rectangle: Rounded Corners 38">
              <a:extLst>
                <a:ext uri="{FF2B5EF4-FFF2-40B4-BE49-F238E27FC236}">
                  <a16:creationId xmlns:a16="http://schemas.microsoft.com/office/drawing/2014/main" id="{BCE56B4D-7539-49EB-9623-A0E1BDA64188}"/>
                </a:ext>
              </a:extLst>
            </p:cNvPr>
            <p:cNvSpPr/>
            <p:nvPr/>
          </p:nvSpPr>
          <p:spPr>
            <a:xfrm>
              <a:off x="5422933" y="2118477"/>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err="1">
                  <a:solidFill>
                    <a:schemeClr val="tx1"/>
                  </a:solidFill>
                  <a:latin typeface="Arial" panose="020B0604020202020204" pitchFamily="34" charset="0"/>
                  <a:cs typeface="Arial" panose="020B0604020202020204" pitchFamily="34" charset="0"/>
                </a:rPr>
                <a:t>PackageFIle</a:t>
              </a:r>
              <a:endParaRPr lang="en-US" sz="750" dirty="0">
                <a:solidFill>
                  <a:schemeClr val="tx1"/>
                </a:solidFill>
                <a:latin typeface="Arial" panose="020B0604020202020204" pitchFamily="34" charset="0"/>
                <a:cs typeface="Arial" panose="020B0604020202020204" pitchFamily="34" charset="0"/>
              </a:endParaRPr>
            </a:p>
          </p:txBody>
        </p:sp>
        <p:sp>
          <p:nvSpPr>
            <p:cNvPr id="40" name="TextBox 39">
              <a:extLst>
                <a:ext uri="{FF2B5EF4-FFF2-40B4-BE49-F238E27FC236}">
                  <a16:creationId xmlns:a16="http://schemas.microsoft.com/office/drawing/2014/main" id="{7C1786FF-B1C1-4316-B4D4-11EEED6BD1B4}"/>
                </a:ext>
              </a:extLst>
            </p:cNvPr>
            <p:cNvSpPr txBox="1"/>
            <p:nvPr/>
          </p:nvSpPr>
          <p:spPr>
            <a:xfrm>
              <a:off x="6148619" y="2024158"/>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1" name="Rounded Rectangle 283">
              <a:extLst>
                <a:ext uri="{FF2B5EF4-FFF2-40B4-BE49-F238E27FC236}">
                  <a16:creationId xmlns:a16="http://schemas.microsoft.com/office/drawing/2014/main" id="{4B47B98E-88C4-4E28-926A-5B5286000FF3}"/>
                </a:ext>
              </a:extLst>
            </p:cNvPr>
            <p:cNvSpPr/>
            <p:nvPr/>
          </p:nvSpPr>
          <p:spPr bwMode="auto">
            <a:xfrm>
              <a:off x="6936170" y="2366709"/>
              <a:ext cx="1792732"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Application Support Service Interfaces</a:t>
              </a:r>
            </a:p>
          </p:txBody>
        </p:sp>
        <p:sp>
          <p:nvSpPr>
            <p:cNvPr id="45" name="TextBox 44">
              <a:extLst>
                <a:ext uri="{FF2B5EF4-FFF2-40B4-BE49-F238E27FC236}">
                  <a16:creationId xmlns:a16="http://schemas.microsoft.com/office/drawing/2014/main" id="{0C66075D-DE36-452D-9F01-1702263A5ACE}"/>
                </a:ext>
              </a:extLst>
            </p:cNvPr>
            <p:cNvSpPr txBox="1"/>
            <p:nvPr/>
          </p:nvSpPr>
          <p:spPr>
            <a:xfrm>
              <a:off x="6172570" y="2308610"/>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46" name="Rectangle: Rounded Corners 45">
              <a:extLst>
                <a:ext uri="{FF2B5EF4-FFF2-40B4-BE49-F238E27FC236}">
                  <a16:creationId xmlns:a16="http://schemas.microsoft.com/office/drawing/2014/main" id="{F0F2E049-5418-44EC-B971-A626ED5B91BB}"/>
                </a:ext>
              </a:extLst>
            </p:cNvPr>
            <p:cNvSpPr/>
            <p:nvPr/>
          </p:nvSpPr>
          <p:spPr>
            <a:xfrm>
              <a:off x="4038600" y="2402511"/>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SO Model</a:t>
              </a:r>
            </a:p>
          </p:txBody>
        </p:sp>
        <p:cxnSp>
          <p:nvCxnSpPr>
            <p:cNvPr id="49" name="Elbow Connector 287">
              <a:extLst>
                <a:ext uri="{FF2B5EF4-FFF2-40B4-BE49-F238E27FC236}">
                  <a16:creationId xmlns:a16="http://schemas.microsoft.com/office/drawing/2014/main" id="{FFE7119A-5D23-406C-B1E2-29ED1CAA301A}"/>
                </a:ext>
              </a:extLst>
            </p:cNvPr>
            <p:cNvCxnSpPr>
              <a:cxnSpLocks/>
              <a:stCxn id="39" idx="1"/>
              <a:endCxn id="46" idx="3"/>
            </p:cNvCxnSpPr>
            <p:nvPr/>
          </p:nvCxnSpPr>
          <p:spPr bwMode="auto">
            <a:xfrm rot="10800000" flipV="1">
              <a:off x="4650265" y="2197406"/>
              <a:ext cx="772668" cy="284034"/>
            </a:xfrm>
            <a:prstGeom prst="bentConnector3">
              <a:avLst>
                <a:gd name="adj1" fmla="val 50000"/>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0" name="Flowchart: Decision 49">
              <a:extLst>
                <a:ext uri="{FF2B5EF4-FFF2-40B4-BE49-F238E27FC236}">
                  <a16:creationId xmlns:a16="http://schemas.microsoft.com/office/drawing/2014/main" id="{D20E54E1-F3DD-458D-BF57-9072CCCD6577}"/>
                </a:ext>
              </a:extLst>
            </p:cNvPr>
            <p:cNvSpPr/>
            <p:nvPr/>
          </p:nvSpPr>
          <p:spPr bwMode="auto">
            <a:xfrm rot="16200000">
              <a:off x="4686502" y="2407166"/>
              <a:ext cx="92334" cy="154802"/>
            </a:xfrm>
            <a:prstGeom prst="flowChartDecision">
              <a:avLst/>
            </a:prstGeom>
            <a:solidFill>
              <a:schemeClr val="bg1"/>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defTabSz="685800"/>
              <a:endParaRPr lang="en-GB" sz="1500" dirty="0">
                <a:solidFill>
                  <a:srgbClr val="006699"/>
                </a:solidFill>
                <a:latin typeface="Gill Sans MT" pitchFamily="34" charset="0"/>
              </a:endParaRPr>
            </a:p>
          </p:txBody>
        </p:sp>
        <p:sp>
          <p:nvSpPr>
            <p:cNvPr id="51" name="Rectangle: Rounded Corners 50">
              <a:extLst>
                <a:ext uri="{FF2B5EF4-FFF2-40B4-BE49-F238E27FC236}">
                  <a16:creationId xmlns:a16="http://schemas.microsoft.com/office/drawing/2014/main" id="{EA0DFC4F-4103-433C-A149-3D565DE4AC69}"/>
                </a:ext>
              </a:extLst>
            </p:cNvPr>
            <p:cNvSpPr/>
            <p:nvPr/>
          </p:nvSpPr>
          <p:spPr>
            <a:xfrm>
              <a:off x="4150852" y="336178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DoT</a:t>
              </a:r>
            </a:p>
          </p:txBody>
        </p:sp>
        <p:sp>
          <p:nvSpPr>
            <p:cNvPr id="54" name="TextBox 53">
              <a:extLst>
                <a:ext uri="{FF2B5EF4-FFF2-40B4-BE49-F238E27FC236}">
                  <a16:creationId xmlns:a16="http://schemas.microsoft.com/office/drawing/2014/main" id="{44098E2E-C068-4DFC-A626-7C2F7DB4A61A}"/>
                </a:ext>
              </a:extLst>
            </p:cNvPr>
            <p:cNvSpPr txBox="1"/>
            <p:nvPr/>
          </p:nvSpPr>
          <p:spPr>
            <a:xfrm>
              <a:off x="5582736" y="2455053"/>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55" name="Rounded Rectangle 283">
              <a:extLst>
                <a:ext uri="{FF2B5EF4-FFF2-40B4-BE49-F238E27FC236}">
                  <a16:creationId xmlns:a16="http://schemas.microsoft.com/office/drawing/2014/main" id="{49EB5E7F-7965-4007-84C5-5D70C1EE4968}"/>
                </a:ext>
              </a:extLst>
            </p:cNvPr>
            <p:cNvSpPr/>
            <p:nvPr/>
          </p:nvSpPr>
          <p:spPr bwMode="auto">
            <a:xfrm>
              <a:off x="6936171" y="2790108"/>
              <a:ext cx="1384334" cy="157859"/>
            </a:xfrm>
            <a:prstGeom prst="roundRect">
              <a:avLst/>
            </a:prstGeom>
            <a:solidFill>
              <a:schemeClr val="accent6">
                <a:lumMod val="20000"/>
                <a:lumOff val="80000"/>
              </a:schemeClr>
            </a:solidFill>
            <a:ln w="22225" cap="flat" cmpd="sng" algn="ctr">
              <a:solidFill>
                <a:srgbClr val="0070C0"/>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 Service Interfaces</a:t>
              </a:r>
            </a:p>
          </p:txBody>
        </p:sp>
        <p:sp>
          <p:nvSpPr>
            <p:cNvPr id="56" name="TextBox 55">
              <a:extLst>
                <a:ext uri="{FF2B5EF4-FFF2-40B4-BE49-F238E27FC236}">
                  <a16:creationId xmlns:a16="http://schemas.microsoft.com/office/drawing/2014/main" id="{6B171346-E743-4926-8413-A7DAD9CAD91C}"/>
                </a:ext>
              </a:extLst>
            </p:cNvPr>
            <p:cNvSpPr txBox="1"/>
            <p:nvPr/>
          </p:nvSpPr>
          <p:spPr>
            <a:xfrm>
              <a:off x="6200511" y="2817723"/>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58" name="Rectangle: Rounded Corners 57">
              <a:extLst>
                <a:ext uri="{FF2B5EF4-FFF2-40B4-BE49-F238E27FC236}">
                  <a16:creationId xmlns:a16="http://schemas.microsoft.com/office/drawing/2014/main" id="{F9B90FC1-183F-4651-B7F1-1C30B88A32A5}"/>
                </a:ext>
              </a:extLst>
            </p:cNvPr>
            <p:cNvSpPr/>
            <p:nvPr/>
          </p:nvSpPr>
          <p:spPr>
            <a:xfrm>
              <a:off x="5422933" y="2969432"/>
              <a:ext cx="611666" cy="157859"/>
            </a:xfrm>
            <a:prstGeom prst="roundRect">
              <a:avLst/>
            </a:prstGeom>
            <a:solidFill>
              <a:srgbClr val="CCECFF"/>
            </a:solidFill>
            <a:ln w="22225">
              <a:solidFill>
                <a:srgbClr val="0070C0"/>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Datasheet</a:t>
              </a:r>
            </a:p>
          </p:txBody>
        </p:sp>
        <p:sp>
          <p:nvSpPr>
            <p:cNvPr id="62" name="Rounded Rectangle 283">
              <a:extLst>
                <a:ext uri="{FF2B5EF4-FFF2-40B4-BE49-F238E27FC236}">
                  <a16:creationId xmlns:a16="http://schemas.microsoft.com/office/drawing/2014/main" id="{3CF896CB-DCCF-48CB-82B0-705496B72605}"/>
                </a:ext>
              </a:extLst>
            </p:cNvPr>
            <p:cNvSpPr/>
            <p:nvPr/>
          </p:nvSpPr>
          <p:spPr bwMode="auto">
            <a:xfrm>
              <a:off x="6936171" y="3219108"/>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Device</a:t>
              </a:r>
            </a:p>
          </p:txBody>
        </p:sp>
        <p:sp>
          <p:nvSpPr>
            <p:cNvPr id="63" name="TextBox 62">
              <a:extLst>
                <a:ext uri="{FF2B5EF4-FFF2-40B4-BE49-F238E27FC236}">
                  <a16:creationId xmlns:a16="http://schemas.microsoft.com/office/drawing/2014/main" id="{1BEC8892-E4A8-4E05-89C8-0D4415CEAB89}"/>
                </a:ext>
              </a:extLst>
            </p:cNvPr>
            <p:cNvSpPr txBox="1"/>
            <p:nvPr/>
          </p:nvSpPr>
          <p:spPr>
            <a:xfrm>
              <a:off x="6155427" y="3140501"/>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sp>
          <p:nvSpPr>
            <p:cNvPr id="69" name="TextBox 68">
              <a:extLst>
                <a:ext uri="{FF2B5EF4-FFF2-40B4-BE49-F238E27FC236}">
                  <a16:creationId xmlns:a16="http://schemas.microsoft.com/office/drawing/2014/main" id="{2EC43D3E-1D45-4A04-92A9-A86A39959370}"/>
                </a:ext>
              </a:extLst>
            </p:cNvPr>
            <p:cNvSpPr txBox="1"/>
            <p:nvPr/>
          </p:nvSpPr>
          <p:spPr>
            <a:xfrm>
              <a:off x="5173100" y="3289432"/>
              <a:ext cx="39273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0" name="TextBox 69">
              <a:extLst>
                <a:ext uri="{FF2B5EF4-FFF2-40B4-BE49-F238E27FC236}">
                  <a16:creationId xmlns:a16="http://schemas.microsoft.com/office/drawing/2014/main" id="{F93F583B-2814-4BFC-9A87-BC19608B36CD}"/>
                </a:ext>
              </a:extLst>
            </p:cNvPr>
            <p:cNvSpPr txBox="1"/>
            <p:nvPr/>
          </p:nvSpPr>
          <p:spPr>
            <a:xfrm>
              <a:off x="5807086" y="3439022"/>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72" name="Rectangle: Rounded Corners 71">
              <a:extLst>
                <a:ext uri="{FF2B5EF4-FFF2-40B4-BE49-F238E27FC236}">
                  <a16:creationId xmlns:a16="http://schemas.microsoft.com/office/drawing/2014/main" id="{F759D4E8-63E7-445D-9564-2DB59854D438}"/>
                </a:ext>
              </a:extLst>
            </p:cNvPr>
            <p:cNvSpPr/>
            <p:nvPr/>
          </p:nvSpPr>
          <p:spPr>
            <a:xfrm>
              <a:off x="5149755" y="3870877"/>
              <a:ext cx="1143145" cy="151280"/>
            </a:xfrm>
            <a:prstGeom prst="roundRect">
              <a:avLst/>
            </a:prstGeom>
            <a:solidFill>
              <a:srgbClr val="CCECFF"/>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Deployment Description</a:t>
              </a:r>
            </a:p>
          </p:txBody>
        </p:sp>
        <p:sp>
          <p:nvSpPr>
            <p:cNvPr id="75" name="TextBox 74">
              <a:extLst>
                <a:ext uri="{FF2B5EF4-FFF2-40B4-BE49-F238E27FC236}">
                  <a16:creationId xmlns:a16="http://schemas.microsoft.com/office/drawing/2014/main" id="{BBA6428D-85C1-4458-BA15-90DA61B3A0B0}"/>
                </a:ext>
              </a:extLst>
            </p:cNvPr>
            <p:cNvSpPr txBox="1"/>
            <p:nvPr/>
          </p:nvSpPr>
          <p:spPr>
            <a:xfrm>
              <a:off x="5040722" y="3742379"/>
              <a:ext cx="365485" cy="184666"/>
            </a:xfrm>
            <a:prstGeom prst="rect">
              <a:avLst/>
            </a:prstGeom>
            <a:noFill/>
          </p:spPr>
          <p:txBody>
            <a:bodyPr wrap="squar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references</a:t>
              </a:r>
            </a:p>
          </p:txBody>
        </p:sp>
        <p:sp>
          <p:nvSpPr>
            <p:cNvPr id="85" name="Rectangle: Rounded Corners 84">
              <a:extLst>
                <a:ext uri="{FF2B5EF4-FFF2-40B4-BE49-F238E27FC236}">
                  <a16:creationId xmlns:a16="http://schemas.microsoft.com/office/drawing/2014/main" id="{DEE5FD86-040C-4FBF-A885-09D61DFF34DB}"/>
                </a:ext>
              </a:extLst>
            </p:cNvPr>
            <p:cNvSpPr/>
            <p:nvPr/>
          </p:nvSpPr>
          <p:spPr>
            <a:xfrm>
              <a:off x="6936171" y="3685928"/>
              <a:ext cx="1514826" cy="224107"/>
            </a:xfrm>
            <a:prstGeom prst="roundRect">
              <a:avLst/>
            </a:prstGeom>
            <a:solidFill>
              <a:srgbClr val="FF9933"/>
            </a:solidFill>
            <a:ln w="22225">
              <a:solidFill>
                <a:srgbClr val="0070C0"/>
              </a:solidFill>
              <a:prstDash val="lgDash"/>
            </a:ln>
          </p:spPr>
          <p:style>
            <a:lnRef idx="2">
              <a:schemeClr val="accent1">
                <a:shade val="50000"/>
              </a:schemeClr>
            </a:lnRef>
            <a:fillRef idx="1">
              <a:schemeClr val="accent1"/>
            </a:fillRef>
            <a:effectRef idx="0">
              <a:schemeClr val="accent1"/>
            </a:effectRef>
            <a:fontRef idx="minor">
              <a:schemeClr val="lt1"/>
            </a:fontRef>
          </p:style>
          <p:txBody>
            <a:bodyPr lIns="13716" tIns="13716" rIns="13716" bIns="13716" rtlCol="0" anchor="ctr"/>
            <a:lstStyle/>
            <a:p>
              <a:pPr algn="ctr"/>
              <a:r>
                <a:rPr lang="en-US" sz="750" dirty="0">
                  <a:solidFill>
                    <a:schemeClr val="tx1"/>
                  </a:solidFill>
                  <a:latin typeface="Arial" panose="020B0604020202020204" pitchFamily="34" charset="0"/>
                  <a:cs typeface="Arial" panose="020B0604020202020204" pitchFamily="34" charset="0"/>
                </a:rPr>
                <a:t>Management Service Interfaces</a:t>
              </a:r>
            </a:p>
          </p:txBody>
        </p:sp>
        <p:sp>
          <p:nvSpPr>
            <p:cNvPr id="86" name="TextBox 85">
              <a:extLst>
                <a:ext uri="{FF2B5EF4-FFF2-40B4-BE49-F238E27FC236}">
                  <a16:creationId xmlns:a16="http://schemas.microsoft.com/office/drawing/2014/main" id="{B33979E2-4E01-42E6-BF2D-9F37B54BF692}"/>
                </a:ext>
              </a:extLst>
            </p:cNvPr>
            <p:cNvSpPr txBox="1"/>
            <p:nvPr/>
          </p:nvSpPr>
          <p:spPr>
            <a:xfrm>
              <a:off x="6306705" y="3724810"/>
              <a:ext cx="330219"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specifies</a:t>
              </a:r>
            </a:p>
          </p:txBody>
        </p:sp>
        <p:sp>
          <p:nvSpPr>
            <p:cNvPr id="93" name="Rounded Rectangle 283">
              <a:extLst>
                <a:ext uri="{FF2B5EF4-FFF2-40B4-BE49-F238E27FC236}">
                  <a16:creationId xmlns:a16="http://schemas.microsoft.com/office/drawing/2014/main" id="{9EFFAE0E-5BEE-4EC3-8186-4676A186ECC4}"/>
                </a:ext>
              </a:extLst>
            </p:cNvPr>
            <p:cNvSpPr/>
            <p:nvPr/>
          </p:nvSpPr>
          <p:spPr bwMode="auto">
            <a:xfrm>
              <a:off x="6936171" y="4182611"/>
              <a:ext cx="1384334" cy="157859"/>
            </a:xfrm>
            <a:prstGeom prst="round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13500" tIns="13500" rIns="13500" bIns="13500" numCol="1" rtlCol="0" anchor="t" anchorCtr="0" compatLnSpc="1">
              <a:prstTxWarp prst="textNoShape">
                <a:avLst/>
              </a:prstTxWarp>
              <a:spAutoFit/>
            </a:bodyPr>
            <a:lstStyle/>
            <a:p>
              <a:pPr algn="ctr" defTabSz="685800"/>
              <a:r>
                <a:rPr lang="en-GB" sz="750" dirty="0">
                  <a:latin typeface="Arial" panose="020B0604020202020204" pitchFamily="34" charset="0"/>
                  <a:cs typeface="Arial" panose="020B0604020202020204" pitchFamily="34" charset="0"/>
                </a:rPr>
                <a:t>Subnetwork</a:t>
              </a:r>
            </a:p>
          </p:txBody>
        </p:sp>
        <p:sp>
          <p:nvSpPr>
            <p:cNvPr id="96" name="TextBox 95">
              <a:extLst>
                <a:ext uri="{FF2B5EF4-FFF2-40B4-BE49-F238E27FC236}">
                  <a16:creationId xmlns:a16="http://schemas.microsoft.com/office/drawing/2014/main" id="{915614F1-C608-4A7D-B8AD-09DEE01FCB60}"/>
                </a:ext>
              </a:extLst>
            </p:cNvPr>
            <p:cNvSpPr txBox="1"/>
            <p:nvPr/>
          </p:nvSpPr>
          <p:spPr>
            <a:xfrm>
              <a:off x="6335764" y="4117259"/>
              <a:ext cx="360676" cy="92333"/>
            </a:xfrm>
            <a:prstGeom prst="rect">
              <a:avLst/>
            </a:prstGeom>
            <a:noFill/>
          </p:spPr>
          <p:txBody>
            <a:bodyPr wrap="none" lIns="0" tIns="0" rIns="0" bIns="0" rtlCol="0">
              <a:spAutoFit/>
            </a:bodyPr>
            <a:lstStyle/>
            <a:p>
              <a:r>
                <a:rPr lang="en-GB" sz="600" dirty="0">
                  <a:solidFill>
                    <a:prstClr val="black"/>
                  </a:solidFill>
                  <a:latin typeface="Arial" panose="020B0604020202020204" pitchFamily="34" charset="0"/>
                  <a:cs typeface="Arial" panose="020B0604020202020204" pitchFamily="34" charset="0"/>
                </a:rPr>
                <a:t>describes</a:t>
              </a:r>
            </a:p>
          </p:txBody>
        </p:sp>
      </p:grpSp>
      <p:sp>
        <p:nvSpPr>
          <p:cNvPr id="3" name="Date Placeholder 2">
            <a:extLst>
              <a:ext uri="{FF2B5EF4-FFF2-40B4-BE49-F238E27FC236}">
                <a16:creationId xmlns:a16="http://schemas.microsoft.com/office/drawing/2014/main" id="{65BD3FCD-C0EC-014A-9DC5-84E19A178BD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5488010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Text Box 4"/>
          <p:cNvSpPr txBox="1">
            <a:spLocks noChangeArrowheads="1"/>
          </p:cNvSpPr>
          <p:nvPr/>
        </p:nvSpPr>
        <p:spPr bwMode="auto">
          <a:xfrm>
            <a:off x="685800" y="152400"/>
            <a:ext cx="7772400" cy="854075"/>
          </a:xfrm>
          <a:prstGeom prst="rect">
            <a:avLst/>
          </a:prstGeom>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System Architecture Model Objectives</a:t>
            </a:r>
          </a:p>
        </p:txBody>
      </p:sp>
      <p:sp>
        <p:nvSpPr>
          <p:cNvPr id="12293" name="Text Box 5"/>
          <p:cNvSpPr txBox="1">
            <a:spLocks noChangeArrowheads="1"/>
          </p:cNvSpPr>
          <p:nvPr/>
        </p:nvSpPr>
        <p:spPr bwMode="auto">
          <a:xfrm>
            <a:off x="685800" y="723900"/>
            <a:ext cx="7772400" cy="5600700"/>
          </a:xfrm>
          <a:prstGeom prst="rect">
            <a:avLst/>
          </a:prstGeom>
          <a:noFill/>
          <a:ln>
            <a:noFill/>
          </a:ln>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a:solidFill>
                  <a:srgbClr val="808080"/>
                </a:solidFill>
                <a:round/>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r>
              <a:rPr lang="en-US" sz="1600" dirty="0"/>
              <a:t>"Modeling, in the broadest sense, is the cost-effective use of something in place of something else for some cognitive purpose. It allows us to use something that is simpler, safer or cheaper than reality instead of reality for some purpose. </a:t>
            </a:r>
          </a:p>
          <a:p>
            <a:r>
              <a:rPr lang="en-US" sz="1600" dirty="0"/>
              <a:t>A model represents reality for the given purpose; the model is an abstraction of reality in the sense that it cannot represent all aspects of reality. This allows us to deal with the world in a simplified manner, avoiding the complexity, danger and irreversibility of reality." </a:t>
            </a:r>
          </a:p>
          <a:p>
            <a:endParaRPr lang="en-US" sz="1800" dirty="0"/>
          </a:p>
          <a:p>
            <a:pPr lvl="1"/>
            <a:r>
              <a:rPr lang="en-US" sz="1400" dirty="0"/>
              <a:t>Rothenberg, Jeff. “The Nature of Modeling”, RAND, https://</a:t>
            </a:r>
            <a:r>
              <a:rPr lang="en-US" sz="1400" dirty="0" err="1"/>
              <a:t>www.rand.org</a:t>
            </a:r>
            <a:r>
              <a:rPr lang="en-US" sz="1400" dirty="0"/>
              <a:t>/content/dam/rand/pubs/notes/2007/N3027.pdf</a:t>
            </a:r>
          </a:p>
          <a:p>
            <a:pPr marL="0" indent="0">
              <a:lnSpc>
                <a:spcPct val="90000"/>
              </a:lnSpc>
              <a:spcBef>
                <a:spcPts val="600"/>
              </a:spcBef>
              <a:defRPr/>
            </a:pPr>
            <a:endParaRPr lang="en-US" sz="1800" dirty="0">
              <a:latin typeface="Arial" charset="0"/>
            </a:endParaRPr>
          </a:p>
          <a:p>
            <a:pPr>
              <a:lnSpc>
                <a:spcPct val="90000"/>
              </a:lnSpc>
              <a:spcBef>
                <a:spcPts val="600"/>
              </a:spcBef>
              <a:buFont typeface="Arial" charset="0"/>
              <a:buChar char="•"/>
              <a:defRPr/>
            </a:pPr>
            <a:r>
              <a:rPr lang="en-US" sz="1800" dirty="0">
                <a:latin typeface="Arial" charset="0"/>
              </a:rPr>
              <a:t>RASDS provides a modeling framework and methodology, a specific Space System Reference Architecture model …</a:t>
            </a:r>
          </a:p>
          <a:p>
            <a:pPr lvl="1">
              <a:lnSpc>
                <a:spcPct val="90000"/>
              </a:lnSpc>
              <a:spcBef>
                <a:spcPts val="600"/>
              </a:spcBef>
              <a:buFont typeface="Arial" charset="0"/>
              <a:buChar char="•"/>
              <a:defRPr/>
            </a:pPr>
            <a:r>
              <a:rPr lang="en-US" sz="1600" dirty="0">
                <a:latin typeface="Arial" charset="0"/>
              </a:rPr>
              <a:t> Provides clear &amp; unambiguous views of systems architectures</a:t>
            </a:r>
          </a:p>
          <a:p>
            <a:pPr lvl="1">
              <a:lnSpc>
                <a:spcPct val="90000"/>
              </a:lnSpc>
              <a:spcBef>
                <a:spcPts val="600"/>
              </a:spcBef>
              <a:buFont typeface="Arial" charset="0"/>
              <a:buChar char="•"/>
              <a:defRPr/>
            </a:pPr>
            <a:r>
              <a:rPr lang="en-US" sz="1600" dirty="0">
                <a:latin typeface="Arial" charset="0"/>
              </a:rPr>
              <a:t> Shows relationship of design to requirements and driving scenarios</a:t>
            </a:r>
          </a:p>
          <a:p>
            <a:pPr lvl="1">
              <a:lnSpc>
                <a:spcPct val="90000"/>
              </a:lnSpc>
              <a:spcBef>
                <a:spcPts val="600"/>
              </a:spcBef>
              <a:buFont typeface="Arial" charset="0"/>
              <a:buChar char="•"/>
              <a:defRPr/>
            </a:pPr>
            <a:r>
              <a:rPr lang="en-US" sz="1600" dirty="0">
                <a:latin typeface="Arial" charset="0"/>
              </a:rPr>
              <a:t> Separates abstract design from implementation concerns in the model to maintain a degree of freedom to do trades</a:t>
            </a:r>
          </a:p>
          <a:p>
            <a:pPr lvl="1">
              <a:lnSpc>
                <a:spcPct val="90000"/>
              </a:lnSpc>
              <a:spcBef>
                <a:spcPts val="600"/>
              </a:spcBef>
              <a:buFont typeface="Arial" charset="0"/>
              <a:buChar char="•"/>
              <a:defRPr/>
            </a:pPr>
            <a:r>
              <a:rPr lang="en-US" sz="1600" dirty="0">
                <a:latin typeface="Arial" charset="0"/>
              </a:rPr>
              <a:t> Details the model &amp; views to the level appropriate for further systems engineering, supports evolution of the design</a:t>
            </a:r>
          </a:p>
          <a:p>
            <a:pPr lvl="1">
              <a:lnSpc>
                <a:spcPct val="90000"/>
              </a:lnSpc>
              <a:spcBef>
                <a:spcPts val="600"/>
              </a:spcBef>
              <a:buFont typeface="Arial" charset="0"/>
              <a:buChar char="•"/>
              <a:defRPr/>
            </a:pPr>
            <a:r>
              <a:rPr lang="en-US" sz="1600" dirty="0">
                <a:latin typeface="Arial" charset="0"/>
              </a:rPr>
              <a:t> Enables concurrent design of spacecraft, ground systems, science operations, control systems, and their components</a:t>
            </a:r>
          </a:p>
          <a:p>
            <a:pPr>
              <a:lnSpc>
                <a:spcPct val="90000"/>
              </a:lnSpc>
              <a:spcBef>
                <a:spcPts val="600"/>
              </a:spcBef>
              <a:buClr>
                <a:srgbClr val="C403DA"/>
              </a:buClr>
              <a:buFont typeface="Arial" charset="0"/>
              <a:buChar char="•"/>
              <a:defRPr/>
            </a:pPr>
            <a:endParaRPr lang="en-US" sz="1800" dirty="0">
              <a:solidFill>
                <a:srgbClr val="C403DA"/>
              </a:solidFill>
              <a:latin typeface="Arial" charset="0"/>
            </a:endParaRPr>
          </a:p>
          <a:p>
            <a:endParaRPr lang="en-US" sz="1600" dirty="0"/>
          </a:p>
        </p:txBody>
      </p:sp>
      <p:sp>
        <p:nvSpPr>
          <p:cNvPr id="2" name="Date Placeholder 1">
            <a:extLst>
              <a:ext uri="{FF2B5EF4-FFF2-40B4-BE49-F238E27FC236}">
                <a16:creationId xmlns:a16="http://schemas.microsoft.com/office/drawing/2014/main" id="{CFD7D3C6-7601-8E42-B0FC-C0C60B742A7B}"/>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92412465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38400" y="-381000"/>
            <a:ext cx="4155110" cy="997586"/>
          </a:xfrm>
        </p:spPr>
        <p:txBody>
          <a:bodyPr vert="horz"/>
          <a:lstStyle/>
          <a:p>
            <a:pPr algn="ctr"/>
            <a:r>
              <a:rPr lang="en-US" sz="1800" kern="1200" dirty="0">
                <a:solidFill>
                  <a:srgbClr val="0099A6"/>
                </a:solidFill>
              </a:rPr>
              <a:t>ASL example: SOIS System Model - </a:t>
            </a:r>
            <a:br>
              <a:rPr lang="en-US" sz="1800" kern="1200" dirty="0">
                <a:solidFill>
                  <a:srgbClr val="0099A6"/>
                </a:solidFill>
              </a:rPr>
            </a:br>
            <a:r>
              <a:rPr lang="en-US" sz="1800" kern="1200" dirty="0">
                <a:solidFill>
                  <a:srgbClr val="0099A6"/>
                </a:solidFill>
              </a:rPr>
              <a:t>OWL Dictionary of Terms Diagram</a:t>
            </a:r>
          </a:p>
        </p:txBody>
      </p:sp>
      <p:sp>
        <p:nvSpPr>
          <p:cNvPr id="4" name="Text Placeholder 3"/>
          <p:cNvSpPr>
            <a:spLocks noGrp="1"/>
          </p:cNvSpPr>
          <p:nvPr>
            <p:ph type="body" sz="half" idx="2"/>
          </p:nvPr>
        </p:nvSpPr>
        <p:spPr>
          <a:xfrm>
            <a:off x="529683" y="2911124"/>
            <a:ext cx="2949178" cy="2858691"/>
          </a:xfrm>
        </p:spPr>
        <p:txBody>
          <a:bodyPr/>
          <a:lstStyle/>
          <a:p>
            <a:pPr marL="214313" indent="-214313">
              <a:buFont typeface="Arial" panose="020B0604020202020204" pitchFamily="34" charset="0"/>
              <a:buChar char="•"/>
            </a:pPr>
            <a:r>
              <a:rPr lang="en-US" dirty="0"/>
              <a:t>Dictionary of Terms (DOT) Diagram from Protégé using OWL</a:t>
            </a:r>
          </a:p>
        </p:txBody>
      </p:sp>
      <p:pic>
        <p:nvPicPr>
          <p:cNvPr id="52" name="Picture 51">
            <a:extLst>
              <a:ext uri="{FF2B5EF4-FFF2-40B4-BE49-F238E27FC236}">
                <a16:creationId xmlns:a16="http://schemas.microsoft.com/office/drawing/2014/main" id="{4FA81525-E56D-1042-A619-16AD14F58F0E}"/>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185317" y="989408"/>
            <a:ext cx="3429000" cy="5258991"/>
          </a:xfrm>
          <a:prstGeom prst="rect">
            <a:avLst/>
          </a:prstGeom>
          <a:noFill/>
          <a:ln>
            <a:noFill/>
          </a:ln>
        </p:spPr>
      </p:pic>
      <p:sp>
        <p:nvSpPr>
          <p:cNvPr id="3" name="Striped Right Arrow 2">
            <a:extLst>
              <a:ext uri="{FF2B5EF4-FFF2-40B4-BE49-F238E27FC236}">
                <a16:creationId xmlns:a16="http://schemas.microsoft.com/office/drawing/2014/main" id="{5C907F88-C038-D043-B367-E61FD0636BA2}"/>
              </a:ext>
            </a:extLst>
          </p:cNvPr>
          <p:cNvSpPr/>
          <p:nvPr/>
        </p:nvSpPr>
        <p:spPr>
          <a:xfrm>
            <a:off x="3580830" y="2819400"/>
            <a:ext cx="966446" cy="501956"/>
          </a:xfrm>
          <a:prstGeom prst="strip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Date Placeholder 4">
            <a:extLst>
              <a:ext uri="{FF2B5EF4-FFF2-40B4-BE49-F238E27FC236}">
                <a16:creationId xmlns:a16="http://schemas.microsoft.com/office/drawing/2014/main" id="{50DFF863-B6E4-834E-A953-ECE8CBCA2E46}"/>
              </a:ext>
            </a:extLst>
          </p:cNvPr>
          <p:cNvSpPr>
            <a:spLocks noGrp="1"/>
          </p:cNvSpPr>
          <p:nvPr>
            <p:ph type="dt" sz="half" idx="10"/>
          </p:nvPr>
        </p:nvSpPr>
        <p:spPr/>
        <p:txBody>
          <a:bodyPr/>
          <a:lstStyle/>
          <a:p>
            <a:r>
              <a:rPr lang="en-US"/>
              <a:t>13 December 2021</a:t>
            </a:r>
            <a:endParaRPr lang="en-US" dirty="0"/>
          </a:p>
        </p:txBody>
      </p:sp>
      <p:sp>
        <p:nvSpPr>
          <p:cNvPr id="7" name="Line Callout 1 (No Border) 6">
            <a:extLst>
              <a:ext uri="{FF2B5EF4-FFF2-40B4-BE49-F238E27FC236}">
                <a16:creationId xmlns:a16="http://schemas.microsoft.com/office/drawing/2014/main" id="{82F83B0C-A094-7F4F-927D-ABFA01FB3E99}"/>
              </a:ext>
            </a:extLst>
          </p:cNvPr>
          <p:cNvSpPr/>
          <p:nvPr/>
        </p:nvSpPr>
        <p:spPr bwMode="auto">
          <a:xfrm flipH="1">
            <a:off x="1526591" y="4495800"/>
            <a:ext cx="1597609" cy="381000"/>
          </a:xfrm>
          <a:prstGeom prst="callout1">
            <a:avLst>
              <a:gd name="adj1" fmla="val 27653"/>
              <a:gd name="adj2" fmla="val 105011"/>
              <a:gd name="adj3" fmla="val -215709"/>
              <a:gd name="adj4" fmla="val 1201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Inheritance tree for classes of objects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32643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Connectivity Viewpoint describes the engineered decomposition of the space data system into components (nodes) that exchange data across connectors (links). The Connectivity Viewpoint describes the physical aspects of space data systems communications and the external environment within which they operate, the physical behavior (and motion) of the nodes, and their physical decomposition into communicating elements. </a:t>
            </a:r>
          </a:p>
          <a:p>
            <a:endParaRPr lang="en-US" sz="1800" dirty="0"/>
          </a:p>
          <a:p>
            <a:r>
              <a:rPr lang="en-US" sz="1800" dirty="0"/>
              <a:t>Stakeholder Concerns:</a:t>
            </a:r>
          </a:p>
          <a:p>
            <a:pPr lvl="1"/>
            <a:r>
              <a:rPr lang="en-US" sz="1600" dirty="0">
                <a:ea typeface="ＭＳ Ｐゴシック" pitchFamily="26" charset="-128"/>
              </a:rPr>
              <a:t>The mechanisms and functions required to support distributed communications between objects in the system; </a:t>
            </a:r>
          </a:p>
          <a:p>
            <a:pPr lvl="1"/>
            <a:r>
              <a:rPr lang="en-US" sz="1600" dirty="0">
                <a:ea typeface="ＭＳ Ｐゴシック" pitchFamily="26" charset="-128"/>
              </a:rPr>
              <a:t>The selected allocation of functions to the nodes of the system, including their implementation choices and constraints on implementation, connections, configuration, and operations imposed by the communication links and the environment; </a:t>
            </a:r>
          </a:p>
          <a:p>
            <a:pPr lvl="1"/>
            <a:r>
              <a:rPr lang="en-US" sz="1600" dirty="0">
                <a:ea typeface="ＭＳ Ｐゴシック" pitchFamily="26" charset="-128"/>
              </a:rPr>
              <a:t>The behavior and performance of elements in the system, including their communications capabilities, physical motion, and their interactions with the physical environment. </a:t>
            </a:r>
          </a:p>
          <a:p>
            <a:endParaRPr lang="en-US" sz="1800" dirty="0"/>
          </a:p>
          <a:p>
            <a:r>
              <a:rPr lang="en-US" sz="1800" dirty="0"/>
              <a:t>Engineering Objects (Nodes, Links, Applications): </a:t>
            </a:r>
            <a:endParaRPr lang="en-US" sz="1200" dirty="0"/>
          </a:p>
          <a:p>
            <a:pPr lvl="1"/>
            <a:r>
              <a:rPr lang="en-US" sz="1600" dirty="0"/>
              <a:t>Nodes (hardware Engineering Objects, provide communications, processing and other computing and data resources, ports, performance and other associated physical behavior): </a:t>
            </a:r>
            <a:endParaRPr lang="en-US" sz="1050" dirty="0"/>
          </a:p>
          <a:p>
            <a:pPr lvl="2"/>
            <a:r>
              <a:rPr lang="en-US" sz="1200" dirty="0"/>
              <a:t>Types: hardware objects, composite hardware objects, ports; </a:t>
            </a:r>
            <a:endParaRPr lang="en-US" sz="600" dirty="0"/>
          </a:p>
          <a:p>
            <a:pPr lvl="2"/>
            <a:r>
              <a:rPr lang="en-US" sz="1200" dirty="0"/>
              <a:t>Attributes: name, type, location (place, trajectory, orbit), laws of motion, available resources, physical interfaces, capabilities (e.g., processor speed, throughput, bandwidth, storage capacity, aperture size, etc.), allocated functions, constraints; </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318255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Connectivity Viewpoint,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Engineering Objects (Nodes, Links, Applications), </a:t>
            </a:r>
            <a:r>
              <a:rPr lang="en-US" sz="1600" dirty="0" err="1"/>
              <a:t>contd</a:t>
            </a:r>
            <a:r>
              <a:rPr lang="en-US" sz="1600" dirty="0"/>
              <a:t>: </a:t>
            </a:r>
            <a:endParaRPr lang="en-US" sz="1100" dirty="0"/>
          </a:p>
          <a:p>
            <a:pPr lvl="1"/>
            <a:r>
              <a:rPr lang="en-US" sz="1400" dirty="0"/>
              <a:t>Links (communications connections between Nodes, associated physical behavior and properties); </a:t>
            </a:r>
          </a:p>
          <a:p>
            <a:pPr lvl="2"/>
            <a:r>
              <a:rPr lang="en-US" sz="1200" dirty="0"/>
              <a:t>Types: space link (RF or optical), physical link (e.g., point-to-point, bus, network, copper, fiber, etc.); </a:t>
            </a:r>
          </a:p>
          <a:p>
            <a:pPr lvl="2"/>
            <a:r>
              <a:rPr lang="en-US" sz="1200" dirty="0"/>
              <a:t>Attributes: name, type, end-points (port on node), physical interfaces, performance (e.g., throughput, bandwidth, frequency band, Round Trip Light Time (RTLT), pointing and view periods, signal attenuation, constraints, environmental effects, etc.), access and ownership;</a:t>
            </a:r>
            <a:r>
              <a:rPr lang="en-US" sz="1600" dirty="0"/>
              <a:t> </a:t>
            </a:r>
          </a:p>
          <a:p>
            <a:pPr lvl="1"/>
            <a:r>
              <a:rPr lang="en-US" sz="1400" dirty="0"/>
              <a:t>Applications (software Engineering Objects, behavior, and processing/resource requirements, may be layered): </a:t>
            </a:r>
          </a:p>
          <a:p>
            <a:pPr lvl="2"/>
            <a:r>
              <a:rPr lang="en-US" sz="1200" dirty="0"/>
              <a:t>Types: software Engineering Objects, composite software Engineering Objects; </a:t>
            </a:r>
          </a:p>
          <a:p>
            <a:pPr lvl="2"/>
            <a:r>
              <a:rPr lang="en-US" sz="1200" dirty="0"/>
              <a:t>Attributes: name, type, algorithms, implemented functions, allocation/ deployment to nodes, required resources (e.g., memory, CPU, storage), implemented interfaces (provided and required), implementation language, Operating System (OS)/framework dependencies, constraints; </a:t>
            </a:r>
          </a:p>
          <a:p>
            <a:r>
              <a:rPr lang="en-US" sz="1600" dirty="0"/>
              <a:t>Relationships (composition, interfaces, constraints, configurations, allocation); </a:t>
            </a:r>
            <a:endParaRPr lang="en-US" sz="1050" dirty="0"/>
          </a:p>
          <a:p>
            <a:pPr lvl="1"/>
            <a:r>
              <a:rPr lang="en-US" sz="1400" dirty="0"/>
              <a:t>Environment (physical environs, physical forces [gravity and others], physical interactions and effects); </a:t>
            </a:r>
            <a:endParaRPr lang="en-US" sz="1000" dirty="0"/>
          </a:p>
          <a:p>
            <a:pPr lvl="1"/>
            <a:r>
              <a:rPr lang="en-US" sz="1400" dirty="0"/>
              <a:t>Information correspondences (defined representations of data that are exchanged among Engineering Objects, where formal specifications of data architecture are found in the Information Viewpoint). </a:t>
            </a:r>
            <a:endParaRPr lang="en-US" sz="1000" dirty="0"/>
          </a:p>
          <a:p>
            <a:endParaRPr lang="en-US" sz="1800" dirty="0"/>
          </a:p>
          <a:p>
            <a:r>
              <a:rPr lang="en-US" sz="1600" dirty="0"/>
              <a:t>NOTE – Physical Nodes and Links in any given space system may include many more aspects (physical structures, connections, and flows), types (power, propulsion, thermal) and many more attributes than those shown here.  The physical, structural, and energetic flow aspects of Nodes and Links are covered in the new Physical / Structural Viewpoint.</a:t>
            </a:r>
            <a:endParaRPr lang="en-US" sz="105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851880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Connectivity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(Node / Component </a:t>
            </a:r>
            <a:r>
              <a:rPr lang="en-US" altLang="ja-JP" sz="2000" dirty="0">
                <a:solidFill>
                  <a:srgbClr val="0099A6"/>
                </a:solidFill>
                <a:ea typeface="ＭＳ Ｐゴシック" pitchFamily="26" charset="-128"/>
                <a:cs typeface="ＭＳ Ｐゴシック" pitchFamily="26" charset="-128"/>
              </a:rPr>
              <a:t>Features</a:t>
            </a:r>
            <a:r>
              <a:rPr lang="en-US" altLang="ja-JP" sz="2000" dirty="0">
                <a:solidFill>
                  <a:srgbClr val="0099A6"/>
                </a:solidFill>
                <a:latin typeface="+mj-lt"/>
                <a:ea typeface="ＭＳ Ｐゴシック" pitchFamily="26" charset="-128"/>
                <a:cs typeface="ＭＳ Ｐゴシック" pitchFamily="26" charset="-128"/>
              </a:rPr>
              <a:t>)</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61007" y="3907869"/>
            <a:ext cx="3188693" cy="252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Communication links and Ports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5146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to other Nodes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095719"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Nodes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582048"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Communication links from other Nodes</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Node </a:t>
            </a:r>
          </a:p>
          <a:p>
            <a:pPr algn="ctr" eaLnBrk="1" hangingPunct="1">
              <a:defRPr/>
            </a:pPr>
            <a:r>
              <a:rPr lang="en-US" sz="1800" dirty="0">
                <a:solidFill>
                  <a:schemeClr val="tx1"/>
                </a:solidFill>
                <a:latin typeface="+mj-lt"/>
                <a:ea typeface="ＭＳ Ｐゴシック" panose="020B0600070205080204" pitchFamily="34" charset="-128"/>
              </a:rPr>
              <a:t>(</a:t>
            </a:r>
            <a:r>
              <a:rPr lang="en-US" sz="1800" b="1" dirty="0">
                <a:solidFill>
                  <a:schemeClr val="tx1"/>
                </a:solidFill>
                <a:latin typeface="+mj-lt"/>
                <a:ea typeface="ＭＳ Ｐゴシック" panose="020B0600070205080204" pitchFamily="34" charset="-128"/>
              </a:rPr>
              <a:t>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323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Components may be described by an EDS</a:t>
            </a:r>
          </a:p>
          <a:p>
            <a:pPr eaLnBrk="1" hangingPunct="1"/>
            <a:r>
              <a:rPr kumimoji="1" lang="en-US" altLang="ja-JP" sz="1600" b="0" dirty="0">
                <a:latin typeface="Arial" panose="020B0604020202020204" pitchFamily="34" charset="0"/>
                <a:ea typeface="Osaka" charset="-128"/>
              </a:rPr>
              <a:t>Specific Components may implement a set of Functional Resources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169551"/>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Communications Geometry</a:t>
            </a:r>
          </a:p>
        </p:txBody>
      </p:sp>
    </p:spTree>
    <p:extLst>
      <p:ext uri="{BB962C8B-B14F-4D97-AF65-F5344CB8AC3E}">
        <p14:creationId xmlns:p14="http://schemas.microsoft.com/office/powerpoint/2010/main" val="106983731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Connectivity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a:stCxn id="8" idx="3"/>
          </p:cNvCxnSpPr>
          <p:nvPr/>
        </p:nvCxnSpPr>
        <p:spPr bwMode="auto">
          <a:xfrm>
            <a:off x="4747694" y="2046459"/>
            <a:ext cx="2063756"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03694" y="1974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124200" y="953183"/>
            <a:ext cx="1551494"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5091607" y="2980169"/>
            <a:ext cx="1406497" cy="351606"/>
          </a:xfrm>
          <a:prstGeom prst="callout1">
            <a:avLst>
              <a:gd name="adj1" fmla="val 50552"/>
              <a:gd name="adj2" fmla="val 100513"/>
              <a:gd name="adj3" fmla="val -224938"/>
              <a:gd name="adj4" fmla="val 12049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 I/F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(provided </a:t>
            </a:r>
            <a:r>
              <a:rPr lang="en-GB" sz="1000" b="0" dirty="0">
                <a:latin typeface="Arial" panose="020B0604020202020204" pitchFamily="34" charset="0"/>
                <a:cs typeface="Arial" panose="020B0604020202020204" pitchFamily="34" charset="0"/>
              </a:rPr>
              <a:t>I/F,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068727" y="1089584"/>
            <a:ext cx="1406497" cy="379747"/>
          </a:xfrm>
          <a:prstGeom prst="callout1">
            <a:avLst>
              <a:gd name="adj1" fmla="val 56932"/>
              <a:gd name="adj2" fmla="val -1412"/>
              <a:gd name="adj3" fmla="val 247775"/>
              <a:gd name="adj4" fmla="val -238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 I/F</a:t>
            </a:r>
          </a:p>
          <a:p>
            <a:pPr algn="ctr"/>
            <a:r>
              <a:rPr lang="en-GB" sz="1000" b="0" dirty="0">
                <a:latin typeface="Arial" panose="020B0604020202020204" pitchFamily="34" charset="0"/>
                <a:cs typeface="Arial" panose="020B0604020202020204" pitchFamily="34" charset="0"/>
              </a:rPr>
              <a:t>(required I/F,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08199" y="2507391"/>
            <a:ext cx="1406497" cy="358000"/>
          </a:xfrm>
          <a:prstGeom prst="callout1">
            <a:avLst>
              <a:gd name="adj1" fmla="val 52950"/>
              <a:gd name="adj2" fmla="val 100513"/>
              <a:gd name="adj3" fmla="val -102760"/>
              <a:gd name="adj4" fmla="val 12052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2029082"/>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 </a:t>
            </a:r>
          </a:p>
          <a:p>
            <a:pPr>
              <a:lnSpc>
                <a:spcPts val="1700"/>
              </a:lnSpc>
            </a:pPr>
            <a:r>
              <a:rPr lang="en-GB" sz="1000" b="0" dirty="0">
                <a:latin typeface="Arial" panose="020B0604020202020204" pitchFamily="34" charset="0"/>
                <a:cs typeface="Arial" panose="020B0604020202020204" pitchFamily="34" charset="0"/>
              </a:rPr>
              <a:t>Denotes a protocol layer at an interface (not shown here, optional, allows interface binding to be characterized, see Communications Viewpoint)</a:t>
            </a:r>
          </a:p>
          <a:p>
            <a:pPr>
              <a:lnSpc>
                <a:spcPts val="1700"/>
              </a:lnSpc>
            </a:pPr>
            <a:r>
              <a:rPr lang="en-GB" sz="1000" b="0" dirty="0">
                <a:latin typeface="Arial" panose="020B0604020202020204" pitchFamily="34" charset="0"/>
                <a:cs typeface="Arial" panose="020B0604020202020204" pitchFamily="34" charset="0"/>
              </a:rPr>
              <a:t>Not shown are Information Objects describing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6592" y="1141582"/>
            <a:ext cx="2532133" cy="5101397"/>
          </a:xfrm>
          <a:prstGeom prst="rect">
            <a:avLst/>
          </a:prstGeom>
        </p:spPr>
        <p:txBody>
          <a:bodyPr wrap="square">
            <a:spAutoFit/>
          </a:bodyPr>
          <a:lstStyle/>
          <a:p>
            <a:r>
              <a:rPr kumimoji="1" lang="en-US" altLang="ja-JP" sz="1050" b="0" dirty="0">
                <a:latin typeface="Arial" panose="020B0604020202020204" pitchFamily="34" charset="0"/>
                <a:ea typeface="Osaka" charset="-128"/>
              </a:rPr>
              <a:t>Related to the Physical Viewpoint, but focus is on data connections not physical connections or energetic flows.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Nodes (Components) will explicitly connect via some Physical Link.  This may be free space (RF or optical) or it may be a hardware connection of some sort (cable, twisted pair, fiber optic).  </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A Node may explicitly define a physical interface, but this is not required.  Nodes may have a provider/consumer relationship or they may be peers.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show allocation of implemented Functions, in hardware (as a sub-node) or in software.  These are tied by correspondence to the Functional View where they are defined.</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May explicitly identify the information objects exchanged over the link (tied by correspondence to the Information View where they are defined).</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May explicitly identify the protocol stack at an interface (tied by correspondence to the Communications View where they are defined).</a:t>
            </a:r>
          </a:p>
          <a:p>
            <a:pPr eaLnBrk="1" hangingPunct="1"/>
            <a:endParaRPr kumimoji="1" lang="en-US" altLang="ja-JP" sz="105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53000" y="196371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276600" y="5181600"/>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8" name="Line Callout 1 (No Border) 27">
            <a:extLst>
              <a:ext uri="{FF2B5EF4-FFF2-40B4-BE49-F238E27FC236}">
                <a16:creationId xmlns:a16="http://schemas.microsoft.com/office/drawing/2014/main" id="{48D53544-D256-B04B-8D71-E238E4AB1001}"/>
              </a:ext>
            </a:extLst>
          </p:cNvPr>
          <p:cNvSpPr/>
          <p:nvPr/>
        </p:nvSpPr>
        <p:spPr bwMode="auto">
          <a:xfrm flipH="1">
            <a:off x="3259347" y="2972748"/>
            <a:ext cx="1406497" cy="351606"/>
          </a:xfrm>
          <a:prstGeom prst="callout1">
            <a:avLst>
              <a:gd name="adj1" fmla="val -8330"/>
              <a:gd name="adj2" fmla="val 51447"/>
              <a:gd name="adj3" fmla="val -174234"/>
              <a:gd name="adj4" fmla="val 5139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Function Deployment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Rectangle 2">
            <a:extLst>
              <a:ext uri="{FF2B5EF4-FFF2-40B4-BE49-F238E27FC236}">
                <a16:creationId xmlns:a16="http://schemas.microsoft.com/office/drawing/2014/main" id="{C1673F10-3E53-5440-B542-24D91C8182C8}"/>
              </a:ext>
            </a:extLst>
          </p:cNvPr>
          <p:cNvSpPr/>
          <p:nvPr/>
        </p:nvSpPr>
        <p:spPr>
          <a:xfrm>
            <a:off x="3331884" y="553548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184860450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 name="Line 29">
            <a:extLst>
              <a:ext uri="{FF2B5EF4-FFF2-40B4-BE49-F238E27FC236}">
                <a16:creationId xmlns:a16="http://schemas.microsoft.com/office/drawing/2014/main" id="{ECCF4EDD-3E62-094C-BC6E-E4CA531BA75E}"/>
              </a:ext>
            </a:extLst>
          </p:cNvPr>
          <p:cNvSpPr>
            <a:spLocks noChangeShapeType="1"/>
          </p:cNvSpPr>
          <p:nvPr/>
        </p:nvSpPr>
        <p:spPr bwMode="auto">
          <a:xfrm flipV="1">
            <a:off x="2900363" y="5295900"/>
            <a:ext cx="2366962" cy="6445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198" name="Line 30">
            <a:extLst>
              <a:ext uri="{FF2B5EF4-FFF2-40B4-BE49-F238E27FC236}">
                <a16:creationId xmlns:a16="http://schemas.microsoft.com/office/drawing/2014/main" id="{34DF1888-BF11-C34F-8362-FAF74852D85E}"/>
              </a:ext>
            </a:extLst>
          </p:cNvPr>
          <p:cNvSpPr>
            <a:spLocks noChangeShapeType="1"/>
          </p:cNvSpPr>
          <p:nvPr/>
        </p:nvSpPr>
        <p:spPr bwMode="auto">
          <a:xfrm flipV="1">
            <a:off x="6477000" y="3200400"/>
            <a:ext cx="0" cy="76200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nvGrpSpPr>
          <p:cNvPr id="7224" name="Group 56">
            <a:extLst>
              <a:ext uri="{FF2B5EF4-FFF2-40B4-BE49-F238E27FC236}">
                <a16:creationId xmlns:a16="http://schemas.microsoft.com/office/drawing/2014/main" id="{3ACAB90B-182A-6D41-96CD-0D417B97C4CB}"/>
              </a:ext>
            </a:extLst>
          </p:cNvPr>
          <p:cNvGrpSpPr>
            <a:grpSpLocks/>
          </p:cNvGrpSpPr>
          <p:nvPr/>
        </p:nvGrpSpPr>
        <p:grpSpPr bwMode="auto">
          <a:xfrm>
            <a:off x="609600" y="1257300"/>
            <a:ext cx="3962400" cy="3124200"/>
            <a:chOff x="384" y="792"/>
            <a:chExt cx="2496" cy="1968"/>
          </a:xfrm>
        </p:grpSpPr>
        <p:grpSp>
          <p:nvGrpSpPr>
            <p:cNvPr id="7194" name="Group 26">
              <a:extLst>
                <a:ext uri="{FF2B5EF4-FFF2-40B4-BE49-F238E27FC236}">
                  <a16:creationId xmlns:a16="http://schemas.microsoft.com/office/drawing/2014/main" id="{0C23B24E-5C64-3B43-AA06-F168FC0EBF2B}"/>
                </a:ext>
              </a:extLst>
            </p:cNvPr>
            <p:cNvGrpSpPr>
              <a:grpSpLocks/>
            </p:cNvGrpSpPr>
            <p:nvPr/>
          </p:nvGrpSpPr>
          <p:grpSpPr bwMode="auto">
            <a:xfrm>
              <a:off x="384" y="792"/>
              <a:ext cx="2496" cy="1968"/>
              <a:chOff x="384" y="768"/>
              <a:chExt cx="2496" cy="1968"/>
            </a:xfrm>
          </p:grpSpPr>
          <p:sp>
            <p:nvSpPr>
              <p:cNvPr id="7173" name="AutoShape 5">
                <a:extLst>
                  <a:ext uri="{FF2B5EF4-FFF2-40B4-BE49-F238E27FC236}">
                    <a16:creationId xmlns:a16="http://schemas.microsoft.com/office/drawing/2014/main" id="{2A575E11-E129-6743-AB5A-53B7DD11471B}"/>
                  </a:ext>
                </a:extLst>
              </p:cNvPr>
              <p:cNvSpPr>
                <a:spLocks noChangeArrowheads="1"/>
              </p:cNvSpPr>
              <p:nvPr/>
            </p:nvSpPr>
            <p:spPr bwMode="auto">
              <a:xfrm>
                <a:off x="384" y="768"/>
                <a:ext cx="2496" cy="1968"/>
              </a:xfrm>
              <a:prstGeom prst="cube">
                <a:avLst>
                  <a:gd name="adj" fmla="val 7125"/>
                </a:avLst>
              </a:prstGeom>
              <a:solidFill>
                <a:srgbClr val="0EC438"/>
              </a:solidFill>
              <a:ln w="9525">
                <a:solidFill>
                  <a:schemeClr val="tx1"/>
                </a:solidFill>
                <a:miter lim="800000"/>
                <a:headEnd/>
                <a:tailEnd/>
              </a:ln>
            </p:spPr>
            <p:txBody>
              <a:bodyPr wrap="none" anchor="ctr"/>
              <a:lstStyle/>
              <a:p>
                <a:pPr algn="ctr"/>
                <a:endParaRPr lang="en-US" altLang="en-US">
                  <a:solidFill>
                    <a:srgbClr val="0EC438"/>
                  </a:solidFill>
                </a:endParaRPr>
              </a:p>
            </p:txBody>
          </p:sp>
          <p:sp>
            <p:nvSpPr>
              <p:cNvPr id="7185" name="AutoShape 17">
                <a:extLst>
                  <a:ext uri="{FF2B5EF4-FFF2-40B4-BE49-F238E27FC236}">
                    <a16:creationId xmlns:a16="http://schemas.microsoft.com/office/drawing/2014/main" id="{3A34BFBD-38AA-FC49-8DD1-9524E2F856CF}"/>
                  </a:ext>
                </a:extLst>
              </p:cNvPr>
              <p:cNvSpPr>
                <a:spLocks noChangeArrowheads="1"/>
              </p:cNvSpPr>
              <p:nvPr/>
            </p:nvSpPr>
            <p:spPr bwMode="auto">
              <a:xfrm>
                <a:off x="2016" y="1008"/>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Instrument</a:t>
                </a:r>
              </a:p>
            </p:txBody>
          </p:sp>
          <p:sp>
            <p:nvSpPr>
              <p:cNvPr id="7188" name="AutoShape 20">
                <a:extLst>
                  <a:ext uri="{FF2B5EF4-FFF2-40B4-BE49-F238E27FC236}">
                    <a16:creationId xmlns:a16="http://schemas.microsoft.com/office/drawing/2014/main" id="{10D340CE-2268-284C-8346-37D37FB5684C}"/>
                  </a:ext>
                </a:extLst>
              </p:cNvPr>
              <p:cNvSpPr>
                <a:spLocks noChangeArrowheads="1"/>
              </p:cNvSpPr>
              <p:nvPr/>
            </p:nvSpPr>
            <p:spPr bwMode="auto">
              <a:xfrm>
                <a:off x="480" y="2256"/>
                <a:ext cx="624"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a:t>
                </a:r>
              </a:p>
              <a:p>
                <a:pPr algn="ctr"/>
                <a:r>
                  <a:rPr lang="en-US" altLang="en-US" sz="1200">
                    <a:solidFill>
                      <a:schemeClr val="bg1"/>
                    </a:solidFill>
                  </a:rPr>
                  <a:t>Transceiver</a:t>
                </a:r>
              </a:p>
            </p:txBody>
          </p:sp>
          <p:sp>
            <p:nvSpPr>
              <p:cNvPr id="7189" name="AutoShape 21">
                <a:extLst>
                  <a:ext uri="{FF2B5EF4-FFF2-40B4-BE49-F238E27FC236}">
                    <a16:creationId xmlns:a16="http://schemas.microsoft.com/office/drawing/2014/main" id="{9DD27CE6-8CEE-3248-B1E9-32665DAF4221}"/>
                  </a:ext>
                </a:extLst>
              </p:cNvPr>
              <p:cNvSpPr>
                <a:spLocks noChangeArrowheads="1"/>
              </p:cNvSpPr>
              <p:nvPr/>
            </p:nvSpPr>
            <p:spPr bwMode="auto">
              <a:xfrm>
                <a:off x="528" y="1488"/>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Attitude</a:t>
                </a:r>
              </a:p>
              <a:p>
                <a:pPr algn="ctr"/>
                <a:r>
                  <a:rPr lang="en-US" altLang="en-US" sz="1200">
                    <a:solidFill>
                      <a:schemeClr val="bg1"/>
                    </a:solidFill>
                  </a:rPr>
                  <a:t>Control</a:t>
                </a:r>
              </a:p>
              <a:p>
                <a:pPr algn="ctr"/>
                <a:r>
                  <a:rPr lang="en-US" altLang="en-US" sz="1200">
                    <a:solidFill>
                      <a:schemeClr val="bg1"/>
                    </a:solidFill>
                  </a:rPr>
                  <a:t>Computer</a:t>
                </a:r>
                <a:endParaRPr lang="en-US" altLang="en-US" sz="1200"/>
              </a:p>
            </p:txBody>
          </p:sp>
          <p:sp>
            <p:nvSpPr>
              <p:cNvPr id="7190" name="AutoShape 22">
                <a:extLst>
                  <a:ext uri="{FF2B5EF4-FFF2-40B4-BE49-F238E27FC236}">
                    <a16:creationId xmlns:a16="http://schemas.microsoft.com/office/drawing/2014/main" id="{C0C88FE7-F20E-884D-84F1-7381E888354E}"/>
                  </a:ext>
                </a:extLst>
              </p:cNvPr>
              <p:cNvSpPr>
                <a:spLocks noChangeArrowheads="1"/>
              </p:cNvSpPr>
              <p:nvPr/>
            </p:nvSpPr>
            <p:spPr bwMode="auto">
              <a:xfrm>
                <a:off x="1200" y="1488"/>
                <a:ext cx="672" cy="624"/>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Command &amp;</a:t>
                </a:r>
              </a:p>
              <a:p>
                <a:pPr algn="ctr"/>
                <a:r>
                  <a:rPr lang="en-US" altLang="en-US" sz="1200">
                    <a:solidFill>
                      <a:schemeClr val="bg1"/>
                    </a:solidFill>
                  </a:rPr>
                  <a:t>Data Handling</a:t>
                </a:r>
              </a:p>
              <a:p>
                <a:pPr algn="ctr"/>
                <a:r>
                  <a:rPr lang="en-US" altLang="en-US" sz="1200">
                    <a:solidFill>
                      <a:schemeClr val="bg1"/>
                    </a:solidFill>
                  </a:rPr>
                  <a:t>Computer</a:t>
                </a:r>
                <a:endParaRPr lang="en-US" altLang="en-US" sz="1200"/>
              </a:p>
            </p:txBody>
          </p:sp>
        </p:grpSp>
        <p:sp>
          <p:nvSpPr>
            <p:cNvPr id="7199" name="Line 31">
              <a:extLst>
                <a:ext uri="{FF2B5EF4-FFF2-40B4-BE49-F238E27FC236}">
                  <a16:creationId xmlns:a16="http://schemas.microsoft.com/office/drawing/2014/main" id="{EEBF57A9-85FC-5E46-BE47-8DE5BF814942}"/>
                </a:ext>
              </a:extLst>
            </p:cNvPr>
            <p:cNvSpPr>
              <a:spLocks noChangeShapeType="1"/>
            </p:cNvSpPr>
            <p:nvPr/>
          </p:nvSpPr>
          <p:spPr bwMode="auto">
            <a:xfrm flipV="1">
              <a:off x="2291" y="1503"/>
              <a:ext cx="0" cy="308"/>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0" name="Line 32">
              <a:extLst>
                <a:ext uri="{FF2B5EF4-FFF2-40B4-BE49-F238E27FC236}">
                  <a16:creationId xmlns:a16="http://schemas.microsoft.com/office/drawing/2014/main" id="{EE5F3C3A-6716-E84D-B99F-9FFA5E75987B}"/>
                </a:ext>
              </a:extLst>
            </p:cNvPr>
            <p:cNvSpPr>
              <a:spLocks noChangeShapeType="1"/>
            </p:cNvSpPr>
            <p:nvPr/>
          </p:nvSpPr>
          <p:spPr bwMode="auto">
            <a:xfrm flipV="1">
              <a:off x="1872" y="1811"/>
              <a:ext cx="4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1" name="Line 33">
              <a:extLst>
                <a:ext uri="{FF2B5EF4-FFF2-40B4-BE49-F238E27FC236}">
                  <a16:creationId xmlns:a16="http://schemas.microsoft.com/office/drawing/2014/main" id="{E99460B2-CC27-4C44-AF98-CB5F47BB27F9}"/>
                </a:ext>
              </a:extLst>
            </p:cNvPr>
            <p:cNvSpPr>
              <a:spLocks noChangeShapeType="1"/>
            </p:cNvSpPr>
            <p:nvPr/>
          </p:nvSpPr>
          <p:spPr bwMode="auto">
            <a:xfrm flipV="1">
              <a:off x="538" y="2220"/>
              <a:ext cx="1220"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2" name="Line 34">
              <a:extLst>
                <a:ext uri="{FF2B5EF4-FFF2-40B4-BE49-F238E27FC236}">
                  <a16:creationId xmlns:a16="http://schemas.microsoft.com/office/drawing/2014/main" id="{CB982ED7-8014-E04A-B460-8F85F8D8EE81}"/>
                </a:ext>
              </a:extLst>
            </p:cNvPr>
            <p:cNvSpPr>
              <a:spLocks noChangeShapeType="1"/>
            </p:cNvSpPr>
            <p:nvPr/>
          </p:nvSpPr>
          <p:spPr bwMode="auto">
            <a:xfrm flipV="1">
              <a:off x="1506" y="2127"/>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3" name="Line 35">
              <a:extLst>
                <a:ext uri="{FF2B5EF4-FFF2-40B4-BE49-F238E27FC236}">
                  <a16:creationId xmlns:a16="http://schemas.microsoft.com/office/drawing/2014/main" id="{9F2A57E1-DB7D-7842-A1A5-04948D9F31DE}"/>
                </a:ext>
              </a:extLst>
            </p:cNvPr>
            <p:cNvSpPr>
              <a:spLocks noChangeShapeType="1"/>
            </p:cNvSpPr>
            <p:nvPr/>
          </p:nvSpPr>
          <p:spPr bwMode="auto">
            <a:xfrm flipV="1">
              <a:off x="782" y="2216"/>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4" name="Line 36">
              <a:extLst>
                <a:ext uri="{FF2B5EF4-FFF2-40B4-BE49-F238E27FC236}">
                  <a16:creationId xmlns:a16="http://schemas.microsoft.com/office/drawing/2014/main" id="{85C12EC3-DB74-244F-B100-4FCC11F7FAE6}"/>
                </a:ext>
              </a:extLst>
            </p:cNvPr>
            <p:cNvSpPr>
              <a:spLocks noChangeShapeType="1"/>
            </p:cNvSpPr>
            <p:nvPr/>
          </p:nvSpPr>
          <p:spPr bwMode="auto">
            <a:xfrm flipV="1">
              <a:off x="777" y="2129"/>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1" name="Group 53">
            <a:extLst>
              <a:ext uri="{FF2B5EF4-FFF2-40B4-BE49-F238E27FC236}">
                <a16:creationId xmlns:a16="http://schemas.microsoft.com/office/drawing/2014/main" id="{0E5C7E4B-7099-2548-A087-C3CB29BA9665}"/>
              </a:ext>
            </a:extLst>
          </p:cNvPr>
          <p:cNvGrpSpPr>
            <a:grpSpLocks/>
          </p:cNvGrpSpPr>
          <p:nvPr/>
        </p:nvGrpSpPr>
        <p:grpSpPr bwMode="auto">
          <a:xfrm>
            <a:off x="930275" y="4789488"/>
            <a:ext cx="2057400" cy="1524000"/>
            <a:chOff x="240" y="3024"/>
            <a:chExt cx="1296" cy="960"/>
          </a:xfrm>
        </p:grpSpPr>
        <p:grpSp>
          <p:nvGrpSpPr>
            <p:cNvPr id="7193" name="Group 25">
              <a:extLst>
                <a:ext uri="{FF2B5EF4-FFF2-40B4-BE49-F238E27FC236}">
                  <a16:creationId xmlns:a16="http://schemas.microsoft.com/office/drawing/2014/main" id="{AC9FE5C9-5D8E-3F4C-AB87-7043EF0E0C12}"/>
                </a:ext>
              </a:extLst>
            </p:cNvPr>
            <p:cNvGrpSpPr>
              <a:grpSpLocks/>
            </p:cNvGrpSpPr>
            <p:nvPr/>
          </p:nvGrpSpPr>
          <p:grpSpPr bwMode="auto">
            <a:xfrm>
              <a:off x="240" y="3024"/>
              <a:ext cx="1296" cy="960"/>
              <a:chOff x="240" y="3024"/>
              <a:chExt cx="1296" cy="960"/>
            </a:xfrm>
          </p:grpSpPr>
          <p:sp>
            <p:nvSpPr>
              <p:cNvPr id="7175" name="AutoShape 7">
                <a:extLst>
                  <a:ext uri="{FF2B5EF4-FFF2-40B4-BE49-F238E27FC236}">
                    <a16:creationId xmlns:a16="http://schemas.microsoft.com/office/drawing/2014/main" id="{5BC5F18C-F70F-DD49-B026-8020BAFB7FD1}"/>
                  </a:ext>
                </a:extLst>
              </p:cNvPr>
              <p:cNvSpPr>
                <a:spLocks noChangeArrowheads="1"/>
              </p:cNvSpPr>
              <p:nvPr/>
            </p:nvSpPr>
            <p:spPr bwMode="auto">
              <a:xfrm>
                <a:off x="240" y="3024"/>
                <a:ext cx="1296" cy="960"/>
              </a:xfrm>
              <a:prstGeom prst="cube">
                <a:avLst>
                  <a:gd name="adj" fmla="val 7125"/>
                </a:avLst>
              </a:prstGeom>
              <a:solidFill>
                <a:srgbClr val="A6A6A6"/>
              </a:solidFill>
              <a:ln w="9525">
                <a:solidFill>
                  <a:schemeClr val="tx1"/>
                </a:solidFill>
                <a:miter lim="800000"/>
                <a:headEnd/>
                <a:tailEnd/>
              </a:ln>
            </p:spPr>
            <p:txBody>
              <a:bodyPr wrap="none" anchor="ctr"/>
              <a:lstStyle/>
              <a:p>
                <a:pPr algn="ctr"/>
                <a:endParaRPr lang="en-US" altLang="en-US"/>
              </a:p>
            </p:txBody>
          </p:sp>
          <p:sp>
            <p:nvSpPr>
              <p:cNvPr id="7183" name="AutoShape 15">
                <a:extLst>
                  <a:ext uri="{FF2B5EF4-FFF2-40B4-BE49-F238E27FC236}">
                    <a16:creationId xmlns:a16="http://schemas.microsoft.com/office/drawing/2014/main" id="{A439E275-A658-4341-AE35-3EB5DBBDA9F1}"/>
                  </a:ext>
                </a:extLst>
              </p:cNvPr>
              <p:cNvSpPr>
                <a:spLocks noChangeArrowheads="1"/>
              </p:cNvSpPr>
              <p:nvPr/>
            </p:nvSpPr>
            <p:spPr bwMode="auto">
              <a:xfrm>
                <a:off x="288" y="3120"/>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Tracking</a:t>
                </a:r>
              </a:p>
              <a:p>
                <a:pPr algn="ctr"/>
                <a:r>
                  <a:rPr lang="en-US" altLang="en-US" sz="1200">
                    <a:solidFill>
                      <a:schemeClr val="bg1"/>
                    </a:solidFill>
                  </a:rPr>
                  <a:t>Computer</a:t>
                </a:r>
              </a:p>
            </p:txBody>
          </p:sp>
          <p:sp>
            <p:nvSpPr>
              <p:cNvPr id="7184" name="AutoShape 16">
                <a:extLst>
                  <a:ext uri="{FF2B5EF4-FFF2-40B4-BE49-F238E27FC236}">
                    <a16:creationId xmlns:a16="http://schemas.microsoft.com/office/drawing/2014/main" id="{25751AD8-6912-4443-9B0B-54872D761102}"/>
                  </a:ext>
                </a:extLst>
              </p:cNvPr>
              <p:cNvSpPr>
                <a:spLocks noChangeArrowheads="1"/>
              </p:cNvSpPr>
              <p:nvPr/>
            </p:nvSpPr>
            <p:spPr bwMode="auto">
              <a:xfrm>
                <a:off x="288" y="3552"/>
                <a:ext cx="528" cy="384"/>
              </a:xfrm>
              <a:prstGeom prst="cube">
                <a:avLst>
                  <a:gd name="adj" fmla="val 7125"/>
                </a:avLst>
              </a:prstGeom>
              <a:solidFill>
                <a:srgbClr val="3B27CB"/>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Predict</a:t>
                </a:r>
              </a:p>
              <a:p>
                <a:pPr algn="ctr"/>
                <a:r>
                  <a:rPr lang="en-US" altLang="en-US" sz="1200">
                    <a:solidFill>
                      <a:schemeClr val="bg1"/>
                    </a:solidFill>
                  </a:rPr>
                  <a:t>Generation</a:t>
                </a:r>
              </a:p>
              <a:p>
                <a:pPr algn="ctr"/>
                <a:r>
                  <a:rPr lang="en-US" altLang="en-US" sz="1200">
                    <a:solidFill>
                      <a:schemeClr val="bg1"/>
                    </a:solidFill>
                  </a:rPr>
                  <a:t>Computer</a:t>
                </a:r>
              </a:p>
            </p:txBody>
          </p:sp>
          <p:sp>
            <p:nvSpPr>
              <p:cNvPr id="7186" name="AutoShape 18">
                <a:extLst>
                  <a:ext uri="{FF2B5EF4-FFF2-40B4-BE49-F238E27FC236}">
                    <a16:creationId xmlns:a16="http://schemas.microsoft.com/office/drawing/2014/main" id="{4481A738-199D-734E-AE81-7B6D9CA73811}"/>
                  </a:ext>
                </a:extLst>
              </p:cNvPr>
              <p:cNvSpPr>
                <a:spLocks noChangeArrowheads="1"/>
              </p:cNvSpPr>
              <p:nvPr/>
            </p:nvSpPr>
            <p:spPr bwMode="auto">
              <a:xfrm>
                <a:off x="912" y="3120"/>
                <a:ext cx="528" cy="384"/>
              </a:xfrm>
              <a:prstGeom prst="cube">
                <a:avLst>
                  <a:gd name="adj" fmla="val 7125"/>
                </a:avLst>
              </a:prstGeom>
              <a:solidFill>
                <a:srgbClr val="F9A834"/>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RF &amp; Ant</a:t>
                </a:r>
              </a:p>
              <a:p>
                <a:pPr algn="ctr"/>
                <a:r>
                  <a:rPr lang="en-US" altLang="en-US" sz="1200">
                    <a:solidFill>
                      <a:schemeClr val="bg1"/>
                    </a:solidFill>
                  </a:rPr>
                  <a:t>Systems</a:t>
                </a:r>
              </a:p>
            </p:txBody>
          </p:sp>
        </p:grpSp>
        <p:sp>
          <p:nvSpPr>
            <p:cNvPr id="7205" name="Line 37">
              <a:extLst>
                <a:ext uri="{FF2B5EF4-FFF2-40B4-BE49-F238E27FC236}">
                  <a16:creationId xmlns:a16="http://schemas.microsoft.com/office/drawing/2014/main" id="{41D1D632-D945-4147-8297-46518921B5F0}"/>
                </a:ext>
              </a:extLst>
            </p:cNvPr>
            <p:cNvSpPr>
              <a:spLocks noChangeShapeType="1"/>
            </p:cNvSpPr>
            <p:nvPr/>
          </p:nvSpPr>
          <p:spPr bwMode="auto">
            <a:xfrm flipH="1">
              <a:off x="810" y="333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6" name="Line 38">
              <a:extLst>
                <a:ext uri="{FF2B5EF4-FFF2-40B4-BE49-F238E27FC236}">
                  <a16:creationId xmlns:a16="http://schemas.microsoft.com/office/drawing/2014/main" id="{C8FA838A-CAEF-034B-8E76-D41836A9C729}"/>
                </a:ext>
              </a:extLst>
            </p:cNvPr>
            <p:cNvSpPr>
              <a:spLocks noChangeShapeType="1"/>
            </p:cNvSpPr>
            <p:nvPr/>
          </p:nvSpPr>
          <p:spPr bwMode="auto">
            <a:xfrm flipV="1">
              <a:off x="533" y="3498"/>
              <a:ext cx="0" cy="92"/>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9" name="Line 41">
              <a:extLst>
                <a:ext uri="{FF2B5EF4-FFF2-40B4-BE49-F238E27FC236}">
                  <a16:creationId xmlns:a16="http://schemas.microsoft.com/office/drawing/2014/main" id="{410918B1-6861-2C45-AEDC-104074382684}"/>
                </a:ext>
              </a:extLst>
            </p:cNvPr>
            <p:cNvSpPr>
              <a:spLocks noChangeShapeType="1"/>
            </p:cNvSpPr>
            <p:nvPr/>
          </p:nvSpPr>
          <p:spPr bwMode="auto">
            <a:xfrm flipV="1">
              <a:off x="795" y="3757"/>
              <a:ext cx="644"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7" name="Rectangle 39">
              <a:extLst>
                <a:ext uri="{FF2B5EF4-FFF2-40B4-BE49-F238E27FC236}">
                  <a16:creationId xmlns:a16="http://schemas.microsoft.com/office/drawing/2014/main" id="{F9336583-724D-2042-B65E-2F16BE1276D3}"/>
                </a:ext>
              </a:extLst>
            </p:cNvPr>
            <p:cNvSpPr>
              <a:spLocks noChangeArrowheads="1"/>
            </p:cNvSpPr>
            <p:nvPr/>
          </p:nvSpPr>
          <p:spPr bwMode="auto">
            <a:xfrm>
              <a:off x="1424" y="3708"/>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grpSp>
        <p:nvGrpSpPr>
          <p:cNvPr id="7223" name="Group 55">
            <a:extLst>
              <a:ext uri="{FF2B5EF4-FFF2-40B4-BE49-F238E27FC236}">
                <a16:creationId xmlns:a16="http://schemas.microsoft.com/office/drawing/2014/main" id="{0BF5D50D-ABBE-C74C-8BE5-3CED827AF8A7}"/>
              </a:ext>
            </a:extLst>
          </p:cNvPr>
          <p:cNvGrpSpPr>
            <a:grpSpLocks/>
          </p:cNvGrpSpPr>
          <p:nvPr/>
        </p:nvGrpSpPr>
        <p:grpSpPr bwMode="auto">
          <a:xfrm>
            <a:off x="5334000" y="1143000"/>
            <a:ext cx="2590800" cy="2103438"/>
            <a:chOff x="3360" y="720"/>
            <a:chExt cx="1632" cy="1325"/>
          </a:xfrm>
        </p:grpSpPr>
        <p:grpSp>
          <p:nvGrpSpPr>
            <p:cNvPr id="7195" name="Group 27">
              <a:extLst>
                <a:ext uri="{FF2B5EF4-FFF2-40B4-BE49-F238E27FC236}">
                  <a16:creationId xmlns:a16="http://schemas.microsoft.com/office/drawing/2014/main" id="{7440C7C6-1396-3042-9896-0CFDB0B6FB2C}"/>
                </a:ext>
              </a:extLst>
            </p:cNvPr>
            <p:cNvGrpSpPr>
              <a:grpSpLocks/>
            </p:cNvGrpSpPr>
            <p:nvPr/>
          </p:nvGrpSpPr>
          <p:grpSpPr bwMode="auto">
            <a:xfrm>
              <a:off x="3360" y="720"/>
              <a:ext cx="1632" cy="1296"/>
              <a:chOff x="3360" y="720"/>
              <a:chExt cx="1632" cy="1296"/>
            </a:xfrm>
          </p:grpSpPr>
          <p:sp>
            <p:nvSpPr>
              <p:cNvPr id="7177" name="AutoShape 9">
                <a:extLst>
                  <a:ext uri="{FF2B5EF4-FFF2-40B4-BE49-F238E27FC236}">
                    <a16:creationId xmlns:a16="http://schemas.microsoft.com/office/drawing/2014/main" id="{EEA8FBFD-61E7-9F42-A314-E4050F56CBFA}"/>
                  </a:ext>
                </a:extLst>
              </p:cNvPr>
              <p:cNvSpPr>
                <a:spLocks noChangeArrowheads="1"/>
              </p:cNvSpPr>
              <p:nvPr/>
            </p:nvSpPr>
            <p:spPr bwMode="auto">
              <a:xfrm>
                <a:off x="3360" y="720"/>
                <a:ext cx="1632" cy="1296"/>
              </a:xfrm>
              <a:prstGeom prst="cube">
                <a:avLst>
                  <a:gd name="adj" fmla="val 7125"/>
                </a:avLst>
              </a:prstGeom>
              <a:solidFill>
                <a:srgbClr val="E34337"/>
              </a:solidFill>
              <a:ln w="9525">
                <a:solidFill>
                  <a:schemeClr val="tx1"/>
                </a:solidFill>
                <a:miter lim="800000"/>
                <a:headEnd/>
                <a:tailEnd/>
              </a:ln>
            </p:spPr>
            <p:txBody>
              <a:bodyPr wrap="none" anchor="ctr"/>
              <a:lstStyle/>
              <a:p>
                <a:pPr algn="ctr"/>
                <a:endParaRPr lang="en-US" altLang="en-US"/>
              </a:p>
            </p:txBody>
          </p:sp>
          <p:sp>
            <p:nvSpPr>
              <p:cNvPr id="7180" name="AutoShape 12">
                <a:extLst>
                  <a:ext uri="{FF2B5EF4-FFF2-40B4-BE49-F238E27FC236}">
                    <a16:creationId xmlns:a16="http://schemas.microsoft.com/office/drawing/2014/main" id="{2F75686C-CBFF-1E49-B659-11D9657E562E}"/>
                  </a:ext>
                </a:extLst>
              </p:cNvPr>
              <p:cNvSpPr>
                <a:spLocks noChangeArrowheads="1"/>
              </p:cNvSpPr>
              <p:nvPr/>
            </p:nvSpPr>
            <p:spPr bwMode="auto">
              <a:xfrm>
                <a:off x="3456" y="1296"/>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Mission</a:t>
                </a:r>
              </a:p>
              <a:p>
                <a:pPr algn="ctr"/>
                <a:r>
                  <a:rPr lang="en-US" altLang="en-US" sz="1200"/>
                  <a:t>Planning</a:t>
                </a:r>
              </a:p>
              <a:p>
                <a:pPr algn="ctr"/>
                <a:r>
                  <a:rPr lang="en-US" altLang="en-US" sz="1200"/>
                  <a:t>Computer</a:t>
                </a:r>
              </a:p>
            </p:txBody>
          </p:sp>
          <p:sp>
            <p:nvSpPr>
              <p:cNvPr id="7187" name="AutoShape 19">
                <a:extLst>
                  <a:ext uri="{FF2B5EF4-FFF2-40B4-BE49-F238E27FC236}">
                    <a16:creationId xmlns:a16="http://schemas.microsoft.com/office/drawing/2014/main" id="{B832942E-F354-D64A-AC5C-08983C0FB7E6}"/>
                  </a:ext>
                </a:extLst>
              </p:cNvPr>
              <p:cNvSpPr>
                <a:spLocks noChangeArrowheads="1"/>
              </p:cNvSpPr>
              <p:nvPr/>
            </p:nvSpPr>
            <p:spPr bwMode="auto">
              <a:xfrm>
                <a:off x="4176" y="864"/>
                <a:ext cx="624" cy="480"/>
              </a:xfrm>
              <a:prstGeom prst="cube">
                <a:avLst>
                  <a:gd name="adj" fmla="val 15417"/>
                </a:avLst>
              </a:prstGeom>
              <a:solidFill>
                <a:srgbClr val="E93BB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ctr"/>
                <a:r>
                  <a:rPr lang="en-US" altLang="en-US" sz="1200">
                    <a:solidFill>
                      <a:schemeClr val="bg1"/>
                    </a:solidFill>
                  </a:rPr>
                  <a:t>Science</a:t>
                </a:r>
              </a:p>
              <a:p>
                <a:pPr algn="ctr"/>
                <a:r>
                  <a:rPr lang="en-US" altLang="en-US" sz="1200">
                    <a:solidFill>
                      <a:schemeClr val="bg1"/>
                    </a:solidFill>
                  </a:rPr>
                  <a:t>Processing</a:t>
                </a:r>
              </a:p>
            </p:txBody>
          </p:sp>
          <p:sp>
            <p:nvSpPr>
              <p:cNvPr id="7191" name="AutoShape 23">
                <a:extLst>
                  <a:ext uri="{FF2B5EF4-FFF2-40B4-BE49-F238E27FC236}">
                    <a16:creationId xmlns:a16="http://schemas.microsoft.com/office/drawing/2014/main" id="{492762A9-A792-2A47-B8A6-7A0C833C9E69}"/>
                  </a:ext>
                </a:extLst>
              </p:cNvPr>
              <p:cNvSpPr>
                <a:spLocks noChangeArrowheads="1"/>
              </p:cNvSpPr>
              <p:nvPr/>
            </p:nvSpPr>
            <p:spPr bwMode="auto">
              <a:xfrm>
                <a:off x="4176" y="1488"/>
                <a:ext cx="672" cy="480"/>
              </a:xfrm>
              <a:prstGeom prst="cube">
                <a:avLst>
                  <a:gd name="adj" fmla="val 7125"/>
                </a:avLst>
              </a:prstGeom>
              <a:solidFill>
                <a:srgbClr val="00E643"/>
              </a:solidFill>
              <a:ln w="9525">
                <a:solidFill>
                  <a:schemeClr val="tx1"/>
                </a:solidFill>
                <a:miter lim="800000"/>
                <a:headEnd/>
                <a:tailEnd/>
              </a:ln>
            </p:spPr>
            <p:txBody>
              <a:bodyPr wrap="none" anchor="ctr"/>
              <a:lstStyle/>
              <a:p>
                <a:pPr algn="ctr"/>
                <a:r>
                  <a:rPr lang="en-US" altLang="en-US" sz="1200">
                    <a:solidFill>
                      <a:schemeClr val="bg1"/>
                    </a:solidFill>
                  </a:rPr>
                  <a:t>Data</a:t>
                </a:r>
              </a:p>
              <a:p>
                <a:pPr algn="ctr"/>
                <a:r>
                  <a:rPr lang="en-US" altLang="en-US" sz="1200">
                    <a:solidFill>
                      <a:schemeClr val="bg1"/>
                    </a:solidFill>
                  </a:rPr>
                  <a:t>Management</a:t>
                </a:r>
              </a:p>
              <a:p>
                <a:pPr algn="ctr"/>
                <a:r>
                  <a:rPr lang="en-US" altLang="en-US" sz="1200">
                    <a:solidFill>
                      <a:schemeClr val="bg1"/>
                    </a:solidFill>
                  </a:rPr>
                  <a:t>Computer</a:t>
                </a:r>
                <a:endParaRPr lang="en-US" altLang="en-US" sz="1200"/>
              </a:p>
            </p:txBody>
          </p:sp>
        </p:grpSp>
        <p:sp>
          <p:nvSpPr>
            <p:cNvPr id="7211" name="Rectangle 43">
              <a:extLst>
                <a:ext uri="{FF2B5EF4-FFF2-40B4-BE49-F238E27FC236}">
                  <a16:creationId xmlns:a16="http://schemas.microsoft.com/office/drawing/2014/main" id="{F4B52358-E58F-714E-9B95-BA428B1500E7}"/>
                </a:ext>
              </a:extLst>
            </p:cNvPr>
            <p:cNvSpPr>
              <a:spLocks noChangeArrowheads="1"/>
            </p:cNvSpPr>
            <p:nvPr/>
          </p:nvSpPr>
          <p:spPr bwMode="auto">
            <a:xfrm>
              <a:off x="4024" y="1950"/>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2" name="Line 44">
              <a:extLst>
                <a:ext uri="{FF2B5EF4-FFF2-40B4-BE49-F238E27FC236}">
                  <a16:creationId xmlns:a16="http://schemas.microsoft.com/office/drawing/2014/main" id="{F6D9A5BF-E187-AC45-BEA4-988D898608C6}"/>
                </a:ext>
              </a:extLst>
            </p:cNvPr>
            <p:cNvSpPr>
              <a:spLocks noChangeShapeType="1"/>
            </p:cNvSpPr>
            <p:nvPr/>
          </p:nvSpPr>
          <p:spPr bwMode="auto">
            <a:xfrm flipV="1">
              <a:off x="4075" y="1005"/>
              <a:ext cx="0" cy="92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3" name="Line 45">
              <a:extLst>
                <a:ext uri="{FF2B5EF4-FFF2-40B4-BE49-F238E27FC236}">
                  <a16:creationId xmlns:a16="http://schemas.microsoft.com/office/drawing/2014/main" id="{36EB505D-B462-FA4E-9E5D-5EAE6C77F912}"/>
                </a:ext>
              </a:extLst>
            </p:cNvPr>
            <p:cNvSpPr>
              <a:spLocks noChangeShapeType="1"/>
            </p:cNvSpPr>
            <p:nvPr/>
          </p:nvSpPr>
          <p:spPr bwMode="auto">
            <a:xfrm flipH="1">
              <a:off x="3957" y="1604"/>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4" name="Line 46">
              <a:extLst>
                <a:ext uri="{FF2B5EF4-FFF2-40B4-BE49-F238E27FC236}">
                  <a16:creationId xmlns:a16="http://schemas.microsoft.com/office/drawing/2014/main" id="{8C670175-FFE2-A24A-B931-1AE43D93880B}"/>
                </a:ext>
              </a:extLst>
            </p:cNvPr>
            <p:cNvSpPr>
              <a:spLocks noChangeShapeType="1"/>
            </p:cNvSpPr>
            <p:nvPr/>
          </p:nvSpPr>
          <p:spPr bwMode="auto">
            <a:xfrm flipH="1">
              <a:off x="4067" y="1766"/>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5" name="Line 47">
              <a:extLst>
                <a:ext uri="{FF2B5EF4-FFF2-40B4-BE49-F238E27FC236}">
                  <a16:creationId xmlns:a16="http://schemas.microsoft.com/office/drawing/2014/main" id="{DD96B6B2-5DEA-C64C-B862-65ECE8411CBD}"/>
                </a:ext>
              </a:extLst>
            </p:cNvPr>
            <p:cNvSpPr>
              <a:spLocks noChangeShapeType="1"/>
            </p:cNvSpPr>
            <p:nvPr/>
          </p:nvSpPr>
          <p:spPr bwMode="auto">
            <a:xfrm flipH="1">
              <a:off x="4069" y="114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grpSp>
      <p:grpSp>
        <p:nvGrpSpPr>
          <p:cNvPr id="7222" name="Group 54">
            <a:extLst>
              <a:ext uri="{FF2B5EF4-FFF2-40B4-BE49-F238E27FC236}">
                <a16:creationId xmlns:a16="http://schemas.microsoft.com/office/drawing/2014/main" id="{FD926693-40AF-F84F-956E-D0F662A41D9D}"/>
              </a:ext>
            </a:extLst>
          </p:cNvPr>
          <p:cNvGrpSpPr>
            <a:grpSpLocks/>
          </p:cNvGrpSpPr>
          <p:nvPr/>
        </p:nvGrpSpPr>
        <p:grpSpPr bwMode="auto">
          <a:xfrm>
            <a:off x="5189538" y="3900488"/>
            <a:ext cx="2659062" cy="2500312"/>
            <a:chOff x="3269" y="2457"/>
            <a:chExt cx="1675" cy="1575"/>
          </a:xfrm>
        </p:grpSpPr>
        <p:sp>
          <p:nvSpPr>
            <p:cNvPr id="7176" name="AutoShape 8">
              <a:extLst>
                <a:ext uri="{FF2B5EF4-FFF2-40B4-BE49-F238E27FC236}">
                  <a16:creationId xmlns:a16="http://schemas.microsoft.com/office/drawing/2014/main" id="{A0013AB3-17EB-2A4A-9036-DD7367A37FD7}"/>
                </a:ext>
              </a:extLst>
            </p:cNvPr>
            <p:cNvSpPr>
              <a:spLocks noChangeArrowheads="1"/>
            </p:cNvSpPr>
            <p:nvPr/>
          </p:nvSpPr>
          <p:spPr bwMode="auto">
            <a:xfrm>
              <a:off x="3312" y="2496"/>
              <a:ext cx="1632" cy="1536"/>
            </a:xfrm>
            <a:prstGeom prst="cube">
              <a:avLst>
                <a:gd name="adj" fmla="val 7125"/>
              </a:avLst>
            </a:prstGeom>
            <a:solidFill>
              <a:srgbClr val="CDCAFF"/>
            </a:solidFill>
            <a:ln w="9525">
              <a:solidFill>
                <a:schemeClr val="tx1"/>
              </a:solidFill>
              <a:miter lim="800000"/>
              <a:headEnd/>
              <a:tailEnd/>
            </a:ln>
          </p:spPr>
          <p:txBody>
            <a:bodyPr wrap="none" anchor="ctr"/>
            <a:lstStyle/>
            <a:p>
              <a:pPr algn="ctr"/>
              <a:endParaRPr lang="en-US" altLang="en-US"/>
            </a:p>
          </p:txBody>
        </p:sp>
        <p:sp>
          <p:nvSpPr>
            <p:cNvPr id="7178" name="AutoShape 10">
              <a:extLst>
                <a:ext uri="{FF2B5EF4-FFF2-40B4-BE49-F238E27FC236}">
                  <a16:creationId xmlns:a16="http://schemas.microsoft.com/office/drawing/2014/main" id="{6A612DF3-2815-7449-91D3-DA0B2FAD6151}"/>
                </a:ext>
              </a:extLst>
            </p:cNvPr>
            <p:cNvSpPr>
              <a:spLocks noChangeArrowheads="1"/>
            </p:cNvSpPr>
            <p:nvPr/>
          </p:nvSpPr>
          <p:spPr bwMode="auto">
            <a:xfrm>
              <a:off x="3457" y="3367"/>
              <a:ext cx="528" cy="624"/>
            </a:xfrm>
            <a:prstGeom prst="cube">
              <a:avLst>
                <a:gd name="adj" fmla="val 7125"/>
              </a:avLst>
            </a:prstGeom>
            <a:solidFill>
              <a:srgbClr val="CDCAFF"/>
            </a:solidFill>
            <a:ln w="9525">
              <a:solidFill>
                <a:schemeClr val="tx1"/>
              </a:solidFill>
              <a:miter lim="800000"/>
              <a:headEnd/>
              <a:tailEnd/>
            </a:ln>
          </p:spPr>
          <p:txBody>
            <a:bodyPr wrap="none" anchor="ctr"/>
            <a:lstStyle/>
            <a:p>
              <a:pPr algn="ctr"/>
              <a:r>
                <a:rPr lang="en-US" altLang="en-US" sz="1200"/>
                <a:t>Spacecraft</a:t>
              </a:r>
            </a:p>
            <a:p>
              <a:pPr algn="ctr"/>
              <a:r>
                <a:rPr lang="en-US" altLang="en-US" sz="1200"/>
                <a:t>Control</a:t>
              </a:r>
            </a:p>
            <a:p>
              <a:pPr algn="ctr"/>
              <a:r>
                <a:rPr lang="en-US" altLang="en-US" sz="1200"/>
                <a:t>Computer</a:t>
              </a:r>
            </a:p>
          </p:txBody>
        </p:sp>
        <p:sp>
          <p:nvSpPr>
            <p:cNvPr id="7181" name="AutoShape 13">
              <a:extLst>
                <a:ext uri="{FF2B5EF4-FFF2-40B4-BE49-F238E27FC236}">
                  <a16:creationId xmlns:a16="http://schemas.microsoft.com/office/drawing/2014/main" id="{562524EC-46C3-B14B-86CE-44563BBF9796}"/>
                </a:ext>
              </a:extLst>
            </p:cNvPr>
            <p:cNvSpPr>
              <a:spLocks noChangeArrowheads="1"/>
            </p:cNvSpPr>
            <p:nvPr/>
          </p:nvSpPr>
          <p:spPr bwMode="auto">
            <a:xfrm>
              <a:off x="3457" y="2653"/>
              <a:ext cx="528" cy="624"/>
            </a:xfrm>
            <a:prstGeom prst="cube">
              <a:avLst>
                <a:gd name="adj" fmla="val 7125"/>
              </a:avLst>
            </a:prstGeom>
            <a:solidFill>
              <a:srgbClr val="849E8B"/>
            </a:solidFill>
            <a:ln w="9525">
              <a:solidFill>
                <a:schemeClr val="tx1"/>
              </a:solidFill>
              <a:miter lim="800000"/>
              <a:headEnd/>
              <a:tailEnd/>
            </a:ln>
          </p:spPr>
          <p:txBody>
            <a:bodyPr wrap="none" anchor="ctr"/>
            <a:lstStyle/>
            <a:p>
              <a:pPr algn="ctr"/>
              <a:r>
                <a:rPr lang="en-US" altLang="en-US" sz="1200"/>
                <a:t>Monitor &amp;</a:t>
              </a:r>
            </a:p>
            <a:p>
              <a:pPr algn="ctr"/>
              <a:r>
                <a:rPr lang="en-US" altLang="en-US" sz="1200"/>
                <a:t>Control</a:t>
              </a:r>
            </a:p>
            <a:p>
              <a:pPr algn="ctr"/>
              <a:r>
                <a:rPr lang="en-US" altLang="en-US" sz="1200"/>
                <a:t>Computer</a:t>
              </a:r>
            </a:p>
          </p:txBody>
        </p:sp>
        <p:sp>
          <p:nvSpPr>
            <p:cNvPr id="7182" name="AutoShape 14">
              <a:extLst>
                <a:ext uri="{FF2B5EF4-FFF2-40B4-BE49-F238E27FC236}">
                  <a16:creationId xmlns:a16="http://schemas.microsoft.com/office/drawing/2014/main" id="{DB2EE53E-2EC9-BE4D-87B5-68605887B629}"/>
                </a:ext>
              </a:extLst>
            </p:cNvPr>
            <p:cNvSpPr>
              <a:spLocks noChangeArrowheads="1"/>
            </p:cNvSpPr>
            <p:nvPr/>
          </p:nvSpPr>
          <p:spPr bwMode="auto">
            <a:xfrm>
              <a:off x="4176" y="2976"/>
              <a:ext cx="528" cy="624"/>
            </a:xfrm>
            <a:prstGeom prst="cube">
              <a:avLst>
                <a:gd name="adj" fmla="val 7125"/>
              </a:avLst>
            </a:prstGeom>
            <a:solidFill>
              <a:srgbClr val="3B27CB"/>
            </a:solidFill>
            <a:ln w="9525">
              <a:solidFill>
                <a:schemeClr val="tx1"/>
              </a:solidFill>
              <a:miter lim="800000"/>
              <a:headEnd/>
              <a:tailEnd/>
            </a:ln>
          </p:spPr>
          <p:txBody>
            <a:bodyPr wrap="none" anchor="ctr"/>
            <a:lstStyle/>
            <a:p>
              <a:pPr algn="ctr"/>
              <a:r>
                <a:rPr lang="en-US" altLang="en-US" sz="1200">
                  <a:solidFill>
                    <a:schemeClr val="bg1"/>
                  </a:solidFill>
                </a:rPr>
                <a:t>Flight</a:t>
              </a:r>
            </a:p>
            <a:p>
              <a:pPr algn="ctr"/>
              <a:r>
                <a:rPr lang="en-US" altLang="en-US" sz="1200">
                  <a:solidFill>
                    <a:schemeClr val="bg1"/>
                  </a:solidFill>
                </a:rPr>
                <a:t>Dynamics</a:t>
              </a:r>
            </a:p>
            <a:p>
              <a:pPr algn="ctr"/>
              <a:r>
                <a:rPr lang="en-US" altLang="en-US" sz="1200">
                  <a:solidFill>
                    <a:schemeClr val="bg1"/>
                  </a:solidFill>
                </a:rPr>
                <a:t>Computer</a:t>
              </a:r>
              <a:endParaRPr lang="en-US" altLang="en-US" sz="1200"/>
            </a:p>
          </p:txBody>
        </p:sp>
        <p:sp>
          <p:nvSpPr>
            <p:cNvPr id="7210" name="Rectangle 42">
              <a:extLst>
                <a:ext uri="{FF2B5EF4-FFF2-40B4-BE49-F238E27FC236}">
                  <a16:creationId xmlns:a16="http://schemas.microsoft.com/office/drawing/2014/main" id="{DB3D7116-17CB-9044-BDC7-94BF89B09450}"/>
                </a:ext>
              </a:extLst>
            </p:cNvPr>
            <p:cNvSpPr>
              <a:spLocks noChangeArrowheads="1"/>
            </p:cNvSpPr>
            <p:nvPr/>
          </p:nvSpPr>
          <p:spPr bwMode="auto">
            <a:xfrm>
              <a:off x="4036" y="2457"/>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sp>
          <p:nvSpPr>
            <p:cNvPr id="7216" name="Line 48">
              <a:extLst>
                <a:ext uri="{FF2B5EF4-FFF2-40B4-BE49-F238E27FC236}">
                  <a16:creationId xmlns:a16="http://schemas.microsoft.com/office/drawing/2014/main" id="{BC4C0696-A14A-474C-A67F-83B9222E521B}"/>
                </a:ext>
              </a:extLst>
            </p:cNvPr>
            <p:cNvSpPr>
              <a:spLocks noChangeShapeType="1"/>
            </p:cNvSpPr>
            <p:nvPr/>
          </p:nvSpPr>
          <p:spPr bwMode="auto">
            <a:xfrm flipH="1">
              <a:off x="3983" y="299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7" name="Line 49">
              <a:extLst>
                <a:ext uri="{FF2B5EF4-FFF2-40B4-BE49-F238E27FC236}">
                  <a16:creationId xmlns:a16="http://schemas.microsoft.com/office/drawing/2014/main" id="{556B9C11-1D94-AB4C-8335-11B7C1DDCCF8}"/>
                </a:ext>
              </a:extLst>
            </p:cNvPr>
            <p:cNvSpPr>
              <a:spLocks noChangeShapeType="1"/>
            </p:cNvSpPr>
            <p:nvPr/>
          </p:nvSpPr>
          <p:spPr bwMode="auto">
            <a:xfrm flipH="1">
              <a:off x="3992" y="3669"/>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8" name="Line 50">
              <a:extLst>
                <a:ext uri="{FF2B5EF4-FFF2-40B4-BE49-F238E27FC236}">
                  <a16:creationId xmlns:a16="http://schemas.microsoft.com/office/drawing/2014/main" id="{A62878FF-5F49-974C-BF42-8755C48462AF}"/>
                </a:ext>
              </a:extLst>
            </p:cNvPr>
            <p:cNvSpPr>
              <a:spLocks noChangeShapeType="1"/>
            </p:cNvSpPr>
            <p:nvPr/>
          </p:nvSpPr>
          <p:spPr bwMode="auto">
            <a:xfrm flipH="1">
              <a:off x="4082" y="3302"/>
              <a:ext cx="116" cy="1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19" name="Line 51">
              <a:extLst>
                <a:ext uri="{FF2B5EF4-FFF2-40B4-BE49-F238E27FC236}">
                  <a16:creationId xmlns:a16="http://schemas.microsoft.com/office/drawing/2014/main" id="{B5DC2E7C-8115-0043-926D-90F9A4B035E1}"/>
                </a:ext>
              </a:extLst>
            </p:cNvPr>
            <p:cNvSpPr>
              <a:spLocks noChangeShapeType="1"/>
            </p:cNvSpPr>
            <p:nvPr/>
          </p:nvSpPr>
          <p:spPr bwMode="auto">
            <a:xfrm flipH="1" flipV="1">
              <a:off x="4088" y="2546"/>
              <a:ext cx="7" cy="132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20" name="Line 52">
              <a:extLst>
                <a:ext uri="{FF2B5EF4-FFF2-40B4-BE49-F238E27FC236}">
                  <a16:creationId xmlns:a16="http://schemas.microsoft.com/office/drawing/2014/main" id="{43C31F07-1D0F-184B-8BCE-0AD2C8AC720E}"/>
                </a:ext>
              </a:extLst>
            </p:cNvPr>
            <p:cNvSpPr>
              <a:spLocks noChangeShapeType="1"/>
            </p:cNvSpPr>
            <p:nvPr/>
          </p:nvSpPr>
          <p:spPr bwMode="auto">
            <a:xfrm flipH="1">
              <a:off x="3312" y="3324"/>
              <a:ext cx="761" cy="7"/>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7208" name="Rectangle 40">
              <a:extLst>
                <a:ext uri="{FF2B5EF4-FFF2-40B4-BE49-F238E27FC236}">
                  <a16:creationId xmlns:a16="http://schemas.microsoft.com/office/drawing/2014/main" id="{51F7747D-789D-E542-B9DB-E8F527A3E396}"/>
                </a:ext>
              </a:extLst>
            </p:cNvPr>
            <p:cNvSpPr>
              <a:spLocks noChangeArrowheads="1"/>
            </p:cNvSpPr>
            <p:nvPr/>
          </p:nvSpPr>
          <p:spPr bwMode="auto">
            <a:xfrm>
              <a:off x="3269" y="3289"/>
              <a:ext cx="101" cy="95"/>
            </a:xfrm>
            <a:prstGeom prst="rect">
              <a:avLst/>
            </a:prstGeom>
            <a:solidFill>
              <a:schemeClr val="accent1"/>
            </a:solidFill>
            <a:ln w="9525">
              <a:solidFill>
                <a:schemeClr val="tx1"/>
              </a:solidFill>
              <a:miter lim="800000"/>
              <a:headEnd/>
              <a:tailEnd/>
            </a:ln>
          </p:spPr>
          <p:txBody>
            <a:bodyPr wrap="none" anchor="ctr"/>
            <a:lstStyle/>
            <a:p>
              <a:endParaRPr lang="en-US"/>
            </a:p>
          </p:txBody>
        </p:sp>
      </p:grpSp>
      <p:sp>
        <p:nvSpPr>
          <p:cNvPr id="7192" name="Freeform 24">
            <a:extLst>
              <a:ext uri="{FF2B5EF4-FFF2-40B4-BE49-F238E27FC236}">
                <a16:creationId xmlns:a16="http://schemas.microsoft.com/office/drawing/2014/main" id="{ED2D0160-7A9E-2347-A6AE-5E2D5133B2A9}"/>
              </a:ext>
            </a:extLst>
          </p:cNvPr>
          <p:cNvSpPr>
            <a:spLocks/>
          </p:cNvSpPr>
          <p:nvPr/>
        </p:nvSpPr>
        <p:spPr bwMode="auto">
          <a:xfrm rot="1545206">
            <a:off x="1247775" y="4481513"/>
            <a:ext cx="1333500" cy="217487"/>
          </a:xfrm>
          <a:custGeom>
            <a:avLst/>
            <a:gdLst>
              <a:gd name="T0" fmla="*/ 0 w 1248"/>
              <a:gd name="T1" fmla="*/ 0 h 144"/>
              <a:gd name="T2" fmla="*/ 720 w 1248"/>
              <a:gd name="T3" fmla="*/ 48 h 144"/>
              <a:gd name="T4" fmla="*/ 528 w 1248"/>
              <a:gd name="T5" fmla="*/ 144 h 144"/>
              <a:gd name="T6" fmla="*/ 1248 w 1248"/>
              <a:gd name="T7" fmla="*/ 144 h 144"/>
            </a:gdLst>
            <a:ahLst/>
            <a:cxnLst>
              <a:cxn ang="0">
                <a:pos x="T0" y="T1"/>
              </a:cxn>
              <a:cxn ang="0">
                <a:pos x="T2" y="T3"/>
              </a:cxn>
              <a:cxn ang="0">
                <a:pos x="T4" y="T5"/>
              </a:cxn>
              <a:cxn ang="0">
                <a:pos x="T6" y="T7"/>
              </a:cxn>
            </a:cxnLst>
            <a:rect l="0" t="0" r="r" b="b"/>
            <a:pathLst>
              <a:path w="1248" h="144">
                <a:moveTo>
                  <a:pt x="0" y="0"/>
                </a:moveTo>
                <a:lnTo>
                  <a:pt x="720" y="48"/>
                </a:lnTo>
                <a:lnTo>
                  <a:pt x="528" y="144"/>
                </a:lnTo>
                <a:lnTo>
                  <a:pt x="1248" y="144"/>
                </a:lnTo>
              </a:path>
            </a:pathLst>
          </a:custGeom>
          <a:noFill/>
          <a:ln w="28575" cmpd="sng">
            <a:solidFill>
              <a:schemeClr val="tx1"/>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a:p>
        </p:txBody>
      </p:sp>
      <p:sp>
        <p:nvSpPr>
          <p:cNvPr id="7225" name="Text Box 57">
            <a:extLst>
              <a:ext uri="{FF2B5EF4-FFF2-40B4-BE49-F238E27FC236}">
                <a16:creationId xmlns:a16="http://schemas.microsoft.com/office/drawing/2014/main" id="{9AFE932C-3BC2-5546-AF50-BCAE57B37F4A}"/>
              </a:ext>
            </a:extLst>
          </p:cNvPr>
          <p:cNvSpPr txBox="1">
            <a:spLocks noChangeArrowheads="1"/>
          </p:cNvSpPr>
          <p:nvPr/>
        </p:nvSpPr>
        <p:spPr bwMode="auto">
          <a:xfrm>
            <a:off x="876300" y="1555750"/>
            <a:ext cx="21542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 Spacecraft</a:t>
            </a:r>
          </a:p>
        </p:txBody>
      </p:sp>
      <p:sp>
        <p:nvSpPr>
          <p:cNvPr id="7226" name="Text Box 58">
            <a:extLst>
              <a:ext uri="{FF2B5EF4-FFF2-40B4-BE49-F238E27FC236}">
                <a16:creationId xmlns:a16="http://schemas.microsoft.com/office/drawing/2014/main" id="{859DCC38-6DC7-CD43-9DA7-978503B00F57}"/>
              </a:ext>
            </a:extLst>
          </p:cNvPr>
          <p:cNvSpPr txBox="1">
            <a:spLocks noChangeArrowheads="1"/>
          </p:cNvSpPr>
          <p:nvPr/>
        </p:nvSpPr>
        <p:spPr bwMode="auto">
          <a:xfrm>
            <a:off x="1004888" y="6305550"/>
            <a:ext cx="1835150"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Tracking Station</a:t>
            </a:r>
          </a:p>
        </p:txBody>
      </p:sp>
      <p:sp>
        <p:nvSpPr>
          <p:cNvPr id="7227" name="Text Box 59">
            <a:extLst>
              <a:ext uri="{FF2B5EF4-FFF2-40B4-BE49-F238E27FC236}">
                <a16:creationId xmlns:a16="http://schemas.microsoft.com/office/drawing/2014/main" id="{364637AD-4616-1048-BB85-9EF1C11CC83B}"/>
              </a:ext>
            </a:extLst>
          </p:cNvPr>
          <p:cNvSpPr txBox="1">
            <a:spLocks noChangeArrowheads="1"/>
          </p:cNvSpPr>
          <p:nvPr/>
        </p:nvSpPr>
        <p:spPr bwMode="auto">
          <a:xfrm>
            <a:off x="5086350" y="6359525"/>
            <a:ext cx="2827338" cy="3667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Spacecraft Control Center</a:t>
            </a:r>
          </a:p>
        </p:txBody>
      </p:sp>
      <p:sp>
        <p:nvSpPr>
          <p:cNvPr id="7228" name="Text Box 60">
            <a:extLst>
              <a:ext uri="{FF2B5EF4-FFF2-40B4-BE49-F238E27FC236}">
                <a16:creationId xmlns:a16="http://schemas.microsoft.com/office/drawing/2014/main" id="{5A7252A4-9853-C440-928A-C3F01A251DDA}"/>
              </a:ext>
            </a:extLst>
          </p:cNvPr>
          <p:cNvSpPr txBox="1">
            <a:spLocks noChangeArrowheads="1"/>
          </p:cNvSpPr>
          <p:nvPr/>
        </p:nvSpPr>
        <p:spPr bwMode="auto">
          <a:xfrm>
            <a:off x="5340350" y="1290638"/>
            <a:ext cx="996950" cy="641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lgn="ctr"/>
            <a:r>
              <a:rPr lang="en-US" altLang="en-US" sz="1800"/>
              <a:t>Science</a:t>
            </a:r>
          </a:p>
          <a:p>
            <a:pPr algn="ctr"/>
            <a:r>
              <a:rPr lang="en-US" altLang="en-US" sz="1800"/>
              <a:t>Institute</a:t>
            </a:r>
          </a:p>
        </p:txBody>
      </p:sp>
      <p:sp>
        <p:nvSpPr>
          <p:cNvPr id="2" name="Rectangle 1">
            <a:extLst>
              <a:ext uri="{FF2B5EF4-FFF2-40B4-BE49-F238E27FC236}">
                <a16:creationId xmlns:a16="http://schemas.microsoft.com/office/drawing/2014/main" id="{A5E26710-7C1F-4A40-8059-CA039D3C7B78}"/>
              </a:ext>
            </a:extLst>
          </p:cNvPr>
          <p:cNvSpPr/>
          <p:nvPr/>
        </p:nvSpPr>
        <p:spPr>
          <a:xfrm>
            <a:off x="1953419" y="-49520"/>
            <a:ext cx="5546725" cy="830997"/>
          </a:xfrm>
          <a:prstGeom prst="rect">
            <a:avLst/>
          </a:prstGeom>
        </p:spPr>
        <p:txBody>
          <a:bodyPr wrap="square">
            <a:spAutoFit/>
          </a:bodyPr>
          <a:lstStyle/>
          <a:p>
            <a:pPr algn="ctr"/>
            <a:r>
              <a:rPr lang="en-GB" dirty="0">
                <a:solidFill>
                  <a:srgbClr val="0099A6"/>
                </a:solidFill>
              </a:rPr>
              <a:t>Simple Connectivity View Example</a:t>
            </a:r>
          </a:p>
          <a:p>
            <a:pPr algn="ctr"/>
            <a:r>
              <a:rPr lang="en-GB" dirty="0">
                <a:solidFill>
                  <a:srgbClr val="0099A6"/>
                </a:solidFill>
              </a:rPr>
              <a:t>Nodes &amp; Links</a:t>
            </a:r>
            <a:endParaRPr lang="en-US" dirty="0"/>
          </a:p>
        </p:txBody>
      </p:sp>
      <p:sp>
        <p:nvSpPr>
          <p:cNvPr id="3" name="Date Placeholder 2">
            <a:extLst>
              <a:ext uri="{FF2B5EF4-FFF2-40B4-BE49-F238E27FC236}">
                <a16:creationId xmlns:a16="http://schemas.microsoft.com/office/drawing/2014/main" id="{1F3D7C2C-7763-3F46-AF14-233E74972E25}"/>
              </a:ext>
            </a:extLst>
          </p:cNvPr>
          <p:cNvSpPr>
            <a:spLocks noGrp="1"/>
          </p:cNvSpPr>
          <p:nvPr>
            <p:ph type="dt" sz="half" idx="2"/>
          </p:nvPr>
        </p:nvSpPr>
        <p:spPr/>
        <p:txBody>
          <a:bodyPr/>
          <a:lstStyle/>
          <a:p>
            <a:r>
              <a:rPr lang="en-US"/>
              <a:t>13 December 2021</a:t>
            </a:r>
            <a:endParaRPr lang="en-US"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3737" y="0"/>
            <a:ext cx="8229600" cy="1143000"/>
          </a:xfrm>
        </p:spPr>
        <p:txBody>
          <a:bodyPr vert="horz"/>
          <a:lstStyle/>
          <a:p>
            <a:r>
              <a:rPr lang="en-GB" sz="2000" dirty="0">
                <a:solidFill>
                  <a:srgbClr val="0099A6"/>
                </a:solidFill>
              </a:rPr>
              <a:t>ASL Connectivity View: Simple ABA Mission example </a:t>
            </a:r>
            <a:br>
              <a:rPr lang="en-GB" sz="2000" dirty="0">
                <a:solidFill>
                  <a:srgbClr val="0099A6"/>
                </a:solidFill>
              </a:rPr>
            </a:br>
            <a:r>
              <a:rPr lang="en-GB" sz="2000" dirty="0">
                <a:solidFill>
                  <a:srgbClr val="0099A6"/>
                </a:solidFill>
              </a:rPr>
              <a:t>showing application layer function deployment to Nodes</a:t>
            </a:r>
          </a:p>
        </p:txBody>
      </p:sp>
      <p:sp>
        <p:nvSpPr>
          <p:cNvPr id="5" name="Date Placeholder 4"/>
          <p:cNvSpPr>
            <a:spLocks noGrp="1"/>
          </p:cNvSpPr>
          <p:nvPr>
            <p:ph type="dt" sz="half" idx="2"/>
          </p:nvPr>
        </p:nvSpPr>
        <p:spPr/>
        <p:txBody>
          <a:bodyPr/>
          <a:lstStyle/>
          <a:p>
            <a:r>
              <a:rPr lang="en-US"/>
              <a:t>13 December 2021</a:t>
            </a:r>
            <a:endParaRPr lang="en-GB" dirty="0"/>
          </a:p>
        </p:txBody>
      </p:sp>
      <p:sp>
        <p:nvSpPr>
          <p:cNvPr id="28" name="Cube 27"/>
          <p:cNvSpPr/>
          <p:nvPr/>
        </p:nvSpPr>
        <p:spPr bwMode="auto">
          <a:xfrm>
            <a:off x="899592"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2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Spacecraft</a:t>
            </a:r>
          </a:p>
        </p:txBody>
      </p:sp>
      <p:sp>
        <p:nvSpPr>
          <p:cNvPr id="29" name="Cube 28"/>
          <p:cNvSpPr/>
          <p:nvPr/>
        </p:nvSpPr>
        <p:spPr bwMode="auto">
          <a:xfrm>
            <a:off x="2915816" y="1395152"/>
            <a:ext cx="1512168" cy="4338104"/>
          </a:xfrm>
          <a:prstGeom prst="cube">
            <a:avLst>
              <a:gd name="adj" fmla="val 14418"/>
            </a:avLst>
          </a:prstGeom>
          <a:solidFill>
            <a:srgbClr val="E0C62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ESLT</a:t>
            </a:r>
          </a:p>
        </p:txBody>
      </p:sp>
      <p:sp>
        <p:nvSpPr>
          <p:cNvPr id="30" name="Cube 29"/>
          <p:cNvSpPr/>
          <p:nvPr/>
        </p:nvSpPr>
        <p:spPr bwMode="auto">
          <a:xfrm>
            <a:off x="4932040" y="1450625"/>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MOC</a:t>
            </a:r>
          </a:p>
        </p:txBody>
      </p:sp>
      <p:sp>
        <p:nvSpPr>
          <p:cNvPr id="31" name="Cube 30"/>
          <p:cNvSpPr/>
          <p:nvPr/>
        </p:nvSpPr>
        <p:spPr bwMode="auto">
          <a:xfrm>
            <a:off x="6948264" y="1395152"/>
            <a:ext cx="1512168" cy="4338104"/>
          </a:xfrm>
          <a:prstGeom prst="cube">
            <a:avLst>
              <a:gd name="adj" fmla="val 14418"/>
            </a:avLst>
          </a:prstGeom>
          <a:solidFill>
            <a:srgbClr val="CCFF66"/>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noAutofit/>
          </a:bodyPr>
          <a:lstStyle/>
          <a:p>
            <a:pPr algn="ctr"/>
            <a:r>
              <a:rPr lang="en-GB" sz="1200" b="0" dirty="0">
                <a:solidFill>
                  <a:schemeClr val="tx1"/>
                </a:solidFill>
                <a:latin typeface="Arial" panose="020B0604020202020204" pitchFamily="34" charset="0"/>
                <a:cs typeface="Arial" panose="020B0604020202020204" pitchFamily="34" charset="0"/>
              </a:rPr>
              <a:t>S/C Manufacturer</a:t>
            </a:r>
          </a:p>
        </p:txBody>
      </p:sp>
      <p:cxnSp>
        <p:nvCxnSpPr>
          <p:cNvPr id="33" name="Straight Connector 32"/>
          <p:cNvCxnSpPr/>
          <p:nvPr/>
        </p:nvCxnSpPr>
        <p:spPr bwMode="auto">
          <a:xfrm flipV="1">
            <a:off x="2195736" y="5499608"/>
            <a:ext cx="720080" cy="1"/>
          </a:xfrm>
          <a:prstGeom prst="line">
            <a:avLst/>
          </a:prstGeom>
          <a:noFill/>
          <a:ln w="38100" cap="flat" cmpd="sng" algn="ctr">
            <a:solidFill>
              <a:srgbClr val="0000FF"/>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p:nvPr/>
        </p:nvCxnSpPr>
        <p:spPr bwMode="auto">
          <a:xfrm flipV="1">
            <a:off x="4211960" y="5445224"/>
            <a:ext cx="720080" cy="1"/>
          </a:xfrm>
          <a:prstGeom prst="line">
            <a:avLst/>
          </a:prstGeom>
          <a:noFill/>
          <a:ln w="38100" cap="flat" cmpd="sng" algn="ctr">
            <a:solidFill>
              <a:srgbClr val="0000FF"/>
            </a:solidFill>
            <a:prstDash val="sysDot"/>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p:nvPr/>
        </p:nvCxnSpPr>
        <p:spPr bwMode="auto">
          <a:xfrm flipV="1">
            <a:off x="4211960" y="555843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6" name="Straight Connector 35"/>
          <p:cNvCxnSpPr/>
          <p:nvPr/>
        </p:nvCxnSpPr>
        <p:spPr bwMode="auto">
          <a:xfrm flipV="1">
            <a:off x="6228184" y="5500601"/>
            <a:ext cx="720080" cy="1"/>
          </a:xfrm>
          <a:prstGeom prst="line">
            <a:avLst/>
          </a:prstGeom>
          <a:noFill/>
          <a:ln w="38100" cap="flat" cmpd="sng" algn="ctr">
            <a:solidFill>
              <a:srgbClr val="006600"/>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7" name="Oval 36"/>
          <p:cNvSpPr>
            <a:spLocks noChangeArrowheads="1"/>
          </p:cNvSpPr>
          <p:nvPr/>
        </p:nvSpPr>
        <p:spPr bwMode="auto">
          <a:xfrm>
            <a:off x="7092280"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lvl="0" algn="ct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Spacecraft Development &amp; Maintenance</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37"/>
          <p:cNvSpPr>
            <a:spLocks noChangeArrowheads="1"/>
          </p:cNvSpPr>
          <p:nvPr/>
        </p:nvSpPr>
        <p:spPr bwMode="auto">
          <a:xfrm>
            <a:off x="3059832" y="1906473"/>
            <a:ext cx="1008000" cy="504000"/>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9" name="Oval 8"/>
          <p:cNvSpPr>
            <a:spLocks noChangeArrowheads="1"/>
          </p:cNvSpPr>
          <p:nvPr/>
        </p:nvSpPr>
        <p:spPr bwMode="auto">
          <a:xfrm>
            <a:off x="5069243"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Planning &amp; Scheduling</a:t>
            </a:r>
          </a:p>
        </p:txBody>
      </p:sp>
      <p:sp>
        <p:nvSpPr>
          <p:cNvPr id="40" name="Oval 8"/>
          <p:cNvSpPr>
            <a:spLocks noChangeArrowheads="1"/>
          </p:cNvSpPr>
          <p:nvPr/>
        </p:nvSpPr>
        <p:spPr bwMode="auto">
          <a:xfrm>
            <a:off x="5076176"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46" name="Oval 45"/>
          <p:cNvSpPr>
            <a:spLocks noChangeArrowheads="1"/>
          </p:cNvSpPr>
          <p:nvPr/>
        </p:nvSpPr>
        <p:spPr bwMode="auto">
          <a:xfrm>
            <a:off x="5076176"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Mission</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Control</a:t>
            </a:r>
          </a:p>
        </p:txBody>
      </p:sp>
      <p:sp>
        <p:nvSpPr>
          <p:cNvPr id="47" name="Oval 46"/>
          <p:cNvSpPr>
            <a:spLocks noChangeArrowheads="1"/>
          </p:cNvSpPr>
          <p:nvPr/>
        </p:nvSpPr>
        <p:spPr bwMode="auto">
          <a:xfrm>
            <a:off x="5069243"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 Storage &amp; Archiving</a:t>
            </a:r>
          </a:p>
        </p:txBody>
      </p:sp>
      <p:sp>
        <p:nvSpPr>
          <p:cNvPr id="48" name="Oval 47"/>
          <p:cNvSpPr>
            <a:spLocks noChangeArrowheads="1"/>
          </p:cNvSpPr>
          <p:nvPr/>
        </p:nvSpPr>
        <p:spPr bwMode="auto">
          <a:xfrm>
            <a:off x="5076176" y="5138851"/>
            <a:ext cx="1008000" cy="504000"/>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Operations</a:t>
            </a:r>
          </a:p>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Preparation</a:t>
            </a:r>
          </a:p>
        </p:txBody>
      </p:sp>
      <p:sp>
        <p:nvSpPr>
          <p:cNvPr id="49" name="Oval 8"/>
          <p:cNvSpPr>
            <a:spLocks noChangeArrowheads="1"/>
          </p:cNvSpPr>
          <p:nvPr/>
        </p:nvSpPr>
        <p:spPr bwMode="auto">
          <a:xfrm>
            <a:off x="1036675" y="3115621"/>
            <a:ext cx="1008000" cy="50405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Plan Execution</a:t>
            </a:r>
          </a:p>
        </p:txBody>
      </p:sp>
      <p:sp>
        <p:nvSpPr>
          <p:cNvPr id="50" name="Oval 8"/>
          <p:cNvSpPr>
            <a:spLocks noChangeArrowheads="1"/>
          </p:cNvSpPr>
          <p:nvPr/>
        </p:nvSpPr>
        <p:spPr bwMode="auto">
          <a:xfrm>
            <a:off x="1043608" y="2467549"/>
            <a:ext cx="1008000" cy="504000"/>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Time/</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Pos</a:t>
            </a: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 </a:t>
            </a:r>
            <a:r>
              <a:rPr kumimoji="1" lang="en-US" sz="800" b="0" dirty="0" err="1">
                <a:solidFill>
                  <a:srgbClr val="000000"/>
                </a:solidFill>
                <a:latin typeface="Arial" panose="020B0604020202020204" pitchFamily="34" charset="0"/>
                <a:ea typeface="ＭＳ Ｐゴシック" pitchFamily="34" charset="-128"/>
                <a:cs typeface="Arial" panose="020B0604020202020204" pitchFamily="34" charset="0"/>
              </a:rPr>
              <a:t>Det</a:t>
            </a: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2" name="Oval 51"/>
          <p:cNvSpPr>
            <a:spLocks noChangeArrowheads="1"/>
          </p:cNvSpPr>
          <p:nvPr/>
        </p:nvSpPr>
        <p:spPr bwMode="auto">
          <a:xfrm>
            <a:off x="1043608" y="3799697"/>
            <a:ext cx="1008000" cy="504000"/>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M&amp;C</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Automation</a:t>
            </a:r>
            <a:b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OBCM</a:t>
            </a:r>
          </a:p>
        </p:txBody>
      </p:sp>
      <p:sp>
        <p:nvSpPr>
          <p:cNvPr id="53" name="Oval 52"/>
          <p:cNvSpPr>
            <a:spLocks noChangeArrowheads="1"/>
          </p:cNvSpPr>
          <p:nvPr/>
        </p:nvSpPr>
        <p:spPr bwMode="auto">
          <a:xfrm>
            <a:off x="1036675" y="4455176"/>
            <a:ext cx="1008000" cy="504000"/>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OB File Store</a:t>
            </a:r>
          </a:p>
        </p:txBody>
      </p:sp>
      <p:cxnSp>
        <p:nvCxnSpPr>
          <p:cNvPr id="55" name="Straight Connector 54"/>
          <p:cNvCxnSpPr>
            <a:stCxn id="38" idx="5"/>
            <a:endCxn id="39" idx="1"/>
          </p:cNvCxnSpPr>
          <p:nvPr/>
        </p:nvCxnSpPr>
        <p:spPr bwMode="auto">
          <a:xfrm>
            <a:off x="3920214" y="2336664"/>
            <a:ext cx="1296647" cy="85277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7" name="Rectangle 56"/>
          <p:cNvSpPr/>
          <p:nvPr/>
        </p:nvSpPr>
        <p:spPr bwMode="auto">
          <a:xfrm>
            <a:off x="4475361" y="2788593"/>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CSSM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59" name="Straight Connector 58"/>
          <p:cNvCxnSpPr>
            <a:endCxn id="46" idx="1"/>
          </p:cNvCxnSpPr>
          <p:nvPr/>
        </p:nvCxnSpPr>
        <p:spPr bwMode="auto">
          <a:xfrm>
            <a:off x="3922968" y="2336664"/>
            <a:ext cx="1300826" cy="1536842"/>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0" name="Straight Connector 59"/>
          <p:cNvCxnSpPr>
            <a:endCxn id="40" idx="1"/>
          </p:cNvCxnSpPr>
          <p:nvPr/>
        </p:nvCxnSpPr>
        <p:spPr bwMode="auto">
          <a:xfrm>
            <a:off x="3922968" y="2336664"/>
            <a:ext cx="1300826" cy="204694"/>
          </a:xfrm>
          <a:prstGeom prst="line">
            <a:avLst/>
          </a:prstGeom>
          <a:noFill/>
          <a:ln w="9525" cap="flat" cmpd="sng" algn="ctr">
            <a:solidFill>
              <a:schemeClr val="bg1">
                <a:lumMod val="50000"/>
              </a:schemeClr>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6" name="Oval 55"/>
          <p:cNvSpPr/>
          <p:nvPr/>
        </p:nvSpPr>
        <p:spPr>
          <a:xfrm>
            <a:off x="3868968" y="2278342"/>
            <a:ext cx="108000" cy="108000"/>
          </a:xfrm>
          <a:prstGeom prst="ellipse">
            <a:avLst/>
          </a:prstGeom>
          <a:solidFill>
            <a:schemeClr val="bg1">
              <a:lumMod val="6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4" name="Rectangle 63"/>
          <p:cNvSpPr/>
          <p:nvPr/>
        </p:nvSpPr>
        <p:spPr bwMode="auto">
          <a:xfrm>
            <a:off x="4743685" y="2420888"/>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65" name="Rectangle 64"/>
          <p:cNvSpPr/>
          <p:nvPr/>
        </p:nvSpPr>
        <p:spPr bwMode="auto">
          <a:xfrm>
            <a:off x="4742627" y="2281788"/>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58" name="Rectangle 57"/>
          <p:cNvSpPr/>
          <p:nvPr/>
        </p:nvSpPr>
        <p:spPr bwMode="auto">
          <a:xfrm>
            <a:off x="4475361" y="3012951"/>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MD-CSTS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67" name="Straight Connector 66"/>
          <p:cNvCxnSpPr>
            <a:stCxn id="38" idx="6"/>
            <a:endCxn id="40" idx="0"/>
          </p:cNvCxnSpPr>
          <p:nvPr/>
        </p:nvCxnSpPr>
        <p:spPr bwMode="auto">
          <a:xfrm>
            <a:off x="4067832" y="2158473"/>
            <a:ext cx="1512344" cy="309076"/>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66" name="Oval 65"/>
          <p:cNvSpPr/>
          <p:nvPr/>
        </p:nvSpPr>
        <p:spPr>
          <a:xfrm>
            <a:off x="5526176" y="2419666"/>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1" name="Rectangle 70"/>
          <p:cNvSpPr/>
          <p:nvPr/>
        </p:nvSpPr>
        <p:spPr bwMode="auto">
          <a:xfrm>
            <a:off x="4527097" y="2094130"/>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ODM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cxnSp>
        <p:nvCxnSpPr>
          <p:cNvPr id="72" name="Straight Connector 66"/>
          <p:cNvCxnSpPr>
            <a:stCxn id="50" idx="6"/>
            <a:endCxn id="40" idx="2"/>
          </p:cNvCxnSpPr>
          <p:nvPr/>
        </p:nvCxnSpPr>
        <p:spPr bwMode="auto">
          <a:xfrm>
            <a:off x="2051608" y="27195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5" name="Straight Connector 66"/>
          <p:cNvCxnSpPr>
            <a:stCxn id="49" idx="6"/>
            <a:endCxn id="39" idx="2"/>
          </p:cNvCxnSpPr>
          <p:nvPr/>
        </p:nvCxnSpPr>
        <p:spPr bwMode="auto">
          <a:xfrm>
            <a:off x="2044675" y="3367649"/>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8" name="Straight Connector 66"/>
          <p:cNvCxnSpPr>
            <a:stCxn id="52" idx="6"/>
            <a:endCxn id="46" idx="2"/>
          </p:cNvCxnSpPr>
          <p:nvPr/>
        </p:nvCxnSpPr>
        <p:spPr bwMode="auto">
          <a:xfrm>
            <a:off x="2051608" y="4051697"/>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1" name="Straight Connector 66"/>
          <p:cNvCxnSpPr>
            <a:stCxn id="53" idx="6"/>
            <a:endCxn id="47" idx="2"/>
          </p:cNvCxnSpPr>
          <p:nvPr/>
        </p:nvCxnSpPr>
        <p:spPr bwMode="auto">
          <a:xfrm>
            <a:off x="2044675" y="4707176"/>
            <a:ext cx="3024568" cy="0"/>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4" name="Rectangle 83"/>
          <p:cNvSpPr/>
          <p:nvPr/>
        </p:nvSpPr>
        <p:spPr bwMode="auto">
          <a:xfrm>
            <a:off x="2510919" y="2595566"/>
            <a:ext cx="305240" cy="12868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TRP</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5" name="Rectangle 84"/>
          <p:cNvSpPr/>
          <p:nvPr/>
        </p:nvSpPr>
        <p:spPr bwMode="auto">
          <a:xfrm>
            <a:off x="2510919" y="2724251"/>
            <a:ext cx="305240" cy="12868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TDM</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6" name="Rectangle 85"/>
          <p:cNvSpPr/>
          <p:nvPr/>
        </p:nvSpPr>
        <p:spPr bwMode="auto">
          <a:xfrm>
            <a:off x="2510919" y="337232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PEC</a:t>
            </a:r>
          </a:p>
        </p:txBody>
      </p:sp>
      <p:sp>
        <p:nvSpPr>
          <p:cNvPr id="87" name="Rectangle 86"/>
          <p:cNvSpPr/>
          <p:nvPr/>
        </p:nvSpPr>
        <p:spPr bwMode="auto">
          <a:xfrm>
            <a:off x="2510919" y="3237748"/>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PLN</a:t>
            </a:r>
          </a:p>
        </p:txBody>
      </p:sp>
      <p:sp>
        <p:nvSpPr>
          <p:cNvPr id="88" name="Oval 87"/>
          <p:cNvSpPr/>
          <p:nvPr/>
        </p:nvSpPr>
        <p:spPr>
          <a:xfrm>
            <a:off x="1997608" y="2665548"/>
            <a:ext cx="108000" cy="108000"/>
          </a:xfrm>
          <a:prstGeom prst="ellipse">
            <a:avLst/>
          </a:prstGeom>
          <a:solidFill>
            <a:srgbClr val="CC00CC"/>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0" name="Oval 89"/>
          <p:cNvSpPr/>
          <p:nvPr/>
        </p:nvSpPr>
        <p:spPr>
          <a:xfrm>
            <a:off x="1990675" y="3303306"/>
            <a:ext cx="108000" cy="108000"/>
          </a:xfrm>
          <a:prstGeom prst="ellipse">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1" name="Oval 90"/>
          <p:cNvSpPr/>
          <p:nvPr/>
        </p:nvSpPr>
        <p:spPr>
          <a:xfrm>
            <a:off x="1990675" y="3997697"/>
            <a:ext cx="108000" cy="108000"/>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4" name="Rectangle 93"/>
          <p:cNvSpPr/>
          <p:nvPr/>
        </p:nvSpPr>
        <p:spPr bwMode="auto">
          <a:xfrm>
            <a:off x="2510919" y="391772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AUT</a:t>
            </a:r>
          </a:p>
        </p:txBody>
      </p:sp>
      <p:sp>
        <p:nvSpPr>
          <p:cNvPr id="95" name="Rectangle 94"/>
          <p:cNvSpPr/>
          <p:nvPr/>
        </p:nvSpPr>
        <p:spPr bwMode="auto">
          <a:xfrm>
            <a:off x="2510919" y="4046410"/>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OBPM</a:t>
            </a:r>
          </a:p>
        </p:txBody>
      </p:sp>
      <p:sp>
        <p:nvSpPr>
          <p:cNvPr id="96" name="Rectangle 95"/>
          <p:cNvSpPr/>
          <p:nvPr/>
        </p:nvSpPr>
        <p:spPr bwMode="auto">
          <a:xfrm>
            <a:off x="2510919" y="4175095"/>
            <a:ext cx="305240" cy="128685"/>
          </a:xfrm>
          <a:prstGeom prst="rect">
            <a:avLst/>
          </a:prstGeom>
          <a:solidFill>
            <a:srgbClr val="FF00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OBSM</a:t>
            </a:r>
          </a:p>
        </p:txBody>
      </p:sp>
      <p:cxnSp>
        <p:nvCxnSpPr>
          <p:cNvPr id="108" name="Straight Connector 66"/>
          <p:cNvCxnSpPr>
            <a:stCxn id="37" idx="4"/>
            <a:endCxn id="48" idx="6"/>
          </p:cNvCxnSpPr>
          <p:nvPr/>
        </p:nvCxnSpPr>
        <p:spPr bwMode="auto">
          <a:xfrm rot="5400000">
            <a:off x="5350039" y="3144610"/>
            <a:ext cx="2980378" cy="1512104"/>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7" name="Oval 106"/>
          <p:cNvSpPr/>
          <p:nvPr/>
        </p:nvSpPr>
        <p:spPr>
          <a:xfrm>
            <a:off x="6023243" y="5337225"/>
            <a:ext cx="108000" cy="108000"/>
          </a:xfrm>
          <a:prstGeom prst="ellipse">
            <a:avLst/>
          </a:prstGeom>
          <a:solidFill>
            <a:srgbClr val="FF99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0" name="Rectangle 99"/>
          <p:cNvSpPr/>
          <p:nvPr/>
        </p:nvSpPr>
        <p:spPr bwMode="auto">
          <a:xfrm>
            <a:off x="2510919" y="4636643"/>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04" name="Rectangle 103"/>
          <p:cNvSpPr/>
          <p:nvPr/>
        </p:nvSpPr>
        <p:spPr bwMode="auto">
          <a:xfrm>
            <a:off x="2510919" y="4894013"/>
            <a:ext cx="305240" cy="128685"/>
          </a:xfrm>
          <a:prstGeom prst="rect">
            <a:avLst/>
          </a:prstGeom>
          <a:solidFill>
            <a:schemeClr val="accent1"/>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MPS</a:t>
            </a:r>
          </a:p>
        </p:txBody>
      </p:sp>
      <p:cxnSp>
        <p:nvCxnSpPr>
          <p:cNvPr id="112" name="Straight Connector 66"/>
          <p:cNvCxnSpPr>
            <a:stCxn id="53" idx="6"/>
            <a:endCxn id="46" idx="2"/>
          </p:cNvCxnSpPr>
          <p:nvPr/>
        </p:nvCxnSpPr>
        <p:spPr bwMode="auto">
          <a:xfrm flipV="1">
            <a:off x="2044675" y="4051697"/>
            <a:ext cx="3031501" cy="655479"/>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2" name="Oval 91"/>
          <p:cNvSpPr/>
          <p:nvPr/>
        </p:nvSpPr>
        <p:spPr>
          <a:xfrm>
            <a:off x="1997608"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7" name="Rectangle 116"/>
          <p:cNvSpPr/>
          <p:nvPr/>
        </p:nvSpPr>
        <p:spPr bwMode="auto">
          <a:xfrm>
            <a:off x="7734883" y="2685775"/>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SDB</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9" name="Rectangle 118"/>
          <p:cNvSpPr/>
          <p:nvPr/>
        </p:nvSpPr>
        <p:spPr bwMode="auto">
          <a:xfrm>
            <a:off x="7429643" y="2814461"/>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APD</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20" name="Rectangle 119"/>
          <p:cNvSpPr/>
          <p:nvPr/>
        </p:nvSpPr>
        <p:spPr bwMode="auto">
          <a:xfrm>
            <a:off x="7429643" y="2943146"/>
            <a:ext cx="305240" cy="12868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i="1" dirty="0">
                <a:solidFill>
                  <a:schemeClr val="bg1"/>
                </a:solidFill>
                <a:latin typeface="Arial" panose="020B0604020202020204" pitchFamily="34" charset="0"/>
                <a:cs typeface="Arial" panose="020B0604020202020204" pitchFamily="34" charset="0"/>
              </a:rPr>
              <a:t>OBSW</a:t>
            </a:r>
            <a:endParaRPr kumimoji="0" lang="en-GB" sz="6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16" name="Rectangle 115"/>
          <p:cNvSpPr/>
          <p:nvPr/>
        </p:nvSpPr>
        <p:spPr bwMode="auto">
          <a:xfrm>
            <a:off x="2510919" y="4487451"/>
            <a:ext cx="305240" cy="128685"/>
          </a:xfrm>
          <a:prstGeom prst="rect">
            <a:avLst/>
          </a:prstGeom>
          <a:solidFill>
            <a:srgbClr val="0066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FTM</a:t>
            </a:r>
          </a:p>
        </p:txBody>
      </p:sp>
      <p:cxnSp>
        <p:nvCxnSpPr>
          <p:cNvPr id="121" name="Straight Connector 66"/>
          <p:cNvCxnSpPr>
            <a:stCxn id="47" idx="6"/>
            <a:endCxn id="37" idx="3"/>
          </p:cNvCxnSpPr>
          <p:nvPr/>
        </p:nvCxnSpPr>
        <p:spPr bwMode="auto">
          <a:xfrm flipV="1">
            <a:off x="6077243" y="2336664"/>
            <a:ext cx="1162655" cy="2370512"/>
          </a:xfrm>
          <a:prstGeom prst="bentConnector2">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24" name="Oval 123"/>
          <p:cNvSpPr/>
          <p:nvPr/>
        </p:nvSpPr>
        <p:spPr>
          <a:xfrm>
            <a:off x="6023243" y="4653176"/>
            <a:ext cx="108000" cy="108000"/>
          </a:xfrm>
          <a:prstGeom prst="ellipse">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5" name="Rectangle 124"/>
          <p:cNvSpPr/>
          <p:nvPr/>
        </p:nvSpPr>
        <p:spPr bwMode="auto">
          <a:xfrm>
            <a:off x="6534988" y="4509120"/>
            <a:ext cx="305240" cy="128685"/>
          </a:xfrm>
          <a:prstGeom prst="rect">
            <a:avLst/>
          </a:prstGeom>
          <a:solidFill>
            <a:schemeClr val="accent5"/>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MDP</a:t>
            </a:r>
          </a:p>
        </p:txBody>
      </p:sp>
      <p:sp>
        <p:nvSpPr>
          <p:cNvPr id="118" name="Rectangle 117"/>
          <p:cNvSpPr/>
          <p:nvPr/>
        </p:nvSpPr>
        <p:spPr bwMode="auto">
          <a:xfrm>
            <a:off x="7429643" y="2685776"/>
            <a:ext cx="298972" cy="128685"/>
          </a:xfrm>
          <a:prstGeom prst="rect">
            <a:avLst/>
          </a:prstGeom>
          <a:solidFill>
            <a:srgbClr val="FF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XTCE</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93" name="Rectangle 92"/>
          <p:cNvSpPr/>
          <p:nvPr/>
        </p:nvSpPr>
        <p:spPr bwMode="auto">
          <a:xfrm>
            <a:off x="2510919" y="3789040"/>
            <a:ext cx="305240" cy="128685"/>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M&amp;C</a:t>
            </a:r>
          </a:p>
        </p:txBody>
      </p:sp>
      <p:sp>
        <p:nvSpPr>
          <p:cNvPr id="126" name="Rectangle 125"/>
          <p:cNvSpPr/>
          <p:nvPr/>
        </p:nvSpPr>
        <p:spPr bwMode="auto">
          <a:xfrm>
            <a:off x="6534988" y="4637805"/>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28" name="Rectangle 127"/>
          <p:cNvSpPr/>
          <p:nvPr/>
        </p:nvSpPr>
        <p:spPr bwMode="auto">
          <a:xfrm>
            <a:off x="6534988" y="4773979"/>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3" name="Rectangle 62"/>
          <p:cNvSpPr/>
          <p:nvPr/>
        </p:nvSpPr>
        <p:spPr bwMode="auto">
          <a:xfrm>
            <a:off x="4340278" y="2420888"/>
            <a:ext cx="408712" cy="128685"/>
          </a:xfrm>
          <a:prstGeom prst="rect">
            <a:avLst/>
          </a:prstGeom>
          <a:solidFill>
            <a:schemeClr val="bg1">
              <a:lumMod val="6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SLE-Ret</a:t>
            </a:r>
          </a:p>
        </p:txBody>
      </p:sp>
      <p:sp>
        <p:nvSpPr>
          <p:cNvPr id="103" name="Rectangle 102"/>
          <p:cNvSpPr/>
          <p:nvPr/>
        </p:nvSpPr>
        <p:spPr bwMode="auto">
          <a:xfrm>
            <a:off x="2510919" y="4765328"/>
            <a:ext cx="305240" cy="128685"/>
          </a:xfrm>
          <a:prstGeom prst="rect">
            <a:avLst/>
          </a:prstGeom>
          <a:solidFill>
            <a:srgbClr val="FF00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prstClr val="white"/>
                </a:solidFill>
                <a:latin typeface="Arial" panose="020B0604020202020204" pitchFamily="34" charset="0"/>
                <a:cs typeface="Arial" panose="020B0604020202020204" pitchFamily="34" charset="0"/>
              </a:rPr>
              <a:t>MCS</a:t>
            </a:r>
          </a:p>
        </p:txBody>
      </p:sp>
      <p:sp>
        <p:nvSpPr>
          <p:cNvPr id="105" name="Rectangle 104"/>
          <p:cNvSpPr/>
          <p:nvPr/>
        </p:nvSpPr>
        <p:spPr bwMode="auto">
          <a:xfrm>
            <a:off x="2510919" y="5028507"/>
            <a:ext cx="305240" cy="128685"/>
          </a:xfrm>
          <a:prstGeom prst="rect">
            <a:avLst/>
          </a:prstGeom>
          <a:solidFill>
            <a:srgbClr val="CC00CC"/>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algn="ctr"/>
            <a:r>
              <a:rPr lang="en-GB" sz="600" dirty="0">
                <a:solidFill>
                  <a:schemeClr val="bg1"/>
                </a:solidFill>
                <a:latin typeface="Arial" panose="020B0604020202020204" pitchFamily="34" charset="0"/>
                <a:cs typeface="Arial" panose="020B0604020202020204" pitchFamily="34" charset="0"/>
              </a:rPr>
              <a:t>NAVT</a:t>
            </a:r>
          </a:p>
        </p:txBody>
      </p:sp>
      <p:sp>
        <p:nvSpPr>
          <p:cNvPr id="69" name="Rectangle 68"/>
          <p:cNvSpPr/>
          <p:nvPr/>
        </p:nvSpPr>
        <p:spPr bwMode="auto">
          <a:xfrm>
            <a:off x="4340278" y="2283561"/>
            <a:ext cx="408712" cy="128685"/>
          </a:xfrm>
          <a:prstGeom prst="rect">
            <a:avLst/>
          </a:prstGeom>
          <a:solidFill>
            <a:schemeClr val="bg1">
              <a:lumMod val="65000"/>
            </a:schemeClr>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TD-CSTS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70" name="Rectangle 69"/>
          <p:cNvSpPr/>
          <p:nvPr/>
        </p:nvSpPr>
        <p:spPr bwMode="auto">
          <a:xfrm>
            <a:off x="4475361" y="3156299"/>
            <a:ext cx="408712" cy="128685"/>
          </a:xfrm>
          <a:prstGeom prst="rect">
            <a:avLst/>
          </a:prstGeom>
          <a:solidFill>
            <a:schemeClr val="bg1">
              <a:lumMod val="65000"/>
            </a:schemeClr>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600" dirty="0">
                <a:solidFill>
                  <a:schemeClr val="bg1"/>
                </a:solidFill>
                <a:latin typeface="Arial" panose="020B0604020202020204" pitchFamily="34" charset="0"/>
                <a:cs typeface="Arial" panose="020B0604020202020204" pitchFamily="34" charset="0"/>
              </a:rPr>
              <a:t>SC-CSTS</a:t>
            </a:r>
            <a:endParaRPr kumimoji="0" lang="en-GB" sz="6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7204798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sz="2000" dirty="0">
                <a:solidFill>
                  <a:srgbClr val="0099A6"/>
                </a:solidFill>
              </a:rPr>
              <a:t>ASL Connectivity View with Abstract Protocol Layer</a:t>
            </a:r>
            <a:br>
              <a:rPr lang="en-GB" sz="2400" dirty="0">
                <a:solidFill>
                  <a:srgbClr val="0099A6"/>
                </a:solidFill>
              </a:rPr>
            </a:br>
            <a:r>
              <a:rPr lang="en-GB" sz="1800" dirty="0">
                <a:solidFill>
                  <a:srgbClr val="0099A6"/>
                </a:solidFill>
              </a:rPr>
              <a:t>(showing corresponding Function and protocol stack deployments)</a:t>
            </a: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AutoShape 1"/>
          <p:cNvSpPr>
            <a:spLocks noChangeArrowheads="1"/>
          </p:cNvSpPr>
          <p:nvPr/>
        </p:nvSpPr>
        <p:spPr bwMode="auto">
          <a:xfrm>
            <a:off x="503548" y="1313020"/>
            <a:ext cx="2220441" cy="3952184"/>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6" name="Oval 8"/>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7" name="Straight Connector 6"/>
          <p:cNvCxnSpPr>
            <a:stCxn id="6" idx="4"/>
            <a:endCxn id="9"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ectangle 8"/>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0" name="Straight Connector 9"/>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11" name="AutoShape 1"/>
          <p:cNvSpPr>
            <a:spLocks noChangeArrowheads="1"/>
          </p:cNvSpPr>
          <p:nvPr/>
        </p:nvSpPr>
        <p:spPr bwMode="auto">
          <a:xfrm>
            <a:off x="6420011" y="1320948"/>
            <a:ext cx="2220441" cy="3944256"/>
          </a:xfrm>
          <a:prstGeom prst="cube">
            <a:avLst>
              <a:gd name="adj" fmla="val 15731"/>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4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B</a:t>
            </a:r>
          </a:p>
        </p:txBody>
      </p:sp>
      <p:sp>
        <p:nvSpPr>
          <p:cNvPr id="12" name="Oval 8"/>
          <p:cNvSpPr>
            <a:spLocks noChangeArrowheads="1"/>
          </p:cNvSpPr>
          <p:nvPr/>
        </p:nvSpPr>
        <p:spPr bwMode="auto">
          <a:xfrm>
            <a:off x="6615066"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Function B</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(Consumer)</a:t>
            </a:r>
          </a:p>
        </p:txBody>
      </p:sp>
      <p:cxnSp>
        <p:nvCxnSpPr>
          <p:cNvPr id="13" name="Straight Connector 12"/>
          <p:cNvCxnSpPr>
            <a:stCxn id="12" idx="4"/>
            <a:endCxn id="15" idx="0"/>
          </p:cNvCxnSpPr>
          <p:nvPr/>
        </p:nvCxnSpPr>
        <p:spPr bwMode="auto">
          <a:xfrm>
            <a:off x="7357243"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6565155"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Message Abstraction</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5" name="Rectangle 14"/>
          <p:cNvSpPr/>
          <p:nvPr/>
        </p:nvSpPr>
        <p:spPr bwMode="auto">
          <a:xfrm>
            <a:off x="6565155"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16" name="Straight Connector 15"/>
          <p:cNvCxnSpPr/>
          <p:nvPr/>
        </p:nvCxnSpPr>
        <p:spPr bwMode="auto">
          <a:xfrm>
            <a:off x="7344415"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cxnSp>
        <p:nvCxnSpPr>
          <p:cNvPr id="17" name="Straight Connector 16"/>
          <p:cNvCxnSpPr>
            <a:endCxn id="12" idx="2"/>
          </p:cNvCxnSpPr>
          <p:nvPr/>
        </p:nvCxnSpPr>
        <p:spPr bwMode="auto">
          <a:xfrm>
            <a:off x="2194665" y="2310173"/>
            <a:ext cx="4420401" cy="0"/>
          </a:xfrm>
          <a:prstGeom prst="line">
            <a:avLst/>
          </a:prstGeom>
          <a:noFill/>
          <a:ln w="9525" cmpd="sng">
            <a:solidFill>
              <a:schemeClr val="tx1"/>
            </a:solidFill>
            <a:prstDash val="dash"/>
            <a:round/>
            <a:headEnd/>
            <a:tailEnd/>
          </a:ln>
          <a:extLst>
            <a:ext uri="{909E8E84-426E-40DD-AFC4-6F175D3DCCD1}">
              <a14:hiddenFill xmlns:a14="http://schemas.microsoft.com/office/drawing/2010/main">
                <a:noFill/>
              </a14:hiddenFill>
            </a:ext>
          </a:extLst>
        </p:spPr>
      </p:cxnSp>
      <p:sp>
        <p:nvSpPr>
          <p:cNvPr id="18" name="Oval 17"/>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1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9" name="Rectangle 18"/>
          <p:cNvSpPr/>
          <p:nvPr/>
        </p:nvSpPr>
        <p:spPr bwMode="auto">
          <a:xfrm>
            <a:off x="4319972" y="2222711"/>
            <a:ext cx="439694" cy="159462"/>
          </a:xfrm>
          <a:prstGeom prst="rect">
            <a:avLst/>
          </a:prstGeom>
          <a:solidFill>
            <a:srgbClr val="FF6DB6"/>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tx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0" name="Straight Connector 19"/>
          <p:cNvCxnSpPr>
            <a:endCxn id="15" idx="1"/>
          </p:cNvCxnSpPr>
          <p:nvPr/>
        </p:nvCxnSpPr>
        <p:spPr bwMode="auto">
          <a:xfrm>
            <a:off x="2244577" y="3068962"/>
            <a:ext cx="4320578"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1" name="Rectangle 20"/>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2" name="Rectangle 21"/>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3" name="Straight Connector 22"/>
          <p:cNvCxnSpPr>
            <a:stCxn id="21" idx="2"/>
            <a:endCxn id="25"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4" name="Straight Connector 23"/>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25" name="Rectangle 24"/>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Rectangle 25"/>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p:cNvSpPr/>
          <p:nvPr/>
        </p:nvSpPr>
        <p:spPr bwMode="auto">
          <a:xfrm>
            <a:off x="6565155"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Transport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28" name="Straight Connector 27"/>
          <p:cNvCxnSpPr>
            <a:stCxn id="38" idx="2"/>
            <a:endCxn id="30" idx="0"/>
          </p:cNvCxnSpPr>
          <p:nvPr/>
        </p:nvCxnSpPr>
        <p:spPr bwMode="auto">
          <a:xfrm>
            <a:off x="7356632" y="3787525"/>
            <a:ext cx="61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p:cNvCxnSpPr/>
          <p:nvPr/>
        </p:nvCxnSpPr>
        <p:spPr bwMode="auto">
          <a:xfrm>
            <a:off x="7356631" y="4047299"/>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30" name="Rectangle 29"/>
          <p:cNvSpPr/>
          <p:nvPr/>
        </p:nvSpPr>
        <p:spPr bwMode="auto">
          <a:xfrm>
            <a:off x="6565155" y="4149321"/>
            <a:ext cx="1584176"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Network Protocol</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6565155"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Link Layer</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32" name="Straight Connector 31"/>
          <p:cNvCxnSpPr>
            <a:stCxn id="22" idx="3"/>
            <a:endCxn id="27" idx="1"/>
          </p:cNvCxnSpPr>
          <p:nvPr/>
        </p:nvCxnSpPr>
        <p:spPr bwMode="auto">
          <a:xfrm>
            <a:off x="2237775" y="4595335"/>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p:cNvCxnSpPr>
            <a:stCxn id="26" idx="3"/>
            <a:endCxn id="31" idx="1"/>
          </p:cNvCxnSpPr>
          <p:nvPr/>
        </p:nvCxnSpPr>
        <p:spPr bwMode="auto">
          <a:xfrm>
            <a:off x="2237775" y="4889364"/>
            <a:ext cx="4327380"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4" name="Straight Connector 33"/>
          <p:cNvCxnSpPr>
            <a:endCxn id="30" idx="1"/>
          </p:cNvCxnSpPr>
          <p:nvPr/>
        </p:nvCxnSpPr>
        <p:spPr bwMode="auto">
          <a:xfrm>
            <a:off x="2237775" y="4300320"/>
            <a:ext cx="4327380"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5" name="Straight Connector 34"/>
          <p:cNvCxnSpPr>
            <a:stCxn id="8" idx="3"/>
            <a:endCxn id="14" idx="1"/>
          </p:cNvCxnSpPr>
          <p:nvPr/>
        </p:nvCxnSpPr>
        <p:spPr bwMode="auto">
          <a:xfrm>
            <a:off x="2244576" y="3356994"/>
            <a:ext cx="432057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8" name="Rectangle 37"/>
          <p:cNvSpPr/>
          <p:nvPr/>
        </p:nvSpPr>
        <p:spPr bwMode="auto">
          <a:xfrm>
            <a:off x="6565155"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100" b="0" i="1" dirty="0">
                <a:solidFill>
                  <a:schemeClr val="tx1"/>
                </a:solidFill>
                <a:latin typeface="Arial" panose="020B0604020202020204" pitchFamily="34" charset="0"/>
                <a:cs typeface="Arial" panose="020B0604020202020204" pitchFamily="34" charset="0"/>
              </a:rPr>
              <a:t>Technology Binding</a:t>
            </a:r>
            <a:endParaRPr kumimoji="0" lang="en-GB" sz="11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Line Callout 1 (No Border) 38"/>
          <p:cNvSpPr/>
          <p:nvPr/>
        </p:nvSpPr>
        <p:spPr bwMode="auto">
          <a:xfrm flipH="1">
            <a:off x="3563684" y="5300030"/>
            <a:ext cx="1952270" cy="272799"/>
          </a:xfrm>
          <a:prstGeom prst="callout1">
            <a:avLst>
              <a:gd name="adj1" fmla="val 27653"/>
              <a:gd name="adj2" fmla="val 105011"/>
              <a:gd name="adj3" fmla="val -156945"/>
              <a:gd name="adj4" fmla="val 13401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0" name="Line Callout 1 (No Border) 39"/>
          <p:cNvSpPr/>
          <p:nvPr/>
        </p:nvSpPr>
        <p:spPr bwMode="auto">
          <a:xfrm flipH="1">
            <a:off x="3563684" y="3499493"/>
            <a:ext cx="1952270" cy="272799"/>
          </a:xfrm>
          <a:prstGeom prst="callout1">
            <a:avLst>
              <a:gd name="adj1" fmla="val 27653"/>
              <a:gd name="adj2" fmla="val 105011"/>
              <a:gd name="adj3" fmla="val -56027"/>
              <a:gd name="adj4" fmla="val 11739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Logical Link</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1" name="Line Callout 1 (No Border) 40"/>
          <p:cNvSpPr/>
          <p:nvPr/>
        </p:nvSpPr>
        <p:spPr bwMode="auto">
          <a:xfrm flipH="1">
            <a:off x="3563684" y="1710635"/>
            <a:ext cx="1952270" cy="272799"/>
          </a:xfrm>
          <a:prstGeom prst="callout1">
            <a:avLst>
              <a:gd name="adj1" fmla="val 27653"/>
              <a:gd name="adj2" fmla="val 105011"/>
              <a:gd name="adj3" fmla="val 207081"/>
              <a:gd name="adj4" fmla="val 13250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End-to-end Service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2" name="Line Callout 1 (No Border) 41"/>
          <p:cNvSpPr/>
          <p:nvPr/>
        </p:nvSpPr>
        <p:spPr bwMode="auto">
          <a:xfrm flipH="1">
            <a:off x="3100109" y="5674065"/>
            <a:ext cx="2979047" cy="272799"/>
          </a:xfrm>
          <a:prstGeom prst="callout1">
            <a:avLst>
              <a:gd name="adj1" fmla="val 49278"/>
              <a:gd name="adj2" fmla="val 102701"/>
              <a:gd name="adj3" fmla="val -225424"/>
              <a:gd name="adj4" fmla="val 12876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Communications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3" name="Line Callout 1 (No Border) 42"/>
          <p:cNvSpPr/>
          <p:nvPr/>
        </p:nvSpPr>
        <p:spPr bwMode="auto">
          <a:xfrm flipH="1">
            <a:off x="3100108" y="3832023"/>
            <a:ext cx="2979047" cy="272799"/>
          </a:xfrm>
          <a:prstGeom prst="callout1">
            <a:avLst>
              <a:gd name="adj1" fmla="val 49278"/>
              <a:gd name="adj2" fmla="val 103361"/>
              <a:gd name="adj3" fmla="val -232632"/>
              <a:gd name="adj4" fmla="val 12942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Stack of Application Layer Protocols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5" name="Line Callout 1 (No Border) 44"/>
          <p:cNvSpPr/>
          <p:nvPr/>
        </p:nvSpPr>
        <p:spPr bwMode="auto">
          <a:xfrm flipH="1">
            <a:off x="3563684" y="2563828"/>
            <a:ext cx="1952270" cy="272799"/>
          </a:xfrm>
          <a:prstGeom prst="callout1">
            <a:avLst>
              <a:gd name="adj1" fmla="val 63694"/>
              <a:gd name="adj2" fmla="val 105011"/>
              <a:gd name="adj3" fmla="val 62912"/>
              <a:gd name="adj4" fmla="val 20804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Access Point</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Line Callout 1 (No Border) 45"/>
          <p:cNvSpPr/>
          <p:nvPr/>
        </p:nvSpPr>
        <p:spPr bwMode="auto">
          <a:xfrm flipH="1">
            <a:off x="3563684" y="1176620"/>
            <a:ext cx="1952270" cy="272799"/>
          </a:xfrm>
          <a:prstGeom prst="callout1">
            <a:avLst>
              <a:gd name="adj1" fmla="val 27653"/>
              <a:gd name="adj2" fmla="val 105011"/>
              <a:gd name="adj3" fmla="val 318812"/>
              <a:gd name="adj4" fmla="val 14710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Deployment Node</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19858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Communications Viewpoint</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821829"/>
            <a:ext cx="8229600" cy="5350371"/>
          </a:xfrm>
        </p:spPr>
        <p:txBody>
          <a:bodyPr/>
          <a:lstStyle/>
          <a:p>
            <a:r>
              <a:rPr lang="en-US" sz="1400" dirty="0"/>
              <a:t>The Communications Viewpoint focuses on the mechanisms and functions required to engineer and implement the protocols and communications standards for the space data system, including implementation choices and specifications, and relationships among elements in different protocol layers.</a:t>
            </a:r>
          </a:p>
          <a:p>
            <a:endParaRPr lang="en-US" sz="1400" dirty="0"/>
          </a:p>
          <a:p>
            <a:r>
              <a:rPr lang="en-US" sz="1400" dirty="0"/>
              <a:t>Stakeholder Concerns:</a:t>
            </a:r>
          </a:p>
          <a:p>
            <a:pPr lvl="1"/>
            <a:r>
              <a:rPr lang="en-US" sz="1200" dirty="0"/>
              <a:t>the choice of communications and data transfer standards in the system; </a:t>
            </a:r>
          </a:p>
          <a:p>
            <a:pPr lvl="1"/>
            <a:r>
              <a:rPr lang="en-US" sz="1200" dirty="0"/>
              <a:t>the end-to-end communications protocol functionality and reliability; </a:t>
            </a:r>
          </a:p>
          <a:p>
            <a:pPr lvl="1"/>
            <a:r>
              <a:rPr lang="en-US" sz="1200" dirty="0"/>
              <a:t>implementation of the protocol specifications and the services they provide; </a:t>
            </a:r>
          </a:p>
          <a:p>
            <a:pPr lvl="1"/>
            <a:r>
              <a:rPr lang="en-US" sz="1200" dirty="0"/>
              <a:t>the relevant protocol stacks, interfaces, and interactions; </a:t>
            </a:r>
          </a:p>
          <a:p>
            <a:pPr lvl="1"/>
            <a:r>
              <a:rPr lang="en-US" sz="1200" dirty="0"/>
              <a:t>interaction of protocol design with environmental constraints; </a:t>
            </a:r>
          </a:p>
          <a:p>
            <a:pPr lvl="1"/>
            <a:r>
              <a:rPr lang="en-US" sz="1200" dirty="0"/>
              <a:t>support for design, evaluation of suitability, and integration into the rest of the system. </a:t>
            </a:r>
          </a:p>
          <a:p>
            <a:endParaRPr lang="en-US" sz="1400" dirty="0"/>
          </a:p>
          <a:p>
            <a:r>
              <a:rPr lang="en-US" sz="1400" dirty="0"/>
              <a:t>Protocol Entities (elements that implement specific protocols, protocol stacks, with Service Access Point (SAP) and peer interactions optionally shown): </a:t>
            </a:r>
          </a:p>
          <a:p>
            <a:pPr lvl="1"/>
            <a:r>
              <a:rPr lang="en-US" sz="1200" dirty="0"/>
              <a:t>Types: protocol purpose (e.g., coding, modulation, link, network, transport, middleware, application service); </a:t>
            </a:r>
          </a:p>
          <a:p>
            <a:pPr lvl="1"/>
            <a:r>
              <a:rPr lang="en-US" sz="1200" dirty="0"/>
              <a:t>Attributes: name, type, capabilities (e.g., in order, once only, bandwidth efficient, error correcting, delay tolerant), applicability (e.g., deep space, near Earth, in situ), constraints, services (offered, required), interface signature (requests, indications, responses, confirmations), API (where appropriate), standard reference identifier, standards organization; </a:t>
            </a:r>
          </a:p>
          <a:p>
            <a:r>
              <a:rPr lang="en-US" sz="1400" dirty="0"/>
              <a:t>Protocol design specification elements (PDU description), behavior (state machine or table description), reliability (acknowledged, unacknowledged, selectively acknowledged), other design views of the communications protocol or protocol stack; </a:t>
            </a:r>
          </a:p>
          <a:p>
            <a:r>
              <a:rPr lang="en-US" sz="1400" dirty="0"/>
              <a:t>Correspondences to Nodes and Links (representations of physical elements from the Connectivity Viewpoint, for context); </a:t>
            </a:r>
          </a:p>
          <a:p>
            <a:r>
              <a:rPr lang="en-US" sz="1400" dirty="0"/>
              <a:t>Correspondences to Software Engineering Objects (representations of implemented functions from the Connectivity Viewpoint, for context). </a:t>
            </a:r>
          </a:p>
          <a:p>
            <a:endParaRPr lang="en-US" sz="1400" dirty="0"/>
          </a:p>
          <a:p>
            <a:endParaRPr lang="en-US" sz="14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66863109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4581" name="Rectangle 4">
            <a:extLst>
              <a:ext uri="{FF2B5EF4-FFF2-40B4-BE49-F238E27FC236}">
                <a16:creationId xmlns:a16="http://schemas.microsoft.com/office/drawing/2014/main" id="{336D9C30-0302-554E-A60E-8E75F4057544}"/>
              </a:ext>
            </a:extLst>
          </p:cNvPr>
          <p:cNvSpPr>
            <a:spLocks noChangeArrowheads="1"/>
          </p:cNvSpPr>
          <p:nvPr/>
        </p:nvSpPr>
        <p:spPr bwMode="auto">
          <a:xfrm>
            <a:off x="6248400" y="2016858"/>
            <a:ext cx="2667000"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Core Functions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Peer behaviors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PDUs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Signaling</a:t>
            </a:r>
            <a:endParaRPr kumimoji="1" lang="en-US" altLang="ja-JP" sz="1800" b="0" dirty="0">
              <a:latin typeface="Arial" panose="020B0604020202020204" pitchFamily="34" charset="0"/>
              <a:ea typeface="Osaka" charset="-128"/>
            </a:endParaRPr>
          </a:p>
        </p:txBody>
      </p:sp>
      <p:sp>
        <p:nvSpPr>
          <p:cNvPr id="24585" name="Rectangle 8">
            <a:extLst>
              <a:ext uri="{FF2B5EF4-FFF2-40B4-BE49-F238E27FC236}">
                <a16:creationId xmlns:a16="http://schemas.microsoft.com/office/drawing/2014/main" id="{4C0F3167-3AE2-6C47-97F3-2BE2F08D6FFC}"/>
              </a:ext>
            </a:extLst>
          </p:cNvPr>
          <p:cNvSpPr>
            <a:spLocks noChangeArrowheads="1"/>
          </p:cNvSpPr>
          <p:nvPr/>
        </p:nvSpPr>
        <p:spPr bwMode="auto">
          <a:xfrm>
            <a:off x="5105400" y="4014311"/>
            <a:ext cx="297180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Required Interface :</a:t>
            </a:r>
            <a:endParaRPr kumimoji="1" lang="en-US" altLang="ja-JP" sz="1800" dirty="0">
              <a:latin typeface="Arial" panose="020B0604020202020204" pitchFamily="34" charset="0"/>
              <a:ea typeface="Osaka" charset="-128"/>
            </a:endParaRPr>
          </a:p>
          <a:p>
            <a:r>
              <a:rPr kumimoji="1" lang="en-US" altLang="ja-JP" sz="1400" b="0" dirty="0">
                <a:latin typeface="Arial" panose="020B0604020202020204" pitchFamily="34" charset="0"/>
                <a:ea typeface="Osaka" charset="-128"/>
              </a:rPr>
              <a:t>How protocol services are requested from &amp; supplied to this layer by lower layers</a:t>
            </a:r>
          </a:p>
          <a:p>
            <a:pPr eaLnBrk="1" hangingPunct="1"/>
            <a:endParaRPr kumimoji="1" lang="en-US" altLang="ja-JP" sz="1800" dirty="0">
              <a:latin typeface="Arial" panose="020B0604020202020204" pitchFamily="34" charset="0"/>
              <a:ea typeface="Osaka" charset="-128"/>
            </a:endParaRPr>
          </a:p>
        </p:txBody>
      </p:sp>
      <p:sp>
        <p:nvSpPr>
          <p:cNvPr id="24586" name="Rectangle 9">
            <a:extLst>
              <a:ext uri="{FF2B5EF4-FFF2-40B4-BE49-F238E27FC236}">
                <a16:creationId xmlns:a16="http://schemas.microsoft.com/office/drawing/2014/main" id="{2148EDA3-884A-3D4C-BBCC-2F89202DC7ED}"/>
              </a:ext>
            </a:extLst>
          </p:cNvPr>
          <p:cNvSpPr>
            <a:spLocks noChangeArrowheads="1"/>
          </p:cNvSpPr>
          <p:nvPr/>
        </p:nvSpPr>
        <p:spPr bwMode="auto">
          <a:xfrm>
            <a:off x="279737" y="3819133"/>
            <a:ext cx="2813591"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 </a:t>
            </a:r>
          </a:p>
          <a:p>
            <a:pPr eaLnBrk="1" hangingPunct="1"/>
            <a:r>
              <a:rPr kumimoji="1" lang="en-US" altLang="ja-JP" sz="1400" b="0" dirty="0">
                <a:latin typeface="Arial" panose="020B0604020202020204" pitchFamily="34" charset="0"/>
                <a:ea typeface="Osaka" charset="-128"/>
              </a:rPr>
              <a:t>(may be represented by a MIB):</a:t>
            </a:r>
          </a:p>
          <a:p>
            <a:pPr eaLnBrk="1" hangingPunct="1"/>
            <a:r>
              <a:rPr kumimoji="1" lang="en-US" altLang="ja-JP" sz="1400" b="0" dirty="0">
                <a:latin typeface="Arial" panose="020B0604020202020204" pitchFamily="34" charset="0"/>
                <a:ea typeface="Osaka" charset="-128"/>
              </a:rPr>
              <a:t>    How protocol is configured</a:t>
            </a:r>
          </a:p>
          <a:p>
            <a:pPr eaLnBrk="1" hangingPunct="1"/>
            <a:r>
              <a:rPr kumimoji="1" lang="en-US" altLang="ja-JP" sz="1400" b="0" dirty="0">
                <a:latin typeface="Arial" panose="020B0604020202020204" pitchFamily="34" charset="0"/>
                <a:ea typeface="Osaka" charset="-128"/>
              </a:rPr>
              <a:t>    controlled, and reported upon</a:t>
            </a:r>
            <a:endParaRPr kumimoji="1" lang="en-US" altLang="ja-JP" sz="1800" b="0" dirty="0">
              <a:latin typeface="Arial" panose="020B0604020202020204" pitchFamily="34" charset="0"/>
              <a:ea typeface="Osaka" charset="-128"/>
            </a:endParaRPr>
          </a:p>
        </p:txBody>
      </p:sp>
      <p:sp>
        <p:nvSpPr>
          <p:cNvPr id="24587" name="Rectangle 10">
            <a:extLst>
              <a:ext uri="{FF2B5EF4-FFF2-40B4-BE49-F238E27FC236}">
                <a16:creationId xmlns:a16="http://schemas.microsoft.com/office/drawing/2014/main" id="{BA7D3F60-ACD4-3943-9B32-92BF4430CCFB}"/>
              </a:ext>
            </a:extLst>
          </p:cNvPr>
          <p:cNvSpPr>
            <a:spLocks noChangeArrowheads="1"/>
          </p:cNvSpPr>
          <p:nvPr/>
        </p:nvSpPr>
        <p:spPr bwMode="auto">
          <a:xfrm>
            <a:off x="1233697" y="1185307"/>
            <a:ext cx="3089135"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Provided interface (service access point):</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How protocol services are requested of &amp; supplied by this layer</a:t>
            </a:r>
          </a:p>
        </p:txBody>
      </p:sp>
      <p:sp>
        <p:nvSpPr>
          <p:cNvPr id="24588" name="Rectangle 11">
            <a:extLst>
              <a:ext uri="{FF2B5EF4-FFF2-40B4-BE49-F238E27FC236}">
                <a16:creationId xmlns:a16="http://schemas.microsoft.com/office/drawing/2014/main" id="{A2083ACE-C7C7-0846-B976-3A7388D98E7C}"/>
              </a:ext>
            </a:extLst>
          </p:cNvPr>
          <p:cNvSpPr>
            <a:spLocks noChangeArrowheads="1"/>
          </p:cNvSpPr>
          <p:nvPr/>
        </p:nvSpPr>
        <p:spPr bwMode="auto">
          <a:xfrm>
            <a:off x="4934275" y="5176034"/>
            <a:ext cx="1351652" cy="1508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Standards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Functionality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Technology</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Applicability</a:t>
            </a:r>
          </a:p>
          <a:p>
            <a:pPr eaLnBrk="1" hangingPunct="1"/>
            <a:endParaRPr kumimoji="1" lang="en-US" altLang="ja-JP" sz="1800" dirty="0">
              <a:latin typeface="Arial" panose="020B0604020202020204" pitchFamily="34" charset="0"/>
              <a:ea typeface="Osaka" charset="-128"/>
            </a:endParaRPr>
          </a:p>
        </p:txBody>
      </p:sp>
      <p:sp>
        <p:nvSpPr>
          <p:cNvPr id="2" name="Rectangle 1">
            <a:extLst>
              <a:ext uri="{FF2B5EF4-FFF2-40B4-BE49-F238E27FC236}">
                <a16:creationId xmlns:a16="http://schemas.microsoft.com/office/drawing/2014/main" id="{690AEF97-573E-BC42-BE17-F9602CE6DCE0}"/>
              </a:ext>
            </a:extLst>
          </p:cNvPr>
          <p:cNvSpPr/>
          <p:nvPr/>
        </p:nvSpPr>
        <p:spPr>
          <a:xfrm>
            <a:off x="3200400" y="2984204"/>
            <a:ext cx="2506662" cy="828675"/>
          </a:xfrm>
          <a:prstGeom prst="rect">
            <a:avLst/>
          </a:prstGeom>
          <a:solidFill>
            <a:srgbClr val="CCC30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altLang="ja-JP" sz="2000" b="1" dirty="0">
                <a:solidFill>
                  <a:schemeClr val="tx1"/>
                </a:solidFill>
                <a:latin typeface="+mj-lt"/>
                <a:ea typeface="ＭＳ Ｐゴシック" panose="020B0600070205080204" pitchFamily="34" charset="-128"/>
              </a:rPr>
              <a:t>Protocol Entity</a:t>
            </a:r>
          </a:p>
        </p:txBody>
      </p:sp>
      <p:sp>
        <p:nvSpPr>
          <p:cNvPr id="24590" name="Rectangle 11">
            <a:extLst>
              <a:ext uri="{FF2B5EF4-FFF2-40B4-BE49-F238E27FC236}">
                <a16:creationId xmlns:a16="http://schemas.microsoft.com/office/drawing/2014/main" id="{16BB6C70-D4A4-6242-9FBF-D92A48CD4078}"/>
              </a:ext>
            </a:extLst>
          </p:cNvPr>
          <p:cNvSpPr>
            <a:spLocks noChangeArrowheads="1"/>
          </p:cNvSpPr>
          <p:nvPr/>
        </p:nvSpPr>
        <p:spPr bwMode="auto">
          <a:xfrm>
            <a:off x="273949" y="5314533"/>
            <a:ext cx="3865632"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Note</a:t>
            </a:r>
          </a:p>
          <a:p>
            <a:pPr eaLnBrk="1" hangingPunct="1"/>
            <a:r>
              <a:rPr kumimoji="1" lang="en-US" altLang="ja-JP" sz="1400" b="0" dirty="0">
                <a:latin typeface="Arial" panose="020B0604020202020204" pitchFamily="34" charset="0"/>
                <a:ea typeface="Osaka" charset="-128"/>
              </a:rPr>
              <a:t>Each protocol entity represents a standard</a:t>
            </a:r>
          </a:p>
          <a:p>
            <a:pPr eaLnBrk="1" hangingPunct="1"/>
            <a:r>
              <a:rPr kumimoji="1" lang="en-US" altLang="ja-JP" sz="1400" b="0" dirty="0">
                <a:latin typeface="Arial" panose="020B0604020202020204" pitchFamily="34" charset="0"/>
                <a:ea typeface="Osaka" charset="-128"/>
              </a:rPr>
              <a:t>Protocol Entities are usually shown in a stack</a:t>
            </a:r>
          </a:p>
          <a:p>
            <a:pPr eaLnBrk="1" hangingPunct="1"/>
            <a:r>
              <a:rPr kumimoji="1" lang="en-US" altLang="ja-JP" sz="1400" b="0" dirty="0">
                <a:latin typeface="Arial" panose="020B0604020202020204" pitchFamily="34" charset="0"/>
                <a:ea typeface="Osaka" charset="-128"/>
              </a:rPr>
              <a:t>Protocol stack at an interface may be described by an EDS</a:t>
            </a:r>
          </a:p>
        </p:txBody>
      </p:sp>
      <p:sp>
        <p:nvSpPr>
          <p:cNvPr id="17" name="Title 1">
            <a:extLst>
              <a:ext uri="{FF2B5EF4-FFF2-40B4-BE49-F238E27FC236}">
                <a16:creationId xmlns:a16="http://schemas.microsoft.com/office/drawing/2014/main" id="{E9B071E2-8C7B-4849-8A47-42B2224A3A6B}"/>
              </a:ext>
            </a:extLst>
          </p:cNvPr>
          <p:cNvSpPr txBox="1">
            <a:spLocks/>
          </p:cNvSpPr>
          <p:nvPr/>
        </p:nvSpPr>
        <p:spPr>
          <a:xfrm>
            <a:off x="457200" y="-48471"/>
            <a:ext cx="8229600" cy="1143000"/>
          </a:xfrm>
          <a:prstGeom prst="rect">
            <a:avLst/>
          </a:prstGeom>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Communications Viewpoint</a:t>
            </a:r>
          </a:p>
          <a:p>
            <a:r>
              <a:rPr lang="en-US" sz="2000" dirty="0"/>
              <a:t>(Protocol Entity Representation)</a:t>
            </a:r>
          </a:p>
        </p:txBody>
      </p:sp>
      <p:sp>
        <p:nvSpPr>
          <p:cNvPr id="18" name="AutoShape 7">
            <a:extLst>
              <a:ext uri="{FF2B5EF4-FFF2-40B4-BE49-F238E27FC236}">
                <a16:creationId xmlns:a16="http://schemas.microsoft.com/office/drawing/2014/main" id="{4C7C5C2A-492A-F649-8FCD-2990D04FA794}"/>
              </a:ext>
            </a:extLst>
          </p:cNvPr>
          <p:cNvSpPr>
            <a:spLocks noChangeArrowheads="1"/>
          </p:cNvSpPr>
          <p:nvPr/>
        </p:nvSpPr>
        <p:spPr bwMode="auto">
          <a:xfrm rot="5400000">
            <a:off x="3924300" y="164419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1290260C-49D6-A745-B969-4A32F2768B9E}"/>
              </a:ext>
            </a:extLst>
          </p:cNvPr>
          <p:cNvSpPr>
            <a:spLocks noChangeArrowheads="1"/>
          </p:cNvSpPr>
          <p:nvPr/>
        </p:nvSpPr>
        <p:spPr bwMode="auto">
          <a:xfrm>
            <a:off x="1635265"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4F764C77-B8DC-AE4B-BE3A-40F29AEDF86B}"/>
              </a:ext>
            </a:extLst>
          </p:cNvPr>
          <p:cNvSpPr>
            <a:spLocks noChangeArrowheads="1"/>
          </p:cNvSpPr>
          <p:nvPr/>
        </p:nvSpPr>
        <p:spPr bwMode="auto">
          <a:xfrm>
            <a:off x="6430696" y="3094076"/>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6DA0013C-8425-1B41-A881-0FFFDC42EBD8}"/>
              </a:ext>
            </a:extLst>
          </p:cNvPr>
          <p:cNvSpPr>
            <a:spLocks noChangeArrowheads="1"/>
          </p:cNvSpPr>
          <p:nvPr/>
        </p:nvSpPr>
        <p:spPr bwMode="auto">
          <a:xfrm rot="5400000">
            <a:off x="3924300" y="4362541"/>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2939012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F413B89-9CBC-7147-A75E-35E86F0A8AA5}"/>
              </a:ext>
            </a:extLst>
          </p:cNvPr>
          <p:cNvSpPr>
            <a:spLocks noGrp="1"/>
          </p:cNvSpPr>
          <p:nvPr>
            <p:ph type="title"/>
          </p:nvPr>
        </p:nvSpPr>
        <p:spPr>
          <a:xfrm>
            <a:off x="457200" y="-3061"/>
            <a:ext cx="8229600" cy="1143000"/>
          </a:xfrm>
        </p:spPr>
        <p:txBody>
          <a:bodyPr/>
          <a:lstStyle/>
          <a:p>
            <a:r>
              <a:rPr lang="en-US" dirty="0"/>
              <a:t>RASDS Revision – ISO 42010-2011 </a:t>
            </a:r>
            <a:br>
              <a:rPr lang="en-US" dirty="0"/>
            </a:br>
            <a:r>
              <a:rPr lang="en-US" dirty="0"/>
              <a:t>conceptual framework…</a:t>
            </a:r>
            <a:br>
              <a:rPr lang="en-US" dirty="0"/>
            </a:br>
            <a:endParaRPr lang="en-US" dirty="0"/>
          </a:p>
        </p:txBody>
      </p:sp>
      <p:pic>
        <p:nvPicPr>
          <p:cNvPr id="6" name="Content Placeholder 5">
            <a:extLst>
              <a:ext uri="{FF2B5EF4-FFF2-40B4-BE49-F238E27FC236}">
                <a16:creationId xmlns:a16="http://schemas.microsoft.com/office/drawing/2014/main" id="{315DE628-85A0-CA44-921C-159264446BBD}"/>
              </a:ext>
            </a:extLst>
          </p:cNvPr>
          <p:cNvPicPr>
            <a:picLocks noGrp="1" noChangeAspect="1"/>
          </p:cNvPicPr>
          <p:nvPr>
            <p:ph idx="1"/>
          </p:nvPr>
        </p:nvPicPr>
        <p:blipFill>
          <a:blip r:embed="rId2"/>
          <a:stretch>
            <a:fillRect/>
          </a:stretch>
        </p:blipFill>
        <p:spPr>
          <a:xfrm>
            <a:off x="1562100" y="990600"/>
            <a:ext cx="6019800" cy="5362466"/>
          </a:xfrm>
        </p:spPr>
      </p:pic>
      <p:sp>
        <p:nvSpPr>
          <p:cNvPr id="2" name="Date Placeholder 1">
            <a:extLst>
              <a:ext uri="{FF2B5EF4-FFF2-40B4-BE49-F238E27FC236}">
                <a16:creationId xmlns:a16="http://schemas.microsoft.com/office/drawing/2014/main" id="{57A5F25D-9650-094B-A62F-974E43348A90}"/>
              </a:ext>
            </a:extLst>
          </p:cNvPr>
          <p:cNvSpPr>
            <a:spLocks noGrp="1"/>
          </p:cNvSpPr>
          <p:nvPr>
            <p:ph type="dt" sz="half" idx="10"/>
          </p:nvPr>
        </p:nvSpPr>
        <p:spPr/>
        <p:txBody>
          <a:bodyPr/>
          <a:lstStyle/>
          <a:p>
            <a:r>
              <a:rPr lang="en-US"/>
              <a:t>13 December 2021</a:t>
            </a:r>
            <a:endParaRPr lang="en-US" dirty="0"/>
          </a:p>
        </p:txBody>
      </p:sp>
      <p:grpSp>
        <p:nvGrpSpPr>
          <p:cNvPr id="7" name="Group 3">
            <a:extLst>
              <a:ext uri="{FF2B5EF4-FFF2-40B4-BE49-F238E27FC236}">
                <a16:creationId xmlns:a16="http://schemas.microsoft.com/office/drawing/2014/main" id="{CB11A9B5-FF09-D544-A44F-C96E3FCB2524}"/>
              </a:ext>
            </a:extLst>
          </p:cNvPr>
          <p:cNvGrpSpPr>
            <a:grpSpLocks/>
          </p:cNvGrpSpPr>
          <p:nvPr/>
        </p:nvGrpSpPr>
        <p:grpSpPr bwMode="auto">
          <a:xfrm>
            <a:off x="1371600" y="998538"/>
            <a:ext cx="7315201" cy="5360989"/>
            <a:chOff x="864" y="629"/>
            <a:chExt cx="4608" cy="3377"/>
          </a:xfrm>
        </p:grpSpPr>
        <p:sp>
          <p:nvSpPr>
            <p:cNvPr id="8" name="Oval 4">
              <a:extLst>
                <a:ext uri="{FF2B5EF4-FFF2-40B4-BE49-F238E27FC236}">
                  <a16:creationId xmlns:a16="http://schemas.microsoft.com/office/drawing/2014/main" id="{CD2193AF-FBB5-834A-B28E-515AD8898ABE}"/>
                </a:ext>
              </a:extLst>
            </p:cNvPr>
            <p:cNvSpPr>
              <a:spLocks noChangeArrowheads="1"/>
            </p:cNvSpPr>
            <p:nvPr/>
          </p:nvSpPr>
          <p:spPr bwMode="auto">
            <a:xfrm>
              <a:off x="962" y="62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 name="Oval 5">
              <a:extLst>
                <a:ext uri="{FF2B5EF4-FFF2-40B4-BE49-F238E27FC236}">
                  <a16:creationId xmlns:a16="http://schemas.microsoft.com/office/drawing/2014/main" id="{668E357B-8C7E-0D4D-AF4F-94588B8A6BCF}"/>
                </a:ext>
              </a:extLst>
            </p:cNvPr>
            <p:cNvSpPr>
              <a:spLocks noChangeArrowheads="1"/>
            </p:cNvSpPr>
            <p:nvPr/>
          </p:nvSpPr>
          <p:spPr bwMode="auto">
            <a:xfrm>
              <a:off x="2557" y="64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0" name="Oval 6">
              <a:extLst>
                <a:ext uri="{FF2B5EF4-FFF2-40B4-BE49-F238E27FC236}">
                  <a16:creationId xmlns:a16="http://schemas.microsoft.com/office/drawing/2014/main" id="{768120BE-86FF-C340-A1DC-AE8F20118341}"/>
                </a:ext>
              </a:extLst>
            </p:cNvPr>
            <p:cNvSpPr>
              <a:spLocks noChangeArrowheads="1"/>
            </p:cNvSpPr>
            <p:nvPr/>
          </p:nvSpPr>
          <p:spPr bwMode="auto">
            <a:xfrm>
              <a:off x="2557" y="1296"/>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1" name="Oval 7">
              <a:extLst>
                <a:ext uri="{FF2B5EF4-FFF2-40B4-BE49-F238E27FC236}">
                  <a16:creationId xmlns:a16="http://schemas.microsoft.com/office/drawing/2014/main" id="{7E8B870F-638E-CB4C-8557-7B11E2DE8FC4}"/>
                </a:ext>
              </a:extLst>
            </p:cNvPr>
            <p:cNvSpPr>
              <a:spLocks noChangeArrowheads="1"/>
            </p:cNvSpPr>
            <p:nvPr/>
          </p:nvSpPr>
          <p:spPr bwMode="auto">
            <a:xfrm>
              <a:off x="864" y="2832"/>
              <a:ext cx="2592"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2" name="Oval 8">
              <a:extLst>
                <a:ext uri="{FF2B5EF4-FFF2-40B4-BE49-F238E27FC236}">
                  <a16:creationId xmlns:a16="http://schemas.microsoft.com/office/drawing/2014/main" id="{B4CA8C09-9565-C346-82F2-36841A6A27E3}"/>
                </a:ext>
              </a:extLst>
            </p:cNvPr>
            <p:cNvSpPr>
              <a:spLocks noChangeArrowheads="1"/>
            </p:cNvSpPr>
            <p:nvPr/>
          </p:nvSpPr>
          <p:spPr bwMode="auto">
            <a:xfrm>
              <a:off x="2557" y="3479"/>
              <a:ext cx="815" cy="527"/>
            </a:xfrm>
            <a:prstGeom prst="ellipse">
              <a:avLst/>
            </a:prstGeom>
            <a:noFill/>
            <a:ln w="38160" cap="sq">
              <a:solidFill>
                <a:srgbClr val="FF330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13" name="AutoShape 9">
              <a:extLst>
                <a:ext uri="{FF2B5EF4-FFF2-40B4-BE49-F238E27FC236}">
                  <a16:creationId xmlns:a16="http://schemas.microsoft.com/office/drawing/2014/main" id="{5730EC88-9CC4-9B44-874E-30B4A688A554}"/>
                </a:ext>
              </a:extLst>
            </p:cNvPr>
            <p:cNvSpPr>
              <a:spLocks noChangeArrowheads="1"/>
            </p:cNvSpPr>
            <p:nvPr/>
          </p:nvSpPr>
          <p:spPr bwMode="auto">
            <a:xfrm>
              <a:off x="3835" y="2832"/>
              <a:ext cx="1637" cy="1146"/>
            </a:xfrm>
            <a:prstGeom prst="foldedCorner">
              <a:avLst>
                <a:gd name="adj" fmla="val 12500"/>
              </a:avLst>
            </a:prstGeom>
            <a:solidFill>
              <a:srgbClr val="FFFF99"/>
            </a:solidFill>
            <a:ln w="9360" cap="sq">
              <a:solidFill>
                <a:srgbClr val="000000"/>
              </a:solidFill>
              <a:miter lim="800000"/>
              <a:headEnd/>
              <a:tailEnd/>
            </a:ln>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square" lIns="90000" tIns="46800" rIns="90000" bIns="46800">
              <a:spAutoFit/>
            </a:bodyPr>
            <a:lstStyle/>
            <a:p>
              <a:pP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400" b="1" dirty="0">
                  <a:solidFill>
                    <a:srgbClr val="000000"/>
                  </a:solidFill>
                  <a:latin typeface="Century Gothic" charset="0"/>
                </a:rPr>
                <a:t>We build upon and adopt this system architecture meta-model framework, creating viewpoints aligned with it that are </a:t>
              </a:r>
              <a:r>
                <a:rPr lang="en-US" sz="1400" dirty="0">
                  <a:solidFill>
                    <a:srgbClr val="000000"/>
                  </a:solidFill>
                  <a:latin typeface="Century Gothic" charset="0"/>
                </a:rPr>
                <a:t>s</a:t>
              </a:r>
              <a:r>
                <a:rPr lang="en-US" sz="1400" b="1" dirty="0">
                  <a:solidFill>
                    <a:srgbClr val="000000"/>
                  </a:solidFill>
                  <a:latin typeface="Century Gothic" charset="0"/>
                </a:rPr>
                <a:t>uitable for space system architecture description</a:t>
              </a:r>
            </a:p>
          </p:txBody>
        </p:sp>
      </p:grpSp>
      <p:sp>
        <p:nvSpPr>
          <p:cNvPr id="14" name="Oval 8">
            <a:extLst>
              <a:ext uri="{FF2B5EF4-FFF2-40B4-BE49-F238E27FC236}">
                <a16:creationId xmlns:a16="http://schemas.microsoft.com/office/drawing/2014/main" id="{9AF0E7D2-B0C7-234A-BE16-4CB6805EF6E6}"/>
              </a:ext>
            </a:extLst>
          </p:cNvPr>
          <p:cNvSpPr>
            <a:spLocks noChangeArrowheads="1"/>
          </p:cNvSpPr>
          <p:nvPr/>
        </p:nvSpPr>
        <p:spPr bwMode="auto">
          <a:xfrm>
            <a:off x="4953000" y="3113217"/>
            <a:ext cx="2405063" cy="836613"/>
          </a:xfrm>
          <a:prstGeom prst="ellipse">
            <a:avLst/>
          </a:prstGeom>
          <a:noFill/>
          <a:ln w="38160" cap="sq">
            <a:solidFill>
              <a:srgbClr val="00B050"/>
            </a:solidFill>
            <a:miter lim="800000"/>
            <a:headEnd/>
            <a:tailEnd/>
          </a:ln>
          <a:effectLst/>
          <a:extLst>
            <a:ext uri="{909E8E84-426E-40dd-AFC4-6F175D3DCCD1}">
              <a14:hiddenFill xmlns="" xmlns:a14="http://schemas.microsoft.com/office/drawing/2010/main">
                <a:solidFill>
                  <a:srgbClr val="FFFFFF"/>
                </a:solidFill>
              </a14:hiddenFill>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Tree>
    <p:extLst>
      <p:ext uri="{BB962C8B-B14F-4D97-AF65-F5344CB8AC3E}">
        <p14:creationId xmlns:p14="http://schemas.microsoft.com/office/powerpoint/2010/main" val="146221301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a:lstStyle/>
          <a:p>
            <a:r>
              <a:rPr lang="en-GB" kern="1200" dirty="0">
                <a:solidFill>
                  <a:srgbClr val="0099A6"/>
                </a:solidFill>
              </a:rPr>
              <a:t>RASDS Protocol View Representation</a:t>
            </a:r>
            <a:br>
              <a:rPr lang="en-GB" dirty="0">
                <a:solidFill>
                  <a:srgbClr val="0099A6"/>
                </a:solidFill>
              </a:rPr>
            </a:br>
            <a:endParaRPr lang="en-GB"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757333" y="2039779"/>
            <a:ext cx="719749"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590800" y="1068551"/>
            <a:ext cx="1625379" cy="335280"/>
          </a:xfrm>
          <a:prstGeom prst="callout1">
            <a:avLst>
              <a:gd name="adj1" fmla="val 108270"/>
              <a:gd name="adj2" fmla="val 40021"/>
              <a:gd name="adj3" fmla="val 267875"/>
              <a:gd name="adj4" fmla="val -16690"/>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Interface (n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n-1 SAP, 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2400" y="3200400"/>
            <a:ext cx="2988714" cy="3308598"/>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Layer type and naming usually follows ISO / IEC 7498 Basic Reference Model (BRM).</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Each protocol must have defined behavior, PDUs, and required / provided interfaces. If there is an inter-layer interface mismatch a “shim” or adapter may be required, and this may be complicated enough to be treated as a separate protocol.</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Behavior may be defined in a state machine, state table, or narrative form.  Usually only defines behavior of sending side, but may define both ends.</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(optionally) formalize the SAP definitions and show Requests and Indications at the SAPs.</a:t>
            </a:r>
          </a:p>
          <a:p>
            <a:pPr eaLnBrk="1" hangingPunct="1"/>
            <a:endParaRPr kumimoji="1" lang="en-US" altLang="ja-JP" sz="1100" b="0" dirty="0">
              <a:latin typeface="Arial" panose="020B0604020202020204" pitchFamily="34" charset="0"/>
              <a:ea typeface="Osaka" charset="-128"/>
            </a:endParaRP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4" name="Straight Connector 63">
            <a:extLst>
              <a:ext uri="{FF2B5EF4-FFF2-40B4-BE49-F238E27FC236}">
                <a16:creationId xmlns:a16="http://schemas.microsoft.com/office/drawing/2014/main" id="{697DBB34-BF1F-1140-99FF-3361BC759B1F}"/>
              </a:ext>
            </a:extLst>
          </p:cNvPr>
          <p:cNvCxnSpPr>
            <a:endCxn id="63" idx="0"/>
          </p:cNvCxnSpPr>
          <p:nvPr/>
        </p:nvCxnSpPr>
        <p:spPr bwMode="auto">
          <a:xfrm>
            <a:off x="4568727" y="2296349"/>
            <a:ext cx="0" cy="1409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n-1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5125781" y="3299574"/>
            <a:ext cx="1952270" cy="257615"/>
          </a:xfrm>
          <a:prstGeom prst="callout1">
            <a:avLst>
              <a:gd name="adj1" fmla="val 27653"/>
              <a:gd name="adj2" fmla="val 105011"/>
              <a:gd name="adj3" fmla="val -154808"/>
              <a:gd name="adj4" fmla="val 1273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808720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62000" y="-20639"/>
            <a:ext cx="7772400" cy="762000"/>
          </a:xfrm>
        </p:spPr>
        <p:txBody>
          <a:bodyPr vert="horz" lIns="91440" tIns="45720" rIns="91440" bIns="45720" rtlCol="0" anchor="ctr">
            <a:normAutofit fontScale="90000"/>
          </a:bodyPr>
          <a:lstStyle/>
          <a:p>
            <a:r>
              <a:rPr lang="en-US" kern="1200" dirty="0">
                <a:solidFill>
                  <a:srgbClr val="0099A6"/>
                </a:solidFill>
              </a:rPr>
              <a:t>Simple Communications View example</a:t>
            </a:r>
            <a:br>
              <a:rPr lang="en-US" kern="1200" dirty="0">
                <a:solidFill>
                  <a:srgbClr val="0099A6"/>
                </a:solidFill>
              </a:rPr>
            </a:br>
            <a:r>
              <a:rPr lang="en-US" kern="1200" dirty="0">
                <a:solidFill>
                  <a:srgbClr val="0099A6"/>
                </a:solidFill>
              </a:rPr>
              <a:t>Basic ABA End-to-End Forward CLTU Protocols </a:t>
            </a:r>
          </a:p>
        </p:txBody>
      </p:sp>
      <p:cxnSp>
        <p:nvCxnSpPr>
          <p:cNvPr id="45" name="Straight Connector 151"/>
          <p:cNvCxnSpPr>
            <a:cxnSpLocks noChangeShapeType="1"/>
          </p:cNvCxnSpPr>
          <p:nvPr/>
        </p:nvCxnSpPr>
        <p:spPr bwMode="auto">
          <a:xfrm>
            <a:off x="4041775" y="44894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6" name="Straight Connector 157"/>
          <p:cNvCxnSpPr>
            <a:cxnSpLocks noChangeShapeType="1"/>
          </p:cNvCxnSpPr>
          <p:nvPr/>
        </p:nvCxnSpPr>
        <p:spPr bwMode="auto">
          <a:xfrm rot="5400000">
            <a:off x="4498975"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47" name="Elbow Connector 178"/>
          <p:cNvCxnSpPr>
            <a:cxnSpLocks noChangeShapeType="1"/>
            <a:stCxn id="70" idx="3"/>
            <a:endCxn id="60" idx="1"/>
          </p:cNvCxnSpPr>
          <p:nvPr/>
        </p:nvCxnSpPr>
        <p:spPr bwMode="auto">
          <a:xfrm>
            <a:off x="2647950" y="4014787"/>
            <a:ext cx="1098550" cy="0"/>
          </a:xfrm>
          <a:prstGeom prst="bentConnector3">
            <a:avLst>
              <a:gd name="adj1" fmla="val 50000"/>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48" name="Straight Connector 264"/>
          <p:cNvCxnSpPr>
            <a:cxnSpLocks noChangeShapeType="1"/>
          </p:cNvCxnSpPr>
          <p:nvPr/>
        </p:nvCxnSpPr>
        <p:spPr bwMode="auto">
          <a:xfrm rot="5400000">
            <a:off x="6226969" y="42608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49" name="TextBox 76"/>
          <p:cNvSpPr txBox="1">
            <a:spLocks noChangeArrowheads="1"/>
          </p:cNvSpPr>
          <p:nvPr/>
        </p:nvSpPr>
        <p:spPr bwMode="auto">
          <a:xfrm>
            <a:off x="2714625" y="3341687"/>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50" name="Rectangle 669"/>
          <p:cNvSpPr>
            <a:spLocks noChangeArrowheads="1"/>
          </p:cNvSpPr>
          <p:nvPr/>
        </p:nvSpPr>
        <p:spPr bwMode="auto">
          <a:xfrm>
            <a:off x="3737769" y="2262185"/>
            <a:ext cx="12842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Earth-Space</a:t>
            </a:r>
          </a:p>
          <a:p>
            <a:pPr algn="ctr"/>
            <a:r>
              <a:rPr lang="en-US" sz="1000" b="1" dirty="0"/>
              <a:t>Link Terminal</a:t>
            </a:r>
          </a:p>
        </p:txBody>
      </p:sp>
      <p:sp>
        <p:nvSpPr>
          <p:cNvPr id="51" name="Rectangle 671"/>
          <p:cNvSpPr>
            <a:spLocks noChangeArrowheads="1"/>
          </p:cNvSpPr>
          <p:nvPr/>
        </p:nvSpPr>
        <p:spPr bwMode="auto">
          <a:xfrm>
            <a:off x="5897563" y="2262185"/>
            <a:ext cx="11160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p>
            <a:pPr algn="ctr"/>
            <a:r>
              <a:rPr lang="en-US" sz="1000" b="1" dirty="0"/>
              <a:t>ABA Earth User Node</a:t>
            </a:r>
            <a:endParaRPr lang="en-US" sz="1000" dirty="0"/>
          </a:p>
        </p:txBody>
      </p:sp>
      <p:sp>
        <p:nvSpPr>
          <p:cNvPr id="52" name="Rectangle 672"/>
          <p:cNvSpPr>
            <a:spLocks noChangeArrowheads="1"/>
          </p:cNvSpPr>
          <p:nvPr/>
        </p:nvSpPr>
        <p:spPr bwMode="auto">
          <a:xfrm>
            <a:off x="1859756" y="2262185"/>
            <a:ext cx="1057275"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ABA Space User Node</a:t>
            </a:r>
            <a:endParaRPr lang="en-US" sz="1000" dirty="0"/>
          </a:p>
        </p:txBody>
      </p:sp>
      <p:sp>
        <p:nvSpPr>
          <p:cNvPr id="53" name="Text Box 57"/>
          <p:cNvSpPr txBox="1">
            <a:spLocks noChangeArrowheads="1"/>
          </p:cNvSpPr>
          <p:nvPr/>
        </p:nvSpPr>
        <p:spPr bwMode="auto">
          <a:xfrm>
            <a:off x="2616201" y="4259322"/>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54" name="Text Box 57"/>
          <p:cNvSpPr txBox="1">
            <a:spLocks noChangeArrowheads="1"/>
          </p:cNvSpPr>
          <p:nvPr/>
        </p:nvSpPr>
        <p:spPr bwMode="auto">
          <a:xfrm>
            <a:off x="5934075" y="4476750"/>
            <a:ext cx="1042988" cy="400050"/>
          </a:xfrm>
          <a:prstGeom prst="rect">
            <a:avLst/>
          </a:prstGeom>
          <a:noFill/>
          <a:ln w="19050">
            <a:noFill/>
            <a:miter lim="800000"/>
            <a:headEnd type="none" w="sm" len="sm"/>
            <a:tailEnd type="none" w="sm" len="sm"/>
          </a:ln>
          <a:extLst>
            <a:ext uri="{909E8E84-426E-40dd-AFC4-6F175D3DCCD1}">
              <a14:hiddenFill xmlns:a14="http://schemas.microsoft.com/office/drawing/2010/main" xmlns="">
                <a:solidFill>
                  <a:srgbClr val="FFFFFF"/>
                </a:solidFill>
              </a14:hiddenFill>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Terrestrial</a:t>
            </a:r>
          </a:p>
          <a:p>
            <a:pPr algn="ctr" eaLnBrk="1" hangingPunct="1"/>
            <a:r>
              <a:rPr lang="en-GB" sz="1000" b="1" dirty="0">
                <a:solidFill>
                  <a:srgbClr val="000099"/>
                </a:solidFill>
                <a:latin typeface="Calibri" pitchFamily="34" charset="0"/>
              </a:rPr>
              <a:t>WAN</a:t>
            </a:r>
          </a:p>
        </p:txBody>
      </p:sp>
      <p:sp>
        <p:nvSpPr>
          <p:cNvPr id="55" name="TextBox 77"/>
          <p:cNvSpPr txBox="1">
            <a:spLocks noChangeArrowheads="1"/>
          </p:cNvSpPr>
          <p:nvPr/>
        </p:nvSpPr>
        <p:spPr bwMode="auto">
          <a:xfrm>
            <a:off x="4748215" y="3276600"/>
            <a:ext cx="42511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VC X</a:t>
            </a:r>
          </a:p>
        </p:txBody>
      </p:sp>
      <p:sp>
        <p:nvSpPr>
          <p:cNvPr id="56" name="TextBox 77"/>
          <p:cNvSpPr txBox="1">
            <a:spLocks noChangeArrowheads="1"/>
          </p:cNvSpPr>
          <p:nvPr/>
        </p:nvSpPr>
        <p:spPr bwMode="auto">
          <a:xfrm>
            <a:off x="6724073" y="2926242"/>
            <a:ext cx="579006"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60" name="Text Box 12"/>
          <p:cNvSpPr txBox="1">
            <a:spLocks noChangeArrowheads="1"/>
          </p:cNvSpPr>
          <p:nvPr/>
        </p:nvSpPr>
        <p:spPr bwMode="auto">
          <a:xfrm>
            <a:off x="3746500" y="3922712"/>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61" name="Text Box 16"/>
          <p:cNvSpPr txBox="1">
            <a:spLocks noChangeArrowheads="1"/>
          </p:cNvSpPr>
          <p:nvPr/>
        </p:nvSpPr>
        <p:spPr bwMode="auto">
          <a:xfrm>
            <a:off x="4452937" y="3924300"/>
            <a:ext cx="568325"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62" name="Straight Connector 61"/>
          <p:cNvCxnSpPr>
            <a:cxnSpLocks noChangeShapeType="1"/>
            <a:stCxn id="66" idx="3"/>
            <a:endCxn id="60" idx="0"/>
          </p:cNvCxnSpPr>
          <p:nvPr/>
        </p:nvCxnSpPr>
        <p:spPr bwMode="auto">
          <a:xfrm>
            <a:off x="4030662" y="3368675"/>
            <a:ext cx="0" cy="5540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63" name="Straight Connector 62"/>
          <p:cNvCxnSpPr>
            <a:cxnSpLocks noChangeShapeType="1"/>
            <a:stCxn id="66" idx="5"/>
            <a:endCxn id="61" idx="0"/>
          </p:cNvCxnSpPr>
          <p:nvPr/>
        </p:nvCxnSpPr>
        <p:spPr bwMode="auto">
          <a:xfrm>
            <a:off x="4727575" y="3368675"/>
            <a:ext cx="9525" cy="5556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4" name="Text Box 15"/>
          <p:cNvSpPr txBox="1">
            <a:spLocks noChangeArrowheads="1"/>
          </p:cNvSpPr>
          <p:nvPr/>
        </p:nvSpPr>
        <p:spPr bwMode="auto">
          <a:xfrm>
            <a:off x="4452937" y="3708400"/>
            <a:ext cx="568325"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65" name="Text Box 15"/>
          <p:cNvSpPr txBox="1">
            <a:spLocks noChangeArrowheads="1"/>
          </p:cNvSpPr>
          <p:nvPr/>
        </p:nvSpPr>
        <p:spPr bwMode="auto">
          <a:xfrm>
            <a:off x="4451350" y="3489325"/>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66" name="Oval 7"/>
          <p:cNvSpPr>
            <a:spLocks noChangeArrowheads="1"/>
          </p:cNvSpPr>
          <p:nvPr/>
        </p:nvSpPr>
        <p:spPr bwMode="auto">
          <a:xfrm>
            <a:off x="3884612" y="3116262"/>
            <a:ext cx="9874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F-CLTU</a:t>
            </a:r>
          </a:p>
          <a:p>
            <a:pPr algn="ctr">
              <a:lnSpc>
                <a:spcPct val="80000"/>
              </a:lnSpc>
            </a:pPr>
            <a:r>
              <a:rPr lang="en-US" sz="900" dirty="0">
                <a:latin typeface="Calibri" pitchFamily="34" charset="0"/>
                <a:ea typeface="ÇlÇr ñæí©" charset="-128"/>
              </a:rPr>
              <a:t>Production</a:t>
            </a:r>
            <a:endParaRPr lang="en-US" sz="900" dirty="0">
              <a:latin typeface="Calibri" pitchFamily="34" charset="0"/>
            </a:endParaRPr>
          </a:p>
        </p:txBody>
      </p:sp>
      <p:sp>
        <p:nvSpPr>
          <p:cNvPr id="67" name="Oval 7"/>
          <p:cNvSpPr>
            <a:spLocks noChangeArrowheads="1"/>
          </p:cNvSpPr>
          <p:nvPr/>
        </p:nvSpPr>
        <p:spPr bwMode="auto">
          <a:xfrm>
            <a:off x="1881981" y="3116262"/>
            <a:ext cx="1012825" cy="296863"/>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F-CTLU</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a:p>
            <a:pPr algn="ctr">
              <a:lnSpc>
                <a:spcPct val="80000"/>
              </a:lnSpc>
            </a:pPr>
            <a:endParaRPr lang="en-US" sz="900" dirty="0">
              <a:latin typeface="Calibri" pitchFamily="34" charset="0"/>
            </a:endParaRPr>
          </a:p>
        </p:txBody>
      </p:sp>
      <p:cxnSp>
        <p:nvCxnSpPr>
          <p:cNvPr id="68" name="Straight Connector 67"/>
          <p:cNvCxnSpPr>
            <a:cxnSpLocks noChangeShapeType="1"/>
          </p:cNvCxnSpPr>
          <p:nvPr/>
        </p:nvCxnSpPr>
        <p:spPr bwMode="auto">
          <a:xfrm flipH="1">
            <a:off x="2383631" y="3413125"/>
            <a:ext cx="9525" cy="50958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69" name="Text Box 15"/>
          <p:cNvSpPr txBox="1">
            <a:spLocks noChangeArrowheads="1"/>
          </p:cNvSpPr>
          <p:nvPr/>
        </p:nvSpPr>
        <p:spPr bwMode="auto">
          <a:xfrm>
            <a:off x="2078037" y="3489325"/>
            <a:ext cx="569913"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0" name="Text Box 12"/>
          <p:cNvSpPr txBox="1">
            <a:spLocks noChangeArrowheads="1"/>
          </p:cNvSpPr>
          <p:nvPr/>
        </p:nvSpPr>
        <p:spPr bwMode="auto">
          <a:xfrm>
            <a:off x="2078037" y="3922712"/>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RF &amp; Mod</a:t>
            </a:r>
            <a:endParaRPr lang="en-US" sz="900" dirty="0">
              <a:solidFill>
                <a:schemeClr val="tx1"/>
              </a:solidFill>
              <a:latin typeface="Calibri" pitchFamily="34" charset="0"/>
            </a:endParaRPr>
          </a:p>
        </p:txBody>
      </p:sp>
      <p:sp>
        <p:nvSpPr>
          <p:cNvPr id="71" name="Text Box 12"/>
          <p:cNvSpPr txBox="1">
            <a:spLocks noChangeArrowheads="1"/>
          </p:cNvSpPr>
          <p:nvPr/>
        </p:nvSpPr>
        <p:spPr bwMode="auto">
          <a:xfrm>
            <a:off x="2078037" y="3708400"/>
            <a:ext cx="569913"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72" name="Oval 7"/>
          <p:cNvSpPr>
            <a:spLocks noChangeArrowheads="1"/>
          </p:cNvSpPr>
          <p:nvPr/>
        </p:nvSpPr>
        <p:spPr bwMode="auto">
          <a:xfrm>
            <a:off x="5949157" y="2682875"/>
            <a:ext cx="1012825" cy="29527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F-CLTU</a:t>
            </a:r>
          </a:p>
          <a:p>
            <a:pPr algn="ctr">
              <a:lnSpc>
                <a:spcPct val="80000"/>
              </a:lnSpc>
            </a:pPr>
            <a:r>
              <a:rPr lang="en-US" sz="900">
                <a:latin typeface="Calibri" pitchFamily="34" charset="0"/>
                <a:ea typeface="ÇlÇr ñæí©" charset="-128"/>
              </a:rPr>
              <a:t>Application</a:t>
            </a:r>
            <a:endParaRPr lang="en-US" sz="900">
              <a:latin typeface="Calibri" pitchFamily="34" charset="0"/>
            </a:endParaRPr>
          </a:p>
          <a:p>
            <a:pPr algn="ctr">
              <a:lnSpc>
                <a:spcPct val="80000"/>
              </a:lnSpc>
            </a:pPr>
            <a:endParaRPr lang="en-US" sz="900">
              <a:latin typeface="Calibri" pitchFamily="34" charset="0"/>
            </a:endParaRPr>
          </a:p>
        </p:txBody>
      </p:sp>
      <p:sp>
        <p:nvSpPr>
          <p:cNvPr id="73" name="Text Box 16"/>
          <p:cNvSpPr txBox="1">
            <a:spLocks noChangeArrowheads="1"/>
          </p:cNvSpPr>
          <p:nvPr/>
        </p:nvSpPr>
        <p:spPr bwMode="auto">
          <a:xfrm>
            <a:off x="6188075" y="3922712"/>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74" name="Straight Connector 73"/>
          <p:cNvCxnSpPr>
            <a:cxnSpLocks noChangeShapeType="1"/>
          </p:cNvCxnSpPr>
          <p:nvPr/>
        </p:nvCxnSpPr>
        <p:spPr bwMode="auto">
          <a:xfrm flipH="1">
            <a:off x="6455569" y="2978150"/>
            <a:ext cx="1" cy="94456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75" name="Text Box 15"/>
          <p:cNvSpPr txBox="1">
            <a:spLocks noChangeArrowheads="1"/>
          </p:cNvSpPr>
          <p:nvPr/>
        </p:nvSpPr>
        <p:spPr bwMode="auto">
          <a:xfrm>
            <a:off x="6188075" y="3703637"/>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76" name="Text Box 15"/>
          <p:cNvSpPr txBox="1">
            <a:spLocks noChangeArrowheads="1"/>
          </p:cNvSpPr>
          <p:nvPr/>
        </p:nvSpPr>
        <p:spPr bwMode="auto">
          <a:xfrm>
            <a:off x="6188075" y="3484562"/>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F-CLTU</a:t>
            </a:r>
            <a:endParaRPr lang="en-US" sz="900">
              <a:solidFill>
                <a:schemeClr val="tx1"/>
              </a:solidFill>
              <a:latin typeface="Calibri" pitchFamily="34" charset="0"/>
            </a:endParaRPr>
          </a:p>
        </p:txBody>
      </p:sp>
      <p:sp>
        <p:nvSpPr>
          <p:cNvPr id="77" name="Text Box 15"/>
          <p:cNvSpPr txBox="1">
            <a:spLocks noChangeArrowheads="1"/>
          </p:cNvSpPr>
          <p:nvPr/>
        </p:nvSpPr>
        <p:spPr bwMode="auto">
          <a:xfrm>
            <a:off x="6188075" y="3054350"/>
            <a:ext cx="53498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a:t>
            </a:r>
            <a:endParaRPr lang="en-US" sz="900">
              <a:solidFill>
                <a:schemeClr val="tx1"/>
              </a:solidFill>
              <a:latin typeface="Calibri" pitchFamily="34" charset="0"/>
            </a:endParaRPr>
          </a:p>
        </p:txBody>
      </p:sp>
      <p:sp>
        <p:nvSpPr>
          <p:cNvPr id="78" name="Text Box 12"/>
          <p:cNvSpPr txBox="1">
            <a:spLocks noChangeArrowheads="1"/>
          </p:cNvSpPr>
          <p:nvPr/>
        </p:nvSpPr>
        <p:spPr bwMode="auto">
          <a:xfrm>
            <a:off x="6188075" y="3268662"/>
            <a:ext cx="534988"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 &amp; S</a:t>
            </a:r>
            <a:endParaRPr lang="en-US" sz="900" dirty="0">
              <a:solidFill>
                <a:schemeClr val="tx1"/>
              </a:solidFill>
              <a:latin typeface="Calibri" pitchFamily="34" charset="0"/>
            </a:endParaRPr>
          </a:p>
        </p:txBody>
      </p:sp>
      <p:sp>
        <p:nvSpPr>
          <p:cNvPr id="8" name="TextBox 7"/>
          <p:cNvSpPr txBox="1"/>
          <p:nvPr/>
        </p:nvSpPr>
        <p:spPr>
          <a:xfrm>
            <a:off x="1638300" y="4876800"/>
            <a:ext cx="2273379" cy="246221"/>
          </a:xfrm>
          <a:prstGeom prst="rect">
            <a:avLst/>
          </a:prstGeom>
          <a:noFill/>
        </p:spPr>
        <p:txBody>
          <a:bodyPr wrap="none" rtlCol="0">
            <a:spAutoFit/>
          </a:bodyPr>
          <a:lstStyle/>
          <a:p>
            <a:r>
              <a:rPr lang="en-US" sz="1000" b="1" dirty="0"/>
              <a:t>C &amp; S = Coding &amp; Synchronization</a:t>
            </a:r>
          </a:p>
        </p:txBody>
      </p:sp>
      <p:sp>
        <p:nvSpPr>
          <p:cNvPr id="2" name="Date Placeholder 1">
            <a:extLst>
              <a:ext uri="{FF2B5EF4-FFF2-40B4-BE49-F238E27FC236}">
                <a16:creationId xmlns:a16="http://schemas.microsoft.com/office/drawing/2014/main" id="{56D5305F-AEFD-0244-8C1E-5235BC78C268}"/>
              </a:ext>
            </a:extLst>
          </p:cNvPr>
          <p:cNvSpPr>
            <a:spLocks noGrp="1"/>
          </p:cNvSpPr>
          <p:nvPr>
            <p:ph type="dt" sz="half" idx="2"/>
          </p:nvPr>
        </p:nvSpPr>
        <p:spPr/>
        <p:txBody>
          <a:bodyPr/>
          <a:lstStyle/>
          <a:p>
            <a:r>
              <a:rPr lang="en-US"/>
              <a:t>13 December 2021</a:t>
            </a:r>
            <a:endParaRPr lang="en-US" dirty="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26" name="Title 1"/>
          <p:cNvSpPr txBox="1">
            <a:spLocks/>
          </p:cNvSpPr>
          <p:nvPr/>
        </p:nvSpPr>
        <p:spPr bwMode="auto">
          <a:xfrm>
            <a:off x="1235870" y="77756"/>
            <a:ext cx="7010400" cy="990600"/>
          </a:xfrm>
          <a:prstGeom prst="rect">
            <a:avLst/>
          </a:prstGeom>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a:lstStyle>
            <a:lvl1pPr algn="ctr" eaLnBrk="0" hangingPunct="0">
              <a:lnSpc>
                <a:spcPct val="90000"/>
              </a:lnSpc>
              <a:defRPr sz="2500">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1800" dirty="0"/>
              <a:t>SCCS example: SSI Secure End-to-End Forward Protocol Deployment - SSI Agency Supporting SSI Agency</a:t>
            </a:r>
          </a:p>
        </p:txBody>
      </p:sp>
      <p:grpSp>
        <p:nvGrpSpPr>
          <p:cNvPr id="4" name="Group 3"/>
          <p:cNvGrpSpPr/>
          <p:nvPr/>
        </p:nvGrpSpPr>
        <p:grpSpPr>
          <a:xfrm>
            <a:off x="1566864" y="1295400"/>
            <a:ext cx="6281735" cy="4838700"/>
            <a:chOff x="1566864" y="1752600"/>
            <a:chExt cx="6281735" cy="4838700"/>
          </a:xfrm>
        </p:grpSpPr>
        <p:sp>
          <p:nvSpPr>
            <p:cNvPr id="38913" name="Rectangle 97"/>
            <p:cNvSpPr>
              <a:spLocks noChangeArrowheads="1"/>
            </p:cNvSpPr>
            <p:nvPr/>
          </p:nvSpPr>
          <p:spPr bwMode="auto">
            <a:xfrm>
              <a:off x="5962650" y="2065338"/>
              <a:ext cx="1885949" cy="3904488"/>
            </a:xfrm>
            <a:prstGeom prst="cube">
              <a:avLst>
                <a:gd name="adj" fmla="val 5639"/>
              </a:avLst>
            </a:prstGeom>
            <a:solidFill>
              <a:srgbClr val="CCFF66">
                <a:alpha val="76077"/>
              </a:srgbClr>
            </a:solidFill>
            <a:ln>
              <a:noFill/>
            </a:ln>
            <a:extLst>
              <a:ext uri="{91240B29-F687-4f45-9708-019B960494DF}">
                <a14:hiddenLine xmlns:a14="http://schemas.microsoft.com/office/drawing/2010/main" xmlns="" w="38100">
                  <a:solidFill>
                    <a:srgbClr val="000000"/>
                  </a:solidFill>
                  <a:round/>
                  <a:headEnd/>
                  <a:tailEnd/>
                </a14:hiddenLine>
              </a:ext>
            </a:extLst>
          </p:spPr>
          <p:txBody>
            <a:bodyPr/>
            <a:lstStyle/>
            <a:p>
              <a:pPr algn="ctr"/>
              <a:endParaRPr kumimoji="1" lang="en-GB" sz="2400">
                <a:solidFill>
                  <a:schemeClr val="tx1"/>
                </a:solidFill>
              </a:endParaRPr>
            </a:p>
          </p:txBody>
        </p:sp>
        <p:sp>
          <p:nvSpPr>
            <p:cNvPr id="38914" name="Rectangle 97"/>
            <p:cNvSpPr>
              <a:spLocks noChangeArrowheads="1"/>
            </p:cNvSpPr>
            <p:nvPr/>
          </p:nvSpPr>
          <p:spPr bwMode="auto">
            <a:xfrm>
              <a:off x="3840164" y="2065338"/>
              <a:ext cx="1810545" cy="3904488"/>
            </a:xfrm>
            <a:prstGeom prst="cube">
              <a:avLst>
                <a:gd name="adj" fmla="val 3986"/>
              </a:avLst>
            </a:prstGeom>
            <a:solidFill>
              <a:srgbClr val="E0C62C">
                <a:alpha val="76077"/>
              </a:srgbClr>
            </a:solidFill>
            <a:ln>
              <a:noFill/>
            </a:ln>
            <a:extLst>
              <a:ext uri="{91240B29-F687-4f45-9708-019B960494DF}">
                <a14:hiddenLine xmlns:a14="http://schemas.microsoft.com/office/drawing/2010/main" xmlns="" w="9525">
                  <a:solidFill>
                    <a:srgbClr val="000000"/>
                  </a:solidFill>
                  <a:round/>
                  <a:headEnd/>
                  <a:tailEnd/>
                </a14:hiddenLine>
              </a:ext>
            </a:extLst>
          </p:spPr>
          <p:txBody>
            <a:bodyPr/>
            <a:lstStyle/>
            <a:p>
              <a:pPr algn="ctr"/>
              <a:endParaRPr kumimoji="1" lang="en-GB" sz="2400">
                <a:solidFill>
                  <a:schemeClr val="tx1"/>
                </a:solidFill>
              </a:endParaRPr>
            </a:p>
          </p:txBody>
        </p:sp>
        <p:sp>
          <p:nvSpPr>
            <p:cNvPr id="38915" name="Rectangle 97"/>
            <p:cNvSpPr>
              <a:spLocks noChangeArrowheads="1"/>
            </p:cNvSpPr>
            <p:nvPr/>
          </p:nvSpPr>
          <p:spPr bwMode="auto">
            <a:xfrm>
              <a:off x="1566864" y="2065338"/>
              <a:ext cx="1909905" cy="3903662"/>
            </a:xfrm>
            <a:prstGeom prst="cube">
              <a:avLst>
                <a:gd name="adj" fmla="val 4903"/>
              </a:avLst>
            </a:prstGeom>
            <a:solidFill>
              <a:srgbClr val="CCFF66">
                <a:alpha val="76077"/>
              </a:srgbClr>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a:lstStyle/>
            <a:p>
              <a:pPr algn="ctr"/>
              <a:endParaRPr kumimoji="1" lang="en-GB" sz="2400">
                <a:solidFill>
                  <a:schemeClr val="tx1"/>
                </a:solidFill>
              </a:endParaRPr>
            </a:p>
          </p:txBody>
        </p:sp>
        <p:cxnSp>
          <p:nvCxnSpPr>
            <p:cNvPr id="38916" name="Straight Connector 151"/>
            <p:cNvCxnSpPr>
              <a:cxnSpLocks noChangeShapeType="1"/>
            </p:cNvCxnSpPr>
            <p:nvPr/>
          </p:nvCxnSpPr>
          <p:spPr bwMode="auto">
            <a:xfrm>
              <a:off x="4298951" y="6203950"/>
              <a:ext cx="3209925"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7" name="Straight Connector 157"/>
            <p:cNvCxnSpPr>
              <a:cxnSpLocks noChangeShapeType="1"/>
            </p:cNvCxnSpPr>
            <p:nvPr/>
          </p:nvCxnSpPr>
          <p:spPr bwMode="auto">
            <a:xfrm rot="5400000">
              <a:off x="4862514"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cxnSp>
          <p:nvCxnSpPr>
            <p:cNvPr id="38918" name="Elbow Connector 178"/>
            <p:cNvCxnSpPr>
              <a:cxnSpLocks noChangeShapeType="1"/>
              <a:stCxn id="38935" idx="3"/>
              <a:endCxn id="38947" idx="1"/>
            </p:cNvCxnSpPr>
            <p:nvPr/>
          </p:nvCxnSpPr>
          <p:spPr bwMode="auto">
            <a:xfrm>
              <a:off x="2330451" y="5652294"/>
              <a:ext cx="1598613" cy="4763"/>
            </a:xfrm>
            <a:prstGeom prst="straightConnector1">
              <a:avLst/>
            </a:prstGeom>
            <a:noFill/>
            <a:ln w="19050">
              <a:solidFill>
                <a:schemeClr val="tx1"/>
              </a:solidFill>
              <a:round/>
              <a:headEnd type="arrow" w="med" len="med"/>
              <a:tailEnd type="arrow" w="med" len="med"/>
            </a:ln>
            <a:extLst>
              <a:ext uri="{909E8E84-426E-40dd-AFC4-6F175D3DCCD1}">
                <a14:hiddenFill xmlns:a14="http://schemas.microsoft.com/office/drawing/2010/main" xmlns="">
                  <a:noFill/>
                </a14:hiddenFill>
              </a:ext>
            </a:extLst>
          </p:spPr>
        </p:cxnSp>
        <p:cxnSp>
          <p:nvCxnSpPr>
            <p:cNvPr id="38919" name="Straight Connector 264"/>
            <p:cNvCxnSpPr>
              <a:cxnSpLocks noChangeShapeType="1"/>
            </p:cNvCxnSpPr>
            <p:nvPr/>
          </p:nvCxnSpPr>
          <p:spPr bwMode="auto">
            <a:xfrm rot="5400000">
              <a:off x="6213476" y="5975350"/>
              <a:ext cx="457200" cy="0"/>
            </a:xfrm>
            <a:prstGeom prst="line">
              <a:avLst/>
            </a:prstGeom>
            <a:noFill/>
            <a:ln w="19050">
              <a:solidFill>
                <a:schemeClr val="tx1"/>
              </a:solidFill>
              <a:round/>
              <a:headEnd/>
              <a:tailEnd/>
            </a:ln>
            <a:extLst>
              <a:ext uri="{909E8E84-426E-40dd-AFC4-6F175D3DCCD1}">
                <a14:hiddenFill xmlns:a14="http://schemas.microsoft.com/office/drawing/2010/main" xmlns="">
                  <a:noFill/>
                </a14:hiddenFill>
              </a:ext>
            </a:extLst>
          </p:spPr>
        </p:cxnSp>
        <p:sp>
          <p:nvSpPr>
            <p:cNvPr id="38920" name="Rectangle 669"/>
            <p:cNvSpPr>
              <a:spLocks noChangeArrowheads="1"/>
            </p:cNvSpPr>
            <p:nvPr/>
          </p:nvSpPr>
          <p:spPr bwMode="auto">
            <a:xfrm>
              <a:off x="4124060" y="2148946"/>
              <a:ext cx="1319213"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Earth-Space</a:t>
              </a:r>
            </a:p>
            <a:p>
              <a:pPr algn="ctr"/>
              <a:r>
                <a:rPr lang="en-US" sz="1000" b="1" dirty="0"/>
                <a:t>Link Terminal</a:t>
              </a:r>
            </a:p>
          </p:txBody>
        </p:sp>
        <p:sp>
          <p:nvSpPr>
            <p:cNvPr id="38921" name="Rectangle 671"/>
            <p:cNvSpPr>
              <a:spLocks noChangeArrowheads="1"/>
            </p:cNvSpPr>
            <p:nvPr/>
          </p:nvSpPr>
          <p:spPr bwMode="auto">
            <a:xfrm>
              <a:off x="6323014" y="2144684"/>
              <a:ext cx="1185862"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Earth </a:t>
              </a:r>
              <a:br>
                <a:rPr lang="en-US" sz="1000" b="1" dirty="0"/>
              </a:br>
              <a:r>
                <a:rPr lang="en-US" sz="1000" b="1" dirty="0"/>
                <a:t>User Node</a:t>
              </a:r>
              <a:endParaRPr lang="en-US" sz="1000" dirty="0"/>
            </a:p>
          </p:txBody>
        </p:sp>
        <p:sp>
          <p:nvSpPr>
            <p:cNvPr id="38922" name="Rectangle 672"/>
            <p:cNvSpPr>
              <a:spLocks noChangeArrowheads="1"/>
            </p:cNvSpPr>
            <p:nvPr/>
          </p:nvSpPr>
          <p:spPr bwMode="auto">
            <a:xfrm>
              <a:off x="1947338" y="2144683"/>
              <a:ext cx="1085850"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algn="ctr"/>
              <a:r>
                <a:rPr lang="en-US" sz="1000" b="1" dirty="0"/>
                <a:t>Space </a:t>
              </a:r>
              <a:br>
                <a:rPr lang="en-US" sz="1000" b="1" dirty="0"/>
              </a:br>
              <a:r>
                <a:rPr lang="en-US" sz="1000" b="1" dirty="0"/>
                <a:t>User Node</a:t>
              </a:r>
              <a:endParaRPr lang="en-US" sz="1000" dirty="0"/>
            </a:p>
          </p:txBody>
        </p:sp>
        <p:sp>
          <p:nvSpPr>
            <p:cNvPr id="38923" name="Text Box 57"/>
            <p:cNvSpPr txBox="1">
              <a:spLocks noChangeArrowheads="1"/>
            </p:cNvSpPr>
            <p:nvPr/>
          </p:nvSpPr>
          <p:spPr bwMode="auto">
            <a:xfrm>
              <a:off x="3035301" y="6005513"/>
              <a:ext cx="1187450"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dirty="0">
                  <a:solidFill>
                    <a:srgbClr val="000099"/>
                  </a:solidFill>
                  <a:latin typeface="Calibri" pitchFamily="34" charset="0"/>
                </a:rPr>
                <a:t>Ground-Space</a:t>
              </a:r>
            </a:p>
            <a:p>
              <a:pPr algn="ctr" eaLnBrk="1" hangingPunct="1"/>
              <a:r>
                <a:rPr lang="en-GB" sz="1000" b="1" dirty="0">
                  <a:solidFill>
                    <a:srgbClr val="000099"/>
                  </a:solidFill>
                  <a:latin typeface="Calibri" pitchFamily="34" charset="0"/>
                </a:rPr>
                <a:t>CCSDS Protocols</a:t>
              </a:r>
            </a:p>
          </p:txBody>
        </p:sp>
        <p:sp>
          <p:nvSpPr>
            <p:cNvPr id="38924" name="Text Box 57"/>
            <p:cNvSpPr txBox="1">
              <a:spLocks noChangeArrowheads="1"/>
            </p:cNvSpPr>
            <p:nvPr/>
          </p:nvSpPr>
          <p:spPr bwMode="auto">
            <a:xfrm>
              <a:off x="6100764" y="6191250"/>
              <a:ext cx="1042987" cy="4000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GB" sz="1000" b="1">
                  <a:solidFill>
                    <a:srgbClr val="000099"/>
                  </a:solidFill>
                  <a:latin typeface="Calibri" pitchFamily="34" charset="0"/>
                </a:rPr>
                <a:t>Terrestrial</a:t>
              </a:r>
            </a:p>
            <a:p>
              <a:pPr algn="ctr" eaLnBrk="1" hangingPunct="1"/>
              <a:r>
                <a:rPr lang="en-GB" sz="1000" b="1">
                  <a:solidFill>
                    <a:srgbClr val="000099"/>
                  </a:solidFill>
                  <a:latin typeface="Calibri" pitchFamily="34" charset="0"/>
                </a:rPr>
                <a:t>WAN</a:t>
              </a:r>
            </a:p>
          </p:txBody>
        </p:sp>
        <p:sp>
          <p:nvSpPr>
            <p:cNvPr id="38925" name="Rectangle 591"/>
            <p:cNvSpPr>
              <a:spLocks noChangeArrowheads="1"/>
            </p:cNvSpPr>
            <p:nvPr/>
          </p:nvSpPr>
          <p:spPr bwMode="auto">
            <a:xfrm>
              <a:off x="4176714"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7" name="Rectangle 591"/>
            <p:cNvSpPr>
              <a:spLocks noChangeArrowheads="1"/>
            </p:cNvSpPr>
            <p:nvPr/>
          </p:nvSpPr>
          <p:spPr bwMode="auto">
            <a:xfrm>
              <a:off x="6315077"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8" name="Rectangle 591"/>
            <p:cNvSpPr>
              <a:spLocks noChangeArrowheads="1"/>
            </p:cNvSpPr>
            <p:nvPr/>
          </p:nvSpPr>
          <p:spPr bwMode="auto">
            <a:xfrm>
              <a:off x="1926433" y="1752600"/>
              <a:ext cx="1081087" cy="215900"/>
            </a:xfrm>
            <a:prstGeom prst="rect">
              <a:avLst/>
            </a:prstGeom>
            <a:solidFill>
              <a:srgbClr val="0033CC"/>
            </a:solidFill>
            <a:ln>
              <a:noFill/>
            </a:ln>
            <a:extLst>
              <a:ext uri="{91240B29-F687-4f45-9708-019B960494DF}">
                <a14:hiddenLine xmlns:a14="http://schemas.microsoft.com/office/drawing/2010/main" xmlns="" w="12700">
                  <a:solidFill>
                    <a:srgbClr val="000000"/>
                  </a:solidFill>
                  <a:miter lim="800000"/>
                  <a:headEnd/>
                  <a:tailEnd/>
                </a14:hiddenLine>
              </a:ext>
            </a:extLst>
          </p:spPr>
          <p:txBody>
            <a:bodyPr anchor="ctr"/>
            <a:lstStyle/>
            <a:p>
              <a:pPr algn="ctr">
                <a:lnSpc>
                  <a:spcPct val="80000"/>
                </a:lnSpc>
                <a:spcBef>
                  <a:spcPct val="10000"/>
                </a:spcBef>
                <a:spcAft>
                  <a:spcPct val="10000"/>
                </a:spcAft>
                <a:buSzPct val="125000"/>
              </a:pPr>
              <a:r>
                <a:rPr lang="en-US" sz="1400">
                  <a:solidFill>
                    <a:schemeClr val="bg1"/>
                  </a:solidFill>
                  <a:latin typeface="Calibri" pitchFamily="34" charset="0"/>
                </a:rPr>
                <a:t>SSI</a:t>
              </a:r>
            </a:p>
          </p:txBody>
        </p:sp>
        <p:sp>
          <p:nvSpPr>
            <p:cNvPr id="38929" name="TextBox 76"/>
            <p:cNvSpPr txBox="1">
              <a:spLocks noChangeArrowheads="1"/>
            </p:cNvSpPr>
            <p:nvPr/>
          </p:nvSpPr>
          <p:spPr bwMode="auto">
            <a:xfrm>
              <a:off x="2427912" y="4106070"/>
              <a:ext cx="423862"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dirty="0">
                  <a:solidFill>
                    <a:srgbClr val="0079A4"/>
                  </a:solidFill>
                </a:rPr>
                <a:t>VC X</a:t>
              </a:r>
            </a:p>
          </p:txBody>
        </p:sp>
        <p:sp>
          <p:nvSpPr>
            <p:cNvPr id="72" name="Rounded Rectangle 71"/>
            <p:cNvSpPr/>
            <p:nvPr/>
          </p:nvSpPr>
          <p:spPr bwMode="auto">
            <a:xfrm>
              <a:off x="1768475" y="2828925"/>
              <a:ext cx="517525" cy="230188"/>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sp>
          <p:nvSpPr>
            <p:cNvPr id="38931" name="TextBox 77"/>
            <p:cNvSpPr txBox="1">
              <a:spLocks noChangeArrowheads="1"/>
            </p:cNvSpPr>
            <p:nvPr/>
          </p:nvSpPr>
          <p:spPr bwMode="auto">
            <a:xfrm>
              <a:off x="3806826" y="4859338"/>
              <a:ext cx="423863" cy="2159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800" b="1">
                  <a:solidFill>
                    <a:srgbClr val="0079A4"/>
                  </a:solidFill>
                </a:rPr>
                <a:t>VC X</a:t>
              </a:r>
            </a:p>
          </p:txBody>
        </p:sp>
        <p:sp>
          <p:nvSpPr>
            <p:cNvPr id="75" name="Magnetic Disk 18"/>
            <p:cNvSpPr/>
            <p:nvPr/>
          </p:nvSpPr>
          <p:spPr>
            <a:xfrm>
              <a:off x="2717801" y="2749550"/>
              <a:ext cx="455613" cy="228600"/>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a:p>
          </p:txBody>
        </p:sp>
        <p:cxnSp>
          <p:nvCxnSpPr>
            <p:cNvPr id="76" name="Straight Connector 75"/>
            <p:cNvCxnSpPr>
              <a:cxnSpLocks noChangeShapeType="1"/>
              <a:stCxn id="38939" idx="4"/>
              <a:endCxn id="38935" idx="0"/>
            </p:cNvCxnSpPr>
            <p:nvPr/>
          </p:nvCxnSpPr>
          <p:spPr bwMode="auto">
            <a:xfrm>
              <a:off x="2027237" y="3679825"/>
              <a:ext cx="18258" cy="1881188"/>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34" name="Text Box 15"/>
            <p:cNvSpPr txBox="1">
              <a:spLocks noChangeArrowheads="1"/>
            </p:cNvSpPr>
            <p:nvPr/>
          </p:nvSpPr>
          <p:spPr bwMode="auto">
            <a:xfrm>
              <a:off x="1760540" y="4906963"/>
              <a:ext cx="56991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sp>
          <p:nvSpPr>
            <p:cNvPr id="38935" name="Text Box 12"/>
            <p:cNvSpPr txBox="1">
              <a:spLocks noChangeArrowheads="1"/>
            </p:cNvSpPr>
            <p:nvPr/>
          </p:nvSpPr>
          <p:spPr bwMode="auto">
            <a:xfrm>
              <a:off x="1760539" y="5561013"/>
              <a:ext cx="569912"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36" name="Text Box 12"/>
            <p:cNvSpPr txBox="1">
              <a:spLocks noChangeArrowheads="1"/>
            </p:cNvSpPr>
            <p:nvPr/>
          </p:nvSpPr>
          <p:spPr bwMode="auto">
            <a:xfrm>
              <a:off x="1760539" y="5346700"/>
              <a:ext cx="569912"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37" name="Text Box 15"/>
            <p:cNvSpPr txBox="1">
              <a:spLocks noChangeArrowheads="1"/>
            </p:cNvSpPr>
            <p:nvPr/>
          </p:nvSpPr>
          <p:spPr bwMode="auto">
            <a:xfrm>
              <a:off x="2665414" y="3798888"/>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38" name="Text Box 15"/>
            <p:cNvSpPr txBox="1">
              <a:spLocks noChangeArrowheads="1"/>
            </p:cNvSpPr>
            <p:nvPr/>
          </p:nvSpPr>
          <p:spPr bwMode="auto">
            <a:xfrm>
              <a:off x="1760540" y="46863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39" name="Oval 7"/>
            <p:cNvSpPr>
              <a:spLocks noChangeArrowheads="1"/>
            </p:cNvSpPr>
            <p:nvPr/>
          </p:nvSpPr>
          <p:spPr bwMode="auto">
            <a:xfrm>
              <a:off x="1616073" y="3386138"/>
              <a:ext cx="822327" cy="293687"/>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Space Msg</a:t>
              </a:r>
            </a:p>
            <a:p>
              <a:pPr algn="ctr">
                <a:lnSpc>
                  <a:spcPct val="80000"/>
                </a:lnSpc>
              </a:pPr>
              <a:r>
                <a:rPr lang="en-US" sz="900" dirty="0">
                  <a:latin typeface="Calibri" pitchFamily="34" charset="0"/>
                  <a:ea typeface="ÇlÇr ñæí©" charset="-128"/>
                </a:rPr>
                <a:t>Application</a:t>
              </a:r>
              <a:endParaRPr lang="en-US" sz="900" dirty="0">
                <a:latin typeface="Calibri" pitchFamily="34" charset="0"/>
              </a:endParaRPr>
            </a:p>
          </p:txBody>
        </p:sp>
        <p:cxnSp>
          <p:nvCxnSpPr>
            <p:cNvPr id="38940" name="Elbow Connector 82"/>
            <p:cNvCxnSpPr>
              <a:cxnSpLocks noChangeShapeType="1"/>
              <a:stCxn id="38937" idx="2"/>
            </p:cNvCxnSpPr>
            <p:nvPr/>
          </p:nvCxnSpPr>
          <p:spPr bwMode="auto">
            <a:xfrm rot="5400000">
              <a:off x="2572617" y="3745778"/>
              <a:ext cx="138906" cy="613426"/>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1" name="Elbow Connector 83"/>
            <p:cNvCxnSpPr>
              <a:cxnSpLocks noChangeShapeType="1"/>
              <a:stCxn id="75" idx="3"/>
              <a:endCxn id="38937" idx="0"/>
            </p:cNvCxnSpPr>
            <p:nvPr/>
          </p:nvCxnSpPr>
          <p:spPr bwMode="auto">
            <a:xfrm rot="16200000" flipH="1">
              <a:off x="2536033" y="3386931"/>
              <a:ext cx="820738" cy="3175"/>
            </a:xfrm>
            <a:prstGeom prst="bentConnector3">
              <a:avLst>
                <a:gd name="adj1" fmla="val 50000"/>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42" name="Elbow Connector 84"/>
            <p:cNvCxnSpPr>
              <a:cxnSpLocks noChangeShapeType="1"/>
              <a:stCxn id="72" idx="2"/>
              <a:endCxn id="38939" idx="0"/>
            </p:cNvCxnSpPr>
            <p:nvPr/>
          </p:nvCxnSpPr>
          <p:spPr bwMode="auto">
            <a:xfrm flipH="1">
              <a:off x="2027237" y="3059113"/>
              <a:ext cx="1" cy="327025"/>
            </a:xfrm>
            <a:prstGeom prst="straightConnector1">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sp>
          <p:nvSpPr>
            <p:cNvPr id="38943" name="Oval 7"/>
            <p:cNvSpPr>
              <a:spLocks noChangeArrowheads="1"/>
            </p:cNvSpPr>
            <p:nvPr/>
          </p:nvSpPr>
          <p:spPr bwMode="auto">
            <a:xfrm>
              <a:off x="2530473" y="3184525"/>
              <a:ext cx="822327" cy="293688"/>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Space File Application</a:t>
              </a:r>
              <a:endParaRPr lang="en-US" sz="900">
                <a:latin typeface="Calibri" pitchFamily="34" charset="0"/>
              </a:endParaRPr>
            </a:p>
          </p:txBody>
        </p:sp>
        <p:sp>
          <p:nvSpPr>
            <p:cNvPr id="38944" name="Text Box 15"/>
            <p:cNvSpPr txBox="1">
              <a:spLocks noChangeArrowheads="1"/>
            </p:cNvSpPr>
            <p:nvPr/>
          </p:nvSpPr>
          <p:spPr bwMode="auto">
            <a:xfrm>
              <a:off x="1756122" y="4247929"/>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45" name="Text Box 15"/>
            <p:cNvSpPr txBox="1">
              <a:spLocks noChangeArrowheads="1"/>
            </p:cNvSpPr>
            <p:nvPr/>
          </p:nvSpPr>
          <p:spPr bwMode="auto">
            <a:xfrm>
              <a:off x="1760540" y="3811588"/>
              <a:ext cx="566738"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AMS</a:t>
              </a:r>
              <a:endParaRPr lang="en-US" sz="900" dirty="0">
                <a:solidFill>
                  <a:schemeClr val="tx1"/>
                </a:solidFill>
                <a:latin typeface="Calibri" pitchFamily="34" charset="0"/>
              </a:endParaRPr>
            </a:p>
          </p:txBody>
        </p:sp>
        <p:sp>
          <p:nvSpPr>
            <p:cNvPr id="38946" name="Text Box 15"/>
            <p:cNvSpPr txBox="1">
              <a:spLocks noChangeArrowheads="1"/>
            </p:cNvSpPr>
            <p:nvPr/>
          </p:nvSpPr>
          <p:spPr bwMode="auto">
            <a:xfrm>
              <a:off x="1760540" y="4470400"/>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47" name="Text Box 12"/>
            <p:cNvSpPr txBox="1">
              <a:spLocks noChangeArrowheads="1"/>
            </p:cNvSpPr>
            <p:nvPr/>
          </p:nvSpPr>
          <p:spPr bwMode="auto">
            <a:xfrm>
              <a:off x="3929064" y="5565775"/>
              <a:ext cx="571500"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RF &amp; Mod</a:t>
              </a:r>
              <a:endParaRPr lang="en-US" sz="900">
                <a:solidFill>
                  <a:schemeClr val="tx1"/>
                </a:solidFill>
                <a:latin typeface="Calibri" pitchFamily="34" charset="0"/>
              </a:endParaRPr>
            </a:p>
          </p:txBody>
        </p:sp>
        <p:sp>
          <p:nvSpPr>
            <p:cNvPr id="38948" name="Text Box 16"/>
            <p:cNvSpPr txBox="1">
              <a:spLocks noChangeArrowheads="1"/>
            </p:cNvSpPr>
            <p:nvPr/>
          </p:nvSpPr>
          <p:spPr bwMode="auto">
            <a:xfrm>
              <a:off x="4635501" y="5567363"/>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92" name="Straight Connector 91"/>
            <p:cNvCxnSpPr>
              <a:cxnSpLocks noChangeShapeType="1"/>
              <a:stCxn id="38954" idx="3"/>
            </p:cNvCxnSpPr>
            <p:nvPr/>
          </p:nvCxnSpPr>
          <p:spPr bwMode="auto">
            <a:xfrm flipH="1">
              <a:off x="4176714" y="3323188"/>
              <a:ext cx="6492" cy="2210837"/>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93" name="Straight Connector 92"/>
            <p:cNvCxnSpPr>
              <a:cxnSpLocks noChangeShapeType="1"/>
              <a:stCxn id="38953" idx="5"/>
            </p:cNvCxnSpPr>
            <p:nvPr/>
          </p:nvCxnSpPr>
          <p:spPr bwMode="auto">
            <a:xfrm>
              <a:off x="4911726" y="4792663"/>
              <a:ext cx="0" cy="773112"/>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51" name="Text Box 12"/>
            <p:cNvSpPr txBox="1">
              <a:spLocks noChangeArrowheads="1"/>
            </p:cNvSpPr>
            <p:nvPr/>
          </p:nvSpPr>
          <p:spPr bwMode="auto">
            <a:xfrm>
              <a:off x="3929064" y="5351463"/>
              <a:ext cx="5715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C &amp; S</a:t>
              </a:r>
              <a:endParaRPr lang="en-US" sz="900">
                <a:solidFill>
                  <a:schemeClr val="tx1"/>
                </a:solidFill>
                <a:latin typeface="Calibri" pitchFamily="34" charset="0"/>
              </a:endParaRPr>
            </a:p>
          </p:txBody>
        </p:sp>
        <p:sp>
          <p:nvSpPr>
            <p:cNvPr id="38952" name="Text Box 15"/>
            <p:cNvSpPr txBox="1">
              <a:spLocks noChangeArrowheads="1"/>
            </p:cNvSpPr>
            <p:nvPr/>
          </p:nvSpPr>
          <p:spPr bwMode="auto">
            <a:xfrm>
              <a:off x="4635501" y="5099051"/>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F-Frame</a:t>
              </a:r>
              <a:endParaRPr lang="en-US" sz="900" dirty="0">
                <a:solidFill>
                  <a:schemeClr val="tx1"/>
                </a:solidFill>
                <a:latin typeface="Calibri" pitchFamily="34" charset="0"/>
              </a:endParaRPr>
            </a:p>
          </p:txBody>
        </p:sp>
        <p:sp>
          <p:nvSpPr>
            <p:cNvPr id="38953" name="Oval 7"/>
            <p:cNvSpPr>
              <a:spLocks noChangeArrowheads="1"/>
            </p:cNvSpPr>
            <p:nvPr/>
          </p:nvSpPr>
          <p:spPr bwMode="auto">
            <a:xfrm>
              <a:off x="4068764" y="4538663"/>
              <a:ext cx="987425" cy="296862"/>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Mux F-Frame</a:t>
              </a:r>
            </a:p>
            <a:p>
              <a:pPr algn="ctr">
                <a:lnSpc>
                  <a:spcPct val="80000"/>
                </a:lnSpc>
              </a:pPr>
              <a:r>
                <a:rPr lang="en-US" sz="900">
                  <a:latin typeface="Calibri" pitchFamily="34" charset="0"/>
                  <a:ea typeface="ÇlÇr ñæí©" charset="-128"/>
                </a:rPr>
                <a:t>Production</a:t>
              </a:r>
              <a:endParaRPr lang="en-US" sz="900">
                <a:latin typeface="Calibri" pitchFamily="34" charset="0"/>
              </a:endParaRPr>
            </a:p>
          </p:txBody>
        </p:sp>
        <p:sp>
          <p:nvSpPr>
            <p:cNvPr id="38954" name="Oval 7"/>
            <p:cNvSpPr>
              <a:spLocks noChangeArrowheads="1"/>
            </p:cNvSpPr>
            <p:nvPr/>
          </p:nvSpPr>
          <p:spPr bwMode="auto">
            <a:xfrm>
              <a:off x="4038601" y="3076575"/>
              <a:ext cx="987425" cy="288925"/>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Bundle Agent</a:t>
              </a:r>
              <a:br>
                <a:rPr lang="en-US" sz="900" dirty="0">
                  <a:latin typeface="Calibri" pitchFamily="34" charset="0"/>
                  <a:ea typeface="ÇlÇr ñæí©" charset="-128"/>
                </a:rPr>
              </a:br>
              <a:r>
                <a:rPr lang="en-US" sz="900" dirty="0">
                  <a:latin typeface="Calibri" pitchFamily="34" charset="0"/>
                  <a:ea typeface="ÇlÇr ñæí©" charset="-128"/>
                </a:rPr>
                <a:t>(Router/S&amp;F)</a:t>
              </a:r>
            </a:p>
          </p:txBody>
        </p:sp>
        <p:sp>
          <p:nvSpPr>
            <p:cNvPr id="99" name="Magnetic Disk 18"/>
            <p:cNvSpPr/>
            <p:nvPr/>
          </p:nvSpPr>
          <p:spPr>
            <a:xfrm>
              <a:off x="4351339" y="2619375"/>
              <a:ext cx="266700" cy="358775"/>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hangingPunct="0">
                <a:defRPr/>
              </a:pPr>
              <a:endParaRPr lang="en-US" sz="900"/>
            </a:p>
          </p:txBody>
        </p:sp>
        <p:cxnSp>
          <p:nvCxnSpPr>
            <p:cNvPr id="38956" name="Elbow Connector 274"/>
            <p:cNvCxnSpPr>
              <a:cxnSpLocks noChangeShapeType="1"/>
              <a:endCxn id="38954" idx="7"/>
            </p:cNvCxnSpPr>
            <p:nvPr/>
          </p:nvCxnSpPr>
          <p:spPr bwMode="auto">
            <a:xfrm>
              <a:off x="4600576" y="2809875"/>
              <a:ext cx="280988" cy="307975"/>
            </a:xfrm>
            <a:prstGeom prst="bentConnector2">
              <a:avLst/>
            </a:prstGeom>
            <a:noFill/>
            <a:ln w="19050">
              <a:solidFill>
                <a:schemeClr val="tx1"/>
              </a:solidFill>
              <a:round/>
              <a:headEnd type="arrow" w="med" len="med"/>
              <a:tailEnd/>
            </a:ln>
            <a:extLst>
              <a:ext uri="{909E8E84-426E-40dd-AFC4-6F175D3DCCD1}">
                <a14:hiddenFill xmlns:a14="http://schemas.microsoft.com/office/drawing/2010/main" xmlns="">
                  <a:noFill/>
                </a14:hiddenFill>
              </a:ext>
            </a:extLst>
          </p:spPr>
        </p:cxnSp>
        <p:cxnSp>
          <p:nvCxnSpPr>
            <p:cNvPr id="38957" name="Elbow Connector 15"/>
            <p:cNvCxnSpPr>
              <a:cxnSpLocks noChangeShapeType="1"/>
              <a:endCxn id="38954" idx="1"/>
            </p:cNvCxnSpPr>
            <p:nvPr/>
          </p:nvCxnSpPr>
          <p:spPr bwMode="auto">
            <a:xfrm rot="10800000" flipV="1">
              <a:off x="4183064" y="2809875"/>
              <a:ext cx="150812" cy="307975"/>
            </a:xfrm>
            <a:prstGeom prst="bentConnector2">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58" name="Text Box 15"/>
            <p:cNvSpPr txBox="1">
              <a:spLocks noChangeArrowheads="1"/>
            </p:cNvSpPr>
            <p:nvPr/>
          </p:nvSpPr>
          <p:spPr bwMode="auto">
            <a:xfrm>
              <a:off x="3910014" y="4092575"/>
              <a:ext cx="568325"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ENCAP</a:t>
              </a:r>
              <a:endParaRPr lang="en-US" sz="900" dirty="0">
                <a:solidFill>
                  <a:schemeClr val="tx1"/>
                </a:solidFill>
                <a:latin typeface="Calibri" pitchFamily="34" charset="0"/>
              </a:endParaRPr>
            </a:p>
          </p:txBody>
        </p:sp>
        <p:sp>
          <p:nvSpPr>
            <p:cNvPr id="38959" name="Text Box 15"/>
            <p:cNvSpPr txBox="1">
              <a:spLocks noChangeArrowheads="1"/>
            </p:cNvSpPr>
            <p:nvPr/>
          </p:nvSpPr>
          <p:spPr bwMode="auto">
            <a:xfrm>
              <a:off x="3923831" y="3429000"/>
              <a:ext cx="566737"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BP</a:t>
              </a:r>
              <a:endParaRPr lang="en-US" sz="900" dirty="0">
                <a:solidFill>
                  <a:schemeClr val="tx1"/>
                </a:solidFill>
                <a:latin typeface="Calibri" pitchFamily="34" charset="0"/>
              </a:endParaRPr>
            </a:p>
          </p:txBody>
        </p:sp>
        <p:sp>
          <p:nvSpPr>
            <p:cNvPr id="38960" name="Text Box 15"/>
            <p:cNvSpPr txBox="1">
              <a:spLocks noChangeArrowheads="1"/>
            </p:cNvSpPr>
            <p:nvPr/>
          </p:nvSpPr>
          <p:spPr bwMode="auto">
            <a:xfrm>
              <a:off x="3910014" y="3875088"/>
              <a:ext cx="568325"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LTP</a:t>
              </a:r>
              <a:endParaRPr lang="en-US" sz="900">
                <a:solidFill>
                  <a:schemeClr val="tx1"/>
                </a:solidFill>
                <a:latin typeface="Calibri" pitchFamily="34" charset="0"/>
              </a:endParaRPr>
            </a:p>
          </p:txBody>
        </p:sp>
        <p:sp>
          <p:nvSpPr>
            <p:cNvPr id="38961" name="Text Box 15"/>
            <p:cNvSpPr txBox="1">
              <a:spLocks noChangeArrowheads="1"/>
            </p:cNvSpPr>
            <p:nvPr/>
          </p:nvSpPr>
          <p:spPr bwMode="auto">
            <a:xfrm>
              <a:off x="3910014" y="4308475"/>
              <a:ext cx="569913"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AOS/TC</a:t>
              </a:r>
              <a:endParaRPr lang="en-US" sz="900" dirty="0">
                <a:solidFill>
                  <a:schemeClr val="tx1"/>
                </a:solidFill>
                <a:latin typeface="Calibri" pitchFamily="34" charset="0"/>
              </a:endParaRPr>
            </a:p>
          </p:txBody>
        </p:sp>
        <p:cxnSp>
          <p:nvCxnSpPr>
            <p:cNvPr id="106" name="Straight Connector 105"/>
            <p:cNvCxnSpPr>
              <a:cxnSpLocks noChangeShapeType="1"/>
            </p:cNvCxnSpPr>
            <p:nvPr/>
          </p:nvCxnSpPr>
          <p:spPr bwMode="auto">
            <a:xfrm>
              <a:off x="5386389" y="3619500"/>
              <a:ext cx="0" cy="1947863"/>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cxnSp>
          <p:nvCxnSpPr>
            <p:cNvPr id="107" name="Straight Connector 106"/>
            <p:cNvCxnSpPr>
              <a:cxnSpLocks noChangeShapeType="1"/>
              <a:stCxn id="38954" idx="5"/>
            </p:cNvCxnSpPr>
            <p:nvPr/>
          </p:nvCxnSpPr>
          <p:spPr bwMode="auto">
            <a:xfrm>
              <a:off x="4881564" y="3322638"/>
              <a:ext cx="0" cy="149225"/>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64" name="Text Box 15"/>
            <p:cNvSpPr txBox="1">
              <a:spLocks noChangeArrowheads="1"/>
            </p:cNvSpPr>
            <p:nvPr/>
          </p:nvSpPr>
          <p:spPr bwMode="auto">
            <a:xfrm>
              <a:off x="4953000" y="3657598"/>
              <a:ext cx="576264" cy="205319"/>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110" name="TextBox 77"/>
            <p:cNvSpPr txBox="1">
              <a:spLocks noChangeArrowheads="1"/>
            </p:cNvSpPr>
            <p:nvPr/>
          </p:nvSpPr>
          <p:spPr bwMode="auto">
            <a:xfrm>
              <a:off x="6710577" y="4926774"/>
              <a:ext cx="579005" cy="2154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defPPr>
                <a:defRPr lang="en-US"/>
              </a:defPPr>
              <a:lvl1pPr algn="ctr">
                <a:defRPr sz="800" b="1">
                  <a:solidFill>
                    <a:srgbClr val="0079A4"/>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r>
                <a:rPr lang="en-US" dirty="0"/>
                <a:t>To VC X</a:t>
              </a:r>
            </a:p>
          </p:txBody>
        </p:sp>
        <p:sp>
          <p:nvSpPr>
            <p:cNvPr id="38966" name="Oval 7"/>
            <p:cNvSpPr>
              <a:spLocks noChangeArrowheads="1"/>
            </p:cNvSpPr>
            <p:nvPr/>
          </p:nvSpPr>
          <p:spPr bwMode="auto">
            <a:xfrm>
              <a:off x="6858000" y="3859213"/>
              <a:ext cx="811210"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dirty="0">
                  <a:latin typeface="Calibri" pitchFamily="34" charset="0"/>
                  <a:ea typeface="ÇlÇr ñæí©" charset="-128"/>
                </a:rPr>
                <a:t>User File Application</a:t>
              </a:r>
              <a:endParaRPr lang="en-US" sz="900" dirty="0">
                <a:latin typeface="Calibri" pitchFamily="34" charset="0"/>
              </a:endParaRPr>
            </a:p>
          </p:txBody>
        </p:sp>
        <p:sp>
          <p:nvSpPr>
            <p:cNvPr id="125" name="Magnetic Disk 18"/>
            <p:cNvSpPr/>
            <p:nvPr/>
          </p:nvSpPr>
          <p:spPr>
            <a:xfrm>
              <a:off x="7058817" y="3396831"/>
              <a:ext cx="409575" cy="204788"/>
            </a:xfrm>
            <a:prstGeom prst="flowChartMagneticDisk">
              <a:avLst/>
            </a:prstGeom>
            <a:ln w="12700" cap="flat" cmpd="sng" algn="ctr">
              <a:solidFill>
                <a:scrgbClr r="0" g="0" b="0"/>
              </a:solidFill>
              <a:prstDash val="solid"/>
              <a:round/>
              <a:headEnd w="med" len="med"/>
              <a:tailEnd w="med" len="med"/>
            </a:ln>
          </p:spPr>
          <p:style>
            <a:lnRef idx="2">
              <a:schemeClr val="accent4"/>
            </a:lnRef>
            <a:fillRef idx="1">
              <a:schemeClr val="lt1"/>
            </a:fillRef>
            <a:effectRef idx="0">
              <a:schemeClr val="accent4"/>
            </a:effectRef>
            <a:fontRef idx="minor">
              <a:schemeClr val="dk1"/>
            </a:fontRef>
          </p:style>
          <p:txBody>
            <a:bodyPr anchor="ctr"/>
            <a:lstStyle/>
            <a:p>
              <a:pPr algn="ctr" eaLnBrk="0" fontAlgn="auto" hangingPunct="0">
                <a:spcBef>
                  <a:spcPts val="0"/>
                </a:spcBef>
                <a:spcAft>
                  <a:spcPts val="0"/>
                </a:spcAft>
                <a:defRPr/>
              </a:pPr>
              <a:endParaRPr lang="en-US" sz="900"/>
            </a:p>
          </p:txBody>
        </p:sp>
        <p:sp>
          <p:nvSpPr>
            <p:cNvPr id="38968" name="Text Box 16"/>
            <p:cNvSpPr txBox="1">
              <a:spLocks noChangeArrowheads="1"/>
            </p:cNvSpPr>
            <p:nvPr/>
          </p:nvSpPr>
          <p:spPr bwMode="auto">
            <a:xfrm>
              <a:off x="6154739" y="5559425"/>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IP</a:t>
              </a:r>
              <a:endParaRPr lang="en-US" sz="900">
                <a:solidFill>
                  <a:schemeClr val="tx1"/>
                </a:solidFill>
                <a:latin typeface="Calibri" pitchFamily="34" charset="0"/>
              </a:endParaRPr>
            </a:p>
          </p:txBody>
        </p:sp>
        <p:cxnSp>
          <p:nvCxnSpPr>
            <p:cNvPr id="127" name="Straight Connector 126"/>
            <p:cNvCxnSpPr>
              <a:cxnSpLocks noChangeShapeType="1"/>
              <a:stCxn id="38972" idx="4"/>
              <a:endCxn id="38968" idx="0"/>
            </p:cNvCxnSpPr>
            <p:nvPr/>
          </p:nvCxnSpPr>
          <p:spPr bwMode="auto">
            <a:xfrm>
              <a:off x="6418081" y="4365625"/>
              <a:ext cx="3358" cy="1193800"/>
            </a:xfrm>
            <a:prstGeom prst="line">
              <a:avLst/>
            </a:prstGeom>
            <a:noFill/>
            <a:ln w="19050">
              <a:solidFill>
                <a:srgbClr val="000000"/>
              </a:solidFill>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xmlns="">
                  <a:noFill/>
                </a14:hiddenFill>
              </a:ext>
            </a:extLst>
          </p:spPr>
        </p:cxnSp>
        <p:sp>
          <p:nvSpPr>
            <p:cNvPr id="38970" name="Text Box 15"/>
            <p:cNvSpPr txBox="1">
              <a:spLocks noChangeArrowheads="1"/>
            </p:cNvSpPr>
            <p:nvPr/>
          </p:nvSpPr>
          <p:spPr bwMode="auto">
            <a:xfrm>
              <a:off x="6154739" y="5316539"/>
              <a:ext cx="533400"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sp>
          <p:nvSpPr>
            <p:cNvPr id="38971" name="Text Box 15"/>
            <p:cNvSpPr txBox="1">
              <a:spLocks noChangeArrowheads="1"/>
            </p:cNvSpPr>
            <p:nvPr/>
          </p:nvSpPr>
          <p:spPr bwMode="auto">
            <a:xfrm>
              <a:off x="6157993" y="4837742"/>
              <a:ext cx="533400" cy="182562"/>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BP</a:t>
              </a:r>
              <a:endParaRPr lang="en-US" sz="900">
                <a:solidFill>
                  <a:schemeClr val="tx1"/>
                </a:solidFill>
                <a:latin typeface="Calibri" pitchFamily="34" charset="0"/>
              </a:endParaRPr>
            </a:p>
          </p:txBody>
        </p:sp>
        <p:sp>
          <p:nvSpPr>
            <p:cNvPr id="38972" name="Oval 7"/>
            <p:cNvSpPr>
              <a:spLocks noChangeArrowheads="1"/>
            </p:cNvSpPr>
            <p:nvPr/>
          </p:nvSpPr>
          <p:spPr bwMode="auto">
            <a:xfrm>
              <a:off x="6019800" y="4073525"/>
              <a:ext cx="796561" cy="292100"/>
            </a:xfrm>
            <a:prstGeom prst="ellipse">
              <a:avLst/>
            </a:prstGeom>
            <a:solidFill>
              <a:srgbClr val="FF99CC"/>
            </a:solidFill>
            <a:ln w="9525">
              <a:solidFill>
                <a:srgbClr val="000000"/>
              </a:solidFill>
              <a:round/>
              <a:headEnd/>
              <a:tailEnd/>
            </a:ln>
          </p:spPr>
          <p:txBody>
            <a:bodyPr lIns="0" tIns="0" rIns="0" bIns="0"/>
            <a:lstStyle/>
            <a:p>
              <a:pPr algn="ctr">
                <a:lnSpc>
                  <a:spcPct val="80000"/>
                </a:lnSpc>
              </a:pPr>
              <a:r>
                <a:rPr lang="en-US" sz="900">
                  <a:latin typeface="Calibri" pitchFamily="34" charset="0"/>
                  <a:ea typeface="ÇlÇr ñæí©" charset="-128"/>
                </a:rPr>
                <a:t>User Msg</a:t>
              </a:r>
            </a:p>
            <a:p>
              <a:pPr algn="ctr">
                <a:lnSpc>
                  <a:spcPct val="80000"/>
                </a:lnSpc>
              </a:pPr>
              <a:r>
                <a:rPr lang="en-US" sz="900">
                  <a:latin typeface="Calibri" pitchFamily="34" charset="0"/>
                  <a:ea typeface="ÇlÇr ñæí©" charset="-128"/>
                </a:rPr>
                <a:t>Application</a:t>
              </a:r>
              <a:endParaRPr lang="en-US" sz="900">
                <a:latin typeface="Calibri" pitchFamily="34" charset="0"/>
              </a:endParaRPr>
            </a:p>
          </p:txBody>
        </p:sp>
        <p:cxnSp>
          <p:nvCxnSpPr>
            <p:cNvPr id="38973" name="Elbow Connector 135"/>
            <p:cNvCxnSpPr>
              <a:cxnSpLocks noChangeShapeType="1"/>
              <a:stCxn id="125" idx="3"/>
              <a:endCxn id="38966" idx="0"/>
            </p:cNvCxnSpPr>
            <p:nvPr/>
          </p:nvCxnSpPr>
          <p:spPr bwMode="auto">
            <a:xfrm>
              <a:off x="7263605" y="3601619"/>
              <a:ext cx="0" cy="257594"/>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137" name="Rounded Rectangle 136"/>
            <p:cNvSpPr/>
            <p:nvPr/>
          </p:nvSpPr>
          <p:spPr bwMode="auto">
            <a:xfrm>
              <a:off x="6156326" y="3567113"/>
              <a:ext cx="517525" cy="230187"/>
            </a:xfrm>
            <a:prstGeom prst="roundRect">
              <a:avLst/>
            </a:prstGeom>
            <a:solidFill>
              <a:srgbClr val="FA7D81"/>
            </a:solidFill>
            <a:ln w="9525" cap="flat" cmpd="sng" algn="ctr">
              <a:solidFill>
                <a:schemeClr val="tx1"/>
              </a:solidFill>
              <a:prstDash val="solid"/>
              <a:round/>
              <a:headEnd type="none" w="med" len="med"/>
              <a:tailEnd type="none" w="med" len="med"/>
            </a:ln>
            <a:effectLst/>
          </p:spPr>
          <p:txBody>
            <a:bodyPr anchor="ctr"/>
            <a:lstStyle/>
            <a:p>
              <a:pPr algn="ctr">
                <a:defRPr/>
              </a:pPr>
              <a:r>
                <a:rPr lang="en-US" sz="900" dirty="0">
                  <a:solidFill>
                    <a:srgbClr val="000000"/>
                  </a:solidFill>
                  <a:latin typeface="+mn-lt"/>
                  <a:ea typeface="+mn-ea"/>
                </a:rPr>
                <a:t>CMD</a:t>
              </a:r>
            </a:p>
          </p:txBody>
        </p:sp>
        <p:cxnSp>
          <p:nvCxnSpPr>
            <p:cNvPr id="38975" name="Elbow Connector 137"/>
            <p:cNvCxnSpPr>
              <a:cxnSpLocks noChangeShapeType="1"/>
              <a:stCxn id="137" idx="2"/>
              <a:endCxn id="38972" idx="0"/>
            </p:cNvCxnSpPr>
            <p:nvPr/>
          </p:nvCxnSpPr>
          <p:spPr bwMode="auto">
            <a:xfrm>
              <a:off x="6415089" y="3797300"/>
              <a:ext cx="2992" cy="276225"/>
            </a:xfrm>
            <a:prstGeom prst="straightConnector1">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38976" name="Elbow Connector 138"/>
            <p:cNvCxnSpPr>
              <a:cxnSpLocks noChangeShapeType="1"/>
              <a:stCxn id="38966" idx="4"/>
            </p:cNvCxnSpPr>
            <p:nvPr/>
          </p:nvCxnSpPr>
          <p:spPr bwMode="auto">
            <a:xfrm rot="5400000">
              <a:off x="6581741" y="4247159"/>
              <a:ext cx="777710" cy="586018"/>
            </a:xfrm>
            <a:prstGeom prst="bentConnector3">
              <a:avLst>
                <a:gd name="adj1" fmla="val 100284"/>
              </a:avLst>
            </a:prstGeom>
            <a:noFill/>
            <a:ln w="19050">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8977" name="Text Box 15"/>
            <p:cNvSpPr txBox="1">
              <a:spLocks noChangeArrowheads="1"/>
            </p:cNvSpPr>
            <p:nvPr/>
          </p:nvSpPr>
          <p:spPr bwMode="auto">
            <a:xfrm>
              <a:off x="6952458" y="4521200"/>
              <a:ext cx="588962" cy="184150"/>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CFDP</a:t>
              </a:r>
              <a:endParaRPr lang="en-US" sz="900" dirty="0">
                <a:solidFill>
                  <a:schemeClr val="tx1"/>
                </a:solidFill>
                <a:latin typeface="Calibri" pitchFamily="34" charset="0"/>
              </a:endParaRPr>
            </a:p>
          </p:txBody>
        </p:sp>
        <p:sp>
          <p:nvSpPr>
            <p:cNvPr id="38978" name="Text Box 15"/>
            <p:cNvSpPr txBox="1">
              <a:spLocks noChangeArrowheads="1"/>
            </p:cNvSpPr>
            <p:nvPr/>
          </p:nvSpPr>
          <p:spPr bwMode="auto">
            <a:xfrm>
              <a:off x="6154739" y="4457700"/>
              <a:ext cx="534988" cy="182563"/>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AMS</a:t>
              </a:r>
              <a:endParaRPr lang="en-US" sz="900">
                <a:solidFill>
                  <a:schemeClr val="tx1"/>
                </a:solidFill>
                <a:latin typeface="Calibri" pitchFamily="34" charset="0"/>
              </a:endParaRPr>
            </a:p>
          </p:txBody>
        </p:sp>
        <p:sp>
          <p:nvSpPr>
            <p:cNvPr id="38980" name="Text Box 15"/>
            <p:cNvSpPr txBox="1">
              <a:spLocks noChangeArrowheads="1"/>
            </p:cNvSpPr>
            <p:nvPr/>
          </p:nvSpPr>
          <p:spPr bwMode="auto">
            <a:xfrm>
              <a:off x="6957220" y="4279900"/>
              <a:ext cx="579438"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a:solidFill>
                    <a:schemeClr val="tx1"/>
                  </a:solidFill>
                  <a:latin typeface="Calibri" pitchFamily="34" charset="0"/>
                  <a:ea typeface="ÇlÇr ñæí©" charset="-128"/>
                </a:rPr>
                <a:t>File Secure</a:t>
              </a:r>
              <a:endParaRPr lang="en-US" sz="900" dirty="0">
                <a:solidFill>
                  <a:schemeClr val="tx1"/>
                </a:solidFill>
                <a:latin typeface="Calibri" pitchFamily="34" charset="0"/>
              </a:endParaRPr>
            </a:p>
          </p:txBody>
        </p:sp>
        <p:sp>
          <p:nvSpPr>
            <p:cNvPr id="38981" name="Text Box 15"/>
            <p:cNvSpPr txBox="1">
              <a:spLocks noChangeArrowheads="1"/>
            </p:cNvSpPr>
            <p:nvPr/>
          </p:nvSpPr>
          <p:spPr bwMode="auto">
            <a:xfrm>
              <a:off x="6159501" y="5074127"/>
              <a:ext cx="528638"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2" name="Text Box 15"/>
            <p:cNvSpPr txBox="1">
              <a:spLocks noChangeArrowheads="1"/>
            </p:cNvSpPr>
            <p:nvPr/>
          </p:nvSpPr>
          <p:spPr bwMode="auto">
            <a:xfrm>
              <a:off x="2655889" y="3575050"/>
              <a:ext cx="579437"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File Secure</a:t>
              </a:r>
              <a:endParaRPr lang="en-US" sz="900">
                <a:solidFill>
                  <a:schemeClr val="tx1"/>
                </a:solidFill>
                <a:latin typeface="Calibri" pitchFamily="34" charset="0"/>
              </a:endParaRPr>
            </a:p>
          </p:txBody>
        </p:sp>
        <p:sp>
          <p:nvSpPr>
            <p:cNvPr id="38983" name="Text Box 15"/>
            <p:cNvSpPr txBox="1">
              <a:spLocks noChangeArrowheads="1"/>
            </p:cNvSpPr>
            <p:nvPr/>
          </p:nvSpPr>
          <p:spPr bwMode="auto">
            <a:xfrm>
              <a:off x="4783667" y="3439583"/>
              <a:ext cx="751416" cy="190500"/>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4" name="Text Box 15"/>
            <p:cNvSpPr txBox="1">
              <a:spLocks noChangeArrowheads="1"/>
            </p:cNvSpPr>
            <p:nvPr/>
          </p:nvSpPr>
          <p:spPr bwMode="auto">
            <a:xfrm>
              <a:off x="3913237" y="3657600"/>
              <a:ext cx="574675" cy="182563"/>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5" name="Text Box 15"/>
            <p:cNvSpPr txBox="1">
              <a:spLocks noChangeArrowheads="1"/>
            </p:cNvSpPr>
            <p:nvPr/>
          </p:nvSpPr>
          <p:spPr bwMode="auto">
            <a:xfrm>
              <a:off x="1747044" y="4033617"/>
              <a:ext cx="574675" cy="182562"/>
            </a:xfrm>
            <a:prstGeom prst="rect">
              <a:avLst/>
            </a:prstGeom>
            <a:solidFill>
              <a:srgbClr val="B7E058"/>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dirty="0" err="1">
                  <a:latin typeface="Calibri" pitchFamily="34" charset="0"/>
                  <a:ea typeface="ÇlÇr ñæí©" charset="-128"/>
                </a:rPr>
                <a:t>BPSec</a:t>
              </a:r>
              <a:endParaRPr lang="en-US" sz="900" dirty="0">
                <a:latin typeface="Calibri" pitchFamily="34" charset="0"/>
                <a:ea typeface="ÇlÇr ñæí©" charset="-128"/>
              </a:endParaRPr>
            </a:p>
          </p:txBody>
        </p:sp>
        <p:sp>
          <p:nvSpPr>
            <p:cNvPr id="38987" name="Text Box 15"/>
            <p:cNvSpPr txBox="1">
              <a:spLocks noChangeArrowheads="1"/>
            </p:cNvSpPr>
            <p:nvPr/>
          </p:nvSpPr>
          <p:spPr bwMode="auto">
            <a:xfrm>
              <a:off x="4635501" y="5318126"/>
              <a:ext cx="893763" cy="180975"/>
            </a:xfrm>
            <a:prstGeom prst="rect">
              <a:avLst/>
            </a:prstGeom>
            <a:solidFill>
              <a:srgbClr val="99CCFF"/>
            </a:solidFill>
            <a:ln w="9525">
              <a:solidFill>
                <a:srgbClr val="000000"/>
              </a:solidFill>
              <a:miter lim="800000"/>
              <a:headEnd/>
              <a:tailEnd/>
            </a:ln>
          </p:spPr>
          <p:txBody>
            <a:bodyPr lIns="33840" tIns="31320" rIns="33840" bIns="31320"/>
            <a:lstStyle>
              <a:lvl1pPr eaLnBrk="0" hangingPunct="0">
                <a:defRPr sz="2400">
                  <a:solidFill>
                    <a:schemeClr val="tx2"/>
                  </a:solidFill>
                  <a:latin typeface="Arial" pitchFamily="34" charset="0"/>
                  <a:ea typeface="ＭＳ Ｐゴシック" pitchFamily="34" charset="-128"/>
                </a:defRPr>
              </a:lvl1pPr>
              <a:lvl2pPr marL="742950" indent="-285750" eaLnBrk="0" hangingPunct="0">
                <a:defRPr sz="2400">
                  <a:solidFill>
                    <a:schemeClr val="tx2"/>
                  </a:solidFill>
                  <a:latin typeface="Arial" pitchFamily="34" charset="0"/>
                  <a:ea typeface="ＭＳ Ｐゴシック" pitchFamily="34" charset="-128"/>
                </a:defRPr>
              </a:lvl2pPr>
              <a:lvl3pPr marL="1143000" indent="-228600" eaLnBrk="0" hangingPunct="0">
                <a:defRPr sz="2400">
                  <a:solidFill>
                    <a:schemeClr val="tx2"/>
                  </a:solidFill>
                  <a:latin typeface="Arial" pitchFamily="34" charset="0"/>
                  <a:ea typeface="ＭＳ Ｐゴシック" pitchFamily="34" charset="-128"/>
                </a:defRPr>
              </a:lvl3pPr>
              <a:lvl4pPr marL="1600200" indent="-228600" eaLnBrk="0" hangingPunct="0">
                <a:defRPr sz="2400">
                  <a:solidFill>
                    <a:schemeClr val="tx2"/>
                  </a:solidFill>
                  <a:latin typeface="Arial" pitchFamily="34" charset="0"/>
                  <a:ea typeface="ＭＳ Ｐゴシック" pitchFamily="34" charset="-128"/>
                </a:defRPr>
              </a:lvl4pPr>
              <a:lvl5pPr marL="2057400" indent="-228600" eaLnBrk="0" hangingPunct="0">
                <a:defRPr sz="2400">
                  <a:solidFill>
                    <a:schemeClr val="tx2"/>
                  </a:solidFill>
                  <a:latin typeface="Arial" pitchFamily="34" charset="0"/>
                  <a:ea typeface="ＭＳ Ｐゴシック" pitchFamily="34" charset="-128"/>
                </a:defRPr>
              </a:lvl5pPr>
              <a:lvl6pPr marL="25146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6pPr>
              <a:lvl7pPr marL="29718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7pPr>
              <a:lvl8pPr marL="34290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8pPr>
              <a:lvl9pPr marL="3886200" indent="-228600" algn="ctr" eaLnBrk="0" fontAlgn="base" hangingPunct="0">
                <a:spcBef>
                  <a:spcPct val="0"/>
                </a:spcBef>
                <a:spcAft>
                  <a:spcPct val="0"/>
                </a:spcAft>
                <a:defRPr sz="2400">
                  <a:solidFill>
                    <a:schemeClr val="tx2"/>
                  </a:solidFill>
                  <a:latin typeface="Arial" pitchFamily="34" charset="0"/>
                  <a:ea typeface="ＭＳ Ｐゴシック" pitchFamily="34" charset="-128"/>
                </a:defRPr>
              </a:lvl9pPr>
            </a:lstStyle>
            <a:p>
              <a:pPr algn="ctr" eaLnBrk="1" hangingPunct="1"/>
              <a:r>
                <a:rPr lang="en-US" sz="900">
                  <a:solidFill>
                    <a:schemeClr val="tx1"/>
                  </a:solidFill>
                  <a:latin typeface="Calibri" pitchFamily="34" charset="0"/>
                  <a:ea typeface="ÇlÇr ñæí©" charset="-128"/>
                </a:rPr>
                <a:t>TCP</a:t>
              </a:r>
              <a:endParaRPr lang="en-US" sz="900">
                <a:solidFill>
                  <a:schemeClr val="tx1"/>
                </a:solidFill>
                <a:latin typeface="Calibri" pitchFamily="34" charset="0"/>
              </a:endParaRPr>
            </a:p>
          </p:txBody>
        </p:sp>
      </p:grpSp>
      <p:sp>
        <p:nvSpPr>
          <p:cNvPr id="2" name="Date Placeholder 1">
            <a:extLst>
              <a:ext uri="{FF2B5EF4-FFF2-40B4-BE49-F238E27FC236}">
                <a16:creationId xmlns:a16="http://schemas.microsoft.com/office/drawing/2014/main" id="{125B15B7-AED8-4049-B0BC-6E92C1565995}"/>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2032973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a:xfrm>
            <a:off x="457200" y="152400"/>
            <a:ext cx="8229600" cy="487362"/>
          </a:xfrm>
        </p:spPr>
        <p:txBody>
          <a:bodyPr/>
          <a:lstStyle/>
          <a:p>
            <a:r>
              <a:rPr lang="en-US" dirty="0">
                <a:solidFill>
                  <a:srgbClr val="0099A6"/>
                </a:solidFill>
              </a:rPr>
              <a:t>Enterprise Viewpoint - Revised</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381000" y="990600"/>
            <a:ext cx="8229600" cy="5715000"/>
          </a:xfrm>
        </p:spPr>
        <p:txBody>
          <a:bodyPr/>
          <a:lstStyle/>
          <a:p>
            <a:r>
              <a:rPr lang="en-US" sz="1800" dirty="0"/>
              <a:t>The Enterprise Viewpoint focuses on the purpose, scope, and policies for the space data system. It describes the organizational entities and relationships; their roles, requirements, goals, objectives, scenarios, constraints; and how to meet them. </a:t>
            </a:r>
          </a:p>
          <a:p>
            <a:r>
              <a:rPr lang="en-US" sz="1800" dirty="0"/>
              <a:t>Stakeholder Concerns:</a:t>
            </a:r>
          </a:p>
          <a:p>
            <a:pPr lvl="1"/>
            <a:r>
              <a:rPr lang="en-US" sz="1400" dirty="0"/>
              <a:t>the purpose, scope, and policies for the system; </a:t>
            </a:r>
          </a:p>
          <a:p>
            <a:pPr lvl="1"/>
            <a:r>
              <a:rPr lang="en-US" sz="1400" dirty="0"/>
              <a:t>the objectives, operations concepts, and scenarios for the system; </a:t>
            </a:r>
          </a:p>
          <a:p>
            <a:pPr lvl="1"/>
            <a:r>
              <a:rPr lang="en-US" sz="1400" dirty="0"/>
              <a:t>the requirements and constraints on the system; </a:t>
            </a:r>
          </a:p>
          <a:p>
            <a:pPr lvl="1"/>
            <a:r>
              <a:rPr lang="en-US" sz="1400" dirty="0"/>
              <a:t>roles played by the system elements; </a:t>
            </a:r>
          </a:p>
          <a:p>
            <a:pPr lvl="1"/>
            <a:r>
              <a:rPr lang="en-US" sz="1400" dirty="0"/>
              <a:t>activities undertaken by the system. </a:t>
            </a:r>
          </a:p>
          <a:p>
            <a:r>
              <a:rPr lang="en-US" sz="1800" dirty="0"/>
              <a:t>Enterprise Objects: </a:t>
            </a:r>
          </a:p>
          <a:p>
            <a:pPr lvl="1"/>
            <a:r>
              <a:rPr lang="en-US" sz="1400" dirty="0"/>
              <a:t>Types: Organizations, both formal and informal (missions, projects, communities, with their roles and responsibilities), and Resources (facilities or other elements having enterprise operational or service roles); </a:t>
            </a:r>
          </a:p>
          <a:p>
            <a:pPr lvl="1"/>
            <a:r>
              <a:rPr lang="en-US" sz="1400" dirty="0"/>
              <a:t>Attributes: name, role, objectives, point of contact, location, members, resources, provided services, types, interfaces and data, interaction modes, requirements, constraints; </a:t>
            </a:r>
          </a:p>
          <a:p>
            <a:r>
              <a:rPr lang="en-US" sz="1800" dirty="0"/>
              <a:t>Domains (boundaries of responsibility or ownership, requirements); </a:t>
            </a:r>
          </a:p>
          <a:p>
            <a:r>
              <a:rPr lang="en-US" sz="1800" dirty="0"/>
              <a:t>Relationships (ownership, membership, participation, roles, contractual); </a:t>
            </a:r>
          </a:p>
          <a:p>
            <a:r>
              <a:rPr lang="en-US" sz="1800" dirty="0"/>
              <a:t>Correspondences of Information (defined instances of documents, agreements, contracts, policies, requirements, objectives, goals, scenarios, membership lists, interface specifications, where formal specifications of the data to be exchanged are found in the Information Viewpoint). </a:t>
            </a:r>
          </a:p>
          <a:p>
            <a:endParaRPr lang="en-US" sz="1800" dirty="0"/>
          </a:p>
          <a:p>
            <a:endParaRPr lang="en-US" sz="18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31904298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0"/>
            <a:ext cx="82296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Enterprise Viewpoint - Enterprise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(Organizational Entity Features)</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103190" y="3763724"/>
            <a:ext cx="1965603" cy="29546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Organization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Roles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Objectives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Capabilities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Resources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Risk Management </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Budget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endParaRPr kumimoji="1" lang="en-US" altLang="ja-JP" sz="1400" b="0" dirty="0">
              <a:latin typeface="Arial" panose="020B0604020202020204" pitchFamily="34" charset="0"/>
              <a:ea typeface="Osaka" charset="-128"/>
            </a:endParaRP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670074"/>
            <a:ext cx="2326278"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838200"/>
            <a:ext cx="3130985"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Scope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Policies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Rules / Laws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Purpose / Mission / mission types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100" b="0" dirty="0">
              <a:latin typeface="Arial" panose="020B0604020202020204" pitchFamily="34" charset="0"/>
              <a:ea typeface="Osaka" charset="-128"/>
            </a:endParaRP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655787"/>
            <a:ext cx="2236510" cy="12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Requirements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Agreements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Contracts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Funding</a:t>
            </a:r>
            <a:endParaRPr kumimoji="1" lang="en-US" altLang="ja-JP" sz="16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0FF00"/>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Enterprise</a:t>
            </a:r>
          </a:p>
          <a:p>
            <a:pPr algn="ctr" eaLnBrk="1" hangingPunct="1">
              <a:defRPr/>
            </a:pPr>
            <a:r>
              <a:rPr lang="en-US" sz="1800" dirty="0">
                <a:solidFill>
                  <a:schemeClr val="tx1"/>
                </a:solidFill>
                <a:latin typeface="+mj-lt"/>
                <a:ea typeface="ＭＳ Ｐゴシック" panose="020B0600070205080204" pitchFamily="34" charset="-128"/>
              </a:rPr>
              <a:t>Object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Interfaces of Enterprise Objects are often described by documents</a:t>
            </a:r>
          </a:p>
          <a:p>
            <a:pPr eaLnBrk="1" hangingPunct="1"/>
            <a:r>
              <a:rPr kumimoji="1" lang="en-US" altLang="ja-JP" sz="1600" b="0" dirty="0">
                <a:latin typeface="Arial" panose="020B0604020202020204" pitchFamily="34" charset="0"/>
                <a:ea typeface="Osaka" charset="-128"/>
              </a:rPr>
              <a:t>Specific Enterprise Objects may own / implement / operate a set of Functions or Components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908074"/>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913189"/>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707135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0099A6"/>
                </a:solidFill>
              </a:rPr>
              <a:t>RASDS Enterprise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7517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(information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19713" y="2436752"/>
            <a:ext cx="2532133" cy="3970318"/>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 or containment (sub-org).</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an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(such as contracts, requirements, agreements)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12405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Date Placeholder 2">
            <a:extLst>
              <a:ext uri="{FF2B5EF4-FFF2-40B4-BE49-F238E27FC236}">
                <a16:creationId xmlns:a16="http://schemas.microsoft.com/office/drawing/2014/main" id="{DD6D0741-588F-1641-BBBF-EB66F3D2A132}"/>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46082" name="Rectangle 2">
            <a:extLst>
              <a:ext uri="{FF2B5EF4-FFF2-40B4-BE49-F238E27FC236}">
                <a16:creationId xmlns:a16="http://schemas.microsoft.com/office/drawing/2014/main" id="{CAEBE3E2-10EC-6C48-A7D3-B7763774F7CC}"/>
              </a:ext>
            </a:extLst>
          </p:cNvPr>
          <p:cNvSpPr>
            <a:spLocks noGrp="1" noChangeArrowheads="1"/>
          </p:cNvSpPr>
          <p:nvPr>
            <p:ph type="title"/>
          </p:nvPr>
        </p:nvSpPr>
        <p:spPr>
          <a:xfrm>
            <a:off x="685800" y="338200"/>
            <a:ext cx="77724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Single Agency Mission Domain &amp; Enterprise Objects</a:t>
            </a:r>
            <a:br>
              <a:rPr lang="en-US" altLang="en-US" sz="2000" dirty="0">
                <a:solidFill>
                  <a:srgbClr val="0099A6"/>
                </a:solidFill>
              </a:rPr>
            </a:br>
            <a:r>
              <a:rPr lang="en-US" altLang="en-US" sz="2000" dirty="0">
                <a:solidFill>
                  <a:srgbClr val="0099A6"/>
                </a:solidFill>
              </a:rPr>
              <a:t>Operations Planning Phase</a:t>
            </a:r>
            <a:br>
              <a:rPr lang="en-US" altLang="en-US" sz="2400" dirty="0">
                <a:solidFill>
                  <a:srgbClr val="0099A6"/>
                </a:solidFill>
              </a:rPr>
            </a:br>
            <a:endParaRPr lang="en-US" altLang="en-US" sz="2400" dirty="0">
              <a:solidFill>
                <a:srgbClr val="0099A6"/>
              </a:solidFill>
            </a:endParaRPr>
          </a:p>
        </p:txBody>
      </p:sp>
      <p:sp>
        <p:nvSpPr>
          <p:cNvPr id="46083" name="Oval 3">
            <a:extLst>
              <a:ext uri="{FF2B5EF4-FFF2-40B4-BE49-F238E27FC236}">
                <a16:creationId xmlns:a16="http://schemas.microsoft.com/office/drawing/2014/main" id="{DC052C6E-FC70-4D49-9ECB-C6735F7A15EB}"/>
              </a:ext>
            </a:extLst>
          </p:cNvPr>
          <p:cNvSpPr>
            <a:spLocks noChangeArrowheads="1"/>
          </p:cNvSpPr>
          <p:nvPr/>
        </p:nvSpPr>
        <p:spPr bwMode="auto">
          <a:xfrm>
            <a:off x="474663" y="1987550"/>
            <a:ext cx="8305800" cy="3810000"/>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4" name="Rectangle 4">
            <a:extLst>
              <a:ext uri="{FF2B5EF4-FFF2-40B4-BE49-F238E27FC236}">
                <a16:creationId xmlns:a16="http://schemas.microsoft.com/office/drawing/2014/main" id="{7FAF1ABC-E06E-0D42-B843-6ED4E0C7D21B}"/>
              </a:ext>
            </a:extLst>
          </p:cNvPr>
          <p:cNvSpPr>
            <a:spLocks noChangeArrowheads="1"/>
          </p:cNvSpPr>
          <p:nvPr/>
        </p:nvSpPr>
        <p:spPr bwMode="auto">
          <a:xfrm>
            <a:off x="3973513" y="2292350"/>
            <a:ext cx="1756666"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eaLnBrk="0" hangingPunct="0"/>
            <a:r>
              <a:rPr lang="en-US" altLang="en-US" sz="1800" b="1" dirty="0">
                <a:latin typeface="Arial" panose="020B0604020202020204" pitchFamily="34" charset="0"/>
              </a:rPr>
              <a:t>Agency A</a:t>
            </a:r>
          </a:p>
          <a:p>
            <a:pPr algn="ctr" eaLnBrk="0" hangingPunct="0"/>
            <a:r>
              <a:rPr lang="en-US" altLang="en-US" sz="1800" b="1" dirty="0">
                <a:latin typeface="Arial" panose="020B0604020202020204" pitchFamily="34" charset="0"/>
              </a:rPr>
              <a:t>Mission &amp; </a:t>
            </a:r>
          </a:p>
          <a:p>
            <a:pPr algn="ctr" eaLnBrk="0" hangingPunct="0"/>
            <a:r>
              <a:rPr lang="en-US" altLang="en-US" sz="1800" b="1" dirty="0">
                <a:latin typeface="Arial" panose="020B0604020202020204" pitchFamily="34" charset="0"/>
              </a:rPr>
              <a:t>Support</a:t>
            </a:r>
          </a:p>
          <a:p>
            <a:pPr algn="ctr" eaLnBrk="0" hangingPunct="0"/>
            <a:r>
              <a:rPr lang="en-US" altLang="en-US" sz="1800" b="1" dirty="0">
                <a:latin typeface="Arial" panose="020B0604020202020204" pitchFamily="34" charset="0"/>
              </a:rPr>
              <a:t>Organizations</a:t>
            </a:r>
          </a:p>
        </p:txBody>
      </p:sp>
      <p:sp>
        <p:nvSpPr>
          <p:cNvPr id="46085" name="Line 5">
            <a:extLst>
              <a:ext uri="{FF2B5EF4-FFF2-40B4-BE49-F238E27FC236}">
                <a16:creationId xmlns:a16="http://schemas.microsoft.com/office/drawing/2014/main" id="{D3A82F62-9199-DE45-8549-0EA8161000B8}"/>
              </a:ext>
            </a:extLst>
          </p:cNvPr>
          <p:cNvSpPr>
            <a:spLocks noChangeShapeType="1"/>
          </p:cNvSpPr>
          <p:nvPr/>
        </p:nvSpPr>
        <p:spPr bwMode="auto">
          <a:xfrm flipH="1">
            <a:off x="2417763" y="3206750"/>
            <a:ext cx="381000" cy="685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6" name="Line 6">
            <a:extLst>
              <a:ext uri="{FF2B5EF4-FFF2-40B4-BE49-F238E27FC236}">
                <a16:creationId xmlns:a16="http://schemas.microsoft.com/office/drawing/2014/main" id="{4846B14D-940A-614D-B06B-B639FD5A8722}"/>
              </a:ext>
            </a:extLst>
          </p:cNvPr>
          <p:cNvSpPr>
            <a:spLocks noChangeShapeType="1"/>
          </p:cNvSpPr>
          <p:nvPr/>
        </p:nvSpPr>
        <p:spPr bwMode="auto">
          <a:xfrm>
            <a:off x="3255963" y="4425950"/>
            <a:ext cx="1371600" cy="3048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7" name="Line 7">
            <a:extLst>
              <a:ext uri="{FF2B5EF4-FFF2-40B4-BE49-F238E27FC236}">
                <a16:creationId xmlns:a16="http://schemas.microsoft.com/office/drawing/2014/main" id="{1D8E558E-2B18-844A-87D5-DAB71E785045}"/>
              </a:ext>
            </a:extLst>
          </p:cNvPr>
          <p:cNvSpPr>
            <a:spLocks noChangeShapeType="1"/>
          </p:cNvSpPr>
          <p:nvPr/>
        </p:nvSpPr>
        <p:spPr bwMode="auto">
          <a:xfrm flipV="1">
            <a:off x="6151563" y="3816350"/>
            <a:ext cx="304800" cy="533400"/>
          </a:xfrm>
          <a:prstGeom prst="line">
            <a:avLst/>
          </a:prstGeom>
          <a:noFill/>
          <a:ln w="2857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89" name="Oval 9">
            <a:extLst>
              <a:ext uri="{FF2B5EF4-FFF2-40B4-BE49-F238E27FC236}">
                <a16:creationId xmlns:a16="http://schemas.microsoft.com/office/drawing/2014/main" id="{79791C72-C87D-044C-8E78-91414D2D14B5}"/>
              </a:ext>
            </a:extLst>
          </p:cNvPr>
          <p:cNvSpPr>
            <a:spLocks noChangeArrowheads="1"/>
          </p:cNvSpPr>
          <p:nvPr/>
        </p:nvSpPr>
        <p:spPr bwMode="auto">
          <a:xfrm>
            <a:off x="2116119" y="2401313"/>
            <a:ext cx="1620837" cy="971729"/>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46090" name="Oval 10">
            <a:extLst>
              <a:ext uri="{FF2B5EF4-FFF2-40B4-BE49-F238E27FC236}">
                <a16:creationId xmlns:a16="http://schemas.microsoft.com/office/drawing/2014/main" id="{A632BF8B-E39B-3549-9586-1C8E510FFE54}"/>
              </a:ext>
            </a:extLst>
          </p:cNvPr>
          <p:cNvSpPr>
            <a:spLocks noChangeArrowheads="1"/>
          </p:cNvSpPr>
          <p:nvPr/>
        </p:nvSpPr>
        <p:spPr bwMode="auto">
          <a:xfrm>
            <a:off x="5855295" y="2735262"/>
            <a:ext cx="1828800" cy="1143000"/>
          </a:xfrm>
          <a:prstGeom prst="cube">
            <a:avLst>
              <a:gd name="adj" fmla="val 12647"/>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600" b="1" dirty="0">
                <a:solidFill>
                  <a:schemeClr val="bg1"/>
                </a:solidFill>
                <a:latin typeface="Arial" panose="020B0604020202020204" pitchFamily="34" charset="0"/>
              </a:rPr>
              <a:t>Mission A</a:t>
            </a:r>
          </a:p>
          <a:p>
            <a:pPr algn="ctr" eaLnBrk="0" hangingPunct="0"/>
            <a:r>
              <a:rPr lang="en-US" altLang="en-US" sz="1600" b="1" dirty="0">
                <a:solidFill>
                  <a:schemeClr val="bg1"/>
                </a:solidFill>
                <a:latin typeface="Arial" panose="020B0604020202020204" pitchFamily="34" charset="0"/>
              </a:rPr>
              <a:t>Instrument</a:t>
            </a:r>
          </a:p>
          <a:p>
            <a:pPr algn="ctr" eaLnBrk="0" hangingPunct="0"/>
            <a:r>
              <a:rPr lang="en-US" altLang="en-US" sz="1600" b="1" dirty="0">
                <a:solidFill>
                  <a:schemeClr val="bg1"/>
                </a:solidFill>
                <a:latin typeface="Arial" panose="020B0604020202020204" pitchFamily="34" charset="0"/>
              </a:rPr>
              <a:t>Control</a:t>
            </a:r>
          </a:p>
          <a:p>
            <a:pPr algn="ctr" eaLnBrk="0" hangingPunct="0"/>
            <a:r>
              <a:rPr lang="en-US" altLang="en-US" sz="1600" b="1" dirty="0">
                <a:solidFill>
                  <a:schemeClr val="bg1"/>
                </a:solidFill>
                <a:latin typeface="Arial" panose="020B0604020202020204" pitchFamily="34" charset="0"/>
              </a:rPr>
              <a:t>Team C</a:t>
            </a:r>
          </a:p>
        </p:txBody>
      </p:sp>
      <p:sp>
        <p:nvSpPr>
          <p:cNvPr id="46091" name="Oval 11">
            <a:extLst>
              <a:ext uri="{FF2B5EF4-FFF2-40B4-BE49-F238E27FC236}">
                <a16:creationId xmlns:a16="http://schemas.microsoft.com/office/drawing/2014/main" id="{D0E3F8CA-C194-BF40-B8D2-7431B6011D7A}"/>
              </a:ext>
            </a:extLst>
          </p:cNvPr>
          <p:cNvSpPr>
            <a:spLocks noChangeArrowheads="1"/>
          </p:cNvSpPr>
          <p:nvPr/>
        </p:nvSpPr>
        <p:spPr bwMode="auto">
          <a:xfrm>
            <a:off x="4627563" y="4197350"/>
            <a:ext cx="2057400" cy="1066800"/>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dirty="0">
                <a:solidFill>
                  <a:schemeClr val="bg1"/>
                </a:solidFill>
                <a:latin typeface="Arial" panose="020B0604020202020204" pitchFamily="34" charset="0"/>
              </a:rPr>
              <a:t>Spacecraft</a:t>
            </a:r>
          </a:p>
          <a:p>
            <a:pPr algn="ctr" eaLnBrk="0" hangingPunct="0"/>
            <a:r>
              <a:rPr lang="en-US" altLang="en-US" sz="1600" dirty="0">
                <a:solidFill>
                  <a:schemeClr val="bg1"/>
                </a:solidFill>
                <a:latin typeface="Arial" panose="020B0604020202020204" pitchFamily="34" charset="0"/>
              </a:rPr>
              <a:t>Control</a:t>
            </a:r>
          </a:p>
          <a:p>
            <a:pPr algn="ctr" eaLnBrk="0" hangingPunct="0"/>
            <a:r>
              <a:rPr lang="en-US" altLang="en-US" sz="1600" dirty="0">
                <a:solidFill>
                  <a:schemeClr val="bg1"/>
                </a:solidFill>
                <a:latin typeface="Arial" panose="020B0604020202020204" pitchFamily="34" charset="0"/>
              </a:rPr>
              <a:t>Org  A</a:t>
            </a:r>
          </a:p>
        </p:txBody>
      </p:sp>
      <p:sp>
        <p:nvSpPr>
          <p:cNvPr id="46092" name="Oval 12">
            <a:extLst>
              <a:ext uri="{FF2B5EF4-FFF2-40B4-BE49-F238E27FC236}">
                <a16:creationId xmlns:a16="http://schemas.microsoft.com/office/drawing/2014/main" id="{F03A9DA0-A565-0F4B-8C3C-AF8C3E810C05}"/>
              </a:ext>
            </a:extLst>
          </p:cNvPr>
          <p:cNvSpPr>
            <a:spLocks noChangeArrowheads="1"/>
          </p:cNvSpPr>
          <p:nvPr/>
        </p:nvSpPr>
        <p:spPr bwMode="auto">
          <a:xfrm>
            <a:off x="1350963" y="3892550"/>
            <a:ext cx="1905000" cy="106680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600" b="1" dirty="0">
                <a:latin typeface="Arial" panose="020B0604020202020204" pitchFamily="34" charset="0"/>
              </a:rPr>
              <a:t>Ground</a:t>
            </a:r>
          </a:p>
          <a:p>
            <a:pPr algn="ctr" eaLnBrk="0" hangingPunct="0"/>
            <a:r>
              <a:rPr lang="en-US" altLang="en-US" sz="1600" b="1" dirty="0">
                <a:latin typeface="Arial" panose="020B0604020202020204" pitchFamily="34" charset="0"/>
              </a:rPr>
              <a:t>Tracking Network</a:t>
            </a:r>
          </a:p>
          <a:p>
            <a:pPr algn="ctr" eaLnBrk="0" hangingPunct="0"/>
            <a:r>
              <a:rPr lang="en-US" altLang="en-US" sz="1600" b="1" dirty="0">
                <a:latin typeface="Arial" panose="020B0604020202020204" pitchFamily="34" charset="0"/>
              </a:rPr>
              <a:t> B</a:t>
            </a:r>
          </a:p>
        </p:txBody>
      </p:sp>
      <p:sp>
        <p:nvSpPr>
          <p:cNvPr id="46093" name="Rectangle 13">
            <a:extLst>
              <a:ext uri="{FF2B5EF4-FFF2-40B4-BE49-F238E27FC236}">
                <a16:creationId xmlns:a16="http://schemas.microsoft.com/office/drawing/2014/main" id="{FCEFFCA3-2F38-A147-AB0D-8C82EFE0F302}"/>
              </a:ext>
            </a:extLst>
          </p:cNvPr>
          <p:cNvSpPr>
            <a:spLocks noChangeArrowheads="1"/>
          </p:cNvSpPr>
          <p:nvPr/>
        </p:nvSpPr>
        <p:spPr bwMode="auto">
          <a:xfrm>
            <a:off x="628947" y="2102907"/>
            <a:ext cx="140294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800" dirty="0">
                <a:latin typeface="Arial" panose="020B0604020202020204" pitchFamily="34" charset="0"/>
              </a:rPr>
              <a:t>Agency A</a:t>
            </a:r>
          </a:p>
          <a:p>
            <a:pPr eaLnBrk="0" hangingPunct="0"/>
            <a:r>
              <a:rPr lang="en-US" altLang="en-US" sz="1800" b="1" dirty="0">
                <a:latin typeface="Arial" panose="020B0604020202020204" pitchFamily="34" charset="0"/>
              </a:rPr>
              <a:t>Operations</a:t>
            </a:r>
          </a:p>
          <a:p>
            <a:pPr eaLnBrk="0" hangingPunct="0"/>
            <a:r>
              <a:rPr lang="en-US" altLang="en-US" sz="1800" b="1" dirty="0">
                <a:latin typeface="Arial" panose="020B0604020202020204" pitchFamily="34" charset="0"/>
              </a:rPr>
              <a:t>Domain</a:t>
            </a:r>
          </a:p>
        </p:txBody>
      </p:sp>
      <p:sp>
        <p:nvSpPr>
          <p:cNvPr id="46094" name="Rectangle 14">
            <a:extLst>
              <a:ext uri="{FF2B5EF4-FFF2-40B4-BE49-F238E27FC236}">
                <a16:creationId xmlns:a16="http://schemas.microsoft.com/office/drawing/2014/main" id="{203CA439-4D8B-AD43-8216-831FF3564142}"/>
              </a:ext>
            </a:extLst>
          </p:cNvPr>
          <p:cNvSpPr>
            <a:spLocks noChangeArrowheads="1"/>
          </p:cNvSpPr>
          <p:nvPr/>
        </p:nvSpPr>
        <p:spPr bwMode="auto">
          <a:xfrm>
            <a:off x="6860845" y="3892550"/>
            <a:ext cx="853119"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Support</a:t>
            </a:r>
          </a:p>
          <a:p>
            <a:r>
              <a:rPr lang="en-US" altLang="en-US" sz="1000" b="1" dirty="0">
                <a:latin typeface="Arial" panose="020B0604020202020204" pitchFamily="34" charset="0"/>
              </a:rPr>
              <a:t>Agreement</a:t>
            </a:r>
          </a:p>
        </p:txBody>
      </p:sp>
      <p:sp>
        <p:nvSpPr>
          <p:cNvPr id="46095" name="Rectangle 15">
            <a:extLst>
              <a:ext uri="{FF2B5EF4-FFF2-40B4-BE49-F238E27FC236}">
                <a16:creationId xmlns:a16="http://schemas.microsoft.com/office/drawing/2014/main" id="{3390B25F-95F1-4F4C-90EF-9B4D1FC9A9F6}"/>
              </a:ext>
            </a:extLst>
          </p:cNvPr>
          <p:cNvSpPr>
            <a:spLocks noChangeArrowheads="1"/>
          </p:cNvSpPr>
          <p:nvPr/>
        </p:nvSpPr>
        <p:spPr bwMode="auto">
          <a:xfrm>
            <a:off x="3255963" y="5264150"/>
            <a:ext cx="102143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Long range</a:t>
            </a:r>
          </a:p>
          <a:p>
            <a:r>
              <a:rPr lang="en-US" altLang="en-US" sz="1000" b="1" dirty="0">
                <a:latin typeface="Arial" panose="020B0604020202020204" pitchFamily="34" charset="0"/>
              </a:rPr>
              <a:t>Tracking Plan</a:t>
            </a:r>
          </a:p>
        </p:txBody>
      </p:sp>
      <p:sp>
        <p:nvSpPr>
          <p:cNvPr id="46096" name="Rectangle 16">
            <a:extLst>
              <a:ext uri="{FF2B5EF4-FFF2-40B4-BE49-F238E27FC236}">
                <a16:creationId xmlns:a16="http://schemas.microsoft.com/office/drawing/2014/main" id="{78E2FAC0-AE22-E543-BE07-AC45CF0875B7}"/>
              </a:ext>
            </a:extLst>
          </p:cNvPr>
          <p:cNvSpPr>
            <a:spLocks noChangeArrowheads="1"/>
          </p:cNvSpPr>
          <p:nvPr/>
        </p:nvSpPr>
        <p:spPr bwMode="auto">
          <a:xfrm>
            <a:off x="3255963" y="4806950"/>
            <a:ext cx="10967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Tracking</a:t>
            </a:r>
          </a:p>
          <a:p>
            <a:r>
              <a:rPr lang="en-US" altLang="en-US" sz="1000" b="1">
                <a:latin typeface="Arial" panose="020B0604020202020204" pitchFamily="34" charset="0"/>
              </a:rPr>
              <a:t>Configurations</a:t>
            </a:r>
          </a:p>
        </p:txBody>
      </p:sp>
      <p:grpSp>
        <p:nvGrpSpPr>
          <p:cNvPr id="46097" name="Group 17">
            <a:extLst>
              <a:ext uri="{FF2B5EF4-FFF2-40B4-BE49-F238E27FC236}">
                <a16:creationId xmlns:a16="http://schemas.microsoft.com/office/drawing/2014/main" id="{DA0A4C57-9001-0D46-8E7C-54E948058DBC}"/>
              </a:ext>
            </a:extLst>
          </p:cNvPr>
          <p:cNvGrpSpPr>
            <a:grpSpLocks noChangeAspect="1"/>
          </p:cNvGrpSpPr>
          <p:nvPr/>
        </p:nvGrpSpPr>
        <p:grpSpPr bwMode="auto">
          <a:xfrm>
            <a:off x="2036763" y="5035550"/>
            <a:ext cx="350837" cy="504825"/>
            <a:chOff x="864" y="480"/>
            <a:chExt cx="336" cy="480"/>
          </a:xfrm>
        </p:grpSpPr>
        <p:sp>
          <p:nvSpPr>
            <p:cNvPr id="46098" name="Freeform 18">
              <a:extLst>
                <a:ext uri="{FF2B5EF4-FFF2-40B4-BE49-F238E27FC236}">
                  <a16:creationId xmlns:a16="http://schemas.microsoft.com/office/drawing/2014/main" id="{ACC54F8D-E1A2-1B46-A657-B014FE8CADC9}"/>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46099" name="Group 19">
              <a:extLst>
                <a:ext uri="{FF2B5EF4-FFF2-40B4-BE49-F238E27FC236}">
                  <a16:creationId xmlns:a16="http://schemas.microsoft.com/office/drawing/2014/main" id="{69B9365A-2648-5045-BF54-67C0F439A808}"/>
                </a:ext>
              </a:extLst>
            </p:cNvPr>
            <p:cNvGrpSpPr>
              <a:grpSpLocks noChangeAspect="1"/>
            </p:cNvGrpSpPr>
            <p:nvPr/>
          </p:nvGrpSpPr>
          <p:grpSpPr bwMode="auto">
            <a:xfrm>
              <a:off x="864" y="480"/>
              <a:ext cx="275" cy="433"/>
              <a:chOff x="877" y="441"/>
              <a:chExt cx="275" cy="433"/>
            </a:xfrm>
          </p:grpSpPr>
          <p:sp>
            <p:nvSpPr>
              <p:cNvPr id="46100" name="Freeform 20">
                <a:extLst>
                  <a:ext uri="{FF2B5EF4-FFF2-40B4-BE49-F238E27FC236}">
                    <a16:creationId xmlns:a16="http://schemas.microsoft.com/office/drawing/2014/main" id="{FCAB600E-515A-8445-B9D3-A4D19FD14AD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1" name="Freeform 21">
                <a:extLst>
                  <a:ext uri="{FF2B5EF4-FFF2-40B4-BE49-F238E27FC236}">
                    <a16:creationId xmlns:a16="http://schemas.microsoft.com/office/drawing/2014/main" id="{BFA3039E-08C9-9D41-B394-A72478734DA1}"/>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2" name="Freeform 22">
                <a:extLst>
                  <a:ext uri="{FF2B5EF4-FFF2-40B4-BE49-F238E27FC236}">
                    <a16:creationId xmlns:a16="http://schemas.microsoft.com/office/drawing/2014/main" id="{191F82F9-F7C5-2843-84D5-C70B0F6D9897}"/>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3" name="Freeform 23">
                <a:extLst>
                  <a:ext uri="{FF2B5EF4-FFF2-40B4-BE49-F238E27FC236}">
                    <a16:creationId xmlns:a16="http://schemas.microsoft.com/office/drawing/2014/main" id="{A5C6E1A3-9E45-6D4D-8230-FCBD6A3C2DCE}"/>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4" name="Freeform 24">
                <a:extLst>
                  <a:ext uri="{FF2B5EF4-FFF2-40B4-BE49-F238E27FC236}">
                    <a16:creationId xmlns:a16="http://schemas.microsoft.com/office/drawing/2014/main" id="{7C6505DF-4558-8C48-8D5C-14095C4D248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5" name="Freeform 25">
                <a:extLst>
                  <a:ext uri="{FF2B5EF4-FFF2-40B4-BE49-F238E27FC236}">
                    <a16:creationId xmlns:a16="http://schemas.microsoft.com/office/drawing/2014/main" id="{007F203D-57A9-B746-994B-A1CAA6CD0439}"/>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6" name="Freeform 26">
                <a:extLst>
                  <a:ext uri="{FF2B5EF4-FFF2-40B4-BE49-F238E27FC236}">
                    <a16:creationId xmlns:a16="http://schemas.microsoft.com/office/drawing/2014/main" id="{F7053FCC-5245-D540-8D77-A0D83763223F}"/>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7" name="Freeform 27">
                <a:extLst>
                  <a:ext uri="{FF2B5EF4-FFF2-40B4-BE49-F238E27FC236}">
                    <a16:creationId xmlns:a16="http://schemas.microsoft.com/office/drawing/2014/main" id="{FEBC6457-B0C1-9C43-894E-82E407EE1446}"/>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8" name="Freeform 28">
                <a:extLst>
                  <a:ext uri="{FF2B5EF4-FFF2-40B4-BE49-F238E27FC236}">
                    <a16:creationId xmlns:a16="http://schemas.microsoft.com/office/drawing/2014/main" id="{74F8701D-7297-BF4B-B619-0F531E34AC9A}"/>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09" name="Freeform 29">
                <a:extLst>
                  <a:ext uri="{FF2B5EF4-FFF2-40B4-BE49-F238E27FC236}">
                    <a16:creationId xmlns:a16="http://schemas.microsoft.com/office/drawing/2014/main" id="{F56F26F2-1FD1-1045-9CB8-611754A2487C}"/>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0" name="Freeform 30">
                <a:extLst>
                  <a:ext uri="{FF2B5EF4-FFF2-40B4-BE49-F238E27FC236}">
                    <a16:creationId xmlns:a16="http://schemas.microsoft.com/office/drawing/2014/main" id="{CECC4403-01FC-5D4D-A2FD-B882DF03AE77}"/>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1" name="Freeform 31">
                <a:extLst>
                  <a:ext uri="{FF2B5EF4-FFF2-40B4-BE49-F238E27FC236}">
                    <a16:creationId xmlns:a16="http://schemas.microsoft.com/office/drawing/2014/main" id="{FE9B6FDE-C9CE-0842-8C67-E733551C06F6}"/>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2" name="Freeform 32">
                <a:extLst>
                  <a:ext uri="{FF2B5EF4-FFF2-40B4-BE49-F238E27FC236}">
                    <a16:creationId xmlns:a16="http://schemas.microsoft.com/office/drawing/2014/main" id="{DBBA6D3C-88EC-1A4E-9EFC-14D5FEB68E54}"/>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3" name="Freeform 33">
                <a:extLst>
                  <a:ext uri="{FF2B5EF4-FFF2-40B4-BE49-F238E27FC236}">
                    <a16:creationId xmlns:a16="http://schemas.microsoft.com/office/drawing/2014/main" id="{F5A4A843-EDB8-7D4F-921B-C43FB85A0484}"/>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4" name="Freeform 34">
                <a:extLst>
                  <a:ext uri="{FF2B5EF4-FFF2-40B4-BE49-F238E27FC236}">
                    <a16:creationId xmlns:a16="http://schemas.microsoft.com/office/drawing/2014/main" id="{24415EBC-6E25-184E-A867-2B58D0EED16A}"/>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5" name="Freeform 35">
                <a:extLst>
                  <a:ext uri="{FF2B5EF4-FFF2-40B4-BE49-F238E27FC236}">
                    <a16:creationId xmlns:a16="http://schemas.microsoft.com/office/drawing/2014/main" id="{BFDCB145-45BD-9242-B34E-85B07F9F7886}"/>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6" name="Freeform 36">
                <a:extLst>
                  <a:ext uri="{FF2B5EF4-FFF2-40B4-BE49-F238E27FC236}">
                    <a16:creationId xmlns:a16="http://schemas.microsoft.com/office/drawing/2014/main" id="{BBA54872-34D3-7E43-AEA8-8CA760A9698E}"/>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7" name="Freeform 37">
                <a:extLst>
                  <a:ext uri="{FF2B5EF4-FFF2-40B4-BE49-F238E27FC236}">
                    <a16:creationId xmlns:a16="http://schemas.microsoft.com/office/drawing/2014/main" id="{82099898-532F-2B44-B546-8BA4C4EF3010}"/>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8" name="Freeform 38">
                <a:extLst>
                  <a:ext uri="{FF2B5EF4-FFF2-40B4-BE49-F238E27FC236}">
                    <a16:creationId xmlns:a16="http://schemas.microsoft.com/office/drawing/2014/main" id="{1596AD2B-41E8-1242-8956-E57AACB65238}"/>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19" name="Freeform 39">
                <a:extLst>
                  <a:ext uri="{FF2B5EF4-FFF2-40B4-BE49-F238E27FC236}">
                    <a16:creationId xmlns:a16="http://schemas.microsoft.com/office/drawing/2014/main" id="{9BAF9F54-9E58-4342-B864-DC08D7868CFA}"/>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0" name="Freeform 40">
                <a:extLst>
                  <a:ext uri="{FF2B5EF4-FFF2-40B4-BE49-F238E27FC236}">
                    <a16:creationId xmlns:a16="http://schemas.microsoft.com/office/drawing/2014/main" id="{EAEA6500-7397-3645-A9DF-69C0EDF8ACA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1" name="Freeform 41">
                <a:extLst>
                  <a:ext uri="{FF2B5EF4-FFF2-40B4-BE49-F238E27FC236}">
                    <a16:creationId xmlns:a16="http://schemas.microsoft.com/office/drawing/2014/main" id="{A6C4156E-340E-5D4A-B582-4800F12284D7}"/>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2" name="Freeform 42">
                <a:extLst>
                  <a:ext uri="{FF2B5EF4-FFF2-40B4-BE49-F238E27FC236}">
                    <a16:creationId xmlns:a16="http://schemas.microsoft.com/office/drawing/2014/main" id="{9F18849A-333A-E24E-9244-6F11979E07FF}"/>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3" name="Freeform 43">
                <a:extLst>
                  <a:ext uri="{FF2B5EF4-FFF2-40B4-BE49-F238E27FC236}">
                    <a16:creationId xmlns:a16="http://schemas.microsoft.com/office/drawing/2014/main" id="{0D41A809-0273-1A48-B306-69E2706FA35F}"/>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4" name="Freeform 44">
                <a:extLst>
                  <a:ext uri="{FF2B5EF4-FFF2-40B4-BE49-F238E27FC236}">
                    <a16:creationId xmlns:a16="http://schemas.microsoft.com/office/drawing/2014/main" id="{9FBA2017-657A-CC4B-A59B-31BE07AC741E}"/>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5" name="Freeform 45">
                <a:extLst>
                  <a:ext uri="{FF2B5EF4-FFF2-40B4-BE49-F238E27FC236}">
                    <a16:creationId xmlns:a16="http://schemas.microsoft.com/office/drawing/2014/main" id="{C3A9C7C8-AC14-C548-A145-225998A1A09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126" name="Freeform 46">
                <a:extLst>
                  <a:ext uri="{FF2B5EF4-FFF2-40B4-BE49-F238E27FC236}">
                    <a16:creationId xmlns:a16="http://schemas.microsoft.com/office/drawing/2014/main" id="{98320FE3-4338-A04E-824E-D70CC456C714}"/>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46129" name="Group 49">
            <a:extLst>
              <a:ext uri="{FF2B5EF4-FFF2-40B4-BE49-F238E27FC236}">
                <a16:creationId xmlns:a16="http://schemas.microsoft.com/office/drawing/2014/main" id="{01F58A1B-6466-934B-A919-3A8101947167}"/>
              </a:ext>
            </a:extLst>
          </p:cNvPr>
          <p:cNvGrpSpPr>
            <a:grpSpLocks/>
          </p:cNvGrpSpPr>
          <p:nvPr/>
        </p:nvGrpSpPr>
        <p:grpSpPr bwMode="auto">
          <a:xfrm rot="-2658237">
            <a:off x="2493963" y="1911350"/>
            <a:ext cx="768350" cy="693738"/>
            <a:chOff x="1370" y="776"/>
            <a:chExt cx="484" cy="437"/>
          </a:xfrm>
        </p:grpSpPr>
        <p:grpSp>
          <p:nvGrpSpPr>
            <p:cNvPr id="46130" name="Group 50">
              <a:extLst>
                <a:ext uri="{FF2B5EF4-FFF2-40B4-BE49-F238E27FC236}">
                  <a16:creationId xmlns:a16="http://schemas.microsoft.com/office/drawing/2014/main" id="{8C91494E-0242-0049-8057-5FD7261771C1}"/>
                </a:ext>
              </a:extLst>
            </p:cNvPr>
            <p:cNvGrpSpPr>
              <a:grpSpLocks/>
            </p:cNvGrpSpPr>
            <p:nvPr/>
          </p:nvGrpSpPr>
          <p:grpSpPr bwMode="auto">
            <a:xfrm>
              <a:off x="1558" y="929"/>
              <a:ext cx="146" cy="125"/>
              <a:chOff x="1558" y="929"/>
              <a:chExt cx="146" cy="125"/>
            </a:xfrm>
          </p:grpSpPr>
          <p:sp>
            <p:nvSpPr>
              <p:cNvPr id="46131" name="Freeform 51">
                <a:extLst>
                  <a:ext uri="{FF2B5EF4-FFF2-40B4-BE49-F238E27FC236}">
                    <a16:creationId xmlns:a16="http://schemas.microsoft.com/office/drawing/2014/main" id="{7165E970-D9E2-F649-85F9-1081202A04E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2" name="Freeform 52">
                <a:extLst>
                  <a:ext uri="{FF2B5EF4-FFF2-40B4-BE49-F238E27FC236}">
                    <a16:creationId xmlns:a16="http://schemas.microsoft.com/office/drawing/2014/main" id="{0661C826-E5AD-BC40-9BB6-FA98E3983A14}"/>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3" name="Freeform 53">
                <a:extLst>
                  <a:ext uri="{FF2B5EF4-FFF2-40B4-BE49-F238E27FC236}">
                    <a16:creationId xmlns:a16="http://schemas.microsoft.com/office/drawing/2014/main" id="{DD11AA9D-6E93-7D45-8FD8-03DD4963463A}"/>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4" name="Freeform 54">
                <a:extLst>
                  <a:ext uri="{FF2B5EF4-FFF2-40B4-BE49-F238E27FC236}">
                    <a16:creationId xmlns:a16="http://schemas.microsoft.com/office/drawing/2014/main" id="{EEAE6606-5157-6F4C-A270-B7B27E31BF8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35" name="Line 55">
                <a:extLst>
                  <a:ext uri="{FF2B5EF4-FFF2-40B4-BE49-F238E27FC236}">
                    <a16:creationId xmlns:a16="http://schemas.microsoft.com/office/drawing/2014/main" id="{4CE78753-AA4C-F345-818D-590AAFDCCCAF}"/>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6" name="Line 56">
                <a:extLst>
                  <a:ext uri="{FF2B5EF4-FFF2-40B4-BE49-F238E27FC236}">
                    <a16:creationId xmlns:a16="http://schemas.microsoft.com/office/drawing/2014/main" id="{0F7537B2-AA1B-7348-AD32-E047798ACCB3}"/>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7" name="Line 57">
                <a:extLst>
                  <a:ext uri="{FF2B5EF4-FFF2-40B4-BE49-F238E27FC236}">
                    <a16:creationId xmlns:a16="http://schemas.microsoft.com/office/drawing/2014/main" id="{F2F69DA3-7BC8-D04D-A0C5-7131AA81F137}"/>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8" name="Line 58">
                <a:extLst>
                  <a:ext uri="{FF2B5EF4-FFF2-40B4-BE49-F238E27FC236}">
                    <a16:creationId xmlns:a16="http://schemas.microsoft.com/office/drawing/2014/main" id="{4A31C309-0810-7D41-8661-E34354C55FD9}"/>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39" name="Line 59">
                <a:extLst>
                  <a:ext uri="{FF2B5EF4-FFF2-40B4-BE49-F238E27FC236}">
                    <a16:creationId xmlns:a16="http://schemas.microsoft.com/office/drawing/2014/main" id="{86493BE5-39B7-D24A-8C7B-21DA25A7A1BD}"/>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6140" name="Freeform 60">
              <a:extLst>
                <a:ext uri="{FF2B5EF4-FFF2-40B4-BE49-F238E27FC236}">
                  <a16:creationId xmlns:a16="http://schemas.microsoft.com/office/drawing/2014/main" id="{BF93AB3A-2E5A-D545-9C77-D7DCE1ACDD64}"/>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1" name="Freeform 61">
              <a:extLst>
                <a:ext uri="{FF2B5EF4-FFF2-40B4-BE49-F238E27FC236}">
                  <a16:creationId xmlns:a16="http://schemas.microsoft.com/office/drawing/2014/main" id="{FD167D06-D32D-5341-A41F-F1D900F02EC3}"/>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2" name="Freeform 62">
              <a:extLst>
                <a:ext uri="{FF2B5EF4-FFF2-40B4-BE49-F238E27FC236}">
                  <a16:creationId xmlns:a16="http://schemas.microsoft.com/office/drawing/2014/main" id="{9517333B-2EC0-D540-867C-BD00F1D39141}"/>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3" name="Freeform 63">
              <a:extLst>
                <a:ext uri="{FF2B5EF4-FFF2-40B4-BE49-F238E27FC236}">
                  <a16:creationId xmlns:a16="http://schemas.microsoft.com/office/drawing/2014/main" id="{F57C419E-9BA1-D64B-8E98-53B1D36B6ACC}"/>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44" name="Line 64">
              <a:extLst>
                <a:ext uri="{FF2B5EF4-FFF2-40B4-BE49-F238E27FC236}">
                  <a16:creationId xmlns:a16="http://schemas.microsoft.com/office/drawing/2014/main" id="{5E6BD05C-855C-0149-970C-41264F3F4F8F}"/>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5" name="Line 65">
              <a:extLst>
                <a:ext uri="{FF2B5EF4-FFF2-40B4-BE49-F238E27FC236}">
                  <a16:creationId xmlns:a16="http://schemas.microsoft.com/office/drawing/2014/main" id="{8332948D-318F-724C-8A4E-1F5F4F998CCC}"/>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6" name="Line 66">
              <a:extLst>
                <a:ext uri="{FF2B5EF4-FFF2-40B4-BE49-F238E27FC236}">
                  <a16:creationId xmlns:a16="http://schemas.microsoft.com/office/drawing/2014/main" id="{32B3722E-D450-FC4A-A0D8-64A7FB5728D0}"/>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7" name="Line 67">
              <a:extLst>
                <a:ext uri="{FF2B5EF4-FFF2-40B4-BE49-F238E27FC236}">
                  <a16:creationId xmlns:a16="http://schemas.microsoft.com/office/drawing/2014/main" id="{6442DA82-A8FA-BF40-91E5-B0BDC64377AA}"/>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8" name="Oval 68">
              <a:extLst>
                <a:ext uri="{FF2B5EF4-FFF2-40B4-BE49-F238E27FC236}">
                  <a16:creationId xmlns:a16="http://schemas.microsoft.com/office/drawing/2014/main" id="{C7A740B4-E17E-2B45-9A50-6C61B4D7BD87}"/>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49" name="Oval 69">
              <a:extLst>
                <a:ext uri="{FF2B5EF4-FFF2-40B4-BE49-F238E27FC236}">
                  <a16:creationId xmlns:a16="http://schemas.microsoft.com/office/drawing/2014/main" id="{0320CE2A-E4B5-AE40-99D3-E905739A15AE}"/>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0" name="Oval 70">
              <a:extLst>
                <a:ext uri="{FF2B5EF4-FFF2-40B4-BE49-F238E27FC236}">
                  <a16:creationId xmlns:a16="http://schemas.microsoft.com/office/drawing/2014/main" id="{7E5BA2E4-1373-C640-A12E-9DE8DD9D4BFF}"/>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1" name="Oval 71">
              <a:extLst>
                <a:ext uri="{FF2B5EF4-FFF2-40B4-BE49-F238E27FC236}">
                  <a16:creationId xmlns:a16="http://schemas.microsoft.com/office/drawing/2014/main" id="{00C52F48-2996-DB4D-8375-BB41D094732C}"/>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2" name="Oval 72">
              <a:extLst>
                <a:ext uri="{FF2B5EF4-FFF2-40B4-BE49-F238E27FC236}">
                  <a16:creationId xmlns:a16="http://schemas.microsoft.com/office/drawing/2014/main" id="{89416E10-C77E-4B46-927A-FE7F81A7434D}"/>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3" name="Line 73">
              <a:extLst>
                <a:ext uri="{FF2B5EF4-FFF2-40B4-BE49-F238E27FC236}">
                  <a16:creationId xmlns:a16="http://schemas.microsoft.com/office/drawing/2014/main" id="{40BD9811-6120-FD4F-817D-3BEDFA86ED23}"/>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4" name="Line 74">
              <a:extLst>
                <a:ext uri="{FF2B5EF4-FFF2-40B4-BE49-F238E27FC236}">
                  <a16:creationId xmlns:a16="http://schemas.microsoft.com/office/drawing/2014/main" id="{758AE174-4652-F44C-807C-A24486DA9A23}"/>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5" name="Line 75">
              <a:extLst>
                <a:ext uri="{FF2B5EF4-FFF2-40B4-BE49-F238E27FC236}">
                  <a16:creationId xmlns:a16="http://schemas.microsoft.com/office/drawing/2014/main" id="{AE1D030E-DF3F-624B-A8A7-2856A9C18DDC}"/>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6" name="Line 76">
              <a:extLst>
                <a:ext uri="{FF2B5EF4-FFF2-40B4-BE49-F238E27FC236}">
                  <a16:creationId xmlns:a16="http://schemas.microsoft.com/office/drawing/2014/main" id="{CE13E67E-18A5-D64B-AC71-921CC7D26A04}"/>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57" name="Freeform 77">
              <a:extLst>
                <a:ext uri="{FF2B5EF4-FFF2-40B4-BE49-F238E27FC236}">
                  <a16:creationId xmlns:a16="http://schemas.microsoft.com/office/drawing/2014/main" id="{FF6D06DC-2ABF-BA4D-87AD-EDCB7787021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158" name="Freeform 78">
              <a:extLst>
                <a:ext uri="{FF2B5EF4-FFF2-40B4-BE49-F238E27FC236}">
                  <a16:creationId xmlns:a16="http://schemas.microsoft.com/office/drawing/2014/main" id="{1975788C-AA1B-344B-BDB1-16A0BBF3B37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46159" name="Rectangle 79">
            <a:extLst>
              <a:ext uri="{FF2B5EF4-FFF2-40B4-BE49-F238E27FC236}">
                <a16:creationId xmlns:a16="http://schemas.microsoft.com/office/drawing/2014/main" id="{B6CF2B81-2565-4B4F-8744-5F3019372D6A}"/>
              </a:ext>
            </a:extLst>
          </p:cNvPr>
          <p:cNvSpPr>
            <a:spLocks noChangeArrowheads="1"/>
          </p:cNvSpPr>
          <p:nvPr/>
        </p:nvSpPr>
        <p:spPr bwMode="auto">
          <a:xfrm>
            <a:off x="1427163" y="3359150"/>
            <a:ext cx="881973"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a:latin typeface="Arial" panose="020B0604020202020204" pitchFamily="34" charset="0"/>
              </a:rPr>
              <a:t>Comm Link</a:t>
            </a:r>
          </a:p>
          <a:p>
            <a:r>
              <a:rPr lang="en-US" altLang="en-US" sz="1000" b="1">
                <a:latin typeface="Arial" panose="020B0604020202020204" pitchFamily="34" charset="0"/>
              </a:rPr>
              <a:t>Modes</a:t>
            </a:r>
          </a:p>
        </p:txBody>
      </p:sp>
      <p:sp>
        <p:nvSpPr>
          <p:cNvPr id="46160" name="Rectangle 80">
            <a:extLst>
              <a:ext uri="{FF2B5EF4-FFF2-40B4-BE49-F238E27FC236}">
                <a16:creationId xmlns:a16="http://schemas.microsoft.com/office/drawing/2014/main" id="{548A1D81-9768-C048-B38D-52F338F32D96}"/>
              </a:ext>
            </a:extLst>
          </p:cNvPr>
          <p:cNvSpPr>
            <a:spLocks noChangeArrowheads="1"/>
          </p:cNvSpPr>
          <p:nvPr/>
        </p:nvSpPr>
        <p:spPr bwMode="auto">
          <a:xfrm>
            <a:off x="6935873" y="5034687"/>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2" name="Rectangle 1">
            <a:extLst>
              <a:ext uri="{FF2B5EF4-FFF2-40B4-BE49-F238E27FC236}">
                <a16:creationId xmlns:a16="http://schemas.microsoft.com/office/drawing/2014/main" id="{0EA9EC3A-6F04-7648-9191-185976A0E554}"/>
              </a:ext>
            </a:extLst>
          </p:cNvPr>
          <p:cNvSpPr/>
          <p:nvPr/>
        </p:nvSpPr>
        <p:spPr>
          <a:xfrm>
            <a:off x="2125177" y="2454394"/>
            <a:ext cx="1495057" cy="584775"/>
          </a:xfrm>
          <a:prstGeom prst="rect">
            <a:avLst/>
          </a:prstGeom>
        </p:spPr>
        <p:txBody>
          <a:bodyPr wrap="square">
            <a:spAutoFit/>
          </a:bodyPr>
          <a:lstStyle/>
          <a:p>
            <a:pPr algn="ctr" eaLnBrk="0" hangingPunct="0"/>
            <a:r>
              <a:rPr lang="en-US" altLang="en-US" sz="1600" dirty="0">
                <a:solidFill>
                  <a:schemeClr val="bg1"/>
                </a:solidFill>
                <a:latin typeface="Arial" panose="020B0604020202020204" pitchFamily="34" charset="0"/>
              </a:rPr>
              <a:t>Mission A</a:t>
            </a:r>
          </a:p>
          <a:p>
            <a:pPr algn="ctr" eaLnBrk="0" hangingPunct="0"/>
            <a:r>
              <a:rPr lang="en-US" altLang="en-US" sz="1600" dirty="0">
                <a:solidFill>
                  <a:schemeClr val="bg1"/>
                </a:solidFill>
                <a:latin typeface="Arial" panose="020B0604020202020204" pitchFamily="34" charset="0"/>
              </a:rPr>
              <a:t>Spacecraft</a:t>
            </a:r>
          </a:p>
        </p:txBody>
      </p:sp>
      <p:sp>
        <p:nvSpPr>
          <p:cNvPr id="84" name="Oval 9">
            <a:extLst>
              <a:ext uri="{FF2B5EF4-FFF2-40B4-BE49-F238E27FC236}">
                <a16:creationId xmlns:a16="http://schemas.microsoft.com/office/drawing/2014/main" id="{1BDD70BF-5F42-C841-BF9B-0A44A5DD917B}"/>
              </a:ext>
            </a:extLst>
          </p:cNvPr>
          <p:cNvSpPr>
            <a:spLocks noChangeArrowheads="1"/>
          </p:cNvSpPr>
          <p:nvPr/>
        </p:nvSpPr>
        <p:spPr bwMode="auto">
          <a:xfrm>
            <a:off x="2919913" y="3036770"/>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3" name="Rectangle 2">
            <a:extLst>
              <a:ext uri="{FF2B5EF4-FFF2-40B4-BE49-F238E27FC236}">
                <a16:creationId xmlns:a16="http://schemas.microsoft.com/office/drawing/2014/main" id="{D32C211A-6800-4C49-BB22-1BE02BD40141}"/>
              </a:ext>
            </a:extLst>
          </p:cNvPr>
          <p:cNvSpPr/>
          <p:nvPr/>
        </p:nvSpPr>
        <p:spPr>
          <a:xfrm>
            <a:off x="2838824" y="3031511"/>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C</a:t>
            </a:r>
            <a:endParaRPr lang="en-US" sz="800" dirty="0"/>
          </a:p>
        </p:txBody>
      </p:sp>
      <p:pic>
        <p:nvPicPr>
          <p:cNvPr id="5" name="Graphic 4" descr="Customer review RTL">
            <a:extLst>
              <a:ext uri="{FF2B5EF4-FFF2-40B4-BE49-F238E27FC236}">
                <a16:creationId xmlns:a16="http://schemas.microsoft.com/office/drawing/2014/main" id="{0C14828B-C6E7-6C4C-B8CC-2849ED1DC60B}"/>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225951" y="5332471"/>
            <a:ext cx="506469" cy="506469"/>
          </a:xfrm>
          <a:prstGeom prst="rect">
            <a:avLst/>
          </a:prstGeom>
        </p:spPr>
      </p:pic>
      <p:pic>
        <p:nvPicPr>
          <p:cNvPr id="7" name="Graphic 6" descr="Person with idea">
            <a:extLst>
              <a:ext uri="{FF2B5EF4-FFF2-40B4-BE49-F238E27FC236}">
                <a16:creationId xmlns:a16="http://schemas.microsoft.com/office/drawing/2014/main" id="{200F684E-9461-DD4C-B842-702F820B690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475450" y="2078078"/>
            <a:ext cx="543373" cy="543373"/>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856598DD-F7A0-1449-9E29-5C251753D0DF}"/>
              </a:ext>
            </a:extLst>
          </p:cNvPr>
          <p:cNvSpPr/>
          <p:nvPr/>
        </p:nvSpPr>
        <p:spPr bwMode="auto">
          <a:xfrm>
            <a:off x="990599" y="1371600"/>
            <a:ext cx="7751763" cy="4297362"/>
          </a:xfrm>
          <a:prstGeom prst="roundRect">
            <a:avLst/>
          </a:prstGeom>
          <a:noFill/>
          <a:ln w="19050" cap="flat" cmpd="sng" algn="ctr">
            <a:solidFill>
              <a:srgbClr val="FF33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rgbClr val="FF0000"/>
              </a:solidFill>
              <a:effectLst/>
              <a:latin typeface="Arial" pitchFamily="-107" charset="0"/>
            </a:endParaRPr>
          </a:p>
        </p:txBody>
      </p:sp>
      <p:sp>
        <p:nvSpPr>
          <p:cNvPr id="4" name="Date Placeholder 3">
            <a:extLst>
              <a:ext uri="{FF2B5EF4-FFF2-40B4-BE49-F238E27FC236}">
                <a16:creationId xmlns:a16="http://schemas.microsoft.com/office/drawing/2014/main" id="{00ED619E-2414-364B-AEFE-20E0602E328A}"/>
              </a:ext>
            </a:extLst>
          </p:cNvPr>
          <p:cNvSpPr>
            <a:spLocks noGrp="1"/>
          </p:cNvSpPr>
          <p:nvPr>
            <p:ph type="dt" sz="half" idx="10"/>
          </p:nvPr>
        </p:nvSpPr>
        <p:spPr/>
        <p:txBody>
          <a:bodyPr/>
          <a:lstStyle/>
          <a:p>
            <a:r>
              <a:rPr lang="en-US"/>
              <a:t>13 December 2021</a:t>
            </a:r>
            <a:endParaRPr lang="en-US" dirty="0"/>
          </a:p>
        </p:txBody>
      </p:sp>
      <p:sp>
        <p:nvSpPr>
          <p:cNvPr id="14" name="Line 7">
            <a:extLst>
              <a:ext uri="{FF2B5EF4-FFF2-40B4-BE49-F238E27FC236}">
                <a16:creationId xmlns:a16="http://schemas.microsoft.com/office/drawing/2014/main" id="{5D358218-9899-144C-A0BF-534BC074E49D}"/>
              </a:ext>
            </a:extLst>
          </p:cNvPr>
          <p:cNvSpPr>
            <a:spLocks noChangeShapeType="1"/>
          </p:cNvSpPr>
          <p:nvPr/>
        </p:nvSpPr>
        <p:spPr bwMode="auto">
          <a:xfrm flipV="1">
            <a:off x="6264435" y="3816350"/>
            <a:ext cx="191927" cy="528978"/>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5" name="Oval 9">
            <a:extLst>
              <a:ext uri="{FF2B5EF4-FFF2-40B4-BE49-F238E27FC236}">
                <a16:creationId xmlns:a16="http://schemas.microsoft.com/office/drawing/2014/main" id="{F8A05365-C331-3440-A0A2-480002FDAF52}"/>
              </a:ext>
            </a:extLst>
          </p:cNvPr>
          <p:cNvSpPr>
            <a:spLocks noChangeArrowheads="1"/>
          </p:cNvSpPr>
          <p:nvPr/>
        </p:nvSpPr>
        <p:spPr bwMode="auto">
          <a:xfrm>
            <a:off x="5895992" y="2210396"/>
            <a:ext cx="1266808" cy="788276"/>
          </a:xfrm>
          <a:prstGeom prst="cube">
            <a:avLst>
              <a:gd name="adj" fmla="val 9618"/>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16" name="Oval 10">
            <a:extLst>
              <a:ext uri="{FF2B5EF4-FFF2-40B4-BE49-F238E27FC236}">
                <a16:creationId xmlns:a16="http://schemas.microsoft.com/office/drawing/2014/main" id="{38570E29-0EAD-3E41-BD12-38A22F555DDC}"/>
              </a:ext>
            </a:extLst>
          </p:cNvPr>
          <p:cNvSpPr>
            <a:spLocks noChangeArrowheads="1"/>
          </p:cNvSpPr>
          <p:nvPr/>
        </p:nvSpPr>
        <p:spPr bwMode="auto">
          <a:xfrm>
            <a:off x="3706734" y="3549650"/>
            <a:ext cx="1163528" cy="693738"/>
          </a:xfrm>
          <a:prstGeom prst="cube">
            <a:avLst>
              <a:gd name="adj" fmla="val 7941"/>
            </a:avLst>
          </a:prstGeom>
          <a:solidFill>
            <a:srgbClr val="00B050"/>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Instrument</a:t>
            </a:r>
          </a:p>
          <a:p>
            <a:pPr algn="ctr" eaLnBrk="0" hangingPunct="0"/>
            <a:r>
              <a:rPr lang="en-US" altLang="en-US" sz="1050" b="1" dirty="0">
                <a:solidFill>
                  <a:schemeClr val="bg1"/>
                </a:solidFill>
                <a:latin typeface="Arial" panose="020B0604020202020204" pitchFamily="34" charset="0"/>
              </a:rPr>
              <a:t>Control Team </a:t>
            </a:r>
          </a:p>
        </p:txBody>
      </p:sp>
      <p:sp>
        <p:nvSpPr>
          <p:cNvPr id="17" name="Oval 11">
            <a:extLst>
              <a:ext uri="{FF2B5EF4-FFF2-40B4-BE49-F238E27FC236}">
                <a16:creationId xmlns:a16="http://schemas.microsoft.com/office/drawing/2014/main" id="{CDA715DF-2D4C-8943-9A71-995CE39E83B0}"/>
              </a:ext>
            </a:extLst>
          </p:cNvPr>
          <p:cNvSpPr>
            <a:spLocks noChangeArrowheads="1"/>
          </p:cNvSpPr>
          <p:nvPr/>
        </p:nvSpPr>
        <p:spPr bwMode="auto">
          <a:xfrm>
            <a:off x="5847324" y="3164764"/>
            <a:ext cx="1371600" cy="670498"/>
          </a:xfrm>
          <a:prstGeom prst="cube">
            <a:avLst>
              <a:gd name="adj" fmla="val 12395"/>
            </a:avLst>
          </a:prstGeom>
          <a:solidFill>
            <a:schemeClr val="accent1"/>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 Control</a:t>
            </a:r>
          </a:p>
          <a:p>
            <a:pPr algn="ctr" eaLnBrk="0" hangingPunct="0"/>
            <a:r>
              <a:rPr lang="en-US" altLang="en-US" sz="1050" dirty="0">
                <a:solidFill>
                  <a:schemeClr val="bg1"/>
                </a:solidFill>
                <a:latin typeface="Arial" panose="020B0604020202020204" pitchFamily="34" charset="0"/>
              </a:rPr>
              <a:t>Team</a:t>
            </a:r>
          </a:p>
        </p:txBody>
      </p:sp>
      <p:sp>
        <p:nvSpPr>
          <p:cNvPr id="18" name="Oval 12">
            <a:extLst>
              <a:ext uri="{FF2B5EF4-FFF2-40B4-BE49-F238E27FC236}">
                <a16:creationId xmlns:a16="http://schemas.microsoft.com/office/drawing/2014/main" id="{C545BFFB-4156-804A-9116-14DC7B1E83F4}"/>
              </a:ext>
            </a:extLst>
          </p:cNvPr>
          <p:cNvSpPr>
            <a:spLocks noChangeArrowheads="1"/>
          </p:cNvSpPr>
          <p:nvPr/>
        </p:nvSpPr>
        <p:spPr bwMode="auto">
          <a:xfrm>
            <a:off x="2295361" y="2731132"/>
            <a:ext cx="1234181" cy="726340"/>
          </a:xfrm>
          <a:prstGeom prst="cube">
            <a:avLst>
              <a:gd name="adj" fmla="val 9874"/>
            </a:avLst>
          </a:prstGeom>
          <a:solidFill>
            <a:schemeClr val="hlink"/>
          </a:solidFill>
          <a:ln w="9525">
            <a:solidFill>
              <a:schemeClr val="tx1"/>
            </a:solidFill>
            <a:prstDash val="dash"/>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Ground</a:t>
            </a:r>
            <a:r>
              <a:rPr lang="en-US" altLang="en-US" sz="1050" dirty="0">
                <a:latin typeface="Arial" panose="020B0604020202020204" pitchFamily="34" charset="0"/>
              </a:rPr>
              <a:t> </a:t>
            </a:r>
            <a:r>
              <a:rPr lang="en-US" altLang="en-US" sz="1050" b="1" dirty="0">
                <a:latin typeface="Arial" panose="020B0604020202020204" pitchFamily="34" charset="0"/>
              </a:rPr>
              <a:t>Tracking </a:t>
            </a:r>
          </a:p>
          <a:p>
            <a:pPr algn="ctr" eaLnBrk="0" hangingPunct="0"/>
            <a:r>
              <a:rPr lang="en-US" altLang="en-US" sz="1050" b="1" dirty="0">
                <a:latin typeface="Arial" panose="020B0604020202020204" pitchFamily="34" charset="0"/>
              </a:rPr>
              <a:t>Network Ops</a:t>
            </a:r>
          </a:p>
        </p:txBody>
      </p:sp>
      <p:sp>
        <p:nvSpPr>
          <p:cNvPr id="19" name="Rectangle 13">
            <a:extLst>
              <a:ext uri="{FF2B5EF4-FFF2-40B4-BE49-F238E27FC236}">
                <a16:creationId xmlns:a16="http://schemas.microsoft.com/office/drawing/2014/main" id="{F27CF5C3-3EA2-8A45-BBCD-0E95E28F9961}"/>
              </a:ext>
            </a:extLst>
          </p:cNvPr>
          <p:cNvSpPr>
            <a:spLocks noChangeArrowheads="1"/>
          </p:cNvSpPr>
          <p:nvPr/>
        </p:nvSpPr>
        <p:spPr bwMode="auto">
          <a:xfrm>
            <a:off x="1356522" y="2178288"/>
            <a:ext cx="1263231"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ABC</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20" name="Rectangle 14">
            <a:extLst>
              <a:ext uri="{FF2B5EF4-FFF2-40B4-BE49-F238E27FC236}">
                <a16:creationId xmlns:a16="http://schemas.microsoft.com/office/drawing/2014/main" id="{9DD24A64-E8D5-A743-AE81-394D58F2D12A}"/>
              </a:ext>
            </a:extLst>
          </p:cNvPr>
          <p:cNvSpPr>
            <a:spLocks noChangeArrowheads="1"/>
          </p:cNvSpPr>
          <p:nvPr/>
        </p:nvSpPr>
        <p:spPr bwMode="auto">
          <a:xfrm>
            <a:off x="4985230" y="3864518"/>
            <a:ext cx="930063"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Instrument</a:t>
            </a:r>
          </a:p>
          <a:p>
            <a:r>
              <a:rPr lang="en-US" altLang="en-US" sz="1000" b="1" dirty="0">
                <a:latin typeface="Arial" panose="020B0604020202020204" pitchFamily="34" charset="0"/>
              </a:rPr>
              <a:t>Observation</a:t>
            </a:r>
          </a:p>
          <a:p>
            <a:r>
              <a:rPr lang="en-US" altLang="en-US" sz="1000" b="1" dirty="0">
                <a:latin typeface="Arial" panose="020B0604020202020204" pitchFamily="34" charset="0"/>
              </a:rPr>
              <a:t>Request</a:t>
            </a:r>
          </a:p>
        </p:txBody>
      </p:sp>
      <p:grpSp>
        <p:nvGrpSpPr>
          <p:cNvPr id="23" name="Group 17">
            <a:extLst>
              <a:ext uri="{FF2B5EF4-FFF2-40B4-BE49-F238E27FC236}">
                <a16:creationId xmlns:a16="http://schemas.microsoft.com/office/drawing/2014/main" id="{C2B35008-85D4-BB49-AD94-07F3F4C1F11C}"/>
              </a:ext>
            </a:extLst>
          </p:cNvPr>
          <p:cNvGrpSpPr>
            <a:grpSpLocks noChangeAspect="1"/>
          </p:cNvGrpSpPr>
          <p:nvPr/>
        </p:nvGrpSpPr>
        <p:grpSpPr bwMode="auto">
          <a:xfrm>
            <a:off x="2780114" y="2102217"/>
            <a:ext cx="350837" cy="504825"/>
            <a:chOff x="864" y="480"/>
            <a:chExt cx="336" cy="480"/>
          </a:xfrm>
        </p:grpSpPr>
        <p:sp>
          <p:nvSpPr>
            <p:cNvPr id="24" name="Freeform 18">
              <a:extLst>
                <a:ext uri="{FF2B5EF4-FFF2-40B4-BE49-F238E27FC236}">
                  <a16:creationId xmlns:a16="http://schemas.microsoft.com/office/drawing/2014/main" id="{195FB68F-0578-2644-908B-2C48655A4E8E}"/>
                </a:ext>
              </a:extLst>
            </p:cNvPr>
            <p:cNvSpPr>
              <a:spLocks noChangeAspect="1"/>
            </p:cNvSpPr>
            <p:nvPr/>
          </p:nvSpPr>
          <p:spPr bwMode="auto">
            <a:xfrm>
              <a:off x="864" y="847"/>
              <a:ext cx="336" cy="113"/>
            </a:xfrm>
            <a:custGeom>
              <a:avLst/>
              <a:gdLst>
                <a:gd name="T0" fmla="*/ 1908 w 2218"/>
                <a:gd name="T1" fmla="*/ 3 h 553"/>
                <a:gd name="T2" fmla="*/ 1766 w 2218"/>
                <a:gd name="T3" fmla="*/ 33 h 553"/>
                <a:gd name="T4" fmla="*/ 1535 w 2218"/>
                <a:gd name="T5" fmla="*/ 48 h 553"/>
                <a:gd name="T6" fmla="*/ 1533 w 2218"/>
                <a:gd name="T7" fmla="*/ 48 h 553"/>
                <a:gd name="T8" fmla="*/ 1526 w 2218"/>
                <a:gd name="T9" fmla="*/ 47 h 553"/>
                <a:gd name="T10" fmla="*/ 1515 w 2218"/>
                <a:gd name="T11" fmla="*/ 45 h 553"/>
                <a:gd name="T12" fmla="*/ 1500 w 2218"/>
                <a:gd name="T13" fmla="*/ 43 h 553"/>
                <a:gd name="T14" fmla="*/ 1482 w 2218"/>
                <a:gd name="T15" fmla="*/ 41 h 553"/>
                <a:gd name="T16" fmla="*/ 1463 w 2218"/>
                <a:gd name="T17" fmla="*/ 37 h 553"/>
                <a:gd name="T18" fmla="*/ 1442 w 2218"/>
                <a:gd name="T19" fmla="*/ 34 h 553"/>
                <a:gd name="T20" fmla="*/ 1420 w 2218"/>
                <a:gd name="T21" fmla="*/ 30 h 553"/>
                <a:gd name="T22" fmla="*/ 1398 w 2218"/>
                <a:gd name="T23" fmla="*/ 27 h 553"/>
                <a:gd name="T24" fmla="*/ 1376 w 2218"/>
                <a:gd name="T25" fmla="*/ 23 h 553"/>
                <a:gd name="T26" fmla="*/ 1356 w 2218"/>
                <a:gd name="T27" fmla="*/ 20 h 553"/>
                <a:gd name="T28" fmla="*/ 1336 w 2218"/>
                <a:gd name="T29" fmla="*/ 17 h 553"/>
                <a:gd name="T30" fmla="*/ 1319 w 2218"/>
                <a:gd name="T31" fmla="*/ 12 h 553"/>
                <a:gd name="T32" fmla="*/ 1305 w 2218"/>
                <a:gd name="T33" fmla="*/ 9 h 553"/>
                <a:gd name="T34" fmla="*/ 1295 w 2218"/>
                <a:gd name="T35" fmla="*/ 6 h 553"/>
                <a:gd name="T36" fmla="*/ 1288 w 2218"/>
                <a:gd name="T37" fmla="*/ 3 h 553"/>
                <a:gd name="T38" fmla="*/ 1282 w 2218"/>
                <a:gd name="T39" fmla="*/ 0 h 553"/>
                <a:gd name="T40" fmla="*/ 1272 w 2218"/>
                <a:gd name="T41" fmla="*/ 2 h 553"/>
                <a:gd name="T42" fmla="*/ 1258 w 2218"/>
                <a:gd name="T43" fmla="*/ 3 h 553"/>
                <a:gd name="T44" fmla="*/ 1241 w 2218"/>
                <a:gd name="T45" fmla="*/ 6 h 553"/>
                <a:gd name="T46" fmla="*/ 1222 w 2218"/>
                <a:gd name="T47" fmla="*/ 10 h 553"/>
                <a:gd name="T48" fmla="*/ 1203 w 2218"/>
                <a:gd name="T49" fmla="*/ 15 h 553"/>
                <a:gd name="T50" fmla="*/ 1182 w 2218"/>
                <a:gd name="T51" fmla="*/ 21 h 553"/>
                <a:gd name="T52" fmla="*/ 1160 w 2218"/>
                <a:gd name="T53" fmla="*/ 27 h 553"/>
                <a:gd name="T54" fmla="*/ 1138 w 2218"/>
                <a:gd name="T55" fmla="*/ 34 h 553"/>
                <a:gd name="T56" fmla="*/ 1119 w 2218"/>
                <a:gd name="T57" fmla="*/ 40 h 553"/>
                <a:gd name="T58" fmla="*/ 1099 w 2218"/>
                <a:gd name="T59" fmla="*/ 45 h 553"/>
                <a:gd name="T60" fmla="*/ 1083 w 2218"/>
                <a:gd name="T61" fmla="*/ 51 h 553"/>
                <a:gd name="T62" fmla="*/ 1069 w 2218"/>
                <a:gd name="T63" fmla="*/ 56 h 553"/>
                <a:gd name="T64" fmla="*/ 1058 w 2218"/>
                <a:gd name="T65" fmla="*/ 59 h 553"/>
                <a:gd name="T66" fmla="*/ 1051 w 2218"/>
                <a:gd name="T67" fmla="*/ 61 h 553"/>
                <a:gd name="T68" fmla="*/ 1048 w 2218"/>
                <a:gd name="T69" fmla="*/ 63 h 553"/>
                <a:gd name="T70" fmla="*/ 840 w 2218"/>
                <a:gd name="T71" fmla="*/ 18 h 553"/>
                <a:gd name="T72" fmla="*/ 481 w 2218"/>
                <a:gd name="T73" fmla="*/ 56 h 553"/>
                <a:gd name="T74" fmla="*/ 271 w 2218"/>
                <a:gd name="T75" fmla="*/ 18 h 553"/>
                <a:gd name="T76" fmla="*/ 0 w 2218"/>
                <a:gd name="T77" fmla="*/ 98 h 553"/>
                <a:gd name="T78" fmla="*/ 0 w 2218"/>
                <a:gd name="T79" fmla="*/ 553 h 553"/>
                <a:gd name="T80" fmla="*/ 2218 w 2218"/>
                <a:gd name="T81" fmla="*/ 553 h 553"/>
                <a:gd name="T82" fmla="*/ 2218 w 2218"/>
                <a:gd name="T83" fmla="*/ 98 h 553"/>
                <a:gd name="T84" fmla="*/ 1908 w 2218"/>
                <a:gd name="T85" fmla="*/ 3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218" h="553">
                  <a:moveTo>
                    <a:pt x="1908" y="3"/>
                  </a:moveTo>
                  <a:lnTo>
                    <a:pt x="1766" y="33"/>
                  </a:lnTo>
                  <a:lnTo>
                    <a:pt x="1535" y="48"/>
                  </a:lnTo>
                  <a:lnTo>
                    <a:pt x="1533" y="48"/>
                  </a:lnTo>
                  <a:lnTo>
                    <a:pt x="1526" y="47"/>
                  </a:lnTo>
                  <a:lnTo>
                    <a:pt x="1515" y="45"/>
                  </a:lnTo>
                  <a:lnTo>
                    <a:pt x="1500" y="43"/>
                  </a:lnTo>
                  <a:lnTo>
                    <a:pt x="1482" y="41"/>
                  </a:lnTo>
                  <a:lnTo>
                    <a:pt x="1463" y="37"/>
                  </a:lnTo>
                  <a:lnTo>
                    <a:pt x="1442" y="34"/>
                  </a:lnTo>
                  <a:lnTo>
                    <a:pt x="1420" y="30"/>
                  </a:lnTo>
                  <a:lnTo>
                    <a:pt x="1398" y="27"/>
                  </a:lnTo>
                  <a:lnTo>
                    <a:pt x="1376" y="23"/>
                  </a:lnTo>
                  <a:lnTo>
                    <a:pt x="1356" y="20"/>
                  </a:lnTo>
                  <a:lnTo>
                    <a:pt x="1336" y="17"/>
                  </a:lnTo>
                  <a:lnTo>
                    <a:pt x="1319" y="12"/>
                  </a:lnTo>
                  <a:lnTo>
                    <a:pt x="1305" y="9"/>
                  </a:lnTo>
                  <a:lnTo>
                    <a:pt x="1295" y="6"/>
                  </a:lnTo>
                  <a:lnTo>
                    <a:pt x="1288" y="3"/>
                  </a:lnTo>
                  <a:lnTo>
                    <a:pt x="1282" y="0"/>
                  </a:lnTo>
                  <a:lnTo>
                    <a:pt x="1272" y="2"/>
                  </a:lnTo>
                  <a:lnTo>
                    <a:pt x="1258" y="3"/>
                  </a:lnTo>
                  <a:lnTo>
                    <a:pt x="1241" y="6"/>
                  </a:lnTo>
                  <a:lnTo>
                    <a:pt x="1222" y="10"/>
                  </a:lnTo>
                  <a:lnTo>
                    <a:pt x="1203" y="15"/>
                  </a:lnTo>
                  <a:lnTo>
                    <a:pt x="1182" y="21"/>
                  </a:lnTo>
                  <a:lnTo>
                    <a:pt x="1160" y="27"/>
                  </a:lnTo>
                  <a:lnTo>
                    <a:pt x="1138" y="34"/>
                  </a:lnTo>
                  <a:lnTo>
                    <a:pt x="1119" y="40"/>
                  </a:lnTo>
                  <a:lnTo>
                    <a:pt x="1099" y="45"/>
                  </a:lnTo>
                  <a:lnTo>
                    <a:pt x="1083" y="51"/>
                  </a:lnTo>
                  <a:lnTo>
                    <a:pt x="1069" y="56"/>
                  </a:lnTo>
                  <a:lnTo>
                    <a:pt x="1058" y="59"/>
                  </a:lnTo>
                  <a:lnTo>
                    <a:pt x="1051" y="61"/>
                  </a:lnTo>
                  <a:lnTo>
                    <a:pt x="1048" y="63"/>
                  </a:lnTo>
                  <a:lnTo>
                    <a:pt x="840" y="18"/>
                  </a:lnTo>
                  <a:lnTo>
                    <a:pt x="481" y="56"/>
                  </a:lnTo>
                  <a:lnTo>
                    <a:pt x="271" y="18"/>
                  </a:lnTo>
                  <a:lnTo>
                    <a:pt x="0" y="98"/>
                  </a:lnTo>
                  <a:lnTo>
                    <a:pt x="0" y="553"/>
                  </a:lnTo>
                  <a:lnTo>
                    <a:pt x="2218" y="553"/>
                  </a:lnTo>
                  <a:lnTo>
                    <a:pt x="2218" y="98"/>
                  </a:lnTo>
                  <a:lnTo>
                    <a:pt x="1908"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nvGrpSpPr>
            <p:cNvPr id="25" name="Group 19">
              <a:extLst>
                <a:ext uri="{FF2B5EF4-FFF2-40B4-BE49-F238E27FC236}">
                  <a16:creationId xmlns:a16="http://schemas.microsoft.com/office/drawing/2014/main" id="{8ECB149B-3586-A244-AD8D-55B34787D7C1}"/>
                </a:ext>
              </a:extLst>
            </p:cNvPr>
            <p:cNvGrpSpPr>
              <a:grpSpLocks noChangeAspect="1"/>
            </p:cNvGrpSpPr>
            <p:nvPr/>
          </p:nvGrpSpPr>
          <p:grpSpPr bwMode="auto">
            <a:xfrm>
              <a:off x="864" y="480"/>
              <a:ext cx="275" cy="433"/>
              <a:chOff x="877" y="441"/>
              <a:chExt cx="275" cy="433"/>
            </a:xfrm>
          </p:grpSpPr>
          <p:sp>
            <p:nvSpPr>
              <p:cNvPr id="26" name="Freeform 20">
                <a:extLst>
                  <a:ext uri="{FF2B5EF4-FFF2-40B4-BE49-F238E27FC236}">
                    <a16:creationId xmlns:a16="http://schemas.microsoft.com/office/drawing/2014/main" id="{07959737-8EEA-B941-B93F-0C7F7D097259}"/>
                  </a:ext>
                </a:extLst>
              </p:cNvPr>
              <p:cNvSpPr>
                <a:spLocks noChangeAspect="1"/>
              </p:cNvSpPr>
              <p:nvPr/>
            </p:nvSpPr>
            <p:spPr bwMode="auto">
              <a:xfrm>
                <a:off x="979" y="680"/>
                <a:ext cx="70" cy="125"/>
              </a:xfrm>
              <a:custGeom>
                <a:avLst/>
                <a:gdLst>
                  <a:gd name="T0" fmla="*/ 225 w 245"/>
                  <a:gd name="T1" fmla="*/ 0 h 433"/>
                  <a:gd name="T2" fmla="*/ 130 w 245"/>
                  <a:gd name="T3" fmla="*/ 41 h 433"/>
                  <a:gd name="T4" fmla="*/ 0 w 245"/>
                  <a:gd name="T5" fmla="*/ 433 h 433"/>
                  <a:gd name="T6" fmla="*/ 245 w 245"/>
                  <a:gd name="T7" fmla="*/ 381 h 433"/>
                  <a:gd name="T8" fmla="*/ 225 w 245"/>
                  <a:gd name="T9" fmla="*/ 0 h 433"/>
                </a:gdLst>
                <a:ahLst/>
                <a:cxnLst>
                  <a:cxn ang="0">
                    <a:pos x="T0" y="T1"/>
                  </a:cxn>
                  <a:cxn ang="0">
                    <a:pos x="T2" y="T3"/>
                  </a:cxn>
                  <a:cxn ang="0">
                    <a:pos x="T4" y="T5"/>
                  </a:cxn>
                  <a:cxn ang="0">
                    <a:pos x="T6" y="T7"/>
                  </a:cxn>
                  <a:cxn ang="0">
                    <a:pos x="T8" y="T9"/>
                  </a:cxn>
                </a:cxnLst>
                <a:rect l="0" t="0" r="r" b="b"/>
                <a:pathLst>
                  <a:path w="245" h="433">
                    <a:moveTo>
                      <a:pt x="225" y="0"/>
                    </a:moveTo>
                    <a:lnTo>
                      <a:pt x="130" y="41"/>
                    </a:lnTo>
                    <a:lnTo>
                      <a:pt x="0" y="433"/>
                    </a:lnTo>
                    <a:lnTo>
                      <a:pt x="245" y="381"/>
                    </a:lnTo>
                    <a:lnTo>
                      <a:pt x="22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7" name="Freeform 21">
                <a:extLst>
                  <a:ext uri="{FF2B5EF4-FFF2-40B4-BE49-F238E27FC236}">
                    <a16:creationId xmlns:a16="http://schemas.microsoft.com/office/drawing/2014/main" id="{59E7DD36-1D18-4B44-8251-5C3F18594E7C}"/>
                  </a:ext>
                </a:extLst>
              </p:cNvPr>
              <p:cNvSpPr>
                <a:spLocks noChangeAspect="1"/>
              </p:cNvSpPr>
              <p:nvPr/>
            </p:nvSpPr>
            <p:spPr bwMode="auto">
              <a:xfrm>
                <a:off x="1033" y="684"/>
                <a:ext cx="53" cy="124"/>
              </a:xfrm>
              <a:custGeom>
                <a:avLst/>
                <a:gdLst>
                  <a:gd name="T0" fmla="*/ 62 w 184"/>
                  <a:gd name="T1" fmla="*/ 4 h 427"/>
                  <a:gd name="T2" fmla="*/ 49 w 184"/>
                  <a:gd name="T3" fmla="*/ 0 h 427"/>
                  <a:gd name="T4" fmla="*/ 9 w 184"/>
                  <a:gd name="T5" fmla="*/ 23 h 427"/>
                  <a:gd name="T6" fmla="*/ 0 w 184"/>
                  <a:gd name="T7" fmla="*/ 413 h 427"/>
                  <a:gd name="T8" fmla="*/ 184 w 184"/>
                  <a:gd name="T9" fmla="*/ 427 h 427"/>
                  <a:gd name="T10" fmla="*/ 62 w 184"/>
                  <a:gd name="T11" fmla="*/ 4 h 427"/>
                </a:gdLst>
                <a:ahLst/>
                <a:cxnLst>
                  <a:cxn ang="0">
                    <a:pos x="T0" y="T1"/>
                  </a:cxn>
                  <a:cxn ang="0">
                    <a:pos x="T2" y="T3"/>
                  </a:cxn>
                  <a:cxn ang="0">
                    <a:pos x="T4" y="T5"/>
                  </a:cxn>
                  <a:cxn ang="0">
                    <a:pos x="T6" y="T7"/>
                  </a:cxn>
                  <a:cxn ang="0">
                    <a:pos x="T8" y="T9"/>
                  </a:cxn>
                  <a:cxn ang="0">
                    <a:pos x="T10" y="T11"/>
                  </a:cxn>
                </a:cxnLst>
                <a:rect l="0" t="0" r="r" b="b"/>
                <a:pathLst>
                  <a:path w="184" h="427">
                    <a:moveTo>
                      <a:pt x="62" y="4"/>
                    </a:moveTo>
                    <a:lnTo>
                      <a:pt x="49" y="0"/>
                    </a:lnTo>
                    <a:lnTo>
                      <a:pt x="9" y="23"/>
                    </a:lnTo>
                    <a:lnTo>
                      <a:pt x="0" y="413"/>
                    </a:lnTo>
                    <a:lnTo>
                      <a:pt x="184" y="427"/>
                    </a:lnTo>
                    <a:lnTo>
                      <a:pt x="62"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2">
                <a:extLst>
                  <a:ext uri="{FF2B5EF4-FFF2-40B4-BE49-F238E27FC236}">
                    <a16:creationId xmlns:a16="http://schemas.microsoft.com/office/drawing/2014/main" id="{66645643-3CE8-C749-97A7-9A9F4C5FD578}"/>
                  </a:ext>
                </a:extLst>
              </p:cNvPr>
              <p:cNvSpPr>
                <a:spLocks noChangeAspect="1"/>
              </p:cNvSpPr>
              <p:nvPr/>
            </p:nvSpPr>
            <p:spPr bwMode="auto">
              <a:xfrm>
                <a:off x="990" y="720"/>
                <a:ext cx="51" cy="75"/>
              </a:xfrm>
              <a:custGeom>
                <a:avLst/>
                <a:gdLst>
                  <a:gd name="T0" fmla="*/ 86 w 176"/>
                  <a:gd name="T1" fmla="*/ 0 h 258"/>
                  <a:gd name="T2" fmla="*/ 0 w 176"/>
                  <a:gd name="T3" fmla="*/ 258 h 258"/>
                  <a:gd name="T4" fmla="*/ 176 w 176"/>
                  <a:gd name="T5" fmla="*/ 221 h 258"/>
                  <a:gd name="T6" fmla="*/ 167 w 176"/>
                  <a:gd name="T7" fmla="*/ 43 h 258"/>
                  <a:gd name="T8" fmla="*/ 86 w 176"/>
                  <a:gd name="T9" fmla="*/ 0 h 258"/>
                </a:gdLst>
                <a:ahLst/>
                <a:cxnLst>
                  <a:cxn ang="0">
                    <a:pos x="T0" y="T1"/>
                  </a:cxn>
                  <a:cxn ang="0">
                    <a:pos x="T2" y="T3"/>
                  </a:cxn>
                  <a:cxn ang="0">
                    <a:pos x="T4" y="T5"/>
                  </a:cxn>
                  <a:cxn ang="0">
                    <a:pos x="T6" y="T7"/>
                  </a:cxn>
                  <a:cxn ang="0">
                    <a:pos x="T8" y="T9"/>
                  </a:cxn>
                </a:cxnLst>
                <a:rect l="0" t="0" r="r" b="b"/>
                <a:pathLst>
                  <a:path w="176" h="258">
                    <a:moveTo>
                      <a:pt x="86" y="0"/>
                    </a:moveTo>
                    <a:lnTo>
                      <a:pt x="0" y="258"/>
                    </a:lnTo>
                    <a:lnTo>
                      <a:pt x="176" y="221"/>
                    </a:lnTo>
                    <a:lnTo>
                      <a:pt x="167" y="43"/>
                    </a:lnTo>
                    <a:lnTo>
                      <a:pt x="86"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9" name="Freeform 23">
                <a:extLst>
                  <a:ext uri="{FF2B5EF4-FFF2-40B4-BE49-F238E27FC236}">
                    <a16:creationId xmlns:a16="http://schemas.microsoft.com/office/drawing/2014/main" id="{2B87BCC3-A221-5645-9046-1D1667B86B21}"/>
                  </a:ext>
                </a:extLst>
              </p:cNvPr>
              <p:cNvSpPr>
                <a:spLocks noChangeAspect="1"/>
              </p:cNvSpPr>
              <p:nvPr/>
            </p:nvSpPr>
            <p:spPr bwMode="auto">
              <a:xfrm>
                <a:off x="877" y="519"/>
                <a:ext cx="265" cy="248"/>
              </a:xfrm>
              <a:custGeom>
                <a:avLst/>
                <a:gdLst>
                  <a:gd name="T0" fmla="*/ 872 w 917"/>
                  <a:gd name="T1" fmla="*/ 36 h 860"/>
                  <a:gd name="T2" fmla="*/ 849 w 917"/>
                  <a:gd name="T3" fmla="*/ 20 h 860"/>
                  <a:gd name="T4" fmla="*/ 823 w 917"/>
                  <a:gd name="T5" fmla="*/ 8 h 860"/>
                  <a:gd name="T6" fmla="*/ 792 w 917"/>
                  <a:gd name="T7" fmla="*/ 1 h 860"/>
                  <a:gd name="T8" fmla="*/ 750 w 917"/>
                  <a:gd name="T9" fmla="*/ 0 h 860"/>
                  <a:gd name="T10" fmla="*/ 697 w 917"/>
                  <a:gd name="T11" fmla="*/ 7 h 860"/>
                  <a:gd name="T12" fmla="*/ 641 w 917"/>
                  <a:gd name="T13" fmla="*/ 23 h 860"/>
                  <a:gd name="T14" fmla="*/ 580 w 917"/>
                  <a:gd name="T15" fmla="*/ 46 h 860"/>
                  <a:gd name="T16" fmla="*/ 518 w 917"/>
                  <a:gd name="T17" fmla="*/ 79 h 860"/>
                  <a:gd name="T18" fmla="*/ 453 w 917"/>
                  <a:gd name="T19" fmla="*/ 118 h 860"/>
                  <a:gd name="T20" fmla="*/ 388 w 917"/>
                  <a:gd name="T21" fmla="*/ 164 h 860"/>
                  <a:gd name="T22" fmla="*/ 322 w 917"/>
                  <a:gd name="T23" fmla="*/ 216 h 860"/>
                  <a:gd name="T24" fmla="*/ 259 w 917"/>
                  <a:gd name="T25" fmla="*/ 273 h 860"/>
                  <a:gd name="T26" fmla="*/ 200 w 917"/>
                  <a:gd name="T27" fmla="*/ 333 h 860"/>
                  <a:gd name="T28" fmla="*/ 148 w 917"/>
                  <a:gd name="T29" fmla="*/ 393 h 860"/>
                  <a:gd name="T30" fmla="*/ 103 w 917"/>
                  <a:gd name="T31" fmla="*/ 454 h 860"/>
                  <a:gd name="T32" fmla="*/ 65 w 917"/>
                  <a:gd name="T33" fmla="*/ 514 h 860"/>
                  <a:gd name="T34" fmla="*/ 35 w 917"/>
                  <a:gd name="T35" fmla="*/ 573 h 860"/>
                  <a:gd name="T36" fmla="*/ 13 w 917"/>
                  <a:gd name="T37" fmla="*/ 628 h 860"/>
                  <a:gd name="T38" fmla="*/ 2 w 917"/>
                  <a:gd name="T39" fmla="*/ 679 h 860"/>
                  <a:gd name="T40" fmla="*/ 0 w 917"/>
                  <a:gd name="T41" fmla="*/ 720 h 860"/>
                  <a:gd name="T42" fmla="*/ 3 w 917"/>
                  <a:gd name="T43" fmla="*/ 751 h 860"/>
                  <a:gd name="T44" fmla="*/ 11 w 917"/>
                  <a:gd name="T45" fmla="*/ 779 h 860"/>
                  <a:gd name="T46" fmla="*/ 25 w 917"/>
                  <a:gd name="T47" fmla="*/ 804 h 860"/>
                  <a:gd name="T48" fmla="*/ 45 w 917"/>
                  <a:gd name="T49" fmla="*/ 825 h 860"/>
                  <a:gd name="T50" fmla="*/ 68 w 917"/>
                  <a:gd name="T51" fmla="*/ 841 h 860"/>
                  <a:gd name="T52" fmla="*/ 94 w 917"/>
                  <a:gd name="T53" fmla="*/ 852 h 860"/>
                  <a:gd name="T54" fmla="*/ 125 w 917"/>
                  <a:gd name="T55" fmla="*/ 859 h 860"/>
                  <a:gd name="T56" fmla="*/ 165 w 917"/>
                  <a:gd name="T57" fmla="*/ 860 h 860"/>
                  <a:gd name="T58" fmla="*/ 218 w 917"/>
                  <a:gd name="T59" fmla="*/ 854 h 860"/>
                  <a:gd name="T60" fmla="*/ 276 w 917"/>
                  <a:gd name="T61" fmla="*/ 837 h 860"/>
                  <a:gd name="T62" fmla="*/ 336 w 917"/>
                  <a:gd name="T63" fmla="*/ 813 h 860"/>
                  <a:gd name="T64" fmla="*/ 400 w 917"/>
                  <a:gd name="T65" fmla="*/ 781 h 860"/>
                  <a:gd name="T66" fmla="*/ 465 w 917"/>
                  <a:gd name="T67" fmla="*/ 743 h 860"/>
                  <a:gd name="T68" fmla="*/ 530 w 917"/>
                  <a:gd name="T69" fmla="*/ 697 h 860"/>
                  <a:gd name="T70" fmla="*/ 595 w 917"/>
                  <a:gd name="T71" fmla="*/ 645 h 860"/>
                  <a:gd name="T72" fmla="*/ 671 w 917"/>
                  <a:gd name="T73" fmla="*/ 575 h 860"/>
                  <a:gd name="T74" fmla="*/ 749 w 917"/>
                  <a:gd name="T75" fmla="*/ 492 h 860"/>
                  <a:gd name="T76" fmla="*/ 812 w 917"/>
                  <a:gd name="T77" fmla="*/ 409 h 860"/>
                  <a:gd name="T78" fmla="*/ 862 w 917"/>
                  <a:gd name="T79" fmla="*/ 327 h 860"/>
                  <a:gd name="T80" fmla="*/ 896 w 917"/>
                  <a:gd name="T81" fmla="*/ 251 h 860"/>
                  <a:gd name="T82" fmla="*/ 915 w 917"/>
                  <a:gd name="T83" fmla="*/ 181 h 860"/>
                  <a:gd name="T84" fmla="*/ 915 w 917"/>
                  <a:gd name="T85" fmla="*/ 120 h 860"/>
                  <a:gd name="T86" fmla="*/ 898 w 917"/>
                  <a:gd name="T87" fmla="*/ 68 h 8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17" h="860">
                    <a:moveTo>
                      <a:pt x="883" y="46"/>
                    </a:moveTo>
                    <a:lnTo>
                      <a:pt x="872" y="36"/>
                    </a:lnTo>
                    <a:lnTo>
                      <a:pt x="862" y="27"/>
                    </a:lnTo>
                    <a:lnTo>
                      <a:pt x="849" y="20"/>
                    </a:lnTo>
                    <a:lnTo>
                      <a:pt x="837" y="13"/>
                    </a:lnTo>
                    <a:lnTo>
                      <a:pt x="823" y="8"/>
                    </a:lnTo>
                    <a:lnTo>
                      <a:pt x="807" y="5"/>
                    </a:lnTo>
                    <a:lnTo>
                      <a:pt x="792" y="1"/>
                    </a:lnTo>
                    <a:lnTo>
                      <a:pt x="774" y="0"/>
                    </a:lnTo>
                    <a:lnTo>
                      <a:pt x="750" y="0"/>
                    </a:lnTo>
                    <a:lnTo>
                      <a:pt x="724" y="3"/>
                    </a:lnTo>
                    <a:lnTo>
                      <a:pt x="697" y="7"/>
                    </a:lnTo>
                    <a:lnTo>
                      <a:pt x="670" y="14"/>
                    </a:lnTo>
                    <a:lnTo>
                      <a:pt x="641" y="23"/>
                    </a:lnTo>
                    <a:lnTo>
                      <a:pt x="611" y="34"/>
                    </a:lnTo>
                    <a:lnTo>
                      <a:pt x="580" y="46"/>
                    </a:lnTo>
                    <a:lnTo>
                      <a:pt x="549" y="61"/>
                    </a:lnTo>
                    <a:lnTo>
                      <a:pt x="518" y="79"/>
                    </a:lnTo>
                    <a:lnTo>
                      <a:pt x="485" y="97"/>
                    </a:lnTo>
                    <a:lnTo>
                      <a:pt x="453" y="118"/>
                    </a:lnTo>
                    <a:lnTo>
                      <a:pt x="420" y="140"/>
                    </a:lnTo>
                    <a:lnTo>
                      <a:pt x="388" y="164"/>
                    </a:lnTo>
                    <a:lnTo>
                      <a:pt x="354" y="189"/>
                    </a:lnTo>
                    <a:lnTo>
                      <a:pt x="322" y="216"/>
                    </a:lnTo>
                    <a:lnTo>
                      <a:pt x="290" y="244"/>
                    </a:lnTo>
                    <a:lnTo>
                      <a:pt x="259" y="273"/>
                    </a:lnTo>
                    <a:lnTo>
                      <a:pt x="229" y="303"/>
                    </a:lnTo>
                    <a:lnTo>
                      <a:pt x="200" y="333"/>
                    </a:lnTo>
                    <a:lnTo>
                      <a:pt x="173" y="363"/>
                    </a:lnTo>
                    <a:lnTo>
                      <a:pt x="148" y="393"/>
                    </a:lnTo>
                    <a:lnTo>
                      <a:pt x="125" y="424"/>
                    </a:lnTo>
                    <a:lnTo>
                      <a:pt x="103" y="454"/>
                    </a:lnTo>
                    <a:lnTo>
                      <a:pt x="83" y="484"/>
                    </a:lnTo>
                    <a:lnTo>
                      <a:pt x="65" y="514"/>
                    </a:lnTo>
                    <a:lnTo>
                      <a:pt x="49" y="544"/>
                    </a:lnTo>
                    <a:lnTo>
                      <a:pt x="35" y="573"/>
                    </a:lnTo>
                    <a:lnTo>
                      <a:pt x="24" y="600"/>
                    </a:lnTo>
                    <a:lnTo>
                      <a:pt x="13" y="628"/>
                    </a:lnTo>
                    <a:lnTo>
                      <a:pt x="7" y="653"/>
                    </a:lnTo>
                    <a:lnTo>
                      <a:pt x="2" y="679"/>
                    </a:lnTo>
                    <a:lnTo>
                      <a:pt x="0" y="703"/>
                    </a:lnTo>
                    <a:lnTo>
                      <a:pt x="0" y="720"/>
                    </a:lnTo>
                    <a:lnTo>
                      <a:pt x="1" y="736"/>
                    </a:lnTo>
                    <a:lnTo>
                      <a:pt x="3" y="751"/>
                    </a:lnTo>
                    <a:lnTo>
                      <a:pt x="7" y="765"/>
                    </a:lnTo>
                    <a:lnTo>
                      <a:pt x="11" y="779"/>
                    </a:lnTo>
                    <a:lnTo>
                      <a:pt x="18" y="791"/>
                    </a:lnTo>
                    <a:lnTo>
                      <a:pt x="25" y="804"/>
                    </a:lnTo>
                    <a:lnTo>
                      <a:pt x="34" y="814"/>
                    </a:lnTo>
                    <a:lnTo>
                      <a:pt x="45" y="825"/>
                    </a:lnTo>
                    <a:lnTo>
                      <a:pt x="55" y="834"/>
                    </a:lnTo>
                    <a:lnTo>
                      <a:pt x="68" y="841"/>
                    </a:lnTo>
                    <a:lnTo>
                      <a:pt x="80" y="848"/>
                    </a:lnTo>
                    <a:lnTo>
                      <a:pt x="94" y="852"/>
                    </a:lnTo>
                    <a:lnTo>
                      <a:pt x="109" y="856"/>
                    </a:lnTo>
                    <a:lnTo>
                      <a:pt x="125" y="859"/>
                    </a:lnTo>
                    <a:lnTo>
                      <a:pt x="141" y="860"/>
                    </a:lnTo>
                    <a:lnTo>
                      <a:pt x="165" y="860"/>
                    </a:lnTo>
                    <a:lnTo>
                      <a:pt x="191" y="858"/>
                    </a:lnTo>
                    <a:lnTo>
                      <a:pt x="218" y="854"/>
                    </a:lnTo>
                    <a:lnTo>
                      <a:pt x="246" y="847"/>
                    </a:lnTo>
                    <a:lnTo>
                      <a:pt x="276" y="837"/>
                    </a:lnTo>
                    <a:lnTo>
                      <a:pt x="306" y="826"/>
                    </a:lnTo>
                    <a:lnTo>
                      <a:pt x="336" y="813"/>
                    </a:lnTo>
                    <a:lnTo>
                      <a:pt x="368" y="798"/>
                    </a:lnTo>
                    <a:lnTo>
                      <a:pt x="400" y="781"/>
                    </a:lnTo>
                    <a:lnTo>
                      <a:pt x="432" y="763"/>
                    </a:lnTo>
                    <a:lnTo>
                      <a:pt x="465" y="743"/>
                    </a:lnTo>
                    <a:lnTo>
                      <a:pt x="497" y="720"/>
                    </a:lnTo>
                    <a:lnTo>
                      <a:pt x="530" y="697"/>
                    </a:lnTo>
                    <a:lnTo>
                      <a:pt x="563" y="672"/>
                    </a:lnTo>
                    <a:lnTo>
                      <a:pt x="595" y="645"/>
                    </a:lnTo>
                    <a:lnTo>
                      <a:pt x="627" y="616"/>
                    </a:lnTo>
                    <a:lnTo>
                      <a:pt x="671" y="575"/>
                    </a:lnTo>
                    <a:lnTo>
                      <a:pt x="711" y="533"/>
                    </a:lnTo>
                    <a:lnTo>
                      <a:pt x="749" y="492"/>
                    </a:lnTo>
                    <a:lnTo>
                      <a:pt x="782" y="449"/>
                    </a:lnTo>
                    <a:lnTo>
                      <a:pt x="812" y="409"/>
                    </a:lnTo>
                    <a:lnTo>
                      <a:pt x="839" y="368"/>
                    </a:lnTo>
                    <a:lnTo>
                      <a:pt x="862" y="327"/>
                    </a:lnTo>
                    <a:lnTo>
                      <a:pt x="881" y="289"/>
                    </a:lnTo>
                    <a:lnTo>
                      <a:pt x="896" y="251"/>
                    </a:lnTo>
                    <a:lnTo>
                      <a:pt x="908" y="216"/>
                    </a:lnTo>
                    <a:lnTo>
                      <a:pt x="915" y="181"/>
                    </a:lnTo>
                    <a:lnTo>
                      <a:pt x="917" y="149"/>
                    </a:lnTo>
                    <a:lnTo>
                      <a:pt x="915" y="120"/>
                    </a:lnTo>
                    <a:lnTo>
                      <a:pt x="909" y="92"/>
                    </a:lnTo>
                    <a:lnTo>
                      <a:pt x="898" y="68"/>
                    </a:lnTo>
                    <a:lnTo>
                      <a:pt x="883" y="4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 name="Freeform 24">
                <a:extLst>
                  <a:ext uri="{FF2B5EF4-FFF2-40B4-BE49-F238E27FC236}">
                    <a16:creationId xmlns:a16="http://schemas.microsoft.com/office/drawing/2014/main" id="{BDA79A48-B9D1-B641-B47D-F27C3D6B6ABD}"/>
                  </a:ext>
                </a:extLst>
              </p:cNvPr>
              <p:cNvSpPr>
                <a:spLocks noChangeAspect="1"/>
              </p:cNvSpPr>
              <p:nvPr/>
            </p:nvSpPr>
            <p:spPr bwMode="auto">
              <a:xfrm>
                <a:off x="884" y="525"/>
                <a:ext cx="251" cy="236"/>
              </a:xfrm>
              <a:custGeom>
                <a:avLst/>
                <a:gdLst>
                  <a:gd name="T0" fmla="*/ 825 w 872"/>
                  <a:gd name="T1" fmla="*/ 22 h 814"/>
                  <a:gd name="T2" fmla="*/ 779 w 872"/>
                  <a:gd name="T3" fmla="*/ 4 h 814"/>
                  <a:gd name="T4" fmla="*/ 721 w 872"/>
                  <a:gd name="T5" fmla="*/ 0 h 814"/>
                  <a:gd name="T6" fmla="*/ 653 w 872"/>
                  <a:gd name="T7" fmla="*/ 13 h 814"/>
                  <a:gd name="T8" fmla="*/ 577 w 872"/>
                  <a:gd name="T9" fmla="*/ 40 h 814"/>
                  <a:gd name="T10" fmla="*/ 497 w 872"/>
                  <a:gd name="T11" fmla="*/ 80 h 814"/>
                  <a:gd name="T12" fmla="*/ 412 w 872"/>
                  <a:gd name="T13" fmla="*/ 134 h 814"/>
                  <a:gd name="T14" fmla="*/ 325 w 872"/>
                  <a:gd name="T15" fmla="*/ 200 h 814"/>
                  <a:gd name="T16" fmla="*/ 253 w 872"/>
                  <a:gd name="T17" fmla="*/ 266 h 814"/>
                  <a:gd name="T18" fmla="*/ 195 w 872"/>
                  <a:gd name="T19" fmla="*/ 324 h 814"/>
                  <a:gd name="T20" fmla="*/ 145 w 872"/>
                  <a:gd name="T21" fmla="*/ 383 h 814"/>
                  <a:gd name="T22" fmla="*/ 101 w 872"/>
                  <a:gd name="T23" fmla="*/ 441 h 814"/>
                  <a:gd name="T24" fmla="*/ 64 w 872"/>
                  <a:gd name="T25" fmla="*/ 500 h 814"/>
                  <a:gd name="T26" fmla="*/ 35 w 872"/>
                  <a:gd name="T27" fmla="*/ 555 h 814"/>
                  <a:gd name="T28" fmla="*/ 14 w 872"/>
                  <a:gd name="T29" fmla="*/ 608 h 814"/>
                  <a:gd name="T30" fmla="*/ 2 w 872"/>
                  <a:gd name="T31" fmla="*/ 658 h 814"/>
                  <a:gd name="T32" fmla="*/ 1 w 872"/>
                  <a:gd name="T33" fmla="*/ 710 h 814"/>
                  <a:gd name="T34" fmla="*/ 16 w 872"/>
                  <a:gd name="T35" fmla="*/ 758 h 814"/>
                  <a:gd name="T36" fmla="*/ 38 w 872"/>
                  <a:gd name="T37" fmla="*/ 784 h 814"/>
                  <a:gd name="T38" fmla="*/ 57 w 872"/>
                  <a:gd name="T39" fmla="*/ 798 h 814"/>
                  <a:gd name="T40" fmla="*/ 80 w 872"/>
                  <a:gd name="T41" fmla="*/ 807 h 814"/>
                  <a:gd name="T42" fmla="*/ 107 w 872"/>
                  <a:gd name="T43" fmla="*/ 813 h 814"/>
                  <a:gd name="T44" fmla="*/ 143 w 872"/>
                  <a:gd name="T45" fmla="*/ 814 h 814"/>
                  <a:gd name="T46" fmla="*/ 194 w 872"/>
                  <a:gd name="T47" fmla="*/ 807 h 814"/>
                  <a:gd name="T48" fmla="*/ 249 w 872"/>
                  <a:gd name="T49" fmla="*/ 793 h 814"/>
                  <a:gd name="T50" fmla="*/ 308 w 872"/>
                  <a:gd name="T51" fmla="*/ 768 h 814"/>
                  <a:gd name="T52" fmla="*/ 369 w 872"/>
                  <a:gd name="T53" fmla="*/ 737 h 814"/>
                  <a:gd name="T54" fmla="*/ 432 w 872"/>
                  <a:gd name="T55" fmla="*/ 699 h 814"/>
                  <a:gd name="T56" fmla="*/ 496 w 872"/>
                  <a:gd name="T57" fmla="*/ 656 h 814"/>
                  <a:gd name="T58" fmla="*/ 559 w 872"/>
                  <a:gd name="T59" fmla="*/ 605 h 814"/>
                  <a:gd name="T60" fmla="*/ 632 w 872"/>
                  <a:gd name="T61" fmla="*/ 538 h 814"/>
                  <a:gd name="T62" fmla="*/ 705 w 872"/>
                  <a:gd name="T63" fmla="*/ 459 h 814"/>
                  <a:gd name="T64" fmla="*/ 767 w 872"/>
                  <a:gd name="T65" fmla="*/ 379 h 814"/>
                  <a:gd name="T66" fmla="*/ 816 w 872"/>
                  <a:gd name="T67" fmla="*/ 303 h 814"/>
                  <a:gd name="T68" fmla="*/ 850 w 872"/>
                  <a:gd name="T69" fmla="*/ 231 h 814"/>
                  <a:gd name="T70" fmla="*/ 869 w 872"/>
                  <a:gd name="T71" fmla="*/ 164 h 814"/>
                  <a:gd name="T72" fmla="*/ 872 w 872"/>
                  <a:gd name="T73" fmla="*/ 106 h 814"/>
                  <a:gd name="T74" fmla="*/ 857 w 872"/>
                  <a:gd name="T75" fmla="*/ 58 h 8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72" h="814">
                    <a:moveTo>
                      <a:pt x="843" y="38"/>
                    </a:moveTo>
                    <a:lnTo>
                      <a:pt x="825" y="22"/>
                    </a:lnTo>
                    <a:lnTo>
                      <a:pt x="804" y="11"/>
                    </a:lnTo>
                    <a:lnTo>
                      <a:pt x="779" y="4"/>
                    </a:lnTo>
                    <a:lnTo>
                      <a:pt x="751" y="0"/>
                    </a:lnTo>
                    <a:lnTo>
                      <a:pt x="721" y="0"/>
                    </a:lnTo>
                    <a:lnTo>
                      <a:pt x="688" y="5"/>
                    </a:lnTo>
                    <a:lnTo>
                      <a:pt x="653" y="13"/>
                    </a:lnTo>
                    <a:lnTo>
                      <a:pt x="617" y="25"/>
                    </a:lnTo>
                    <a:lnTo>
                      <a:pt x="577" y="40"/>
                    </a:lnTo>
                    <a:lnTo>
                      <a:pt x="537" y="58"/>
                    </a:lnTo>
                    <a:lnTo>
                      <a:pt x="497" y="80"/>
                    </a:lnTo>
                    <a:lnTo>
                      <a:pt x="454" y="105"/>
                    </a:lnTo>
                    <a:lnTo>
                      <a:pt x="412" y="134"/>
                    </a:lnTo>
                    <a:lnTo>
                      <a:pt x="369" y="165"/>
                    </a:lnTo>
                    <a:lnTo>
                      <a:pt x="325" y="200"/>
                    </a:lnTo>
                    <a:lnTo>
                      <a:pt x="283" y="238"/>
                    </a:lnTo>
                    <a:lnTo>
                      <a:pt x="253" y="266"/>
                    </a:lnTo>
                    <a:lnTo>
                      <a:pt x="223" y="295"/>
                    </a:lnTo>
                    <a:lnTo>
                      <a:pt x="195" y="324"/>
                    </a:lnTo>
                    <a:lnTo>
                      <a:pt x="170" y="354"/>
                    </a:lnTo>
                    <a:lnTo>
                      <a:pt x="145" y="383"/>
                    </a:lnTo>
                    <a:lnTo>
                      <a:pt x="122" y="413"/>
                    </a:lnTo>
                    <a:lnTo>
                      <a:pt x="101" y="441"/>
                    </a:lnTo>
                    <a:lnTo>
                      <a:pt x="81" y="471"/>
                    </a:lnTo>
                    <a:lnTo>
                      <a:pt x="64" y="500"/>
                    </a:lnTo>
                    <a:lnTo>
                      <a:pt x="49" y="528"/>
                    </a:lnTo>
                    <a:lnTo>
                      <a:pt x="35" y="555"/>
                    </a:lnTo>
                    <a:lnTo>
                      <a:pt x="24" y="583"/>
                    </a:lnTo>
                    <a:lnTo>
                      <a:pt x="14" y="608"/>
                    </a:lnTo>
                    <a:lnTo>
                      <a:pt x="6" y="634"/>
                    </a:lnTo>
                    <a:lnTo>
                      <a:pt x="2" y="658"/>
                    </a:lnTo>
                    <a:lnTo>
                      <a:pt x="0" y="681"/>
                    </a:lnTo>
                    <a:lnTo>
                      <a:pt x="1" y="710"/>
                    </a:lnTo>
                    <a:lnTo>
                      <a:pt x="6" y="735"/>
                    </a:lnTo>
                    <a:lnTo>
                      <a:pt x="16" y="758"/>
                    </a:lnTo>
                    <a:lnTo>
                      <a:pt x="29" y="776"/>
                    </a:lnTo>
                    <a:lnTo>
                      <a:pt x="38" y="784"/>
                    </a:lnTo>
                    <a:lnTo>
                      <a:pt x="47" y="791"/>
                    </a:lnTo>
                    <a:lnTo>
                      <a:pt x="57" y="798"/>
                    </a:lnTo>
                    <a:lnTo>
                      <a:pt x="69" y="804"/>
                    </a:lnTo>
                    <a:lnTo>
                      <a:pt x="80" y="807"/>
                    </a:lnTo>
                    <a:lnTo>
                      <a:pt x="93" y="811"/>
                    </a:lnTo>
                    <a:lnTo>
                      <a:pt x="107" y="813"/>
                    </a:lnTo>
                    <a:lnTo>
                      <a:pt x="120" y="814"/>
                    </a:lnTo>
                    <a:lnTo>
                      <a:pt x="143" y="814"/>
                    </a:lnTo>
                    <a:lnTo>
                      <a:pt x="168" y="812"/>
                    </a:lnTo>
                    <a:lnTo>
                      <a:pt x="194" y="807"/>
                    </a:lnTo>
                    <a:lnTo>
                      <a:pt x="221" y="801"/>
                    </a:lnTo>
                    <a:lnTo>
                      <a:pt x="249" y="793"/>
                    </a:lnTo>
                    <a:lnTo>
                      <a:pt x="278" y="781"/>
                    </a:lnTo>
                    <a:lnTo>
                      <a:pt x="308" y="768"/>
                    </a:lnTo>
                    <a:lnTo>
                      <a:pt x="338" y="755"/>
                    </a:lnTo>
                    <a:lnTo>
                      <a:pt x="369" y="737"/>
                    </a:lnTo>
                    <a:lnTo>
                      <a:pt x="400" y="720"/>
                    </a:lnTo>
                    <a:lnTo>
                      <a:pt x="432" y="699"/>
                    </a:lnTo>
                    <a:lnTo>
                      <a:pt x="463" y="679"/>
                    </a:lnTo>
                    <a:lnTo>
                      <a:pt x="496" y="656"/>
                    </a:lnTo>
                    <a:lnTo>
                      <a:pt x="527" y="630"/>
                    </a:lnTo>
                    <a:lnTo>
                      <a:pt x="559" y="605"/>
                    </a:lnTo>
                    <a:lnTo>
                      <a:pt x="590" y="577"/>
                    </a:lnTo>
                    <a:lnTo>
                      <a:pt x="632" y="538"/>
                    </a:lnTo>
                    <a:lnTo>
                      <a:pt x="670" y="499"/>
                    </a:lnTo>
                    <a:lnTo>
                      <a:pt x="705" y="459"/>
                    </a:lnTo>
                    <a:lnTo>
                      <a:pt x="737" y="419"/>
                    </a:lnTo>
                    <a:lnTo>
                      <a:pt x="767" y="379"/>
                    </a:lnTo>
                    <a:lnTo>
                      <a:pt x="793" y="341"/>
                    </a:lnTo>
                    <a:lnTo>
                      <a:pt x="816" y="303"/>
                    </a:lnTo>
                    <a:lnTo>
                      <a:pt x="834" y="266"/>
                    </a:lnTo>
                    <a:lnTo>
                      <a:pt x="850" y="231"/>
                    </a:lnTo>
                    <a:lnTo>
                      <a:pt x="862" y="196"/>
                    </a:lnTo>
                    <a:lnTo>
                      <a:pt x="869" y="164"/>
                    </a:lnTo>
                    <a:lnTo>
                      <a:pt x="872" y="134"/>
                    </a:lnTo>
                    <a:lnTo>
                      <a:pt x="872" y="106"/>
                    </a:lnTo>
                    <a:lnTo>
                      <a:pt x="866" y="81"/>
                    </a:lnTo>
                    <a:lnTo>
                      <a:pt x="857" y="58"/>
                    </a:lnTo>
                    <a:lnTo>
                      <a:pt x="843"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5">
                <a:extLst>
                  <a:ext uri="{FF2B5EF4-FFF2-40B4-BE49-F238E27FC236}">
                    <a16:creationId xmlns:a16="http://schemas.microsoft.com/office/drawing/2014/main" id="{8297EA47-0233-B246-989A-209A6689534F}"/>
                  </a:ext>
                </a:extLst>
              </p:cNvPr>
              <p:cNvSpPr>
                <a:spLocks noChangeAspect="1"/>
              </p:cNvSpPr>
              <p:nvPr/>
            </p:nvSpPr>
            <p:spPr bwMode="auto">
              <a:xfrm>
                <a:off x="892" y="533"/>
                <a:ext cx="235" cy="220"/>
              </a:xfrm>
              <a:custGeom>
                <a:avLst/>
                <a:gdLst>
                  <a:gd name="T0" fmla="*/ 515 w 819"/>
                  <a:gd name="T1" fmla="*/ 557 h 761"/>
                  <a:gd name="T2" fmla="*/ 454 w 819"/>
                  <a:gd name="T3" fmla="*/ 605 h 761"/>
                  <a:gd name="T4" fmla="*/ 393 w 819"/>
                  <a:gd name="T5" fmla="*/ 648 h 761"/>
                  <a:gd name="T6" fmla="*/ 332 w 819"/>
                  <a:gd name="T7" fmla="*/ 685 h 761"/>
                  <a:gd name="T8" fmla="*/ 273 w 819"/>
                  <a:gd name="T9" fmla="*/ 716 h 761"/>
                  <a:gd name="T10" fmla="*/ 217 w 819"/>
                  <a:gd name="T11" fmla="*/ 739 h 761"/>
                  <a:gd name="T12" fmla="*/ 165 w 819"/>
                  <a:gd name="T13" fmla="*/ 754 h 761"/>
                  <a:gd name="T14" fmla="*/ 118 w 819"/>
                  <a:gd name="T15" fmla="*/ 761 h 761"/>
                  <a:gd name="T16" fmla="*/ 83 w 819"/>
                  <a:gd name="T17" fmla="*/ 760 h 761"/>
                  <a:gd name="T18" fmla="*/ 62 w 819"/>
                  <a:gd name="T19" fmla="*/ 756 h 761"/>
                  <a:gd name="T20" fmla="*/ 44 w 819"/>
                  <a:gd name="T21" fmla="*/ 748 h 761"/>
                  <a:gd name="T22" fmla="*/ 29 w 819"/>
                  <a:gd name="T23" fmla="*/ 738 h 761"/>
                  <a:gd name="T24" fmla="*/ 12 w 819"/>
                  <a:gd name="T25" fmla="*/ 716 h 761"/>
                  <a:gd name="T26" fmla="*/ 0 w 819"/>
                  <a:gd name="T27" fmla="*/ 679 h 761"/>
                  <a:gd name="T28" fmla="*/ 2 w 819"/>
                  <a:gd name="T29" fmla="*/ 634 h 761"/>
                  <a:gd name="T30" fmla="*/ 14 w 819"/>
                  <a:gd name="T31" fmla="*/ 588 h 761"/>
                  <a:gd name="T32" fmla="*/ 35 w 819"/>
                  <a:gd name="T33" fmla="*/ 536 h 761"/>
                  <a:gd name="T34" fmla="*/ 62 w 819"/>
                  <a:gd name="T35" fmla="*/ 483 h 761"/>
                  <a:gd name="T36" fmla="*/ 98 w 819"/>
                  <a:gd name="T37" fmla="*/ 427 h 761"/>
                  <a:gd name="T38" fmla="*/ 141 w 819"/>
                  <a:gd name="T39" fmla="*/ 371 h 761"/>
                  <a:gd name="T40" fmla="*/ 190 w 819"/>
                  <a:gd name="T41" fmla="*/ 313 h 761"/>
                  <a:gd name="T42" fmla="*/ 244 w 819"/>
                  <a:gd name="T43" fmla="*/ 258 h 761"/>
                  <a:gd name="T44" fmla="*/ 313 w 819"/>
                  <a:gd name="T45" fmla="*/ 196 h 761"/>
                  <a:gd name="T46" fmla="*/ 393 w 819"/>
                  <a:gd name="T47" fmla="*/ 135 h 761"/>
                  <a:gd name="T48" fmla="*/ 473 w 819"/>
                  <a:gd name="T49" fmla="*/ 83 h 761"/>
                  <a:gd name="T50" fmla="*/ 549 w 819"/>
                  <a:gd name="T51" fmla="*/ 44 h 761"/>
                  <a:gd name="T52" fmla="*/ 621 w 819"/>
                  <a:gd name="T53" fmla="*/ 16 h 761"/>
                  <a:gd name="T54" fmla="*/ 685 w 819"/>
                  <a:gd name="T55" fmla="*/ 2 h 761"/>
                  <a:gd name="T56" fmla="*/ 739 w 819"/>
                  <a:gd name="T57" fmla="*/ 2 h 761"/>
                  <a:gd name="T58" fmla="*/ 781 w 819"/>
                  <a:gd name="T59" fmla="*/ 16 h 761"/>
                  <a:gd name="T60" fmla="*/ 808 w 819"/>
                  <a:gd name="T61" fmla="*/ 47 h 761"/>
                  <a:gd name="T62" fmla="*/ 819 w 819"/>
                  <a:gd name="T63" fmla="*/ 90 h 761"/>
                  <a:gd name="T64" fmla="*/ 813 w 819"/>
                  <a:gd name="T65" fmla="*/ 143 h 761"/>
                  <a:gd name="T66" fmla="*/ 793 w 819"/>
                  <a:gd name="T67" fmla="*/ 205 h 761"/>
                  <a:gd name="T68" fmla="*/ 759 w 819"/>
                  <a:gd name="T69" fmla="*/ 274 h 761"/>
                  <a:gd name="T70" fmla="*/ 712 w 819"/>
                  <a:gd name="T71" fmla="*/ 346 h 761"/>
                  <a:gd name="T72" fmla="*/ 653 w 819"/>
                  <a:gd name="T73" fmla="*/ 420 h 761"/>
                  <a:gd name="T74" fmla="*/ 583 w 819"/>
                  <a:gd name="T75" fmla="*/ 495 h 7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19" h="761">
                    <a:moveTo>
                      <a:pt x="545" y="531"/>
                    </a:moveTo>
                    <a:lnTo>
                      <a:pt x="515" y="557"/>
                    </a:lnTo>
                    <a:lnTo>
                      <a:pt x="485" y="581"/>
                    </a:lnTo>
                    <a:lnTo>
                      <a:pt x="454" y="605"/>
                    </a:lnTo>
                    <a:lnTo>
                      <a:pt x="424" y="627"/>
                    </a:lnTo>
                    <a:lnTo>
                      <a:pt x="393" y="648"/>
                    </a:lnTo>
                    <a:lnTo>
                      <a:pt x="363" y="668"/>
                    </a:lnTo>
                    <a:lnTo>
                      <a:pt x="332" y="685"/>
                    </a:lnTo>
                    <a:lnTo>
                      <a:pt x="303" y="701"/>
                    </a:lnTo>
                    <a:lnTo>
                      <a:pt x="273" y="716"/>
                    </a:lnTo>
                    <a:lnTo>
                      <a:pt x="244" y="729"/>
                    </a:lnTo>
                    <a:lnTo>
                      <a:pt x="217" y="739"/>
                    </a:lnTo>
                    <a:lnTo>
                      <a:pt x="190" y="747"/>
                    </a:lnTo>
                    <a:lnTo>
                      <a:pt x="165" y="754"/>
                    </a:lnTo>
                    <a:lnTo>
                      <a:pt x="141" y="759"/>
                    </a:lnTo>
                    <a:lnTo>
                      <a:pt x="118" y="761"/>
                    </a:lnTo>
                    <a:lnTo>
                      <a:pt x="96" y="761"/>
                    </a:lnTo>
                    <a:lnTo>
                      <a:pt x="83" y="760"/>
                    </a:lnTo>
                    <a:lnTo>
                      <a:pt x="73" y="759"/>
                    </a:lnTo>
                    <a:lnTo>
                      <a:pt x="62" y="756"/>
                    </a:lnTo>
                    <a:lnTo>
                      <a:pt x="52" y="753"/>
                    </a:lnTo>
                    <a:lnTo>
                      <a:pt x="44" y="748"/>
                    </a:lnTo>
                    <a:lnTo>
                      <a:pt x="36" y="744"/>
                    </a:lnTo>
                    <a:lnTo>
                      <a:pt x="29" y="738"/>
                    </a:lnTo>
                    <a:lnTo>
                      <a:pt x="22" y="731"/>
                    </a:lnTo>
                    <a:lnTo>
                      <a:pt x="12" y="716"/>
                    </a:lnTo>
                    <a:lnTo>
                      <a:pt x="5" y="699"/>
                    </a:lnTo>
                    <a:lnTo>
                      <a:pt x="0" y="679"/>
                    </a:lnTo>
                    <a:lnTo>
                      <a:pt x="0" y="656"/>
                    </a:lnTo>
                    <a:lnTo>
                      <a:pt x="2" y="634"/>
                    </a:lnTo>
                    <a:lnTo>
                      <a:pt x="7" y="611"/>
                    </a:lnTo>
                    <a:lnTo>
                      <a:pt x="14" y="588"/>
                    </a:lnTo>
                    <a:lnTo>
                      <a:pt x="23" y="563"/>
                    </a:lnTo>
                    <a:lnTo>
                      <a:pt x="35" y="536"/>
                    </a:lnTo>
                    <a:lnTo>
                      <a:pt x="47" y="510"/>
                    </a:lnTo>
                    <a:lnTo>
                      <a:pt x="62" y="483"/>
                    </a:lnTo>
                    <a:lnTo>
                      <a:pt x="80" y="455"/>
                    </a:lnTo>
                    <a:lnTo>
                      <a:pt x="98" y="427"/>
                    </a:lnTo>
                    <a:lnTo>
                      <a:pt x="119" y="398"/>
                    </a:lnTo>
                    <a:lnTo>
                      <a:pt x="141" y="371"/>
                    </a:lnTo>
                    <a:lnTo>
                      <a:pt x="165" y="342"/>
                    </a:lnTo>
                    <a:lnTo>
                      <a:pt x="190" y="313"/>
                    </a:lnTo>
                    <a:lnTo>
                      <a:pt x="217" y="285"/>
                    </a:lnTo>
                    <a:lnTo>
                      <a:pt x="244" y="258"/>
                    </a:lnTo>
                    <a:lnTo>
                      <a:pt x="273" y="230"/>
                    </a:lnTo>
                    <a:lnTo>
                      <a:pt x="313" y="196"/>
                    </a:lnTo>
                    <a:lnTo>
                      <a:pt x="352" y="163"/>
                    </a:lnTo>
                    <a:lnTo>
                      <a:pt x="393" y="135"/>
                    </a:lnTo>
                    <a:lnTo>
                      <a:pt x="433" y="107"/>
                    </a:lnTo>
                    <a:lnTo>
                      <a:pt x="473" y="83"/>
                    </a:lnTo>
                    <a:lnTo>
                      <a:pt x="512" y="62"/>
                    </a:lnTo>
                    <a:lnTo>
                      <a:pt x="549" y="44"/>
                    </a:lnTo>
                    <a:lnTo>
                      <a:pt x="586" y="27"/>
                    </a:lnTo>
                    <a:lnTo>
                      <a:pt x="621" y="16"/>
                    </a:lnTo>
                    <a:lnTo>
                      <a:pt x="654" y="7"/>
                    </a:lnTo>
                    <a:lnTo>
                      <a:pt x="685" y="2"/>
                    </a:lnTo>
                    <a:lnTo>
                      <a:pt x="714" y="0"/>
                    </a:lnTo>
                    <a:lnTo>
                      <a:pt x="739" y="2"/>
                    </a:lnTo>
                    <a:lnTo>
                      <a:pt x="762" y="7"/>
                    </a:lnTo>
                    <a:lnTo>
                      <a:pt x="781" y="16"/>
                    </a:lnTo>
                    <a:lnTo>
                      <a:pt x="797" y="30"/>
                    </a:lnTo>
                    <a:lnTo>
                      <a:pt x="808" y="47"/>
                    </a:lnTo>
                    <a:lnTo>
                      <a:pt x="815" y="67"/>
                    </a:lnTo>
                    <a:lnTo>
                      <a:pt x="819" y="90"/>
                    </a:lnTo>
                    <a:lnTo>
                      <a:pt x="819" y="115"/>
                    </a:lnTo>
                    <a:lnTo>
                      <a:pt x="813" y="143"/>
                    </a:lnTo>
                    <a:lnTo>
                      <a:pt x="805" y="174"/>
                    </a:lnTo>
                    <a:lnTo>
                      <a:pt x="793" y="205"/>
                    </a:lnTo>
                    <a:lnTo>
                      <a:pt x="777" y="238"/>
                    </a:lnTo>
                    <a:lnTo>
                      <a:pt x="759" y="274"/>
                    </a:lnTo>
                    <a:lnTo>
                      <a:pt x="737" y="310"/>
                    </a:lnTo>
                    <a:lnTo>
                      <a:pt x="712" y="346"/>
                    </a:lnTo>
                    <a:lnTo>
                      <a:pt x="683" y="383"/>
                    </a:lnTo>
                    <a:lnTo>
                      <a:pt x="653" y="420"/>
                    </a:lnTo>
                    <a:lnTo>
                      <a:pt x="619" y="458"/>
                    </a:lnTo>
                    <a:lnTo>
                      <a:pt x="583" y="495"/>
                    </a:lnTo>
                    <a:lnTo>
                      <a:pt x="545" y="53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2" name="Freeform 26">
                <a:extLst>
                  <a:ext uri="{FF2B5EF4-FFF2-40B4-BE49-F238E27FC236}">
                    <a16:creationId xmlns:a16="http://schemas.microsoft.com/office/drawing/2014/main" id="{B1AB7AA3-E254-9E4C-92A9-78920ECBC83D}"/>
                  </a:ext>
                </a:extLst>
              </p:cNvPr>
              <p:cNvSpPr>
                <a:spLocks noChangeAspect="1"/>
              </p:cNvSpPr>
              <p:nvPr/>
            </p:nvSpPr>
            <p:spPr bwMode="auto">
              <a:xfrm>
                <a:off x="905" y="583"/>
                <a:ext cx="127" cy="160"/>
              </a:xfrm>
              <a:custGeom>
                <a:avLst/>
                <a:gdLst>
                  <a:gd name="T0" fmla="*/ 120 w 441"/>
                  <a:gd name="T1" fmla="*/ 519 h 553"/>
                  <a:gd name="T2" fmla="*/ 101 w 441"/>
                  <a:gd name="T3" fmla="*/ 515 h 553"/>
                  <a:gd name="T4" fmla="*/ 83 w 441"/>
                  <a:gd name="T5" fmla="*/ 508 h 553"/>
                  <a:gd name="T6" fmla="*/ 69 w 441"/>
                  <a:gd name="T7" fmla="*/ 499 h 553"/>
                  <a:gd name="T8" fmla="*/ 54 w 441"/>
                  <a:gd name="T9" fmla="*/ 480 h 553"/>
                  <a:gd name="T10" fmla="*/ 45 w 441"/>
                  <a:gd name="T11" fmla="*/ 445 h 553"/>
                  <a:gd name="T12" fmla="*/ 46 w 441"/>
                  <a:gd name="T13" fmla="*/ 405 h 553"/>
                  <a:gd name="T14" fmla="*/ 57 w 441"/>
                  <a:gd name="T15" fmla="*/ 363 h 553"/>
                  <a:gd name="T16" fmla="*/ 74 w 441"/>
                  <a:gd name="T17" fmla="*/ 317 h 553"/>
                  <a:gd name="T18" fmla="*/ 101 w 441"/>
                  <a:gd name="T19" fmla="*/ 269 h 553"/>
                  <a:gd name="T20" fmla="*/ 133 w 441"/>
                  <a:gd name="T21" fmla="*/ 219 h 553"/>
                  <a:gd name="T22" fmla="*/ 171 w 441"/>
                  <a:gd name="T23" fmla="*/ 168 h 553"/>
                  <a:gd name="T24" fmla="*/ 216 w 441"/>
                  <a:gd name="T25" fmla="*/ 117 h 553"/>
                  <a:gd name="T26" fmla="*/ 264 w 441"/>
                  <a:gd name="T27" fmla="*/ 66 h 553"/>
                  <a:gd name="T28" fmla="*/ 296 w 441"/>
                  <a:gd name="T29" fmla="*/ 36 h 553"/>
                  <a:gd name="T30" fmla="*/ 309 w 441"/>
                  <a:gd name="T31" fmla="*/ 26 h 553"/>
                  <a:gd name="T32" fmla="*/ 322 w 441"/>
                  <a:gd name="T33" fmla="*/ 16 h 553"/>
                  <a:gd name="T34" fmla="*/ 334 w 441"/>
                  <a:gd name="T35" fmla="*/ 5 h 553"/>
                  <a:gd name="T36" fmla="*/ 328 w 441"/>
                  <a:gd name="T37" fmla="*/ 9 h 553"/>
                  <a:gd name="T38" fmla="*/ 305 w 441"/>
                  <a:gd name="T39" fmla="*/ 26 h 553"/>
                  <a:gd name="T40" fmla="*/ 281 w 441"/>
                  <a:gd name="T41" fmla="*/ 46 h 553"/>
                  <a:gd name="T42" fmla="*/ 258 w 441"/>
                  <a:gd name="T43" fmla="*/ 65 h 553"/>
                  <a:gd name="T44" fmla="*/ 220 w 441"/>
                  <a:gd name="T45" fmla="*/ 100 h 553"/>
                  <a:gd name="T46" fmla="*/ 172 w 441"/>
                  <a:gd name="T47" fmla="*/ 150 h 553"/>
                  <a:gd name="T48" fmla="*/ 127 w 441"/>
                  <a:gd name="T49" fmla="*/ 201 h 553"/>
                  <a:gd name="T50" fmla="*/ 89 w 441"/>
                  <a:gd name="T51" fmla="*/ 253 h 553"/>
                  <a:gd name="T52" fmla="*/ 57 w 441"/>
                  <a:gd name="T53" fmla="*/ 304 h 553"/>
                  <a:gd name="T54" fmla="*/ 30 w 441"/>
                  <a:gd name="T55" fmla="*/ 352 h 553"/>
                  <a:gd name="T56" fmla="*/ 13 w 441"/>
                  <a:gd name="T57" fmla="*/ 398 h 553"/>
                  <a:gd name="T58" fmla="*/ 3 w 441"/>
                  <a:gd name="T59" fmla="*/ 439 h 553"/>
                  <a:gd name="T60" fmla="*/ 1 w 441"/>
                  <a:gd name="T61" fmla="*/ 480 h 553"/>
                  <a:gd name="T62" fmla="*/ 11 w 441"/>
                  <a:gd name="T63" fmla="*/ 513 h 553"/>
                  <a:gd name="T64" fmla="*/ 26 w 441"/>
                  <a:gd name="T65" fmla="*/ 533 h 553"/>
                  <a:gd name="T66" fmla="*/ 39 w 441"/>
                  <a:gd name="T67" fmla="*/ 542 h 553"/>
                  <a:gd name="T68" fmla="*/ 57 w 441"/>
                  <a:gd name="T69" fmla="*/ 549 h 553"/>
                  <a:gd name="T70" fmla="*/ 76 w 441"/>
                  <a:gd name="T71" fmla="*/ 552 h 553"/>
                  <a:gd name="T72" fmla="*/ 104 w 441"/>
                  <a:gd name="T73" fmla="*/ 553 h 553"/>
                  <a:gd name="T74" fmla="*/ 141 w 441"/>
                  <a:gd name="T75" fmla="*/ 549 h 553"/>
                  <a:gd name="T76" fmla="*/ 182 w 441"/>
                  <a:gd name="T77" fmla="*/ 538 h 553"/>
                  <a:gd name="T78" fmla="*/ 226 w 441"/>
                  <a:gd name="T79" fmla="*/ 522 h 553"/>
                  <a:gd name="T80" fmla="*/ 272 w 441"/>
                  <a:gd name="T81" fmla="*/ 500 h 553"/>
                  <a:gd name="T82" fmla="*/ 319 w 441"/>
                  <a:gd name="T83" fmla="*/ 474 h 553"/>
                  <a:gd name="T84" fmla="*/ 368 w 441"/>
                  <a:gd name="T85" fmla="*/ 443 h 553"/>
                  <a:gd name="T86" fmla="*/ 417 w 441"/>
                  <a:gd name="T87" fmla="*/ 407 h 553"/>
                  <a:gd name="T88" fmla="*/ 419 w 441"/>
                  <a:gd name="T89" fmla="*/ 404 h 553"/>
                  <a:gd name="T90" fmla="*/ 377 w 441"/>
                  <a:gd name="T91" fmla="*/ 432 h 553"/>
                  <a:gd name="T92" fmla="*/ 334 w 441"/>
                  <a:gd name="T93" fmla="*/ 457 h 553"/>
                  <a:gd name="T94" fmla="*/ 293 w 441"/>
                  <a:gd name="T95" fmla="*/ 479 h 553"/>
                  <a:gd name="T96" fmla="*/ 252 w 441"/>
                  <a:gd name="T97" fmla="*/ 495 h 553"/>
                  <a:gd name="T98" fmla="*/ 214 w 441"/>
                  <a:gd name="T99" fmla="*/ 508 h 553"/>
                  <a:gd name="T100" fmla="*/ 179 w 441"/>
                  <a:gd name="T101" fmla="*/ 517 h 553"/>
                  <a:gd name="T102" fmla="*/ 145 w 441"/>
                  <a:gd name="T103" fmla="*/ 520 h 5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41" h="553">
                    <a:moveTo>
                      <a:pt x="130" y="520"/>
                    </a:moveTo>
                    <a:lnTo>
                      <a:pt x="120" y="519"/>
                    </a:lnTo>
                    <a:lnTo>
                      <a:pt x="110" y="518"/>
                    </a:lnTo>
                    <a:lnTo>
                      <a:pt x="101" y="515"/>
                    </a:lnTo>
                    <a:lnTo>
                      <a:pt x="91" y="512"/>
                    </a:lnTo>
                    <a:lnTo>
                      <a:pt x="83" y="508"/>
                    </a:lnTo>
                    <a:lnTo>
                      <a:pt x="76" y="504"/>
                    </a:lnTo>
                    <a:lnTo>
                      <a:pt x="69" y="499"/>
                    </a:lnTo>
                    <a:lnTo>
                      <a:pt x="64" y="494"/>
                    </a:lnTo>
                    <a:lnTo>
                      <a:pt x="54" y="480"/>
                    </a:lnTo>
                    <a:lnTo>
                      <a:pt x="49" y="464"/>
                    </a:lnTo>
                    <a:lnTo>
                      <a:pt x="45" y="445"/>
                    </a:lnTo>
                    <a:lnTo>
                      <a:pt x="44" y="424"/>
                    </a:lnTo>
                    <a:lnTo>
                      <a:pt x="46" y="405"/>
                    </a:lnTo>
                    <a:lnTo>
                      <a:pt x="50" y="385"/>
                    </a:lnTo>
                    <a:lnTo>
                      <a:pt x="57" y="363"/>
                    </a:lnTo>
                    <a:lnTo>
                      <a:pt x="65" y="342"/>
                    </a:lnTo>
                    <a:lnTo>
                      <a:pt x="74" y="317"/>
                    </a:lnTo>
                    <a:lnTo>
                      <a:pt x="87" y="294"/>
                    </a:lnTo>
                    <a:lnTo>
                      <a:pt x="101" y="269"/>
                    </a:lnTo>
                    <a:lnTo>
                      <a:pt x="115" y="245"/>
                    </a:lnTo>
                    <a:lnTo>
                      <a:pt x="133" y="219"/>
                    </a:lnTo>
                    <a:lnTo>
                      <a:pt x="151" y="194"/>
                    </a:lnTo>
                    <a:lnTo>
                      <a:pt x="171" y="168"/>
                    </a:lnTo>
                    <a:lnTo>
                      <a:pt x="193" y="142"/>
                    </a:lnTo>
                    <a:lnTo>
                      <a:pt x="216" y="117"/>
                    </a:lnTo>
                    <a:lnTo>
                      <a:pt x="239" y="92"/>
                    </a:lnTo>
                    <a:lnTo>
                      <a:pt x="264" y="66"/>
                    </a:lnTo>
                    <a:lnTo>
                      <a:pt x="290" y="42"/>
                    </a:lnTo>
                    <a:lnTo>
                      <a:pt x="296" y="36"/>
                    </a:lnTo>
                    <a:lnTo>
                      <a:pt x="303" y="31"/>
                    </a:lnTo>
                    <a:lnTo>
                      <a:pt x="309" y="26"/>
                    </a:lnTo>
                    <a:lnTo>
                      <a:pt x="316" y="20"/>
                    </a:lnTo>
                    <a:lnTo>
                      <a:pt x="322" y="16"/>
                    </a:lnTo>
                    <a:lnTo>
                      <a:pt x="327" y="10"/>
                    </a:lnTo>
                    <a:lnTo>
                      <a:pt x="334" y="5"/>
                    </a:lnTo>
                    <a:lnTo>
                      <a:pt x="340" y="0"/>
                    </a:lnTo>
                    <a:lnTo>
                      <a:pt x="328" y="9"/>
                    </a:lnTo>
                    <a:lnTo>
                      <a:pt x="317" y="17"/>
                    </a:lnTo>
                    <a:lnTo>
                      <a:pt x="305" y="26"/>
                    </a:lnTo>
                    <a:lnTo>
                      <a:pt x="294" y="35"/>
                    </a:lnTo>
                    <a:lnTo>
                      <a:pt x="281" y="46"/>
                    </a:lnTo>
                    <a:lnTo>
                      <a:pt x="270" y="55"/>
                    </a:lnTo>
                    <a:lnTo>
                      <a:pt x="258" y="65"/>
                    </a:lnTo>
                    <a:lnTo>
                      <a:pt x="247" y="76"/>
                    </a:lnTo>
                    <a:lnTo>
                      <a:pt x="220" y="100"/>
                    </a:lnTo>
                    <a:lnTo>
                      <a:pt x="195" y="125"/>
                    </a:lnTo>
                    <a:lnTo>
                      <a:pt x="172" y="150"/>
                    </a:lnTo>
                    <a:lnTo>
                      <a:pt x="149" y="176"/>
                    </a:lnTo>
                    <a:lnTo>
                      <a:pt x="127" y="201"/>
                    </a:lnTo>
                    <a:lnTo>
                      <a:pt x="107" y="228"/>
                    </a:lnTo>
                    <a:lnTo>
                      <a:pt x="89" y="253"/>
                    </a:lnTo>
                    <a:lnTo>
                      <a:pt x="72" y="278"/>
                    </a:lnTo>
                    <a:lnTo>
                      <a:pt x="57" y="304"/>
                    </a:lnTo>
                    <a:lnTo>
                      <a:pt x="43" y="328"/>
                    </a:lnTo>
                    <a:lnTo>
                      <a:pt x="30" y="352"/>
                    </a:lnTo>
                    <a:lnTo>
                      <a:pt x="21" y="375"/>
                    </a:lnTo>
                    <a:lnTo>
                      <a:pt x="13" y="398"/>
                    </a:lnTo>
                    <a:lnTo>
                      <a:pt x="6" y="419"/>
                    </a:lnTo>
                    <a:lnTo>
                      <a:pt x="3" y="439"/>
                    </a:lnTo>
                    <a:lnTo>
                      <a:pt x="0" y="459"/>
                    </a:lnTo>
                    <a:lnTo>
                      <a:pt x="1" y="480"/>
                    </a:lnTo>
                    <a:lnTo>
                      <a:pt x="5" y="498"/>
                    </a:lnTo>
                    <a:lnTo>
                      <a:pt x="11" y="513"/>
                    </a:lnTo>
                    <a:lnTo>
                      <a:pt x="20" y="527"/>
                    </a:lnTo>
                    <a:lnTo>
                      <a:pt x="26" y="533"/>
                    </a:lnTo>
                    <a:lnTo>
                      <a:pt x="33" y="537"/>
                    </a:lnTo>
                    <a:lnTo>
                      <a:pt x="39" y="542"/>
                    </a:lnTo>
                    <a:lnTo>
                      <a:pt x="48" y="545"/>
                    </a:lnTo>
                    <a:lnTo>
                      <a:pt x="57" y="549"/>
                    </a:lnTo>
                    <a:lnTo>
                      <a:pt x="66" y="551"/>
                    </a:lnTo>
                    <a:lnTo>
                      <a:pt x="76" y="552"/>
                    </a:lnTo>
                    <a:lnTo>
                      <a:pt x="87" y="553"/>
                    </a:lnTo>
                    <a:lnTo>
                      <a:pt x="104" y="553"/>
                    </a:lnTo>
                    <a:lnTo>
                      <a:pt x="121" y="552"/>
                    </a:lnTo>
                    <a:lnTo>
                      <a:pt x="141" y="549"/>
                    </a:lnTo>
                    <a:lnTo>
                      <a:pt x="160" y="544"/>
                    </a:lnTo>
                    <a:lnTo>
                      <a:pt x="182" y="538"/>
                    </a:lnTo>
                    <a:lnTo>
                      <a:pt x="203" y="530"/>
                    </a:lnTo>
                    <a:lnTo>
                      <a:pt x="226" y="522"/>
                    </a:lnTo>
                    <a:lnTo>
                      <a:pt x="249" y="512"/>
                    </a:lnTo>
                    <a:lnTo>
                      <a:pt x="272" y="500"/>
                    </a:lnTo>
                    <a:lnTo>
                      <a:pt x="295" y="488"/>
                    </a:lnTo>
                    <a:lnTo>
                      <a:pt x="319" y="474"/>
                    </a:lnTo>
                    <a:lnTo>
                      <a:pt x="343" y="459"/>
                    </a:lnTo>
                    <a:lnTo>
                      <a:pt x="368" y="443"/>
                    </a:lnTo>
                    <a:lnTo>
                      <a:pt x="393" y="426"/>
                    </a:lnTo>
                    <a:lnTo>
                      <a:pt x="417" y="407"/>
                    </a:lnTo>
                    <a:lnTo>
                      <a:pt x="441" y="389"/>
                    </a:lnTo>
                    <a:lnTo>
                      <a:pt x="419" y="404"/>
                    </a:lnTo>
                    <a:lnTo>
                      <a:pt x="398" y="419"/>
                    </a:lnTo>
                    <a:lnTo>
                      <a:pt x="377" y="432"/>
                    </a:lnTo>
                    <a:lnTo>
                      <a:pt x="355" y="445"/>
                    </a:lnTo>
                    <a:lnTo>
                      <a:pt x="334" y="457"/>
                    </a:lnTo>
                    <a:lnTo>
                      <a:pt x="313" y="468"/>
                    </a:lnTo>
                    <a:lnTo>
                      <a:pt x="293" y="479"/>
                    </a:lnTo>
                    <a:lnTo>
                      <a:pt x="272" y="487"/>
                    </a:lnTo>
                    <a:lnTo>
                      <a:pt x="252" y="495"/>
                    </a:lnTo>
                    <a:lnTo>
                      <a:pt x="233" y="502"/>
                    </a:lnTo>
                    <a:lnTo>
                      <a:pt x="214" y="508"/>
                    </a:lnTo>
                    <a:lnTo>
                      <a:pt x="196" y="513"/>
                    </a:lnTo>
                    <a:lnTo>
                      <a:pt x="179" y="517"/>
                    </a:lnTo>
                    <a:lnTo>
                      <a:pt x="162" y="519"/>
                    </a:lnTo>
                    <a:lnTo>
                      <a:pt x="145" y="520"/>
                    </a:lnTo>
                    <a:lnTo>
                      <a:pt x="130" y="5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27">
                <a:extLst>
                  <a:ext uri="{FF2B5EF4-FFF2-40B4-BE49-F238E27FC236}">
                    <a16:creationId xmlns:a16="http://schemas.microsoft.com/office/drawing/2014/main" id="{F1FC67F5-834A-FC47-B508-6E36673D9C80}"/>
                  </a:ext>
                </a:extLst>
              </p:cNvPr>
              <p:cNvSpPr>
                <a:spLocks noChangeAspect="1"/>
              </p:cNvSpPr>
              <p:nvPr/>
            </p:nvSpPr>
            <p:spPr bwMode="auto">
              <a:xfrm>
                <a:off x="973" y="543"/>
                <a:ext cx="145" cy="148"/>
              </a:xfrm>
              <a:custGeom>
                <a:avLst/>
                <a:gdLst>
                  <a:gd name="T0" fmla="*/ 467 w 500"/>
                  <a:gd name="T1" fmla="*/ 15 h 512"/>
                  <a:gd name="T2" fmla="*/ 429 w 500"/>
                  <a:gd name="T3" fmla="*/ 1 h 512"/>
                  <a:gd name="T4" fmla="*/ 379 w 500"/>
                  <a:gd name="T5" fmla="*/ 1 h 512"/>
                  <a:gd name="T6" fmla="*/ 323 w 500"/>
                  <a:gd name="T7" fmla="*/ 13 h 512"/>
                  <a:gd name="T8" fmla="*/ 258 w 500"/>
                  <a:gd name="T9" fmla="*/ 39 h 512"/>
                  <a:gd name="T10" fmla="*/ 189 w 500"/>
                  <a:gd name="T11" fmla="*/ 74 h 512"/>
                  <a:gd name="T12" fmla="*/ 118 w 500"/>
                  <a:gd name="T13" fmla="*/ 120 h 512"/>
                  <a:gd name="T14" fmla="*/ 45 w 500"/>
                  <a:gd name="T15" fmla="*/ 176 h 512"/>
                  <a:gd name="T16" fmla="*/ 7 w 500"/>
                  <a:gd name="T17" fmla="*/ 209 h 512"/>
                  <a:gd name="T18" fmla="*/ 3 w 500"/>
                  <a:gd name="T19" fmla="*/ 213 h 512"/>
                  <a:gd name="T20" fmla="*/ 34 w 500"/>
                  <a:gd name="T21" fmla="*/ 188 h 512"/>
                  <a:gd name="T22" fmla="*/ 102 w 500"/>
                  <a:gd name="T23" fmla="*/ 141 h 512"/>
                  <a:gd name="T24" fmla="*/ 167 w 500"/>
                  <a:gd name="T25" fmla="*/ 102 h 512"/>
                  <a:gd name="T26" fmla="*/ 230 w 500"/>
                  <a:gd name="T27" fmla="*/ 72 h 512"/>
                  <a:gd name="T28" fmla="*/ 288 w 500"/>
                  <a:gd name="T29" fmla="*/ 51 h 512"/>
                  <a:gd name="T30" fmla="*/ 340 w 500"/>
                  <a:gd name="T31" fmla="*/ 42 h 512"/>
                  <a:gd name="T32" fmla="*/ 385 w 500"/>
                  <a:gd name="T33" fmla="*/ 43 h 512"/>
                  <a:gd name="T34" fmla="*/ 420 w 500"/>
                  <a:gd name="T35" fmla="*/ 56 h 512"/>
                  <a:gd name="T36" fmla="*/ 443 w 500"/>
                  <a:gd name="T37" fmla="*/ 82 h 512"/>
                  <a:gd name="T38" fmla="*/ 452 w 500"/>
                  <a:gd name="T39" fmla="*/ 120 h 512"/>
                  <a:gd name="T40" fmla="*/ 447 w 500"/>
                  <a:gd name="T41" fmla="*/ 169 h 512"/>
                  <a:gd name="T42" fmla="*/ 430 w 500"/>
                  <a:gd name="T43" fmla="*/ 223 h 512"/>
                  <a:gd name="T44" fmla="*/ 400 w 500"/>
                  <a:gd name="T45" fmla="*/ 284 h 512"/>
                  <a:gd name="T46" fmla="*/ 359 w 500"/>
                  <a:gd name="T47" fmla="*/ 348 h 512"/>
                  <a:gd name="T48" fmla="*/ 308 w 500"/>
                  <a:gd name="T49" fmla="*/ 414 h 512"/>
                  <a:gd name="T50" fmla="*/ 247 w 500"/>
                  <a:gd name="T51" fmla="*/ 480 h 512"/>
                  <a:gd name="T52" fmla="*/ 218 w 500"/>
                  <a:gd name="T53" fmla="*/ 507 h 512"/>
                  <a:gd name="T54" fmla="*/ 228 w 500"/>
                  <a:gd name="T55" fmla="*/ 499 h 512"/>
                  <a:gd name="T56" fmla="*/ 239 w 500"/>
                  <a:gd name="T57" fmla="*/ 490 h 512"/>
                  <a:gd name="T58" fmla="*/ 249 w 500"/>
                  <a:gd name="T59" fmla="*/ 481 h 512"/>
                  <a:gd name="T60" fmla="*/ 288 w 500"/>
                  <a:gd name="T61" fmla="*/ 444 h 512"/>
                  <a:gd name="T62" fmla="*/ 350 w 500"/>
                  <a:gd name="T63" fmla="*/ 377 h 512"/>
                  <a:gd name="T64" fmla="*/ 403 w 500"/>
                  <a:gd name="T65" fmla="*/ 310 h 512"/>
                  <a:gd name="T66" fmla="*/ 446 w 500"/>
                  <a:gd name="T67" fmla="*/ 245 h 512"/>
                  <a:gd name="T68" fmla="*/ 477 w 500"/>
                  <a:gd name="T69" fmla="*/ 184 h 512"/>
                  <a:gd name="T70" fmla="*/ 496 w 500"/>
                  <a:gd name="T71" fmla="*/ 128 h 512"/>
                  <a:gd name="T72" fmla="*/ 500 w 500"/>
                  <a:gd name="T73" fmla="*/ 80 h 512"/>
                  <a:gd name="T74" fmla="*/ 491 w 500"/>
                  <a:gd name="T75" fmla="*/ 4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500" h="512">
                    <a:moveTo>
                      <a:pt x="481" y="26"/>
                    </a:moveTo>
                    <a:lnTo>
                      <a:pt x="467" y="15"/>
                    </a:lnTo>
                    <a:lnTo>
                      <a:pt x="449" y="5"/>
                    </a:lnTo>
                    <a:lnTo>
                      <a:pt x="429" y="1"/>
                    </a:lnTo>
                    <a:lnTo>
                      <a:pt x="406" y="0"/>
                    </a:lnTo>
                    <a:lnTo>
                      <a:pt x="379" y="1"/>
                    </a:lnTo>
                    <a:lnTo>
                      <a:pt x="352" y="5"/>
                    </a:lnTo>
                    <a:lnTo>
                      <a:pt x="323" y="13"/>
                    </a:lnTo>
                    <a:lnTo>
                      <a:pt x="291" y="25"/>
                    </a:lnTo>
                    <a:lnTo>
                      <a:pt x="258" y="39"/>
                    </a:lnTo>
                    <a:lnTo>
                      <a:pt x="224" y="55"/>
                    </a:lnTo>
                    <a:lnTo>
                      <a:pt x="189" y="74"/>
                    </a:lnTo>
                    <a:lnTo>
                      <a:pt x="154" y="96"/>
                    </a:lnTo>
                    <a:lnTo>
                      <a:pt x="118" y="120"/>
                    </a:lnTo>
                    <a:lnTo>
                      <a:pt x="81" y="147"/>
                    </a:lnTo>
                    <a:lnTo>
                      <a:pt x="45" y="176"/>
                    </a:lnTo>
                    <a:lnTo>
                      <a:pt x="10" y="207"/>
                    </a:lnTo>
                    <a:lnTo>
                      <a:pt x="7" y="209"/>
                    </a:lnTo>
                    <a:lnTo>
                      <a:pt x="5" y="210"/>
                    </a:lnTo>
                    <a:lnTo>
                      <a:pt x="3" y="213"/>
                    </a:lnTo>
                    <a:lnTo>
                      <a:pt x="0" y="215"/>
                    </a:lnTo>
                    <a:lnTo>
                      <a:pt x="34" y="188"/>
                    </a:lnTo>
                    <a:lnTo>
                      <a:pt x="67" y="163"/>
                    </a:lnTo>
                    <a:lnTo>
                      <a:pt x="102" y="141"/>
                    </a:lnTo>
                    <a:lnTo>
                      <a:pt x="134" y="120"/>
                    </a:lnTo>
                    <a:lnTo>
                      <a:pt x="167" y="102"/>
                    </a:lnTo>
                    <a:lnTo>
                      <a:pt x="200" y="86"/>
                    </a:lnTo>
                    <a:lnTo>
                      <a:pt x="230" y="72"/>
                    </a:lnTo>
                    <a:lnTo>
                      <a:pt x="260" y="61"/>
                    </a:lnTo>
                    <a:lnTo>
                      <a:pt x="288" y="51"/>
                    </a:lnTo>
                    <a:lnTo>
                      <a:pt x="315" y="46"/>
                    </a:lnTo>
                    <a:lnTo>
                      <a:pt x="340" y="42"/>
                    </a:lnTo>
                    <a:lnTo>
                      <a:pt x="363" y="41"/>
                    </a:lnTo>
                    <a:lnTo>
                      <a:pt x="385" y="43"/>
                    </a:lnTo>
                    <a:lnTo>
                      <a:pt x="403" y="48"/>
                    </a:lnTo>
                    <a:lnTo>
                      <a:pt x="420" y="56"/>
                    </a:lnTo>
                    <a:lnTo>
                      <a:pt x="432" y="67"/>
                    </a:lnTo>
                    <a:lnTo>
                      <a:pt x="443" y="82"/>
                    </a:lnTo>
                    <a:lnTo>
                      <a:pt x="448" y="101"/>
                    </a:lnTo>
                    <a:lnTo>
                      <a:pt x="452" y="120"/>
                    </a:lnTo>
                    <a:lnTo>
                      <a:pt x="451" y="143"/>
                    </a:lnTo>
                    <a:lnTo>
                      <a:pt x="447" y="169"/>
                    </a:lnTo>
                    <a:lnTo>
                      <a:pt x="440" y="195"/>
                    </a:lnTo>
                    <a:lnTo>
                      <a:pt x="430" y="223"/>
                    </a:lnTo>
                    <a:lnTo>
                      <a:pt x="416" y="253"/>
                    </a:lnTo>
                    <a:lnTo>
                      <a:pt x="400" y="284"/>
                    </a:lnTo>
                    <a:lnTo>
                      <a:pt x="380" y="315"/>
                    </a:lnTo>
                    <a:lnTo>
                      <a:pt x="359" y="348"/>
                    </a:lnTo>
                    <a:lnTo>
                      <a:pt x="334" y="381"/>
                    </a:lnTo>
                    <a:lnTo>
                      <a:pt x="308" y="414"/>
                    </a:lnTo>
                    <a:lnTo>
                      <a:pt x="278" y="447"/>
                    </a:lnTo>
                    <a:lnTo>
                      <a:pt x="247" y="480"/>
                    </a:lnTo>
                    <a:lnTo>
                      <a:pt x="213" y="512"/>
                    </a:lnTo>
                    <a:lnTo>
                      <a:pt x="218" y="507"/>
                    </a:lnTo>
                    <a:lnTo>
                      <a:pt x="224" y="503"/>
                    </a:lnTo>
                    <a:lnTo>
                      <a:pt x="228" y="499"/>
                    </a:lnTo>
                    <a:lnTo>
                      <a:pt x="234" y="495"/>
                    </a:lnTo>
                    <a:lnTo>
                      <a:pt x="239" y="490"/>
                    </a:lnTo>
                    <a:lnTo>
                      <a:pt x="245" y="485"/>
                    </a:lnTo>
                    <a:lnTo>
                      <a:pt x="249" y="481"/>
                    </a:lnTo>
                    <a:lnTo>
                      <a:pt x="254" y="476"/>
                    </a:lnTo>
                    <a:lnTo>
                      <a:pt x="288" y="444"/>
                    </a:lnTo>
                    <a:lnTo>
                      <a:pt x="321" y="411"/>
                    </a:lnTo>
                    <a:lnTo>
                      <a:pt x="350" y="377"/>
                    </a:lnTo>
                    <a:lnTo>
                      <a:pt x="378" y="344"/>
                    </a:lnTo>
                    <a:lnTo>
                      <a:pt x="403" y="310"/>
                    </a:lnTo>
                    <a:lnTo>
                      <a:pt x="425" y="277"/>
                    </a:lnTo>
                    <a:lnTo>
                      <a:pt x="446" y="245"/>
                    </a:lnTo>
                    <a:lnTo>
                      <a:pt x="462" y="214"/>
                    </a:lnTo>
                    <a:lnTo>
                      <a:pt x="477" y="184"/>
                    </a:lnTo>
                    <a:lnTo>
                      <a:pt x="487" y="155"/>
                    </a:lnTo>
                    <a:lnTo>
                      <a:pt x="496" y="128"/>
                    </a:lnTo>
                    <a:lnTo>
                      <a:pt x="499" y="103"/>
                    </a:lnTo>
                    <a:lnTo>
                      <a:pt x="500" y="80"/>
                    </a:lnTo>
                    <a:lnTo>
                      <a:pt x="498" y="59"/>
                    </a:lnTo>
                    <a:lnTo>
                      <a:pt x="491" y="41"/>
                    </a:lnTo>
                    <a:lnTo>
                      <a:pt x="481" y="2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4" name="Freeform 28">
                <a:extLst>
                  <a:ext uri="{FF2B5EF4-FFF2-40B4-BE49-F238E27FC236}">
                    <a16:creationId xmlns:a16="http://schemas.microsoft.com/office/drawing/2014/main" id="{4E7AA9C2-ACED-2548-825F-BB021443E5C0}"/>
                  </a:ext>
                </a:extLst>
              </p:cNvPr>
              <p:cNvSpPr>
                <a:spLocks noChangeAspect="1"/>
              </p:cNvSpPr>
              <p:nvPr/>
            </p:nvSpPr>
            <p:spPr bwMode="auto">
              <a:xfrm>
                <a:off x="919" y="767"/>
                <a:ext cx="233" cy="107"/>
              </a:xfrm>
              <a:custGeom>
                <a:avLst/>
                <a:gdLst>
                  <a:gd name="T0" fmla="*/ 707 w 805"/>
                  <a:gd name="T1" fmla="*/ 94 h 370"/>
                  <a:gd name="T2" fmla="*/ 423 w 805"/>
                  <a:gd name="T3" fmla="*/ 0 h 370"/>
                  <a:gd name="T4" fmla="*/ 98 w 805"/>
                  <a:gd name="T5" fmla="*/ 66 h 370"/>
                  <a:gd name="T6" fmla="*/ 0 w 805"/>
                  <a:gd name="T7" fmla="*/ 355 h 370"/>
                  <a:gd name="T8" fmla="*/ 805 w 805"/>
                  <a:gd name="T9" fmla="*/ 370 h 370"/>
                  <a:gd name="T10" fmla="*/ 707 w 805"/>
                  <a:gd name="T11" fmla="*/ 94 h 370"/>
                </a:gdLst>
                <a:ahLst/>
                <a:cxnLst>
                  <a:cxn ang="0">
                    <a:pos x="T0" y="T1"/>
                  </a:cxn>
                  <a:cxn ang="0">
                    <a:pos x="T2" y="T3"/>
                  </a:cxn>
                  <a:cxn ang="0">
                    <a:pos x="T4" y="T5"/>
                  </a:cxn>
                  <a:cxn ang="0">
                    <a:pos x="T6" y="T7"/>
                  </a:cxn>
                  <a:cxn ang="0">
                    <a:pos x="T8" y="T9"/>
                  </a:cxn>
                  <a:cxn ang="0">
                    <a:pos x="T10" y="T11"/>
                  </a:cxn>
                </a:cxnLst>
                <a:rect l="0" t="0" r="r" b="b"/>
                <a:pathLst>
                  <a:path w="805" h="370">
                    <a:moveTo>
                      <a:pt x="707" y="94"/>
                    </a:moveTo>
                    <a:lnTo>
                      <a:pt x="423" y="0"/>
                    </a:lnTo>
                    <a:lnTo>
                      <a:pt x="98" y="66"/>
                    </a:lnTo>
                    <a:lnTo>
                      <a:pt x="0" y="355"/>
                    </a:lnTo>
                    <a:lnTo>
                      <a:pt x="805" y="370"/>
                    </a:lnTo>
                    <a:lnTo>
                      <a:pt x="707" y="9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5" name="Freeform 29">
                <a:extLst>
                  <a:ext uri="{FF2B5EF4-FFF2-40B4-BE49-F238E27FC236}">
                    <a16:creationId xmlns:a16="http://schemas.microsoft.com/office/drawing/2014/main" id="{BC95C215-A23D-3547-8B1F-BA1141E17E85}"/>
                  </a:ext>
                </a:extLst>
              </p:cNvPr>
              <p:cNvSpPr>
                <a:spLocks noChangeAspect="1"/>
              </p:cNvSpPr>
              <p:nvPr/>
            </p:nvSpPr>
            <p:spPr bwMode="auto">
              <a:xfrm>
                <a:off x="930" y="776"/>
                <a:ext cx="211" cy="90"/>
              </a:xfrm>
              <a:custGeom>
                <a:avLst/>
                <a:gdLst>
                  <a:gd name="T0" fmla="*/ 81 w 730"/>
                  <a:gd name="T1" fmla="*/ 61 h 314"/>
                  <a:gd name="T2" fmla="*/ 384 w 730"/>
                  <a:gd name="T3" fmla="*/ 0 h 314"/>
                  <a:gd name="T4" fmla="*/ 649 w 730"/>
                  <a:gd name="T5" fmla="*/ 88 h 314"/>
                  <a:gd name="T6" fmla="*/ 730 w 730"/>
                  <a:gd name="T7" fmla="*/ 314 h 314"/>
                  <a:gd name="T8" fmla="*/ 0 w 730"/>
                  <a:gd name="T9" fmla="*/ 302 h 314"/>
                  <a:gd name="T10" fmla="*/ 81 w 730"/>
                  <a:gd name="T11" fmla="*/ 61 h 314"/>
                </a:gdLst>
                <a:ahLst/>
                <a:cxnLst>
                  <a:cxn ang="0">
                    <a:pos x="T0" y="T1"/>
                  </a:cxn>
                  <a:cxn ang="0">
                    <a:pos x="T2" y="T3"/>
                  </a:cxn>
                  <a:cxn ang="0">
                    <a:pos x="T4" y="T5"/>
                  </a:cxn>
                  <a:cxn ang="0">
                    <a:pos x="T6" y="T7"/>
                  </a:cxn>
                  <a:cxn ang="0">
                    <a:pos x="T8" y="T9"/>
                  </a:cxn>
                  <a:cxn ang="0">
                    <a:pos x="T10" y="T11"/>
                  </a:cxn>
                </a:cxnLst>
                <a:rect l="0" t="0" r="r" b="b"/>
                <a:pathLst>
                  <a:path w="730" h="314">
                    <a:moveTo>
                      <a:pt x="81" y="61"/>
                    </a:moveTo>
                    <a:lnTo>
                      <a:pt x="384" y="0"/>
                    </a:lnTo>
                    <a:lnTo>
                      <a:pt x="649" y="88"/>
                    </a:lnTo>
                    <a:lnTo>
                      <a:pt x="730" y="314"/>
                    </a:lnTo>
                    <a:lnTo>
                      <a:pt x="0" y="302"/>
                    </a:lnTo>
                    <a:lnTo>
                      <a:pt x="81" y="6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6" name="Freeform 30">
                <a:extLst>
                  <a:ext uri="{FF2B5EF4-FFF2-40B4-BE49-F238E27FC236}">
                    <a16:creationId xmlns:a16="http://schemas.microsoft.com/office/drawing/2014/main" id="{7D019CC1-CBC1-8844-ACB2-EFCB3D3624CE}"/>
                  </a:ext>
                </a:extLst>
              </p:cNvPr>
              <p:cNvSpPr>
                <a:spLocks noChangeAspect="1"/>
              </p:cNvSpPr>
              <p:nvPr/>
            </p:nvSpPr>
            <p:spPr bwMode="auto">
              <a:xfrm>
                <a:off x="1031" y="774"/>
                <a:ext cx="115" cy="99"/>
              </a:xfrm>
              <a:custGeom>
                <a:avLst/>
                <a:gdLst>
                  <a:gd name="T0" fmla="*/ 35 w 399"/>
                  <a:gd name="T1" fmla="*/ 0 h 341"/>
                  <a:gd name="T2" fmla="*/ 0 w 399"/>
                  <a:gd name="T3" fmla="*/ 329 h 341"/>
                  <a:gd name="T4" fmla="*/ 399 w 399"/>
                  <a:gd name="T5" fmla="*/ 341 h 341"/>
                  <a:gd name="T6" fmla="*/ 314 w 399"/>
                  <a:gd name="T7" fmla="*/ 86 h 341"/>
                  <a:gd name="T8" fmla="*/ 35 w 399"/>
                  <a:gd name="T9" fmla="*/ 0 h 341"/>
                </a:gdLst>
                <a:ahLst/>
                <a:cxnLst>
                  <a:cxn ang="0">
                    <a:pos x="T0" y="T1"/>
                  </a:cxn>
                  <a:cxn ang="0">
                    <a:pos x="T2" y="T3"/>
                  </a:cxn>
                  <a:cxn ang="0">
                    <a:pos x="T4" y="T5"/>
                  </a:cxn>
                  <a:cxn ang="0">
                    <a:pos x="T6" y="T7"/>
                  </a:cxn>
                  <a:cxn ang="0">
                    <a:pos x="T8" y="T9"/>
                  </a:cxn>
                </a:cxnLst>
                <a:rect l="0" t="0" r="r" b="b"/>
                <a:pathLst>
                  <a:path w="399" h="341">
                    <a:moveTo>
                      <a:pt x="35" y="0"/>
                    </a:moveTo>
                    <a:lnTo>
                      <a:pt x="0" y="329"/>
                    </a:lnTo>
                    <a:lnTo>
                      <a:pt x="399" y="341"/>
                    </a:lnTo>
                    <a:lnTo>
                      <a:pt x="314" y="86"/>
                    </a:lnTo>
                    <a:lnTo>
                      <a:pt x="35"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7" name="Freeform 31">
                <a:extLst>
                  <a:ext uri="{FF2B5EF4-FFF2-40B4-BE49-F238E27FC236}">
                    <a16:creationId xmlns:a16="http://schemas.microsoft.com/office/drawing/2014/main" id="{C493E447-AC6B-4D4B-BC50-4C0F96D4CAE9}"/>
                  </a:ext>
                </a:extLst>
              </p:cNvPr>
              <p:cNvSpPr>
                <a:spLocks noChangeAspect="1"/>
              </p:cNvSpPr>
              <p:nvPr/>
            </p:nvSpPr>
            <p:spPr bwMode="auto">
              <a:xfrm>
                <a:off x="953" y="806"/>
                <a:ext cx="10" cy="19"/>
              </a:xfrm>
              <a:custGeom>
                <a:avLst/>
                <a:gdLst>
                  <a:gd name="T0" fmla="*/ 8 w 34"/>
                  <a:gd name="T1" fmla="*/ 1 h 66"/>
                  <a:gd name="T2" fmla="*/ 0 w 34"/>
                  <a:gd name="T3" fmla="*/ 30 h 66"/>
                  <a:gd name="T4" fmla="*/ 19 w 34"/>
                  <a:gd name="T5" fmla="*/ 66 h 66"/>
                  <a:gd name="T6" fmla="*/ 34 w 34"/>
                  <a:gd name="T7" fmla="*/ 0 h 66"/>
                  <a:gd name="T8" fmla="*/ 8 w 34"/>
                  <a:gd name="T9" fmla="*/ 1 h 66"/>
                </a:gdLst>
                <a:ahLst/>
                <a:cxnLst>
                  <a:cxn ang="0">
                    <a:pos x="T0" y="T1"/>
                  </a:cxn>
                  <a:cxn ang="0">
                    <a:pos x="T2" y="T3"/>
                  </a:cxn>
                  <a:cxn ang="0">
                    <a:pos x="T4" y="T5"/>
                  </a:cxn>
                  <a:cxn ang="0">
                    <a:pos x="T6" y="T7"/>
                  </a:cxn>
                  <a:cxn ang="0">
                    <a:pos x="T8" y="T9"/>
                  </a:cxn>
                </a:cxnLst>
                <a:rect l="0" t="0" r="r" b="b"/>
                <a:pathLst>
                  <a:path w="34" h="66">
                    <a:moveTo>
                      <a:pt x="8" y="1"/>
                    </a:moveTo>
                    <a:lnTo>
                      <a:pt x="0" y="30"/>
                    </a:lnTo>
                    <a:lnTo>
                      <a:pt x="19" y="66"/>
                    </a:lnTo>
                    <a:lnTo>
                      <a:pt x="34" y="0"/>
                    </a:lnTo>
                    <a:lnTo>
                      <a:pt x="8" y="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8" name="Freeform 32">
                <a:extLst>
                  <a:ext uri="{FF2B5EF4-FFF2-40B4-BE49-F238E27FC236}">
                    <a16:creationId xmlns:a16="http://schemas.microsoft.com/office/drawing/2014/main" id="{C620BBE3-26C7-374D-B0F4-E2E42CA65F09}"/>
                  </a:ext>
                </a:extLst>
              </p:cNvPr>
              <p:cNvSpPr>
                <a:spLocks noChangeAspect="1"/>
              </p:cNvSpPr>
              <p:nvPr/>
            </p:nvSpPr>
            <p:spPr bwMode="auto">
              <a:xfrm>
                <a:off x="974" y="803"/>
                <a:ext cx="10" cy="21"/>
              </a:xfrm>
              <a:custGeom>
                <a:avLst/>
                <a:gdLst>
                  <a:gd name="T0" fmla="*/ 7 w 34"/>
                  <a:gd name="T1" fmla="*/ 3 h 72"/>
                  <a:gd name="T2" fmla="*/ 0 w 34"/>
                  <a:gd name="T3" fmla="*/ 34 h 72"/>
                  <a:gd name="T4" fmla="*/ 22 w 34"/>
                  <a:gd name="T5" fmla="*/ 72 h 72"/>
                  <a:gd name="T6" fmla="*/ 34 w 34"/>
                  <a:gd name="T7" fmla="*/ 0 h 72"/>
                  <a:gd name="T8" fmla="*/ 7 w 34"/>
                  <a:gd name="T9" fmla="*/ 3 h 72"/>
                </a:gdLst>
                <a:ahLst/>
                <a:cxnLst>
                  <a:cxn ang="0">
                    <a:pos x="T0" y="T1"/>
                  </a:cxn>
                  <a:cxn ang="0">
                    <a:pos x="T2" y="T3"/>
                  </a:cxn>
                  <a:cxn ang="0">
                    <a:pos x="T4" y="T5"/>
                  </a:cxn>
                  <a:cxn ang="0">
                    <a:pos x="T6" y="T7"/>
                  </a:cxn>
                  <a:cxn ang="0">
                    <a:pos x="T8" y="T9"/>
                  </a:cxn>
                </a:cxnLst>
                <a:rect l="0" t="0" r="r" b="b"/>
                <a:pathLst>
                  <a:path w="34" h="72">
                    <a:moveTo>
                      <a:pt x="7" y="3"/>
                    </a:moveTo>
                    <a:lnTo>
                      <a:pt x="0" y="34"/>
                    </a:lnTo>
                    <a:lnTo>
                      <a:pt x="22" y="72"/>
                    </a:lnTo>
                    <a:lnTo>
                      <a:pt x="34" y="0"/>
                    </a:lnTo>
                    <a:lnTo>
                      <a:pt x="7" y="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9" name="Freeform 33">
                <a:extLst>
                  <a:ext uri="{FF2B5EF4-FFF2-40B4-BE49-F238E27FC236}">
                    <a16:creationId xmlns:a16="http://schemas.microsoft.com/office/drawing/2014/main" id="{A4B6077C-CB62-4E40-AA63-D9F097230560}"/>
                  </a:ext>
                </a:extLst>
              </p:cNvPr>
              <p:cNvSpPr>
                <a:spLocks noChangeAspect="1"/>
              </p:cNvSpPr>
              <p:nvPr/>
            </p:nvSpPr>
            <p:spPr bwMode="auto">
              <a:xfrm>
                <a:off x="995" y="800"/>
                <a:ext cx="10" cy="23"/>
              </a:xfrm>
              <a:custGeom>
                <a:avLst/>
                <a:gdLst>
                  <a:gd name="T0" fmla="*/ 7 w 36"/>
                  <a:gd name="T1" fmla="*/ 4 h 77"/>
                  <a:gd name="T2" fmla="*/ 0 w 36"/>
                  <a:gd name="T3" fmla="*/ 38 h 77"/>
                  <a:gd name="T4" fmla="*/ 25 w 36"/>
                  <a:gd name="T5" fmla="*/ 77 h 77"/>
                  <a:gd name="T6" fmla="*/ 36 w 36"/>
                  <a:gd name="T7" fmla="*/ 0 h 77"/>
                  <a:gd name="T8" fmla="*/ 7 w 36"/>
                  <a:gd name="T9" fmla="*/ 4 h 77"/>
                </a:gdLst>
                <a:ahLst/>
                <a:cxnLst>
                  <a:cxn ang="0">
                    <a:pos x="T0" y="T1"/>
                  </a:cxn>
                  <a:cxn ang="0">
                    <a:pos x="T2" y="T3"/>
                  </a:cxn>
                  <a:cxn ang="0">
                    <a:pos x="T4" y="T5"/>
                  </a:cxn>
                  <a:cxn ang="0">
                    <a:pos x="T6" y="T7"/>
                  </a:cxn>
                  <a:cxn ang="0">
                    <a:pos x="T8" y="T9"/>
                  </a:cxn>
                </a:cxnLst>
                <a:rect l="0" t="0" r="r" b="b"/>
                <a:pathLst>
                  <a:path w="36" h="77">
                    <a:moveTo>
                      <a:pt x="7" y="4"/>
                    </a:moveTo>
                    <a:lnTo>
                      <a:pt x="0" y="38"/>
                    </a:lnTo>
                    <a:lnTo>
                      <a:pt x="25" y="77"/>
                    </a:lnTo>
                    <a:lnTo>
                      <a:pt x="36" y="0"/>
                    </a:lnTo>
                    <a:lnTo>
                      <a:pt x="7" y="4"/>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0" name="Freeform 34">
                <a:extLst>
                  <a:ext uri="{FF2B5EF4-FFF2-40B4-BE49-F238E27FC236}">
                    <a16:creationId xmlns:a16="http://schemas.microsoft.com/office/drawing/2014/main" id="{0CB1322F-8B5B-A744-BE32-586A43C2F7E7}"/>
                  </a:ext>
                </a:extLst>
              </p:cNvPr>
              <p:cNvSpPr>
                <a:spLocks noChangeAspect="1"/>
              </p:cNvSpPr>
              <p:nvPr/>
            </p:nvSpPr>
            <p:spPr bwMode="auto">
              <a:xfrm>
                <a:off x="1015" y="798"/>
                <a:ext cx="11" cy="24"/>
              </a:xfrm>
              <a:custGeom>
                <a:avLst/>
                <a:gdLst>
                  <a:gd name="T0" fmla="*/ 6 w 37"/>
                  <a:gd name="T1" fmla="*/ 7 h 84"/>
                  <a:gd name="T2" fmla="*/ 0 w 37"/>
                  <a:gd name="T3" fmla="*/ 44 h 84"/>
                  <a:gd name="T4" fmla="*/ 29 w 37"/>
                  <a:gd name="T5" fmla="*/ 84 h 84"/>
                  <a:gd name="T6" fmla="*/ 37 w 37"/>
                  <a:gd name="T7" fmla="*/ 0 h 84"/>
                  <a:gd name="T8" fmla="*/ 6 w 37"/>
                  <a:gd name="T9" fmla="*/ 7 h 84"/>
                </a:gdLst>
                <a:ahLst/>
                <a:cxnLst>
                  <a:cxn ang="0">
                    <a:pos x="T0" y="T1"/>
                  </a:cxn>
                  <a:cxn ang="0">
                    <a:pos x="T2" y="T3"/>
                  </a:cxn>
                  <a:cxn ang="0">
                    <a:pos x="T4" y="T5"/>
                  </a:cxn>
                  <a:cxn ang="0">
                    <a:pos x="T6" y="T7"/>
                  </a:cxn>
                  <a:cxn ang="0">
                    <a:pos x="T8" y="T9"/>
                  </a:cxn>
                </a:cxnLst>
                <a:rect l="0" t="0" r="r" b="b"/>
                <a:pathLst>
                  <a:path w="37" h="84">
                    <a:moveTo>
                      <a:pt x="6" y="7"/>
                    </a:moveTo>
                    <a:lnTo>
                      <a:pt x="0" y="44"/>
                    </a:lnTo>
                    <a:lnTo>
                      <a:pt x="29" y="84"/>
                    </a:lnTo>
                    <a:lnTo>
                      <a:pt x="37" y="0"/>
                    </a:lnTo>
                    <a:lnTo>
                      <a:pt x="6" y="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1" name="Freeform 35">
                <a:extLst>
                  <a:ext uri="{FF2B5EF4-FFF2-40B4-BE49-F238E27FC236}">
                    <a16:creationId xmlns:a16="http://schemas.microsoft.com/office/drawing/2014/main" id="{201A4B8A-2C6F-0B4F-8DDE-942991F52639}"/>
                  </a:ext>
                </a:extLst>
              </p:cNvPr>
              <p:cNvSpPr>
                <a:spLocks noChangeAspect="1"/>
              </p:cNvSpPr>
              <p:nvPr/>
            </p:nvSpPr>
            <p:spPr bwMode="auto">
              <a:xfrm>
                <a:off x="1085" y="810"/>
                <a:ext cx="7" cy="15"/>
              </a:xfrm>
              <a:custGeom>
                <a:avLst/>
                <a:gdLst>
                  <a:gd name="T0" fmla="*/ 19 w 23"/>
                  <a:gd name="T1" fmla="*/ 2 h 49"/>
                  <a:gd name="T2" fmla="*/ 23 w 23"/>
                  <a:gd name="T3" fmla="*/ 24 h 49"/>
                  <a:gd name="T4" fmla="*/ 6 w 23"/>
                  <a:gd name="T5" fmla="*/ 49 h 49"/>
                  <a:gd name="T6" fmla="*/ 0 w 23"/>
                  <a:gd name="T7" fmla="*/ 0 h 49"/>
                  <a:gd name="T8" fmla="*/ 19 w 23"/>
                  <a:gd name="T9" fmla="*/ 2 h 49"/>
                </a:gdLst>
                <a:ahLst/>
                <a:cxnLst>
                  <a:cxn ang="0">
                    <a:pos x="T0" y="T1"/>
                  </a:cxn>
                  <a:cxn ang="0">
                    <a:pos x="T2" y="T3"/>
                  </a:cxn>
                  <a:cxn ang="0">
                    <a:pos x="T4" y="T5"/>
                  </a:cxn>
                  <a:cxn ang="0">
                    <a:pos x="T6" y="T7"/>
                  </a:cxn>
                  <a:cxn ang="0">
                    <a:pos x="T8" y="T9"/>
                  </a:cxn>
                </a:cxnLst>
                <a:rect l="0" t="0" r="r" b="b"/>
                <a:pathLst>
                  <a:path w="23" h="49">
                    <a:moveTo>
                      <a:pt x="19" y="2"/>
                    </a:moveTo>
                    <a:lnTo>
                      <a:pt x="23" y="24"/>
                    </a:lnTo>
                    <a:lnTo>
                      <a:pt x="6" y="49"/>
                    </a:lnTo>
                    <a:lnTo>
                      <a:pt x="0" y="0"/>
                    </a:lnTo>
                    <a:lnTo>
                      <a:pt x="19"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2" name="Freeform 36">
                <a:extLst>
                  <a:ext uri="{FF2B5EF4-FFF2-40B4-BE49-F238E27FC236}">
                    <a16:creationId xmlns:a16="http://schemas.microsoft.com/office/drawing/2014/main" id="{D0D4BF91-D439-084D-8683-38243F20B320}"/>
                  </a:ext>
                </a:extLst>
              </p:cNvPr>
              <p:cNvSpPr>
                <a:spLocks noChangeAspect="1"/>
              </p:cNvSpPr>
              <p:nvPr/>
            </p:nvSpPr>
            <p:spPr bwMode="auto">
              <a:xfrm>
                <a:off x="1098" y="813"/>
                <a:ext cx="7" cy="14"/>
              </a:xfrm>
              <a:custGeom>
                <a:avLst/>
                <a:gdLst>
                  <a:gd name="T0" fmla="*/ 20 w 23"/>
                  <a:gd name="T1" fmla="*/ 2 h 50"/>
                  <a:gd name="T2" fmla="*/ 23 w 23"/>
                  <a:gd name="T3" fmla="*/ 24 h 50"/>
                  <a:gd name="T4" fmla="*/ 7 w 23"/>
                  <a:gd name="T5" fmla="*/ 50 h 50"/>
                  <a:gd name="T6" fmla="*/ 0 w 23"/>
                  <a:gd name="T7" fmla="*/ 0 h 50"/>
                  <a:gd name="T8" fmla="*/ 20 w 23"/>
                  <a:gd name="T9" fmla="*/ 2 h 50"/>
                </a:gdLst>
                <a:ahLst/>
                <a:cxnLst>
                  <a:cxn ang="0">
                    <a:pos x="T0" y="T1"/>
                  </a:cxn>
                  <a:cxn ang="0">
                    <a:pos x="T2" y="T3"/>
                  </a:cxn>
                  <a:cxn ang="0">
                    <a:pos x="T4" y="T5"/>
                  </a:cxn>
                  <a:cxn ang="0">
                    <a:pos x="T6" y="T7"/>
                  </a:cxn>
                  <a:cxn ang="0">
                    <a:pos x="T8" y="T9"/>
                  </a:cxn>
                </a:cxnLst>
                <a:rect l="0" t="0" r="r" b="b"/>
                <a:pathLst>
                  <a:path w="23" h="50">
                    <a:moveTo>
                      <a:pt x="20" y="2"/>
                    </a:moveTo>
                    <a:lnTo>
                      <a:pt x="23" y="24"/>
                    </a:lnTo>
                    <a:lnTo>
                      <a:pt x="7" y="50"/>
                    </a:lnTo>
                    <a:lnTo>
                      <a:pt x="0" y="0"/>
                    </a:lnTo>
                    <a:lnTo>
                      <a:pt x="20" y="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3" name="Freeform 37">
                <a:extLst>
                  <a:ext uri="{FF2B5EF4-FFF2-40B4-BE49-F238E27FC236}">
                    <a16:creationId xmlns:a16="http://schemas.microsoft.com/office/drawing/2014/main" id="{1AE722B1-9ED2-1C43-A838-6C22D78A4724}"/>
                  </a:ext>
                </a:extLst>
              </p:cNvPr>
              <p:cNvSpPr>
                <a:spLocks noChangeAspect="1"/>
              </p:cNvSpPr>
              <p:nvPr/>
            </p:nvSpPr>
            <p:spPr bwMode="auto">
              <a:xfrm>
                <a:off x="1071" y="809"/>
                <a:ext cx="7" cy="15"/>
              </a:xfrm>
              <a:custGeom>
                <a:avLst/>
                <a:gdLst>
                  <a:gd name="T0" fmla="*/ 21 w 24"/>
                  <a:gd name="T1" fmla="*/ 5 h 54"/>
                  <a:gd name="T2" fmla="*/ 24 w 24"/>
                  <a:gd name="T3" fmla="*/ 28 h 54"/>
                  <a:gd name="T4" fmla="*/ 6 w 24"/>
                  <a:gd name="T5" fmla="*/ 54 h 54"/>
                  <a:gd name="T6" fmla="*/ 0 w 24"/>
                  <a:gd name="T7" fmla="*/ 0 h 54"/>
                  <a:gd name="T8" fmla="*/ 21 w 24"/>
                  <a:gd name="T9" fmla="*/ 5 h 54"/>
                </a:gdLst>
                <a:ahLst/>
                <a:cxnLst>
                  <a:cxn ang="0">
                    <a:pos x="T0" y="T1"/>
                  </a:cxn>
                  <a:cxn ang="0">
                    <a:pos x="T2" y="T3"/>
                  </a:cxn>
                  <a:cxn ang="0">
                    <a:pos x="T4" y="T5"/>
                  </a:cxn>
                  <a:cxn ang="0">
                    <a:pos x="T6" y="T7"/>
                  </a:cxn>
                  <a:cxn ang="0">
                    <a:pos x="T8" y="T9"/>
                  </a:cxn>
                </a:cxnLst>
                <a:rect l="0" t="0" r="r" b="b"/>
                <a:pathLst>
                  <a:path w="24" h="54">
                    <a:moveTo>
                      <a:pt x="21" y="5"/>
                    </a:moveTo>
                    <a:lnTo>
                      <a:pt x="24" y="28"/>
                    </a:lnTo>
                    <a:lnTo>
                      <a:pt x="6" y="54"/>
                    </a:lnTo>
                    <a:lnTo>
                      <a:pt x="0" y="0"/>
                    </a:lnTo>
                    <a:lnTo>
                      <a:pt x="21" y="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4" name="Freeform 38">
                <a:extLst>
                  <a:ext uri="{FF2B5EF4-FFF2-40B4-BE49-F238E27FC236}">
                    <a16:creationId xmlns:a16="http://schemas.microsoft.com/office/drawing/2014/main" id="{5F5C4284-B264-8A4E-94EB-45B229D96A6C}"/>
                  </a:ext>
                </a:extLst>
              </p:cNvPr>
              <p:cNvSpPr>
                <a:spLocks noChangeAspect="1"/>
              </p:cNvSpPr>
              <p:nvPr/>
            </p:nvSpPr>
            <p:spPr bwMode="auto">
              <a:xfrm>
                <a:off x="917" y="552"/>
                <a:ext cx="113" cy="109"/>
              </a:xfrm>
              <a:custGeom>
                <a:avLst/>
                <a:gdLst>
                  <a:gd name="T0" fmla="*/ 372 w 390"/>
                  <a:gd name="T1" fmla="*/ 376 h 376"/>
                  <a:gd name="T2" fmla="*/ 232 w 390"/>
                  <a:gd name="T3" fmla="*/ 340 h 376"/>
                  <a:gd name="T4" fmla="*/ 0 w 390"/>
                  <a:gd name="T5" fmla="*/ 0 h 376"/>
                  <a:gd name="T6" fmla="*/ 390 w 390"/>
                  <a:gd name="T7" fmla="*/ 215 h 376"/>
                  <a:gd name="T8" fmla="*/ 372 w 390"/>
                  <a:gd name="T9" fmla="*/ 376 h 376"/>
                </a:gdLst>
                <a:ahLst/>
                <a:cxnLst>
                  <a:cxn ang="0">
                    <a:pos x="T0" y="T1"/>
                  </a:cxn>
                  <a:cxn ang="0">
                    <a:pos x="T2" y="T3"/>
                  </a:cxn>
                  <a:cxn ang="0">
                    <a:pos x="T4" y="T5"/>
                  </a:cxn>
                  <a:cxn ang="0">
                    <a:pos x="T6" y="T7"/>
                  </a:cxn>
                  <a:cxn ang="0">
                    <a:pos x="T8" y="T9"/>
                  </a:cxn>
                </a:cxnLst>
                <a:rect l="0" t="0" r="r" b="b"/>
                <a:pathLst>
                  <a:path w="390" h="376">
                    <a:moveTo>
                      <a:pt x="372" y="376"/>
                    </a:moveTo>
                    <a:lnTo>
                      <a:pt x="232" y="340"/>
                    </a:lnTo>
                    <a:lnTo>
                      <a:pt x="0" y="0"/>
                    </a:lnTo>
                    <a:lnTo>
                      <a:pt x="390" y="215"/>
                    </a:lnTo>
                    <a:lnTo>
                      <a:pt x="372" y="37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5" name="Freeform 39">
                <a:extLst>
                  <a:ext uri="{FF2B5EF4-FFF2-40B4-BE49-F238E27FC236}">
                    <a16:creationId xmlns:a16="http://schemas.microsoft.com/office/drawing/2014/main" id="{47E29B85-D039-F141-8BA0-56E33FC6CF79}"/>
                  </a:ext>
                </a:extLst>
              </p:cNvPr>
              <p:cNvSpPr>
                <a:spLocks noChangeAspect="1"/>
              </p:cNvSpPr>
              <p:nvPr/>
            </p:nvSpPr>
            <p:spPr bwMode="auto">
              <a:xfrm>
                <a:off x="938" y="573"/>
                <a:ext cx="78" cy="76"/>
              </a:xfrm>
              <a:custGeom>
                <a:avLst/>
                <a:gdLst>
                  <a:gd name="T0" fmla="*/ 0 w 272"/>
                  <a:gd name="T1" fmla="*/ 0 h 263"/>
                  <a:gd name="T2" fmla="*/ 171 w 272"/>
                  <a:gd name="T3" fmla="*/ 236 h 263"/>
                  <a:gd name="T4" fmla="*/ 272 w 272"/>
                  <a:gd name="T5" fmla="*/ 263 h 263"/>
                  <a:gd name="T6" fmla="*/ 0 w 272"/>
                  <a:gd name="T7" fmla="*/ 0 h 263"/>
                </a:gdLst>
                <a:ahLst/>
                <a:cxnLst>
                  <a:cxn ang="0">
                    <a:pos x="T0" y="T1"/>
                  </a:cxn>
                  <a:cxn ang="0">
                    <a:pos x="T2" y="T3"/>
                  </a:cxn>
                  <a:cxn ang="0">
                    <a:pos x="T4" y="T5"/>
                  </a:cxn>
                  <a:cxn ang="0">
                    <a:pos x="T6" y="T7"/>
                  </a:cxn>
                </a:cxnLst>
                <a:rect l="0" t="0" r="r" b="b"/>
                <a:pathLst>
                  <a:path w="272" h="263">
                    <a:moveTo>
                      <a:pt x="0" y="0"/>
                    </a:moveTo>
                    <a:lnTo>
                      <a:pt x="171" y="236"/>
                    </a:lnTo>
                    <a:lnTo>
                      <a:pt x="272" y="263"/>
                    </a:ln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6" name="Freeform 40">
                <a:extLst>
                  <a:ext uri="{FF2B5EF4-FFF2-40B4-BE49-F238E27FC236}">
                    <a16:creationId xmlns:a16="http://schemas.microsoft.com/office/drawing/2014/main" id="{F6DFC0F6-EE37-744D-8B05-F895FD6373DF}"/>
                  </a:ext>
                </a:extLst>
              </p:cNvPr>
              <p:cNvSpPr>
                <a:spLocks noChangeAspect="1"/>
              </p:cNvSpPr>
              <p:nvPr/>
            </p:nvSpPr>
            <p:spPr bwMode="auto">
              <a:xfrm>
                <a:off x="921" y="558"/>
                <a:ext cx="213" cy="201"/>
              </a:xfrm>
              <a:custGeom>
                <a:avLst/>
                <a:gdLst>
                  <a:gd name="T0" fmla="*/ 730 w 738"/>
                  <a:gd name="T1" fmla="*/ 22 h 694"/>
                  <a:gd name="T2" fmla="*/ 723 w 738"/>
                  <a:gd name="T3" fmla="*/ 69 h 694"/>
                  <a:gd name="T4" fmla="*/ 705 w 738"/>
                  <a:gd name="T5" fmla="*/ 122 h 694"/>
                  <a:gd name="T6" fmla="*/ 679 w 738"/>
                  <a:gd name="T7" fmla="*/ 179 h 694"/>
                  <a:gd name="T8" fmla="*/ 642 w 738"/>
                  <a:gd name="T9" fmla="*/ 239 h 694"/>
                  <a:gd name="T10" fmla="*/ 598 w 738"/>
                  <a:gd name="T11" fmla="*/ 300 h 694"/>
                  <a:gd name="T12" fmla="*/ 545 w 738"/>
                  <a:gd name="T13" fmla="*/ 362 h 694"/>
                  <a:gd name="T14" fmla="*/ 485 w 738"/>
                  <a:gd name="T15" fmla="*/ 424 h 694"/>
                  <a:gd name="T16" fmla="*/ 422 w 738"/>
                  <a:gd name="T17" fmla="*/ 481 h 694"/>
                  <a:gd name="T18" fmla="*/ 360 w 738"/>
                  <a:gd name="T19" fmla="*/ 531 h 694"/>
                  <a:gd name="T20" fmla="*/ 297 w 738"/>
                  <a:gd name="T21" fmla="*/ 575 h 694"/>
                  <a:gd name="T22" fmla="*/ 238 w 738"/>
                  <a:gd name="T23" fmla="*/ 612 h 694"/>
                  <a:gd name="T24" fmla="*/ 178 w 738"/>
                  <a:gd name="T25" fmla="*/ 642 h 694"/>
                  <a:gd name="T26" fmla="*/ 122 w 738"/>
                  <a:gd name="T27" fmla="*/ 665 h 694"/>
                  <a:gd name="T28" fmla="*/ 70 w 738"/>
                  <a:gd name="T29" fmla="*/ 681 h 694"/>
                  <a:gd name="T30" fmla="*/ 22 w 738"/>
                  <a:gd name="T31" fmla="*/ 688 h 694"/>
                  <a:gd name="T32" fmla="*/ 26 w 738"/>
                  <a:gd name="T33" fmla="*/ 692 h 694"/>
                  <a:gd name="T34" fmla="*/ 79 w 738"/>
                  <a:gd name="T35" fmla="*/ 694 h 694"/>
                  <a:gd name="T36" fmla="*/ 133 w 738"/>
                  <a:gd name="T37" fmla="*/ 691 h 694"/>
                  <a:gd name="T38" fmla="*/ 189 w 738"/>
                  <a:gd name="T39" fmla="*/ 682 h 694"/>
                  <a:gd name="T40" fmla="*/ 246 w 738"/>
                  <a:gd name="T41" fmla="*/ 667 h 694"/>
                  <a:gd name="T42" fmla="*/ 303 w 738"/>
                  <a:gd name="T43" fmla="*/ 646 h 694"/>
                  <a:gd name="T44" fmla="*/ 360 w 738"/>
                  <a:gd name="T45" fmla="*/ 618 h 694"/>
                  <a:gd name="T46" fmla="*/ 416 w 738"/>
                  <a:gd name="T47" fmla="*/ 586 h 694"/>
                  <a:gd name="T48" fmla="*/ 483 w 738"/>
                  <a:gd name="T49" fmla="*/ 539 h 694"/>
                  <a:gd name="T50" fmla="*/ 553 w 738"/>
                  <a:gd name="T51" fmla="*/ 476 h 694"/>
                  <a:gd name="T52" fmla="*/ 614 w 738"/>
                  <a:gd name="T53" fmla="*/ 407 h 694"/>
                  <a:gd name="T54" fmla="*/ 662 w 738"/>
                  <a:gd name="T55" fmla="*/ 334 h 694"/>
                  <a:gd name="T56" fmla="*/ 700 w 738"/>
                  <a:gd name="T57" fmla="*/ 259 h 694"/>
                  <a:gd name="T58" fmla="*/ 725 w 738"/>
                  <a:gd name="T59" fmla="*/ 183 h 694"/>
                  <a:gd name="T60" fmla="*/ 737 w 738"/>
                  <a:gd name="T61" fmla="*/ 107 h 694"/>
                  <a:gd name="T62" fmla="*/ 736 w 738"/>
                  <a:gd name="T63" fmla="*/ 35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8" h="694">
                    <a:moveTo>
                      <a:pt x="730" y="0"/>
                    </a:moveTo>
                    <a:lnTo>
                      <a:pt x="730" y="22"/>
                    </a:lnTo>
                    <a:lnTo>
                      <a:pt x="728" y="45"/>
                    </a:lnTo>
                    <a:lnTo>
                      <a:pt x="723" y="69"/>
                    </a:lnTo>
                    <a:lnTo>
                      <a:pt x="715" y="96"/>
                    </a:lnTo>
                    <a:lnTo>
                      <a:pt x="705" y="122"/>
                    </a:lnTo>
                    <a:lnTo>
                      <a:pt x="692" y="150"/>
                    </a:lnTo>
                    <a:lnTo>
                      <a:pt x="679" y="179"/>
                    </a:lnTo>
                    <a:lnTo>
                      <a:pt x="661" y="209"/>
                    </a:lnTo>
                    <a:lnTo>
                      <a:pt x="642" y="239"/>
                    </a:lnTo>
                    <a:lnTo>
                      <a:pt x="621" y="270"/>
                    </a:lnTo>
                    <a:lnTo>
                      <a:pt x="598" y="300"/>
                    </a:lnTo>
                    <a:lnTo>
                      <a:pt x="573" y="331"/>
                    </a:lnTo>
                    <a:lnTo>
                      <a:pt x="545" y="362"/>
                    </a:lnTo>
                    <a:lnTo>
                      <a:pt x="516" y="393"/>
                    </a:lnTo>
                    <a:lnTo>
                      <a:pt x="485" y="424"/>
                    </a:lnTo>
                    <a:lnTo>
                      <a:pt x="453" y="454"/>
                    </a:lnTo>
                    <a:lnTo>
                      <a:pt x="422" y="481"/>
                    </a:lnTo>
                    <a:lnTo>
                      <a:pt x="391" y="507"/>
                    </a:lnTo>
                    <a:lnTo>
                      <a:pt x="360" y="531"/>
                    </a:lnTo>
                    <a:lnTo>
                      <a:pt x="329" y="553"/>
                    </a:lnTo>
                    <a:lnTo>
                      <a:pt x="297" y="575"/>
                    </a:lnTo>
                    <a:lnTo>
                      <a:pt x="268" y="593"/>
                    </a:lnTo>
                    <a:lnTo>
                      <a:pt x="238" y="612"/>
                    </a:lnTo>
                    <a:lnTo>
                      <a:pt x="208" y="628"/>
                    </a:lnTo>
                    <a:lnTo>
                      <a:pt x="178" y="642"/>
                    </a:lnTo>
                    <a:lnTo>
                      <a:pt x="150" y="654"/>
                    </a:lnTo>
                    <a:lnTo>
                      <a:pt x="122" y="665"/>
                    </a:lnTo>
                    <a:lnTo>
                      <a:pt x="95" y="674"/>
                    </a:lnTo>
                    <a:lnTo>
                      <a:pt x="70" y="681"/>
                    </a:lnTo>
                    <a:lnTo>
                      <a:pt x="45" y="685"/>
                    </a:lnTo>
                    <a:lnTo>
                      <a:pt x="22" y="688"/>
                    </a:lnTo>
                    <a:lnTo>
                      <a:pt x="0" y="689"/>
                    </a:lnTo>
                    <a:lnTo>
                      <a:pt x="26" y="692"/>
                    </a:lnTo>
                    <a:lnTo>
                      <a:pt x="52" y="694"/>
                    </a:lnTo>
                    <a:lnTo>
                      <a:pt x="79" y="694"/>
                    </a:lnTo>
                    <a:lnTo>
                      <a:pt x="105" y="693"/>
                    </a:lnTo>
                    <a:lnTo>
                      <a:pt x="133" y="691"/>
                    </a:lnTo>
                    <a:lnTo>
                      <a:pt x="160" y="688"/>
                    </a:lnTo>
                    <a:lnTo>
                      <a:pt x="189" y="682"/>
                    </a:lnTo>
                    <a:lnTo>
                      <a:pt x="217" y="675"/>
                    </a:lnTo>
                    <a:lnTo>
                      <a:pt x="246" y="667"/>
                    </a:lnTo>
                    <a:lnTo>
                      <a:pt x="274" y="656"/>
                    </a:lnTo>
                    <a:lnTo>
                      <a:pt x="303" y="646"/>
                    </a:lnTo>
                    <a:lnTo>
                      <a:pt x="332" y="633"/>
                    </a:lnTo>
                    <a:lnTo>
                      <a:pt x="360" y="618"/>
                    </a:lnTo>
                    <a:lnTo>
                      <a:pt x="388" y="604"/>
                    </a:lnTo>
                    <a:lnTo>
                      <a:pt x="416" y="586"/>
                    </a:lnTo>
                    <a:lnTo>
                      <a:pt x="444" y="568"/>
                    </a:lnTo>
                    <a:lnTo>
                      <a:pt x="483" y="539"/>
                    </a:lnTo>
                    <a:lnTo>
                      <a:pt x="520" y="508"/>
                    </a:lnTo>
                    <a:lnTo>
                      <a:pt x="553" y="476"/>
                    </a:lnTo>
                    <a:lnTo>
                      <a:pt x="585" y="441"/>
                    </a:lnTo>
                    <a:lnTo>
                      <a:pt x="614" y="407"/>
                    </a:lnTo>
                    <a:lnTo>
                      <a:pt x="639" y="371"/>
                    </a:lnTo>
                    <a:lnTo>
                      <a:pt x="662" y="334"/>
                    </a:lnTo>
                    <a:lnTo>
                      <a:pt x="683" y="296"/>
                    </a:lnTo>
                    <a:lnTo>
                      <a:pt x="700" y="259"/>
                    </a:lnTo>
                    <a:lnTo>
                      <a:pt x="714" y="221"/>
                    </a:lnTo>
                    <a:lnTo>
                      <a:pt x="725" y="183"/>
                    </a:lnTo>
                    <a:lnTo>
                      <a:pt x="733" y="145"/>
                    </a:lnTo>
                    <a:lnTo>
                      <a:pt x="737" y="107"/>
                    </a:lnTo>
                    <a:lnTo>
                      <a:pt x="738" y="72"/>
                    </a:lnTo>
                    <a:lnTo>
                      <a:pt x="736" y="35"/>
                    </a:lnTo>
                    <a:lnTo>
                      <a:pt x="730"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7" name="Freeform 41">
                <a:extLst>
                  <a:ext uri="{FF2B5EF4-FFF2-40B4-BE49-F238E27FC236}">
                    <a16:creationId xmlns:a16="http://schemas.microsoft.com/office/drawing/2014/main" id="{256A8900-3961-F442-8ED3-97D7490FA125}"/>
                  </a:ext>
                </a:extLst>
              </p:cNvPr>
              <p:cNvSpPr>
                <a:spLocks noChangeAspect="1"/>
              </p:cNvSpPr>
              <p:nvPr/>
            </p:nvSpPr>
            <p:spPr bwMode="auto">
              <a:xfrm>
                <a:off x="1024" y="590"/>
                <a:ext cx="89" cy="71"/>
              </a:xfrm>
              <a:custGeom>
                <a:avLst/>
                <a:gdLst>
                  <a:gd name="T0" fmla="*/ 0 w 308"/>
                  <a:gd name="T1" fmla="*/ 246 h 246"/>
                  <a:gd name="T2" fmla="*/ 206 w 308"/>
                  <a:gd name="T3" fmla="*/ 174 h 246"/>
                  <a:gd name="T4" fmla="*/ 210 w 308"/>
                  <a:gd name="T5" fmla="*/ 168 h 246"/>
                  <a:gd name="T6" fmla="*/ 215 w 308"/>
                  <a:gd name="T7" fmla="*/ 161 h 246"/>
                  <a:gd name="T8" fmla="*/ 218 w 308"/>
                  <a:gd name="T9" fmla="*/ 155 h 246"/>
                  <a:gd name="T10" fmla="*/ 223 w 308"/>
                  <a:gd name="T11" fmla="*/ 149 h 246"/>
                  <a:gd name="T12" fmla="*/ 228 w 308"/>
                  <a:gd name="T13" fmla="*/ 144 h 246"/>
                  <a:gd name="T14" fmla="*/ 232 w 308"/>
                  <a:gd name="T15" fmla="*/ 137 h 246"/>
                  <a:gd name="T16" fmla="*/ 236 w 308"/>
                  <a:gd name="T17" fmla="*/ 131 h 246"/>
                  <a:gd name="T18" fmla="*/ 240 w 308"/>
                  <a:gd name="T19" fmla="*/ 125 h 246"/>
                  <a:gd name="T20" fmla="*/ 306 w 308"/>
                  <a:gd name="T21" fmla="*/ 7 h 246"/>
                  <a:gd name="T22" fmla="*/ 306 w 308"/>
                  <a:gd name="T23" fmla="*/ 4 h 246"/>
                  <a:gd name="T24" fmla="*/ 307 w 308"/>
                  <a:gd name="T25" fmla="*/ 3 h 246"/>
                  <a:gd name="T26" fmla="*/ 307 w 308"/>
                  <a:gd name="T27" fmla="*/ 1 h 246"/>
                  <a:gd name="T28" fmla="*/ 308 w 308"/>
                  <a:gd name="T29" fmla="*/ 0 h 246"/>
                  <a:gd name="T30" fmla="*/ 18 w 308"/>
                  <a:gd name="T31" fmla="*/ 85 h 246"/>
                  <a:gd name="T32" fmla="*/ 0 w 308"/>
                  <a:gd name="T33" fmla="*/ 246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08" h="246">
                    <a:moveTo>
                      <a:pt x="0" y="246"/>
                    </a:moveTo>
                    <a:lnTo>
                      <a:pt x="206" y="174"/>
                    </a:lnTo>
                    <a:lnTo>
                      <a:pt x="210" y="168"/>
                    </a:lnTo>
                    <a:lnTo>
                      <a:pt x="215" y="161"/>
                    </a:lnTo>
                    <a:lnTo>
                      <a:pt x="218" y="155"/>
                    </a:lnTo>
                    <a:lnTo>
                      <a:pt x="223" y="149"/>
                    </a:lnTo>
                    <a:lnTo>
                      <a:pt x="228" y="144"/>
                    </a:lnTo>
                    <a:lnTo>
                      <a:pt x="232" y="137"/>
                    </a:lnTo>
                    <a:lnTo>
                      <a:pt x="236" y="131"/>
                    </a:lnTo>
                    <a:lnTo>
                      <a:pt x="240" y="125"/>
                    </a:lnTo>
                    <a:lnTo>
                      <a:pt x="306" y="7"/>
                    </a:lnTo>
                    <a:lnTo>
                      <a:pt x="306" y="4"/>
                    </a:lnTo>
                    <a:lnTo>
                      <a:pt x="307" y="3"/>
                    </a:lnTo>
                    <a:lnTo>
                      <a:pt x="307" y="1"/>
                    </a:lnTo>
                    <a:lnTo>
                      <a:pt x="308" y="0"/>
                    </a:lnTo>
                    <a:lnTo>
                      <a:pt x="18" y="85"/>
                    </a:lnTo>
                    <a:lnTo>
                      <a:pt x="0"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8" name="Freeform 42">
                <a:extLst>
                  <a:ext uri="{FF2B5EF4-FFF2-40B4-BE49-F238E27FC236}">
                    <a16:creationId xmlns:a16="http://schemas.microsoft.com/office/drawing/2014/main" id="{9DC88EFB-6ECA-EF4F-937C-0AC80DB7540C}"/>
                  </a:ext>
                </a:extLst>
              </p:cNvPr>
              <p:cNvSpPr>
                <a:spLocks noChangeAspect="1"/>
              </p:cNvSpPr>
              <p:nvPr/>
            </p:nvSpPr>
            <p:spPr bwMode="auto">
              <a:xfrm>
                <a:off x="1059" y="474"/>
                <a:ext cx="7" cy="7"/>
              </a:xfrm>
              <a:custGeom>
                <a:avLst/>
                <a:gdLst>
                  <a:gd name="T0" fmla="*/ 0 w 25"/>
                  <a:gd name="T1" fmla="*/ 12 h 24"/>
                  <a:gd name="T2" fmla="*/ 2 w 25"/>
                  <a:gd name="T3" fmla="*/ 16 h 24"/>
                  <a:gd name="T4" fmla="*/ 4 w 25"/>
                  <a:gd name="T5" fmla="*/ 21 h 24"/>
                  <a:gd name="T6" fmla="*/ 7 w 25"/>
                  <a:gd name="T7" fmla="*/ 23 h 24"/>
                  <a:gd name="T8" fmla="*/ 12 w 25"/>
                  <a:gd name="T9" fmla="*/ 24 h 24"/>
                  <a:gd name="T10" fmla="*/ 16 w 25"/>
                  <a:gd name="T11" fmla="*/ 23 h 24"/>
                  <a:gd name="T12" fmla="*/ 21 w 25"/>
                  <a:gd name="T13" fmla="*/ 21 h 24"/>
                  <a:gd name="T14" fmla="*/ 23 w 25"/>
                  <a:gd name="T15" fmla="*/ 16 h 24"/>
                  <a:gd name="T16" fmla="*/ 25 w 25"/>
                  <a:gd name="T17" fmla="*/ 12 h 24"/>
                  <a:gd name="T18" fmla="*/ 23 w 25"/>
                  <a:gd name="T19" fmla="*/ 7 h 24"/>
                  <a:gd name="T20" fmla="*/ 21 w 25"/>
                  <a:gd name="T21" fmla="*/ 4 h 24"/>
                  <a:gd name="T22" fmla="*/ 16 w 25"/>
                  <a:gd name="T23" fmla="*/ 1 h 24"/>
                  <a:gd name="T24" fmla="*/ 12 w 25"/>
                  <a:gd name="T25" fmla="*/ 0 h 24"/>
                  <a:gd name="T26" fmla="*/ 7 w 25"/>
                  <a:gd name="T27" fmla="*/ 1 h 24"/>
                  <a:gd name="T28" fmla="*/ 4 w 25"/>
                  <a:gd name="T29" fmla="*/ 4 h 24"/>
                  <a:gd name="T30" fmla="*/ 2 w 25"/>
                  <a:gd name="T31" fmla="*/ 7 h 24"/>
                  <a:gd name="T32" fmla="*/ 0 w 25"/>
                  <a:gd name="T33" fmla="*/ 12 h 24"/>
                  <a:gd name="T34" fmla="*/ 0 w 25"/>
                  <a:gd name="T35" fmla="*/ 12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2"/>
                    </a:moveTo>
                    <a:lnTo>
                      <a:pt x="2" y="16"/>
                    </a:lnTo>
                    <a:lnTo>
                      <a:pt x="4" y="21"/>
                    </a:lnTo>
                    <a:lnTo>
                      <a:pt x="7" y="23"/>
                    </a:lnTo>
                    <a:lnTo>
                      <a:pt x="12" y="24"/>
                    </a:lnTo>
                    <a:lnTo>
                      <a:pt x="16" y="23"/>
                    </a:lnTo>
                    <a:lnTo>
                      <a:pt x="21" y="21"/>
                    </a:lnTo>
                    <a:lnTo>
                      <a:pt x="23" y="16"/>
                    </a:lnTo>
                    <a:lnTo>
                      <a:pt x="25" y="12"/>
                    </a:lnTo>
                    <a:lnTo>
                      <a:pt x="23" y="7"/>
                    </a:lnTo>
                    <a:lnTo>
                      <a:pt x="21" y="4"/>
                    </a:lnTo>
                    <a:lnTo>
                      <a:pt x="16" y="1"/>
                    </a:lnTo>
                    <a:lnTo>
                      <a:pt x="12" y="0"/>
                    </a:lnTo>
                    <a:lnTo>
                      <a:pt x="7" y="1"/>
                    </a:lnTo>
                    <a:lnTo>
                      <a:pt x="4" y="4"/>
                    </a:lnTo>
                    <a:lnTo>
                      <a:pt x="2" y="7"/>
                    </a:lnTo>
                    <a:lnTo>
                      <a:pt x="0" y="12"/>
                    </a:lnTo>
                    <a:lnTo>
                      <a:pt x="0" y="1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49" name="Freeform 43">
                <a:extLst>
                  <a:ext uri="{FF2B5EF4-FFF2-40B4-BE49-F238E27FC236}">
                    <a16:creationId xmlns:a16="http://schemas.microsoft.com/office/drawing/2014/main" id="{3BC645B2-4F58-3649-8342-E93BE20A3577}"/>
                  </a:ext>
                </a:extLst>
              </p:cNvPr>
              <p:cNvSpPr>
                <a:spLocks noChangeAspect="1"/>
              </p:cNvSpPr>
              <p:nvPr/>
            </p:nvSpPr>
            <p:spPr bwMode="auto">
              <a:xfrm>
                <a:off x="898" y="491"/>
                <a:ext cx="4" cy="4"/>
              </a:xfrm>
              <a:custGeom>
                <a:avLst/>
                <a:gdLst>
                  <a:gd name="T0" fmla="*/ 0 w 15"/>
                  <a:gd name="T1" fmla="*/ 8 h 15"/>
                  <a:gd name="T2" fmla="*/ 1 w 15"/>
                  <a:gd name="T3" fmla="*/ 10 h 15"/>
                  <a:gd name="T4" fmla="*/ 2 w 15"/>
                  <a:gd name="T5" fmla="*/ 12 h 15"/>
                  <a:gd name="T6" fmla="*/ 5 w 15"/>
                  <a:gd name="T7" fmla="*/ 14 h 15"/>
                  <a:gd name="T8" fmla="*/ 7 w 15"/>
                  <a:gd name="T9" fmla="*/ 15 h 15"/>
                  <a:gd name="T10" fmla="*/ 10 w 15"/>
                  <a:gd name="T11" fmla="*/ 14 h 15"/>
                  <a:gd name="T12" fmla="*/ 13 w 15"/>
                  <a:gd name="T13" fmla="*/ 12 h 15"/>
                  <a:gd name="T14" fmla="*/ 14 w 15"/>
                  <a:gd name="T15" fmla="*/ 10 h 15"/>
                  <a:gd name="T16" fmla="*/ 15 w 15"/>
                  <a:gd name="T17" fmla="*/ 8 h 15"/>
                  <a:gd name="T18" fmla="*/ 14 w 15"/>
                  <a:gd name="T19" fmla="*/ 4 h 15"/>
                  <a:gd name="T20" fmla="*/ 13 w 15"/>
                  <a:gd name="T21" fmla="*/ 2 h 15"/>
                  <a:gd name="T22" fmla="*/ 10 w 15"/>
                  <a:gd name="T23" fmla="*/ 1 h 15"/>
                  <a:gd name="T24" fmla="*/ 7 w 15"/>
                  <a:gd name="T25" fmla="*/ 0 h 15"/>
                  <a:gd name="T26" fmla="*/ 5 w 15"/>
                  <a:gd name="T27" fmla="*/ 1 h 15"/>
                  <a:gd name="T28" fmla="*/ 2 w 15"/>
                  <a:gd name="T29" fmla="*/ 2 h 15"/>
                  <a:gd name="T30" fmla="*/ 1 w 15"/>
                  <a:gd name="T31" fmla="*/ 4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1" y="10"/>
                    </a:lnTo>
                    <a:lnTo>
                      <a:pt x="2" y="12"/>
                    </a:lnTo>
                    <a:lnTo>
                      <a:pt x="5" y="14"/>
                    </a:lnTo>
                    <a:lnTo>
                      <a:pt x="7" y="15"/>
                    </a:lnTo>
                    <a:lnTo>
                      <a:pt x="10" y="14"/>
                    </a:lnTo>
                    <a:lnTo>
                      <a:pt x="13" y="12"/>
                    </a:lnTo>
                    <a:lnTo>
                      <a:pt x="14" y="10"/>
                    </a:lnTo>
                    <a:lnTo>
                      <a:pt x="15" y="8"/>
                    </a:lnTo>
                    <a:lnTo>
                      <a:pt x="14" y="4"/>
                    </a:lnTo>
                    <a:lnTo>
                      <a:pt x="13" y="2"/>
                    </a:lnTo>
                    <a:lnTo>
                      <a:pt x="10" y="1"/>
                    </a:lnTo>
                    <a:lnTo>
                      <a:pt x="7" y="0"/>
                    </a:lnTo>
                    <a:lnTo>
                      <a:pt x="5" y="1"/>
                    </a:lnTo>
                    <a:lnTo>
                      <a:pt x="2" y="2"/>
                    </a:lnTo>
                    <a:lnTo>
                      <a:pt x="1" y="4"/>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0" name="Freeform 44">
                <a:extLst>
                  <a:ext uri="{FF2B5EF4-FFF2-40B4-BE49-F238E27FC236}">
                    <a16:creationId xmlns:a16="http://schemas.microsoft.com/office/drawing/2014/main" id="{792B3618-FF08-134B-9EC7-F279FFBD2253}"/>
                  </a:ext>
                </a:extLst>
              </p:cNvPr>
              <p:cNvSpPr>
                <a:spLocks noChangeAspect="1"/>
              </p:cNvSpPr>
              <p:nvPr/>
            </p:nvSpPr>
            <p:spPr bwMode="auto">
              <a:xfrm>
                <a:off x="995" y="474"/>
                <a:ext cx="5" cy="4"/>
              </a:xfrm>
              <a:custGeom>
                <a:avLst/>
                <a:gdLst>
                  <a:gd name="T0" fmla="*/ 0 w 15"/>
                  <a:gd name="T1" fmla="*/ 8 h 15"/>
                  <a:gd name="T2" fmla="*/ 2 w 15"/>
                  <a:gd name="T3" fmla="*/ 10 h 15"/>
                  <a:gd name="T4" fmla="*/ 3 w 15"/>
                  <a:gd name="T5" fmla="*/ 13 h 15"/>
                  <a:gd name="T6" fmla="*/ 5 w 15"/>
                  <a:gd name="T7" fmla="*/ 14 h 15"/>
                  <a:gd name="T8" fmla="*/ 9 w 15"/>
                  <a:gd name="T9" fmla="*/ 15 h 15"/>
                  <a:gd name="T10" fmla="*/ 11 w 15"/>
                  <a:gd name="T11" fmla="*/ 14 h 15"/>
                  <a:gd name="T12" fmla="*/ 13 w 15"/>
                  <a:gd name="T13" fmla="*/ 13 h 15"/>
                  <a:gd name="T14" fmla="*/ 14 w 15"/>
                  <a:gd name="T15" fmla="*/ 10 h 15"/>
                  <a:gd name="T16" fmla="*/ 15 w 15"/>
                  <a:gd name="T17" fmla="*/ 8 h 15"/>
                  <a:gd name="T18" fmla="*/ 14 w 15"/>
                  <a:gd name="T19" fmla="*/ 5 h 15"/>
                  <a:gd name="T20" fmla="*/ 13 w 15"/>
                  <a:gd name="T21" fmla="*/ 2 h 15"/>
                  <a:gd name="T22" fmla="*/ 11 w 15"/>
                  <a:gd name="T23" fmla="*/ 1 h 15"/>
                  <a:gd name="T24" fmla="*/ 9 w 15"/>
                  <a:gd name="T25" fmla="*/ 0 h 15"/>
                  <a:gd name="T26" fmla="*/ 5 w 15"/>
                  <a:gd name="T27" fmla="*/ 1 h 15"/>
                  <a:gd name="T28" fmla="*/ 3 w 15"/>
                  <a:gd name="T29" fmla="*/ 2 h 15"/>
                  <a:gd name="T30" fmla="*/ 2 w 15"/>
                  <a:gd name="T31" fmla="*/ 5 h 15"/>
                  <a:gd name="T32" fmla="*/ 0 w 15"/>
                  <a:gd name="T33" fmla="*/ 8 h 15"/>
                  <a:gd name="T34" fmla="*/ 0 w 15"/>
                  <a:gd name="T35" fmla="*/ 8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8"/>
                    </a:moveTo>
                    <a:lnTo>
                      <a:pt x="2" y="10"/>
                    </a:lnTo>
                    <a:lnTo>
                      <a:pt x="3" y="13"/>
                    </a:lnTo>
                    <a:lnTo>
                      <a:pt x="5" y="14"/>
                    </a:lnTo>
                    <a:lnTo>
                      <a:pt x="9" y="15"/>
                    </a:lnTo>
                    <a:lnTo>
                      <a:pt x="11" y="14"/>
                    </a:lnTo>
                    <a:lnTo>
                      <a:pt x="13" y="13"/>
                    </a:lnTo>
                    <a:lnTo>
                      <a:pt x="14" y="10"/>
                    </a:lnTo>
                    <a:lnTo>
                      <a:pt x="15" y="8"/>
                    </a:lnTo>
                    <a:lnTo>
                      <a:pt x="14" y="5"/>
                    </a:lnTo>
                    <a:lnTo>
                      <a:pt x="13" y="2"/>
                    </a:lnTo>
                    <a:lnTo>
                      <a:pt x="11" y="1"/>
                    </a:lnTo>
                    <a:lnTo>
                      <a:pt x="9" y="0"/>
                    </a:lnTo>
                    <a:lnTo>
                      <a:pt x="5" y="1"/>
                    </a:lnTo>
                    <a:lnTo>
                      <a:pt x="3" y="2"/>
                    </a:lnTo>
                    <a:lnTo>
                      <a:pt x="2" y="5"/>
                    </a:lnTo>
                    <a:lnTo>
                      <a:pt x="0" y="8"/>
                    </a:lnTo>
                    <a:lnTo>
                      <a:pt x="0" y="8"/>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1" name="Freeform 45">
                <a:extLst>
                  <a:ext uri="{FF2B5EF4-FFF2-40B4-BE49-F238E27FC236}">
                    <a16:creationId xmlns:a16="http://schemas.microsoft.com/office/drawing/2014/main" id="{15F7DD46-7500-464F-BDED-866CB9D752D0}"/>
                  </a:ext>
                </a:extLst>
              </p:cNvPr>
              <p:cNvSpPr>
                <a:spLocks noChangeAspect="1"/>
              </p:cNvSpPr>
              <p:nvPr/>
            </p:nvSpPr>
            <p:spPr bwMode="auto">
              <a:xfrm>
                <a:off x="1143" y="484"/>
                <a:ext cx="4" cy="4"/>
              </a:xfrm>
              <a:custGeom>
                <a:avLst/>
                <a:gdLst>
                  <a:gd name="T0" fmla="*/ 0 w 15"/>
                  <a:gd name="T1" fmla="*/ 7 h 15"/>
                  <a:gd name="T2" fmla="*/ 1 w 15"/>
                  <a:gd name="T3" fmla="*/ 10 h 15"/>
                  <a:gd name="T4" fmla="*/ 2 w 15"/>
                  <a:gd name="T5" fmla="*/ 12 h 15"/>
                  <a:gd name="T6" fmla="*/ 5 w 15"/>
                  <a:gd name="T7" fmla="*/ 13 h 15"/>
                  <a:gd name="T8" fmla="*/ 8 w 15"/>
                  <a:gd name="T9" fmla="*/ 15 h 15"/>
                  <a:gd name="T10" fmla="*/ 10 w 15"/>
                  <a:gd name="T11" fmla="*/ 13 h 15"/>
                  <a:gd name="T12" fmla="*/ 13 w 15"/>
                  <a:gd name="T13" fmla="*/ 12 h 15"/>
                  <a:gd name="T14" fmla="*/ 14 w 15"/>
                  <a:gd name="T15" fmla="*/ 10 h 15"/>
                  <a:gd name="T16" fmla="*/ 15 w 15"/>
                  <a:gd name="T17" fmla="*/ 7 h 15"/>
                  <a:gd name="T18" fmla="*/ 14 w 15"/>
                  <a:gd name="T19" fmla="*/ 4 h 15"/>
                  <a:gd name="T20" fmla="*/ 13 w 15"/>
                  <a:gd name="T21" fmla="*/ 2 h 15"/>
                  <a:gd name="T22" fmla="*/ 10 w 15"/>
                  <a:gd name="T23" fmla="*/ 1 h 15"/>
                  <a:gd name="T24" fmla="*/ 8 w 15"/>
                  <a:gd name="T25" fmla="*/ 0 h 15"/>
                  <a:gd name="T26" fmla="*/ 5 w 15"/>
                  <a:gd name="T27" fmla="*/ 1 h 15"/>
                  <a:gd name="T28" fmla="*/ 2 w 15"/>
                  <a:gd name="T29" fmla="*/ 2 h 15"/>
                  <a:gd name="T30" fmla="*/ 1 w 15"/>
                  <a:gd name="T31" fmla="*/ 4 h 15"/>
                  <a:gd name="T32" fmla="*/ 0 w 15"/>
                  <a:gd name="T33" fmla="*/ 7 h 15"/>
                  <a:gd name="T34" fmla="*/ 0 w 15"/>
                  <a:gd name="T35" fmla="*/ 7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 h="15">
                    <a:moveTo>
                      <a:pt x="0" y="7"/>
                    </a:moveTo>
                    <a:lnTo>
                      <a:pt x="1" y="10"/>
                    </a:lnTo>
                    <a:lnTo>
                      <a:pt x="2" y="12"/>
                    </a:lnTo>
                    <a:lnTo>
                      <a:pt x="5" y="13"/>
                    </a:lnTo>
                    <a:lnTo>
                      <a:pt x="8" y="15"/>
                    </a:lnTo>
                    <a:lnTo>
                      <a:pt x="10" y="13"/>
                    </a:lnTo>
                    <a:lnTo>
                      <a:pt x="13" y="12"/>
                    </a:lnTo>
                    <a:lnTo>
                      <a:pt x="14" y="10"/>
                    </a:lnTo>
                    <a:lnTo>
                      <a:pt x="15" y="7"/>
                    </a:lnTo>
                    <a:lnTo>
                      <a:pt x="14" y="4"/>
                    </a:lnTo>
                    <a:lnTo>
                      <a:pt x="13" y="2"/>
                    </a:lnTo>
                    <a:lnTo>
                      <a:pt x="10" y="1"/>
                    </a:lnTo>
                    <a:lnTo>
                      <a:pt x="8" y="0"/>
                    </a:lnTo>
                    <a:lnTo>
                      <a:pt x="5" y="1"/>
                    </a:lnTo>
                    <a:lnTo>
                      <a:pt x="2" y="2"/>
                    </a:lnTo>
                    <a:lnTo>
                      <a:pt x="1" y="4"/>
                    </a:lnTo>
                    <a:lnTo>
                      <a:pt x="0" y="7"/>
                    </a:lnTo>
                    <a:lnTo>
                      <a:pt x="0" y="7"/>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52" name="Freeform 46">
                <a:extLst>
                  <a:ext uri="{FF2B5EF4-FFF2-40B4-BE49-F238E27FC236}">
                    <a16:creationId xmlns:a16="http://schemas.microsoft.com/office/drawing/2014/main" id="{A25AFB5B-84E8-1A4C-8D2E-551D9C7D8C2C}"/>
                  </a:ext>
                </a:extLst>
              </p:cNvPr>
              <p:cNvSpPr>
                <a:spLocks noChangeAspect="1"/>
              </p:cNvSpPr>
              <p:nvPr/>
            </p:nvSpPr>
            <p:spPr bwMode="auto">
              <a:xfrm>
                <a:off x="960" y="441"/>
                <a:ext cx="7" cy="7"/>
              </a:xfrm>
              <a:custGeom>
                <a:avLst/>
                <a:gdLst>
                  <a:gd name="T0" fmla="*/ 0 w 25"/>
                  <a:gd name="T1" fmla="*/ 13 h 24"/>
                  <a:gd name="T2" fmla="*/ 2 w 25"/>
                  <a:gd name="T3" fmla="*/ 17 h 24"/>
                  <a:gd name="T4" fmla="*/ 4 w 25"/>
                  <a:gd name="T5" fmla="*/ 21 h 24"/>
                  <a:gd name="T6" fmla="*/ 9 w 25"/>
                  <a:gd name="T7" fmla="*/ 23 h 24"/>
                  <a:gd name="T8" fmla="*/ 13 w 25"/>
                  <a:gd name="T9" fmla="*/ 24 h 24"/>
                  <a:gd name="T10" fmla="*/ 18 w 25"/>
                  <a:gd name="T11" fmla="*/ 23 h 24"/>
                  <a:gd name="T12" fmla="*/ 21 w 25"/>
                  <a:gd name="T13" fmla="*/ 21 h 24"/>
                  <a:gd name="T14" fmla="*/ 23 w 25"/>
                  <a:gd name="T15" fmla="*/ 17 h 24"/>
                  <a:gd name="T16" fmla="*/ 25 w 25"/>
                  <a:gd name="T17" fmla="*/ 13 h 24"/>
                  <a:gd name="T18" fmla="*/ 23 w 25"/>
                  <a:gd name="T19" fmla="*/ 8 h 24"/>
                  <a:gd name="T20" fmla="*/ 21 w 25"/>
                  <a:gd name="T21" fmla="*/ 4 h 24"/>
                  <a:gd name="T22" fmla="*/ 18 w 25"/>
                  <a:gd name="T23" fmla="*/ 1 h 24"/>
                  <a:gd name="T24" fmla="*/ 13 w 25"/>
                  <a:gd name="T25" fmla="*/ 0 h 24"/>
                  <a:gd name="T26" fmla="*/ 9 w 25"/>
                  <a:gd name="T27" fmla="*/ 1 h 24"/>
                  <a:gd name="T28" fmla="*/ 4 w 25"/>
                  <a:gd name="T29" fmla="*/ 4 h 24"/>
                  <a:gd name="T30" fmla="*/ 2 w 25"/>
                  <a:gd name="T31" fmla="*/ 8 h 24"/>
                  <a:gd name="T32" fmla="*/ 0 w 25"/>
                  <a:gd name="T33" fmla="*/ 13 h 24"/>
                  <a:gd name="T34" fmla="*/ 0 w 25"/>
                  <a:gd name="T35" fmla="*/ 13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5" h="24">
                    <a:moveTo>
                      <a:pt x="0" y="13"/>
                    </a:moveTo>
                    <a:lnTo>
                      <a:pt x="2" y="17"/>
                    </a:lnTo>
                    <a:lnTo>
                      <a:pt x="4" y="21"/>
                    </a:lnTo>
                    <a:lnTo>
                      <a:pt x="9" y="23"/>
                    </a:lnTo>
                    <a:lnTo>
                      <a:pt x="13" y="24"/>
                    </a:lnTo>
                    <a:lnTo>
                      <a:pt x="18" y="23"/>
                    </a:lnTo>
                    <a:lnTo>
                      <a:pt x="21" y="21"/>
                    </a:lnTo>
                    <a:lnTo>
                      <a:pt x="23" y="17"/>
                    </a:lnTo>
                    <a:lnTo>
                      <a:pt x="25" y="13"/>
                    </a:lnTo>
                    <a:lnTo>
                      <a:pt x="23" y="8"/>
                    </a:lnTo>
                    <a:lnTo>
                      <a:pt x="21" y="4"/>
                    </a:lnTo>
                    <a:lnTo>
                      <a:pt x="18" y="1"/>
                    </a:lnTo>
                    <a:lnTo>
                      <a:pt x="13" y="0"/>
                    </a:lnTo>
                    <a:lnTo>
                      <a:pt x="9" y="1"/>
                    </a:lnTo>
                    <a:lnTo>
                      <a:pt x="4" y="4"/>
                    </a:lnTo>
                    <a:lnTo>
                      <a:pt x="2" y="8"/>
                    </a:lnTo>
                    <a:lnTo>
                      <a:pt x="0" y="13"/>
                    </a:lnTo>
                    <a:lnTo>
                      <a:pt x="0" y="1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grpSp>
        <p:nvGrpSpPr>
          <p:cNvPr id="53" name="Group 49">
            <a:extLst>
              <a:ext uri="{FF2B5EF4-FFF2-40B4-BE49-F238E27FC236}">
                <a16:creationId xmlns:a16="http://schemas.microsoft.com/office/drawing/2014/main" id="{154A2E82-2151-F94D-9109-E815B77DEA62}"/>
              </a:ext>
            </a:extLst>
          </p:cNvPr>
          <p:cNvGrpSpPr>
            <a:grpSpLocks/>
          </p:cNvGrpSpPr>
          <p:nvPr/>
        </p:nvGrpSpPr>
        <p:grpSpPr bwMode="auto">
          <a:xfrm rot="-2658237">
            <a:off x="6191124" y="1486217"/>
            <a:ext cx="768350" cy="693738"/>
            <a:chOff x="1370" y="776"/>
            <a:chExt cx="484" cy="437"/>
          </a:xfrm>
        </p:grpSpPr>
        <p:grpSp>
          <p:nvGrpSpPr>
            <p:cNvPr id="54" name="Group 50">
              <a:extLst>
                <a:ext uri="{FF2B5EF4-FFF2-40B4-BE49-F238E27FC236}">
                  <a16:creationId xmlns:a16="http://schemas.microsoft.com/office/drawing/2014/main" id="{22B70B90-83BE-9B45-AC14-2BE0E320E0C0}"/>
                </a:ext>
              </a:extLst>
            </p:cNvPr>
            <p:cNvGrpSpPr>
              <a:grpSpLocks/>
            </p:cNvGrpSpPr>
            <p:nvPr/>
          </p:nvGrpSpPr>
          <p:grpSpPr bwMode="auto">
            <a:xfrm>
              <a:off x="1558" y="929"/>
              <a:ext cx="146" cy="125"/>
              <a:chOff x="1558" y="929"/>
              <a:chExt cx="146" cy="125"/>
            </a:xfrm>
          </p:grpSpPr>
          <p:sp>
            <p:nvSpPr>
              <p:cNvPr id="74" name="Freeform 51">
                <a:extLst>
                  <a:ext uri="{FF2B5EF4-FFF2-40B4-BE49-F238E27FC236}">
                    <a16:creationId xmlns:a16="http://schemas.microsoft.com/office/drawing/2014/main" id="{ED01059D-D958-0748-906F-86168A38C83C}"/>
                  </a:ext>
                </a:extLst>
              </p:cNvPr>
              <p:cNvSpPr>
                <a:spLocks/>
              </p:cNvSpPr>
              <p:nvPr/>
            </p:nvSpPr>
            <p:spPr bwMode="auto">
              <a:xfrm>
                <a:off x="1570" y="929"/>
                <a:ext cx="111" cy="87"/>
              </a:xfrm>
              <a:custGeom>
                <a:avLst/>
                <a:gdLst>
                  <a:gd name="T0" fmla="*/ 33 w 111"/>
                  <a:gd name="T1" fmla="*/ 0 h 87"/>
                  <a:gd name="T2" fmla="*/ 77 w 111"/>
                  <a:gd name="T3" fmla="*/ 0 h 87"/>
                  <a:gd name="T4" fmla="*/ 110 w 111"/>
                  <a:gd name="T5" fmla="*/ 32 h 87"/>
                  <a:gd name="T6" fmla="*/ 110 w 111"/>
                  <a:gd name="T7" fmla="*/ 65 h 87"/>
                  <a:gd name="T8" fmla="*/ 83 w 111"/>
                  <a:gd name="T9" fmla="*/ 86 h 87"/>
                  <a:gd name="T10" fmla="*/ 33 w 111"/>
                  <a:gd name="T11" fmla="*/ 86 h 87"/>
                  <a:gd name="T12" fmla="*/ 0 w 111"/>
                  <a:gd name="T13" fmla="*/ 65 h 87"/>
                  <a:gd name="T14" fmla="*/ 0 w 111"/>
                  <a:gd name="T15" fmla="*/ 32 h 87"/>
                  <a:gd name="T16" fmla="*/ 33 w 111"/>
                  <a:gd name="T17" fmla="*/ 0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7">
                    <a:moveTo>
                      <a:pt x="33" y="0"/>
                    </a:moveTo>
                    <a:lnTo>
                      <a:pt x="77" y="0"/>
                    </a:lnTo>
                    <a:lnTo>
                      <a:pt x="110" y="32"/>
                    </a:lnTo>
                    <a:lnTo>
                      <a:pt x="110" y="65"/>
                    </a:lnTo>
                    <a:lnTo>
                      <a:pt x="83" y="86"/>
                    </a:lnTo>
                    <a:lnTo>
                      <a:pt x="33" y="86"/>
                    </a:lnTo>
                    <a:lnTo>
                      <a:pt x="0" y="65"/>
                    </a:lnTo>
                    <a:lnTo>
                      <a:pt x="0" y="32"/>
                    </a:lnTo>
                    <a:lnTo>
                      <a:pt x="33"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5" name="Freeform 52">
                <a:extLst>
                  <a:ext uri="{FF2B5EF4-FFF2-40B4-BE49-F238E27FC236}">
                    <a16:creationId xmlns:a16="http://schemas.microsoft.com/office/drawing/2014/main" id="{16E91D36-C4EA-614B-84FC-ACC0B60BC081}"/>
                  </a:ext>
                </a:extLst>
              </p:cNvPr>
              <p:cNvSpPr>
                <a:spLocks/>
              </p:cNvSpPr>
              <p:nvPr/>
            </p:nvSpPr>
            <p:spPr bwMode="auto">
              <a:xfrm>
                <a:off x="1570" y="929"/>
                <a:ext cx="119" cy="95"/>
              </a:xfrm>
              <a:custGeom>
                <a:avLst/>
                <a:gdLst>
                  <a:gd name="T0" fmla="*/ 35 w 119"/>
                  <a:gd name="T1" fmla="*/ 0 h 95"/>
                  <a:gd name="T2" fmla="*/ 83 w 119"/>
                  <a:gd name="T3" fmla="*/ 0 h 95"/>
                  <a:gd name="T4" fmla="*/ 118 w 119"/>
                  <a:gd name="T5" fmla="*/ 35 h 95"/>
                  <a:gd name="T6" fmla="*/ 118 w 119"/>
                  <a:gd name="T7" fmla="*/ 71 h 95"/>
                  <a:gd name="T8" fmla="*/ 89 w 119"/>
                  <a:gd name="T9" fmla="*/ 94 h 95"/>
                  <a:gd name="T10" fmla="*/ 35 w 119"/>
                  <a:gd name="T11" fmla="*/ 94 h 95"/>
                  <a:gd name="T12" fmla="*/ 0 w 119"/>
                  <a:gd name="T13" fmla="*/ 71 h 95"/>
                  <a:gd name="T14" fmla="*/ 0 w 119"/>
                  <a:gd name="T15" fmla="*/ 35 h 95"/>
                  <a:gd name="T16" fmla="*/ 35 w 119"/>
                  <a:gd name="T17" fmla="*/ 0 h 95"/>
                  <a:gd name="T18" fmla="*/ 83 w 119"/>
                  <a:gd name="T19" fmla="*/ 0 h 95"/>
                  <a:gd name="T20" fmla="*/ 118 w 119"/>
                  <a:gd name="T21" fmla="*/ 35 h 95"/>
                  <a:gd name="T22" fmla="*/ 118 w 119"/>
                  <a:gd name="T23" fmla="*/ 71 h 95"/>
                  <a:gd name="T24" fmla="*/ 89 w 119"/>
                  <a:gd name="T25" fmla="*/ 94 h 95"/>
                  <a:gd name="T26" fmla="*/ 35 w 119"/>
                  <a:gd name="T27" fmla="*/ 94 h 95"/>
                  <a:gd name="T28" fmla="*/ 0 w 119"/>
                  <a:gd name="T29" fmla="*/ 71 h 95"/>
                  <a:gd name="T30" fmla="*/ 0 w 119"/>
                  <a:gd name="T31" fmla="*/ 35 h 95"/>
                  <a:gd name="T32" fmla="*/ 35 w 119"/>
                  <a:gd name="T3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5">
                    <a:moveTo>
                      <a:pt x="35" y="0"/>
                    </a:moveTo>
                    <a:lnTo>
                      <a:pt x="83" y="0"/>
                    </a:lnTo>
                    <a:lnTo>
                      <a:pt x="118" y="35"/>
                    </a:lnTo>
                    <a:lnTo>
                      <a:pt x="118" y="71"/>
                    </a:lnTo>
                    <a:lnTo>
                      <a:pt x="89" y="94"/>
                    </a:lnTo>
                    <a:lnTo>
                      <a:pt x="35" y="94"/>
                    </a:lnTo>
                    <a:lnTo>
                      <a:pt x="0" y="71"/>
                    </a:lnTo>
                    <a:lnTo>
                      <a:pt x="0" y="35"/>
                    </a:lnTo>
                    <a:lnTo>
                      <a:pt x="35" y="0"/>
                    </a:lnTo>
                    <a:lnTo>
                      <a:pt x="83" y="0"/>
                    </a:lnTo>
                    <a:lnTo>
                      <a:pt x="118" y="35"/>
                    </a:lnTo>
                    <a:lnTo>
                      <a:pt x="118" y="71"/>
                    </a:lnTo>
                    <a:lnTo>
                      <a:pt x="89" y="94"/>
                    </a:lnTo>
                    <a:lnTo>
                      <a:pt x="35" y="94"/>
                    </a:lnTo>
                    <a:lnTo>
                      <a:pt x="0" y="71"/>
                    </a:lnTo>
                    <a:lnTo>
                      <a:pt x="0" y="35"/>
                    </a:lnTo>
                    <a:lnTo>
                      <a:pt x="3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6" name="Freeform 53">
                <a:extLst>
                  <a:ext uri="{FF2B5EF4-FFF2-40B4-BE49-F238E27FC236}">
                    <a16:creationId xmlns:a16="http://schemas.microsoft.com/office/drawing/2014/main" id="{3C714075-68C1-4449-901F-E6AA5A14D9B1}"/>
                  </a:ext>
                </a:extLst>
              </p:cNvPr>
              <p:cNvSpPr>
                <a:spLocks/>
              </p:cNvSpPr>
              <p:nvPr/>
            </p:nvSpPr>
            <p:spPr bwMode="auto">
              <a:xfrm>
                <a:off x="1558" y="964"/>
                <a:ext cx="111" cy="82"/>
              </a:xfrm>
              <a:custGeom>
                <a:avLst/>
                <a:gdLst>
                  <a:gd name="T0" fmla="*/ 34 w 111"/>
                  <a:gd name="T1" fmla="*/ 0 h 82"/>
                  <a:gd name="T2" fmla="*/ 77 w 111"/>
                  <a:gd name="T3" fmla="*/ 0 h 82"/>
                  <a:gd name="T4" fmla="*/ 110 w 111"/>
                  <a:gd name="T5" fmla="*/ 27 h 82"/>
                  <a:gd name="T6" fmla="*/ 110 w 111"/>
                  <a:gd name="T7" fmla="*/ 59 h 82"/>
                  <a:gd name="T8" fmla="*/ 83 w 111"/>
                  <a:gd name="T9" fmla="*/ 81 h 82"/>
                  <a:gd name="T10" fmla="*/ 34 w 111"/>
                  <a:gd name="T11" fmla="*/ 81 h 82"/>
                  <a:gd name="T12" fmla="*/ 0 w 111"/>
                  <a:gd name="T13" fmla="*/ 59 h 82"/>
                  <a:gd name="T14" fmla="*/ 0 w 111"/>
                  <a:gd name="T15" fmla="*/ 27 h 82"/>
                  <a:gd name="T16" fmla="*/ 34 w 111"/>
                  <a:gd name="T17"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1" h="82">
                    <a:moveTo>
                      <a:pt x="34" y="0"/>
                    </a:moveTo>
                    <a:lnTo>
                      <a:pt x="77" y="0"/>
                    </a:lnTo>
                    <a:lnTo>
                      <a:pt x="110" y="27"/>
                    </a:lnTo>
                    <a:lnTo>
                      <a:pt x="110" y="59"/>
                    </a:lnTo>
                    <a:lnTo>
                      <a:pt x="83" y="81"/>
                    </a:lnTo>
                    <a:lnTo>
                      <a:pt x="34" y="81"/>
                    </a:lnTo>
                    <a:lnTo>
                      <a:pt x="0" y="59"/>
                    </a:lnTo>
                    <a:lnTo>
                      <a:pt x="0" y="27"/>
                    </a:lnTo>
                    <a:lnTo>
                      <a:pt x="34"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7" name="Freeform 54">
                <a:extLst>
                  <a:ext uri="{FF2B5EF4-FFF2-40B4-BE49-F238E27FC236}">
                    <a16:creationId xmlns:a16="http://schemas.microsoft.com/office/drawing/2014/main" id="{72CED712-09D5-0749-B5E7-E10430CF254C}"/>
                  </a:ext>
                </a:extLst>
              </p:cNvPr>
              <p:cNvSpPr>
                <a:spLocks/>
              </p:cNvSpPr>
              <p:nvPr/>
            </p:nvSpPr>
            <p:spPr bwMode="auto">
              <a:xfrm>
                <a:off x="1558" y="964"/>
                <a:ext cx="119" cy="90"/>
              </a:xfrm>
              <a:custGeom>
                <a:avLst/>
                <a:gdLst>
                  <a:gd name="T0" fmla="*/ 36 w 119"/>
                  <a:gd name="T1" fmla="*/ 0 h 90"/>
                  <a:gd name="T2" fmla="*/ 83 w 119"/>
                  <a:gd name="T3" fmla="*/ 0 h 90"/>
                  <a:gd name="T4" fmla="*/ 118 w 119"/>
                  <a:gd name="T5" fmla="*/ 30 h 90"/>
                  <a:gd name="T6" fmla="*/ 118 w 119"/>
                  <a:gd name="T7" fmla="*/ 65 h 90"/>
                  <a:gd name="T8" fmla="*/ 89 w 119"/>
                  <a:gd name="T9" fmla="*/ 89 h 90"/>
                  <a:gd name="T10" fmla="*/ 36 w 119"/>
                  <a:gd name="T11" fmla="*/ 89 h 90"/>
                  <a:gd name="T12" fmla="*/ 0 w 119"/>
                  <a:gd name="T13" fmla="*/ 65 h 90"/>
                  <a:gd name="T14" fmla="*/ 0 w 119"/>
                  <a:gd name="T15" fmla="*/ 30 h 90"/>
                  <a:gd name="T16" fmla="*/ 36 w 119"/>
                  <a:gd name="T17" fmla="*/ 0 h 90"/>
                  <a:gd name="T18" fmla="*/ 83 w 119"/>
                  <a:gd name="T19" fmla="*/ 0 h 90"/>
                  <a:gd name="T20" fmla="*/ 118 w 119"/>
                  <a:gd name="T21" fmla="*/ 30 h 90"/>
                  <a:gd name="T22" fmla="*/ 118 w 119"/>
                  <a:gd name="T23" fmla="*/ 65 h 90"/>
                  <a:gd name="T24" fmla="*/ 89 w 119"/>
                  <a:gd name="T25" fmla="*/ 89 h 90"/>
                  <a:gd name="T26" fmla="*/ 36 w 119"/>
                  <a:gd name="T27" fmla="*/ 89 h 90"/>
                  <a:gd name="T28" fmla="*/ 0 w 119"/>
                  <a:gd name="T29" fmla="*/ 65 h 90"/>
                  <a:gd name="T30" fmla="*/ 0 w 119"/>
                  <a:gd name="T31" fmla="*/ 30 h 90"/>
                  <a:gd name="T32" fmla="*/ 36 w 119"/>
                  <a:gd name="T33"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9" h="90">
                    <a:moveTo>
                      <a:pt x="36" y="0"/>
                    </a:moveTo>
                    <a:lnTo>
                      <a:pt x="83" y="0"/>
                    </a:lnTo>
                    <a:lnTo>
                      <a:pt x="118" y="30"/>
                    </a:lnTo>
                    <a:lnTo>
                      <a:pt x="118" y="65"/>
                    </a:lnTo>
                    <a:lnTo>
                      <a:pt x="89" y="89"/>
                    </a:lnTo>
                    <a:lnTo>
                      <a:pt x="36" y="89"/>
                    </a:lnTo>
                    <a:lnTo>
                      <a:pt x="0" y="65"/>
                    </a:lnTo>
                    <a:lnTo>
                      <a:pt x="0" y="30"/>
                    </a:lnTo>
                    <a:lnTo>
                      <a:pt x="36" y="0"/>
                    </a:lnTo>
                    <a:lnTo>
                      <a:pt x="83" y="0"/>
                    </a:lnTo>
                    <a:lnTo>
                      <a:pt x="118" y="30"/>
                    </a:lnTo>
                    <a:lnTo>
                      <a:pt x="118" y="65"/>
                    </a:lnTo>
                    <a:lnTo>
                      <a:pt x="89" y="89"/>
                    </a:lnTo>
                    <a:lnTo>
                      <a:pt x="36" y="89"/>
                    </a:lnTo>
                    <a:lnTo>
                      <a:pt x="0" y="65"/>
                    </a:lnTo>
                    <a:lnTo>
                      <a:pt x="0" y="30"/>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8" name="Line 55">
                <a:extLst>
                  <a:ext uri="{FF2B5EF4-FFF2-40B4-BE49-F238E27FC236}">
                    <a16:creationId xmlns:a16="http://schemas.microsoft.com/office/drawing/2014/main" id="{95327181-126D-4C40-807B-A912E85D521A}"/>
                  </a:ext>
                </a:extLst>
              </p:cNvPr>
              <p:cNvSpPr>
                <a:spLocks noChangeShapeType="1"/>
              </p:cNvSpPr>
              <p:nvPr/>
            </p:nvSpPr>
            <p:spPr bwMode="auto">
              <a:xfrm flipH="1">
                <a:off x="1635" y="933"/>
                <a:ext cx="20" cy="2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9" name="Line 56">
                <a:extLst>
                  <a:ext uri="{FF2B5EF4-FFF2-40B4-BE49-F238E27FC236}">
                    <a16:creationId xmlns:a16="http://schemas.microsoft.com/office/drawing/2014/main" id="{77F37FC0-1E40-FE42-8DC4-30AB1DAE0C89}"/>
                  </a:ext>
                </a:extLst>
              </p:cNvPr>
              <p:cNvSpPr>
                <a:spLocks noChangeShapeType="1"/>
              </p:cNvSpPr>
              <p:nvPr/>
            </p:nvSpPr>
            <p:spPr bwMode="auto">
              <a:xfrm flipH="1">
                <a:off x="1672" y="968"/>
                <a:ext cx="32" cy="2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0" name="Line 57">
                <a:extLst>
                  <a:ext uri="{FF2B5EF4-FFF2-40B4-BE49-F238E27FC236}">
                    <a16:creationId xmlns:a16="http://schemas.microsoft.com/office/drawing/2014/main" id="{16DB922E-ACF4-0643-ABF9-0CB750374D74}"/>
                  </a:ext>
                </a:extLst>
              </p:cNvPr>
              <p:cNvSpPr>
                <a:spLocks noChangeShapeType="1"/>
              </p:cNvSpPr>
              <p:nvPr/>
            </p:nvSpPr>
            <p:spPr bwMode="auto">
              <a:xfrm flipH="1">
                <a:off x="1672" y="1004"/>
                <a:ext cx="32"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1" name="Line 58">
                <a:extLst>
                  <a:ext uri="{FF2B5EF4-FFF2-40B4-BE49-F238E27FC236}">
                    <a16:creationId xmlns:a16="http://schemas.microsoft.com/office/drawing/2014/main" id="{9B737FCA-C826-C241-844F-F689826F61CA}"/>
                  </a:ext>
                </a:extLst>
              </p:cNvPr>
              <p:cNvSpPr>
                <a:spLocks noChangeShapeType="1"/>
              </p:cNvSpPr>
              <p:nvPr/>
            </p:nvSpPr>
            <p:spPr bwMode="auto">
              <a:xfrm flipH="1">
                <a:off x="1594" y="939"/>
                <a:ext cx="19" cy="1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2" name="Line 59">
                <a:extLst>
                  <a:ext uri="{FF2B5EF4-FFF2-40B4-BE49-F238E27FC236}">
                    <a16:creationId xmlns:a16="http://schemas.microsoft.com/office/drawing/2014/main" id="{87B28688-630E-5F47-B562-B85DEFAAA5BE}"/>
                  </a:ext>
                </a:extLst>
              </p:cNvPr>
              <p:cNvSpPr>
                <a:spLocks noChangeShapeType="1"/>
              </p:cNvSpPr>
              <p:nvPr/>
            </p:nvSpPr>
            <p:spPr bwMode="auto">
              <a:xfrm flipH="1">
                <a:off x="1558" y="968"/>
                <a:ext cx="14"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55" name="Freeform 60">
              <a:extLst>
                <a:ext uri="{FF2B5EF4-FFF2-40B4-BE49-F238E27FC236}">
                  <a16:creationId xmlns:a16="http://schemas.microsoft.com/office/drawing/2014/main" id="{57E7072E-A753-0245-AE96-2399AE6AC305}"/>
                </a:ext>
              </a:extLst>
            </p:cNvPr>
            <p:cNvSpPr>
              <a:spLocks/>
            </p:cNvSpPr>
            <p:nvPr/>
          </p:nvSpPr>
          <p:spPr bwMode="auto">
            <a:xfrm>
              <a:off x="1370" y="776"/>
              <a:ext cx="199" cy="158"/>
            </a:xfrm>
            <a:custGeom>
              <a:avLst/>
              <a:gdLst>
                <a:gd name="T0" fmla="*/ 62 w 199"/>
                <a:gd name="T1" fmla="*/ 0 h 158"/>
                <a:gd name="T2" fmla="*/ 0 w 199"/>
                <a:gd name="T3" fmla="*/ 50 h 158"/>
                <a:gd name="T4" fmla="*/ 170 w 199"/>
                <a:gd name="T5" fmla="*/ 157 h 158"/>
                <a:gd name="T6" fmla="*/ 198 w 199"/>
                <a:gd name="T7" fmla="*/ 128 h 158"/>
                <a:gd name="T8" fmla="*/ 62 w 199"/>
                <a:gd name="T9" fmla="*/ 0 h 158"/>
              </a:gdLst>
              <a:ahLst/>
              <a:cxnLst>
                <a:cxn ang="0">
                  <a:pos x="T0" y="T1"/>
                </a:cxn>
                <a:cxn ang="0">
                  <a:pos x="T2" y="T3"/>
                </a:cxn>
                <a:cxn ang="0">
                  <a:pos x="T4" y="T5"/>
                </a:cxn>
                <a:cxn ang="0">
                  <a:pos x="T6" y="T7"/>
                </a:cxn>
                <a:cxn ang="0">
                  <a:pos x="T8" y="T9"/>
                </a:cxn>
              </a:cxnLst>
              <a:rect l="0" t="0" r="r" b="b"/>
              <a:pathLst>
                <a:path w="199" h="158">
                  <a:moveTo>
                    <a:pt x="62" y="0"/>
                  </a:moveTo>
                  <a:lnTo>
                    <a:pt x="0" y="50"/>
                  </a:lnTo>
                  <a:lnTo>
                    <a:pt x="170" y="157"/>
                  </a:lnTo>
                  <a:lnTo>
                    <a:pt x="198" y="128"/>
                  </a:lnTo>
                  <a:lnTo>
                    <a:pt x="62" y="0"/>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6" name="Freeform 61">
              <a:extLst>
                <a:ext uri="{FF2B5EF4-FFF2-40B4-BE49-F238E27FC236}">
                  <a16:creationId xmlns:a16="http://schemas.microsoft.com/office/drawing/2014/main" id="{C9E0621B-F755-874B-9C6C-BF818924BF30}"/>
                </a:ext>
              </a:extLst>
            </p:cNvPr>
            <p:cNvSpPr>
              <a:spLocks/>
            </p:cNvSpPr>
            <p:nvPr/>
          </p:nvSpPr>
          <p:spPr bwMode="auto">
            <a:xfrm>
              <a:off x="1370" y="776"/>
              <a:ext cx="207" cy="166"/>
            </a:xfrm>
            <a:custGeom>
              <a:avLst/>
              <a:gdLst>
                <a:gd name="T0" fmla="*/ 65 w 207"/>
                <a:gd name="T1" fmla="*/ 0 h 166"/>
                <a:gd name="T2" fmla="*/ 0 w 207"/>
                <a:gd name="T3" fmla="*/ 53 h 166"/>
                <a:gd name="T4" fmla="*/ 177 w 207"/>
                <a:gd name="T5" fmla="*/ 165 h 166"/>
                <a:gd name="T6" fmla="*/ 206 w 207"/>
                <a:gd name="T7" fmla="*/ 135 h 166"/>
                <a:gd name="T8" fmla="*/ 65 w 207"/>
                <a:gd name="T9" fmla="*/ 0 h 166"/>
                <a:gd name="T10" fmla="*/ 0 w 207"/>
                <a:gd name="T11" fmla="*/ 53 h 166"/>
                <a:gd name="T12" fmla="*/ 177 w 207"/>
                <a:gd name="T13" fmla="*/ 165 h 166"/>
                <a:gd name="T14" fmla="*/ 206 w 207"/>
                <a:gd name="T15" fmla="*/ 135 h 166"/>
                <a:gd name="T16" fmla="*/ 65 w 207"/>
                <a:gd name="T17" fmla="*/ 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7" h="166">
                  <a:moveTo>
                    <a:pt x="65" y="0"/>
                  </a:moveTo>
                  <a:lnTo>
                    <a:pt x="0" y="53"/>
                  </a:lnTo>
                  <a:lnTo>
                    <a:pt x="177" y="165"/>
                  </a:lnTo>
                  <a:lnTo>
                    <a:pt x="206" y="135"/>
                  </a:lnTo>
                  <a:lnTo>
                    <a:pt x="65" y="0"/>
                  </a:lnTo>
                  <a:lnTo>
                    <a:pt x="0" y="53"/>
                  </a:lnTo>
                  <a:lnTo>
                    <a:pt x="177" y="165"/>
                  </a:lnTo>
                  <a:lnTo>
                    <a:pt x="206" y="135"/>
                  </a:lnTo>
                  <a:lnTo>
                    <a:pt x="65"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7" name="Freeform 62">
              <a:extLst>
                <a:ext uri="{FF2B5EF4-FFF2-40B4-BE49-F238E27FC236}">
                  <a16:creationId xmlns:a16="http://schemas.microsoft.com/office/drawing/2014/main" id="{1441AB0B-8131-E549-A8FA-5F29B42A1237}"/>
                </a:ext>
              </a:extLst>
            </p:cNvPr>
            <p:cNvSpPr>
              <a:spLocks/>
            </p:cNvSpPr>
            <p:nvPr/>
          </p:nvSpPr>
          <p:spPr bwMode="auto">
            <a:xfrm>
              <a:off x="1670" y="1023"/>
              <a:ext cx="176" cy="182"/>
            </a:xfrm>
            <a:custGeom>
              <a:avLst/>
              <a:gdLst>
                <a:gd name="T0" fmla="*/ 175 w 176"/>
                <a:gd name="T1" fmla="*/ 119 h 182"/>
                <a:gd name="T2" fmla="*/ 113 w 176"/>
                <a:gd name="T3" fmla="*/ 181 h 182"/>
                <a:gd name="T4" fmla="*/ 0 w 176"/>
                <a:gd name="T5" fmla="*/ 23 h 182"/>
                <a:gd name="T6" fmla="*/ 34 w 176"/>
                <a:gd name="T7" fmla="*/ 0 h 182"/>
                <a:gd name="T8" fmla="*/ 175 w 176"/>
                <a:gd name="T9" fmla="*/ 119 h 182"/>
              </a:gdLst>
              <a:ahLst/>
              <a:cxnLst>
                <a:cxn ang="0">
                  <a:pos x="T0" y="T1"/>
                </a:cxn>
                <a:cxn ang="0">
                  <a:pos x="T2" y="T3"/>
                </a:cxn>
                <a:cxn ang="0">
                  <a:pos x="T4" y="T5"/>
                </a:cxn>
                <a:cxn ang="0">
                  <a:pos x="T6" y="T7"/>
                </a:cxn>
                <a:cxn ang="0">
                  <a:pos x="T8" y="T9"/>
                </a:cxn>
              </a:cxnLst>
              <a:rect l="0" t="0" r="r" b="b"/>
              <a:pathLst>
                <a:path w="176" h="182">
                  <a:moveTo>
                    <a:pt x="175" y="119"/>
                  </a:moveTo>
                  <a:lnTo>
                    <a:pt x="113" y="181"/>
                  </a:lnTo>
                  <a:lnTo>
                    <a:pt x="0" y="23"/>
                  </a:lnTo>
                  <a:lnTo>
                    <a:pt x="34" y="0"/>
                  </a:lnTo>
                  <a:lnTo>
                    <a:pt x="175" y="119"/>
                  </a:lnTo>
                </a:path>
              </a:pathLst>
            </a:custGeom>
            <a:solidFill>
              <a:srgbClr val="FFFFFF"/>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8" name="Freeform 63">
              <a:extLst>
                <a:ext uri="{FF2B5EF4-FFF2-40B4-BE49-F238E27FC236}">
                  <a16:creationId xmlns:a16="http://schemas.microsoft.com/office/drawing/2014/main" id="{5ACAAC96-3580-9541-92F3-3D910FDF4F58}"/>
                </a:ext>
              </a:extLst>
            </p:cNvPr>
            <p:cNvSpPr>
              <a:spLocks/>
            </p:cNvSpPr>
            <p:nvPr/>
          </p:nvSpPr>
          <p:spPr bwMode="auto">
            <a:xfrm>
              <a:off x="1670" y="1023"/>
              <a:ext cx="184" cy="190"/>
            </a:xfrm>
            <a:custGeom>
              <a:avLst/>
              <a:gdLst>
                <a:gd name="T0" fmla="*/ 183 w 184"/>
                <a:gd name="T1" fmla="*/ 124 h 190"/>
                <a:gd name="T2" fmla="*/ 118 w 184"/>
                <a:gd name="T3" fmla="*/ 189 h 190"/>
                <a:gd name="T4" fmla="*/ 0 w 184"/>
                <a:gd name="T5" fmla="*/ 24 h 190"/>
                <a:gd name="T6" fmla="*/ 36 w 184"/>
                <a:gd name="T7" fmla="*/ 0 h 190"/>
                <a:gd name="T8" fmla="*/ 183 w 184"/>
                <a:gd name="T9" fmla="*/ 124 h 190"/>
                <a:gd name="T10" fmla="*/ 118 w 184"/>
                <a:gd name="T11" fmla="*/ 189 h 190"/>
                <a:gd name="T12" fmla="*/ 0 w 184"/>
                <a:gd name="T13" fmla="*/ 24 h 190"/>
                <a:gd name="T14" fmla="*/ 36 w 184"/>
                <a:gd name="T15" fmla="*/ 0 h 190"/>
                <a:gd name="T16" fmla="*/ 183 w 184"/>
                <a:gd name="T17" fmla="*/ 124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84" h="190">
                  <a:moveTo>
                    <a:pt x="183" y="124"/>
                  </a:moveTo>
                  <a:lnTo>
                    <a:pt x="118" y="189"/>
                  </a:lnTo>
                  <a:lnTo>
                    <a:pt x="0" y="24"/>
                  </a:lnTo>
                  <a:lnTo>
                    <a:pt x="36" y="0"/>
                  </a:lnTo>
                  <a:lnTo>
                    <a:pt x="183" y="124"/>
                  </a:lnTo>
                  <a:lnTo>
                    <a:pt x="118" y="189"/>
                  </a:lnTo>
                  <a:lnTo>
                    <a:pt x="0" y="24"/>
                  </a:lnTo>
                  <a:lnTo>
                    <a:pt x="36" y="0"/>
                  </a:lnTo>
                  <a:lnTo>
                    <a:pt x="183" y="12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9" name="Line 64">
              <a:extLst>
                <a:ext uri="{FF2B5EF4-FFF2-40B4-BE49-F238E27FC236}">
                  <a16:creationId xmlns:a16="http://schemas.microsoft.com/office/drawing/2014/main" id="{0D114EA7-08D1-0947-9CAE-6CDC1CE95AC1}"/>
                </a:ext>
              </a:extLst>
            </p:cNvPr>
            <p:cNvSpPr>
              <a:spLocks noChangeShapeType="1"/>
            </p:cNvSpPr>
            <p:nvPr/>
          </p:nvSpPr>
          <p:spPr bwMode="auto">
            <a:xfrm>
              <a:off x="1574" y="921"/>
              <a:ext cx="16" cy="2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0" name="Line 65">
              <a:extLst>
                <a:ext uri="{FF2B5EF4-FFF2-40B4-BE49-F238E27FC236}">
                  <a16:creationId xmlns:a16="http://schemas.microsoft.com/office/drawing/2014/main" id="{AFE06861-D8AF-8E45-8599-46BFCE3EC743}"/>
                </a:ext>
              </a:extLst>
            </p:cNvPr>
            <p:cNvSpPr>
              <a:spLocks noChangeShapeType="1"/>
            </p:cNvSpPr>
            <p:nvPr/>
          </p:nvSpPr>
          <p:spPr bwMode="auto">
            <a:xfrm>
              <a:off x="1551" y="945"/>
              <a:ext cx="27" cy="1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66">
              <a:extLst>
                <a:ext uri="{FF2B5EF4-FFF2-40B4-BE49-F238E27FC236}">
                  <a16:creationId xmlns:a16="http://schemas.microsoft.com/office/drawing/2014/main" id="{3B98EAEC-901A-3445-846F-C0EEFE00C2E4}"/>
                </a:ext>
              </a:extLst>
            </p:cNvPr>
            <p:cNvSpPr>
              <a:spLocks noChangeShapeType="1"/>
            </p:cNvSpPr>
            <p:nvPr/>
          </p:nvSpPr>
          <p:spPr bwMode="auto">
            <a:xfrm flipH="1" flipV="1">
              <a:off x="1666" y="1031"/>
              <a:ext cx="20" cy="26"/>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2" name="Line 67">
              <a:extLst>
                <a:ext uri="{FF2B5EF4-FFF2-40B4-BE49-F238E27FC236}">
                  <a16:creationId xmlns:a16="http://schemas.microsoft.com/office/drawing/2014/main" id="{94597A74-AA30-DF48-BCD4-66F154D3395D}"/>
                </a:ext>
              </a:extLst>
            </p:cNvPr>
            <p:cNvSpPr>
              <a:spLocks noChangeShapeType="1"/>
            </p:cNvSpPr>
            <p:nvPr/>
          </p:nvSpPr>
          <p:spPr bwMode="auto">
            <a:xfrm flipH="1" flipV="1">
              <a:off x="1678" y="1019"/>
              <a:ext cx="32" cy="2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3" name="Oval 68">
              <a:extLst>
                <a:ext uri="{FF2B5EF4-FFF2-40B4-BE49-F238E27FC236}">
                  <a16:creationId xmlns:a16="http://schemas.microsoft.com/office/drawing/2014/main" id="{C132BB53-D1AF-BA4D-A470-AA0B532FBE94}"/>
                </a:ext>
              </a:extLst>
            </p:cNvPr>
            <p:cNvSpPr>
              <a:spLocks noChangeArrowheads="1"/>
            </p:cNvSpPr>
            <p:nvPr/>
          </p:nvSpPr>
          <p:spPr bwMode="auto">
            <a:xfrm>
              <a:off x="1592" y="986"/>
              <a:ext cx="49" cy="43"/>
            </a:xfrm>
            <a:prstGeom prst="ellipse">
              <a:avLst/>
            </a:prstGeom>
            <a:solidFill>
              <a:srgbClr val="000000"/>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4" name="Oval 69">
              <a:extLst>
                <a:ext uri="{FF2B5EF4-FFF2-40B4-BE49-F238E27FC236}">
                  <a16:creationId xmlns:a16="http://schemas.microsoft.com/office/drawing/2014/main" id="{08520B43-8E99-0046-894D-CBFBBA2889F8}"/>
                </a:ext>
              </a:extLst>
            </p:cNvPr>
            <p:cNvSpPr>
              <a:spLocks noChangeArrowheads="1"/>
            </p:cNvSpPr>
            <p:nvPr/>
          </p:nvSpPr>
          <p:spPr bwMode="auto">
            <a:xfrm>
              <a:off x="1592" y="992"/>
              <a:ext cx="37" cy="31"/>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5" name="Oval 70">
              <a:extLst>
                <a:ext uri="{FF2B5EF4-FFF2-40B4-BE49-F238E27FC236}">
                  <a16:creationId xmlns:a16="http://schemas.microsoft.com/office/drawing/2014/main" id="{2CAB499D-9EFD-404A-AF84-3F351C5CE513}"/>
                </a:ext>
              </a:extLst>
            </p:cNvPr>
            <p:cNvSpPr>
              <a:spLocks noChangeArrowheads="1"/>
            </p:cNvSpPr>
            <p:nvPr/>
          </p:nvSpPr>
          <p:spPr bwMode="auto">
            <a:xfrm>
              <a:off x="1580" y="1039"/>
              <a:ext cx="19"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6" name="Oval 71">
              <a:extLst>
                <a:ext uri="{FF2B5EF4-FFF2-40B4-BE49-F238E27FC236}">
                  <a16:creationId xmlns:a16="http://schemas.microsoft.com/office/drawing/2014/main" id="{39E0A37B-342C-7442-8B7F-38D739621C5B}"/>
                </a:ext>
              </a:extLst>
            </p:cNvPr>
            <p:cNvSpPr>
              <a:spLocks noChangeArrowheads="1"/>
            </p:cNvSpPr>
            <p:nvPr/>
          </p:nvSpPr>
          <p:spPr bwMode="auto">
            <a:xfrm>
              <a:off x="1627" y="1045"/>
              <a:ext cx="25" cy="19"/>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7" name="Oval 72">
              <a:extLst>
                <a:ext uri="{FF2B5EF4-FFF2-40B4-BE49-F238E27FC236}">
                  <a16:creationId xmlns:a16="http://schemas.microsoft.com/office/drawing/2014/main" id="{B41188C4-CC17-6340-90AD-1234C104D6DB}"/>
                </a:ext>
              </a:extLst>
            </p:cNvPr>
            <p:cNvSpPr>
              <a:spLocks noChangeArrowheads="1"/>
            </p:cNvSpPr>
            <p:nvPr/>
          </p:nvSpPr>
          <p:spPr bwMode="auto">
            <a:xfrm>
              <a:off x="1657" y="1015"/>
              <a:ext cx="19" cy="20"/>
            </a:xfrm>
            <a:prstGeom prst="ellipse">
              <a:avLst/>
            </a:prstGeom>
            <a:solidFill>
              <a:srgbClr val="FFFFFF"/>
            </a:solidFill>
            <a:ln w="12700">
              <a:solidFill>
                <a:srgbClr val="000000"/>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 name="Line 73">
              <a:extLst>
                <a:ext uri="{FF2B5EF4-FFF2-40B4-BE49-F238E27FC236}">
                  <a16:creationId xmlns:a16="http://schemas.microsoft.com/office/drawing/2014/main" id="{327EB2CA-94A4-A343-A935-552608B4C650}"/>
                </a:ext>
              </a:extLst>
            </p:cNvPr>
            <p:cNvSpPr>
              <a:spLocks noChangeShapeType="1"/>
            </p:cNvSpPr>
            <p:nvPr/>
          </p:nvSpPr>
          <p:spPr bwMode="auto">
            <a:xfrm flipH="1">
              <a:off x="1425" y="821"/>
              <a:ext cx="67"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9" name="Line 74">
              <a:extLst>
                <a:ext uri="{FF2B5EF4-FFF2-40B4-BE49-F238E27FC236}">
                  <a16:creationId xmlns:a16="http://schemas.microsoft.com/office/drawing/2014/main" id="{0FB15373-D8FF-B94C-8C1A-8AC8C4D1BF1C}"/>
                </a:ext>
              </a:extLst>
            </p:cNvPr>
            <p:cNvSpPr>
              <a:spLocks noChangeShapeType="1"/>
            </p:cNvSpPr>
            <p:nvPr/>
          </p:nvSpPr>
          <p:spPr bwMode="auto">
            <a:xfrm flipH="1">
              <a:off x="1484" y="868"/>
              <a:ext cx="55" cy="39"/>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0" name="Line 75">
              <a:extLst>
                <a:ext uri="{FF2B5EF4-FFF2-40B4-BE49-F238E27FC236}">
                  <a16:creationId xmlns:a16="http://schemas.microsoft.com/office/drawing/2014/main" id="{D8720176-2DC8-D746-A6B7-B6C8968940C0}"/>
                </a:ext>
              </a:extLst>
            </p:cNvPr>
            <p:cNvSpPr>
              <a:spLocks noChangeShapeType="1"/>
            </p:cNvSpPr>
            <p:nvPr/>
          </p:nvSpPr>
          <p:spPr bwMode="auto">
            <a:xfrm flipH="1">
              <a:off x="1702" y="1062"/>
              <a:ext cx="49"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1" name="Line 76">
              <a:extLst>
                <a:ext uri="{FF2B5EF4-FFF2-40B4-BE49-F238E27FC236}">
                  <a16:creationId xmlns:a16="http://schemas.microsoft.com/office/drawing/2014/main" id="{C2248D4F-5D9D-D949-8F45-F8549421686E}"/>
                </a:ext>
              </a:extLst>
            </p:cNvPr>
            <p:cNvSpPr>
              <a:spLocks noChangeShapeType="1"/>
            </p:cNvSpPr>
            <p:nvPr/>
          </p:nvSpPr>
          <p:spPr bwMode="auto">
            <a:xfrm flipH="1">
              <a:off x="1749" y="1104"/>
              <a:ext cx="61" cy="5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72" name="Freeform 77">
              <a:extLst>
                <a:ext uri="{FF2B5EF4-FFF2-40B4-BE49-F238E27FC236}">
                  <a16:creationId xmlns:a16="http://schemas.microsoft.com/office/drawing/2014/main" id="{ECF62187-5EAE-FC4B-9223-BA029558C447}"/>
                </a:ext>
              </a:extLst>
            </p:cNvPr>
            <p:cNvSpPr>
              <a:spLocks/>
            </p:cNvSpPr>
            <p:nvPr/>
          </p:nvSpPr>
          <p:spPr bwMode="auto">
            <a:xfrm>
              <a:off x="1558" y="935"/>
              <a:ext cx="29" cy="46"/>
            </a:xfrm>
            <a:custGeom>
              <a:avLst/>
              <a:gdLst>
                <a:gd name="T0" fmla="*/ 28 w 29"/>
                <a:gd name="T1" fmla="*/ 0 h 46"/>
                <a:gd name="T2" fmla="*/ 5 w 29"/>
                <a:gd name="T3" fmla="*/ 20 h 46"/>
                <a:gd name="T4" fmla="*/ 0 w 29"/>
                <a:gd name="T5" fmla="*/ 45 h 46"/>
                <a:gd name="T6" fmla="*/ 28 w 29"/>
                <a:gd name="T7" fmla="*/ 20 h 46"/>
                <a:gd name="T8" fmla="*/ 28 w 29"/>
                <a:gd name="T9" fmla="*/ 0 h 46"/>
              </a:gdLst>
              <a:ahLst/>
              <a:cxnLst>
                <a:cxn ang="0">
                  <a:pos x="T0" y="T1"/>
                </a:cxn>
                <a:cxn ang="0">
                  <a:pos x="T2" y="T3"/>
                </a:cxn>
                <a:cxn ang="0">
                  <a:pos x="T4" y="T5"/>
                </a:cxn>
                <a:cxn ang="0">
                  <a:pos x="T6" y="T7"/>
                </a:cxn>
                <a:cxn ang="0">
                  <a:pos x="T8" y="T9"/>
                </a:cxn>
              </a:cxnLst>
              <a:rect l="0" t="0" r="r" b="b"/>
              <a:pathLst>
                <a:path w="29" h="46">
                  <a:moveTo>
                    <a:pt x="28" y="0"/>
                  </a:moveTo>
                  <a:lnTo>
                    <a:pt x="5" y="20"/>
                  </a:lnTo>
                  <a:lnTo>
                    <a:pt x="0" y="45"/>
                  </a:lnTo>
                  <a:lnTo>
                    <a:pt x="28" y="20"/>
                  </a:lnTo>
                  <a:lnTo>
                    <a:pt x="28" y="0"/>
                  </a:lnTo>
                </a:path>
              </a:pathLst>
            </a:custGeom>
            <a:solidFill>
              <a:srgbClr val="000000"/>
            </a:solidFill>
            <a:ln>
              <a:noFill/>
            </a:ln>
            <a:effectLst/>
            <a:extLst>
              <a:ext uri="{91240B29-F687-4F45-9708-019B960494DF}">
                <a14:hiddenLine xmlns:a14="http://schemas.microsoft.com/office/drawing/2010/main" w="12700" cap="rnd" cmpd="sng">
                  <a:solidFill>
                    <a:srgbClr val="6E0043"/>
                  </a:solidFill>
                  <a:prstDash val="solid"/>
                  <a:round/>
                  <a:headEnd type="triangle" w="med" len="med"/>
                  <a:tailEnd type="triangl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3" name="Freeform 78">
              <a:extLst>
                <a:ext uri="{FF2B5EF4-FFF2-40B4-BE49-F238E27FC236}">
                  <a16:creationId xmlns:a16="http://schemas.microsoft.com/office/drawing/2014/main" id="{B10308A4-213A-B84B-9585-3E9B09EAE069}"/>
                </a:ext>
              </a:extLst>
            </p:cNvPr>
            <p:cNvSpPr>
              <a:spLocks/>
            </p:cNvSpPr>
            <p:nvPr/>
          </p:nvSpPr>
          <p:spPr bwMode="auto">
            <a:xfrm>
              <a:off x="1558" y="935"/>
              <a:ext cx="37" cy="54"/>
            </a:xfrm>
            <a:custGeom>
              <a:avLst/>
              <a:gdLst>
                <a:gd name="T0" fmla="*/ 36 w 37"/>
                <a:gd name="T1" fmla="*/ 0 h 54"/>
                <a:gd name="T2" fmla="*/ 6 w 37"/>
                <a:gd name="T3" fmla="*/ 23 h 54"/>
                <a:gd name="T4" fmla="*/ 0 w 37"/>
                <a:gd name="T5" fmla="*/ 53 h 54"/>
                <a:gd name="T6" fmla="*/ 36 w 37"/>
                <a:gd name="T7" fmla="*/ 23 h 54"/>
                <a:gd name="T8" fmla="*/ 36 w 37"/>
                <a:gd name="T9" fmla="*/ 0 h 54"/>
                <a:gd name="T10" fmla="*/ 6 w 37"/>
                <a:gd name="T11" fmla="*/ 23 h 54"/>
                <a:gd name="T12" fmla="*/ 0 w 37"/>
                <a:gd name="T13" fmla="*/ 53 h 54"/>
                <a:gd name="T14" fmla="*/ 36 w 37"/>
                <a:gd name="T15" fmla="*/ 23 h 54"/>
                <a:gd name="T16" fmla="*/ 36 w 37"/>
                <a:gd name="T17" fmla="*/ 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54">
                  <a:moveTo>
                    <a:pt x="36" y="0"/>
                  </a:moveTo>
                  <a:lnTo>
                    <a:pt x="6" y="23"/>
                  </a:lnTo>
                  <a:lnTo>
                    <a:pt x="0" y="53"/>
                  </a:lnTo>
                  <a:lnTo>
                    <a:pt x="36" y="23"/>
                  </a:lnTo>
                  <a:lnTo>
                    <a:pt x="36" y="0"/>
                  </a:lnTo>
                  <a:lnTo>
                    <a:pt x="6" y="23"/>
                  </a:lnTo>
                  <a:lnTo>
                    <a:pt x="0" y="53"/>
                  </a:lnTo>
                  <a:lnTo>
                    <a:pt x="36" y="23"/>
                  </a:lnTo>
                  <a:lnTo>
                    <a:pt x="36"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rgbClr val="C0FEF9"/>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83" name="Rectangle 79">
            <a:extLst>
              <a:ext uri="{FF2B5EF4-FFF2-40B4-BE49-F238E27FC236}">
                <a16:creationId xmlns:a16="http://schemas.microsoft.com/office/drawing/2014/main" id="{0FD5D80C-7B5B-5742-9246-F70720CF98EF}"/>
              </a:ext>
            </a:extLst>
          </p:cNvPr>
          <p:cNvSpPr>
            <a:spLocks noChangeArrowheads="1"/>
          </p:cNvSpPr>
          <p:nvPr/>
        </p:nvSpPr>
        <p:spPr bwMode="auto">
          <a:xfrm>
            <a:off x="5049833" y="3103529"/>
            <a:ext cx="8819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Comm Link</a:t>
            </a:r>
          </a:p>
          <a:p>
            <a:r>
              <a:rPr lang="en-US" altLang="en-US" sz="1000" dirty="0">
                <a:latin typeface="Arial" panose="020B0604020202020204" pitchFamily="34" charset="0"/>
              </a:rPr>
              <a:t>Configs</a:t>
            </a:r>
            <a:endParaRPr lang="en-US" altLang="en-US" sz="1000" b="1" dirty="0">
              <a:latin typeface="Arial" panose="020B0604020202020204" pitchFamily="34" charset="0"/>
            </a:endParaRPr>
          </a:p>
          <a:p>
            <a:r>
              <a:rPr lang="en-US" altLang="en-US" sz="1000" dirty="0">
                <a:latin typeface="Arial" panose="020B0604020202020204" pitchFamily="34" charset="0"/>
              </a:rPr>
              <a:t>Tracking </a:t>
            </a:r>
          </a:p>
          <a:p>
            <a:r>
              <a:rPr lang="en-US" altLang="en-US" sz="1000" dirty="0">
                <a:latin typeface="Arial" panose="020B0604020202020204" pitchFamily="34" charset="0"/>
              </a:rPr>
              <a:t>Requests</a:t>
            </a:r>
            <a:endParaRPr lang="en-US" altLang="en-US" sz="1000" b="1" dirty="0">
              <a:latin typeface="Arial" panose="020B0604020202020204" pitchFamily="34" charset="0"/>
            </a:endParaRPr>
          </a:p>
        </p:txBody>
      </p:sp>
      <p:sp>
        <p:nvSpPr>
          <p:cNvPr id="84" name="Rectangle 80">
            <a:extLst>
              <a:ext uri="{FF2B5EF4-FFF2-40B4-BE49-F238E27FC236}">
                <a16:creationId xmlns:a16="http://schemas.microsoft.com/office/drawing/2014/main" id="{D68C9BB2-2929-7E42-A68E-56405F9CD1BC}"/>
              </a:ext>
            </a:extLst>
          </p:cNvPr>
          <p:cNvSpPr>
            <a:spLocks noChangeArrowheads="1"/>
          </p:cNvSpPr>
          <p:nvPr/>
        </p:nvSpPr>
        <p:spPr bwMode="auto">
          <a:xfrm>
            <a:off x="6715120" y="5067966"/>
            <a:ext cx="1970411" cy="1754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dirty="0">
                <a:latin typeface="Arial" panose="020B0604020202020204" pitchFamily="34" charset="0"/>
              </a:rPr>
              <a:t>Enterprise Concerns:</a:t>
            </a:r>
          </a:p>
          <a:p>
            <a:pPr lvl="1" eaLnBrk="0" hangingPunct="0"/>
            <a:r>
              <a:rPr lang="en-US" altLang="en-US" sz="1200" dirty="0">
                <a:latin typeface="Arial" panose="020B0604020202020204" pitchFamily="34" charset="0"/>
              </a:rPr>
              <a:t>Objectives</a:t>
            </a:r>
          </a:p>
          <a:p>
            <a:pPr lvl="1" eaLnBrk="0" hangingPunct="0"/>
            <a:r>
              <a:rPr lang="en-US" altLang="en-US" sz="1200" dirty="0">
                <a:latin typeface="Arial" panose="020B0604020202020204" pitchFamily="34" charset="0"/>
              </a:rPr>
              <a:t>Roles</a:t>
            </a:r>
          </a:p>
          <a:p>
            <a:pPr lvl="1" eaLnBrk="0" hangingPunct="0"/>
            <a:r>
              <a:rPr lang="en-US" altLang="en-US" sz="1200" dirty="0">
                <a:latin typeface="Arial" panose="020B0604020202020204" pitchFamily="34" charset="0"/>
              </a:rPr>
              <a:t>Requirements</a:t>
            </a:r>
          </a:p>
          <a:p>
            <a:pPr lvl="1" eaLnBrk="0" hangingPunct="0"/>
            <a:r>
              <a:rPr lang="en-US" altLang="en-US" sz="1200" dirty="0">
                <a:latin typeface="Arial" panose="020B0604020202020204" pitchFamily="34" charset="0"/>
              </a:rPr>
              <a:t>Policies</a:t>
            </a:r>
          </a:p>
          <a:p>
            <a:pPr lvl="1" eaLnBrk="0" hangingPunct="0"/>
            <a:r>
              <a:rPr lang="en-US" altLang="en-US" sz="1200" dirty="0">
                <a:latin typeface="Arial" panose="020B0604020202020204" pitchFamily="34" charset="0"/>
              </a:rPr>
              <a:t>Risk Management</a:t>
            </a:r>
          </a:p>
          <a:p>
            <a:pPr lvl="1" eaLnBrk="0" hangingPunct="0"/>
            <a:r>
              <a:rPr lang="en-US" altLang="en-US" sz="1200" dirty="0">
                <a:latin typeface="Arial" panose="020B0604020202020204" pitchFamily="34" charset="0"/>
              </a:rPr>
              <a:t>Lifecycle / Phases</a:t>
            </a:r>
          </a:p>
          <a:p>
            <a:pPr lvl="1" eaLnBrk="0" hangingPunct="0"/>
            <a:r>
              <a:rPr lang="en-US" altLang="en-US" sz="1200" dirty="0">
                <a:latin typeface="Arial" panose="020B0604020202020204" pitchFamily="34" charset="0"/>
              </a:rPr>
              <a:t>Configuration</a:t>
            </a:r>
          </a:p>
          <a:p>
            <a:pPr lvl="1" eaLnBrk="0" hangingPunct="0"/>
            <a:r>
              <a:rPr lang="en-US" altLang="en-US" sz="1200" dirty="0">
                <a:latin typeface="Arial" panose="020B0604020202020204" pitchFamily="34" charset="0"/>
              </a:rPr>
              <a:t>Contracts</a:t>
            </a:r>
          </a:p>
        </p:txBody>
      </p:sp>
      <p:sp>
        <p:nvSpPr>
          <p:cNvPr id="85" name="Rectangle 84">
            <a:extLst>
              <a:ext uri="{FF2B5EF4-FFF2-40B4-BE49-F238E27FC236}">
                <a16:creationId xmlns:a16="http://schemas.microsoft.com/office/drawing/2014/main" id="{46BE5FF1-49B3-E548-AC0A-8E5DA4EB0374}"/>
              </a:ext>
            </a:extLst>
          </p:cNvPr>
          <p:cNvSpPr/>
          <p:nvPr/>
        </p:nvSpPr>
        <p:spPr>
          <a:xfrm>
            <a:off x="5735322" y="2272231"/>
            <a:ext cx="1495057" cy="430887"/>
          </a:xfrm>
          <a:prstGeom prst="rect">
            <a:avLst/>
          </a:prstGeom>
        </p:spPr>
        <p:txBody>
          <a:bodyPr wrap="square">
            <a:spAutoFit/>
          </a:bodyPr>
          <a:lstStyle/>
          <a:p>
            <a:pPr algn="ctr" eaLnBrk="0" hangingPunct="0"/>
            <a:r>
              <a:rPr lang="en-US" altLang="en-US" sz="1050" dirty="0">
                <a:solidFill>
                  <a:schemeClr val="bg1"/>
                </a:solidFill>
                <a:latin typeface="Arial" panose="020B0604020202020204" pitchFamily="34" charset="0"/>
              </a:rPr>
              <a:t>Mission Z </a:t>
            </a:r>
          </a:p>
          <a:p>
            <a:pPr algn="ctr" eaLnBrk="0" hangingPunct="0"/>
            <a:r>
              <a:rPr lang="en-US" altLang="en-US" sz="1050" dirty="0">
                <a:solidFill>
                  <a:schemeClr val="bg1"/>
                </a:solidFill>
                <a:latin typeface="Arial" panose="020B0604020202020204" pitchFamily="34" charset="0"/>
              </a:rPr>
              <a:t>Spacecraft</a:t>
            </a:r>
          </a:p>
        </p:txBody>
      </p:sp>
      <p:pic>
        <p:nvPicPr>
          <p:cNvPr id="87" name="Graphic 86" descr="Customer review RTL">
            <a:extLst>
              <a:ext uri="{FF2B5EF4-FFF2-40B4-BE49-F238E27FC236}">
                <a16:creationId xmlns:a16="http://schemas.microsoft.com/office/drawing/2014/main" id="{D507A52C-3CB2-A242-99D6-63DE11467092}"/>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308309" y="3267046"/>
            <a:ext cx="506469" cy="506469"/>
          </a:xfrm>
          <a:prstGeom prst="rect">
            <a:avLst/>
          </a:prstGeom>
        </p:spPr>
      </p:pic>
      <p:pic>
        <p:nvPicPr>
          <p:cNvPr id="88" name="Graphic 87" descr="Person with idea">
            <a:extLst>
              <a:ext uri="{FF2B5EF4-FFF2-40B4-BE49-F238E27FC236}">
                <a16:creationId xmlns:a16="http://schemas.microsoft.com/office/drawing/2014/main" id="{60CC1003-3A44-7540-A1B0-FF8E65C1616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071328" y="4235957"/>
            <a:ext cx="543373" cy="543373"/>
          </a:xfrm>
          <a:prstGeom prst="rect">
            <a:avLst/>
          </a:prstGeom>
        </p:spPr>
      </p:pic>
      <p:sp>
        <p:nvSpPr>
          <p:cNvPr id="90" name="Rectangle 2">
            <a:extLst>
              <a:ext uri="{FF2B5EF4-FFF2-40B4-BE49-F238E27FC236}">
                <a16:creationId xmlns:a16="http://schemas.microsoft.com/office/drawing/2014/main" id="{3067F050-4EB1-6D4F-A8D3-68C54A3181D1}"/>
              </a:ext>
            </a:extLst>
          </p:cNvPr>
          <p:cNvSpPr>
            <a:spLocks noGrp="1" noChangeArrowheads="1"/>
          </p:cNvSpPr>
          <p:nvPr>
            <p:ph type="title"/>
          </p:nvPr>
        </p:nvSpPr>
        <p:spPr>
          <a:xfrm>
            <a:off x="512763" y="44922"/>
            <a:ext cx="8229600" cy="1143000"/>
          </a:xfrm>
        </p:spPr>
        <p:txBody>
          <a:bodyPr vert="horz"/>
          <a:lstStyle/>
          <a:p>
            <a:r>
              <a:rPr lang="en-US" altLang="en-US" sz="2400" dirty="0">
                <a:solidFill>
                  <a:srgbClr val="0099A6"/>
                </a:solidFill>
              </a:rPr>
              <a:t>Enterprise View</a:t>
            </a:r>
            <a:br>
              <a:rPr lang="en-US" altLang="en-US" sz="2400" dirty="0">
                <a:solidFill>
                  <a:srgbClr val="0099A6"/>
                </a:solidFill>
              </a:rPr>
            </a:br>
            <a:r>
              <a:rPr lang="en-US" altLang="en-US" sz="2000" dirty="0">
                <a:solidFill>
                  <a:srgbClr val="0099A6"/>
                </a:solidFill>
              </a:rPr>
              <a:t>Multi-Agency Mission Domain &amp; Enterprise Objects</a:t>
            </a:r>
            <a:br>
              <a:rPr lang="en-US" altLang="en-US" sz="2000" dirty="0">
                <a:solidFill>
                  <a:srgbClr val="0099A6"/>
                </a:solidFill>
              </a:rPr>
            </a:br>
            <a:r>
              <a:rPr lang="en-US" altLang="en-US" sz="2000" dirty="0">
                <a:solidFill>
                  <a:srgbClr val="0099A6"/>
                </a:solidFill>
              </a:rPr>
              <a:t>Operations Phase</a:t>
            </a:r>
            <a:br>
              <a:rPr lang="en-US" altLang="en-US" sz="2400" dirty="0">
                <a:solidFill>
                  <a:srgbClr val="0099A6"/>
                </a:solidFill>
              </a:rPr>
            </a:br>
            <a:endParaRPr lang="en-US" altLang="en-US" sz="2400" dirty="0">
              <a:solidFill>
                <a:srgbClr val="0099A6"/>
              </a:solidFill>
            </a:endParaRPr>
          </a:p>
        </p:txBody>
      </p:sp>
      <p:sp>
        <p:nvSpPr>
          <p:cNvPr id="91" name="Oval 10">
            <a:extLst>
              <a:ext uri="{FF2B5EF4-FFF2-40B4-BE49-F238E27FC236}">
                <a16:creationId xmlns:a16="http://schemas.microsoft.com/office/drawing/2014/main" id="{F3FF370B-B33E-B142-B8EB-BA735FF79E65}"/>
              </a:ext>
            </a:extLst>
          </p:cNvPr>
          <p:cNvSpPr>
            <a:spLocks noChangeArrowheads="1"/>
          </p:cNvSpPr>
          <p:nvPr/>
        </p:nvSpPr>
        <p:spPr bwMode="auto">
          <a:xfrm>
            <a:off x="3864476" y="2384263"/>
            <a:ext cx="1163528" cy="693738"/>
          </a:xfrm>
          <a:prstGeom prst="cube">
            <a:avLst>
              <a:gd name="adj" fmla="val 7941"/>
            </a:avLst>
          </a:prstGeom>
          <a:solidFill>
            <a:schemeClr val="accent6">
              <a:lumMod val="60000"/>
              <a:lumOff val="40000"/>
            </a:schemeClr>
          </a:solidFill>
          <a:ln w="9525">
            <a:solidFill>
              <a:schemeClr val="tx1"/>
            </a:solidFill>
            <a:prstDash val="dash"/>
            <a:round/>
            <a:headEnd/>
            <a:tailEnd/>
          </a:ln>
          <a:effectLst/>
        </p:spPr>
        <p:txBody>
          <a:bodyPr wrap="none" anchor="ctr"/>
          <a:lstStyle/>
          <a:p>
            <a:pPr algn="ctr" eaLnBrk="0" hangingPunct="0"/>
            <a:r>
              <a:rPr lang="en-US" altLang="en-US" sz="1050" b="1" dirty="0">
                <a:solidFill>
                  <a:schemeClr val="bg1"/>
                </a:solidFill>
                <a:latin typeface="Arial" panose="020B0604020202020204" pitchFamily="34" charset="0"/>
              </a:rPr>
              <a:t>Agency ABC</a:t>
            </a:r>
          </a:p>
          <a:p>
            <a:pPr algn="ctr" eaLnBrk="0" hangingPunct="0"/>
            <a:r>
              <a:rPr lang="en-US" altLang="en-US" sz="1050" b="1" dirty="0">
                <a:solidFill>
                  <a:schemeClr val="bg1"/>
                </a:solidFill>
                <a:latin typeface="Arial" panose="020B0604020202020204" pitchFamily="34" charset="0"/>
              </a:rPr>
              <a:t>Space Relay</a:t>
            </a:r>
          </a:p>
          <a:p>
            <a:pPr algn="ctr" eaLnBrk="0" hangingPunct="0"/>
            <a:r>
              <a:rPr lang="en-US" altLang="en-US" sz="1050" dirty="0">
                <a:solidFill>
                  <a:schemeClr val="bg1"/>
                </a:solidFill>
                <a:latin typeface="Arial" panose="020B0604020202020204" pitchFamily="34" charset="0"/>
              </a:rPr>
              <a:t>Network Ops</a:t>
            </a:r>
            <a:r>
              <a:rPr lang="en-US" altLang="en-US" sz="1050" b="1" dirty="0">
                <a:solidFill>
                  <a:schemeClr val="bg1"/>
                </a:solidFill>
                <a:latin typeface="Arial" panose="020B0604020202020204" pitchFamily="34" charset="0"/>
              </a:rPr>
              <a:t> </a:t>
            </a:r>
          </a:p>
        </p:txBody>
      </p:sp>
      <p:sp>
        <p:nvSpPr>
          <p:cNvPr id="92" name="Oval 9">
            <a:extLst>
              <a:ext uri="{FF2B5EF4-FFF2-40B4-BE49-F238E27FC236}">
                <a16:creationId xmlns:a16="http://schemas.microsoft.com/office/drawing/2014/main" id="{126FDD2D-0589-3D42-8B3D-F8C96747DD93}"/>
              </a:ext>
            </a:extLst>
          </p:cNvPr>
          <p:cNvSpPr>
            <a:spLocks noChangeArrowheads="1"/>
          </p:cNvSpPr>
          <p:nvPr/>
        </p:nvSpPr>
        <p:spPr bwMode="auto">
          <a:xfrm>
            <a:off x="6422533" y="2661756"/>
            <a:ext cx="608626" cy="266865"/>
          </a:xfrm>
          <a:prstGeom prst="cube">
            <a:avLst>
              <a:gd name="adj" fmla="val 22215"/>
            </a:avLst>
          </a:prstGeom>
          <a:solidFill>
            <a:srgbClr val="00B050"/>
          </a:solidFill>
          <a:ln w="9525">
            <a:solidFill>
              <a:schemeClr val="tx1"/>
            </a:solidFill>
            <a:round/>
            <a:headEnd/>
            <a:tailEnd/>
          </a:ln>
          <a:effectLst/>
        </p:spPr>
        <p:txBody>
          <a:bodyPr wrap="none" anchor="ctr"/>
          <a:lstStyle/>
          <a:p>
            <a:pPr algn="ctr" eaLnBrk="0" hangingPunct="0"/>
            <a:endParaRPr lang="en-US" altLang="en-US" sz="1600" b="1" dirty="0">
              <a:solidFill>
                <a:schemeClr val="bg1"/>
              </a:solidFill>
              <a:latin typeface="Arial" panose="020B0604020202020204" pitchFamily="34" charset="0"/>
            </a:endParaRPr>
          </a:p>
        </p:txBody>
      </p:sp>
      <p:sp>
        <p:nvSpPr>
          <p:cNvPr id="93" name="Rectangle 92">
            <a:extLst>
              <a:ext uri="{FF2B5EF4-FFF2-40B4-BE49-F238E27FC236}">
                <a16:creationId xmlns:a16="http://schemas.microsoft.com/office/drawing/2014/main" id="{5F75ECF8-635D-AF4D-9142-269E4B9C9B41}"/>
              </a:ext>
            </a:extLst>
          </p:cNvPr>
          <p:cNvSpPr/>
          <p:nvPr/>
        </p:nvSpPr>
        <p:spPr>
          <a:xfrm>
            <a:off x="6341444" y="2656497"/>
            <a:ext cx="715260" cy="338554"/>
          </a:xfrm>
          <a:prstGeom prst="rect">
            <a:avLst/>
          </a:prstGeom>
        </p:spPr>
        <p:txBody>
          <a:bodyPr wrap="none">
            <a:spAutoFit/>
          </a:bodyPr>
          <a:lstStyle/>
          <a:p>
            <a:pPr algn="ctr"/>
            <a:r>
              <a:rPr lang="en-US" altLang="en-US" sz="800" dirty="0">
                <a:solidFill>
                  <a:schemeClr val="bg1"/>
                </a:solidFill>
                <a:latin typeface="Arial" panose="020B0604020202020204" pitchFamily="34" charset="0"/>
              </a:rPr>
              <a:t>Instrument</a:t>
            </a:r>
          </a:p>
          <a:p>
            <a:pPr algn="ctr"/>
            <a:r>
              <a:rPr lang="en-US" sz="800" dirty="0">
                <a:solidFill>
                  <a:schemeClr val="bg1"/>
                </a:solidFill>
                <a:latin typeface="Arial" panose="020B0604020202020204" pitchFamily="34" charset="0"/>
              </a:rPr>
              <a:t>ABC</a:t>
            </a:r>
            <a:endParaRPr lang="en-US" sz="800" dirty="0"/>
          </a:p>
        </p:txBody>
      </p:sp>
      <p:sp>
        <p:nvSpPr>
          <p:cNvPr id="95" name="Oval 12">
            <a:extLst>
              <a:ext uri="{FF2B5EF4-FFF2-40B4-BE49-F238E27FC236}">
                <a16:creationId xmlns:a16="http://schemas.microsoft.com/office/drawing/2014/main" id="{2BE3D130-0C60-1542-8F0B-C7901886AE12}"/>
              </a:ext>
            </a:extLst>
          </p:cNvPr>
          <p:cNvSpPr>
            <a:spLocks noChangeArrowheads="1"/>
          </p:cNvSpPr>
          <p:nvPr/>
        </p:nvSpPr>
        <p:spPr bwMode="auto">
          <a:xfrm>
            <a:off x="2630803" y="4357790"/>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ABC </a:t>
            </a:r>
          </a:p>
          <a:p>
            <a:pPr algn="ctr" eaLnBrk="0" hangingPunct="0"/>
            <a:r>
              <a:rPr lang="en-US" altLang="en-US" sz="1050" b="1" dirty="0">
                <a:latin typeface="Arial" panose="020B0604020202020204" pitchFamily="34" charset="0"/>
              </a:rPr>
              <a:t>Science Team</a:t>
            </a:r>
          </a:p>
        </p:txBody>
      </p:sp>
      <p:sp>
        <p:nvSpPr>
          <p:cNvPr id="96" name="Oval 12">
            <a:extLst>
              <a:ext uri="{FF2B5EF4-FFF2-40B4-BE49-F238E27FC236}">
                <a16:creationId xmlns:a16="http://schemas.microsoft.com/office/drawing/2014/main" id="{A2ADAF25-FE5E-C844-912E-75CF8D0477B9}"/>
              </a:ext>
            </a:extLst>
          </p:cNvPr>
          <p:cNvSpPr>
            <a:spLocks noChangeArrowheads="1"/>
          </p:cNvSpPr>
          <p:nvPr/>
        </p:nvSpPr>
        <p:spPr bwMode="auto">
          <a:xfrm>
            <a:off x="5975046" y="4345328"/>
            <a:ext cx="1000296" cy="421540"/>
          </a:xfrm>
          <a:prstGeom prst="cube">
            <a:avLst>
              <a:gd name="adj" fmla="val 9874"/>
            </a:avLst>
          </a:prstGeom>
          <a:solidFill>
            <a:srgbClr val="FFC000"/>
          </a:solidFill>
          <a:ln w="9525">
            <a:solidFill>
              <a:schemeClr val="tx1"/>
            </a:solidFill>
            <a:prstDash val="dash"/>
            <a:round/>
            <a:headEnd/>
            <a:tailEnd/>
          </a:ln>
          <a:effectLst/>
        </p:spPr>
        <p:txBody>
          <a:bodyPr wrap="none" anchor="ctr"/>
          <a:lstStyle/>
          <a:p>
            <a:pPr algn="ctr" eaLnBrk="0" hangingPunct="0"/>
            <a:r>
              <a:rPr lang="en-US" altLang="en-US" sz="1050" b="1" dirty="0">
                <a:latin typeface="Arial" panose="020B0604020202020204" pitchFamily="34" charset="0"/>
              </a:rPr>
              <a:t>Agency QRS </a:t>
            </a:r>
          </a:p>
          <a:p>
            <a:pPr algn="ctr" eaLnBrk="0" hangingPunct="0"/>
            <a:r>
              <a:rPr lang="en-US" altLang="en-US" sz="1050" b="1" dirty="0">
                <a:latin typeface="Arial" panose="020B0604020202020204" pitchFamily="34" charset="0"/>
              </a:rPr>
              <a:t>Science Team</a:t>
            </a:r>
          </a:p>
        </p:txBody>
      </p:sp>
      <p:sp>
        <p:nvSpPr>
          <p:cNvPr id="97" name="Oval 3">
            <a:extLst>
              <a:ext uri="{FF2B5EF4-FFF2-40B4-BE49-F238E27FC236}">
                <a16:creationId xmlns:a16="http://schemas.microsoft.com/office/drawing/2014/main" id="{DA95BA06-B54A-1540-B044-6CAE7954998A}"/>
              </a:ext>
            </a:extLst>
          </p:cNvPr>
          <p:cNvSpPr>
            <a:spLocks noChangeArrowheads="1"/>
          </p:cNvSpPr>
          <p:nvPr/>
        </p:nvSpPr>
        <p:spPr bwMode="auto">
          <a:xfrm>
            <a:off x="1233818" y="2120842"/>
            <a:ext cx="3991740" cy="2810751"/>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8" name="Oval 3">
            <a:extLst>
              <a:ext uri="{FF2B5EF4-FFF2-40B4-BE49-F238E27FC236}">
                <a16:creationId xmlns:a16="http://schemas.microsoft.com/office/drawing/2014/main" id="{013B9DF4-A6EA-D14C-8C8C-DDEE41819FE7}"/>
              </a:ext>
            </a:extLst>
          </p:cNvPr>
          <p:cNvSpPr>
            <a:spLocks noChangeArrowheads="1"/>
          </p:cNvSpPr>
          <p:nvPr/>
        </p:nvSpPr>
        <p:spPr bwMode="auto">
          <a:xfrm>
            <a:off x="5563502" y="1981200"/>
            <a:ext cx="2844189" cy="2950393"/>
          </a:xfrm>
          <a:prstGeom prst="roundRect">
            <a:avLst/>
          </a:prstGeom>
          <a:noFill/>
          <a:ln w="9525">
            <a:solidFill>
              <a:schemeClr val="tx1"/>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99" name="Rectangle 13">
            <a:extLst>
              <a:ext uri="{FF2B5EF4-FFF2-40B4-BE49-F238E27FC236}">
                <a16:creationId xmlns:a16="http://schemas.microsoft.com/office/drawing/2014/main" id="{03BD22A0-D0E2-8F4E-8C10-E4D57BD4E936}"/>
              </a:ext>
            </a:extLst>
          </p:cNvPr>
          <p:cNvSpPr>
            <a:spLocks noChangeArrowheads="1"/>
          </p:cNvSpPr>
          <p:nvPr/>
        </p:nvSpPr>
        <p:spPr bwMode="auto">
          <a:xfrm>
            <a:off x="7137793" y="2120842"/>
            <a:ext cx="1269899"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Agency QRS</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2" name="Rectangle 13">
            <a:extLst>
              <a:ext uri="{FF2B5EF4-FFF2-40B4-BE49-F238E27FC236}">
                <a16:creationId xmlns:a16="http://schemas.microsoft.com/office/drawing/2014/main" id="{63F99EDF-B42E-1B4C-B6E5-A01A35DF634F}"/>
              </a:ext>
            </a:extLst>
          </p:cNvPr>
          <p:cNvSpPr>
            <a:spLocks noChangeArrowheads="1"/>
          </p:cNvSpPr>
          <p:nvPr/>
        </p:nvSpPr>
        <p:spPr bwMode="auto">
          <a:xfrm>
            <a:off x="1868136" y="1371600"/>
            <a:ext cx="1128835"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400" dirty="0">
                <a:latin typeface="Arial" panose="020B0604020202020204" pitchFamily="34" charset="0"/>
              </a:rPr>
              <a:t>Mission Z</a:t>
            </a:r>
          </a:p>
          <a:p>
            <a:pPr eaLnBrk="0" hangingPunct="0"/>
            <a:r>
              <a:rPr lang="en-US" altLang="en-US" sz="1400" b="1" dirty="0">
                <a:latin typeface="Arial" panose="020B0604020202020204" pitchFamily="34" charset="0"/>
              </a:rPr>
              <a:t>Operations</a:t>
            </a:r>
          </a:p>
          <a:p>
            <a:pPr eaLnBrk="0" hangingPunct="0"/>
            <a:r>
              <a:rPr lang="en-US" altLang="en-US" sz="1400" b="1" dirty="0">
                <a:latin typeface="Arial" panose="020B0604020202020204" pitchFamily="34" charset="0"/>
              </a:rPr>
              <a:t>Domain</a:t>
            </a:r>
          </a:p>
        </p:txBody>
      </p:sp>
      <p:sp>
        <p:nvSpPr>
          <p:cNvPr id="103" name="Line 7">
            <a:extLst>
              <a:ext uri="{FF2B5EF4-FFF2-40B4-BE49-F238E27FC236}">
                <a16:creationId xmlns:a16="http://schemas.microsoft.com/office/drawing/2014/main" id="{77944AFA-71E7-9B4F-BB72-8DC132E59E5D}"/>
              </a:ext>
            </a:extLst>
          </p:cNvPr>
          <p:cNvSpPr>
            <a:spLocks noChangeShapeType="1"/>
          </p:cNvSpPr>
          <p:nvPr/>
        </p:nvSpPr>
        <p:spPr bwMode="auto">
          <a:xfrm flipV="1">
            <a:off x="3580499" y="4548982"/>
            <a:ext cx="2394547" cy="17319"/>
          </a:xfrm>
          <a:prstGeom prst="line">
            <a:avLst/>
          </a:prstGeom>
          <a:noFill/>
          <a:ln w="28575">
            <a:solidFill>
              <a:schemeClr val="tx1"/>
            </a:solidFill>
            <a:prstDash val="dash"/>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4" name="Line 7">
            <a:extLst>
              <a:ext uri="{FF2B5EF4-FFF2-40B4-BE49-F238E27FC236}">
                <a16:creationId xmlns:a16="http://schemas.microsoft.com/office/drawing/2014/main" id="{D54EE5CF-C63D-F340-A9A0-4A6F1DE208C1}"/>
              </a:ext>
            </a:extLst>
          </p:cNvPr>
          <p:cNvSpPr>
            <a:spLocks noChangeShapeType="1"/>
          </p:cNvSpPr>
          <p:nvPr/>
        </p:nvSpPr>
        <p:spPr bwMode="auto">
          <a:xfrm flipV="1">
            <a:off x="4800601" y="3773515"/>
            <a:ext cx="1046723" cy="155579"/>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5" name="Line 7">
            <a:extLst>
              <a:ext uri="{FF2B5EF4-FFF2-40B4-BE49-F238E27FC236}">
                <a16:creationId xmlns:a16="http://schemas.microsoft.com/office/drawing/2014/main" id="{9C74B4FF-678B-A44D-89CA-320EA1C87D04}"/>
              </a:ext>
            </a:extLst>
          </p:cNvPr>
          <p:cNvSpPr>
            <a:spLocks noChangeShapeType="1"/>
          </p:cNvSpPr>
          <p:nvPr/>
        </p:nvSpPr>
        <p:spPr bwMode="auto">
          <a:xfrm flipH="1" flipV="1">
            <a:off x="3529541" y="3184358"/>
            <a:ext cx="2317782" cy="341143"/>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6" name="Rectangle 14">
            <a:extLst>
              <a:ext uri="{FF2B5EF4-FFF2-40B4-BE49-F238E27FC236}">
                <a16:creationId xmlns:a16="http://schemas.microsoft.com/office/drawing/2014/main" id="{12206129-91C6-E340-A3A7-E65EB3C00095}"/>
              </a:ext>
            </a:extLst>
          </p:cNvPr>
          <p:cNvSpPr>
            <a:spLocks noChangeArrowheads="1"/>
          </p:cNvSpPr>
          <p:nvPr/>
        </p:nvSpPr>
        <p:spPr bwMode="auto">
          <a:xfrm>
            <a:off x="3984513" y="4563617"/>
            <a:ext cx="124104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00" b="1" dirty="0">
                <a:latin typeface="Arial" panose="020B0604020202020204" pitchFamily="34" charset="0"/>
              </a:rPr>
              <a:t>Science Planning</a:t>
            </a:r>
          </a:p>
          <a:p>
            <a:r>
              <a:rPr lang="en-US" altLang="en-US" sz="1000" dirty="0">
                <a:latin typeface="Arial" panose="020B0604020202020204" pitchFamily="34" charset="0"/>
              </a:rPr>
              <a:t>Coordination</a:t>
            </a:r>
            <a:endParaRPr lang="en-US" altLang="en-US" sz="1000" b="1" dirty="0">
              <a:latin typeface="Arial" panose="020B0604020202020204" pitchFamily="34" charset="0"/>
            </a:endParaRPr>
          </a:p>
        </p:txBody>
      </p:sp>
      <p:sp>
        <p:nvSpPr>
          <p:cNvPr id="107" name="Line 7">
            <a:extLst>
              <a:ext uri="{FF2B5EF4-FFF2-40B4-BE49-F238E27FC236}">
                <a16:creationId xmlns:a16="http://schemas.microsoft.com/office/drawing/2014/main" id="{CA010770-742C-1042-A13E-B7D89AD5F610}"/>
              </a:ext>
            </a:extLst>
          </p:cNvPr>
          <p:cNvSpPr>
            <a:spLocks noChangeShapeType="1"/>
          </p:cNvSpPr>
          <p:nvPr/>
        </p:nvSpPr>
        <p:spPr bwMode="auto">
          <a:xfrm flipV="1">
            <a:off x="3526530" y="2749281"/>
            <a:ext cx="359669" cy="179340"/>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08" name="Line 7">
            <a:extLst>
              <a:ext uri="{FF2B5EF4-FFF2-40B4-BE49-F238E27FC236}">
                <a16:creationId xmlns:a16="http://schemas.microsoft.com/office/drawing/2014/main" id="{A009A12E-B42D-EB43-83B4-92D12C87833F}"/>
              </a:ext>
            </a:extLst>
          </p:cNvPr>
          <p:cNvSpPr>
            <a:spLocks noChangeShapeType="1"/>
          </p:cNvSpPr>
          <p:nvPr/>
        </p:nvSpPr>
        <p:spPr bwMode="auto">
          <a:xfrm flipV="1">
            <a:off x="5014018" y="2643391"/>
            <a:ext cx="881974" cy="94846"/>
          </a:xfrm>
          <a:prstGeom prst="line">
            <a:avLst/>
          </a:prstGeom>
          <a:noFill/>
          <a:ln w="28575">
            <a:solidFill>
              <a:schemeClr val="tx1"/>
            </a:solidFill>
            <a:prstDash val="dash"/>
            <a:round/>
            <a:headEnd type="non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pic>
        <p:nvPicPr>
          <p:cNvPr id="109" name="Graphic 108" descr="Person with idea">
            <a:extLst>
              <a:ext uri="{FF2B5EF4-FFF2-40B4-BE49-F238E27FC236}">
                <a16:creationId xmlns:a16="http://schemas.microsoft.com/office/drawing/2014/main" id="{62643632-4547-3B42-8297-D23316B3E96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991444" y="4334340"/>
            <a:ext cx="543373" cy="543373"/>
          </a:xfrm>
          <a:prstGeom prst="rect">
            <a:avLst/>
          </a:prstGeom>
        </p:spPr>
      </p:pic>
      <p:sp>
        <p:nvSpPr>
          <p:cNvPr id="110" name="Rectangle 109">
            <a:extLst>
              <a:ext uri="{FF2B5EF4-FFF2-40B4-BE49-F238E27FC236}">
                <a16:creationId xmlns:a16="http://schemas.microsoft.com/office/drawing/2014/main" id="{B898DB8E-6CE6-A841-96FE-D4EEE9E10911}"/>
              </a:ext>
            </a:extLst>
          </p:cNvPr>
          <p:cNvSpPr/>
          <p:nvPr/>
        </p:nvSpPr>
        <p:spPr>
          <a:xfrm>
            <a:off x="5095837" y="1958927"/>
            <a:ext cx="708848" cy="553998"/>
          </a:xfrm>
          <a:prstGeom prst="rect">
            <a:avLst/>
          </a:prstGeom>
        </p:spPr>
        <p:txBody>
          <a:bodyPr wrap="none">
            <a:spAutoFit/>
          </a:bodyPr>
          <a:lstStyle/>
          <a:p>
            <a:r>
              <a:rPr lang="en-US" altLang="en-US" sz="1000" dirty="0">
                <a:latin typeface="Arial" panose="020B0604020202020204" pitchFamily="34" charset="0"/>
              </a:rPr>
              <a:t>Relayed </a:t>
            </a:r>
          </a:p>
          <a:p>
            <a:r>
              <a:rPr lang="en-US" altLang="en-US" sz="1000" dirty="0">
                <a:latin typeface="Arial" panose="020B0604020202020204" pitchFamily="34" charset="0"/>
              </a:rPr>
              <a:t>Comm</a:t>
            </a:r>
          </a:p>
          <a:p>
            <a:r>
              <a:rPr lang="en-US" altLang="en-US" sz="1000" dirty="0">
                <a:latin typeface="Arial" panose="020B0604020202020204" pitchFamily="34" charset="0"/>
              </a:rPr>
              <a:t>Data</a:t>
            </a:r>
          </a:p>
        </p:txBody>
      </p:sp>
    </p:spTree>
    <p:extLst>
      <p:ext uri="{BB962C8B-B14F-4D97-AF65-F5344CB8AC3E}">
        <p14:creationId xmlns:p14="http://schemas.microsoft.com/office/powerpoint/2010/main" val="3681692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Date Placeholder 1">
            <a:extLst>
              <a:ext uri="{FF2B5EF4-FFF2-40B4-BE49-F238E27FC236}">
                <a16:creationId xmlns:a16="http://schemas.microsoft.com/office/drawing/2014/main" id="{131CA3DD-7979-E944-B752-DC8A236FC45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a:lstStyle>
          <a:p>
            <a:r>
              <a:rPr lang="en-US" altLang="en-US"/>
              <a:t>13 December 2021</a:t>
            </a:r>
          </a:p>
        </p:txBody>
      </p:sp>
      <p:grpSp>
        <p:nvGrpSpPr>
          <p:cNvPr id="490501" name="Group 5">
            <a:extLst>
              <a:ext uri="{FF2B5EF4-FFF2-40B4-BE49-F238E27FC236}">
                <a16:creationId xmlns:a16="http://schemas.microsoft.com/office/drawing/2014/main" id="{915DE378-E903-6942-AC5F-DE0E1F11BF1D}"/>
              </a:ext>
            </a:extLst>
          </p:cNvPr>
          <p:cNvGrpSpPr>
            <a:grpSpLocks/>
          </p:cNvGrpSpPr>
          <p:nvPr/>
        </p:nvGrpSpPr>
        <p:grpSpPr bwMode="auto">
          <a:xfrm>
            <a:off x="685800" y="215899"/>
            <a:ext cx="7772400" cy="758825"/>
            <a:chOff x="432" y="136"/>
            <a:chExt cx="4896" cy="478"/>
          </a:xfrm>
        </p:grpSpPr>
        <p:sp>
          <p:nvSpPr>
            <p:cNvPr id="490502" name="AutoShape 6">
              <a:extLst>
                <a:ext uri="{FF2B5EF4-FFF2-40B4-BE49-F238E27FC236}">
                  <a16:creationId xmlns:a16="http://schemas.microsoft.com/office/drawing/2014/main" id="{B5B42B7C-D2BD-2D40-AC4F-B85F6CC02DC4}"/>
                </a:ext>
              </a:extLst>
            </p:cNvPr>
            <p:cNvSpPr>
              <a:spLocks noChangeArrowheads="1"/>
            </p:cNvSpPr>
            <p:nvPr/>
          </p:nvSpPr>
          <p:spPr bwMode="auto">
            <a:xfrm>
              <a:off x="432" y="183"/>
              <a:ext cx="4896" cy="384"/>
            </a:xfrm>
            <a:prstGeom prst="roundRect">
              <a:avLst>
                <a:gd name="adj" fmla="val 25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p>
              <a:endParaRPr lang="en-US"/>
            </a:p>
          </p:txBody>
        </p:sp>
        <p:sp>
          <p:nvSpPr>
            <p:cNvPr id="490503" name="Text Box 7">
              <a:extLst>
                <a:ext uri="{FF2B5EF4-FFF2-40B4-BE49-F238E27FC236}">
                  <a16:creationId xmlns:a16="http://schemas.microsoft.com/office/drawing/2014/main" id="{C3CAFB5F-1654-4B4B-9A66-6364F12551E2}"/>
                </a:ext>
              </a:extLst>
            </p:cNvPr>
            <p:cNvSpPr txBox="1">
              <a:spLocks noChangeArrowheads="1"/>
            </p:cNvSpPr>
            <p:nvPr/>
          </p:nvSpPr>
          <p:spPr bwMode="auto">
            <a:xfrm>
              <a:off x="432" y="136"/>
              <a:ext cx="4896" cy="478"/>
            </a:xfrm>
            <a:prstGeom prst="rect">
              <a:avLst/>
            </a:prstGeom>
          </p:spPr>
          <p:txBody>
            <a:bodyPr vert="horz"/>
            <a:lstStyle>
              <a:lvl1pPr algn="ctr" eaLnBrk="0" hangingPunct="0">
                <a:lnSpc>
                  <a:spcPct val="90000"/>
                </a:lnSpc>
                <a:defRPr>
                  <a:solidFill>
                    <a:srgbClr val="0099A6"/>
                  </a:solidFill>
                  <a:latin typeface="+mj-lt"/>
                  <a:ea typeface="ＭＳ Ｐゴシック" pitchFamily="26" charset="-128"/>
                  <a:cs typeface="ＭＳ Ｐゴシック" pitchFamily="26" charset="-128"/>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GB" altLang="en-US" dirty="0"/>
                <a:t>Enterprise View - Mars Exploration Program </a:t>
              </a:r>
              <a:br>
                <a:rPr lang="en-GB" altLang="en-US" dirty="0"/>
              </a:br>
              <a:r>
                <a:rPr lang="en-GB" altLang="en-US" dirty="0"/>
                <a:t>Example</a:t>
              </a:r>
            </a:p>
          </p:txBody>
        </p:sp>
      </p:grpSp>
      <p:grpSp>
        <p:nvGrpSpPr>
          <p:cNvPr id="490504" name="Group 8">
            <a:extLst>
              <a:ext uri="{FF2B5EF4-FFF2-40B4-BE49-F238E27FC236}">
                <a16:creationId xmlns:a16="http://schemas.microsoft.com/office/drawing/2014/main" id="{316F81FD-794D-F64C-A6CF-4A3255BEBF39}"/>
              </a:ext>
            </a:extLst>
          </p:cNvPr>
          <p:cNvGrpSpPr>
            <a:grpSpLocks/>
          </p:cNvGrpSpPr>
          <p:nvPr/>
        </p:nvGrpSpPr>
        <p:grpSpPr bwMode="auto">
          <a:xfrm>
            <a:off x="2840038" y="1714500"/>
            <a:ext cx="5926138" cy="2265362"/>
            <a:chOff x="1789" y="1080"/>
            <a:chExt cx="3733" cy="1427"/>
          </a:xfrm>
        </p:grpSpPr>
        <p:sp>
          <p:nvSpPr>
            <p:cNvPr id="490505" name="Oval 9">
              <a:extLst>
                <a:ext uri="{FF2B5EF4-FFF2-40B4-BE49-F238E27FC236}">
                  <a16:creationId xmlns:a16="http://schemas.microsoft.com/office/drawing/2014/main" id="{71CC7B9F-72B6-3A4C-ADD1-F52A18863B31}"/>
                </a:ext>
              </a:extLst>
            </p:cNvPr>
            <p:cNvSpPr>
              <a:spLocks noChangeArrowheads="1"/>
            </p:cNvSpPr>
            <p:nvPr/>
          </p:nvSpPr>
          <p:spPr bwMode="auto">
            <a:xfrm rot="21600000">
              <a:off x="1789" y="1080"/>
              <a:ext cx="3733" cy="1427"/>
            </a:xfrm>
            <a:prstGeom prst="roundRect">
              <a:avLst/>
            </a:prstGeom>
            <a:solidFill>
              <a:srgbClr val="FFFF00"/>
            </a:solidFill>
            <a:ln w="28575">
              <a:solidFill>
                <a:srgbClr val="000000"/>
              </a:solidFill>
              <a:prstDash val="dash"/>
              <a:round/>
              <a:headEnd/>
              <a:tailEnd/>
            </a:ln>
          </p:spPr>
          <p:txBody>
            <a:bodyPr wrap="none" anchor="ctr"/>
            <a:lstStyle/>
            <a:p>
              <a:endParaRPr lang="en-US"/>
            </a:p>
          </p:txBody>
        </p:sp>
        <p:sp>
          <p:nvSpPr>
            <p:cNvPr id="490506" name="AutoShape 10">
              <a:extLst>
                <a:ext uri="{FF2B5EF4-FFF2-40B4-BE49-F238E27FC236}">
                  <a16:creationId xmlns:a16="http://schemas.microsoft.com/office/drawing/2014/main" id="{BC9028DA-8195-7A4E-AEC7-EE120A9BF58E}"/>
                </a:ext>
              </a:extLst>
            </p:cNvPr>
            <p:cNvSpPr>
              <a:spLocks noChangeArrowheads="1"/>
            </p:cNvSpPr>
            <p:nvPr/>
          </p:nvSpPr>
          <p:spPr bwMode="auto">
            <a:xfrm>
              <a:off x="2341" y="1286"/>
              <a:ext cx="2282" cy="1063"/>
            </a:xfrm>
            <a:prstGeom prst="roundRect">
              <a:avLst/>
            </a:prstGeom>
            <a:noFill/>
            <a:ln w="28575">
              <a:solidFill>
                <a:srgbClr val="00B050"/>
              </a:solidFill>
              <a:prstDash val="dash"/>
              <a:round/>
              <a:headEnd/>
              <a:tailEnd/>
            </a:ln>
            <a:extLst>
              <a:ext uri="{909E8E84-426E-40DD-AFC4-6F175D3DCCD1}">
                <a14:hiddenFill xmlns:a14="http://schemas.microsoft.com/office/drawing/2010/main">
                  <a:solidFill>
                    <a:srgbClr val="FFFFFF"/>
                  </a:solidFill>
                </a14:hiddenFill>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Mars Exploration</a:t>
              </a:r>
            </a:p>
            <a:p>
              <a:pPr algn="ctr" eaLnBrk="0" hangingPunct="0">
                <a:buClr>
                  <a:srgbClr val="000000"/>
                </a:buClr>
                <a:buSzPct val="100000"/>
                <a:buFont typeface="Arial" panose="020B0604020202020204" pitchFamily="34" charset="0"/>
                <a:buNone/>
              </a:pPr>
              <a:r>
                <a:rPr lang="en-GB" altLang="en-US" sz="1600" b="1" dirty="0">
                  <a:latin typeface="Arial" panose="020B0604020202020204" pitchFamily="34" charset="0"/>
                </a:rPr>
                <a:t>Program </a:t>
              </a:r>
              <a:r>
                <a:rPr lang="en-GB" altLang="en-US" sz="1600" b="1" u="sng" dirty="0">
                  <a:latin typeface="Arial" panose="020B0604020202020204" pitchFamily="34" charset="0"/>
                </a:rPr>
                <a:t>Federation</a:t>
              </a:r>
            </a:p>
          </p:txBody>
        </p:sp>
      </p:grpSp>
      <p:sp>
        <p:nvSpPr>
          <p:cNvPr id="490507" name="Oval 11">
            <a:extLst>
              <a:ext uri="{FF2B5EF4-FFF2-40B4-BE49-F238E27FC236}">
                <a16:creationId xmlns:a16="http://schemas.microsoft.com/office/drawing/2014/main" id="{B3AB7B9F-E7DE-144E-9DAA-66F6A1FCD9E2}"/>
              </a:ext>
            </a:extLst>
          </p:cNvPr>
          <p:cNvSpPr>
            <a:spLocks noChangeArrowheads="1"/>
          </p:cNvSpPr>
          <p:nvPr/>
        </p:nvSpPr>
        <p:spPr bwMode="auto">
          <a:xfrm>
            <a:off x="1714500" y="2206625"/>
            <a:ext cx="4165600" cy="1862138"/>
          </a:xfrm>
          <a:prstGeom prst="roundRect">
            <a:avLst/>
          </a:prstGeom>
          <a:noFill/>
          <a:ln w="28575">
            <a:solidFill>
              <a:srgbClr val="BCE0E3"/>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08" name="Oval 12">
            <a:extLst>
              <a:ext uri="{FF2B5EF4-FFF2-40B4-BE49-F238E27FC236}">
                <a16:creationId xmlns:a16="http://schemas.microsoft.com/office/drawing/2014/main" id="{18344F0F-FF21-A247-A0D6-3EC6E002F0F1}"/>
              </a:ext>
            </a:extLst>
          </p:cNvPr>
          <p:cNvSpPr>
            <a:spLocks noChangeArrowheads="1"/>
          </p:cNvSpPr>
          <p:nvPr/>
        </p:nvSpPr>
        <p:spPr bwMode="auto">
          <a:xfrm>
            <a:off x="4125913" y="3233738"/>
            <a:ext cx="2159000" cy="2344737"/>
          </a:xfrm>
          <a:prstGeom prst="roundRect">
            <a:avLst/>
          </a:prstGeom>
          <a:noFill/>
          <a:ln w="28575">
            <a:solidFill>
              <a:srgbClr val="009A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09" name="Group 13">
            <a:extLst>
              <a:ext uri="{FF2B5EF4-FFF2-40B4-BE49-F238E27FC236}">
                <a16:creationId xmlns:a16="http://schemas.microsoft.com/office/drawing/2014/main" id="{9E55A88D-513B-494E-A2EF-142803E833C7}"/>
              </a:ext>
            </a:extLst>
          </p:cNvPr>
          <p:cNvGrpSpPr>
            <a:grpSpLocks/>
          </p:cNvGrpSpPr>
          <p:nvPr/>
        </p:nvGrpSpPr>
        <p:grpSpPr bwMode="auto">
          <a:xfrm>
            <a:off x="3133725" y="2582863"/>
            <a:ext cx="1293813" cy="379412"/>
            <a:chOff x="1974" y="1627"/>
            <a:chExt cx="815" cy="239"/>
          </a:xfrm>
        </p:grpSpPr>
        <p:grpSp>
          <p:nvGrpSpPr>
            <p:cNvPr id="490510" name="Group 14">
              <a:extLst>
                <a:ext uri="{FF2B5EF4-FFF2-40B4-BE49-F238E27FC236}">
                  <a16:creationId xmlns:a16="http://schemas.microsoft.com/office/drawing/2014/main" id="{76B197F4-21C9-3A44-AA86-EBD0FBF98D05}"/>
                </a:ext>
              </a:extLst>
            </p:cNvPr>
            <p:cNvGrpSpPr>
              <a:grpSpLocks/>
            </p:cNvGrpSpPr>
            <p:nvPr/>
          </p:nvGrpSpPr>
          <p:grpSpPr bwMode="auto">
            <a:xfrm>
              <a:off x="1974" y="1627"/>
              <a:ext cx="815" cy="239"/>
              <a:chOff x="1974" y="1627"/>
              <a:chExt cx="815" cy="239"/>
            </a:xfrm>
          </p:grpSpPr>
          <p:sp>
            <p:nvSpPr>
              <p:cNvPr id="490511" name="Freeform 15">
                <a:extLst>
                  <a:ext uri="{FF2B5EF4-FFF2-40B4-BE49-F238E27FC236}">
                    <a16:creationId xmlns:a16="http://schemas.microsoft.com/office/drawing/2014/main" id="{ED67949F-0A03-CF41-962E-7C3E50455CDB}"/>
                  </a:ext>
                </a:extLst>
              </p:cNvPr>
              <p:cNvSpPr>
                <a:spLocks noChangeArrowheads="1"/>
              </p:cNvSpPr>
              <p:nvPr/>
            </p:nvSpPr>
            <p:spPr bwMode="auto">
              <a:xfrm>
                <a:off x="1974" y="1627"/>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12" name="Freeform 16">
                <a:extLst>
                  <a:ext uri="{FF2B5EF4-FFF2-40B4-BE49-F238E27FC236}">
                    <a16:creationId xmlns:a16="http://schemas.microsoft.com/office/drawing/2014/main" id="{B15F5526-BD30-3241-AE4E-275E8A97FC57}"/>
                  </a:ext>
                </a:extLst>
              </p:cNvPr>
              <p:cNvSpPr>
                <a:spLocks noChangeArrowheads="1"/>
              </p:cNvSpPr>
              <p:nvPr/>
            </p:nvSpPr>
            <p:spPr bwMode="auto">
              <a:xfrm>
                <a:off x="1974" y="1627"/>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13" name="Freeform 17">
                <a:extLst>
                  <a:ext uri="{FF2B5EF4-FFF2-40B4-BE49-F238E27FC236}">
                    <a16:creationId xmlns:a16="http://schemas.microsoft.com/office/drawing/2014/main" id="{AED91637-0E1B-D24D-A37A-FC7A8F01EF31}"/>
                  </a:ext>
                </a:extLst>
              </p:cNvPr>
              <p:cNvSpPr>
                <a:spLocks noChangeArrowheads="1"/>
              </p:cNvSpPr>
              <p:nvPr/>
            </p:nvSpPr>
            <p:spPr bwMode="auto">
              <a:xfrm>
                <a:off x="2730" y="1627"/>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14" name="AutoShape 18">
              <a:extLst>
                <a:ext uri="{FF2B5EF4-FFF2-40B4-BE49-F238E27FC236}">
                  <a16:creationId xmlns:a16="http://schemas.microsoft.com/office/drawing/2014/main" id="{8DE760CD-B45F-9648-AFB4-6F1536D20FEB}"/>
                </a:ext>
              </a:extLst>
            </p:cNvPr>
            <p:cNvSpPr>
              <a:spLocks noChangeArrowheads="1"/>
            </p:cNvSpPr>
            <p:nvPr/>
          </p:nvSpPr>
          <p:spPr bwMode="auto">
            <a:xfrm>
              <a:off x="1974" y="1687"/>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MSL Proj</a:t>
              </a:r>
            </a:p>
          </p:txBody>
        </p:sp>
      </p:grpSp>
      <p:grpSp>
        <p:nvGrpSpPr>
          <p:cNvPr id="490515" name="Group 19">
            <a:extLst>
              <a:ext uri="{FF2B5EF4-FFF2-40B4-BE49-F238E27FC236}">
                <a16:creationId xmlns:a16="http://schemas.microsoft.com/office/drawing/2014/main" id="{10AC8EEB-4598-CE41-994F-6724B732245D}"/>
              </a:ext>
            </a:extLst>
          </p:cNvPr>
          <p:cNvGrpSpPr>
            <a:grpSpLocks/>
          </p:cNvGrpSpPr>
          <p:nvPr/>
        </p:nvGrpSpPr>
        <p:grpSpPr bwMode="auto">
          <a:xfrm>
            <a:off x="4233863" y="4954588"/>
            <a:ext cx="1293812" cy="379412"/>
            <a:chOff x="2667" y="3121"/>
            <a:chExt cx="815" cy="239"/>
          </a:xfrm>
        </p:grpSpPr>
        <p:grpSp>
          <p:nvGrpSpPr>
            <p:cNvPr id="490516" name="Group 20">
              <a:extLst>
                <a:ext uri="{FF2B5EF4-FFF2-40B4-BE49-F238E27FC236}">
                  <a16:creationId xmlns:a16="http://schemas.microsoft.com/office/drawing/2014/main" id="{5AB6CDF8-7DB6-B24C-9689-078E4EB81AA9}"/>
                </a:ext>
              </a:extLst>
            </p:cNvPr>
            <p:cNvGrpSpPr>
              <a:grpSpLocks/>
            </p:cNvGrpSpPr>
            <p:nvPr/>
          </p:nvGrpSpPr>
          <p:grpSpPr bwMode="auto">
            <a:xfrm>
              <a:off x="2667" y="3121"/>
              <a:ext cx="815" cy="239"/>
              <a:chOff x="2667" y="3121"/>
              <a:chExt cx="815" cy="239"/>
            </a:xfrm>
          </p:grpSpPr>
          <p:sp>
            <p:nvSpPr>
              <p:cNvPr id="490517" name="Freeform 21">
                <a:extLst>
                  <a:ext uri="{FF2B5EF4-FFF2-40B4-BE49-F238E27FC236}">
                    <a16:creationId xmlns:a16="http://schemas.microsoft.com/office/drawing/2014/main" id="{8D03DE30-D349-9C4A-B1E2-86C27693C447}"/>
                  </a:ext>
                </a:extLst>
              </p:cNvPr>
              <p:cNvSpPr>
                <a:spLocks noChangeArrowheads="1"/>
              </p:cNvSpPr>
              <p:nvPr/>
            </p:nvSpPr>
            <p:spPr bwMode="auto">
              <a:xfrm>
                <a:off x="2667" y="3121"/>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18" name="Freeform 22">
                <a:extLst>
                  <a:ext uri="{FF2B5EF4-FFF2-40B4-BE49-F238E27FC236}">
                    <a16:creationId xmlns:a16="http://schemas.microsoft.com/office/drawing/2014/main" id="{922A44AF-9CD8-4144-9B8A-2726B62AD0C1}"/>
                  </a:ext>
                </a:extLst>
              </p:cNvPr>
              <p:cNvSpPr>
                <a:spLocks noChangeArrowheads="1"/>
              </p:cNvSpPr>
              <p:nvPr/>
            </p:nvSpPr>
            <p:spPr bwMode="auto">
              <a:xfrm>
                <a:off x="2667" y="3121"/>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19" name="Freeform 23">
                <a:extLst>
                  <a:ext uri="{FF2B5EF4-FFF2-40B4-BE49-F238E27FC236}">
                    <a16:creationId xmlns:a16="http://schemas.microsoft.com/office/drawing/2014/main" id="{79441AEF-7976-9346-A897-DE5BC343775E}"/>
                  </a:ext>
                </a:extLst>
              </p:cNvPr>
              <p:cNvSpPr>
                <a:spLocks noChangeArrowheads="1"/>
              </p:cNvSpPr>
              <p:nvPr/>
            </p:nvSpPr>
            <p:spPr bwMode="auto">
              <a:xfrm>
                <a:off x="3423" y="3121"/>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20" name="AutoShape 24">
              <a:extLst>
                <a:ext uri="{FF2B5EF4-FFF2-40B4-BE49-F238E27FC236}">
                  <a16:creationId xmlns:a16="http://schemas.microsoft.com/office/drawing/2014/main" id="{BAFAAA66-CEF6-3A4B-91A2-F9FC662D8DDF}"/>
                </a:ext>
              </a:extLst>
            </p:cNvPr>
            <p:cNvSpPr>
              <a:spLocks noChangeArrowheads="1"/>
            </p:cNvSpPr>
            <p:nvPr/>
          </p:nvSpPr>
          <p:spPr bwMode="auto">
            <a:xfrm>
              <a:off x="2667" y="3181"/>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MRO Ops</a:t>
              </a:r>
            </a:p>
          </p:txBody>
        </p:sp>
      </p:grpSp>
      <p:grpSp>
        <p:nvGrpSpPr>
          <p:cNvPr id="490521" name="Group 25">
            <a:extLst>
              <a:ext uri="{FF2B5EF4-FFF2-40B4-BE49-F238E27FC236}">
                <a16:creationId xmlns:a16="http://schemas.microsoft.com/office/drawing/2014/main" id="{C3E28100-8CA6-C04D-9BF9-4C572EC4430C}"/>
              </a:ext>
            </a:extLst>
          </p:cNvPr>
          <p:cNvGrpSpPr>
            <a:grpSpLocks/>
          </p:cNvGrpSpPr>
          <p:nvPr/>
        </p:nvGrpSpPr>
        <p:grpSpPr bwMode="auto">
          <a:xfrm>
            <a:off x="3090863" y="3429000"/>
            <a:ext cx="989012" cy="379413"/>
            <a:chOff x="1947" y="2216"/>
            <a:chExt cx="623" cy="239"/>
          </a:xfrm>
        </p:grpSpPr>
        <p:grpSp>
          <p:nvGrpSpPr>
            <p:cNvPr id="490522" name="Group 26">
              <a:extLst>
                <a:ext uri="{FF2B5EF4-FFF2-40B4-BE49-F238E27FC236}">
                  <a16:creationId xmlns:a16="http://schemas.microsoft.com/office/drawing/2014/main" id="{0B1C1F3F-DDFC-4343-80C5-1A246FDAACFC}"/>
                </a:ext>
              </a:extLst>
            </p:cNvPr>
            <p:cNvGrpSpPr>
              <a:grpSpLocks/>
            </p:cNvGrpSpPr>
            <p:nvPr/>
          </p:nvGrpSpPr>
          <p:grpSpPr bwMode="auto">
            <a:xfrm>
              <a:off x="1947" y="2216"/>
              <a:ext cx="623" cy="239"/>
              <a:chOff x="1947" y="2216"/>
              <a:chExt cx="623" cy="239"/>
            </a:xfrm>
          </p:grpSpPr>
          <p:sp>
            <p:nvSpPr>
              <p:cNvPr id="490523" name="Freeform 27">
                <a:extLst>
                  <a:ext uri="{FF2B5EF4-FFF2-40B4-BE49-F238E27FC236}">
                    <a16:creationId xmlns:a16="http://schemas.microsoft.com/office/drawing/2014/main" id="{BB76E8B7-32E0-3141-9C84-DFFD30DE5CD5}"/>
                  </a:ext>
                </a:extLst>
              </p:cNvPr>
              <p:cNvSpPr>
                <a:spLocks noChangeArrowheads="1"/>
              </p:cNvSpPr>
              <p:nvPr/>
            </p:nvSpPr>
            <p:spPr bwMode="auto">
              <a:xfrm>
                <a:off x="1947" y="2216"/>
                <a:ext cx="624" cy="240"/>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24" name="Freeform 28">
                <a:extLst>
                  <a:ext uri="{FF2B5EF4-FFF2-40B4-BE49-F238E27FC236}">
                    <a16:creationId xmlns:a16="http://schemas.microsoft.com/office/drawing/2014/main" id="{BBEC0FCA-2D10-CF4B-AD9E-0EA726F01192}"/>
                  </a:ext>
                </a:extLst>
              </p:cNvPr>
              <p:cNvSpPr>
                <a:spLocks noChangeArrowheads="1"/>
              </p:cNvSpPr>
              <p:nvPr/>
            </p:nvSpPr>
            <p:spPr bwMode="auto">
              <a:xfrm>
                <a:off x="1947" y="2216"/>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25" name="Freeform 29">
                <a:extLst>
                  <a:ext uri="{FF2B5EF4-FFF2-40B4-BE49-F238E27FC236}">
                    <a16:creationId xmlns:a16="http://schemas.microsoft.com/office/drawing/2014/main" id="{5AEDF244-F2A1-F149-B476-60FE6C165000}"/>
                  </a:ext>
                </a:extLst>
              </p:cNvPr>
              <p:cNvSpPr>
                <a:spLocks noChangeArrowheads="1"/>
              </p:cNvSpPr>
              <p:nvPr/>
            </p:nvSpPr>
            <p:spPr bwMode="auto">
              <a:xfrm>
                <a:off x="2511" y="221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26" name="AutoShape 30">
              <a:extLst>
                <a:ext uri="{FF2B5EF4-FFF2-40B4-BE49-F238E27FC236}">
                  <a16:creationId xmlns:a16="http://schemas.microsoft.com/office/drawing/2014/main" id="{D1C88698-43CB-8349-B89D-9955108BAD8E}"/>
                </a:ext>
              </a:extLst>
            </p:cNvPr>
            <p:cNvSpPr>
              <a:spLocks noChangeArrowheads="1"/>
            </p:cNvSpPr>
            <p:nvPr/>
          </p:nvSpPr>
          <p:spPr bwMode="auto">
            <a:xfrm>
              <a:off x="1947" y="2276"/>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MMO</a:t>
              </a:r>
            </a:p>
          </p:txBody>
        </p:sp>
      </p:grpSp>
      <p:grpSp>
        <p:nvGrpSpPr>
          <p:cNvPr id="490527" name="Group 31">
            <a:extLst>
              <a:ext uri="{FF2B5EF4-FFF2-40B4-BE49-F238E27FC236}">
                <a16:creationId xmlns:a16="http://schemas.microsoft.com/office/drawing/2014/main" id="{250A4F8F-44DD-5F44-B015-327CE77C0CAE}"/>
              </a:ext>
            </a:extLst>
          </p:cNvPr>
          <p:cNvGrpSpPr>
            <a:grpSpLocks/>
          </p:cNvGrpSpPr>
          <p:nvPr/>
        </p:nvGrpSpPr>
        <p:grpSpPr bwMode="auto">
          <a:xfrm>
            <a:off x="4854575" y="4406900"/>
            <a:ext cx="1346200" cy="381000"/>
            <a:chOff x="3218" y="2776"/>
            <a:chExt cx="672" cy="240"/>
          </a:xfrm>
        </p:grpSpPr>
        <p:grpSp>
          <p:nvGrpSpPr>
            <p:cNvPr id="490528" name="Group 32">
              <a:extLst>
                <a:ext uri="{FF2B5EF4-FFF2-40B4-BE49-F238E27FC236}">
                  <a16:creationId xmlns:a16="http://schemas.microsoft.com/office/drawing/2014/main" id="{053F2ABE-DC1B-F64F-AF17-63BB25099CF0}"/>
                </a:ext>
              </a:extLst>
            </p:cNvPr>
            <p:cNvGrpSpPr>
              <a:grpSpLocks/>
            </p:cNvGrpSpPr>
            <p:nvPr/>
          </p:nvGrpSpPr>
          <p:grpSpPr bwMode="auto">
            <a:xfrm>
              <a:off x="3218" y="2776"/>
              <a:ext cx="672" cy="240"/>
              <a:chOff x="3218" y="2776"/>
              <a:chExt cx="672" cy="240"/>
            </a:xfrm>
          </p:grpSpPr>
          <p:sp>
            <p:nvSpPr>
              <p:cNvPr id="490529" name="Freeform 33">
                <a:extLst>
                  <a:ext uri="{FF2B5EF4-FFF2-40B4-BE49-F238E27FC236}">
                    <a16:creationId xmlns:a16="http://schemas.microsoft.com/office/drawing/2014/main" id="{8F37381B-05EA-F84E-BD21-3CACE928CA41}"/>
                  </a:ext>
                </a:extLst>
              </p:cNvPr>
              <p:cNvSpPr>
                <a:spLocks noChangeArrowheads="1"/>
              </p:cNvSpPr>
              <p:nvPr/>
            </p:nvSpPr>
            <p:spPr bwMode="auto">
              <a:xfrm>
                <a:off x="3218" y="2776"/>
                <a:ext cx="673" cy="241"/>
              </a:xfrm>
              <a:custGeom>
                <a:avLst/>
                <a:gdLst>
                  <a:gd name="T0" fmla="*/ 0 w 2966"/>
                  <a:gd name="T1" fmla="*/ 1060 h 1061"/>
                  <a:gd name="T2" fmla="*/ 0 w 2966"/>
                  <a:gd name="T3" fmla="*/ 265 h 1061"/>
                  <a:gd name="T4" fmla="*/ 265 w 2966"/>
                  <a:gd name="T5" fmla="*/ 0 h 1061"/>
                  <a:gd name="T6" fmla="*/ 2965 w 2966"/>
                  <a:gd name="T7" fmla="*/ 0 h 1061"/>
                  <a:gd name="T8" fmla="*/ 2965 w 2966"/>
                  <a:gd name="T9" fmla="*/ 795 h 1061"/>
                  <a:gd name="T10" fmla="*/ 2700 w 2966"/>
                  <a:gd name="T11" fmla="*/ 1060 h 1061"/>
                  <a:gd name="T12" fmla="*/ 0 w 2966"/>
                  <a:gd name="T13" fmla="*/ 1060 h 1061"/>
                </a:gdLst>
                <a:ahLst/>
                <a:cxnLst>
                  <a:cxn ang="0">
                    <a:pos x="T0" y="T1"/>
                  </a:cxn>
                  <a:cxn ang="0">
                    <a:pos x="T2" y="T3"/>
                  </a:cxn>
                  <a:cxn ang="0">
                    <a:pos x="T4" y="T5"/>
                  </a:cxn>
                  <a:cxn ang="0">
                    <a:pos x="T6" y="T7"/>
                  </a:cxn>
                  <a:cxn ang="0">
                    <a:pos x="T8" y="T9"/>
                  </a:cxn>
                  <a:cxn ang="0">
                    <a:pos x="T10" y="T11"/>
                  </a:cxn>
                  <a:cxn ang="0">
                    <a:pos x="T12" y="T13"/>
                  </a:cxn>
                </a:cxnLst>
                <a:rect l="0" t="0" r="r" b="b"/>
                <a:pathLst>
                  <a:path w="2966" h="1061">
                    <a:moveTo>
                      <a:pt x="0" y="1060"/>
                    </a:moveTo>
                    <a:lnTo>
                      <a:pt x="0" y="265"/>
                    </a:lnTo>
                    <a:lnTo>
                      <a:pt x="265" y="0"/>
                    </a:lnTo>
                    <a:lnTo>
                      <a:pt x="2965" y="0"/>
                    </a:lnTo>
                    <a:lnTo>
                      <a:pt x="2965" y="795"/>
                    </a:lnTo>
                    <a:lnTo>
                      <a:pt x="2700" y="1060"/>
                    </a:lnTo>
                    <a:lnTo>
                      <a:pt x="0" y="1060"/>
                    </a:lnTo>
                  </a:path>
                </a:pathLst>
              </a:custGeom>
              <a:solidFill>
                <a:srgbClr val="009999"/>
              </a:solidFill>
              <a:ln w="9360">
                <a:solidFill>
                  <a:srgbClr val="000000"/>
                </a:solidFill>
                <a:prstDash val="dash"/>
                <a:round/>
                <a:headEnd/>
                <a:tailEnd/>
              </a:ln>
            </p:spPr>
            <p:txBody>
              <a:bodyPr wrap="none" anchor="ctr"/>
              <a:lstStyle/>
              <a:p>
                <a:endParaRPr lang="en-US"/>
              </a:p>
            </p:txBody>
          </p:sp>
          <p:sp>
            <p:nvSpPr>
              <p:cNvPr id="490530" name="Freeform 34">
                <a:extLst>
                  <a:ext uri="{FF2B5EF4-FFF2-40B4-BE49-F238E27FC236}">
                    <a16:creationId xmlns:a16="http://schemas.microsoft.com/office/drawing/2014/main" id="{5A61890B-6769-E840-994B-30751E264882}"/>
                  </a:ext>
                </a:extLst>
              </p:cNvPr>
              <p:cNvSpPr>
                <a:spLocks noChangeArrowheads="1"/>
              </p:cNvSpPr>
              <p:nvPr/>
            </p:nvSpPr>
            <p:spPr bwMode="auto">
              <a:xfrm>
                <a:off x="3218" y="2776"/>
                <a:ext cx="673" cy="60"/>
              </a:xfrm>
              <a:custGeom>
                <a:avLst/>
                <a:gdLst>
                  <a:gd name="T0" fmla="*/ 0 w 2966"/>
                  <a:gd name="T1" fmla="*/ 265 h 266"/>
                  <a:gd name="T2" fmla="*/ 265 w 2966"/>
                  <a:gd name="T3" fmla="*/ 0 h 266"/>
                  <a:gd name="T4" fmla="*/ 2965 w 2966"/>
                  <a:gd name="T5" fmla="*/ 0 h 266"/>
                  <a:gd name="T6" fmla="*/ 2700 w 2966"/>
                  <a:gd name="T7" fmla="*/ 265 h 266"/>
                  <a:gd name="T8" fmla="*/ 0 w 2966"/>
                  <a:gd name="T9" fmla="*/ 265 h 266"/>
                </a:gdLst>
                <a:ahLst/>
                <a:cxnLst>
                  <a:cxn ang="0">
                    <a:pos x="T0" y="T1"/>
                  </a:cxn>
                  <a:cxn ang="0">
                    <a:pos x="T2" y="T3"/>
                  </a:cxn>
                  <a:cxn ang="0">
                    <a:pos x="T4" y="T5"/>
                  </a:cxn>
                  <a:cxn ang="0">
                    <a:pos x="T6" y="T7"/>
                  </a:cxn>
                  <a:cxn ang="0">
                    <a:pos x="T8" y="T9"/>
                  </a:cxn>
                </a:cxnLst>
                <a:rect l="0" t="0" r="r" b="b"/>
                <a:pathLst>
                  <a:path w="2966" h="266">
                    <a:moveTo>
                      <a:pt x="0" y="265"/>
                    </a:moveTo>
                    <a:lnTo>
                      <a:pt x="265" y="0"/>
                    </a:lnTo>
                    <a:lnTo>
                      <a:pt x="2965" y="0"/>
                    </a:lnTo>
                    <a:lnTo>
                      <a:pt x="2700" y="265"/>
                    </a:lnTo>
                    <a:lnTo>
                      <a:pt x="0" y="265"/>
                    </a:lnTo>
                  </a:path>
                </a:pathLst>
              </a:custGeom>
              <a:solidFill>
                <a:srgbClr val="00A7A7"/>
              </a:solidFill>
              <a:ln w="9360">
                <a:solidFill>
                  <a:srgbClr val="000000"/>
                </a:solidFill>
                <a:prstDash val="dash"/>
                <a:round/>
                <a:headEnd/>
                <a:tailEnd/>
              </a:ln>
            </p:spPr>
            <p:txBody>
              <a:bodyPr wrap="none" anchor="ctr"/>
              <a:lstStyle/>
              <a:p>
                <a:endParaRPr lang="en-US"/>
              </a:p>
            </p:txBody>
          </p:sp>
          <p:sp>
            <p:nvSpPr>
              <p:cNvPr id="490531" name="Freeform 35">
                <a:extLst>
                  <a:ext uri="{FF2B5EF4-FFF2-40B4-BE49-F238E27FC236}">
                    <a16:creationId xmlns:a16="http://schemas.microsoft.com/office/drawing/2014/main" id="{E1A7A8C7-4D72-514B-BAE4-A3EF8688B305}"/>
                  </a:ext>
                </a:extLst>
              </p:cNvPr>
              <p:cNvSpPr>
                <a:spLocks noChangeArrowheads="1"/>
              </p:cNvSpPr>
              <p:nvPr/>
            </p:nvSpPr>
            <p:spPr bwMode="auto">
              <a:xfrm>
                <a:off x="3830" y="2776"/>
                <a:ext cx="60" cy="241"/>
              </a:xfrm>
              <a:custGeom>
                <a:avLst/>
                <a:gdLst>
                  <a:gd name="T0" fmla="*/ 0 w 266"/>
                  <a:gd name="T1" fmla="*/ 1060 h 1061"/>
                  <a:gd name="T2" fmla="*/ 0 w 266"/>
                  <a:gd name="T3" fmla="*/ 265 h 1061"/>
                  <a:gd name="T4" fmla="*/ 265 w 266"/>
                  <a:gd name="T5" fmla="*/ 0 h 1061"/>
                  <a:gd name="T6" fmla="*/ 265 w 266"/>
                  <a:gd name="T7" fmla="*/ 795 h 1061"/>
                  <a:gd name="T8" fmla="*/ 0 w 266"/>
                  <a:gd name="T9" fmla="*/ 1060 h 1061"/>
                </a:gdLst>
                <a:ahLst/>
                <a:cxnLst>
                  <a:cxn ang="0">
                    <a:pos x="T0" y="T1"/>
                  </a:cxn>
                  <a:cxn ang="0">
                    <a:pos x="T2" y="T3"/>
                  </a:cxn>
                  <a:cxn ang="0">
                    <a:pos x="T4" y="T5"/>
                  </a:cxn>
                  <a:cxn ang="0">
                    <a:pos x="T6" y="T7"/>
                  </a:cxn>
                  <a:cxn ang="0">
                    <a:pos x="T8" y="T9"/>
                  </a:cxn>
                </a:cxnLst>
                <a:rect l="0" t="0" r="r" b="b"/>
                <a:pathLst>
                  <a:path w="266" h="1061">
                    <a:moveTo>
                      <a:pt x="0" y="1060"/>
                    </a:moveTo>
                    <a:lnTo>
                      <a:pt x="0" y="265"/>
                    </a:lnTo>
                    <a:lnTo>
                      <a:pt x="265" y="0"/>
                    </a:lnTo>
                    <a:lnTo>
                      <a:pt x="265" y="795"/>
                    </a:lnTo>
                    <a:lnTo>
                      <a:pt x="0" y="1060"/>
                    </a:lnTo>
                  </a:path>
                </a:pathLst>
              </a:custGeom>
              <a:solidFill>
                <a:srgbClr val="008383"/>
              </a:solidFill>
              <a:ln w="9360">
                <a:solidFill>
                  <a:srgbClr val="000000"/>
                </a:solidFill>
                <a:prstDash val="dash"/>
                <a:round/>
                <a:headEnd/>
                <a:tailEnd/>
              </a:ln>
            </p:spPr>
            <p:txBody>
              <a:bodyPr wrap="none" anchor="ctr"/>
              <a:lstStyle/>
              <a:p>
                <a:endParaRPr lang="en-US"/>
              </a:p>
            </p:txBody>
          </p:sp>
        </p:grpSp>
        <p:sp>
          <p:nvSpPr>
            <p:cNvPr id="490532" name="AutoShape 36">
              <a:extLst>
                <a:ext uri="{FF2B5EF4-FFF2-40B4-BE49-F238E27FC236}">
                  <a16:creationId xmlns:a16="http://schemas.microsoft.com/office/drawing/2014/main" id="{C2EF478C-07C0-CD4D-8F07-7734AF971AF3}"/>
                </a:ext>
              </a:extLst>
            </p:cNvPr>
            <p:cNvSpPr>
              <a:spLocks noChangeArrowheads="1"/>
            </p:cNvSpPr>
            <p:nvPr/>
          </p:nvSpPr>
          <p:spPr bwMode="auto">
            <a:xfrm>
              <a:off x="3218" y="2836"/>
              <a:ext cx="613"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Svc Org  Z</a:t>
              </a:r>
            </a:p>
          </p:txBody>
        </p:sp>
      </p:grpSp>
      <p:grpSp>
        <p:nvGrpSpPr>
          <p:cNvPr id="490533" name="Group 37">
            <a:extLst>
              <a:ext uri="{FF2B5EF4-FFF2-40B4-BE49-F238E27FC236}">
                <a16:creationId xmlns:a16="http://schemas.microsoft.com/office/drawing/2014/main" id="{7CBD45CA-AF26-4443-87D9-E22D55958DBC}"/>
              </a:ext>
            </a:extLst>
          </p:cNvPr>
          <p:cNvGrpSpPr>
            <a:grpSpLocks/>
          </p:cNvGrpSpPr>
          <p:nvPr/>
        </p:nvGrpSpPr>
        <p:grpSpPr bwMode="auto">
          <a:xfrm>
            <a:off x="1794985" y="3188134"/>
            <a:ext cx="925512" cy="379413"/>
            <a:chOff x="1351" y="2040"/>
            <a:chExt cx="527" cy="239"/>
          </a:xfrm>
        </p:grpSpPr>
        <p:grpSp>
          <p:nvGrpSpPr>
            <p:cNvPr id="490534" name="Group 38">
              <a:extLst>
                <a:ext uri="{FF2B5EF4-FFF2-40B4-BE49-F238E27FC236}">
                  <a16:creationId xmlns:a16="http://schemas.microsoft.com/office/drawing/2014/main" id="{6A5FFC35-FE78-EF4B-9586-1EFD10BB5FD1}"/>
                </a:ext>
              </a:extLst>
            </p:cNvPr>
            <p:cNvGrpSpPr>
              <a:grpSpLocks/>
            </p:cNvGrpSpPr>
            <p:nvPr/>
          </p:nvGrpSpPr>
          <p:grpSpPr bwMode="auto">
            <a:xfrm>
              <a:off x="1351" y="2040"/>
              <a:ext cx="527" cy="239"/>
              <a:chOff x="1351" y="2040"/>
              <a:chExt cx="527" cy="239"/>
            </a:xfrm>
          </p:grpSpPr>
          <p:sp>
            <p:nvSpPr>
              <p:cNvPr id="490535" name="Freeform 39">
                <a:extLst>
                  <a:ext uri="{FF2B5EF4-FFF2-40B4-BE49-F238E27FC236}">
                    <a16:creationId xmlns:a16="http://schemas.microsoft.com/office/drawing/2014/main" id="{F1981678-C0B7-E74A-A8D2-8AEF9C263F08}"/>
                  </a:ext>
                </a:extLst>
              </p:cNvPr>
              <p:cNvSpPr>
                <a:spLocks noChangeArrowheads="1"/>
              </p:cNvSpPr>
              <p:nvPr/>
            </p:nvSpPr>
            <p:spPr bwMode="auto">
              <a:xfrm>
                <a:off x="1351" y="2040"/>
                <a:ext cx="528" cy="240"/>
              </a:xfrm>
              <a:custGeom>
                <a:avLst/>
                <a:gdLst>
                  <a:gd name="T0" fmla="*/ 0 w 2330"/>
                  <a:gd name="T1" fmla="*/ 1059 h 1060"/>
                  <a:gd name="T2" fmla="*/ 0 w 2330"/>
                  <a:gd name="T3" fmla="*/ 264 h 1060"/>
                  <a:gd name="T4" fmla="*/ 264 w 2330"/>
                  <a:gd name="T5" fmla="*/ 0 h 1060"/>
                  <a:gd name="T6" fmla="*/ 2329 w 2330"/>
                  <a:gd name="T7" fmla="*/ 0 h 1060"/>
                  <a:gd name="T8" fmla="*/ 2329 w 2330"/>
                  <a:gd name="T9" fmla="*/ 794 h 1060"/>
                  <a:gd name="T10" fmla="*/ 2064 w 2330"/>
                  <a:gd name="T11" fmla="*/ 1059 h 1060"/>
                  <a:gd name="T12" fmla="*/ 0 w 233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330" h="1060">
                    <a:moveTo>
                      <a:pt x="0" y="1059"/>
                    </a:moveTo>
                    <a:lnTo>
                      <a:pt x="0" y="264"/>
                    </a:lnTo>
                    <a:lnTo>
                      <a:pt x="264" y="0"/>
                    </a:lnTo>
                    <a:lnTo>
                      <a:pt x="2329" y="0"/>
                    </a:lnTo>
                    <a:lnTo>
                      <a:pt x="2329" y="794"/>
                    </a:lnTo>
                    <a:lnTo>
                      <a:pt x="2064" y="1059"/>
                    </a:lnTo>
                    <a:lnTo>
                      <a:pt x="0" y="1059"/>
                    </a:lnTo>
                  </a:path>
                </a:pathLst>
              </a:custGeom>
              <a:solidFill>
                <a:srgbClr val="BBE0E3"/>
              </a:solidFill>
              <a:ln w="9360">
                <a:solidFill>
                  <a:srgbClr val="000000"/>
                </a:solidFill>
                <a:prstDash val="dash"/>
                <a:round/>
                <a:headEnd/>
                <a:tailEnd/>
              </a:ln>
            </p:spPr>
            <p:txBody>
              <a:bodyPr wrap="none" anchor="ctr"/>
              <a:lstStyle/>
              <a:p>
                <a:endParaRPr lang="en-US"/>
              </a:p>
            </p:txBody>
          </p:sp>
          <p:sp>
            <p:nvSpPr>
              <p:cNvPr id="490536" name="Freeform 40">
                <a:extLst>
                  <a:ext uri="{FF2B5EF4-FFF2-40B4-BE49-F238E27FC236}">
                    <a16:creationId xmlns:a16="http://schemas.microsoft.com/office/drawing/2014/main" id="{AF7B70FE-5B36-414D-8668-9EFB4F48AF16}"/>
                  </a:ext>
                </a:extLst>
              </p:cNvPr>
              <p:cNvSpPr>
                <a:spLocks noChangeArrowheads="1"/>
              </p:cNvSpPr>
              <p:nvPr/>
            </p:nvSpPr>
            <p:spPr bwMode="auto">
              <a:xfrm>
                <a:off x="1351" y="2040"/>
                <a:ext cx="528" cy="60"/>
              </a:xfrm>
              <a:custGeom>
                <a:avLst/>
                <a:gdLst>
                  <a:gd name="T0" fmla="*/ 0 w 2330"/>
                  <a:gd name="T1" fmla="*/ 264 h 265"/>
                  <a:gd name="T2" fmla="*/ 264 w 2330"/>
                  <a:gd name="T3" fmla="*/ 0 h 265"/>
                  <a:gd name="T4" fmla="*/ 2329 w 2330"/>
                  <a:gd name="T5" fmla="*/ 0 h 265"/>
                  <a:gd name="T6" fmla="*/ 2064 w 2330"/>
                  <a:gd name="T7" fmla="*/ 264 h 265"/>
                  <a:gd name="T8" fmla="*/ 0 w 2330"/>
                  <a:gd name="T9" fmla="*/ 264 h 265"/>
                </a:gdLst>
                <a:ahLst/>
                <a:cxnLst>
                  <a:cxn ang="0">
                    <a:pos x="T0" y="T1"/>
                  </a:cxn>
                  <a:cxn ang="0">
                    <a:pos x="T2" y="T3"/>
                  </a:cxn>
                  <a:cxn ang="0">
                    <a:pos x="T4" y="T5"/>
                  </a:cxn>
                  <a:cxn ang="0">
                    <a:pos x="T6" y="T7"/>
                  </a:cxn>
                  <a:cxn ang="0">
                    <a:pos x="T8" y="T9"/>
                  </a:cxn>
                </a:cxnLst>
                <a:rect l="0" t="0" r="r" b="b"/>
                <a:pathLst>
                  <a:path w="2330" h="265">
                    <a:moveTo>
                      <a:pt x="0" y="264"/>
                    </a:moveTo>
                    <a:lnTo>
                      <a:pt x="264" y="0"/>
                    </a:lnTo>
                    <a:lnTo>
                      <a:pt x="2329" y="0"/>
                    </a:lnTo>
                    <a:lnTo>
                      <a:pt x="2064" y="264"/>
                    </a:lnTo>
                    <a:lnTo>
                      <a:pt x="0" y="264"/>
                    </a:lnTo>
                  </a:path>
                </a:pathLst>
              </a:custGeom>
              <a:solidFill>
                <a:srgbClr val="CCF5F8"/>
              </a:solidFill>
              <a:ln w="9360">
                <a:solidFill>
                  <a:srgbClr val="000000"/>
                </a:solidFill>
                <a:prstDash val="dash"/>
                <a:round/>
                <a:headEnd/>
                <a:tailEnd/>
              </a:ln>
            </p:spPr>
            <p:txBody>
              <a:bodyPr wrap="none" anchor="ctr"/>
              <a:lstStyle/>
              <a:p>
                <a:endParaRPr lang="en-US"/>
              </a:p>
            </p:txBody>
          </p:sp>
          <p:sp>
            <p:nvSpPr>
              <p:cNvPr id="490537" name="Freeform 41">
                <a:extLst>
                  <a:ext uri="{FF2B5EF4-FFF2-40B4-BE49-F238E27FC236}">
                    <a16:creationId xmlns:a16="http://schemas.microsoft.com/office/drawing/2014/main" id="{F5ED250A-C2FC-104B-9092-542DDA5ED25C}"/>
                  </a:ext>
                </a:extLst>
              </p:cNvPr>
              <p:cNvSpPr>
                <a:spLocks noChangeArrowheads="1"/>
              </p:cNvSpPr>
              <p:nvPr/>
            </p:nvSpPr>
            <p:spPr bwMode="auto">
              <a:xfrm>
                <a:off x="1819" y="204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A0C0C3"/>
              </a:solidFill>
              <a:ln w="9360">
                <a:solidFill>
                  <a:srgbClr val="000000"/>
                </a:solidFill>
                <a:prstDash val="dash"/>
                <a:round/>
                <a:headEnd/>
                <a:tailEnd/>
              </a:ln>
            </p:spPr>
            <p:txBody>
              <a:bodyPr wrap="none" anchor="ctr"/>
              <a:lstStyle/>
              <a:p>
                <a:endParaRPr lang="en-US"/>
              </a:p>
            </p:txBody>
          </p:sp>
        </p:grpSp>
        <p:sp>
          <p:nvSpPr>
            <p:cNvPr id="490538" name="AutoShape 42">
              <a:extLst>
                <a:ext uri="{FF2B5EF4-FFF2-40B4-BE49-F238E27FC236}">
                  <a16:creationId xmlns:a16="http://schemas.microsoft.com/office/drawing/2014/main" id="{4A4DB6A4-FFB4-2E46-9A45-C38224746688}"/>
                </a:ext>
              </a:extLst>
            </p:cNvPr>
            <p:cNvSpPr>
              <a:spLocks noChangeArrowheads="1"/>
            </p:cNvSpPr>
            <p:nvPr/>
          </p:nvSpPr>
          <p:spPr bwMode="auto">
            <a:xfrm>
              <a:off x="1351" y="2100"/>
              <a:ext cx="468"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dirty="0">
                  <a:latin typeface="Arial" panose="020B0604020202020204" pitchFamily="34" charset="0"/>
                </a:rPr>
                <a:t>IND</a:t>
              </a:r>
            </a:p>
          </p:txBody>
        </p:sp>
      </p:grpSp>
      <p:grpSp>
        <p:nvGrpSpPr>
          <p:cNvPr id="490539" name="Group 43">
            <a:extLst>
              <a:ext uri="{FF2B5EF4-FFF2-40B4-BE49-F238E27FC236}">
                <a16:creationId xmlns:a16="http://schemas.microsoft.com/office/drawing/2014/main" id="{FFB7FEF6-03F9-9144-84DC-BC58EDBCE18D}"/>
              </a:ext>
            </a:extLst>
          </p:cNvPr>
          <p:cNvGrpSpPr>
            <a:grpSpLocks/>
          </p:cNvGrpSpPr>
          <p:nvPr/>
        </p:nvGrpSpPr>
        <p:grpSpPr bwMode="auto">
          <a:xfrm>
            <a:off x="4195763" y="3390900"/>
            <a:ext cx="1522412" cy="455613"/>
            <a:chOff x="2643" y="2136"/>
            <a:chExt cx="959" cy="287"/>
          </a:xfrm>
        </p:grpSpPr>
        <p:grpSp>
          <p:nvGrpSpPr>
            <p:cNvPr id="490540" name="Group 44">
              <a:extLst>
                <a:ext uri="{FF2B5EF4-FFF2-40B4-BE49-F238E27FC236}">
                  <a16:creationId xmlns:a16="http://schemas.microsoft.com/office/drawing/2014/main" id="{7F04F5B6-8F19-A049-89C8-83FEAAF643F7}"/>
                </a:ext>
              </a:extLst>
            </p:cNvPr>
            <p:cNvGrpSpPr>
              <a:grpSpLocks/>
            </p:cNvGrpSpPr>
            <p:nvPr/>
          </p:nvGrpSpPr>
          <p:grpSpPr bwMode="auto">
            <a:xfrm>
              <a:off x="2643" y="2136"/>
              <a:ext cx="959" cy="287"/>
              <a:chOff x="2643" y="2136"/>
              <a:chExt cx="959" cy="287"/>
            </a:xfrm>
          </p:grpSpPr>
          <p:sp>
            <p:nvSpPr>
              <p:cNvPr id="490541" name="Freeform 45">
                <a:extLst>
                  <a:ext uri="{FF2B5EF4-FFF2-40B4-BE49-F238E27FC236}">
                    <a16:creationId xmlns:a16="http://schemas.microsoft.com/office/drawing/2014/main" id="{767C4A90-0963-9443-96D9-F6EE895BE988}"/>
                  </a:ext>
                </a:extLst>
              </p:cNvPr>
              <p:cNvSpPr>
                <a:spLocks noChangeArrowheads="1"/>
              </p:cNvSpPr>
              <p:nvPr/>
            </p:nvSpPr>
            <p:spPr bwMode="auto">
              <a:xfrm>
                <a:off x="2643" y="2136"/>
                <a:ext cx="960" cy="288"/>
              </a:xfrm>
              <a:custGeom>
                <a:avLst/>
                <a:gdLst>
                  <a:gd name="T0" fmla="*/ 0 w 4235"/>
                  <a:gd name="T1" fmla="*/ 1271 h 1272"/>
                  <a:gd name="T2" fmla="*/ 0 w 4235"/>
                  <a:gd name="T3" fmla="*/ 317 h 1272"/>
                  <a:gd name="T4" fmla="*/ 317 w 4235"/>
                  <a:gd name="T5" fmla="*/ 0 h 1272"/>
                  <a:gd name="T6" fmla="*/ 4234 w 4235"/>
                  <a:gd name="T7" fmla="*/ 0 h 1272"/>
                  <a:gd name="T8" fmla="*/ 4234 w 4235"/>
                  <a:gd name="T9" fmla="*/ 953 h 1272"/>
                  <a:gd name="T10" fmla="*/ 3916 w 4235"/>
                  <a:gd name="T11" fmla="*/ 1271 h 1272"/>
                  <a:gd name="T12" fmla="*/ 0 w 4235"/>
                  <a:gd name="T13" fmla="*/ 1271 h 1272"/>
                </a:gdLst>
                <a:ahLst/>
                <a:cxnLst>
                  <a:cxn ang="0">
                    <a:pos x="T0" y="T1"/>
                  </a:cxn>
                  <a:cxn ang="0">
                    <a:pos x="T2" y="T3"/>
                  </a:cxn>
                  <a:cxn ang="0">
                    <a:pos x="T4" y="T5"/>
                  </a:cxn>
                  <a:cxn ang="0">
                    <a:pos x="T6" y="T7"/>
                  </a:cxn>
                  <a:cxn ang="0">
                    <a:pos x="T8" y="T9"/>
                  </a:cxn>
                  <a:cxn ang="0">
                    <a:pos x="T10" y="T11"/>
                  </a:cxn>
                  <a:cxn ang="0">
                    <a:pos x="T12" y="T13"/>
                  </a:cxn>
                </a:cxnLst>
                <a:rect l="0" t="0" r="r" b="b"/>
                <a:pathLst>
                  <a:path w="4235" h="1272">
                    <a:moveTo>
                      <a:pt x="0" y="1271"/>
                    </a:moveTo>
                    <a:lnTo>
                      <a:pt x="0" y="317"/>
                    </a:lnTo>
                    <a:lnTo>
                      <a:pt x="317" y="0"/>
                    </a:lnTo>
                    <a:lnTo>
                      <a:pt x="4234" y="0"/>
                    </a:lnTo>
                    <a:lnTo>
                      <a:pt x="4234" y="953"/>
                    </a:lnTo>
                    <a:lnTo>
                      <a:pt x="3916" y="1271"/>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2" name="Freeform 46">
                <a:extLst>
                  <a:ext uri="{FF2B5EF4-FFF2-40B4-BE49-F238E27FC236}">
                    <a16:creationId xmlns:a16="http://schemas.microsoft.com/office/drawing/2014/main" id="{00653F3E-D55B-7745-91A3-C1520D72FD4D}"/>
                  </a:ext>
                </a:extLst>
              </p:cNvPr>
              <p:cNvSpPr>
                <a:spLocks noChangeArrowheads="1"/>
              </p:cNvSpPr>
              <p:nvPr/>
            </p:nvSpPr>
            <p:spPr bwMode="auto">
              <a:xfrm>
                <a:off x="2643" y="2136"/>
                <a:ext cx="960" cy="72"/>
              </a:xfrm>
              <a:custGeom>
                <a:avLst/>
                <a:gdLst>
                  <a:gd name="T0" fmla="*/ 0 w 4235"/>
                  <a:gd name="T1" fmla="*/ 317 h 318"/>
                  <a:gd name="T2" fmla="*/ 317 w 4235"/>
                  <a:gd name="T3" fmla="*/ 0 h 318"/>
                  <a:gd name="T4" fmla="*/ 4234 w 4235"/>
                  <a:gd name="T5" fmla="*/ 0 h 318"/>
                  <a:gd name="T6" fmla="*/ 3916 w 4235"/>
                  <a:gd name="T7" fmla="*/ 317 h 318"/>
                  <a:gd name="T8" fmla="*/ 0 w 4235"/>
                  <a:gd name="T9" fmla="*/ 317 h 318"/>
                </a:gdLst>
                <a:ahLst/>
                <a:cxnLst>
                  <a:cxn ang="0">
                    <a:pos x="T0" y="T1"/>
                  </a:cxn>
                  <a:cxn ang="0">
                    <a:pos x="T2" y="T3"/>
                  </a:cxn>
                  <a:cxn ang="0">
                    <a:pos x="T4" y="T5"/>
                  </a:cxn>
                  <a:cxn ang="0">
                    <a:pos x="T6" y="T7"/>
                  </a:cxn>
                  <a:cxn ang="0">
                    <a:pos x="T8" y="T9"/>
                  </a:cxn>
                </a:cxnLst>
                <a:rect l="0" t="0" r="r" b="b"/>
                <a:pathLst>
                  <a:path w="4235" h="318">
                    <a:moveTo>
                      <a:pt x="0" y="317"/>
                    </a:moveTo>
                    <a:lnTo>
                      <a:pt x="317" y="0"/>
                    </a:lnTo>
                    <a:lnTo>
                      <a:pt x="4234" y="0"/>
                    </a:lnTo>
                    <a:lnTo>
                      <a:pt x="3916" y="317"/>
                    </a:lnTo>
                    <a:lnTo>
                      <a:pt x="0" y="317"/>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sp>
            <p:nvSpPr>
              <p:cNvPr id="490543" name="Freeform 47">
                <a:extLst>
                  <a:ext uri="{FF2B5EF4-FFF2-40B4-BE49-F238E27FC236}">
                    <a16:creationId xmlns:a16="http://schemas.microsoft.com/office/drawing/2014/main" id="{7D9C792C-791C-F74A-B34F-B6C28840FE4A}"/>
                  </a:ext>
                </a:extLst>
              </p:cNvPr>
              <p:cNvSpPr>
                <a:spLocks noChangeArrowheads="1"/>
              </p:cNvSpPr>
              <p:nvPr/>
            </p:nvSpPr>
            <p:spPr bwMode="auto">
              <a:xfrm>
                <a:off x="3531" y="2136"/>
                <a:ext cx="72" cy="288"/>
              </a:xfrm>
              <a:custGeom>
                <a:avLst/>
                <a:gdLst>
                  <a:gd name="T0" fmla="*/ 0 w 319"/>
                  <a:gd name="T1" fmla="*/ 1271 h 1272"/>
                  <a:gd name="T2" fmla="*/ 0 w 319"/>
                  <a:gd name="T3" fmla="*/ 317 h 1272"/>
                  <a:gd name="T4" fmla="*/ 318 w 319"/>
                  <a:gd name="T5" fmla="*/ 0 h 1272"/>
                  <a:gd name="T6" fmla="*/ 318 w 319"/>
                  <a:gd name="T7" fmla="*/ 953 h 1272"/>
                  <a:gd name="T8" fmla="*/ 0 w 319"/>
                  <a:gd name="T9" fmla="*/ 1271 h 1272"/>
                </a:gdLst>
                <a:ahLst/>
                <a:cxnLst>
                  <a:cxn ang="0">
                    <a:pos x="T0" y="T1"/>
                  </a:cxn>
                  <a:cxn ang="0">
                    <a:pos x="T2" y="T3"/>
                  </a:cxn>
                  <a:cxn ang="0">
                    <a:pos x="T4" y="T5"/>
                  </a:cxn>
                  <a:cxn ang="0">
                    <a:pos x="T6" y="T7"/>
                  </a:cxn>
                  <a:cxn ang="0">
                    <a:pos x="T8" y="T9"/>
                  </a:cxn>
                </a:cxnLst>
                <a:rect l="0" t="0" r="r" b="b"/>
                <a:pathLst>
                  <a:path w="319" h="1272">
                    <a:moveTo>
                      <a:pt x="0" y="1271"/>
                    </a:moveTo>
                    <a:lnTo>
                      <a:pt x="0" y="317"/>
                    </a:lnTo>
                    <a:lnTo>
                      <a:pt x="318" y="0"/>
                    </a:lnTo>
                    <a:lnTo>
                      <a:pt x="318" y="953"/>
                    </a:lnTo>
                    <a:lnTo>
                      <a:pt x="0" y="1271"/>
                    </a:lnTo>
                  </a:path>
                </a:pathLst>
              </a:custGeom>
              <a:gradFill rotWithShape="0">
                <a:gsLst>
                  <a:gs pos="0">
                    <a:srgbClr val="009999"/>
                  </a:gs>
                  <a:gs pos="100000">
                    <a:srgbClr val="BBE0E3"/>
                  </a:gs>
                </a:gsLst>
                <a:lin ang="10800000" scaled="1"/>
              </a:gradFill>
              <a:ln w="9360">
                <a:solidFill>
                  <a:srgbClr val="000000"/>
                </a:solidFill>
                <a:prstDash val="dash"/>
                <a:round/>
                <a:headEnd/>
                <a:tailEnd/>
              </a:ln>
            </p:spPr>
            <p:txBody>
              <a:bodyPr wrap="none" anchor="ctr"/>
              <a:lstStyle/>
              <a:p>
                <a:endParaRPr lang="en-US"/>
              </a:p>
            </p:txBody>
          </p:sp>
        </p:grpSp>
        <p:sp>
          <p:nvSpPr>
            <p:cNvPr id="490544" name="AutoShape 48">
              <a:extLst>
                <a:ext uri="{FF2B5EF4-FFF2-40B4-BE49-F238E27FC236}">
                  <a16:creationId xmlns:a16="http://schemas.microsoft.com/office/drawing/2014/main" id="{D09C2956-F3AC-734D-8E01-EE8601DD18E5}"/>
                </a:ext>
              </a:extLst>
            </p:cNvPr>
            <p:cNvSpPr>
              <a:spLocks noChangeArrowheads="1"/>
            </p:cNvSpPr>
            <p:nvPr/>
          </p:nvSpPr>
          <p:spPr bwMode="auto">
            <a:xfrm>
              <a:off x="2643" y="2208"/>
              <a:ext cx="888" cy="217"/>
            </a:xfrm>
            <a:prstGeom prst="roundRect">
              <a:avLst>
                <a:gd name="adj" fmla="val 46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MRO Proj</a:t>
              </a:r>
            </a:p>
          </p:txBody>
        </p:sp>
      </p:grpSp>
      <p:sp>
        <p:nvSpPr>
          <p:cNvPr id="490545" name="AutoShape 49">
            <a:extLst>
              <a:ext uri="{FF2B5EF4-FFF2-40B4-BE49-F238E27FC236}">
                <a16:creationId xmlns:a16="http://schemas.microsoft.com/office/drawing/2014/main" id="{DD8B0C34-25C0-BC44-B505-A6ADBE266AB4}"/>
              </a:ext>
            </a:extLst>
          </p:cNvPr>
          <p:cNvSpPr>
            <a:spLocks noChangeArrowheads="1"/>
          </p:cNvSpPr>
          <p:nvPr/>
        </p:nvSpPr>
        <p:spPr bwMode="auto">
          <a:xfrm>
            <a:off x="1274763" y="3752850"/>
            <a:ext cx="815975"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NASA/</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JPL</a:t>
            </a:r>
          </a:p>
        </p:txBody>
      </p:sp>
      <p:sp>
        <p:nvSpPr>
          <p:cNvPr id="490546" name="AutoShape 50">
            <a:extLst>
              <a:ext uri="{FF2B5EF4-FFF2-40B4-BE49-F238E27FC236}">
                <a16:creationId xmlns:a16="http://schemas.microsoft.com/office/drawing/2014/main" id="{DB797829-777D-E041-B54C-7902A389F522}"/>
              </a:ext>
            </a:extLst>
          </p:cNvPr>
          <p:cNvSpPr>
            <a:spLocks noChangeArrowheads="1"/>
          </p:cNvSpPr>
          <p:nvPr/>
        </p:nvSpPr>
        <p:spPr bwMode="auto">
          <a:xfrm>
            <a:off x="4125913" y="5670550"/>
            <a:ext cx="1617662"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 Contractor</a:t>
            </a:r>
          </a:p>
        </p:txBody>
      </p:sp>
      <p:sp>
        <p:nvSpPr>
          <p:cNvPr id="490547" name="Oval 51">
            <a:extLst>
              <a:ext uri="{FF2B5EF4-FFF2-40B4-BE49-F238E27FC236}">
                <a16:creationId xmlns:a16="http://schemas.microsoft.com/office/drawing/2014/main" id="{5888B0B5-85E8-7943-8DDD-D04C8EA17B44}"/>
              </a:ext>
            </a:extLst>
          </p:cNvPr>
          <p:cNvSpPr>
            <a:spLocks noChangeArrowheads="1"/>
          </p:cNvSpPr>
          <p:nvPr/>
        </p:nvSpPr>
        <p:spPr bwMode="auto">
          <a:xfrm>
            <a:off x="6380163" y="1585913"/>
            <a:ext cx="2635250" cy="3062287"/>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grpSp>
        <p:nvGrpSpPr>
          <p:cNvPr id="490548" name="Group 52">
            <a:extLst>
              <a:ext uri="{FF2B5EF4-FFF2-40B4-BE49-F238E27FC236}">
                <a16:creationId xmlns:a16="http://schemas.microsoft.com/office/drawing/2014/main" id="{979DE5AC-CB8B-EA46-BFDC-C5F5CF92A929}"/>
              </a:ext>
            </a:extLst>
          </p:cNvPr>
          <p:cNvGrpSpPr>
            <a:grpSpLocks/>
          </p:cNvGrpSpPr>
          <p:nvPr/>
        </p:nvGrpSpPr>
        <p:grpSpPr bwMode="auto">
          <a:xfrm>
            <a:off x="6594475" y="2200275"/>
            <a:ext cx="1293813" cy="379413"/>
            <a:chOff x="4154" y="1386"/>
            <a:chExt cx="815" cy="239"/>
          </a:xfrm>
        </p:grpSpPr>
        <p:grpSp>
          <p:nvGrpSpPr>
            <p:cNvPr id="490549" name="Group 53">
              <a:extLst>
                <a:ext uri="{FF2B5EF4-FFF2-40B4-BE49-F238E27FC236}">
                  <a16:creationId xmlns:a16="http://schemas.microsoft.com/office/drawing/2014/main" id="{8C77A238-8568-A644-A0F0-71920C4F5EDE}"/>
                </a:ext>
              </a:extLst>
            </p:cNvPr>
            <p:cNvGrpSpPr>
              <a:grpSpLocks/>
            </p:cNvGrpSpPr>
            <p:nvPr/>
          </p:nvGrpSpPr>
          <p:grpSpPr bwMode="auto">
            <a:xfrm>
              <a:off x="4154" y="1386"/>
              <a:ext cx="815" cy="239"/>
              <a:chOff x="4154" y="1386"/>
              <a:chExt cx="815" cy="239"/>
            </a:xfrm>
          </p:grpSpPr>
          <p:sp>
            <p:nvSpPr>
              <p:cNvPr id="490550" name="Freeform 54">
                <a:extLst>
                  <a:ext uri="{FF2B5EF4-FFF2-40B4-BE49-F238E27FC236}">
                    <a16:creationId xmlns:a16="http://schemas.microsoft.com/office/drawing/2014/main" id="{F105B5BF-86D6-1249-A6CE-91B91FA9DB3E}"/>
                  </a:ext>
                </a:extLst>
              </p:cNvPr>
              <p:cNvSpPr>
                <a:spLocks noChangeArrowheads="1"/>
              </p:cNvSpPr>
              <p:nvPr/>
            </p:nvSpPr>
            <p:spPr bwMode="auto">
              <a:xfrm>
                <a:off x="4154" y="1386"/>
                <a:ext cx="816" cy="240"/>
              </a:xfrm>
              <a:custGeom>
                <a:avLst/>
                <a:gdLst>
                  <a:gd name="T0" fmla="*/ 0 w 3600"/>
                  <a:gd name="T1" fmla="*/ 1059 h 1060"/>
                  <a:gd name="T2" fmla="*/ 0 w 3600"/>
                  <a:gd name="T3" fmla="*/ 264 h 1060"/>
                  <a:gd name="T4" fmla="*/ 264 w 3600"/>
                  <a:gd name="T5" fmla="*/ 0 h 1060"/>
                  <a:gd name="T6" fmla="*/ 3599 w 3600"/>
                  <a:gd name="T7" fmla="*/ 0 h 1060"/>
                  <a:gd name="T8" fmla="*/ 3599 w 3600"/>
                  <a:gd name="T9" fmla="*/ 794 h 1060"/>
                  <a:gd name="T10" fmla="*/ 3334 w 3600"/>
                  <a:gd name="T11" fmla="*/ 1059 h 1060"/>
                  <a:gd name="T12" fmla="*/ 0 w 3600"/>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3600" h="1060">
                    <a:moveTo>
                      <a:pt x="0" y="1059"/>
                    </a:moveTo>
                    <a:lnTo>
                      <a:pt x="0" y="264"/>
                    </a:lnTo>
                    <a:lnTo>
                      <a:pt x="264" y="0"/>
                    </a:lnTo>
                    <a:lnTo>
                      <a:pt x="3599" y="0"/>
                    </a:lnTo>
                    <a:lnTo>
                      <a:pt x="3599" y="794"/>
                    </a:lnTo>
                    <a:lnTo>
                      <a:pt x="3334"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1" name="Freeform 55">
                <a:extLst>
                  <a:ext uri="{FF2B5EF4-FFF2-40B4-BE49-F238E27FC236}">
                    <a16:creationId xmlns:a16="http://schemas.microsoft.com/office/drawing/2014/main" id="{5FC1B334-997E-A447-929A-75F35AA2B223}"/>
                  </a:ext>
                </a:extLst>
              </p:cNvPr>
              <p:cNvSpPr>
                <a:spLocks noChangeArrowheads="1"/>
              </p:cNvSpPr>
              <p:nvPr/>
            </p:nvSpPr>
            <p:spPr bwMode="auto">
              <a:xfrm>
                <a:off x="4154" y="1386"/>
                <a:ext cx="816" cy="60"/>
              </a:xfrm>
              <a:custGeom>
                <a:avLst/>
                <a:gdLst>
                  <a:gd name="T0" fmla="*/ 0 w 3600"/>
                  <a:gd name="T1" fmla="*/ 264 h 265"/>
                  <a:gd name="T2" fmla="*/ 264 w 3600"/>
                  <a:gd name="T3" fmla="*/ 0 h 265"/>
                  <a:gd name="T4" fmla="*/ 3599 w 3600"/>
                  <a:gd name="T5" fmla="*/ 0 h 265"/>
                  <a:gd name="T6" fmla="*/ 3334 w 3600"/>
                  <a:gd name="T7" fmla="*/ 264 h 265"/>
                  <a:gd name="T8" fmla="*/ 0 w 3600"/>
                  <a:gd name="T9" fmla="*/ 264 h 265"/>
                </a:gdLst>
                <a:ahLst/>
                <a:cxnLst>
                  <a:cxn ang="0">
                    <a:pos x="T0" y="T1"/>
                  </a:cxn>
                  <a:cxn ang="0">
                    <a:pos x="T2" y="T3"/>
                  </a:cxn>
                  <a:cxn ang="0">
                    <a:pos x="T4" y="T5"/>
                  </a:cxn>
                  <a:cxn ang="0">
                    <a:pos x="T6" y="T7"/>
                  </a:cxn>
                  <a:cxn ang="0">
                    <a:pos x="T8" y="T9"/>
                  </a:cxn>
                </a:cxnLst>
                <a:rect l="0" t="0" r="r" b="b"/>
                <a:pathLst>
                  <a:path w="3600" h="265">
                    <a:moveTo>
                      <a:pt x="0" y="264"/>
                    </a:moveTo>
                    <a:lnTo>
                      <a:pt x="264" y="0"/>
                    </a:lnTo>
                    <a:lnTo>
                      <a:pt x="3599" y="0"/>
                    </a:lnTo>
                    <a:lnTo>
                      <a:pt x="3334"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2" name="Freeform 56">
                <a:extLst>
                  <a:ext uri="{FF2B5EF4-FFF2-40B4-BE49-F238E27FC236}">
                    <a16:creationId xmlns:a16="http://schemas.microsoft.com/office/drawing/2014/main" id="{FBD007D7-2B81-4D4B-BBCD-4DB4E89F7283}"/>
                  </a:ext>
                </a:extLst>
              </p:cNvPr>
              <p:cNvSpPr>
                <a:spLocks noChangeArrowheads="1"/>
              </p:cNvSpPr>
              <p:nvPr/>
            </p:nvSpPr>
            <p:spPr bwMode="auto">
              <a:xfrm>
                <a:off x="4910" y="1386"/>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3" name="AutoShape 57">
              <a:extLst>
                <a:ext uri="{FF2B5EF4-FFF2-40B4-BE49-F238E27FC236}">
                  <a16:creationId xmlns:a16="http://schemas.microsoft.com/office/drawing/2014/main" id="{69F0171B-3274-0B42-8EC9-4836EE53F169}"/>
                </a:ext>
              </a:extLst>
            </p:cNvPr>
            <p:cNvSpPr>
              <a:spLocks noChangeArrowheads="1"/>
            </p:cNvSpPr>
            <p:nvPr/>
          </p:nvSpPr>
          <p:spPr bwMode="auto">
            <a:xfrm>
              <a:off x="4154" y="1446"/>
              <a:ext cx="756"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MEx Proj</a:t>
              </a:r>
            </a:p>
          </p:txBody>
        </p:sp>
      </p:grpSp>
      <p:grpSp>
        <p:nvGrpSpPr>
          <p:cNvPr id="490554" name="Group 58">
            <a:extLst>
              <a:ext uri="{FF2B5EF4-FFF2-40B4-BE49-F238E27FC236}">
                <a16:creationId xmlns:a16="http://schemas.microsoft.com/office/drawing/2014/main" id="{B54E2074-C049-E148-B927-CF362CC29424}"/>
              </a:ext>
            </a:extLst>
          </p:cNvPr>
          <p:cNvGrpSpPr>
            <a:grpSpLocks/>
          </p:cNvGrpSpPr>
          <p:nvPr/>
        </p:nvGrpSpPr>
        <p:grpSpPr bwMode="auto">
          <a:xfrm>
            <a:off x="7039709" y="4084009"/>
            <a:ext cx="990600" cy="379412"/>
            <a:chOff x="4447" y="2453"/>
            <a:chExt cx="624" cy="239"/>
          </a:xfrm>
        </p:grpSpPr>
        <p:grpSp>
          <p:nvGrpSpPr>
            <p:cNvPr id="490555" name="Group 59">
              <a:extLst>
                <a:ext uri="{FF2B5EF4-FFF2-40B4-BE49-F238E27FC236}">
                  <a16:creationId xmlns:a16="http://schemas.microsoft.com/office/drawing/2014/main" id="{646116EE-0EE1-1F42-A205-431F736B2F5F}"/>
                </a:ext>
              </a:extLst>
            </p:cNvPr>
            <p:cNvGrpSpPr>
              <a:grpSpLocks/>
            </p:cNvGrpSpPr>
            <p:nvPr/>
          </p:nvGrpSpPr>
          <p:grpSpPr bwMode="auto">
            <a:xfrm>
              <a:off x="4447" y="2453"/>
              <a:ext cx="624" cy="239"/>
              <a:chOff x="4447" y="2453"/>
              <a:chExt cx="624" cy="239"/>
            </a:xfrm>
          </p:grpSpPr>
          <p:sp>
            <p:nvSpPr>
              <p:cNvPr id="490556" name="Freeform 60">
                <a:extLst>
                  <a:ext uri="{FF2B5EF4-FFF2-40B4-BE49-F238E27FC236}">
                    <a16:creationId xmlns:a16="http://schemas.microsoft.com/office/drawing/2014/main" id="{752CA773-6A99-094C-A355-B7B0007E490B}"/>
                  </a:ext>
                </a:extLst>
              </p:cNvPr>
              <p:cNvSpPr>
                <a:spLocks noChangeArrowheads="1"/>
              </p:cNvSpPr>
              <p:nvPr/>
            </p:nvSpPr>
            <p:spPr bwMode="auto">
              <a:xfrm>
                <a:off x="4447" y="2453"/>
                <a:ext cx="625" cy="240"/>
              </a:xfrm>
              <a:custGeom>
                <a:avLst/>
                <a:gdLst>
                  <a:gd name="T0" fmla="*/ 0 w 2754"/>
                  <a:gd name="T1" fmla="*/ 1059 h 1060"/>
                  <a:gd name="T2" fmla="*/ 0 w 2754"/>
                  <a:gd name="T3" fmla="*/ 264 h 1060"/>
                  <a:gd name="T4" fmla="*/ 264 w 2754"/>
                  <a:gd name="T5" fmla="*/ 0 h 1060"/>
                  <a:gd name="T6" fmla="*/ 2753 w 2754"/>
                  <a:gd name="T7" fmla="*/ 0 h 1060"/>
                  <a:gd name="T8" fmla="*/ 2753 w 2754"/>
                  <a:gd name="T9" fmla="*/ 794 h 1060"/>
                  <a:gd name="T10" fmla="*/ 2488 w 2754"/>
                  <a:gd name="T11" fmla="*/ 1059 h 1060"/>
                  <a:gd name="T12" fmla="*/ 0 w 2754"/>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4" h="1060">
                    <a:moveTo>
                      <a:pt x="0" y="1059"/>
                    </a:moveTo>
                    <a:lnTo>
                      <a:pt x="0" y="264"/>
                    </a:lnTo>
                    <a:lnTo>
                      <a:pt x="264" y="0"/>
                    </a:lnTo>
                    <a:lnTo>
                      <a:pt x="2753" y="0"/>
                    </a:lnTo>
                    <a:lnTo>
                      <a:pt x="2753" y="794"/>
                    </a:lnTo>
                    <a:lnTo>
                      <a:pt x="2488" y="1059"/>
                    </a:lnTo>
                    <a:lnTo>
                      <a:pt x="0" y="105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57" name="Freeform 61">
                <a:extLst>
                  <a:ext uri="{FF2B5EF4-FFF2-40B4-BE49-F238E27FC236}">
                    <a16:creationId xmlns:a16="http://schemas.microsoft.com/office/drawing/2014/main" id="{2394F299-FDCC-674E-B73B-10A6986F89DC}"/>
                  </a:ext>
                </a:extLst>
              </p:cNvPr>
              <p:cNvSpPr>
                <a:spLocks noChangeArrowheads="1"/>
              </p:cNvSpPr>
              <p:nvPr/>
            </p:nvSpPr>
            <p:spPr bwMode="auto">
              <a:xfrm>
                <a:off x="4447" y="2453"/>
                <a:ext cx="625" cy="60"/>
              </a:xfrm>
              <a:custGeom>
                <a:avLst/>
                <a:gdLst>
                  <a:gd name="T0" fmla="*/ 0 w 2754"/>
                  <a:gd name="T1" fmla="*/ 264 h 265"/>
                  <a:gd name="T2" fmla="*/ 264 w 2754"/>
                  <a:gd name="T3" fmla="*/ 0 h 265"/>
                  <a:gd name="T4" fmla="*/ 2753 w 2754"/>
                  <a:gd name="T5" fmla="*/ 0 h 265"/>
                  <a:gd name="T6" fmla="*/ 2488 w 2754"/>
                  <a:gd name="T7" fmla="*/ 264 h 265"/>
                  <a:gd name="T8" fmla="*/ 0 w 2754"/>
                  <a:gd name="T9" fmla="*/ 264 h 265"/>
                </a:gdLst>
                <a:ahLst/>
                <a:cxnLst>
                  <a:cxn ang="0">
                    <a:pos x="T0" y="T1"/>
                  </a:cxn>
                  <a:cxn ang="0">
                    <a:pos x="T2" y="T3"/>
                  </a:cxn>
                  <a:cxn ang="0">
                    <a:pos x="T4" y="T5"/>
                  </a:cxn>
                  <a:cxn ang="0">
                    <a:pos x="T6" y="T7"/>
                  </a:cxn>
                  <a:cxn ang="0">
                    <a:pos x="T8" y="T9"/>
                  </a:cxn>
                </a:cxnLst>
                <a:rect l="0" t="0" r="r" b="b"/>
                <a:pathLst>
                  <a:path w="2754" h="265">
                    <a:moveTo>
                      <a:pt x="0" y="264"/>
                    </a:moveTo>
                    <a:lnTo>
                      <a:pt x="264" y="0"/>
                    </a:lnTo>
                    <a:lnTo>
                      <a:pt x="2753" y="0"/>
                    </a:lnTo>
                    <a:lnTo>
                      <a:pt x="2488"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58" name="Freeform 62">
                <a:extLst>
                  <a:ext uri="{FF2B5EF4-FFF2-40B4-BE49-F238E27FC236}">
                    <a16:creationId xmlns:a16="http://schemas.microsoft.com/office/drawing/2014/main" id="{1959E38B-363C-8943-8F2A-8CA98BC93D30}"/>
                  </a:ext>
                </a:extLst>
              </p:cNvPr>
              <p:cNvSpPr>
                <a:spLocks noChangeArrowheads="1"/>
              </p:cNvSpPr>
              <p:nvPr/>
            </p:nvSpPr>
            <p:spPr bwMode="auto">
              <a:xfrm>
                <a:off x="5011" y="2453"/>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59" name="AutoShape 63">
              <a:extLst>
                <a:ext uri="{FF2B5EF4-FFF2-40B4-BE49-F238E27FC236}">
                  <a16:creationId xmlns:a16="http://schemas.microsoft.com/office/drawing/2014/main" id="{EB3ECA32-8BEC-F044-B2C1-5F31337F2694}"/>
                </a:ext>
              </a:extLst>
            </p:cNvPr>
            <p:cNvSpPr>
              <a:spLocks noChangeArrowheads="1"/>
            </p:cNvSpPr>
            <p:nvPr/>
          </p:nvSpPr>
          <p:spPr bwMode="auto">
            <a:xfrm>
              <a:off x="4447" y="2513"/>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a:solidFill>
                    <a:srgbClr val="FFFFFF"/>
                  </a:solidFill>
                  <a:latin typeface="Arial" panose="020B0604020202020204" pitchFamily="34" charset="0"/>
                </a:rPr>
                <a:t>Prog S</a:t>
              </a:r>
            </a:p>
          </p:txBody>
        </p:sp>
      </p:grpSp>
      <p:grpSp>
        <p:nvGrpSpPr>
          <p:cNvPr id="490560" name="Group 64">
            <a:extLst>
              <a:ext uri="{FF2B5EF4-FFF2-40B4-BE49-F238E27FC236}">
                <a16:creationId xmlns:a16="http://schemas.microsoft.com/office/drawing/2014/main" id="{24538719-415C-0745-8B96-66760109478E}"/>
              </a:ext>
            </a:extLst>
          </p:cNvPr>
          <p:cNvGrpSpPr>
            <a:grpSpLocks/>
          </p:cNvGrpSpPr>
          <p:nvPr/>
        </p:nvGrpSpPr>
        <p:grpSpPr bwMode="auto">
          <a:xfrm>
            <a:off x="6448425" y="3221038"/>
            <a:ext cx="1766888" cy="409575"/>
            <a:chOff x="4062" y="2029"/>
            <a:chExt cx="983" cy="258"/>
          </a:xfrm>
        </p:grpSpPr>
        <p:grpSp>
          <p:nvGrpSpPr>
            <p:cNvPr id="490561" name="Group 65">
              <a:extLst>
                <a:ext uri="{FF2B5EF4-FFF2-40B4-BE49-F238E27FC236}">
                  <a16:creationId xmlns:a16="http://schemas.microsoft.com/office/drawing/2014/main" id="{E1D880E9-FF7D-8041-97E5-BC0126CBB9C1}"/>
                </a:ext>
              </a:extLst>
            </p:cNvPr>
            <p:cNvGrpSpPr>
              <a:grpSpLocks/>
            </p:cNvGrpSpPr>
            <p:nvPr/>
          </p:nvGrpSpPr>
          <p:grpSpPr bwMode="auto">
            <a:xfrm>
              <a:off x="4062" y="2029"/>
              <a:ext cx="983" cy="258"/>
              <a:chOff x="4062" y="2029"/>
              <a:chExt cx="983" cy="258"/>
            </a:xfrm>
          </p:grpSpPr>
          <p:sp>
            <p:nvSpPr>
              <p:cNvPr id="490562" name="Freeform 66">
                <a:extLst>
                  <a:ext uri="{FF2B5EF4-FFF2-40B4-BE49-F238E27FC236}">
                    <a16:creationId xmlns:a16="http://schemas.microsoft.com/office/drawing/2014/main" id="{B8D0CCBC-36E7-B548-B924-8384EE51EE82}"/>
                  </a:ext>
                </a:extLst>
              </p:cNvPr>
              <p:cNvSpPr>
                <a:spLocks noChangeArrowheads="1"/>
              </p:cNvSpPr>
              <p:nvPr/>
            </p:nvSpPr>
            <p:spPr bwMode="auto">
              <a:xfrm>
                <a:off x="4062" y="2029"/>
                <a:ext cx="984" cy="259"/>
              </a:xfrm>
              <a:custGeom>
                <a:avLst/>
                <a:gdLst>
                  <a:gd name="T0" fmla="*/ 0 w 4341"/>
                  <a:gd name="T1" fmla="*/ 1139 h 1140"/>
                  <a:gd name="T2" fmla="*/ 0 w 4341"/>
                  <a:gd name="T3" fmla="*/ 284 h 1140"/>
                  <a:gd name="T4" fmla="*/ 284 w 4341"/>
                  <a:gd name="T5" fmla="*/ 0 h 1140"/>
                  <a:gd name="T6" fmla="*/ 4340 w 4341"/>
                  <a:gd name="T7" fmla="*/ 0 h 1140"/>
                  <a:gd name="T8" fmla="*/ 4340 w 4341"/>
                  <a:gd name="T9" fmla="*/ 854 h 1140"/>
                  <a:gd name="T10" fmla="*/ 4055 w 4341"/>
                  <a:gd name="T11" fmla="*/ 1139 h 1140"/>
                  <a:gd name="T12" fmla="*/ 0 w 4341"/>
                  <a:gd name="T13" fmla="*/ 1139 h 1140"/>
                </a:gdLst>
                <a:ahLst/>
                <a:cxnLst>
                  <a:cxn ang="0">
                    <a:pos x="T0" y="T1"/>
                  </a:cxn>
                  <a:cxn ang="0">
                    <a:pos x="T2" y="T3"/>
                  </a:cxn>
                  <a:cxn ang="0">
                    <a:pos x="T4" y="T5"/>
                  </a:cxn>
                  <a:cxn ang="0">
                    <a:pos x="T6" y="T7"/>
                  </a:cxn>
                  <a:cxn ang="0">
                    <a:pos x="T8" y="T9"/>
                  </a:cxn>
                  <a:cxn ang="0">
                    <a:pos x="T10" y="T11"/>
                  </a:cxn>
                  <a:cxn ang="0">
                    <a:pos x="T12" y="T13"/>
                  </a:cxn>
                </a:cxnLst>
                <a:rect l="0" t="0" r="r" b="b"/>
                <a:pathLst>
                  <a:path w="4341" h="1140">
                    <a:moveTo>
                      <a:pt x="0" y="1139"/>
                    </a:moveTo>
                    <a:lnTo>
                      <a:pt x="0" y="284"/>
                    </a:lnTo>
                    <a:lnTo>
                      <a:pt x="284" y="0"/>
                    </a:lnTo>
                    <a:lnTo>
                      <a:pt x="4340" y="0"/>
                    </a:lnTo>
                    <a:lnTo>
                      <a:pt x="4340" y="854"/>
                    </a:lnTo>
                    <a:lnTo>
                      <a:pt x="4055" y="1139"/>
                    </a:lnTo>
                    <a:lnTo>
                      <a:pt x="0" y="1139"/>
                    </a:lnTo>
                  </a:path>
                </a:pathLst>
              </a:custGeom>
              <a:solidFill>
                <a:srgbClr val="333399"/>
              </a:solidFill>
              <a:ln w="9360">
                <a:solidFill>
                  <a:srgbClr val="000000"/>
                </a:solidFill>
                <a:prstDash val="dash"/>
                <a:round/>
                <a:headEnd/>
                <a:tailEnd/>
              </a:ln>
            </p:spPr>
            <p:txBody>
              <a:bodyPr wrap="none" anchor="ctr"/>
              <a:lstStyle/>
              <a:p>
                <a:endParaRPr lang="en-US"/>
              </a:p>
            </p:txBody>
          </p:sp>
          <p:sp>
            <p:nvSpPr>
              <p:cNvPr id="490563" name="Freeform 67">
                <a:extLst>
                  <a:ext uri="{FF2B5EF4-FFF2-40B4-BE49-F238E27FC236}">
                    <a16:creationId xmlns:a16="http://schemas.microsoft.com/office/drawing/2014/main" id="{2B7FD8FE-07B6-CA4C-8B13-06A98EBAB519}"/>
                  </a:ext>
                </a:extLst>
              </p:cNvPr>
              <p:cNvSpPr>
                <a:spLocks noChangeArrowheads="1"/>
              </p:cNvSpPr>
              <p:nvPr/>
            </p:nvSpPr>
            <p:spPr bwMode="auto">
              <a:xfrm>
                <a:off x="4062" y="2029"/>
                <a:ext cx="984" cy="65"/>
              </a:xfrm>
              <a:custGeom>
                <a:avLst/>
                <a:gdLst>
                  <a:gd name="T0" fmla="*/ 0 w 4341"/>
                  <a:gd name="T1" fmla="*/ 284 h 285"/>
                  <a:gd name="T2" fmla="*/ 284 w 4341"/>
                  <a:gd name="T3" fmla="*/ 0 h 285"/>
                  <a:gd name="T4" fmla="*/ 4340 w 4341"/>
                  <a:gd name="T5" fmla="*/ 0 h 285"/>
                  <a:gd name="T6" fmla="*/ 4055 w 4341"/>
                  <a:gd name="T7" fmla="*/ 284 h 285"/>
                  <a:gd name="T8" fmla="*/ 0 w 4341"/>
                  <a:gd name="T9" fmla="*/ 284 h 285"/>
                </a:gdLst>
                <a:ahLst/>
                <a:cxnLst>
                  <a:cxn ang="0">
                    <a:pos x="T0" y="T1"/>
                  </a:cxn>
                  <a:cxn ang="0">
                    <a:pos x="T2" y="T3"/>
                  </a:cxn>
                  <a:cxn ang="0">
                    <a:pos x="T4" y="T5"/>
                  </a:cxn>
                  <a:cxn ang="0">
                    <a:pos x="T6" y="T7"/>
                  </a:cxn>
                  <a:cxn ang="0">
                    <a:pos x="T8" y="T9"/>
                  </a:cxn>
                </a:cxnLst>
                <a:rect l="0" t="0" r="r" b="b"/>
                <a:pathLst>
                  <a:path w="4341" h="285">
                    <a:moveTo>
                      <a:pt x="0" y="284"/>
                    </a:moveTo>
                    <a:lnTo>
                      <a:pt x="284" y="0"/>
                    </a:lnTo>
                    <a:lnTo>
                      <a:pt x="4340" y="0"/>
                    </a:lnTo>
                    <a:lnTo>
                      <a:pt x="4055" y="284"/>
                    </a:lnTo>
                    <a:lnTo>
                      <a:pt x="0" y="28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64" name="Freeform 68">
                <a:extLst>
                  <a:ext uri="{FF2B5EF4-FFF2-40B4-BE49-F238E27FC236}">
                    <a16:creationId xmlns:a16="http://schemas.microsoft.com/office/drawing/2014/main" id="{F8C78876-35A4-C14A-8BF0-E090DBC5865B}"/>
                  </a:ext>
                </a:extLst>
              </p:cNvPr>
              <p:cNvSpPr>
                <a:spLocks noChangeArrowheads="1"/>
              </p:cNvSpPr>
              <p:nvPr/>
            </p:nvSpPr>
            <p:spPr bwMode="auto">
              <a:xfrm>
                <a:off x="4981" y="2029"/>
                <a:ext cx="65" cy="259"/>
              </a:xfrm>
              <a:custGeom>
                <a:avLst/>
                <a:gdLst>
                  <a:gd name="T0" fmla="*/ 0 w 286"/>
                  <a:gd name="T1" fmla="*/ 1139 h 1140"/>
                  <a:gd name="T2" fmla="*/ 0 w 286"/>
                  <a:gd name="T3" fmla="*/ 284 h 1140"/>
                  <a:gd name="T4" fmla="*/ 285 w 286"/>
                  <a:gd name="T5" fmla="*/ 0 h 1140"/>
                  <a:gd name="T6" fmla="*/ 285 w 286"/>
                  <a:gd name="T7" fmla="*/ 854 h 1140"/>
                  <a:gd name="T8" fmla="*/ 0 w 286"/>
                  <a:gd name="T9" fmla="*/ 1139 h 1140"/>
                </a:gdLst>
                <a:ahLst/>
                <a:cxnLst>
                  <a:cxn ang="0">
                    <a:pos x="T0" y="T1"/>
                  </a:cxn>
                  <a:cxn ang="0">
                    <a:pos x="T2" y="T3"/>
                  </a:cxn>
                  <a:cxn ang="0">
                    <a:pos x="T4" y="T5"/>
                  </a:cxn>
                  <a:cxn ang="0">
                    <a:pos x="T6" y="T7"/>
                  </a:cxn>
                  <a:cxn ang="0">
                    <a:pos x="T8" y="T9"/>
                  </a:cxn>
                </a:cxnLst>
                <a:rect l="0" t="0" r="r" b="b"/>
                <a:pathLst>
                  <a:path w="286" h="1140">
                    <a:moveTo>
                      <a:pt x="0" y="1139"/>
                    </a:moveTo>
                    <a:lnTo>
                      <a:pt x="0" y="284"/>
                    </a:lnTo>
                    <a:lnTo>
                      <a:pt x="285" y="0"/>
                    </a:lnTo>
                    <a:lnTo>
                      <a:pt x="285" y="854"/>
                    </a:lnTo>
                    <a:lnTo>
                      <a:pt x="0" y="113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65" name="AutoShape 69">
              <a:extLst>
                <a:ext uri="{FF2B5EF4-FFF2-40B4-BE49-F238E27FC236}">
                  <a16:creationId xmlns:a16="http://schemas.microsoft.com/office/drawing/2014/main" id="{83D449C5-874F-C448-8319-A1781AD995AA}"/>
                </a:ext>
              </a:extLst>
            </p:cNvPr>
            <p:cNvSpPr>
              <a:spLocks noChangeArrowheads="1"/>
            </p:cNvSpPr>
            <p:nvPr/>
          </p:nvSpPr>
          <p:spPr bwMode="auto">
            <a:xfrm>
              <a:off x="4062" y="2093"/>
              <a:ext cx="920" cy="194"/>
            </a:xfrm>
            <a:prstGeom prst="roundRect">
              <a:avLst>
                <a:gd name="adj" fmla="val 514"/>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nchorCtr="1"/>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a:solidFill>
                    <a:srgbClr val="FFFFFF"/>
                  </a:solidFill>
                  <a:latin typeface="Arial" panose="020B0604020202020204" pitchFamily="34" charset="0"/>
                </a:rPr>
                <a:t>ExoMars Prog</a:t>
              </a:r>
            </a:p>
          </p:txBody>
        </p:sp>
      </p:grpSp>
      <p:sp>
        <p:nvSpPr>
          <p:cNvPr id="490566" name="AutoShape 70">
            <a:extLst>
              <a:ext uri="{FF2B5EF4-FFF2-40B4-BE49-F238E27FC236}">
                <a16:creationId xmlns:a16="http://schemas.microsoft.com/office/drawing/2014/main" id="{E9CA7D83-0539-474C-B746-2E2B229B68DE}"/>
              </a:ext>
            </a:extLst>
          </p:cNvPr>
          <p:cNvSpPr>
            <a:spLocks noChangeArrowheads="1"/>
          </p:cNvSpPr>
          <p:nvPr/>
        </p:nvSpPr>
        <p:spPr bwMode="auto">
          <a:xfrm>
            <a:off x="7282732" y="4658054"/>
            <a:ext cx="601663" cy="327025"/>
          </a:xfrm>
          <a:prstGeom prst="roundRect">
            <a:avLst>
              <a:gd name="adj" fmla="val 468"/>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ESA</a:t>
            </a:r>
          </a:p>
        </p:txBody>
      </p:sp>
      <p:sp>
        <p:nvSpPr>
          <p:cNvPr id="490567" name="AutoShape 71">
            <a:extLst>
              <a:ext uri="{FF2B5EF4-FFF2-40B4-BE49-F238E27FC236}">
                <a16:creationId xmlns:a16="http://schemas.microsoft.com/office/drawing/2014/main" id="{BE5AC8B0-E5F4-F241-B16D-63ADA626A1D4}"/>
              </a:ext>
            </a:extLst>
          </p:cNvPr>
          <p:cNvSpPr>
            <a:spLocks noChangeArrowheads="1"/>
          </p:cNvSpPr>
          <p:nvPr/>
        </p:nvSpPr>
        <p:spPr bwMode="auto">
          <a:xfrm>
            <a:off x="3625850" y="4119744"/>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Operations</a:t>
            </a:r>
          </a:p>
          <a:p>
            <a:pPr>
              <a:buClr>
                <a:srgbClr val="000000"/>
              </a:buClr>
              <a:buSzPct val="100000"/>
              <a:buFont typeface="Arial" panose="020B0604020202020204" pitchFamily="34" charset="0"/>
              <a:buNone/>
            </a:pPr>
            <a:r>
              <a:rPr lang="en-GB" altLang="en-US" sz="1200" b="1" dirty="0">
                <a:latin typeface="Arial" panose="020B0604020202020204" pitchFamily="34" charset="0"/>
              </a:rPr>
              <a:t>Agreements</a:t>
            </a:r>
          </a:p>
        </p:txBody>
      </p:sp>
      <p:sp>
        <p:nvSpPr>
          <p:cNvPr id="490568" name="AutoShape 72">
            <a:extLst>
              <a:ext uri="{FF2B5EF4-FFF2-40B4-BE49-F238E27FC236}">
                <a16:creationId xmlns:a16="http://schemas.microsoft.com/office/drawing/2014/main" id="{909B6087-00AE-C843-80F8-BF61AD73029A}"/>
              </a:ext>
            </a:extLst>
          </p:cNvPr>
          <p:cNvSpPr>
            <a:spLocks noChangeArrowheads="1"/>
          </p:cNvSpPr>
          <p:nvPr/>
        </p:nvSpPr>
        <p:spPr bwMode="auto">
          <a:xfrm>
            <a:off x="4645025" y="1828800"/>
            <a:ext cx="12938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Cross- Support</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69" name="AutoShape 73">
            <a:extLst>
              <a:ext uri="{FF2B5EF4-FFF2-40B4-BE49-F238E27FC236}">
                <a16:creationId xmlns:a16="http://schemas.microsoft.com/office/drawing/2014/main" id="{8F913DA6-7FAA-CD4B-BBDC-F0126CB1A899}"/>
              </a:ext>
            </a:extLst>
          </p:cNvPr>
          <p:cNvSpPr>
            <a:spLocks noChangeArrowheads="1"/>
          </p:cNvSpPr>
          <p:nvPr/>
        </p:nvSpPr>
        <p:spPr bwMode="auto">
          <a:xfrm>
            <a:off x="136525" y="4578350"/>
            <a:ext cx="2632750" cy="1807291"/>
          </a:xfrm>
          <a:prstGeom prst="roundRect">
            <a:avLst>
              <a:gd name="adj" fmla="val 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eaLnBrk="0" hangingPunct="0">
              <a:lnSpc>
                <a:spcPct val="95000"/>
              </a:lnSpc>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Enterprise Concerns: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Requirements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Objectives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Roles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Policies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Configuration</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Contracts / agreements</a:t>
            </a:r>
          </a:p>
          <a:p>
            <a:pPr lvl="1" eaLnBrk="0" hangingPunct="0">
              <a:buClr>
                <a:srgbClr val="000000"/>
              </a:buClr>
              <a:buSzPct val="100000"/>
              <a:buFont typeface="Arial" panose="020B0604020202020204" pitchFamily="34" charset="0"/>
              <a:buNone/>
            </a:pPr>
            <a:r>
              <a:rPr lang="en-GB" altLang="en-US" sz="1400" dirty="0">
                <a:solidFill>
                  <a:srgbClr val="000000"/>
                </a:solidFill>
                <a:latin typeface="Arial" panose="020B0604020202020204" pitchFamily="34" charset="0"/>
                <a:ea typeface="Hiragino Mincho Pro W3" panose="02020300000000000000" pitchFamily="18" charset="-128"/>
              </a:rPr>
              <a:t>Lifecycle / Phases</a:t>
            </a:r>
          </a:p>
        </p:txBody>
      </p:sp>
      <p:grpSp>
        <p:nvGrpSpPr>
          <p:cNvPr id="490570" name="Group 74">
            <a:extLst>
              <a:ext uri="{FF2B5EF4-FFF2-40B4-BE49-F238E27FC236}">
                <a16:creationId xmlns:a16="http://schemas.microsoft.com/office/drawing/2014/main" id="{3D8D23E5-0549-CC4D-9D64-B8F8993A90DC}"/>
              </a:ext>
            </a:extLst>
          </p:cNvPr>
          <p:cNvGrpSpPr>
            <a:grpSpLocks/>
          </p:cNvGrpSpPr>
          <p:nvPr/>
        </p:nvGrpSpPr>
        <p:grpSpPr bwMode="auto">
          <a:xfrm>
            <a:off x="674910" y="1461294"/>
            <a:ext cx="990601" cy="482601"/>
            <a:chOff x="470" y="1000"/>
            <a:chExt cx="624" cy="304"/>
          </a:xfrm>
        </p:grpSpPr>
        <p:grpSp>
          <p:nvGrpSpPr>
            <p:cNvPr id="490571" name="Group 75">
              <a:extLst>
                <a:ext uri="{FF2B5EF4-FFF2-40B4-BE49-F238E27FC236}">
                  <a16:creationId xmlns:a16="http://schemas.microsoft.com/office/drawing/2014/main" id="{E384DB3D-45F4-7A45-A590-6984B484AEAD}"/>
                </a:ext>
              </a:extLst>
            </p:cNvPr>
            <p:cNvGrpSpPr>
              <a:grpSpLocks/>
            </p:cNvGrpSpPr>
            <p:nvPr/>
          </p:nvGrpSpPr>
          <p:grpSpPr bwMode="auto">
            <a:xfrm>
              <a:off x="470" y="1000"/>
              <a:ext cx="624" cy="304"/>
              <a:chOff x="470" y="1000"/>
              <a:chExt cx="624" cy="304"/>
            </a:xfrm>
          </p:grpSpPr>
          <p:sp>
            <p:nvSpPr>
              <p:cNvPr id="490572" name="Freeform 76">
                <a:extLst>
                  <a:ext uri="{FF2B5EF4-FFF2-40B4-BE49-F238E27FC236}">
                    <a16:creationId xmlns:a16="http://schemas.microsoft.com/office/drawing/2014/main" id="{432E16EE-47CE-8F4F-BE20-410BCFC9FC4C}"/>
                  </a:ext>
                </a:extLst>
              </p:cNvPr>
              <p:cNvSpPr>
                <a:spLocks noChangeArrowheads="1"/>
              </p:cNvSpPr>
              <p:nvPr/>
            </p:nvSpPr>
            <p:spPr bwMode="auto">
              <a:xfrm>
                <a:off x="470" y="1000"/>
                <a:ext cx="624" cy="304"/>
              </a:xfrm>
              <a:custGeom>
                <a:avLst/>
                <a:gdLst>
                  <a:gd name="T0" fmla="*/ 0 w 2753"/>
                  <a:gd name="T1" fmla="*/ 1059 h 1060"/>
                  <a:gd name="T2" fmla="*/ 0 w 2753"/>
                  <a:gd name="T3" fmla="*/ 264 h 1060"/>
                  <a:gd name="T4" fmla="*/ 264 w 2753"/>
                  <a:gd name="T5" fmla="*/ 0 h 1060"/>
                  <a:gd name="T6" fmla="*/ 2752 w 2753"/>
                  <a:gd name="T7" fmla="*/ 0 h 1060"/>
                  <a:gd name="T8" fmla="*/ 2752 w 2753"/>
                  <a:gd name="T9" fmla="*/ 794 h 1060"/>
                  <a:gd name="T10" fmla="*/ 2487 w 2753"/>
                  <a:gd name="T11" fmla="*/ 1059 h 1060"/>
                  <a:gd name="T12" fmla="*/ 0 w 2753"/>
                  <a:gd name="T13" fmla="*/ 1059 h 1060"/>
                </a:gdLst>
                <a:ahLst/>
                <a:cxnLst>
                  <a:cxn ang="0">
                    <a:pos x="T0" y="T1"/>
                  </a:cxn>
                  <a:cxn ang="0">
                    <a:pos x="T2" y="T3"/>
                  </a:cxn>
                  <a:cxn ang="0">
                    <a:pos x="T4" y="T5"/>
                  </a:cxn>
                  <a:cxn ang="0">
                    <a:pos x="T6" y="T7"/>
                  </a:cxn>
                  <a:cxn ang="0">
                    <a:pos x="T8" y="T9"/>
                  </a:cxn>
                  <a:cxn ang="0">
                    <a:pos x="T10" y="T11"/>
                  </a:cxn>
                  <a:cxn ang="0">
                    <a:pos x="T12" y="T13"/>
                  </a:cxn>
                </a:cxnLst>
                <a:rect l="0" t="0" r="r" b="b"/>
                <a:pathLst>
                  <a:path w="2753" h="1060">
                    <a:moveTo>
                      <a:pt x="0" y="1059"/>
                    </a:moveTo>
                    <a:lnTo>
                      <a:pt x="0" y="264"/>
                    </a:lnTo>
                    <a:lnTo>
                      <a:pt x="264" y="0"/>
                    </a:lnTo>
                    <a:lnTo>
                      <a:pt x="2752" y="0"/>
                    </a:lnTo>
                    <a:lnTo>
                      <a:pt x="2752" y="794"/>
                    </a:lnTo>
                    <a:lnTo>
                      <a:pt x="2487" y="1059"/>
                    </a:lnTo>
                    <a:lnTo>
                      <a:pt x="0" y="1059"/>
                    </a:lnTo>
                  </a:path>
                </a:pathLst>
              </a:custGeom>
              <a:solidFill>
                <a:srgbClr val="333399"/>
              </a:solidFill>
              <a:ln w="9360">
                <a:solidFill>
                  <a:srgbClr val="000000"/>
                </a:solidFill>
                <a:prstDash val="dash"/>
                <a:round/>
                <a:headEnd/>
                <a:tailEnd/>
              </a:ln>
            </p:spPr>
            <p:txBody>
              <a:bodyPr wrap="none" anchor="ctr"/>
              <a:lstStyle/>
              <a:p>
                <a:endParaRPr lang="en-US" dirty="0"/>
              </a:p>
            </p:txBody>
          </p:sp>
          <p:sp>
            <p:nvSpPr>
              <p:cNvPr id="490573" name="Freeform 77">
                <a:extLst>
                  <a:ext uri="{FF2B5EF4-FFF2-40B4-BE49-F238E27FC236}">
                    <a16:creationId xmlns:a16="http://schemas.microsoft.com/office/drawing/2014/main" id="{630C9BEE-3B77-854F-904D-BBD7C6E14A80}"/>
                  </a:ext>
                </a:extLst>
              </p:cNvPr>
              <p:cNvSpPr>
                <a:spLocks noChangeArrowheads="1"/>
              </p:cNvSpPr>
              <p:nvPr/>
            </p:nvSpPr>
            <p:spPr bwMode="auto">
              <a:xfrm>
                <a:off x="470" y="1000"/>
                <a:ext cx="624" cy="60"/>
              </a:xfrm>
              <a:custGeom>
                <a:avLst/>
                <a:gdLst>
                  <a:gd name="T0" fmla="*/ 0 w 2753"/>
                  <a:gd name="T1" fmla="*/ 264 h 265"/>
                  <a:gd name="T2" fmla="*/ 264 w 2753"/>
                  <a:gd name="T3" fmla="*/ 0 h 265"/>
                  <a:gd name="T4" fmla="*/ 2752 w 2753"/>
                  <a:gd name="T5" fmla="*/ 0 h 265"/>
                  <a:gd name="T6" fmla="*/ 2487 w 2753"/>
                  <a:gd name="T7" fmla="*/ 264 h 265"/>
                  <a:gd name="T8" fmla="*/ 0 w 2753"/>
                  <a:gd name="T9" fmla="*/ 264 h 265"/>
                </a:gdLst>
                <a:ahLst/>
                <a:cxnLst>
                  <a:cxn ang="0">
                    <a:pos x="T0" y="T1"/>
                  </a:cxn>
                  <a:cxn ang="0">
                    <a:pos x="T2" y="T3"/>
                  </a:cxn>
                  <a:cxn ang="0">
                    <a:pos x="T4" y="T5"/>
                  </a:cxn>
                  <a:cxn ang="0">
                    <a:pos x="T6" y="T7"/>
                  </a:cxn>
                  <a:cxn ang="0">
                    <a:pos x="T8" y="T9"/>
                  </a:cxn>
                </a:cxnLst>
                <a:rect l="0" t="0" r="r" b="b"/>
                <a:pathLst>
                  <a:path w="2753" h="265">
                    <a:moveTo>
                      <a:pt x="0" y="264"/>
                    </a:moveTo>
                    <a:lnTo>
                      <a:pt x="264" y="0"/>
                    </a:lnTo>
                    <a:lnTo>
                      <a:pt x="2752" y="0"/>
                    </a:lnTo>
                    <a:lnTo>
                      <a:pt x="2487" y="264"/>
                    </a:lnTo>
                    <a:lnTo>
                      <a:pt x="0" y="264"/>
                    </a:lnTo>
                  </a:path>
                </a:pathLst>
              </a:custGeom>
              <a:solidFill>
                <a:srgbClr val="3737A7"/>
              </a:solidFill>
              <a:ln w="9360">
                <a:solidFill>
                  <a:srgbClr val="000000"/>
                </a:solidFill>
                <a:prstDash val="dash"/>
                <a:round/>
                <a:headEnd/>
                <a:tailEnd/>
              </a:ln>
            </p:spPr>
            <p:txBody>
              <a:bodyPr wrap="none" anchor="ctr"/>
              <a:lstStyle/>
              <a:p>
                <a:endParaRPr lang="en-US"/>
              </a:p>
            </p:txBody>
          </p:sp>
          <p:sp>
            <p:nvSpPr>
              <p:cNvPr id="490574" name="Freeform 78">
                <a:extLst>
                  <a:ext uri="{FF2B5EF4-FFF2-40B4-BE49-F238E27FC236}">
                    <a16:creationId xmlns:a16="http://schemas.microsoft.com/office/drawing/2014/main" id="{C7DAD166-EBDB-854F-85E9-DC2829734535}"/>
                  </a:ext>
                </a:extLst>
              </p:cNvPr>
              <p:cNvSpPr>
                <a:spLocks noChangeArrowheads="1"/>
              </p:cNvSpPr>
              <p:nvPr/>
            </p:nvSpPr>
            <p:spPr bwMode="auto">
              <a:xfrm>
                <a:off x="1034" y="1000"/>
                <a:ext cx="60" cy="240"/>
              </a:xfrm>
              <a:custGeom>
                <a:avLst/>
                <a:gdLst>
                  <a:gd name="T0" fmla="*/ 0 w 266"/>
                  <a:gd name="T1" fmla="*/ 1059 h 1060"/>
                  <a:gd name="T2" fmla="*/ 0 w 266"/>
                  <a:gd name="T3" fmla="*/ 264 h 1060"/>
                  <a:gd name="T4" fmla="*/ 265 w 266"/>
                  <a:gd name="T5" fmla="*/ 0 h 1060"/>
                  <a:gd name="T6" fmla="*/ 265 w 266"/>
                  <a:gd name="T7" fmla="*/ 794 h 1060"/>
                  <a:gd name="T8" fmla="*/ 0 w 266"/>
                  <a:gd name="T9" fmla="*/ 1059 h 1060"/>
                </a:gdLst>
                <a:ahLst/>
                <a:cxnLst>
                  <a:cxn ang="0">
                    <a:pos x="T0" y="T1"/>
                  </a:cxn>
                  <a:cxn ang="0">
                    <a:pos x="T2" y="T3"/>
                  </a:cxn>
                  <a:cxn ang="0">
                    <a:pos x="T4" y="T5"/>
                  </a:cxn>
                  <a:cxn ang="0">
                    <a:pos x="T6" y="T7"/>
                  </a:cxn>
                  <a:cxn ang="0">
                    <a:pos x="T8" y="T9"/>
                  </a:cxn>
                </a:cxnLst>
                <a:rect l="0" t="0" r="r" b="b"/>
                <a:pathLst>
                  <a:path w="266" h="1060">
                    <a:moveTo>
                      <a:pt x="0" y="1059"/>
                    </a:moveTo>
                    <a:lnTo>
                      <a:pt x="0" y="264"/>
                    </a:lnTo>
                    <a:lnTo>
                      <a:pt x="265" y="0"/>
                    </a:lnTo>
                    <a:lnTo>
                      <a:pt x="265" y="794"/>
                    </a:lnTo>
                    <a:lnTo>
                      <a:pt x="0" y="1059"/>
                    </a:lnTo>
                  </a:path>
                </a:pathLst>
              </a:custGeom>
              <a:solidFill>
                <a:srgbClr val="2B2B83"/>
              </a:solidFill>
              <a:ln w="9360">
                <a:solidFill>
                  <a:srgbClr val="000000"/>
                </a:solidFill>
                <a:prstDash val="dash"/>
                <a:round/>
                <a:headEnd/>
                <a:tailEnd/>
              </a:ln>
            </p:spPr>
            <p:txBody>
              <a:bodyPr wrap="none" anchor="ctr"/>
              <a:lstStyle/>
              <a:p>
                <a:endParaRPr lang="en-US"/>
              </a:p>
            </p:txBody>
          </p:sp>
        </p:grpSp>
        <p:sp>
          <p:nvSpPr>
            <p:cNvPr id="490575" name="AutoShape 79">
              <a:extLst>
                <a:ext uri="{FF2B5EF4-FFF2-40B4-BE49-F238E27FC236}">
                  <a16:creationId xmlns:a16="http://schemas.microsoft.com/office/drawing/2014/main" id="{962D2074-1DF5-F142-974B-BDA38181E2C2}"/>
                </a:ext>
              </a:extLst>
            </p:cNvPr>
            <p:cNvSpPr>
              <a:spLocks noChangeArrowheads="1"/>
            </p:cNvSpPr>
            <p:nvPr/>
          </p:nvSpPr>
          <p:spPr bwMode="auto">
            <a:xfrm>
              <a:off x="470" y="1074"/>
              <a:ext cx="564" cy="181"/>
            </a:xfrm>
            <a:prstGeom prst="roundRect">
              <a:avLst>
                <a:gd name="adj" fmla="val 556"/>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nchor="ct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FFFFFF"/>
                </a:buClr>
                <a:buSzPct val="100000"/>
                <a:buFont typeface="Arial" panose="020B0604020202020204" pitchFamily="34" charset="0"/>
                <a:buNone/>
              </a:pPr>
              <a:r>
                <a:rPr lang="en-GB" altLang="en-US" sz="1600" b="1" dirty="0" err="1">
                  <a:solidFill>
                    <a:srgbClr val="FFFFFF"/>
                  </a:solidFill>
                  <a:latin typeface="Arial" panose="020B0604020202020204" pitchFamily="34" charset="0"/>
                </a:rPr>
                <a:t>Instr</a:t>
              </a:r>
              <a:r>
                <a:rPr lang="en-GB" altLang="en-US" sz="1600" b="1" dirty="0">
                  <a:solidFill>
                    <a:srgbClr val="FFFFFF"/>
                  </a:solidFill>
                  <a:latin typeface="Arial" panose="020B0604020202020204" pitchFamily="34" charset="0"/>
                </a:rPr>
                <a:t> </a:t>
              </a:r>
              <a:r>
                <a:rPr lang="en-GB" altLang="en-US" sz="1600" b="1" u="sng" dirty="0">
                  <a:solidFill>
                    <a:srgbClr val="FFFFFF"/>
                  </a:solidFill>
                  <a:latin typeface="Arial" panose="020B0604020202020204" pitchFamily="34" charset="0"/>
                </a:rPr>
                <a:t>Org S</a:t>
              </a:r>
            </a:p>
          </p:txBody>
        </p:sp>
      </p:grpSp>
      <p:grpSp>
        <p:nvGrpSpPr>
          <p:cNvPr id="490576" name="Group 80">
            <a:extLst>
              <a:ext uri="{FF2B5EF4-FFF2-40B4-BE49-F238E27FC236}">
                <a16:creationId xmlns:a16="http://schemas.microsoft.com/office/drawing/2014/main" id="{E1C90366-7F5B-604D-AE8D-5B13F21AC394}"/>
              </a:ext>
            </a:extLst>
          </p:cNvPr>
          <p:cNvGrpSpPr>
            <a:grpSpLocks/>
          </p:cNvGrpSpPr>
          <p:nvPr/>
        </p:nvGrpSpPr>
        <p:grpSpPr bwMode="auto">
          <a:xfrm>
            <a:off x="1911989" y="1978819"/>
            <a:ext cx="579438" cy="460375"/>
            <a:chOff x="1292" y="1221"/>
            <a:chExt cx="365" cy="290"/>
          </a:xfrm>
        </p:grpSpPr>
        <p:sp>
          <p:nvSpPr>
            <p:cNvPr id="490577" name="Freeform 81">
              <a:extLst>
                <a:ext uri="{FF2B5EF4-FFF2-40B4-BE49-F238E27FC236}">
                  <a16:creationId xmlns:a16="http://schemas.microsoft.com/office/drawing/2014/main" id="{522303A7-A83C-3A44-A22C-A2A1AEC47B86}"/>
                </a:ext>
              </a:extLst>
            </p:cNvPr>
            <p:cNvSpPr>
              <a:spLocks noChangeArrowheads="1"/>
            </p:cNvSpPr>
            <p:nvPr/>
          </p:nvSpPr>
          <p:spPr bwMode="auto">
            <a:xfrm>
              <a:off x="1345" y="1255"/>
              <a:ext cx="312" cy="257"/>
            </a:xfrm>
            <a:custGeom>
              <a:avLst/>
              <a:gdLst>
                <a:gd name="T0" fmla="*/ 172 w 1375"/>
                <a:gd name="T1" fmla="*/ 0 h 1132"/>
                <a:gd name="T2" fmla="*/ 1060 w 1375"/>
                <a:gd name="T3" fmla="*/ 566 h 1132"/>
                <a:gd name="T4" fmla="*/ 1248 w 1375"/>
                <a:gd name="T5" fmla="*/ 271 h 1132"/>
                <a:gd name="T6" fmla="*/ 1374 w 1375"/>
                <a:gd name="T7" fmla="*/ 955 h 1132"/>
                <a:gd name="T8" fmla="*/ 700 w 1375"/>
                <a:gd name="T9" fmla="*/ 1131 h 1132"/>
                <a:gd name="T10" fmla="*/ 889 w 1375"/>
                <a:gd name="T11" fmla="*/ 836 h 1132"/>
                <a:gd name="T12" fmla="*/ 0 w 1375"/>
                <a:gd name="T13" fmla="*/ 270 h 1132"/>
                <a:gd name="T14" fmla="*/ 172 w 1375"/>
                <a:gd name="T15" fmla="*/ 0 h 113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75" h="1132">
                  <a:moveTo>
                    <a:pt x="172" y="0"/>
                  </a:moveTo>
                  <a:lnTo>
                    <a:pt x="1060" y="566"/>
                  </a:lnTo>
                  <a:lnTo>
                    <a:pt x="1248" y="271"/>
                  </a:lnTo>
                  <a:lnTo>
                    <a:pt x="1374" y="955"/>
                  </a:lnTo>
                  <a:lnTo>
                    <a:pt x="700" y="1131"/>
                  </a:lnTo>
                  <a:lnTo>
                    <a:pt x="889" y="836"/>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8" name="Freeform 82">
              <a:extLst>
                <a:ext uri="{FF2B5EF4-FFF2-40B4-BE49-F238E27FC236}">
                  <a16:creationId xmlns:a16="http://schemas.microsoft.com/office/drawing/2014/main" id="{EB77A321-7E35-2A44-A338-3C691B87652A}"/>
                </a:ext>
              </a:extLst>
            </p:cNvPr>
            <p:cNvSpPr>
              <a:spLocks noChangeArrowheads="1"/>
            </p:cNvSpPr>
            <p:nvPr/>
          </p:nvSpPr>
          <p:spPr bwMode="auto">
            <a:xfrm>
              <a:off x="1292" y="1221"/>
              <a:ext cx="50" cy="68"/>
            </a:xfrm>
            <a:custGeom>
              <a:avLst/>
              <a:gdLst>
                <a:gd name="T0" fmla="*/ 172 w 220"/>
                <a:gd name="T1" fmla="*/ 0 h 301"/>
                <a:gd name="T2" fmla="*/ 219 w 220"/>
                <a:gd name="T3" fmla="*/ 30 h 301"/>
                <a:gd name="T4" fmla="*/ 47 w 220"/>
                <a:gd name="T5" fmla="*/ 300 h 301"/>
                <a:gd name="T6" fmla="*/ 0 w 220"/>
                <a:gd name="T7" fmla="*/ 270 h 301"/>
                <a:gd name="T8" fmla="*/ 172 w 220"/>
                <a:gd name="T9" fmla="*/ 0 h 301"/>
              </a:gdLst>
              <a:ahLst/>
              <a:cxnLst>
                <a:cxn ang="0">
                  <a:pos x="T0" y="T1"/>
                </a:cxn>
                <a:cxn ang="0">
                  <a:pos x="T2" y="T3"/>
                </a:cxn>
                <a:cxn ang="0">
                  <a:pos x="T4" y="T5"/>
                </a:cxn>
                <a:cxn ang="0">
                  <a:pos x="T6" y="T7"/>
                </a:cxn>
                <a:cxn ang="0">
                  <a:pos x="T8" y="T9"/>
                </a:cxn>
              </a:cxnLst>
              <a:rect l="0" t="0" r="r" b="b"/>
              <a:pathLst>
                <a:path w="220" h="301">
                  <a:moveTo>
                    <a:pt x="172" y="0"/>
                  </a:moveTo>
                  <a:lnTo>
                    <a:pt x="219" y="30"/>
                  </a:lnTo>
                  <a:lnTo>
                    <a:pt x="47" y="300"/>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sp>
          <p:nvSpPr>
            <p:cNvPr id="490579" name="Freeform 83">
              <a:extLst>
                <a:ext uri="{FF2B5EF4-FFF2-40B4-BE49-F238E27FC236}">
                  <a16:creationId xmlns:a16="http://schemas.microsoft.com/office/drawing/2014/main" id="{01CBF82E-FA55-5848-A692-90D9879D8068}"/>
                </a:ext>
              </a:extLst>
            </p:cNvPr>
            <p:cNvSpPr>
              <a:spLocks noChangeArrowheads="1"/>
            </p:cNvSpPr>
            <p:nvPr/>
          </p:nvSpPr>
          <p:spPr bwMode="auto">
            <a:xfrm>
              <a:off x="1313" y="1235"/>
              <a:ext cx="61" cy="75"/>
            </a:xfrm>
            <a:custGeom>
              <a:avLst/>
              <a:gdLst>
                <a:gd name="T0" fmla="*/ 172 w 268"/>
                <a:gd name="T1" fmla="*/ 0 h 332"/>
                <a:gd name="T2" fmla="*/ 267 w 268"/>
                <a:gd name="T3" fmla="*/ 61 h 332"/>
                <a:gd name="T4" fmla="*/ 95 w 268"/>
                <a:gd name="T5" fmla="*/ 331 h 332"/>
                <a:gd name="T6" fmla="*/ 0 w 268"/>
                <a:gd name="T7" fmla="*/ 270 h 332"/>
                <a:gd name="T8" fmla="*/ 172 w 268"/>
                <a:gd name="T9" fmla="*/ 0 h 332"/>
              </a:gdLst>
              <a:ahLst/>
              <a:cxnLst>
                <a:cxn ang="0">
                  <a:pos x="T0" y="T1"/>
                </a:cxn>
                <a:cxn ang="0">
                  <a:pos x="T2" y="T3"/>
                </a:cxn>
                <a:cxn ang="0">
                  <a:pos x="T4" y="T5"/>
                </a:cxn>
                <a:cxn ang="0">
                  <a:pos x="T6" y="T7"/>
                </a:cxn>
                <a:cxn ang="0">
                  <a:pos x="T8" y="T9"/>
                </a:cxn>
              </a:cxnLst>
              <a:rect l="0" t="0" r="r" b="b"/>
              <a:pathLst>
                <a:path w="268" h="332">
                  <a:moveTo>
                    <a:pt x="172" y="0"/>
                  </a:moveTo>
                  <a:lnTo>
                    <a:pt x="267" y="61"/>
                  </a:lnTo>
                  <a:lnTo>
                    <a:pt x="95" y="331"/>
                  </a:lnTo>
                  <a:lnTo>
                    <a:pt x="0" y="270"/>
                  </a:lnTo>
                  <a:lnTo>
                    <a:pt x="172" y="0"/>
                  </a:lnTo>
                </a:path>
              </a:pathLst>
            </a:custGeom>
            <a:solidFill>
              <a:srgbClr val="FF99CC"/>
            </a:solidFill>
            <a:ln w="9360">
              <a:solidFill>
                <a:srgbClr val="000000"/>
              </a:solidFill>
              <a:round/>
              <a:headEnd/>
              <a:tailEnd/>
            </a:ln>
          </p:spPr>
          <p:txBody>
            <a:bodyPr wrap="none" anchor="ctr"/>
            <a:lstStyle/>
            <a:p>
              <a:endParaRPr lang="en-US"/>
            </a:p>
          </p:txBody>
        </p:sp>
      </p:grpSp>
      <p:sp>
        <p:nvSpPr>
          <p:cNvPr id="490580" name="AutoShape 84">
            <a:extLst>
              <a:ext uri="{FF2B5EF4-FFF2-40B4-BE49-F238E27FC236}">
                <a16:creationId xmlns:a16="http://schemas.microsoft.com/office/drawing/2014/main" id="{49668E8B-E556-B744-B8C5-B378E06FF9C5}"/>
              </a:ext>
            </a:extLst>
          </p:cNvPr>
          <p:cNvSpPr>
            <a:spLocks noChangeArrowheads="1"/>
          </p:cNvSpPr>
          <p:nvPr/>
        </p:nvSpPr>
        <p:spPr bwMode="auto">
          <a:xfrm>
            <a:off x="1989709" y="1265657"/>
            <a:ext cx="971550"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Instrument</a:t>
            </a:r>
          </a:p>
          <a:p>
            <a:pPr>
              <a:buClr>
                <a:srgbClr val="000000"/>
              </a:buClr>
              <a:buSzPct val="100000"/>
              <a:buFont typeface="Arial" panose="020B0604020202020204" pitchFamily="34" charset="0"/>
              <a:buNone/>
            </a:pPr>
            <a:r>
              <a:rPr lang="en-GB" altLang="en-US" sz="1200" b="1" dirty="0">
                <a:latin typeface="Arial" panose="020B0604020202020204" pitchFamily="34" charset="0"/>
              </a:rPr>
              <a:t>Integration</a:t>
            </a:r>
          </a:p>
        </p:txBody>
      </p:sp>
      <p:sp>
        <p:nvSpPr>
          <p:cNvPr id="490581" name="Oval 85">
            <a:extLst>
              <a:ext uri="{FF2B5EF4-FFF2-40B4-BE49-F238E27FC236}">
                <a16:creationId xmlns:a16="http://schemas.microsoft.com/office/drawing/2014/main" id="{9A0ED5BF-CA44-5543-AD98-1305106DE188}"/>
              </a:ext>
            </a:extLst>
          </p:cNvPr>
          <p:cNvSpPr>
            <a:spLocks noChangeArrowheads="1"/>
          </p:cNvSpPr>
          <p:nvPr/>
        </p:nvSpPr>
        <p:spPr bwMode="auto">
          <a:xfrm>
            <a:off x="491331" y="1205706"/>
            <a:ext cx="1322388" cy="992188"/>
          </a:xfrm>
          <a:prstGeom prst="roundRect">
            <a:avLst/>
          </a:prstGeom>
          <a:noFill/>
          <a:ln w="28575">
            <a:solidFill>
              <a:srgbClr val="323399"/>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490582" name="AutoShape 86">
            <a:extLst>
              <a:ext uri="{FF2B5EF4-FFF2-40B4-BE49-F238E27FC236}">
                <a16:creationId xmlns:a16="http://schemas.microsoft.com/office/drawing/2014/main" id="{145411B4-5DF3-EE45-B43D-BB41BE42EF97}"/>
              </a:ext>
            </a:extLst>
          </p:cNvPr>
          <p:cNvSpPr>
            <a:spLocks noChangeArrowheads="1"/>
          </p:cNvSpPr>
          <p:nvPr/>
        </p:nvSpPr>
        <p:spPr bwMode="auto">
          <a:xfrm>
            <a:off x="646335" y="2197893"/>
            <a:ext cx="952500" cy="571500"/>
          </a:xfrm>
          <a:prstGeom prst="roundRect">
            <a:avLst>
              <a:gd name="adj" fmla="val 273"/>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gn="ctr" eaLnBrk="0" hangingPunct="0">
              <a:lnSpc>
                <a:spcPct val="95000"/>
              </a:lnSpc>
              <a:buClr>
                <a:srgbClr val="000000"/>
              </a:buClr>
              <a:buSzPct val="100000"/>
              <a:buFont typeface="Arial" panose="020B0604020202020204" pitchFamily="34" charset="0"/>
              <a:buNone/>
            </a:pPr>
            <a:r>
              <a:rPr lang="en-GB" altLang="en-US" sz="1600" b="1">
                <a:latin typeface="Arial" panose="020B0604020202020204" pitchFamily="34" charset="0"/>
              </a:rPr>
              <a:t>Science</a:t>
            </a:r>
          </a:p>
          <a:p>
            <a:pPr algn="ctr" eaLnBrk="0" hangingPunct="0">
              <a:buClr>
                <a:srgbClr val="000000"/>
              </a:buClr>
              <a:buSzPct val="100000"/>
              <a:buFont typeface="Arial" panose="020B0604020202020204" pitchFamily="34" charset="0"/>
              <a:buNone/>
            </a:pPr>
            <a:r>
              <a:rPr lang="en-GB" altLang="en-US" sz="1600" b="1">
                <a:latin typeface="Arial" panose="020B0604020202020204" pitchFamily="34" charset="0"/>
              </a:rPr>
              <a:t>PI Org</a:t>
            </a:r>
          </a:p>
        </p:txBody>
      </p:sp>
      <p:sp>
        <p:nvSpPr>
          <p:cNvPr id="490583" name="AutoShape 87">
            <a:extLst>
              <a:ext uri="{FF2B5EF4-FFF2-40B4-BE49-F238E27FC236}">
                <a16:creationId xmlns:a16="http://schemas.microsoft.com/office/drawing/2014/main" id="{502C5C63-64B9-5647-ABE9-277B28A47216}"/>
              </a:ext>
            </a:extLst>
          </p:cNvPr>
          <p:cNvSpPr>
            <a:spLocks noChangeArrowheads="1"/>
          </p:cNvSpPr>
          <p:nvPr/>
        </p:nvSpPr>
        <p:spPr bwMode="auto">
          <a:xfrm>
            <a:off x="2298700" y="3844925"/>
            <a:ext cx="1065213" cy="450850"/>
          </a:xfrm>
          <a:prstGeom prst="roundRect">
            <a:avLst>
              <a:gd name="adj" fmla="val 34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a:latin typeface="Arial" panose="020B0604020202020204" pitchFamily="34" charset="0"/>
              </a:rPr>
              <a:t>Tracking</a:t>
            </a:r>
          </a:p>
          <a:p>
            <a:pPr>
              <a:buClr>
                <a:srgbClr val="000000"/>
              </a:buClr>
              <a:buSzPct val="100000"/>
              <a:buFont typeface="Arial" panose="020B0604020202020204" pitchFamily="34" charset="0"/>
              <a:buNone/>
            </a:pPr>
            <a:r>
              <a:rPr lang="en-GB" altLang="en-US" sz="1200" b="1">
                <a:latin typeface="Arial" panose="020B0604020202020204" pitchFamily="34" charset="0"/>
              </a:rPr>
              <a:t>Agreements</a:t>
            </a:r>
          </a:p>
        </p:txBody>
      </p:sp>
      <p:sp>
        <p:nvSpPr>
          <p:cNvPr id="490584" name="AutoShape 88">
            <a:extLst>
              <a:ext uri="{FF2B5EF4-FFF2-40B4-BE49-F238E27FC236}">
                <a16:creationId xmlns:a16="http://schemas.microsoft.com/office/drawing/2014/main" id="{3803894D-1A55-D44B-8D58-2DF16C746535}"/>
              </a:ext>
            </a:extLst>
          </p:cNvPr>
          <p:cNvSpPr>
            <a:spLocks noChangeArrowheads="1"/>
          </p:cNvSpPr>
          <p:nvPr/>
        </p:nvSpPr>
        <p:spPr bwMode="auto">
          <a:xfrm>
            <a:off x="4810287" y="4078288"/>
            <a:ext cx="531813" cy="268287"/>
          </a:xfrm>
          <a:prstGeom prst="roundRect">
            <a:avLst>
              <a:gd name="adj" fmla="val 579"/>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5pPr>
            <a:lvl6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6pPr>
            <a:lvl7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7pPr>
            <a:lvl8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8pPr>
            <a:lvl9pPr fontAlgn="base">
              <a:spcBef>
                <a:spcPct val="0"/>
              </a:spcBef>
              <a:spcAft>
                <a:spcPct val="0"/>
              </a:spcAft>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chemeClr val="tx1"/>
                </a:solidFill>
                <a:latin typeface="Times New Roman" panose="02020603050405020304" pitchFamily="18" charset="0"/>
              </a:defRPr>
            </a:lvl9pPr>
          </a:lstStyle>
          <a:p>
            <a:pPr>
              <a:lnSpc>
                <a:spcPct val="95000"/>
              </a:lnSpc>
              <a:buClr>
                <a:srgbClr val="000000"/>
              </a:buClr>
              <a:buSzPct val="100000"/>
              <a:buFont typeface="Arial" panose="020B0604020202020204" pitchFamily="34" charset="0"/>
              <a:buNone/>
            </a:pPr>
            <a:r>
              <a:rPr lang="en-GB" altLang="en-US" sz="1200" b="1" dirty="0">
                <a:latin typeface="Arial" panose="020B0604020202020204" pitchFamily="34" charset="0"/>
              </a:rPr>
              <a:t>ICDs</a:t>
            </a:r>
          </a:p>
        </p:txBody>
      </p:sp>
    </p:spTree>
  </p:cSld>
  <p:clrMapOvr>
    <a:masterClrMapping/>
  </p:clrMapOvr>
  <p:transition spd="med"/>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6D735C-D929-3C44-B023-A12C9282EBD7}"/>
              </a:ext>
            </a:extLst>
          </p:cNvPr>
          <p:cNvSpPr>
            <a:spLocks noGrp="1"/>
          </p:cNvSpPr>
          <p:nvPr>
            <p:ph type="title"/>
          </p:nvPr>
        </p:nvSpPr>
        <p:spPr/>
        <p:txBody>
          <a:bodyPr/>
          <a:lstStyle/>
          <a:p>
            <a:r>
              <a:rPr lang="en-US" dirty="0"/>
              <a:t>“Enterprise Architecture” Definitions</a:t>
            </a:r>
          </a:p>
        </p:txBody>
      </p:sp>
      <p:sp>
        <p:nvSpPr>
          <p:cNvPr id="3" name="Content Placeholder 2">
            <a:extLst>
              <a:ext uri="{FF2B5EF4-FFF2-40B4-BE49-F238E27FC236}">
                <a16:creationId xmlns:a16="http://schemas.microsoft.com/office/drawing/2014/main" id="{D0A584EA-83D6-1C41-98D9-329EFB040AED}"/>
              </a:ext>
            </a:extLst>
          </p:cNvPr>
          <p:cNvSpPr>
            <a:spLocks noGrp="1"/>
          </p:cNvSpPr>
          <p:nvPr>
            <p:ph idx="1"/>
          </p:nvPr>
        </p:nvSpPr>
        <p:spPr/>
        <p:txBody>
          <a:bodyPr/>
          <a:lstStyle/>
          <a:p>
            <a:r>
              <a:rPr lang="en-US" sz="2000" dirty="0"/>
              <a:t>Enterprise Capability</a:t>
            </a:r>
          </a:p>
          <a:p>
            <a:pPr lvl="1"/>
            <a:r>
              <a:rPr lang="en-US" sz="1600" dirty="0"/>
              <a:t>An expression of what an enterprise does and can do.  An enterprise capability denotes the “What” an enterprise can do, whereas an enterprise process outlines how a particular activity gets performed by enterprise systems.   </a:t>
            </a:r>
          </a:p>
          <a:p>
            <a:pPr lvl="1"/>
            <a:r>
              <a:rPr lang="en-US" sz="1600" dirty="0"/>
              <a:t>At an elemental level, an enterprise capability is the encapsulation of the underlying functionality expressed abstractly.  </a:t>
            </a:r>
          </a:p>
          <a:p>
            <a:r>
              <a:rPr lang="en-US" sz="2000" dirty="0">
                <a:solidFill>
                  <a:srgbClr val="FF0000"/>
                </a:solidFill>
              </a:rPr>
              <a:t>System Capability</a:t>
            </a:r>
          </a:p>
          <a:p>
            <a:pPr lvl="1"/>
            <a:r>
              <a:rPr lang="en-US" sz="1600" dirty="0">
                <a:solidFill>
                  <a:srgbClr val="FF0000"/>
                </a:solidFill>
              </a:rPr>
              <a:t>An ability that an organization, person, or system possesses. Capabilities are typically expressed in general and high-level terms and typically require a combination of organization, people, processes, and technology to achieve.</a:t>
            </a:r>
          </a:p>
          <a:p>
            <a:r>
              <a:rPr lang="en-US" sz="2000" dirty="0">
                <a:solidFill>
                  <a:schemeClr val="bg1">
                    <a:lumMod val="85000"/>
                  </a:schemeClr>
                </a:solidFill>
              </a:rPr>
              <a:t>Capability</a:t>
            </a:r>
          </a:p>
          <a:p>
            <a:pPr lvl="1"/>
            <a:r>
              <a:rPr lang="en-US" sz="1600" dirty="0">
                <a:solidFill>
                  <a:schemeClr val="bg1">
                    <a:lumMod val="85000"/>
                  </a:schemeClr>
                </a:solidFill>
              </a:rPr>
              <a:t>A set of features implemented by technical, physical, and procedural means. Such features are typically selected to achieve a common organizationally valued purpose.</a:t>
            </a:r>
          </a:p>
          <a:p>
            <a:pPr marL="342900" lvl="1" indent="0">
              <a:buNone/>
            </a:pPr>
            <a:endParaRPr lang="en-US" sz="1600" dirty="0"/>
          </a:p>
        </p:txBody>
      </p:sp>
      <p:sp>
        <p:nvSpPr>
          <p:cNvPr id="5" name="Date Placeholder 4">
            <a:extLst>
              <a:ext uri="{FF2B5EF4-FFF2-40B4-BE49-F238E27FC236}">
                <a16:creationId xmlns:a16="http://schemas.microsoft.com/office/drawing/2014/main" id="{8AE78ED5-1DC6-E44F-8F43-7FE3FC148B86}"/>
              </a:ext>
            </a:extLst>
          </p:cNvPr>
          <p:cNvSpPr>
            <a:spLocks noGrp="1"/>
          </p:cNvSpPr>
          <p:nvPr>
            <p:ph type="dt" sz="half" idx="2"/>
          </p:nvPr>
        </p:nvSpPr>
        <p:spPr>
          <a:xfrm>
            <a:off x="114300" y="6533924"/>
            <a:ext cx="13335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
        <p:nvSpPr>
          <p:cNvPr id="6" name="Rectangle 5">
            <a:extLst>
              <a:ext uri="{FF2B5EF4-FFF2-40B4-BE49-F238E27FC236}">
                <a16:creationId xmlns:a16="http://schemas.microsoft.com/office/drawing/2014/main" id="{2D7B8498-D85C-654E-8F4E-CDE0C85835CB}"/>
              </a:ext>
            </a:extLst>
          </p:cNvPr>
          <p:cNvSpPr/>
          <p:nvPr/>
        </p:nvSpPr>
        <p:spPr>
          <a:xfrm>
            <a:off x="449172" y="938908"/>
            <a:ext cx="4580028" cy="338554"/>
          </a:xfrm>
          <a:prstGeom prst="rect">
            <a:avLst/>
          </a:prstGeom>
        </p:spPr>
        <p:txBody>
          <a:bodyPr wrap="square">
            <a:spAutoFit/>
          </a:bodyPr>
          <a:lstStyle/>
          <a:p>
            <a:r>
              <a:rPr lang="en-US" sz="1600" dirty="0">
                <a:solidFill>
                  <a:srgbClr val="FF0000"/>
                </a:solidFill>
              </a:rPr>
              <a:t>Pick one (or more) of these definitions …</a:t>
            </a:r>
          </a:p>
        </p:txBody>
      </p:sp>
    </p:spTree>
    <p:extLst>
      <p:ext uri="{BB962C8B-B14F-4D97-AF65-F5344CB8AC3E}">
        <p14:creationId xmlns:p14="http://schemas.microsoft.com/office/powerpoint/2010/main" val="38149034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53DC81-9711-5240-83B3-FFA5ED9E9769}"/>
              </a:ext>
            </a:extLst>
          </p:cNvPr>
          <p:cNvSpPr>
            <a:spLocks noGrp="1"/>
          </p:cNvSpPr>
          <p:nvPr>
            <p:ph type="title"/>
          </p:nvPr>
        </p:nvSpPr>
        <p:spPr>
          <a:xfrm>
            <a:off x="1066800" y="56357"/>
            <a:ext cx="7315200" cy="1143000"/>
          </a:xfrm>
        </p:spPr>
        <p:txBody>
          <a:bodyPr/>
          <a:lstStyle/>
          <a:p>
            <a:r>
              <a:rPr lang="en-US" sz="2000" dirty="0"/>
              <a:t>Meta-models: relationships between UML, ISO 42010, RASDS meta-models, and user models</a:t>
            </a:r>
          </a:p>
        </p:txBody>
      </p:sp>
      <p:sp>
        <p:nvSpPr>
          <p:cNvPr id="4" name="Date Placeholder 3">
            <a:extLst>
              <a:ext uri="{FF2B5EF4-FFF2-40B4-BE49-F238E27FC236}">
                <a16:creationId xmlns:a16="http://schemas.microsoft.com/office/drawing/2014/main" id="{CEAC7C4C-288A-574A-97F5-B3F375974213}"/>
              </a:ext>
            </a:extLst>
          </p:cNvPr>
          <p:cNvSpPr>
            <a:spLocks noGrp="1"/>
          </p:cNvSpPr>
          <p:nvPr>
            <p:ph type="dt" sz="half" idx="10"/>
          </p:nvPr>
        </p:nvSpPr>
        <p:spPr/>
        <p:txBody>
          <a:bodyPr/>
          <a:lstStyle/>
          <a:p>
            <a:r>
              <a:rPr lang="en-US"/>
              <a:t>13 December 2021</a:t>
            </a:r>
            <a:endParaRPr lang="en-US" dirty="0"/>
          </a:p>
        </p:txBody>
      </p:sp>
      <p:pic>
        <p:nvPicPr>
          <p:cNvPr id="16" name="Content Placeholder 15">
            <a:extLst>
              <a:ext uri="{FF2B5EF4-FFF2-40B4-BE49-F238E27FC236}">
                <a16:creationId xmlns:a16="http://schemas.microsoft.com/office/drawing/2014/main" id="{738B1F93-D7C9-C54A-80B4-15361C2E2BF0}"/>
              </a:ext>
            </a:extLst>
          </p:cNvPr>
          <p:cNvPicPr>
            <a:picLocks noGrp="1" noChangeAspect="1"/>
          </p:cNvPicPr>
          <p:nvPr>
            <p:ph idx="1"/>
          </p:nvPr>
        </p:nvPicPr>
        <p:blipFill rotWithShape="1">
          <a:blip r:embed="rId2"/>
          <a:srcRect l="17356" t="18107" r="16519" b="14536"/>
          <a:stretch/>
        </p:blipFill>
        <p:spPr>
          <a:xfrm>
            <a:off x="533400" y="914400"/>
            <a:ext cx="6096000" cy="4798367"/>
          </a:xfrm>
        </p:spPr>
      </p:pic>
      <p:sp>
        <p:nvSpPr>
          <p:cNvPr id="18" name="TextBox 17">
            <a:extLst>
              <a:ext uri="{FF2B5EF4-FFF2-40B4-BE49-F238E27FC236}">
                <a16:creationId xmlns:a16="http://schemas.microsoft.com/office/drawing/2014/main" id="{E07FE1FF-3E10-8745-B2C4-172F88B49628}"/>
              </a:ext>
            </a:extLst>
          </p:cNvPr>
          <p:cNvSpPr txBox="1"/>
          <p:nvPr/>
        </p:nvSpPr>
        <p:spPr>
          <a:xfrm>
            <a:off x="6931325" y="2204924"/>
            <a:ext cx="1981200" cy="553998"/>
          </a:xfrm>
          <a:prstGeom prst="rect">
            <a:avLst/>
          </a:prstGeom>
          <a:noFill/>
        </p:spPr>
        <p:txBody>
          <a:bodyPr wrap="square" rtlCol="0">
            <a:spAutoFit/>
          </a:bodyPr>
          <a:lstStyle/>
          <a:p>
            <a:r>
              <a:rPr lang="en-US" sz="1000" dirty="0">
                <a:solidFill>
                  <a:srgbClr val="EF43F7"/>
                </a:solidFill>
              </a:rPr>
              <a:t>RASDS meta-model defines specific Viewpoints, Objects, and Representations</a:t>
            </a:r>
          </a:p>
        </p:txBody>
      </p:sp>
      <p:sp>
        <p:nvSpPr>
          <p:cNvPr id="19" name="TextBox 18">
            <a:extLst>
              <a:ext uri="{FF2B5EF4-FFF2-40B4-BE49-F238E27FC236}">
                <a16:creationId xmlns:a16="http://schemas.microsoft.com/office/drawing/2014/main" id="{6B80624A-B9FE-3C4B-8C3A-7028FA79FE7E}"/>
              </a:ext>
            </a:extLst>
          </p:cNvPr>
          <p:cNvSpPr txBox="1"/>
          <p:nvPr/>
        </p:nvSpPr>
        <p:spPr>
          <a:xfrm>
            <a:off x="6915509" y="3241035"/>
            <a:ext cx="2076090" cy="707886"/>
          </a:xfrm>
          <a:prstGeom prst="rect">
            <a:avLst/>
          </a:prstGeom>
          <a:noFill/>
        </p:spPr>
        <p:txBody>
          <a:bodyPr wrap="square" rtlCol="0">
            <a:spAutoFit/>
          </a:bodyPr>
          <a:lstStyle/>
          <a:p>
            <a:r>
              <a:rPr lang="en-US" sz="1000" dirty="0">
                <a:solidFill>
                  <a:srgbClr val="EF43F7"/>
                </a:solidFill>
              </a:rPr>
              <a:t>RASDS conformant Architecture Description adopts specific Views &amp; Model attributes, users may extend</a:t>
            </a:r>
          </a:p>
        </p:txBody>
      </p:sp>
      <p:sp>
        <p:nvSpPr>
          <p:cNvPr id="20" name="TextBox 19">
            <a:extLst>
              <a:ext uri="{FF2B5EF4-FFF2-40B4-BE49-F238E27FC236}">
                <a16:creationId xmlns:a16="http://schemas.microsoft.com/office/drawing/2014/main" id="{D6E71F73-B82A-EB46-98C5-9830D2E83F69}"/>
              </a:ext>
            </a:extLst>
          </p:cNvPr>
          <p:cNvSpPr txBox="1"/>
          <p:nvPr/>
        </p:nvSpPr>
        <p:spPr>
          <a:xfrm>
            <a:off x="6934200" y="4800600"/>
            <a:ext cx="1959634" cy="553998"/>
          </a:xfrm>
          <a:prstGeom prst="rect">
            <a:avLst/>
          </a:prstGeom>
          <a:noFill/>
        </p:spPr>
        <p:txBody>
          <a:bodyPr wrap="square" rtlCol="0">
            <a:spAutoFit/>
          </a:bodyPr>
          <a:lstStyle/>
          <a:p>
            <a:r>
              <a:rPr lang="en-US" sz="1000" dirty="0">
                <a:solidFill>
                  <a:srgbClr val="EF43F7"/>
                </a:solidFill>
              </a:rPr>
              <a:t>Users adopt / adapt RASDS to describe their specific systems architecture</a:t>
            </a:r>
          </a:p>
        </p:txBody>
      </p:sp>
      <p:sp>
        <p:nvSpPr>
          <p:cNvPr id="21" name="Rectangle 20">
            <a:extLst>
              <a:ext uri="{FF2B5EF4-FFF2-40B4-BE49-F238E27FC236}">
                <a16:creationId xmlns:a16="http://schemas.microsoft.com/office/drawing/2014/main" id="{7FAE85F3-6E07-2A4F-AFCC-CE61ECE7A0B0}"/>
              </a:ext>
            </a:extLst>
          </p:cNvPr>
          <p:cNvSpPr/>
          <p:nvPr/>
        </p:nvSpPr>
        <p:spPr>
          <a:xfrm>
            <a:off x="865981" y="5786491"/>
            <a:ext cx="4102405" cy="369332"/>
          </a:xfrm>
          <a:prstGeom prst="rect">
            <a:avLst/>
          </a:prstGeom>
        </p:spPr>
        <p:txBody>
          <a:bodyPr wrap="none">
            <a:spAutoFit/>
          </a:bodyPr>
          <a:lstStyle/>
          <a:p>
            <a:r>
              <a:rPr lang="en-US" sz="900" b="0" dirty="0"/>
              <a:t>Copyright 1998-2016 by Rich Hilliard :: </a:t>
            </a:r>
            <a:r>
              <a:rPr lang="en-US" sz="900" b="0" dirty="0">
                <a:hlinkClick r:id="rId3">
                  <a:extLst>
                    <a:ext uri="{A12FA001-AC4F-418D-AE19-62706E023703}">
                      <ahyp:hlinkClr xmlns:ahyp="http://schemas.microsoft.com/office/drawing/2018/hyperlinkcolor" val="tx"/>
                    </a:ext>
                  </a:extLst>
                </a:hlinkClick>
              </a:rPr>
              <a:t>http://www.iso-architecture.org/42010</a:t>
            </a:r>
            <a:endParaRPr lang="en-US" sz="900" b="0" dirty="0"/>
          </a:p>
          <a:p>
            <a:r>
              <a:rPr lang="en-US" sz="900" b="0" dirty="0"/>
              <a:t>Reference: Jean </a:t>
            </a:r>
            <a:r>
              <a:rPr lang="en-US" sz="900" b="0" dirty="0" err="1"/>
              <a:t>Bezivin</a:t>
            </a:r>
            <a:r>
              <a:rPr lang="en-US" sz="900" b="0" dirty="0"/>
              <a:t>, “On the unification power of models”, 2005</a:t>
            </a:r>
          </a:p>
        </p:txBody>
      </p:sp>
      <p:cxnSp>
        <p:nvCxnSpPr>
          <p:cNvPr id="23" name="Straight Arrow Connector 22">
            <a:extLst>
              <a:ext uri="{FF2B5EF4-FFF2-40B4-BE49-F238E27FC236}">
                <a16:creationId xmlns:a16="http://schemas.microsoft.com/office/drawing/2014/main" id="{D0A49A04-AB6D-7A40-AF51-9BC261D12F58}"/>
              </a:ext>
            </a:extLst>
          </p:cNvPr>
          <p:cNvCxnSpPr>
            <a:cxnSpLocks/>
          </p:cNvCxnSpPr>
          <p:nvPr/>
        </p:nvCxnSpPr>
        <p:spPr bwMode="auto">
          <a:xfrm flipV="1">
            <a:off x="7772400" y="3948921"/>
            <a:ext cx="0" cy="775479"/>
          </a:xfrm>
          <a:prstGeom prst="straightConnector1">
            <a:avLst/>
          </a:prstGeom>
          <a:solidFill>
            <a:srgbClr val="FFFFFF"/>
          </a:solidFill>
          <a:ln w="9525" cap="flat" cmpd="sng" algn="ctr">
            <a:solidFill>
              <a:srgbClr val="000000"/>
            </a:solidFill>
            <a:prstDash val="solid"/>
            <a:round/>
            <a:headEnd type="none" w="med" len="med"/>
            <a:tailEnd type="stealth"/>
          </a:ln>
          <a:effectLst/>
        </p:spPr>
      </p:cxnSp>
      <p:cxnSp>
        <p:nvCxnSpPr>
          <p:cNvPr id="24" name="Straight Arrow Connector 23">
            <a:extLst>
              <a:ext uri="{FF2B5EF4-FFF2-40B4-BE49-F238E27FC236}">
                <a16:creationId xmlns:a16="http://schemas.microsoft.com/office/drawing/2014/main" id="{D3F5348F-6C66-7D4E-9C39-5EE8492DCC83}"/>
              </a:ext>
            </a:extLst>
          </p:cNvPr>
          <p:cNvCxnSpPr>
            <a:cxnSpLocks/>
          </p:cNvCxnSpPr>
          <p:nvPr/>
        </p:nvCxnSpPr>
        <p:spPr bwMode="auto">
          <a:xfrm flipV="1">
            <a:off x="7772400" y="2758922"/>
            <a:ext cx="0" cy="482113"/>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27" name="Rectangle 26">
            <a:extLst>
              <a:ext uri="{FF2B5EF4-FFF2-40B4-BE49-F238E27FC236}">
                <a16:creationId xmlns:a16="http://schemas.microsoft.com/office/drawing/2014/main" id="{A482D4FD-AD36-A549-8EC2-6DD468E119B9}"/>
              </a:ext>
            </a:extLst>
          </p:cNvPr>
          <p:cNvSpPr/>
          <p:nvPr/>
        </p:nvSpPr>
        <p:spPr>
          <a:xfrm>
            <a:off x="6704610" y="4275590"/>
            <a:ext cx="992579" cy="230832"/>
          </a:xfrm>
          <a:prstGeom prst="rect">
            <a:avLst/>
          </a:prstGeom>
        </p:spPr>
        <p:txBody>
          <a:bodyPr wrap="none">
            <a:spAutoFit/>
          </a:bodyPr>
          <a:lstStyle/>
          <a:p>
            <a:r>
              <a:rPr lang="en-US" sz="900" dirty="0" err="1"/>
              <a:t>representedBy</a:t>
            </a:r>
            <a:endParaRPr lang="en-US" sz="900" dirty="0"/>
          </a:p>
        </p:txBody>
      </p:sp>
      <p:sp>
        <p:nvSpPr>
          <p:cNvPr id="28" name="Rectangle 27">
            <a:extLst>
              <a:ext uri="{FF2B5EF4-FFF2-40B4-BE49-F238E27FC236}">
                <a16:creationId xmlns:a16="http://schemas.microsoft.com/office/drawing/2014/main" id="{08C6C9DC-F6D3-AA47-A38B-E887B159FC86}"/>
              </a:ext>
            </a:extLst>
          </p:cNvPr>
          <p:cNvSpPr/>
          <p:nvPr/>
        </p:nvSpPr>
        <p:spPr>
          <a:xfrm>
            <a:off x="6703172" y="2904277"/>
            <a:ext cx="851515" cy="230832"/>
          </a:xfrm>
          <a:prstGeom prst="rect">
            <a:avLst/>
          </a:prstGeom>
        </p:spPr>
        <p:txBody>
          <a:bodyPr wrap="none">
            <a:spAutoFit/>
          </a:bodyPr>
          <a:lstStyle/>
          <a:p>
            <a:r>
              <a:rPr lang="en-US" sz="900" dirty="0" err="1"/>
              <a:t>conformsTo</a:t>
            </a:r>
            <a:endParaRPr lang="en-US" sz="900" dirty="0"/>
          </a:p>
        </p:txBody>
      </p:sp>
      <p:cxnSp>
        <p:nvCxnSpPr>
          <p:cNvPr id="29" name="Straight Arrow Connector 28">
            <a:extLst>
              <a:ext uri="{FF2B5EF4-FFF2-40B4-BE49-F238E27FC236}">
                <a16:creationId xmlns:a16="http://schemas.microsoft.com/office/drawing/2014/main" id="{B45FBA89-4BA3-9D49-8A66-F9DC693E8549}"/>
              </a:ext>
            </a:extLst>
          </p:cNvPr>
          <p:cNvCxnSpPr>
            <a:cxnSpLocks/>
          </p:cNvCxnSpPr>
          <p:nvPr/>
        </p:nvCxnSpPr>
        <p:spPr bwMode="auto">
          <a:xfrm flipH="1" flipV="1">
            <a:off x="4419600" y="1783294"/>
            <a:ext cx="2495909" cy="502706"/>
          </a:xfrm>
          <a:prstGeom prst="straightConnector1">
            <a:avLst/>
          </a:prstGeom>
          <a:solidFill>
            <a:srgbClr val="FFFFFF"/>
          </a:solidFill>
          <a:ln w="9525" cap="flat" cmpd="sng" algn="ctr">
            <a:solidFill>
              <a:srgbClr val="000000"/>
            </a:solidFill>
            <a:prstDash val="solid"/>
            <a:round/>
            <a:headEnd type="none" w="med" len="med"/>
            <a:tailEnd type="stealth"/>
          </a:ln>
          <a:effectLst/>
        </p:spPr>
      </p:cxnSp>
      <p:sp>
        <p:nvSpPr>
          <p:cNvPr id="30" name="Rectangle 29">
            <a:extLst>
              <a:ext uri="{FF2B5EF4-FFF2-40B4-BE49-F238E27FC236}">
                <a16:creationId xmlns:a16="http://schemas.microsoft.com/office/drawing/2014/main" id="{31431E84-7273-BB44-ADC5-B95486C815AC}"/>
              </a:ext>
            </a:extLst>
          </p:cNvPr>
          <p:cNvSpPr/>
          <p:nvPr/>
        </p:nvSpPr>
        <p:spPr>
          <a:xfrm>
            <a:off x="5513154" y="1709570"/>
            <a:ext cx="851515" cy="230832"/>
          </a:xfrm>
          <a:prstGeom prst="rect">
            <a:avLst/>
          </a:prstGeom>
        </p:spPr>
        <p:txBody>
          <a:bodyPr wrap="none">
            <a:spAutoFit/>
          </a:bodyPr>
          <a:lstStyle/>
          <a:p>
            <a:r>
              <a:rPr lang="en-US" sz="900" dirty="0" err="1"/>
              <a:t>conformsTo</a:t>
            </a:r>
            <a:endParaRPr lang="en-US" sz="900" dirty="0"/>
          </a:p>
        </p:txBody>
      </p:sp>
    </p:spTree>
    <p:extLst>
      <p:ext uri="{BB962C8B-B14F-4D97-AF65-F5344CB8AC3E}">
        <p14:creationId xmlns:p14="http://schemas.microsoft.com/office/powerpoint/2010/main" val="32541764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61382C-3637-DB48-965C-09B543715AC7}"/>
              </a:ext>
            </a:extLst>
          </p:cNvPr>
          <p:cNvSpPr>
            <a:spLocks noGrp="1"/>
          </p:cNvSpPr>
          <p:nvPr>
            <p:ph type="title"/>
          </p:nvPr>
        </p:nvSpPr>
        <p:spPr>
          <a:xfrm>
            <a:off x="533400" y="92884"/>
            <a:ext cx="8229600" cy="682229"/>
          </a:xfrm>
        </p:spPr>
        <p:txBody>
          <a:bodyPr/>
          <a:lstStyle/>
          <a:p>
            <a:r>
              <a:rPr lang="en-US" sz="2400" dirty="0"/>
              <a:t>“Enterprise Architecture” Definitions, </a:t>
            </a:r>
            <a:r>
              <a:rPr lang="en-US" sz="2400" dirty="0" err="1"/>
              <a:t>contd</a:t>
            </a:r>
            <a:endParaRPr lang="en-US" sz="2400" dirty="0"/>
          </a:p>
        </p:txBody>
      </p:sp>
      <p:sp>
        <p:nvSpPr>
          <p:cNvPr id="3" name="Content Placeholder 2">
            <a:extLst>
              <a:ext uri="{FF2B5EF4-FFF2-40B4-BE49-F238E27FC236}">
                <a16:creationId xmlns:a16="http://schemas.microsoft.com/office/drawing/2014/main" id="{60C46B09-7FC8-AF4C-814B-BBDFF4D2DADA}"/>
              </a:ext>
            </a:extLst>
          </p:cNvPr>
          <p:cNvSpPr>
            <a:spLocks noGrp="1"/>
          </p:cNvSpPr>
          <p:nvPr>
            <p:ph idx="1"/>
          </p:nvPr>
        </p:nvSpPr>
        <p:spPr>
          <a:xfrm>
            <a:off x="381000" y="1219200"/>
            <a:ext cx="8229600" cy="5029200"/>
          </a:xfrm>
        </p:spPr>
        <p:txBody>
          <a:bodyPr/>
          <a:lstStyle/>
          <a:p>
            <a:r>
              <a:rPr lang="en-US" sz="1800" dirty="0"/>
              <a:t>Enterprise (</a:t>
            </a:r>
            <a:r>
              <a:rPr lang="en-US" sz="1400" dirty="0"/>
              <a:t>as opposed to Operational …</a:t>
            </a:r>
            <a:r>
              <a:rPr lang="en-US" sz="1800" dirty="0"/>
              <a:t>) Process</a:t>
            </a:r>
          </a:p>
          <a:p>
            <a:pPr lvl="1"/>
            <a:r>
              <a:rPr lang="en-US" sz="1600" dirty="0"/>
              <a:t>An enterprise process is defined as a set of activities and tasks that, once completed, will accomplish an organizational goal. </a:t>
            </a:r>
          </a:p>
          <a:p>
            <a:r>
              <a:rPr lang="en-US" sz="1800" dirty="0"/>
              <a:t>Activity</a:t>
            </a:r>
          </a:p>
          <a:p>
            <a:pPr lvl="1"/>
            <a:r>
              <a:rPr lang="en-US" sz="1600" dirty="0"/>
              <a:t>Work, not specific to a single organization, operational system or individual that transforms inputs (Resources) into outputs (Resources) or changes their state.  (</a:t>
            </a:r>
            <a:r>
              <a:rPr lang="en-US" sz="1600" dirty="0" err="1"/>
              <a:t>DoDAF</a:t>
            </a:r>
            <a:r>
              <a:rPr lang="en-US" sz="1600" dirty="0"/>
              <a:t>, edited)</a:t>
            </a:r>
          </a:p>
          <a:p>
            <a:r>
              <a:rPr lang="en-US" sz="1800" dirty="0"/>
              <a:t>Actor</a:t>
            </a:r>
          </a:p>
          <a:p>
            <a:pPr lvl="1"/>
            <a:r>
              <a:rPr lang="en-US" sz="1600" dirty="0"/>
              <a:t>An actor specifies a role played by a user or any other system that interacts with the subject. It may represent roles played by human users, </a:t>
            </a:r>
            <a:r>
              <a:rPr lang="en-US" sz="1600" dirty="0">
                <a:solidFill>
                  <a:srgbClr val="FF3300"/>
                </a:solidFill>
              </a:rPr>
              <a:t>software</a:t>
            </a:r>
            <a:r>
              <a:rPr lang="en-US" sz="1600" dirty="0"/>
              <a:t>, external hardware, or other subjects.  (UML)</a:t>
            </a:r>
          </a:p>
          <a:p>
            <a:r>
              <a:rPr lang="en-US" sz="1800" dirty="0"/>
              <a:t>Application</a:t>
            </a:r>
          </a:p>
          <a:p>
            <a:pPr lvl="1"/>
            <a:r>
              <a:rPr lang="en-US" sz="1600" dirty="0"/>
              <a:t>An application (app), application program or application software is a </a:t>
            </a:r>
            <a:r>
              <a:rPr lang="en-US" sz="1600" dirty="0">
                <a:hlinkClick r:id="rId2" tooltip="Computer program"/>
              </a:rPr>
              <a:t>computer program</a:t>
            </a:r>
            <a:r>
              <a:rPr lang="en-US" sz="1600" dirty="0"/>
              <a:t> designed to help people perform an activity (Wikipedia)</a:t>
            </a:r>
          </a:p>
          <a:p>
            <a:r>
              <a:rPr lang="en-US" sz="1800" dirty="0"/>
              <a:t>Data</a:t>
            </a:r>
          </a:p>
          <a:p>
            <a:pPr lvl="1"/>
            <a:r>
              <a:rPr lang="en-US" sz="1600" dirty="0"/>
              <a:t>The representation forms of information that may be stored and/or exchanged by systems and users thereof. (Information)</a:t>
            </a:r>
          </a:p>
          <a:p>
            <a:pPr lvl="1"/>
            <a:r>
              <a:rPr lang="en-US" sz="1600" dirty="0">
                <a:solidFill>
                  <a:schemeClr val="bg1">
                    <a:lumMod val="85000"/>
                  </a:schemeClr>
                </a:solidFill>
              </a:rPr>
              <a:t>Not completely clear what a “data artifact” might be.  In some contexts it is defined like this:</a:t>
            </a:r>
          </a:p>
          <a:p>
            <a:pPr lvl="2"/>
            <a:r>
              <a:rPr lang="en-US" sz="1200" dirty="0">
                <a:solidFill>
                  <a:schemeClr val="bg1">
                    <a:lumMod val="85000"/>
                  </a:schemeClr>
                </a:solidFill>
              </a:rPr>
              <a:t>A data artifact is a data flaw caused by equipment, techniques or conditions. Common sources of data flaws include hardware or software errors, conditions such as electromagnetic interference and flawed designs such as an algorithm prone to miscalculations.</a:t>
            </a:r>
          </a:p>
          <a:p>
            <a:endParaRPr lang="en-US" sz="1800" dirty="0"/>
          </a:p>
        </p:txBody>
      </p:sp>
      <p:sp>
        <p:nvSpPr>
          <p:cNvPr id="6" name="Date Placeholder 5">
            <a:extLst>
              <a:ext uri="{FF2B5EF4-FFF2-40B4-BE49-F238E27FC236}">
                <a16:creationId xmlns:a16="http://schemas.microsoft.com/office/drawing/2014/main" id="{2531A756-4432-004F-8F79-DB14D732DA73}"/>
              </a:ext>
            </a:extLst>
          </p:cNvPr>
          <p:cNvSpPr>
            <a:spLocks noGrp="1"/>
          </p:cNvSpPr>
          <p:nvPr>
            <p:ph type="dt" sz="half" idx="2"/>
          </p:nvPr>
        </p:nvSpPr>
        <p:spPr>
          <a:xfrm>
            <a:off x="114300" y="6533924"/>
            <a:ext cx="14097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altLang="en-US" b="0" dirty="0"/>
          </a:p>
        </p:txBody>
      </p:sp>
    </p:spTree>
    <p:extLst>
      <p:ext uri="{BB962C8B-B14F-4D97-AF65-F5344CB8AC3E}">
        <p14:creationId xmlns:p14="http://schemas.microsoft.com/office/powerpoint/2010/main" val="35152883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 name="Rectangle 91">
            <a:extLst>
              <a:ext uri="{FF2B5EF4-FFF2-40B4-BE49-F238E27FC236}">
                <a16:creationId xmlns:a16="http://schemas.microsoft.com/office/drawing/2014/main" id="{FA8EAF00-06AE-1E40-9520-24AD424D1BEF}"/>
              </a:ext>
            </a:extLst>
          </p:cNvPr>
          <p:cNvSpPr/>
          <p:nvPr/>
        </p:nvSpPr>
        <p:spPr>
          <a:xfrm>
            <a:off x="168352" y="4736596"/>
            <a:ext cx="3681970" cy="17830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565106" y="72354"/>
            <a:ext cx="8229600" cy="734282"/>
          </a:xfrm>
        </p:spPr>
        <p:txBody>
          <a:bodyPr vert="horz"/>
          <a:lstStyle/>
          <a:p>
            <a:r>
              <a:rPr lang="en-US" sz="1800" dirty="0">
                <a:solidFill>
                  <a:srgbClr val="0099A6"/>
                </a:solidFill>
              </a:rPr>
              <a:t>Enterprise Modelling Ontology - Formalized Relationships</a:t>
            </a:r>
            <a:br>
              <a:rPr lang="en-US" sz="1800" dirty="0">
                <a:solidFill>
                  <a:srgbClr val="0099A6"/>
                </a:solidFill>
              </a:rPr>
            </a:br>
            <a:r>
              <a:rPr lang="en-US" sz="1400" dirty="0">
                <a:solidFill>
                  <a:srgbClr val="0099A6"/>
                </a:solidFill>
              </a:rPr>
              <a:t>(Capability / Process Viewpoint, leaves out Systems &amp; Functions)</a:t>
            </a:r>
            <a:endParaRPr lang="en-US" sz="1800" dirty="0">
              <a:solidFill>
                <a:srgbClr val="0099A6"/>
              </a:solidFill>
            </a:endParaRPr>
          </a:p>
        </p:txBody>
      </p:sp>
      <p:sp>
        <p:nvSpPr>
          <p:cNvPr id="12" name="Rounded Rectangle 11">
            <a:extLst>
              <a:ext uri="{FF2B5EF4-FFF2-40B4-BE49-F238E27FC236}">
                <a16:creationId xmlns:a16="http://schemas.microsoft.com/office/drawing/2014/main" id="{589ECC00-520B-A347-8B9F-26C10A8E201E}"/>
              </a:ext>
            </a:extLst>
          </p:cNvPr>
          <p:cNvSpPr/>
          <p:nvPr/>
        </p:nvSpPr>
        <p:spPr>
          <a:xfrm>
            <a:off x="1573913" y="3108523"/>
            <a:ext cx="2738624" cy="499403"/>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(enterprise) </a:t>
            </a:r>
            <a:r>
              <a:rPr lang="en-US" sz="1200" dirty="0"/>
              <a:t>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a:off x="2318795" y="3607926"/>
            <a:ext cx="6362" cy="1391691"/>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2457450" y="1871957"/>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5418828" y="3101198"/>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4312537" y="3358225"/>
            <a:ext cx="1106291" cy="14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4333890" y="3021723"/>
            <a:ext cx="829747" cy="346249"/>
          </a:xfrm>
          <a:prstGeom prst="rect">
            <a:avLst/>
          </a:prstGeom>
          <a:noFill/>
        </p:spPr>
        <p:txBody>
          <a:bodyPr wrap="square" rtlCol="0">
            <a:spAutoFit/>
          </a:bodyPr>
          <a:lstStyle/>
          <a:p>
            <a:r>
              <a:rPr lang="en-US" sz="825" dirty="0"/>
              <a:t>Performed</a:t>
            </a:r>
          </a:p>
          <a:p>
            <a:r>
              <a:rPr lang="en-US" sz="825"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565106" y="1871957"/>
            <a:ext cx="100443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Enterprise</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1569538" y="2129132"/>
            <a:ext cx="88791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1569538" y="1801386"/>
            <a:ext cx="688959" cy="346249"/>
          </a:xfrm>
          <a:prstGeom prst="rect">
            <a:avLst/>
          </a:prstGeom>
          <a:noFill/>
        </p:spPr>
        <p:txBody>
          <a:bodyPr wrap="square" rtlCol="0">
            <a:spAutoFit/>
          </a:bodyPr>
          <a:lstStyle/>
          <a:p>
            <a:r>
              <a:rPr lang="en-US" sz="825"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3045770" y="4877484"/>
            <a:ext cx="854504" cy="346249"/>
          </a:xfrm>
          <a:prstGeom prst="rect">
            <a:avLst/>
          </a:prstGeom>
          <a:noFill/>
        </p:spPr>
        <p:txBody>
          <a:bodyPr wrap="square" rtlCol="0">
            <a:spAutoFit/>
          </a:bodyPr>
          <a:lstStyle/>
          <a:p>
            <a:r>
              <a:rPr lang="en-US" sz="825"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036525" y="3717467"/>
            <a:ext cx="687084" cy="219291"/>
          </a:xfrm>
          <a:prstGeom prst="rect">
            <a:avLst/>
          </a:prstGeom>
          <a:noFill/>
        </p:spPr>
        <p:txBody>
          <a:bodyPr wrap="square" rtlCol="0">
            <a:spAutoFit/>
          </a:bodyPr>
          <a:lstStyle/>
          <a:p>
            <a:r>
              <a:rPr lang="en-US" sz="825"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3102698" y="40296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4357790" y="4237940"/>
            <a:ext cx="763522" cy="611706"/>
          </a:xfrm>
          <a:prstGeom prst="rect">
            <a:avLst/>
          </a:prstGeom>
          <a:noFill/>
        </p:spPr>
        <p:txBody>
          <a:bodyPr wrap="square" rtlCol="0">
            <a:spAutoFit/>
          </a:bodyPr>
          <a:lstStyle/>
          <a:p>
            <a:r>
              <a:rPr lang="en-US" sz="825" dirty="0"/>
              <a:t>Application</a:t>
            </a:r>
          </a:p>
          <a:p>
            <a:r>
              <a:rPr lang="en-US" sz="800" dirty="0">
                <a:solidFill>
                  <a:srgbClr val="00B050"/>
                </a:solidFill>
              </a:rPr>
              <a:t>Enterprise</a:t>
            </a:r>
            <a:endParaRPr lang="en-US" sz="825" dirty="0"/>
          </a:p>
          <a:p>
            <a:r>
              <a:rPr lang="en-US" sz="825" dirty="0"/>
              <a:t>Information</a:t>
            </a:r>
          </a:p>
          <a:p>
            <a:r>
              <a:rPr lang="en-US" sz="825"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3588115" y="3607927"/>
            <a:ext cx="359" cy="42169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2955988" y="2448533"/>
            <a:ext cx="767621" cy="219291"/>
          </a:xfrm>
          <a:prstGeom prst="rect">
            <a:avLst/>
          </a:prstGeom>
          <a:noFill/>
        </p:spPr>
        <p:txBody>
          <a:bodyPr wrap="square" rtlCol="0">
            <a:spAutoFit/>
          </a:bodyPr>
          <a:lstStyle/>
          <a:p>
            <a:r>
              <a:rPr lang="en-US" sz="825"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2943225" y="2386307"/>
            <a:ext cx="0" cy="72221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6995430" y="3101198"/>
            <a:ext cx="11310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6390378" y="3358373"/>
            <a:ext cx="605052"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6378136" y="3036478"/>
            <a:ext cx="829747" cy="346249"/>
          </a:xfrm>
          <a:prstGeom prst="rect">
            <a:avLst/>
          </a:prstGeom>
          <a:noFill/>
        </p:spPr>
        <p:txBody>
          <a:bodyPr wrap="square" rtlCol="0">
            <a:spAutoFit/>
          </a:bodyPr>
          <a:lstStyle/>
          <a:p>
            <a:r>
              <a:rPr lang="en-US" sz="825" dirty="0"/>
              <a:t>Member</a:t>
            </a:r>
          </a:p>
          <a:p>
            <a:r>
              <a:rPr lang="en-US" sz="825"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3216998" y="41439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3331298" y="4258223"/>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1727929" y="4999617"/>
            <a:ext cx="1167671"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Application</a:t>
            </a:r>
            <a:r>
              <a:rPr lang="en-US" sz="12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398963" y="5009015"/>
            <a:ext cx="971550"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2857499" y="4515399"/>
            <a:ext cx="473799" cy="741394"/>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370514" y="5256792"/>
            <a:ext cx="422300" cy="93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1689829" y="3668894"/>
            <a:ext cx="767621" cy="219291"/>
          </a:xfrm>
          <a:prstGeom prst="rect">
            <a:avLst/>
          </a:prstGeom>
          <a:noFill/>
        </p:spPr>
        <p:txBody>
          <a:bodyPr wrap="square" rtlCol="0">
            <a:spAutoFit/>
          </a:bodyPr>
          <a:lstStyle/>
          <a:p>
            <a:r>
              <a:rPr lang="en-US" sz="825"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362904" y="4823551"/>
            <a:ext cx="767621" cy="219291"/>
          </a:xfrm>
          <a:prstGeom prst="rect">
            <a:avLst/>
          </a:prstGeom>
          <a:noFill/>
        </p:spPr>
        <p:txBody>
          <a:bodyPr wrap="square" rtlCol="0">
            <a:spAutoFit/>
          </a:bodyPr>
          <a:lstStyle/>
          <a:p>
            <a:r>
              <a:rPr lang="en-US" sz="825" dirty="0"/>
              <a:t>Accesses</a:t>
            </a:r>
          </a:p>
        </p:txBody>
      </p:sp>
      <p:sp>
        <p:nvSpPr>
          <p:cNvPr id="85" name="TextBox 84">
            <a:extLst>
              <a:ext uri="{FF2B5EF4-FFF2-40B4-BE49-F238E27FC236}">
                <a16:creationId xmlns:a16="http://schemas.microsoft.com/office/drawing/2014/main" id="{D6644318-D34A-ED4B-8F82-41C7B4F02D55}"/>
              </a:ext>
            </a:extLst>
          </p:cNvPr>
          <p:cNvSpPr txBox="1"/>
          <p:nvPr/>
        </p:nvSpPr>
        <p:spPr>
          <a:xfrm>
            <a:off x="1581663" y="5619877"/>
            <a:ext cx="1583602" cy="403957"/>
          </a:xfrm>
          <a:prstGeom prst="rect">
            <a:avLst/>
          </a:prstGeom>
          <a:noFill/>
        </p:spPr>
        <p:txBody>
          <a:bodyPr wrap="square" rtlCol="0">
            <a:spAutoFit/>
          </a:bodyPr>
          <a:lstStyle/>
          <a:p>
            <a:r>
              <a:rPr lang="en-US" sz="675" dirty="0">
                <a:solidFill>
                  <a:srgbClr val="FF0000"/>
                </a:solidFill>
              </a:rPr>
              <a:t>* An “Application” is a set of functions deployed (somehow) on a server as part of a system</a:t>
            </a:r>
          </a:p>
        </p:txBody>
      </p:sp>
      <p:sp>
        <p:nvSpPr>
          <p:cNvPr id="3" name="Rectangle 2">
            <a:extLst>
              <a:ext uri="{FF2B5EF4-FFF2-40B4-BE49-F238E27FC236}">
                <a16:creationId xmlns:a16="http://schemas.microsoft.com/office/drawing/2014/main" id="{750A1ED3-FA9D-AC42-9D66-2D84CE7E7AD0}"/>
              </a:ext>
            </a:extLst>
          </p:cNvPr>
          <p:cNvSpPr/>
          <p:nvPr/>
        </p:nvSpPr>
        <p:spPr>
          <a:xfrm>
            <a:off x="4302848" y="1871957"/>
            <a:ext cx="4000500" cy="507831"/>
          </a:xfrm>
          <a:prstGeom prst="rect">
            <a:avLst/>
          </a:prstGeom>
        </p:spPr>
        <p:txBody>
          <a:bodyPr wrap="square">
            <a:spAutoFit/>
          </a:bodyPr>
          <a:lstStyle/>
          <a:p>
            <a:pPr lvl="1"/>
            <a:r>
              <a:rPr lang="en-US" sz="900" dirty="0">
                <a:solidFill>
                  <a:srgbClr val="00B050"/>
                </a:solidFill>
              </a:rPr>
              <a:t>An enterprise capability denotes the “What” an enterprise can do, whereas an enterprise process outlines “how” a particular activity gets done.   </a:t>
            </a:r>
          </a:p>
        </p:txBody>
      </p:sp>
      <p:sp>
        <p:nvSpPr>
          <p:cNvPr id="4" name="Rectangle 3">
            <a:extLst>
              <a:ext uri="{FF2B5EF4-FFF2-40B4-BE49-F238E27FC236}">
                <a16:creationId xmlns:a16="http://schemas.microsoft.com/office/drawing/2014/main" id="{1F6D4C54-E45D-9547-A846-41B1A107CFCD}"/>
              </a:ext>
            </a:extLst>
          </p:cNvPr>
          <p:cNvSpPr/>
          <p:nvPr/>
        </p:nvSpPr>
        <p:spPr>
          <a:xfrm>
            <a:off x="5459538" y="4226858"/>
            <a:ext cx="2666942" cy="646331"/>
          </a:xfrm>
          <a:prstGeom prst="rect">
            <a:avLst/>
          </a:prstGeom>
        </p:spPr>
        <p:txBody>
          <a:bodyPr wrap="square">
            <a:spAutoFit/>
          </a:bodyPr>
          <a:lstStyle/>
          <a:p>
            <a:pPr lvl="1"/>
            <a:r>
              <a:rPr lang="en-US" sz="900" dirty="0">
                <a:solidFill>
                  <a:srgbClr val="00B050"/>
                </a:solidFill>
              </a:rPr>
              <a:t>An enterprise process is defined as a set of activities and tasks that, once completed, will accomplish an organizational goal. </a:t>
            </a:r>
          </a:p>
        </p:txBody>
      </p:sp>
      <p:sp>
        <p:nvSpPr>
          <p:cNvPr id="5" name="Date Placeholder 4">
            <a:extLst>
              <a:ext uri="{FF2B5EF4-FFF2-40B4-BE49-F238E27FC236}">
                <a16:creationId xmlns:a16="http://schemas.microsoft.com/office/drawing/2014/main" id="{6D32FB08-9923-844D-8D33-466DDD00BF34}"/>
              </a:ext>
            </a:extLst>
          </p:cNvPr>
          <p:cNvSpPr>
            <a:spLocks noGrp="1"/>
          </p:cNvSpPr>
          <p:nvPr>
            <p:ph type="dt" sz="half" idx="2"/>
          </p:nvPr>
        </p:nvSpPr>
        <p:spPr/>
        <p:txBody>
          <a:bodyPr/>
          <a:lstStyle/>
          <a:p>
            <a:pPr>
              <a:defRPr/>
            </a:pPr>
            <a:r>
              <a:rPr lang="en-US"/>
              <a:t>13 December 2021</a:t>
            </a:r>
          </a:p>
        </p:txBody>
      </p:sp>
      <p:sp>
        <p:nvSpPr>
          <p:cNvPr id="6" name="Rectangle 5">
            <a:extLst>
              <a:ext uri="{FF2B5EF4-FFF2-40B4-BE49-F238E27FC236}">
                <a16:creationId xmlns:a16="http://schemas.microsoft.com/office/drawing/2014/main" id="{C96EB6C2-21D9-F246-85F3-8FB35FADD29D}"/>
              </a:ext>
            </a:extLst>
          </p:cNvPr>
          <p:cNvSpPr/>
          <p:nvPr/>
        </p:nvSpPr>
        <p:spPr>
          <a:xfrm>
            <a:off x="449172" y="938908"/>
            <a:ext cx="2494053" cy="584775"/>
          </a:xfrm>
          <a:prstGeom prst="rect">
            <a:avLst/>
          </a:prstGeom>
        </p:spPr>
        <p:txBody>
          <a:bodyPr wrap="square">
            <a:spAutoFit/>
          </a:bodyPr>
          <a:lstStyle/>
          <a:p>
            <a:r>
              <a:rPr lang="en-US" sz="1600" dirty="0">
                <a:solidFill>
                  <a:srgbClr val="FF0000"/>
                </a:solidFill>
              </a:rPr>
              <a:t>Enterprise (financial, contract, success…)</a:t>
            </a:r>
          </a:p>
        </p:txBody>
      </p:sp>
      <p:sp>
        <p:nvSpPr>
          <p:cNvPr id="37" name="Rectangle 36">
            <a:extLst>
              <a:ext uri="{FF2B5EF4-FFF2-40B4-BE49-F238E27FC236}">
                <a16:creationId xmlns:a16="http://schemas.microsoft.com/office/drawing/2014/main" id="{48612DE8-CD98-5B46-BCF6-0F9AE3EC53FC}"/>
              </a:ext>
            </a:extLst>
          </p:cNvPr>
          <p:cNvSpPr/>
          <p:nvPr/>
        </p:nvSpPr>
        <p:spPr>
          <a:xfrm>
            <a:off x="2977928" y="1074806"/>
            <a:ext cx="2494053" cy="338554"/>
          </a:xfrm>
          <a:prstGeom prst="rect">
            <a:avLst/>
          </a:prstGeom>
        </p:spPr>
        <p:txBody>
          <a:bodyPr wrap="square">
            <a:spAutoFit/>
          </a:bodyPr>
          <a:lstStyle/>
          <a:p>
            <a:r>
              <a:rPr lang="en-US" sz="1600" dirty="0">
                <a:solidFill>
                  <a:srgbClr val="FF0000"/>
                </a:solidFill>
              </a:rPr>
              <a:t>Requirements (L0, L1)</a:t>
            </a:r>
          </a:p>
        </p:txBody>
      </p:sp>
    </p:spTree>
    <p:extLst>
      <p:ext uri="{BB962C8B-B14F-4D97-AF65-F5344CB8AC3E}">
        <p14:creationId xmlns:p14="http://schemas.microsoft.com/office/powerpoint/2010/main" val="157920640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403261" y="20433"/>
            <a:ext cx="8229600" cy="771567"/>
          </a:xfrm>
        </p:spPr>
        <p:txBody>
          <a:bodyPr vert="horz"/>
          <a:lstStyle/>
          <a:p>
            <a:r>
              <a:rPr lang="en-US" sz="2000" dirty="0">
                <a:solidFill>
                  <a:srgbClr val="0099A6"/>
                </a:solidFill>
              </a:rPr>
              <a:t>Formalized Relationships among Terms</a:t>
            </a:r>
            <a:br>
              <a:rPr lang="en-US" sz="2000" dirty="0">
                <a:solidFill>
                  <a:srgbClr val="0099A6"/>
                </a:solidFill>
              </a:rPr>
            </a:br>
            <a:r>
              <a:rPr lang="en-US" sz="2000" dirty="0">
                <a:solidFill>
                  <a:srgbClr val="0099A6"/>
                </a:solidFill>
              </a:rPr>
              <a:t>(System Viewpoint aspects, related to Capability)</a:t>
            </a:r>
          </a:p>
        </p:txBody>
      </p:sp>
      <p:sp>
        <p:nvSpPr>
          <p:cNvPr id="6" name="Rounded Rectangle 5">
            <a:extLst>
              <a:ext uri="{FF2B5EF4-FFF2-40B4-BE49-F238E27FC236}">
                <a16:creationId xmlns:a16="http://schemas.microsoft.com/office/drawing/2014/main" id="{F5666A7E-346C-AD4A-BBA5-584A08A94D65}"/>
              </a:ext>
            </a:extLst>
          </p:cNvPr>
          <p:cNvSpPr/>
          <p:nvPr/>
        </p:nvSpPr>
        <p:spPr>
          <a:xfrm>
            <a:off x="3600450" y="2400300"/>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p:txBody>
      </p:sp>
      <p:sp>
        <p:nvSpPr>
          <p:cNvPr id="7" name="Rounded Rectangle 6">
            <a:extLst>
              <a:ext uri="{FF2B5EF4-FFF2-40B4-BE49-F238E27FC236}">
                <a16:creationId xmlns:a16="http://schemas.microsoft.com/office/drawing/2014/main" id="{08A4CE26-EB34-2A42-9699-5B4A0D2843BF}"/>
              </a:ext>
            </a:extLst>
          </p:cNvPr>
          <p:cNvSpPr/>
          <p:nvPr/>
        </p:nvSpPr>
        <p:spPr>
          <a:xfrm>
            <a:off x="5014913" y="3114675"/>
            <a:ext cx="971550" cy="514350"/>
          </a:xfrm>
          <a:prstGeom prst="roundRect">
            <a:avLst/>
          </a:prstGeom>
          <a:solidFill>
            <a:srgbClr val="0070C0"/>
          </a:solidFill>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System</a:t>
            </a:r>
          </a:p>
          <a:p>
            <a:pPr algn="ctr"/>
            <a:r>
              <a:rPr lang="en-US" sz="1200" dirty="0">
                <a:solidFill>
                  <a:schemeClr val="bg1"/>
                </a:solidFill>
              </a:rPr>
              <a:t>Element</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6858000" y="217033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6859284" y="281849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6858000" y="3466645"/>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6858000" y="4114800"/>
            <a:ext cx="10858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Procedures</a:t>
            </a:r>
          </a:p>
        </p:txBody>
      </p:sp>
      <p:sp>
        <p:nvSpPr>
          <p:cNvPr id="12" name="Rounded Rectangle 11">
            <a:extLst>
              <a:ext uri="{FF2B5EF4-FFF2-40B4-BE49-F238E27FC236}">
                <a16:creationId xmlns:a16="http://schemas.microsoft.com/office/drawing/2014/main" id="{589ECC00-520B-A347-8B9F-26C10A8E201E}"/>
              </a:ext>
            </a:extLst>
          </p:cNvPr>
          <p:cNvSpPr/>
          <p:nvPr/>
        </p:nvSpPr>
        <p:spPr>
          <a:xfrm>
            <a:off x="3943350" y="4089115"/>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Function</a:t>
            </a:r>
          </a:p>
        </p:txBody>
      </p:sp>
      <p:cxnSp>
        <p:nvCxnSpPr>
          <p:cNvPr id="14" name="Straight Arrow Connector 13">
            <a:extLst>
              <a:ext uri="{FF2B5EF4-FFF2-40B4-BE49-F238E27FC236}">
                <a16:creationId xmlns:a16="http://schemas.microsoft.com/office/drawing/2014/main" id="{DA660229-049A-A148-80A6-6D015217B9B7}"/>
              </a:ext>
            </a:extLst>
          </p:cNvPr>
          <p:cNvCxnSpPr>
            <a:cxnSpLocks/>
          </p:cNvCxnSpPr>
          <p:nvPr/>
        </p:nvCxnSpPr>
        <p:spPr>
          <a:xfrm>
            <a:off x="4572000" y="2657475"/>
            <a:ext cx="928688" cy="4572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5986463" y="2427510"/>
            <a:ext cx="871537" cy="94434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5986463" y="3075665"/>
            <a:ext cx="872821" cy="29618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5986463" y="3371850"/>
            <a:ext cx="871537" cy="35197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5986463" y="3371850"/>
            <a:ext cx="871537" cy="100012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27" name="Straight Arrow Connector 26">
            <a:extLst>
              <a:ext uri="{FF2B5EF4-FFF2-40B4-BE49-F238E27FC236}">
                <a16:creationId xmlns:a16="http://schemas.microsoft.com/office/drawing/2014/main" id="{22BD5CE8-1517-BE4E-A697-A43FA7B35F29}"/>
              </a:ext>
            </a:extLst>
          </p:cNvPr>
          <p:cNvCxnSpPr>
            <a:cxnSpLocks/>
          </p:cNvCxnSpPr>
          <p:nvPr/>
        </p:nvCxnSpPr>
        <p:spPr>
          <a:xfrm flipH="1">
            <a:off x="4429125" y="3629025"/>
            <a:ext cx="1071563" cy="46009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2" name="TextBox 51">
            <a:extLst>
              <a:ext uri="{FF2B5EF4-FFF2-40B4-BE49-F238E27FC236}">
                <a16:creationId xmlns:a16="http://schemas.microsoft.com/office/drawing/2014/main" id="{63B2FD43-1C32-4D47-AE28-7FDD3DC76554}"/>
              </a:ext>
            </a:extLst>
          </p:cNvPr>
          <p:cNvSpPr txBox="1"/>
          <p:nvPr/>
        </p:nvSpPr>
        <p:spPr>
          <a:xfrm>
            <a:off x="4570716" y="2489673"/>
            <a:ext cx="526106" cy="219291"/>
          </a:xfrm>
          <a:prstGeom prst="rect">
            <a:avLst/>
          </a:prstGeom>
          <a:noFill/>
        </p:spPr>
        <p:txBody>
          <a:bodyPr wrap="none" rtlCol="0">
            <a:spAutoFit/>
          </a:bodyPr>
          <a:lstStyle/>
          <a:p>
            <a:r>
              <a:rPr lang="en-US" sz="825" dirty="0"/>
              <a:t>Has 1..</a:t>
            </a:r>
          </a:p>
        </p:txBody>
      </p:sp>
      <p:sp>
        <p:nvSpPr>
          <p:cNvPr id="53" name="TextBox 52">
            <a:extLst>
              <a:ext uri="{FF2B5EF4-FFF2-40B4-BE49-F238E27FC236}">
                <a16:creationId xmlns:a16="http://schemas.microsoft.com/office/drawing/2014/main" id="{35266810-EA7B-1648-8F9D-C7331EA8CB95}"/>
              </a:ext>
            </a:extLst>
          </p:cNvPr>
          <p:cNvSpPr txBox="1"/>
          <p:nvPr/>
        </p:nvSpPr>
        <p:spPr>
          <a:xfrm>
            <a:off x="5999466" y="2834373"/>
            <a:ext cx="725184" cy="346249"/>
          </a:xfrm>
          <a:prstGeom prst="rect">
            <a:avLst/>
          </a:prstGeom>
          <a:noFill/>
        </p:spPr>
        <p:txBody>
          <a:bodyPr wrap="square" rtlCol="0">
            <a:spAutoFit/>
          </a:bodyPr>
          <a:lstStyle/>
          <a:p>
            <a:r>
              <a:rPr lang="en-US" sz="825" dirty="0"/>
              <a:t>Composed of 1..</a:t>
            </a:r>
          </a:p>
        </p:txBody>
      </p:sp>
      <p:sp>
        <p:nvSpPr>
          <p:cNvPr id="54" name="TextBox 53">
            <a:extLst>
              <a:ext uri="{FF2B5EF4-FFF2-40B4-BE49-F238E27FC236}">
                <a16:creationId xmlns:a16="http://schemas.microsoft.com/office/drawing/2014/main" id="{20A5DC70-72FC-2740-8E96-15EAFFF5C728}"/>
              </a:ext>
            </a:extLst>
          </p:cNvPr>
          <p:cNvSpPr txBox="1"/>
          <p:nvPr/>
        </p:nvSpPr>
        <p:spPr>
          <a:xfrm>
            <a:off x="4575852" y="3629026"/>
            <a:ext cx="728021" cy="346249"/>
          </a:xfrm>
          <a:prstGeom prst="rect">
            <a:avLst/>
          </a:prstGeom>
          <a:noFill/>
        </p:spPr>
        <p:txBody>
          <a:bodyPr wrap="square" rtlCol="0">
            <a:spAutoFit/>
          </a:bodyPr>
          <a:lstStyle/>
          <a:p>
            <a:r>
              <a:rPr lang="en-US" sz="825" dirty="0"/>
              <a:t>Implement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1314450" y="2684456"/>
            <a:ext cx="1214392"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V="1">
            <a:off x="2528841" y="2657475"/>
            <a:ext cx="1071609" cy="28415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2518510" y="2684456"/>
            <a:ext cx="767621" cy="219291"/>
          </a:xfrm>
          <a:prstGeom prst="rect">
            <a:avLst/>
          </a:prstGeom>
          <a:noFill/>
        </p:spPr>
        <p:txBody>
          <a:bodyPr wrap="square" rtlCol="0">
            <a:spAutoFit/>
          </a:bodyPr>
          <a:lstStyle/>
          <a:p>
            <a:r>
              <a:rPr lang="en-US" sz="825" dirty="0"/>
              <a:t>Affects </a:t>
            </a:r>
          </a:p>
        </p:txBody>
      </p:sp>
      <p:sp>
        <p:nvSpPr>
          <p:cNvPr id="68" name="TextBox 67">
            <a:extLst>
              <a:ext uri="{FF2B5EF4-FFF2-40B4-BE49-F238E27FC236}">
                <a16:creationId xmlns:a16="http://schemas.microsoft.com/office/drawing/2014/main" id="{87277400-F079-C744-81CD-0406010AA9E5}"/>
              </a:ext>
            </a:extLst>
          </p:cNvPr>
          <p:cNvSpPr txBox="1"/>
          <p:nvPr/>
        </p:nvSpPr>
        <p:spPr>
          <a:xfrm>
            <a:off x="3143678" y="4094050"/>
            <a:ext cx="687084" cy="219291"/>
          </a:xfrm>
          <a:prstGeom prst="rect">
            <a:avLst/>
          </a:prstGeom>
          <a:noFill/>
        </p:spPr>
        <p:txBody>
          <a:bodyPr wrap="square" rtlCol="0">
            <a:spAutoFit/>
          </a:bodyPr>
          <a:lstStyle/>
          <a:p>
            <a:r>
              <a:rPr lang="en-US" sz="825" dirty="0"/>
              <a:t>Offers 0..</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2171165" y="4096561"/>
            <a:ext cx="971550" cy="514350"/>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Service</a:t>
            </a:r>
          </a:p>
        </p:txBody>
      </p:sp>
      <p:cxnSp>
        <p:nvCxnSpPr>
          <p:cNvPr id="70" name="Straight Arrow Connector 69">
            <a:extLst>
              <a:ext uri="{FF2B5EF4-FFF2-40B4-BE49-F238E27FC236}">
                <a16:creationId xmlns:a16="http://schemas.microsoft.com/office/drawing/2014/main" id="{F84FDE8E-7BF7-F349-BCA7-707A7FDC7F6A}"/>
              </a:ext>
            </a:extLst>
          </p:cNvPr>
          <p:cNvCxnSpPr>
            <a:cxnSpLocks/>
          </p:cNvCxnSpPr>
          <p:nvPr/>
        </p:nvCxnSpPr>
        <p:spPr>
          <a:xfrm flipH="1">
            <a:off x="3142715" y="4353736"/>
            <a:ext cx="80475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74" name="TextBox 73">
            <a:extLst>
              <a:ext uri="{FF2B5EF4-FFF2-40B4-BE49-F238E27FC236}">
                <a16:creationId xmlns:a16="http://schemas.microsoft.com/office/drawing/2014/main" id="{C0C9C8ED-A48A-5040-B9AB-9F2001781F5D}"/>
              </a:ext>
            </a:extLst>
          </p:cNvPr>
          <p:cNvSpPr txBox="1"/>
          <p:nvPr/>
        </p:nvSpPr>
        <p:spPr>
          <a:xfrm>
            <a:off x="4232310" y="4719157"/>
            <a:ext cx="1071563" cy="600164"/>
          </a:xfrm>
          <a:prstGeom prst="rect">
            <a:avLst/>
          </a:prstGeom>
          <a:noFill/>
        </p:spPr>
        <p:txBody>
          <a:bodyPr wrap="square" rtlCol="0">
            <a:spAutoFit/>
          </a:bodyPr>
          <a:lstStyle/>
          <a:p>
            <a:r>
              <a:rPr lang="en-US" sz="825" dirty="0"/>
              <a:t>Technical Process</a:t>
            </a:r>
          </a:p>
          <a:p>
            <a:r>
              <a:rPr lang="en-US" sz="825" dirty="0"/>
              <a:t>Action</a:t>
            </a:r>
          </a:p>
          <a:p>
            <a:r>
              <a:rPr lang="en-US" sz="825" dirty="0"/>
              <a:t>Task</a:t>
            </a:r>
          </a:p>
        </p:txBody>
      </p:sp>
      <p:sp>
        <p:nvSpPr>
          <p:cNvPr id="37" name="TextBox 36">
            <a:extLst>
              <a:ext uri="{FF2B5EF4-FFF2-40B4-BE49-F238E27FC236}">
                <a16:creationId xmlns:a16="http://schemas.microsoft.com/office/drawing/2014/main" id="{D8A1E502-1081-0443-9A21-D5E1BF79C7C0}"/>
              </a:ext>
            </a:extLst>
          </p:cNvPr>
          <p:cNvSpPr txBox="1"/>
          <p:nvPr/>
        </p:nvSpPr>
        <p:spPr>
          <a:xfrm>
            <a:off x="6875929" y="4790353"/>
            <a:ext cx="1885950" cy="300082"/>
          </a:xfrm>
          <a:prstGeom prst="rect">
            <a:avLst/>
          </a:prstGeom>
          <a:noFill/>
        </p:spPr>
        <p:txBody>
          <a:bodyPr wrap="square" rtlCol="0">
            <a:spAutoFit/>
          </a:bodyPr>
          <a:lstStyle/>
          <a:p>
            <a:r>
              <a:rPr lang="en-US" sz="675" dirty="0"/>
              <a:t>** A “System” may be de-composed into System Elements.</a:t>
            </a:r>
          </a:p>
        </p:txBody>
      </p:sp>
      <p:sp>
        <p:nvSpPr>
          <p:cNvPr id="3" name="Rectangle 2">
            <a:extLst>
              <a:ext uri="{FF2B5EF4-FFF2-40B4-BE49-F238E27FC236}">
                <a16:creationId xmlns:a16="http://schemas.microsoft.com/office/drawing/2014/main" id="{BF311A8F-E531-DB48-B632-F52976A7F6D9}"/>
              </a:ext>
            </a:extLst>
          </p:cNvPr>
          <p:cNvSpPr/>
          <p:nvPr/>
        </p:nvSpPr>
        <p:spPr>
          <a:xfrm>
            <a:off x="-272507" y="5333778"/>
            <a:ext cx="3415757" cy="923330"/>
          </a:xfrm>
          <a:prstGeom prst="rect">
            <a:avLst/>
          </a:prstGeom>
        </p:spPr>
        <p:txBody>
          <a:bodyPr wrap="square">
            <a:spAutoFit/>
          </a:bodyPr>
          <a:lstStyle/>
          <a:p>
            <a:pPr lvl="1"/>
            <a:r>
              <a:rPr lang="en-US" sz="900" dirty="0">
                <a:solidFill>
                  <a:srgbClr val="0070C0"/>
                </a:solidFill>
              </a:rPr>
              <a:t>System: A collection of interacting components organized to accomplish a specific function or set of functions.  </a:t>
            </a:r>
          </a:p>
          <a:p>
            <a:pPr lvl="1"/>
            <a:r>
              <a:rPr lang="en-US" sz="900" dirty="0">
                <a:solidFill>
                  <a:srgbClr val="0070C0"/>
                </a:solidFill>
              </a:rPr>
              <a:t>A System is composed of Elements, which may be any of: Hardware, Software, People, and Procedures.</a:t>
            </a:r>
          </a:p>
        </p:txBody>
      </p:sp>
      <p:sp>
        <p:nvSpPr>
          <p:cNvPr id="4" name="Date Placeholder 3">
            <a:extLst>
              <a:ext uri="{FF2B5EF4-FFF2-40B4-BE49-F238E27FC236}">
                <a16:creationId xmlns:a16="http://schemas.microsoft.com/office/drawing/2014/main" id="{118EB2FF-20CB-464E-85E3-FC61542C08A0}"/>
              </a:ext>
            </a:extLst>
          </p:cNvPr>
          <p:cNvSpPr>
            <a:spLocks noGrp="1"/>
          </p:cNvSpPr>
          <p:nvPr>
            <p:ph type="dt" sz="half" idx="2"/>
          </p:nvPr>
        </p:nvSpPr>
        <p:spPr/>
        <p:txBody>
          <a:bodyPr/>
          <a:lstStyle/>
          <a:p>
            <a:pPr>
              <a:defRPr/>
            </a:pPr>
            <a:r>
              <a:rPr lang="en-US"/>
              <a:t>13 December 2021</a:t>
            </a:r>
          </a:p>
        </p:txBody>
      </p:sp>
      <p:sp>
        <p:nvSpPr>
          <p:cNvPr id="38" name="Rounded Rectangle 37">
            <a:extLst>
              <a:ext uri="{FF2B5EF4-FFF2-40B4-BE49-F238E27FC236}">
                <a16:creationId xmlns:a16="http://schemas.microsoft.com/office/drawing/2014/main" id="{06D2E214-DEAC-5047-BA74-7113D47C26F1}"/>
              </a:ext>
            </a:extLst>
          </p:cNvPr>
          <p:cNvSpPr/>
          <p:nvPr/>
        </p:nvSpPr>
        <p:spPr>
          <a:xfrm>
            <a:off x="1928323" y="1157395"/>
            <a:ext cx="1214392" cy="51435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200" dirty="0">
                <a:solidFill>
                  <a:schemeClr val="bg1"/>
                </a:solidFill>
              </a:rPr>
              <a:t>Capability</a:t>
            </a:r>
          </a:p>
        </p:txBody>
      </p:sp>
      <p:cxnSp>
        <p:nvCxnSpPr>
          <p:cNvPr id="39" name="Straight Arrow Connector 38">
            <a:extLst>
              <a:ext uri="{FF2B5EF4-FFF2-40B4-BE49-F238E27FC236}">
                <a16:creationId xmlns:a16="http://schemas.microsoft.com/office/drawing/2014/main" id="{F4977F8F-A1E9-D24C-93CC-AD15887B0FEB}"/>
              </a:ext>
            </a:extLst>
          </p:cNvPr>
          <p:cNvCxnSpPr>
            <a:cxnSpLocks/>
            <a:stCxn id="6" idx="0"/>
            <a:endCxn id="38" idx="2"/>
          </p:cNvCxnSpPr>
          <p:nvPr/>
        </p:nvCxnSpPr>
        <p:spPr>
          <a:xfrm flipH="1" flipV="1">
            <a:off x="2535519" y="1671745"/>
            <a:ext cx="1550706" cy="728555"/>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0" name="TextBox 39">
            <a:extLst>
              <a:ext uri="{FF2B5EF4-FFF2-40B4-BE49-F238E27FC236}">
                <a16:creationId xmlns:a16="http://schemas.microsoft.com/office/drawing/2014/main" id="{5E61019A-FC89-6F46-BA80-424D6E6124C1}"/>
              </a:ext>
            </a:extLst>
          </p:cNvPr>
          <p:cNvSpPr txBox="1"/>
          <p:nvPr/>
        </p:nvSpPr>
        <p:spPr>
          <a:xfrm rot="10800000" flipV="1">
            <a:off x="3171850" y="1801058"/>
            <a:ext cx="971550" cy="219291"/>
          </a:xfrm>
          <a:prstGeom prst="rect">
            <a:avLst/>
          </a:prstGeom>
          <a:noFill/>
        </p:spPr>
        <p:txBody>
          <a:bodyPr wrap="square" rtlCol="0">
            <a:spAutoFit/>
          </a:bodyPr>
          <a:lstStyle/>
          <a:p>
            <a:r>
              <a:rPr lang="en-US" sz="825" dirty="0"/>
              <a:t>Provides 1… </a:t>
            </a:r>
          </a:p>
        </p:txBody>
      </p:sp>
    </p:spTree>
    <p:extLst>
      <p:ext uri="{BB962C8B-B14F-4D97-AF65-F5344CB8AC3E}">
        <p14:creationId xmlns:p14="http://schemas.microsoft.com/office/powerpoint/2010/main" val="2096714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Rounded Rectangle 79">
            <a:extLst>
              <a:ext uri="{FF2B5EF4-FFF2-40B4-BE49-F238E27FC236}">
                <a16:creationId xmlns:a16="http://schemas.microsoft.com/office/drawing/2014/main" id="{B9145253-1F87-FF4A-8EE6-5A5136010BFC}"/>
              </a:ext>
            </a:extLst>
          </p:cNvPr>
          <p:cNvSpPr/>
          <p:nvPr/>
        </p:nvSpPr>
        <p:spPr>
          <a:xfrm>
            <a:off x="5213763" y="3747279"/>
            <a:ext cx="3768302" cy="2031055"/>
          </a:xfrm>
          <a:prstGeom prst="roundRect">
            <a:avLst>
              <a:gd name="adj" fmla="val 9675"/>
            </a:avLst>
          </a:prstGeom>
          <a:solidFill>
            <a:schemeClr val="bg1"/>
          </a:solidFill>
          <a:ln w="28575">
            <a:solidFill>
              <a:srgbClr val="0070C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2" name="Title 1">
            <a:extLst>
              <a:ext uri="{FF2B5EF4-FFF2-40B4-BE49-F238E27FC236}">
                <a16:creationId xmlns:a16="http://schemas.microsoft.com/office/drawing/2014/main" id="{3264CECF-C0D7-BA41-9403-894CFC8E2EF6}"/>
              </a:ext>
            </a:extLst>
          </p:cNvPr>
          <p:cNvSpPr>
            <a:spLocks noGrp="1"/>
          </p:cNvSpPr>
          <p:nvPr>
            <p:ph type="title"/>
          </p:nvPr>
        </p:nvSpPr>
        <p:spPr>
          <a:xfrm>
            <a:off x="1223281" y="-64102"/>
            <a:ext cx="7059122" cy="734282"/>
          </a:xfrm>
        </p:spPr>
        <p:txBody>
          <a:bodyPr vert="horz"/>
          <a:lstStyle/>
          <a:p>
            <a:r>
              <a:rPr lang="en-US" sz="2000" dirty="0">
                <a:solidFill>
                  <a:srgbClr val="0099A6"/>
                </a:solidFill>
              </a:rPr>
              <a:t>Formalized Relationships between Enterprise &amp; Technical Architecture</a:t>
            </a:r>
            <a:br>
              <a:rPr lang="en-US" sz="2000" dirty="0">
                <a:solidFill>
                  <a:srgbClr val="0099A6"/>
                </a:solidFill>
              </a:rPr>
            </a:br>
            <a:r>
              <a:rPr lang="en-US" sz="1400" dirty="0">
                <a:solidFill>
                  <a:srgbClr val="0099A6"/>
                </a:solidFill>
              </a:rPr>
              <a:t>(Enterprise Viewpoint &amp; System Architecture Viewpoint objects)</a:t>
            </a:r>
            <a:endParaRPr lang="en-US" sz="2000" dirty="0">
              <a:solidFill>
                <a:srgbClr val="0099A6"/>
              </a:solidFill>
            </a:endParaRPr>
          </a:p>
        </p:txBody>
      </p:sp>
      <p:grpSp>
        <p:nvGrpSpPr>
          <p:cNvPr id="29" name="Group 28">
            <a:extLst>
              <a:ext uri="{FF2B5EF4-FFF2-40B4-BE49-F238E27FC236}">
                <a16:creationId xmlns:a16="http://schemas.microsoft.com/office/drawing/2014/main" id="{3DC567F2-99E9-CD48-B735-80730EB3DEFC}"/>
              </a:ext>
            </a:extLst>
          </p:cNvPr>
          <p:cNvGrpSpPr/>
          <p:nvPr/>
        </p:nvGrpSpPr>
        <p:grpSpPr>
          <a:xfrm>
            <a:off x="4334086" y="3867194"/>
            <a:ext cx="4595832" cy="1835157"/>
            <a:chOff x="5778781" y="4013259"/>
            <a:chExt cx="6127776" cy="2446877"/>
          </a:xfrm>
        </p:grpSpPr>
        <p:sp>
          <p:nvSpPr>
            <p:cNvPr id="7" name="Rounded Rectangle 6">
              <a:extLst>
                <a:ext uri="{FF2B5EF4-FFF2-40B4-BE49-F238E27FC236}">
                  <a16:creationId xmlns:a16="http://schemas.microsoft.com/office/drawing/2014/main" id="{08A4CE26-EB34-2A42-9699-5B4A0D2843BF}"/>
                </a:ext>
              </a:extLst>
            </p:cNvPr>
            <p:cNvSpPr/>
            <p:nvPr/>
          </p:nvSpPr>
          <p:spPr>
            <a:xfrm>
              <a:off x="8891265" y="4855503"/>
              <a:ext cx="1135433"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System **</a:t>
              </a:r>
            </a:p>
          </p:txBody>
        </p:sp>
        <p:sp>
          <p:nvSpPr>
            <p:cNvPr id="8" name="Rounded Rectangle 7">
              <a:extLst>
                <a:ext uri="{FF2B5EF4-FFF2-40B4-BE49-F238E27FC236}">
                  <a16:creationId xmlns:a16="http://schemas.microsoft.com/office/drawing/2014/main" id="{CC79A4C3-0194-7D41-B96C-EF675853E909}"/>
                </a:ext>
              </a:extLst>
            </p:cNvPr>
            <p:cNvSpPr/>
            <p:nvPr/>
          </p:nvSpPr>
          <p:spPr>
            <a:xfrm>
              <a:off x="10781528" y="4013259"/>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Hardware</a:t>
              </a:r>
            </a:p>
          </p:txBody>
        </p:sp>
        <p:sp>
          <p:nvSpPr>
            <p:cNvPr id="9" name="Rounded Rectangle 8">
              <a:extLst>
                <a:ext uri="{FF2B5EF4-FFF2-40B4-BE49-F238E27FC236}">
                  <a16:creationId xmlns:a16="http://schemas.microsoft.com/office/drawing/2014/main" id="{0F1DFDDF-FF2F-DF43-8FAE-F4C186218FE4}"/>
                </a:ext>
              </a:extLst>
            </p:cNvPr>
            <p:cNvSpPr/>
            <p:nvPr/>
          </p:nvSpPr>
          <p:spPr>
            <a:xfrm>
              <a:off x="10782772" y="4583817"/>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Software</a:t>
              </a:r>
            </a:p>
          </p:txBody>
        </p:sp>
        <p:sp>
          <p:nvSpPr>
            <p:cNvPr id="10" name="Rounded Rectangle 9">
              <a:extLst>
                <a:ext uri="{FF2B5EF4-FFF2-40B4-BE49-F238E27FC236}">
                  <a16:creationId xmlns:a16="http://schemas.microsoft.com/office/drawing/2014/main" id="{F724AB52-F7ED-5644-9738-EE5537E95130}"/>
                </a:ext>
              </a:extLst>
            </p:cNvPr>
            <p:cNvSpPr/>
            <p:nvPr/>
          </p:nvSpPr>
          <p:spPr>
            <a:xfrm>
              <a:off x="10781528" y="5154371"/>
              <a:ext cx="1029461"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People</a:t>
              </a:r>
            </a:p>
          </p:txBody>
        </p:sp>
        <p:sp>
          <p:nvSpPr>
            <p:cNvPr id="11" name="Rounded Rectangle 10">
              <a:extLst>
                <a:ext uri="{FF2B5EF4-FFF2-40B4-BE49-F238E27FC236}">
                  <a16:creationId xmlns:a16="http://schemas.microsoft.com/office/drawing/2014/main" id="{7600C7DF-7930-FE40-923A-59E106E310FE}"/>
                </a:ext>
              </a:extLst>
            </p:cNvPr>
            <p:cNvSpPr/>
            <p:nvPr/>
          </p:nvSpPr>
          <p:spPr>
            <a:xfrm>
              <a:off x="10781528" y="5724929"/>
              <a:ext cx="1125029"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Procedures</a:t>
              </a:r>
            </a:p>
          </p:txBody>
        </p:sp>
        <p:cxnSp>
          <p:nvCxnSpPr>
            <p:cNvPr id="15" name="Straight Arrow Connector 14">
              <a:extLst>
                <a:ext uri="{FF2B5EF4-FFF2-40B4-BE49-F238E27FC236}">
                  <a16:creationId xmlns:a16="http://schemas.microsoft.com/office/drawing/2014/main" id="{C7B8E1A5-A2D4-FC4A-AAD4-ED6820437A69}"/>
                </a:ext>
              </a:extLst>
            </p:cNvPr>
            <p:cNvCxnSpPr>
              <a:cxnSpLocks/>
            </p:cNvCxnSpPr>
            <p:nvPr/>
          </p:nvCxnSpPr>
          <p:spPr>
            <a:xfrm flipV="1">
              <a:off x="10026698" y="4239646"/>
              <a:ext cx="754829" cy="842244"/>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18" name="Straight Arrow Connector 17">
              <a:extLst>
                <a:ext uri="{FF2B5EF4-FFF2-40B4-BE49-F238E27FC236}">
                  <a16:creationId xmlns:a16="http://schemas.microsoft.com/office/drawing/2014/main" id="{9F7841A7-6E39-A347-B9C1-96AAAED2C704}"/>
                </a:ext>
              </a:extLst>
            </p:cNvPr>
            <p:cNvCxnSpPr>
              <a:cxnSpLocks/>
            </p:cNvCxnSpPr>
            <p:nvPr/>
          </p:nvCxnSpPr>
          <p:spPr>
            <a:xfrm flipV="1">
              <a:off x="10026698" y="4810203"/>
              <a:ext cx="756073" cy="27168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1" name="Straight Arrow Connector 20">
              <a:extLst>
                <a:ext uri="{FF2B5EF4-FFF2-40B4-BE49-F238E27FC236}">
                  <a16:creationId xmlns:a16="http://schemas.microsoft.com/office/drawing/2014/main" id="{02AF5A94-7839-3148-BE43-9398679A8632}"/>
                </a:ext>
              </a:extLst>
            </p:cNvPr>
            <p:cNvCxnSpPr>
              <a:cxnSpLocks/>
            </p:cNvCxnSpPr>
            <p:nvPr/>
          </p:nvCxnSpPr>
          <p:spPr>
            <a:xfrm>
              <a:off x="10026698" y="5081890"/>
              <a:ext cx="754829" cy="298868"/>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cxnSp>
          <p:nvCxnSpPr>
            <p:cNvPr id="24" name="Straight Arrow Connector 23">
              <a:extLst>
                <a:ext uri="{FF2B5EF4-FFF2-40B4-BE49-F238E27FC236}">
                  <a16:creationId xmlns:a16="http://schemas.microsoft.com/office/drawing/2014/main" id="{178538C2-21CF-B04A-9FA8-FDE43042DD4D}"/>
                </a:ext>
              </a:extLst>
            </p:cNvPr>
            <p:cNvCxnSpPr>
              <a:cxnSpLocks/>
            </p:cNvCxnSpPr>
            <p:nvPr/>
          </p:nvCxnSpPr>
          <p:spPr>
            <a:xfrm>
              <a:off x="10026698" y="5081890"/>
              <a:ext cx="754829" cy="869426"/>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53" name="TextBox 52">
              <a:extLst>
                <a:ext uri="{FF2B5EF4-FFF2-40B4-BE49-F238E27FC236}">
                  <a16:creationId xmlns:a16="http://schemas.microsoft.com/office/drawing/2014/main" id="{35266810-EA7B-1648-8F9D-C7331EA8CB95}"/>
                </a:ext>
              </a:extLst>
            </p:cNvPr>
            <p:cNvSpPr txBox="1"/>
            <p:nvPr/>
          </p:nvSpPr>
          <p:spPr>
            <a:xfrm>
              <a:off x="9886761" y="4250128"/>
              <a:ext cx="852575" cy="400109"/>
            </a:xfrm>
            <a:prstGeom prst="rect">
              <a:avLst/>
            </a:prstGeom>
            <a:noFill/>
          </p:spPr>
          <p:txBody>
            <a:bodyPr wrap="square" rtlCol="0">
              <a:spAutoFit/>
            </a:bodyPr>
            <a:lstStyle/>
            <a:p>
              <a:r>
                <a:rPr lang="en-US" sz="675" dirty="0"/>
                <a:t>Composed of 1..</a:t>
              </a:r>
            </a:p>
          </p:txBody>
        </p:sp>
        <p:sp>
          <p:nvSpPr>
            <p:cNvPr id="60" name="Rounded Rectangle 59">
              <a:extLst>
                <a:ext uri="{FF2B5EF4-FFF2-40B4-BE49-F238E27FC236}">
                  <a16:creationId xmlns:a16="http://schemas.microsoft.com/office/drawing/2014/main" id="{5A61AF96-DD0C-8648-9320-BF78DFE0971A}"/>
                </a:ext>
              </a:extLst>
            </p:cNvPr>
            <p:cNvSpPr/>
            <p:nvPr/>
          </p:nvSpPr>
          <p:spPr>
            <a:xfrm>
              <a:off x="8856274" y="5995294"/>
              <a:ext cx="1226220" cy="452772"/>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Environment</a:t>
              </a:r>
            </a:p>
          </p:txBody>
        </p:sp>
        <p:cxnSp>
          <p:nvCxnSpPr>
            <p:cNvPr id="61" name="Straight Arrow Connector 60">
              <a:extLst>
                <a:ext uri="{FF2B5EF4-FFF2-40B4-BE49-F238E27FC236}">
                  <a16:creationId xmlns:a16="http://schemas.microsoft.com/office/drawing/2014/main" id="{5C08B4C3-060D-6543-B28D-25292D430CD3}"/>
                </a:ext>
              </a:extLst>
            </p:cNvPr>
            <p:cNvCxnSpPr>
              <a:cxnSpLocks/>
            </p:cNvCxnSpPr>
            <p:nvPr/>
          </p:nvCxnSpPr>
          <p:spPr>
            <a:xfrm flipH="1" flipV="1">
              <a:off x="9458982" y="5308276"/>
              <a:ext cx="10403" cy="687019"/>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67" name="TextBox 66">
              <a:extLst>
                <a:ext uri="{FF2B5EF4-FFF2-40B4-BE49-F238E27FC236}">
                  <a16:creationId xmlns:a16="http://schemas.microsoft.com/office/drawing/2014/main" id="{D7BE220D-E918-404B-97AA-CD74EA11CB75}"/>
                </a:ext>
              </a:extLst>
            </p:cNvPr>
            <p:cNvSpPr txBox="1"/>
            <p:nvPr/>
          </p:nvSpPr>
          <p:spPr>
            <a:xfrm>
              <a:off x="9467436" y="5651785"/>
              <a:ext cx="744247" cy="261611"/>
            </a:xfrm>
            <a:prstGeom prst="rect">
              <a:avLst/>
            </a:prstGeom>
            <a:noFill/>
          </p:spPr>
          <p:txBody>
            <a:bodyPr wrap="square" rtlCol="0">
              <a:spAutoFit/>
            </a:bodyPr>
            <a:lstStyle/>
            <a:p>
              <a:r>
                <a:rPr lang="en-US" sz="675" dirty="0"/>
                <a:t>Affects </a:t>
              </a:r>
            </a:p>
          </p:txBody>
        </p:sp>
        <p:sp>
          <p:nvSpPr>
            <p:cNvPr id="43" name="Rounded Rectangle 42">
              <a:extLst>
                <a:ext uri="{FF2B5EF4-FFF2-40B4-BE49-F238E27FC236}">
                  <a16:creationId xmlns:a16="http://schemas.microsoft.com/office/drawing/2014/main" id="{6CF07328-EF50-FE46-9DBB-0DEE4456CCA9}"/>
                </a:ext>
              </a:extLst>
            </p:cNvPr>
            <p:cNvSpPr/>
            <p:nvPr/>
          </p:nvSpPr>
          <p:spPr>
            <a:xfrm>
              <a:off x="7357640" y="5443688"/>
              <a:ext cx="1081784" cy="455111"/>
            </a:xfrm>
            <a:prstGeom prst="roundRect">
              <a:avLst/>
            </a:prstGeom>
            <a:solidFill>
              <a:srgbClr val="0070C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800" dirty="0">
                  <a:solidFill>
                    <a:schemeClr val="bg1"/>
                  </a:solidFill>
                </a:rPr>
                <a:t>Function</a:t>
              </a:r>
            </a:p>
          </p:txBody>
        </p:sp>
        <p:cxnSp>
          <p:nvCxnSpPr>
            <p:cNvPr id="45" name="Straight Arrow Connector 44">
              <a:extLst>
                <a:ext uri="{FF2B5EF4-FFF2-40B4-BE49-F238E27FC236}">
                  <a16:creationId xmlns:a16="http://schemas.microsoft.com/office/drawing/2014/main" id="{D2EF69A8-AC70-A044-9FB0-C82304289AB8}"/>
                </a:ext>
              </a:extLst>
            </p:cNvPr>
            <p:cNvCxnSpPr>
              <a:cxnSpLocks/>
            </p:cNvCxnSpPr>
            <p:nvPr/>
          </p:nvCxnSpPr>
          <p:spPr>
            <a:xfrm flipH="1">
              <a:off x="7898532" y="5081890"/>
              <a:ext cx="992733" cy="361797"/>
            </a:xfrm>
            <a:prstGeom prst="straightConnector1">
              <a:avLst/>
            </a:prstGeom>
            <a:solidFill>
              <a:schemeClr val="bg1">
                <a:lumMod val="85000"/>
              </a:schemeClr>
            </a:solidFill>
            <a:ln>
              <a:tailEnd type="triangle"/>
            </a:ln>
          </p:spPr>
          <p:style>
            <a:lnRef idx="2">
              <a:schemeClr val="accent1"/>
            </a:lnRef>
            <a:fillRef idx="0">
              <a:schemeClr val="accent1"/>
            </a:fillRef>
            <a:effectRef idx="1">
              <a:schemeClr val="accent1"/>
            </a:effectRef>
            <a:fontRef idx="minor">
              <a:schemeClr val="tx1"/>
            </a:fontRef>
          </p:style>
        </p:cxnSp>
        <p:sp>
          <p:nvSpPr>
            <p:cNvPr id="48" name="TextBox 47">
              <a:extLst>
                <a:ext uri="{FF2B5EF4-FFF2-40B4-BE49-F238E27FC236}">
                  <a16:creationId xmlns:a16="http://schemas.microsoft.com/office/drawing/2014/main" id="{43B77A7B-5FDE-424D-A266-2F4DB80DDA46}"/>
                </a:ext>
              </a:extLst>
            </p:cNvPr>
            <p:cNvSpPr txBox="1"/>
            <p:nvPr/>
          </p:nvSpPr>
          <p:spPr>
            <a:xfrm>
              <a:off x="7817345" y="4913542"/>
              <a:ext cx="1038931" cy="261611"/>
            </a:xfrm>
            <a:prstGeom prst="rect">
              <a:avLst/>
            </a:prstGeom>
            <a:noFill/>
          </p:spPr>
          <p:txBody>
            <a:bodyPr wrap="square" rtlCol="0">
              <a:spAutoFit/>
            </a:bodyPr>
            <a:lstStyle/>
            <a:p>
              <a:r>
                <a:rPr lang="en-US" sz="675" dirty="0"/>
                <a:t>Implement 1..</a:t>
              </a:r>
            </a:p>
          </p:txBody>
        </p:sp>
        <p:sp>
          <p:nvSpPr>
            <p:cNvPr id="56" name="TextBox 55">
              <a:extLst>
                <a:ext uri="{FF2B5EF4-FFF2-40B4-BE49-F238E27FC236}">
                  <a16:creationId xmlns:a16="http://schemas.microsoft.com/office/drawing/2014/main" id="{3B54646B-ABAE-D643-8F5D-D176DCC0BD88}"/>
                </a:ext>
              </a:extLst>
            </p:cNvPr>
            <p:cNvSpPr txBox="1"/>
            <p:nvPr/>
          </p:nvSpPr>
          <p:spPr>
            <a:xfrm>
              <a:off x="5778781" y="5421891"/>
              <a:ext cx="1200203" cy="538609"/>
            </a:xfrm>
            <a:prstGeom prst="rect">
              <a:avLst/>
            </a:prstGeom>
            <a:noFill/>
          </p:spPr>
          <p:txBody>
            <a:bodyPr wrap="square" rtlCol="0">
              <a:spAutoFit/>
            </a:bodyPr>
            <a:lstStyle/>
            <a:p>
              <a:r>
                <a:rPr lang="en-US" sz="675" dirty="0">
                  <a:solidFill>
                    <a:srgbClr val="0070C0"/>
                  </a:solidFill>
                </a:rPr>
                <a:t>Function offers 0.. Service Interfaces</a:t>
              </a:r>
            </a:p>
          </p:txBody>
        </p:sp>
        <p:sp>
          <p:nvSpPr>
            <p:cNvPr id="59" name="TextBox 58">
              <a:extLst>
                <a:ext uri="{FF2B5EF4-FFF2-40B4-BE49-F238E27FC236}">
                  <a16:creationId xmlns:a16="http://schemas.microsoft.com/office/drawing/2014/main" id="{656EBB8A-5206-F047-95AE-11E1149CE326}"/>
                </a:ext>
              </a:extLst>
            </p:cNvPr>
            <p:cNvSpPr txBox="1"/>
            <p:nvPr/>
          </p:nvSpPr>
          <p:spPr>
            <a:xfrm>
              <a:off x="7652041" y="5921527"/>
              <a:ext cx="700020" cy="538609"/>
            </a:xfrm>
            <a:prstGeom prst="rect">
              <a:avLst/>
            </a:prstGeom>
            <a:noFill/>
          </p:spPr>
          <p:txBody>
            <a:bodyPr wrap="square" rtlCol="0">
              <a:spAutoFit/>
            </a:bodyPr>
            <a:lstStyle/>
            <a:p>
              <a:r>
                <a:rPr lang="en-US" sz="675" dirty="0"/>
                <a:t>Process</a:t>
              </a:r>
            </a:p>
            <a:p>
              <a:r>
                <a:rPr lang="en-US" sz="675" dirty="0"/>
                <a:t>Action</a:t>
              </a:r>
            </a:p>
            <a:p>
              <a:r>
                <a:rPr lang="en-US" sz="675" dirty="0"/>
                <a:t>Task</a:t>
              </a:r>
            </a:p>
          </p:txBody>
        </p:sp>
      </p:grpSp>
      <p:sp>
        <p:nvSpPr>
          <p:cNvPr id="85" name="TextBox 84">
            <a:extLst>
              <a:ext uri="{FF2B5EF4-FFF2-40B4-BE49-F238E27FC236}">
                <a16:creationId xmlns:a16="http://schemas.microsoft.com/office/drawing/2014/main" id="{D6644318-D34A-ED4B-8F82-41C7B4F02D55}"/>
              </a:ext>
            </a:extLst>
          </p:cNvPr>
          <p:cNvSpPr txBox="1"/>
          <p:nvPr/>
        </p:nvSpPr>
        <p:spPr>
          <a:xfrm>
            <a:off x="982993" y="5035443"/>
            <a:ext cx="1749635" cy="507831"/>
          </a:xfrm>
          <a:prstGeom prst="rect">
            <a:avLst/>
          </a:prstGeom>
          <a:noFill/>
        </p:spPr>
        <p:txBody>
          <a:bodyPr wrap="square" rtlCol="0">
            <a:spAutoFit/>
          </a:bodyPr>
          <a:lstStyle/>
          <a:p>
            <a:r>
              <a:rPr lang="en-US" sz="675" dirty="0">
                <a:solidFill>
                  <a:srgbClr val="FF0000"/>
                </a:solidFill>
              </a:rPr>
              <a:t>* An “Application” is Software, a set of functions deployed (somehow) on a server as part of a system, with defined interfaces</a:t>
            </a:r>
          </a:p>
        </p:txBody>
      </p:sp>
      <p:grpSp>
        <p:nvGrpSpPr>
          <p:cNvPr id="3" name="Group 2">
            <a:extLst>
              <a:ext uri="{FF2B5EF4-FFF2-40B4-BE49-F238E27FC236}">
                <a16:creationId xmlns:a16="http://schemas.microsoft.com/office/drawing/2014/main" id="{18C84722-D61C-7041-B272-641B22DDE3F5}"/>
              </a:ext>
            </a:extLst>
          </p:cNvPr>
          <p:cNvGrpSpPr/>
          <p:nvPr/>
        </p:nvGrpSpPr>
        <p:grpSpPr>
          <a:xfrm>
            <a:off x="144820" y="1801387"/>
            <a:ext cx="5876087" cy="3143382"/>
            <a:chOff x="193093" y="1258848"/>
            <a:chExt cx="10771970" cy="5051889"/>
          </a:xfrm>
        </p:grpSpPr>
        <p:sp>
          <p:nvSpPr>
            <p:cNvPr id="91" name="Rounded Rectangle 90">
              <a:extLst>
                <a:ext uri="{FF2B5EF4-FFF2-40B4-BE49-F238E27FC236}">
                  <a16:creationId xmlns:a16="http://schemas.microsoft.com/office/drawing/2014/main" id="{F26DC706-51FC-C84C-83A8-BF5F40553889}"/>
                </a:ext>
              </a:extLst>
            </p:cNvPr>
            <p:cNvSpPr/>
            <p:nvPr/>
          </p:nvSpPr>
          <p:spPr>
            <a:xfrm>
              <a:off x="199017" y="3772631"/>
              <a:ext cx="4960194" cy="2538106"/>
            </a:xfrm>
            <a:prstGeom prst="roundRect">
              <a:avLst>
                <a:gd name="adj" fmla="val 9675"/>
              </a:avLst>
            </a:prstGeom>
            <a:no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0" name="Rounded Rectangle 89">
              <a:extLst>
                <a:ext uri="{FF2B5EF4-FFF2-40B4-BE49-F238E27FC236}">
                  <a16:creationId xmlns:a16="http://schemas.microsoft.com/office/drawing/2014/main" id="{19B3C11E-02E2-3D47-B3B2-C0E1DD3E9577}"/>
                </a:ext>
              </a:extLst>
            </p:cNvPr>
            <p:cNvSpPr/>
            <p:nvPr/>
          </p:nvSpPr>
          <p:spPr>
            <a:xfrm>
              <a:off x="193093" y="2847814"/>
              <a:ext cx="8686549" cy="2486186"/>
            </a:xfrm>
            <a:prstGeom prst="roundRect">
              <a:avLst/>
            </a:prstGeom>
            <a:solidFill>
              <a:schemeClr val="bg1"/>
            </a:solidFill>
            <a:ln w="28575">
              <a:solidFill>
                <a:srgbClr val="FF0000"/>
              </a:solidFill>
              <a:prstDash val="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a:p>
          </p:txBody>
        </p:sp>
        <p:sp>
          <p:nvSpPr>
            <p:cNvPr id="92" name="Rectangle 91">
              <a:extLst>
                <a:ext uri="{FF2B5EF4-FFF2-40B4-BE49-F238E27FC236}">
                  <a16:creationId xmlns:a16="http://schemas.microsoft.com/office/drawing/2014/main" id="{FA8EAF00-06AE-1E40-9520-24AD424D1BEF}"/>
                </a:ext>
              </a:extLst>
            </p:cNvPr>
            <p:cNvSpPr/>
            <p:nvPr/>
          </p:nvSpPr>
          <p:spPr>
            <a:xfrm>
              <a:off x="224469" y="5172461"/>
              <a:ext cx="4909293" cy="237739"/>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12" name="Rounded Rectangle 11">
              <a:extLst>
                <a:ext uri="{FF2B5EF4-FFF2-40B4-BE49-F238E27FC236}">
                  <a16:creationId xmlns:a16="http://schemas.microsoft.com/office/drawing/2014/main" id="{589ECC00-520B-A347-8B9F-26C10A8E201E}"/>
                </a:ext>
              </a:extLst>
            </p:cNvPr>
            <p:cNvSpPr/>
            <p:nvPr/>
          </p:nvSpPr>
          <p:spPr>
            <a:xfrm>
              <a:off x="2098550" y="3001698"/>
              <a:ext cx="3651499" cy="66587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 Process</a:t>
              </a:r>
            </a:p>
          </p:txBody>
        </p:sp>
        <p:cxnSp>
          <p:nvCxnSpPr>
            <p:cNvPr id="27" name="Straight Arrow Connector 26">
              <a:extLst>
                <a:ext uri="{FF2B5EF4-FFF2-40B4-BE49-F238E27FC236}">
                  <a16:creationId xmlns:a16="http://schemas.microsoft.com/office/drawing/2014/main" id="{22BD5CE8-1517-BE4E-A697-A43FA7B35F29}"/>
                </a:ext>
              </a:extLst>
            </p:cNvPr>
            <p:cNvCxnSpPr>
              <a:cxnSpLocks/>
              <a:endCxn id="75" idx="0"/>
            </p:cNvCxnSpPr>
            <p:nvPr/>
          </p:nvCxnSpPr>
          <p:spPr>
            <a:xfrm>
              <a:off x="3143086" y="3667569"/>
              <a:ext cx="12770" cy="185558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31" name="Rounded Rectangle 30">
              <a:extLst>
                <a:ext uri="{FF2B5EF4-FFF2-40B4-BE49-F238E27FC236}">
                  <a16:creationId xmlns:a16="http://schemas.microsoft.com/office/drawing/2014/main" id="{CD909224-B6E7-9A42-9B9E-5DAFE8B76E08}"/>
                </a:ext>
              </a:extLst>
            </p:cNvPr>
            <p:cNvSpPr/>
            <p:nvPr/>
          </p:nvSpPr>
          <p:spPr>
            <a:xfrm>
              <a:off x="3143088" y="1352942"/>
              <a:ext cx="1481428"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Capability</a:t>
              </a:r>
            </a:p>
          </p:txBody>
        </p:sp>
        <p:sp>
          <p:nvSpPr>
            <p:cNvPr id="35" name="Rounded Rectangle 34">
              <a:extLst>
                <a:ext uri="{FF2B5EF4-FFF2-40B4-BE49-F238E27FC236}">
                  <a16:creationId xmlns:a16="http://schemas.microsoft.com/office/drawing/2014/main" id="{3D00E5C1-0284-4340-A0C4-86F65C471272}"/>
                </a:ext>
              </a:extLst>
            </p:cNvPr>
            <p:cNvSpPr/>
            <p:nvPr/>
          </p:nvSpPr>
          <p:spPr>
            <a:xfrm>
              <a:off x="7225104" y="29919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Actor</a:t>
              </a:r>
            </a:p>
          </p:txBody>
        </p:sp>
        <p:cxnSp>
          <p:nvCxnSpPr>
            <p:cNvPr id="36" name="Straight Arrow Connector 35">
              <a:extLst>
                <a:ext uri="{FF2B5EF4-FFF2-40B4-BE49-F238E27FC236}">
                  <a16:creationId xmlns:a16="http://schemas.microsoft.com/office/drawing/2014/main" id="{FA166F86-C5D8-EA47-9909-2180A2E671D8}"/>
                </a:ext>
              </a:extLst>
            </p:cNvPr>
            <p:cNvCxnSpPr>
              <a:cxnSpLocks/>
            </p:cNvCxnSpPr>
            <p:nvPr/>
          </p:nvCxnSpPr>
          <p:spPr>
            <a:xfrm>
              <a:off x="5750049" y="3334633"/>
              <a:ext cx="1475055" cy="198"/>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4" name="TextBox 43">
              <a:extLst>
                <a:ext uri="{FF2B5EF4-FFF2-40B4-BE49-F238E27FC236}">
                  <a16:creationId xmlns:a16="http://schemas.microsoft.com/office/drawing/2014/main" id="{C6F15887-F8A9-1047-BB7B-994490DECBE7}"/>
                </a:ext>
              </a:extLst>
            </p:cNvPr>
            <p:cNvSpPr txBox="1"/>
            <p:nvPr/>
          </p:nvSpPr>
          <p:spPr>
            <a:xfrm>
              <a:off x="5778519" y="2885963"/>
              <a:ext cx="1248043" cy="519375"/>
            </a:xfrm>
            <a:prstGeom prst="rect">
              <a:avLst/>
            </a:prstGeom>
            <a:noFill/>
          </p:spPr>
          <p:txBody>
            <a:bodyPr wrap="square" rtlCol="0">
              <a:spAutoFit/>
            </a:bodyPr>
            <a:lstStyle/>
            <a:p>
              <a:r>
                <a:rPr lang="en-US" sz="750" dirty="0"/>
                <a:t>Performed</a:t>
              </a:r>
            </a:p>
            <a:p>
              <a:r>
                <a:rPr lang="en-US" sz="750" dirty="0"/>
                <a:t>by</a:t>
              </a:r>
            </a:p>
          </p:txBody>
        </p:sp>
        <p:sp>
          <p:nvSpPr>
            <p:cNvPr id="46" name="Rounded Rectangle 45">
              <a:extLst>
                <a:ext uri="{FF2B5EF4-FFF2-40B4-BE49-F238E27FC236}">
                  <a16:creationId xmlns:a16="http://schemas.microsoft.com/office/drawing/2014/main" id="{D0EED7CC-1D22-CD41-BA66-2D1482ACC0A2}"/>
                </a:ext>
              </a:extLst>
            </p:cNvPr>
            <p:cNvSpPr/>
            <p:nvPr/>
          </p:nvSpPr>
          <p:spPr>
            <a:xfrm>
              <a:off x="692285" y="1352942"/>
              <a:ext cx="1400432"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Business</a:t>
              </a:r>
            </a:p>
          </p:txBody>
        </p:sp>
        <p:cxnSp>
          <p:nvCxnSpPr>
            <p:cNvPr id="47" name="Straight Arrow Connector 46">
              <a:extLst>
                <a:ext uri="{FF2B5EF4-FFF2-40B4-BE49-F238E27FC236}">
                  <a16:creationId xmlns:a16="http://schemas.microsoft.com/office/drawing/2014/main" id="{23FB6544-C653-824C-84F7-8621F87E02E4}"/>
                </a:ext>
              </a:extLst>
            </p:cNvPr>
            <p:cNvCxnSpPr>
              <a:cxnSpLocks/>
            </p:cNvCxnSpPr>
            <p:nvPr/>
          </p:nvCxnSpPr>
          <p:spPr>
            <a:xfrm>
              <a:off x="2092717" y="1695842"/>
              <a:ext cx="1131365"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50" name="TextBox 49">
              <a:extLst>
                <a:ext uri="{FF2B5EF4-FFF2-40B4-BE49-F238E27FC236}">
                  <a16:creationId xmlns:a16="http://schemas.microsoft.com/office/drawing/2014/main" id="{17969137-40B1-D744-8A30-B3A67FDD1E6D}"/>
                </a:ext>
              </a:extLst>
            </p:cNvPr>
            <p:cNvSpPr txBox="1"/>
            <p:nvPr/>
          </p:nvSpPr>
          <p:spPr>
            <a:xfrm>
              <a:off x="2092717" y="1258848"/>
              <a:ext cx="1183882" cy="519375"/>
            </a:xfrm>
            <a:prstGeom prst="rect">
              <a:avLst/>
            </a:prstGeom>
            <a:noFill/>
          </p:spPr>
          <p:txBody>
            <a:bodyPr wrap="square" rtlCol="0">
              <a:spAutoFit/>
            </a:bodyPr>
            <a:lstStyle/>
            <a:p>
              <a:r>
                <a:rPr lang="en-US" sz="750" dirty="0"/>
                <a:t>Possess set of 1..</a:t>
              </a:r>
            </a:p>
          </p:txBody>
        </p:sp>
        <p:sp>
          <p:nvSpPr>
            <p:cNvPr id="51" name="TextBox 50">
              <a:extLst>
                <a:ext uri="{FF2B5EF4-FFF2-40B4-BE49-F238E27FC236}">
                  <a16:creationId xmlns:a16="http://schemas.microsoft.com/office/drawing/2014/main" id="{E1C82E74-F68A-C44E-A8A2-FC38B9D3A90F}"/>
                </a:ext>
              </a:extLst>
            </p:cNvPr>
            <p:cNvSpPr txBox="1"/>
            <p:nvPr/>
          </p:nvSpPr>
          <p:spPr>
            <a:xfrm>
              <a:off x="4061025" y="5360311"/>
              <a:ext cx="1523705" cy="519375"/>
            </a:xfrm>
            <a:prstGeom prst="rect">
              <a:avLst/>
            </a:prstGeom>
            <a:noFill/>
          </p:spPr>
          <p:txBody>
            <a:bodyPr wrap="square" rtlCol="0">
              <a:spAutoFit/>
            </a:bodyPr>
            <a:lstStyle/>
            <a:p>
              <a:r>
                <a:rPr lang="en-US" sz="750" dirty="0"/>
                <a:t>Implemented by 1..</a:t>
              </a:r>
            </a:p>
          </p:txBody>
        </p:sp>
        <p:sp>
          <p:nvSpPr>
            <p:cNvPr id="68" name="TextBox 67">
              <a:extLst>
                <a:ext uri="{FF2B5EF4-FFF2-40B4-BE49-F238E27FC236}">
                  <a16:creationId xmlns:a16="http://schemas.microsoft.com/office/drawing/2014/main" id="{87277400-F079-C744-81CD-0406010AA9E5}"/>
                </a:ext>
              </a:extLst>
            </p:cNvPr>
            <p:cNvSpPr txBox="1"/>
            <p:nvPr/>
          </p:nvSpPr>
          <p:spPr>
            <a:xfrm>
              <a:off x="4048701" y="3813622"/>
              <a:ext cx="916112" cy="519375"/>
            </a:xfrm>
            <a:prstGeom prst="rect">
              <a:avLst/>
            </a:prstGeom>
            <a:noFill/>
          </p:spPr>
          <p:txBody>
            <a:bodyPr wrap="square" rtlCol="0">
              <a:spAutoFit/>
            </a:bodyPr>
            <a:lstStyle/>
            <a:p>
              <a:r>
                <a:rPr lang="en-US" sz="750" dirty="0"/>
                <a:t>Uses …</a:t>
              </a:r>
            </a:p>
          </p:txBody>
        </p:sp>
        <p:sp>
          <p:nvSpPr>
            <p:cNvPr id="69" name="Rounded Rectangle 68">
              <a:extLst>
                <a:ext uri="{FF2B5EF4-FFF2-40B4-BE49-F238E27FC236}">
                  <a16:creationId xmlns:a16="http://schemas.microsoft.com/office/drawing/2014/main" id="{DB2AE2C1-3C01-0F49-A948-940270306CD7}"/>
                </a:ext>
              </a:extLst>
            </p:cNvPr>
            <p:cNvSpPr/>
            <p:nvPr/>
          </p:nvSpPr>
          <p:spPr>
            <a:xfrm>
              <a:off x="4136931" y="42298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4" name="TextBox 73">
              <a:extLst>
                <a:ext uri="{FF2B5EF4-FFF2-40B4-BE49-F238E27FC236}">
                  <a16:creationId xmlns:a16="http://schemas.microsoft.com/office/drawing/2014/main" id="{C0C9C8ED-A48A-5040-B9AB-9F2001781F5D}"/>
                </a:ext>
              </a:extLst>
            </p:cNvPr>
            <p:cNvSpPr txBox="1"/>
            <p:nvPr/>
          </p:nvSpPr>
          <p:spPr>
            <a:xfrm>
              <a:off x="5833525" y="4492477"/>
              <a:ext cx="1483500" cy="890358"/>
            </a:xfrm>
            <a:prstGeom prst="rect">
              <a:avLst/>
            </a:prstGeom>
            <a:noFill/>
          </p:spPr>
          <p:txBody>
            <a:bodyPr wrap="square" rtlCol="0">
              <a:spAutoFit/>
            </a:bodyPr>
            <a:lstStyle/>
            <a:p>
              <a:r>
                <a:rPr lang="en-US" sz="750" dirty="0"/>
                <a:t>Application</a:t>
              </a:r>
            </a:p>
            <a:p>
              <a:r>
                <a:rPr lang="en-US" sz="750" dirty="0"/>
                <a:t>Business</a:t>
              </a:r>
            </a:p>
            <a:p>
              <a:r>
                <a:rPr lang="en-US" sz="750" dirty="0"/>
                <a:t>Information</a:t>
              </a:r>
            </a:p>
            <a:p>
              <a:r>
                <a:rPr lang="en-US" sz="750" dirty="0"/>
                <a:t>Services …</a:t>
              </a:r>
            </a:p>
          </p:txBody>
        </p:sp>
        <p:cxnSp>
          <p:nvCxnSpPr>
            <p:cNvPr id="81" name="Straight Arrow Connector 80">
              <a:extLst>
                <a:ext uri="{FF2B5EF4-FFF2-40B4-BE49-F238E27FC236}">
                  <a16:creationId xmlns:a16="http://schemas.microsoft.com/office/drawing/2014/main" id="{0BBE60A1-63C3-D245-8938-8292B1931DC3}"/>
                </a:ext>
              </a:extLst>
            </p:cNvPr>
            <p:cNvCxnSpPr>
              <a:cxnSpLocks/>
            </p:cNvCxnSpPr>
            <p:nvPr/>
          </p:nvCxnSpPr>
          <p:spPr>
            <a:xfrm>
              <a:off x="4784153" y="3667568"/>
              <a:ext cx="478" cy="562263"/>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49" name="TextBox 48">
              <a:extLst>
                <a:ext uri="{FF2B5EF4-FFF2-40B4-BE49-F238E27FC236}">
                  <a16:creationId xmlns:a16="http://schemas.microsoft.com/office/drawing/2014/main" id="{F8827750-D90C-A447-AE5F-7AE10F1206CA}"/>
                </a:ext>
              </a:extLst>
            </p:cNvPr>
            <p:cNvSpPr txBox="1"/>
            <p:nvPr/>
          </p:nvSpPr>
          <p:spPr>
            <a:xfrm>
              <a:off x="3941316" y="2121710"/>
              <a:ext cx="1023494" cy="333884"/>
            </a:xfrm>
            <a:prstGeom prst="rect">
              <a:avLst/>
            </a:prstGeom>
            <a:noFill/>
          </p:spPr>
          <p:txBody>
            <a:bodyPr wrap="square" rtlCol="0">
              <a:spAutoFit/>
            </a:bodyPr>
            <a:lstStyle/>
            <a:p>
              <a:r>
                <a:rPr lang="en-US" sz="750" dirty="0"/>
                <a:t>Uses</a:t>
              </a:r>
            </a:p>
          </p:txBody>
        </p:sp>
        <p:cxnSp>
          <p:nvCxnSpPr>
            <p:cNvPr id="57" name="Straight Arrow Connector 56">
              <a:extLst>
                <a:ext uri="{FF2B5EF4-FFF2-40B4-BE49-F238E27FC236}">
                  <a16:creationId xmlns:a16="http://schemas.microsoft.com/office/drawing/2014/main" id="{96C4B64B-6F0E-A449-848F-5A2667521A8B}"/>
                </a:ext>
              </a:extLst>
            </p:cNvPr>
            <p:cNvCxnSpPr>
              <a:cxnSpLocks/>
            </p:cNvCxnSpPr>
            <p:nvPr/>
          </p:nvCxnSpPr>
          <p:spPr>
            <a:xfrm>
              <a:off x="3924299" y="2038742"/>
              <a:ext cx="2" cy="962957"/>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3" name="Rounded Rectangle 62">
              <a:extLst>
                <a:ext uri="{FF2B5EF4-FFF2-40B4-BE49-F238E27FC236}">
                  <a16:creationId xmlns:a16="http://schemas.microsoft.com/office/drawing/2014/main" id="{09AA0526-1811-8541-B392-2632DD23D0C8}"/>
                </a:ext>
              </a:extLst>
            </p:cNvPr>
            <p:cNvSpPr/>
            <p:nvPr/>
          </p:nvSpPr>
          <p:spPr>
            <a:xfrm>
              <a:off x="9327240" y="2991930"/>
              <a:ext cx="1637823"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Department</a:t>
              </a:r>
            </a:p>
          </p:txBody>
        </p:sp>
        <p:cxnSp>
          <p:nvCxnSpPr>
            <p:cNvPr id="64" name="Straight Arrow Connector 63">
              <a:extLst>
                <a:ext uri="{FF2B5EF4-FFF2-40B4-BE49-F238E27FC236}">
                  <a16:creationId xmlns:a16="http://schemas.microsoft.com/office/drawing/2014/main" id="{40921652-AF12-1B43-B89F-F5D8D76BEDFE}"/>
                </a:ext>
              </a:extLst>
            </p:cNvPr>
            <p:cNvCxnSpPr>
              <a:cxnSpLocks/>
            </p:cNvCxnSpPr>
            <p:nvPr/>
          </p:nvCxnSpPr>
          <p:spPr>
            <a:xfrm>
              <a:off x="8520503" y="3334832"/>
              <a:ext cx="806736" cy="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65" name="TextBox 64">
              <a:extLst>
                <a:ext uri="{FF2B5EF4-FFF2-40B4-BE49-F238E27FC236}">
                  <a16:creationId xmlns:a16="http://schemas.microsoft.com/office/drawing/2014/main" id="{51A8C850-5493-C64C-B8AB-031787CBC4CC}"/>
                </a:ext>
              </a:extLst>
            </p:cNvPr>
            <p:cNvSpPr txBox="1"/>
            <p:nvPr/>
          </p:nvSpPr>
          <p:spPr>
            <a:xfrm>
              <a:off x="8504181" y="2905638"/>
              <a:ext cx="1106329" cy="519375"/>
            </a:xfrm>
            <a:prstGeom prst="rect">
              <a:avLst/>
            </a:prstGeom>
            <a:noFill/>
          </p:spPr>
          <p:txBody>
            <a:bodyPr wrap="square" rtlCol="0">
              <a:spAutoFit/>
            </a:bodyPr>
            <a:lstStyle/>
            <a:p>
              <a:r>
                <a:rPr lang="en-US" sz="750" dirty="0"/>
                <a:t>Member</a:t>
              </a:r>
            </a:p>
            <a:p>
              <a:r>
                <a:rPr lang="en-US" sz="750" dirty="0"/>
                <a:t>of</a:t>
              </a:r>
            </a:p>
          </p:txBody>
        </p:sp>
        <p:sp>
          <p:nvSpPr>
            <p:cNvPr id="73" name="Rounded Rectangle 72">
              <a:extLst>
                <a:ext uri="{FF2B5EF4-FFF2-40B4-BE49-F238E27FC236}">
                  <a16:creationId xmlns:a16="http://schemas.microsoft.com/office/drawing/2014/main" id="{71E910A3-D543-2D44-89CB-E860692E9456}"/>
                </a:ext>
              </a:extLst>
            </p:cNvPr>
            <p:cNvSpPr/>
            <p:nvPr/>
          </p:nvSpPr>
          <p:spPr>
            <a:xfrm>
              <a:off x="4289331" y="43822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050" dirty="0"/>
            </a:p>
          </p:txBody>
        </p:sp>
        <p:sp>
          <p:nvSpPr>
            <p:cNvPr id="72" name="Rounded Rectangle 71">
              <a:extLst>
                <a:ext uri="{FF2B5EF4-FFF2-40B4-BE49-F238E27FC236}">
                  <a16:creationId xmlns:a16="http://schemas.microsoft.com/office/drawing/2014/main" id="{A06C0D41-1FE5-2744-93A5-F6ACA8DACB94}"/>
                </a:ext>
              </a:extLst>
            </p:cNvPr>
            <p:cNvSpPr/>
            <p:nvPr/>
          </p:nvSpPr>
          <p:spPr>
            <a:xfrm>
              <a:off x="4441731" y="4534631"/>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Service</a:t>
              </a:r>
            </a:p>
          </p:txBody>
        </p:sp>
        <p:sp>
          <p:nvSpPr>
            <p:cNvPr id="75" name="Rounded Rectangle 74">
              <a:extLst>
                <a:ext uri="{FF2B5EF4-FFF2-40B4-BE49-F238E27FC236}">
                  <a16:creationId xmlns:a16="http://schemas.microsoft.com/office/drawing/2014/main" id="{E8096FA7-7C43-5840-A70E-2A08061E4173}"/>
                </a:ext>
              </a:extLst>
            </p:cNvPr>
            <p:cNvSpPr/>
            <p:nvPr/>
          </p:nvSpPr>
          <p:spPr>
            <a:xfrm>
              <a:off x="2337242" y="5523156"/>
              <a:ext cx="1637225"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Application</a:t>
              </a:r>
              <a:r>
                <a:rPr lang="en-US" sz="900" dirty="0">
                  <a:solidFill>
                    <a:srgbClr val="FF0000"/>
                  </a:solidFill>
                </a:rPr>
                <a:t>*</a:t>
              </a:r>
            </a:p>
          </p:txBody>
        </p:sp>
        <p:sp>
          <p:nvSpPr>
            <p:cNvPr id="76" name="Rounded Rectangle 75">
              <a:extLst>
                <a:ext uri="{FF2B5EF4-FFF2-40B4-BE49-F238E27FC236}">
                  <a16:creationId xmlns:a16="http://schemas.microsoft.com/office/drawing/2014/main" id="{61EED67F-7E38-6E48-AE2D-FC15181FA0AD}"/>
                </a:ext>
              </a:extLst>
            </p:cNvPr>
            <p:cNvSpPr/>
            <p:nvPr/>
          </p:nvSpPr>
          <p:spPr>
            <a:xfrm>
              <a:off x="531951" y="5535686"/>
              <a:ext cx="1295400" cy="685800"/>
            </a:xfrm>
            <a:prstGeom prst="roundRect">
              <a:avLst/>
            </a:prstGeom>
            <a:solidFill>
              <a:srgbClr val="00B050"/>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900" dirty="0"/>
                <a:t>Data Artifact</a:t>
              </a:r>
            </a:p>
          </p:txBody>
        </p:sp>
        <p:cxnSp>
          <p:nvCxnSpPr>
            <p:cNvPr id="77" name="Straight Arrow Connector 76">
              <a:extLst>
                <a:ext uri="{FF2B5EF4-FFF2-40B4-BE49-F238E27FC236}">
                  <a16:creationId xmlns:a16="http://schemas.microsoft.com/office/drawing/2014/main" id="{C7EE7268-22B8-8A4C-95E9-96F080A72121}"/>
                </a:ext>
              </a:extLst>
            </p:cNvPr>
            <p:cNvCxnSpPr>
              <a:cxnSpLocks/>
            </p:cNvCxnSpPr>
            <p:nvPr/>
          </p:nvCxnSpPr>
          <p:spPr>
            <a:xfrm flipH="1">
              <a:off x="3861360" y="4877531"/>
              <a:ext cx="580370" cy="988526"/>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cxnSp>
          <p:nvCxnSpPr>
            <p:cNvPr id="79" name="Straight Arrow Connector 78">
              <a:extLst>
                <a:ext uri="{FF2B5EF4-FFF2-40B4-BE49-F238E27FC236}">
                  <a16:creationId xmlns:a16="http://schemas.microsoft.com/office/drawing/2014/main" id="{30091B86-6A79-9144-8D68-1AB3682B79BB}"/>
                </a:ext>
              </a:extLst>
            </p:cNvPr>
            <p:cNvCxnSpPr>
              <a:cxnSpLocks/>
            </p:cNvCxnSpPr>
            <p:nvPr/>
          </p:nvCxnSpPr>
          <p:spPr>
            <a:xfrm flipH="1">
              <a:off x="1764802" y="5876679"/>
              <a:ext cx="509894" cy="12529"/>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sp>
          <p:nvSpPr>
            <p:cNvPr id="82" name="TextBox 81">
              <a:extLst>
                <a:ext uri="{FF2B5EF4-FFF2-40B4-BE49-F238E27FC236}">
                  <a16:creationId xmlns:a16="http://schemas.microsoft.com/office/drawing/2014/main" id="{83DC4140-8319-5D4A-BE8C-3C66C997B010}"/>
                </a:ext>
              </a:extLst>
            </p:cNvPr>
            <p:cNvSpPr txBox="1"/>
            <p:nvPr/>
          </p:nvSpPr>
          <p:spPr>
            <a:xfrm>
              <a:off x="2253105" y="3748858"/>
              <a:ext cx="1023494" cy="333884"/>
            </a:xfrm>
            <a:prstGeom prst="rect">
              <a:avLst/>
            </a:prstGeom>
            <a:noFill/>
          </p:spPr>
          <p:txBody>
            <a:bodyPr wrap="square" rtlCol="0">
              <a:spAutoFit/>
            </a:bodyPr>
            <a:lstStyle/>
            <a:p>
              <a:r>
                <a:rPr lang="en-US" sz="750" dirty="0"/>
                <a:t>Uses …</a:t>
              </a:r>
            </a:p>
          </p:txBody>
        </p:sp>
        <p:sp>
          <p:nvSpPr>
            <p:cNvPr id="83" name="TextBox 82">
              <a:extLst>
                <a:ext uri="{FF2B5EF4-FFF2-40B4-BE49-F238E27FC236}">
                  <a16:creationId xmlns:a16="http://schemas.microsoft.com/office/drawing/2014/main" id="{61D78BCD-07E2-7E46-AB00-7553FB05BC80}"/>
                </a:ext>
              </a:extLst>
            </p:cNvPr>
            <p:cNvSpPr txBox="1"/>
            <p:nvPr/>
          </p:nvSpPr>
          <p:spPr>
            <a:xfrm>
              <a:off x="1629372" y="5254432"/>
              <a:ext cx="1295398" cy="333884"/>
            </a:xfrm>
            <a:prstGeom prst="rect">
              <a:avLst/>
            </a:prstGeom>
            <a:noFill/>
          </p:spPr>
          <p:txBody>
            <a:bodyPr wrap="square" rtlCol="0">
              <a:spAutoFit/>
            </a:bodyPr>
            <a:lstStyle/>
            <a:p>
              <a:r>
                <a:rPr lang="en-US" sz="750" dirty="0"/>
                <a:t>Accesses</a:t>
              </a:r>
            </a:p>
          </p:txBody>
        </p:sp>
        <p:sp>
          <p:nvSpPr>
            <p:cNvPr id="94" name="TextBox 93">
              <a:extLst>
                <a:ext uri="{FF2B5EF4-FFF2-40B4-BE49-F238E27FC236}">
                  <a16:creationId xmlns:a16="http://schemas.microsoft.com/office/drawing/2014/main" id="{289AAEE3-EF76-7448-9221-91F1ADFE1A07}"/>
                </a:ext>
              </a:extLst>
            </p:cNvPr>
            <p:cNvSpPr txBox="1"/>
            <p:nvPr/>
          </p:nvSpPr>
          <p:spPr>
            <a:xfrm>
              <a:off x="5701378" y="2308205"/>
              <a:ext cx="5175209" cy="408081"/>
            </a:xfrm>
            <a:prstGeom prst="rect">
              <a:avLst/>
            </a:prstGeom>
            <a:noFill/>
          </p:spPr>
          <p:txBody>
            <a:bodyPr wrap="square" rtlCol="0">
              <a:spAutoFit/>
            </a:bodyPr>
            <a:lstStyle/>
            <a:p>
              <a:r>
                <a:rPr lang="en-US" sz="1050" dirty="0">
                  <a:solidFill>
                    <a:srgbClr val="FF0000"/>
                  </a:solidFill>
                </a:rPr>
                <a:t>“Logical” Enterprise System Boundary **</a:t>
              </a:r>
            </a:p>
          </p:txBody>
        </p:sp>
      </p:grpSp>
      <p:sp>
        <p:nvSpPr>
          <p:cNvPr id="66" name="Rectangle 65">
            <a:extLst>
              <a:ext uri="{FF2B5EF4-FFF2-40B4-BE49-F238E27FC236}">
                <a16:creationId xmlns:a16="http://schemas.microsoft.com/office/drawing/2014/main" id="{56FC9F27-4503-4E47-8BCF-2C3D52AC38BA}"/>
              </a:ext>
            </a:extLst>
          </p:cNvPr>
          <p:cNvSpPr/>
          <p:nvPr/>
        </p:nvSpPr>
        <p:spPr>
          <a:xfrm>
            <a:off x="4871934" y="1670247"/>
            <a:ext cx="3986308" cy="784830"/>
          </a:xfrm>
          <a:prstGeom prst="rect">
            <a:avLst/>
          </a:prstGeom>
        </p:spPr>
        <p:txBody>
          <a:bodyPr wrap="square">
            <a:spAutoFit/>
          </a:bodyPr>
          <a:lstStyle/>
          <a:p>
            <a:pPr lvl="1"/>
            <a:r>
              <a:rPr lang="en-US" sz="900" dirty="0">
                <a:solidFill>
                  <a:srgbClr val="00B050"/>
                </a:solidFill>
              </a:rPr>
              <a:t>The Enterprise architecture addresses processes, services, and applications, all of which are aspects of the Technical Architecture, but without directly addressing the relationships among functions, HW, SW, and people that are addressed in the technical architecture.</a:t>
            </a:r>
          </a:p>
        </p:txBody>
      </p:sp>
      <p:cxnSp>
        <p:nvCxnSpPr>
          <p:cNvPr id="70" name="Straight Arrow Connector 69">
            <a:extLst>
              <a:ext uri="{FF2B5EF4-FFF2-40B4-BE49-F238E27FC236}">
                <a16:creationId xmlns:a16="http://schemas.microsoft.com/office/drawing/2014/main" id="{CD05ACC2-D444-FC43-BF57-1B1B3DFD1D45}"/>
              </a:ext>
            </a:extLst>
          </p:cNvPr>
          <p:cNvCxnSpPr>
            <a:cxnSpLocks/>
          </p:cNvCxnSpPr>
          <p:nvPr/>
        </p:nvCxnSpPr>
        <p:spPr>
          <a:xfrm>
            <a:off x="3184275" y="3290904"/>
            <a:ext cx="2333955" cy="16888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71" name="TextBox 70">
            <a:extLst>
              <a:ext uri="{FF2B5EF4-FFF2-40B4-BE49-F238E27FC236}">
                <a16:creationId xmlns:a16="http://schemas.microsoft.com/office/drawing/2014/main" id="{09267D45-3CF2-254C-AD53-F024AA423012}"/>
              </a:ext>
            </a:extLst>
          </p:cNvPr>
          <p:cNvSpPr txBox="1"/>
          <p:nvPr/>
        </p:nvSpPr>
        <p:spPr>
          <a:xfrm>
            <a:off x="3763487" y="3457907"/>
            <a:ext cx="989355" cy="403957"/>
          </a:xfrm>
          <a:prstGeom prst="rect">
            <a:avLst/>
          </a:prstGeom>
          <a:noFill/>
        </p:spPr>
        <p:txBody>
          <a:bodyPr wrap="square" rtlCol="0">
            <a:spAutoFit/>
          </a:bodyPr>
          <a:lstStyle/>
          <a:p>
            <a:r>
              <a:rPr lang="en-US" sz="675" dirty="0">
                <a:solidFill>
                  <a:srgbClr val="0070C0"/>
                </a:solidFill>
              </a:rPr>
              <a:t>Process is an ordered set of Functions</a:t>
            </a:r>
          </a:p>
        </p:txBody>
      </p:sp>
      <p:cxnSp>
        <p:nvCxnSpPr>
          <p:cNvPr id="28" name="Curved Connector 27">
            <a:extLst>
              <a:ext uri="{FF2B5EF4-FFF2-40B4-BE49-F238E27FC236}">
                <a16:creationId xmlns:a16="http://schemas.microsoft.com/office/drawing/2014/main" id="{004412F4-CFFA-9747-8F44-3AF32BA1705B}"/>
              </a:ext>
            </a:extLst>
          </p:cNvPr>
          <p:cNvCxnSpPr>
            <a:cxnSpLocks/>
          </p:cNvCxnSpPr>
          <p:nvPr/>
        </p:nvCxnSpPr>
        <p:spPr>
          <a:xfrm>
            <a:off x="4883314" y="3563549"/>
            <a:ext cx="2210923" cy="935328"/>
          </a:xfrm>
          <a:prstGeom prst="curvedConnector2">
            <a:avLst/>
          </a:prstGeom>
          <a:ln>
            <a:solidFill>
              <a:srgbClr val="0070C0"/>
            </a:solidFill>
            <a:prstDash val="dash"/>
            <a:headEnd type="triangle" w="med" len="med"/>
            <a:tailEnd type="none" w="med" len="med"/>
          </a:ln>
        </p:spPr>
        <p:style>
          <a:lnRef idx="2">
            <a:schemeClr val="accent1"/>
          </a:lnRef>
          <a:fillRef idx="0">
            <a:schemeClr val="accent1"/>
          </a:fillRef>
          <a:effectRef idx="1">
            <a:schemeClr val="accent1"/>
          </a:effectRef>
          <a:fontRef idx="minor">
            <a:schemeClr val="tx1"/>
          </a:fontRef>
        </p:style>
      </p:cxnSp>
      <p:sp>
        <p:nvSpPr>
          <p:cNvPr id="78" name="TextBox 77">
            <a:extLst>
              <a:ext uri="{FF2B5EF4-FFF2-40B4-BE49-F238E27FC236}">
                <a16:creationId xmlns:a16="http://schemas.microsoft.com/office/drawing/2014/main" id="{2CB9F1EE-7551-A246-926E-42453090F1E4}"/>
              </a:ext>
            </a:extLst>
          </p:cNvPr>
          <p:cNvSpPr txBox="1"/>
          <p:nvPr/>
        </p:nvSpPr>
        <p:spPr>
          <a:xfrm>
            <a:off x="6216816" y="2479955"/>
            <a:ext cx="1441931" cy="403957"/>
          </a:xfrm>
          <a:prstGeom prst="rect">
            <a:avLst/>
          </a:prstGeom>
          <a:noFill/>
        </p:spPr>
        <p:txBody>
          <a:bodyPr wrap="square" rtlCol="0">
            <a:spAutoFit/>
          </a:bodyPr>
          <a:lstStyle/>
          <a:p>
            <a:r>
              <a:rPr lang="en-US" sz="675" dirty="0">
                <a:solidFill>
                  <a:srgbClr val="0070C0"/>
                </a:solidFill>
              </a:rPr>
              <a:t>The Enterprise Architecture, in actuality, is implemented by the Technical Architecture</a:t>
            </a:r>
          </a:p>
        </p:txBody>
      </p:sp>
      <p:cxnSp>
        <p:nvCxnSpPr>
          <p:cNvPr id="58" name="Straight Arrow Connector 57">
            <a:extLst>
              <a:ext uri="{FF2B5EF4-FFF2-40B4-BE49-F238E27FC236}">
                <a16:creationId xmlns:a16="http://schemas.microsoft.com/office/drawing/2014/main" id="{BCA5674B-746A-C346-915D-10F21808297E}"/>
              </a:ext>
            </a:extLst>
          </p:cNvPr>
          <p:cNvCxnSpPr>
            <a:cxnSpLocks/>
          </p:cNvCxnSpPr>
          <p:nvPr/>
        </p:nvCxnSpPr>
        <p:spPr>
          <a:xfrm flipH="1" flipV="1">
            <a:off x="3191660" y="4265340"/>
            <a:ext cx="2326570" cy="845342"/>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84" name="TextBox 83">
            <a:extLst>
              <a:ext uri="{FF2B5EF4-FFF2-40B4-BE49-F238E27FC236}">
                <a16:creationId xmlns:a16="http://schemas.microsoft.com/office/drawing/2014/main" id="{2343FF06-AA00-E44D-911C-8B69D9560658}"/>
              </a:ext>
            </a:extLst>
          </p:cNvPr>
          <p:cNvSpPr txBox="1"/>
          <p:nvPr/>
        </p:nvSpPr>
        <p:spPr>
          <a:xfrm>
            <a:off x="3008491" y="5366475"/>
            <a:ext cx="1152581" cy="507831"/>
          </a:xfrm>
          <a:prstGeom prst="rect">
            <a:avLst/>
          </a:prstGeom>
          <a:noFill/>
          <a:ln>
            <a:noFill/>
          </a:ln>
        </p:spPr>
        <p:txBody>
          <a:bodyPr wrap="square" rtlCol="0">
            <a:spAutoFit/>
          </a:bodyPr>
          <a:lstStyle/>
          <a:p>
            <a:r>
              <a:rPr lang="en-US" sz="675" dirty="0">
                <a:solidFill>
                  <a:srgbClr val="0070C0"/>
                </a:solidFill>
              </a:rPr>
              <a:t>“Actors” are People who have assigned identities and roles in a real system.</a:t>
            </a:r>
          </a:p>
        </p:txBody>
      </p:sp>
      <p:sp>
        <p:nvSpPr>
          <p:cNvPr id="86" name="TextBox 85">
            <a:extLst>
              <a:ext uri="{FF2B5EF4-FFF2-40B4-BE49-F238E27FC236}">
                <a16:creationId xmlns:a16="http://schemas.microsoft.com/office/drawing/2014/main" id="{D1603E80-6D82-CB4A-A530-526A7ABA99AB}"/>
              </a:ext>
            </a:extLst>
          </p:cNvPr>
          <p:cNvSpPr txBox="1"/>
          <p:nvPr/>
        </p:nvSpPr>
        <p:spPr>
          <a:xfrm>
            <a:off x="7227660" y="3284554"/>
            <a:ext cx="1382939" cy="403957"/>
          </a:xfrm>
          <a:prstGeom prst="rect">
            <a:avLst/>
          </a:prstGeom>
          <a:noFill/>
        </p:spPr>
        <p:txBody>
          <a:bodyPr wrap="square" rtlCol="0">
            <a:spAutoFit/>
          </a:bodyPr>
          <a:lstStyle/>
          <a:p>
            <a:r>
              <a:rPr lang="en-US" sz="675" dirty="0">
                <a:solidFill>
                  <a:srgbClr val="0070C0"/>
                </a:solidFill>
              </a:rPr>
              <a:t>The Technical Architecture implements the systems, services, and processes.</a:t>
            </a:r>
          </a:p>
        </p:txBody>
      </p:sp>
      <p:cxnSp>
        <p:nvCxnSpPr>
          <p:cNvPr id="87" name="Straight Arrow Connector 86">
            <a:extLst>
              <a:ext uri="{FF2B5EF4-FFF2-40B4-BE49-F238E27FC236}">
                <a16:creationId xmlns:a16="http://schemas.microsoft.com/office/drawing/2014/main" id="{5D219736-9A53-C443-AB11-2C8BD067B0C7}"/>
              </a:ext>
            </a:extLst>
          </p:cNvPr>
          <p:cNvCxnSpPr>
            <a:cxnSpLocks/>
          </p:cNvCxnSpPr>
          <p:nvPr/>
        </p:nvCxnSpPr>
        <p:spPr>
          <a:xfrm flipV="1">
            <a:off x="3275457" y="4687952"/>
            <a:ext cx="371614" cy="685800"/>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cxnSp>
        <p:nvCxnSpPr>
          <p:cNvPr id="88" name="Straight Arrow Connector 87">
            <a:extLst>
              <a:ext uri="{FF2B5EF4-FFF2-40B4-BE49-F238E27FC236}">
                <a16:creationId xmlns:a16="http://schemas.microsoft.com/office/drawing/2014/main" id="{1D195056-E3F8-C24A-A7AB-D60D5510A3DD}"/>
              </a:ext>
            </a:extLst>
          </p:cNvPr>
          <p:cNvCxnSpPr>
            <a:cxnSpLocks/>
          </p:cNvCxnSpPr>
          <p:nvPr/>
        </p:nvCxnSpPr>
        <p:spPr>
          <a:xfrm flipV="1">
            <a:off x="3980767" y="5390892"/>
            <a:ext cx="711954" cy="67928"/>
          </a:xfrm>
          <a:prstGeom prst="straightConnector1">
            <a:avLst/>
          </a:prstGeom>
          <a:solidFill>
            <a:schemeClr val="bg1">
              <a:lumMod val="85000"/>
            </a:schemeClr>
          </a:solidFill>
          <a:ln>
            <a:solidFill>
              <a:srgbClr val="0070C0"/>
            </a:solidFill>
            <a:prstDash val="dash"/>
            <a:tailEnd type="triangle"/>
          </a:ln>
        </p:spPr>
        <p:style>
          <a:lnRef idx="2">
            <a:schemeClr val="accent1"/>
          </a:lnRef>
          <a:fillRef idx="0">
            <a:schemeClr val="accent1"/>
          </a:fillRef>
          <a:effectRef idx="1">
            <a:schemeClr val="accent1"/>
          </a:effectRef>
          <a:fontRef idx="minor">
            <a:schemeClr val="tx1"/>
          </a:fontRef>
        </p:style>
      </p:cxnSp>
      <p:sp>
        <p:nvSpPr>
          <p:cNvPr id="38" name="Date Placeholder 37">
            <a:extLst>
              <a:ext uri="{FF2B5EF4-FFF2-40B4-BE49-F238E27FC236}">
                <a16:creationId xmlns:a16="http://schemas.microsoft.com/office/drawing/2014/main" id="{AC51912A-4AAF-BE44-B6A6-BAEA6D266943}"/>
              </a:ext>
            </a:extLst>
          </p:cNvPr>
          <p:cNvSpPr>
            <a:spLocks noGrp="1"/>
          </p:cNvSpPr>
          <p:nvPr>
            <p:ph type="dt" sz="half" idx="2"/>
          </p:nvPr>
        </p:nvSpPr>
        <p:spPr/>
        <p:txBody>
          <a:bodyPr/>
          <a:lstStyle/>
          <a:p>
            <a:pPr>
              <a:defRPr/>
            </a:pPr>
            <a:r>
              <a:rPr lang="en-US"/>
              <a:t>13 December 2021</a:t>
            </a:r>
          </a:p>
        </p:txBody>
      </p:sp>
      <p:sp>
        <p:nvSpPr>
          <p:cNvPr id="89" name="TextBox 88">
            <a:extLst>
              <a:ext uri="{FF2B5EF4-FFF2-40B4-BE49-F238E27FC236}">
                <a16:creationId xmlns:a16="http://schemas.microsoft.com/office/drawing/2014/main" id="{5E7E2D5B-088B-6641-BA30-42DB99667FA4}"/>
              </a:ext>
            </a:extLst>
          </p:cNvPr>
          <p:cNvSpPr txBox="1"/>
          <p:nvPr/>
        </p:nvSpPr>
        <p:spPr>
          <a:xfrm>
            <a:off x="5906575" y="3438674"/>
            <a:ext cx="779198" cy="300082"/>
          </a:xfrm>
          <a:prstGeom prst="rect">
            <a:avLst/>
          </a:prstGeom>
          <a:noFill/>
        </p:spPr>
        <p:txBody>
          <a:bodyPr wrap="square" rtlCol="0">
            <a:spAutoFit/>
          </a:bodyPr>
          <a:lstStyle/>
          <a:p>
            <a:r>
              <a:rPr lang="en-US" sz="675" dirty="0"/>
              <a:t>Supports the Enterprise</a:t>
            </a:r>
          </a:p>
        </p:txBody>
      </p:sp>
    </p:spTree>
    <p:extLst>
      <p:ext uri="{BB962C8B-B14F-4D97-AF65-F5344CB8AC3E}">
        <p14:creationId xmlns:p14="http://schemas.microsoft.com/office/powerpoint/2010/main" val="132396532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0D2DB-2907-4E9C-8E5B-D4B6160452A2}"/>
              </a:ext>
            </a:extLst>
          </p:cNvPr>
          <p:cNvSpPr>
            <a:spLocks noGrp="1"/>
          </p:cNvSpPr>
          <p:nvPr>
            <p:ph type="title"/>
          </p:nvPr>
        </p:nvSpPr>
        <p:spPr/>
        <p:txBody>
          <a:bodyPr/>
          <a:lstStyle/>
          <a:p>
            <a:pPr algn="ctr"/>
            <a:r>
              <a:rPr lang="en-US" dirty="0"/>
              <a:t>Changes for SC14 Perspectives/Viewpoints</a:t>
            </a:r>
          </a:p>
        </p:txBody>
      </p:sp>
      <p:sp>
        <p:nvSpPr>
          <p:cNvPr id="3" name="Content Placeholder 2">
            <a:extLst>
              <a:ext uri="{FF2B5EF4-FFF2-40B4-BE49-F238E27FC236}">
                <a16:creationId xmlns:a16="http://schemas.microsoft.com/office/drawing/2014/main" id="{A6A76584-C673-4DE0-86C2-7F52B01C651D}"/>
              </a:ext>
            </a:extLst>
          </p:cNvPr>
          <p:cNvSpPr>
            <a:spLocks noGrp="1"/>
          </p:cNvSpPr>
          <p:nvPr>
            <p:ph idx="1"/>
          </p:nvPr>
        </p:nvSpPr>
        <p:spPr>
          <a:xfrm>
            <a:off x="628650" y="838200"/>
            <a:ext cx="7886700" cy="5410200"/>
          </a:xfrm>
        </p:spPr>
        <p:txBody>
          <a:bodyPr>
            <a:normAutofit lnSpcReduction="10000"/>
          </a:bodyPr>
          <a:lstStyle/>
          <a:p>
            <a:pPr lvl="1">
              <a:lnSpc>
                <a:spcPct val="130000"/>
              </a:lnSpc>
              <a:spcBef>
                <a:spcPts val="768"/>
              </a:spcBef>
            </a:pPr>
            <a:r>
              <a:rPr lang="en-US" sz="1000" b="1" u="sng" dirty="0"/>
              <a:t>Functional, Enterprise, Physical and Operational: Physical has Hardware and Software Development as sub-viewpoints</a:t>
            </a:r>
          </a:p>
          <a:p>
            <a:pPr lvl="1">
              <a:lnSpc>
                <a:spcPct val="130000"/>
              </a:lnSpc>
              <a:spcBef>
                <a:spcPts val="768"/>
              </a:spcBef>
            </a:pPr>
            <a:endParaRPr lang="en-US" sz="1000" b="1" u="sng" dirty="0"/>
          </a:p>
          <a:p>
            <a:pPr lvl="1">
              <a:lnSpc>
                <a:spcPct val="130000"/>
              </a:lnSpc>
              <a:spcBef>
                <a:spcPts val="768"/>
              </a:spcBef>
            </a:pPr>
            <a:r>
              <a:rPr lang="en-US" sz="1000" b="1" u="sng" dirty="0"/>
              <a:t>From a non-exhaustive list including:</a:t>
            </a:r>
          </a:p>
          <a:p>
            <a:pPr lvl="1">
              <a:lnSpc>
                <a:spcPct val="130000"/>
              </a:lnSpc>
              <a:spcBef>
                <a:spcPts val="768"/>
              </a:spcBef>
            </a:pPr>
            <a:r>
              <a:rPr lang="en-US" sz="1000" b="1" u="sng" dirty="0"/>
              <a:t>Functional Viewpoint</a:t>
            </a:r>
            <a:r>
              <a:rPr lang="en-US" sz="1000" dirty="0"/>
              <a:t>: The identification of various abstract functions and their allocation to space domain physical objects </a:t>
            </a:r>
            <a:r>
              <a:rPr lang="en-US" sz="1000" u="sng" dirty="0"/>
              <a:t>(Note: adopt CCSDS RASDS Viewpoint)</a:t>
            </a:r>
          </a:p>
          <a:p>
            <a:pPr lvl="1">
              <a:lnSpc>
                <a:spcPct val="130000"/>
              </a:lnSpc>
              <a:spcBef>
                <a:spcPts val="768"/>
              </a:spcBef>
            </a:pPr>
            <a:r>
              <a:rPr lang="en-US" sz="1000" b="1" u="sng" dirty="0"/>
              <a:t>Connectivity Viewpoint:</a:t>
            </a:r>
            <a:r>
              <a:rPr lang="en-US" sz="1000" dirty="0"/>
              <a:t> How space domain physical objects are deployed and are connected for communications (RF, optical, cabling) </a:t>
            </a:r>
            <a:r>
              <a:rPr lang="en-US" sz="1000" u="sng" dirty="0"/>
              <a:t>(Note: Adopt CCSDS RASDS Viewpoint)</a:t>
            </a:r>
          </a:p>
          <a:p>
            <a:pPr lvl="1">
              <a:lnSpc>
                <a:spcPct val="130000"/>
              </a:lnSpc>
              <a:spcBef>
                <a:spcPts val="768"/>
              </a:spcBef>
            </a:pPr>
            <a:r>
              <a:rPr lang="en-US" sz="1000" b="1" u="sng" dirty="0"/>
              <a:t>Enterprise Viewpoint:</a:t>
            </a:r>
            <a:r>
              <a:rPr lang="en-US" sz="1000" dirty="0"/>
              <a:t> How organizations are structured to produce &amp; operate space domain objects, </a:t>
            </a:r>
            <a:r>
              <a:rPr lang="en-US" sz="1000" u="sng" dirty="0"/>
              <a:t>requirements</a:t>
            </a:r>
            <a:r>
              <a:rPr lang="en-US" sz="1000" dirty="0"/>
              <a:t> and agreements, governance including laws, regulations, policy, and industry guidance or </a:t>
            </a:r>
            <a:r>
              <a:rPr lang="en-US" sz="1000" u="sng" dirty="0"/>
              <a:t>rules for other Viewpoints</a:t>
            </a:r>
          </a:p>
          <a:p>
            <a:pPr lvl="1">
              <a:lnSpc>
                <a:spcPct val="130000"/>
              </a:lnSpc>
              <a:spcBef>
                <a:spcPts val="768"/>
              </a:spcBef>
            </a:pPr>
            <a:r>
              <a:rPr lang="en-US" sz="1000" b="1" u="sng" dirty="0"/>
              <a:t>Physical (Hardware) Viewpoint</a:t>
            </a:r>
            <a:r>
              <a:rPr lang="en-US" sz="1000" b="1" dirty="0"/>
              <a:t>: Ho</a:t>
            </a:r>
            <a:r>
              <a:rPr lang="en-US" sz="1000" dirty="0"/>
              <a:t>w space domain physical objects are deployed and connected from a physical / structural perspective (attachment, mating, </a:t>
            </a:r>
            <a:r>
              <a:rPr lang="en-US" sz="1000" dirty="0" err="1"/>
              <a:t>umbilicals</a:t>
            </a:r>
            <a:r>
              <a:rPr lang="en-US" sz="1000" dirty="0"/>
              <a:t>) </a:t>
            </a:r>
            <a:r>
              <a:rPr lang="en-US" sz="1000" u="sng" dirty="0"/>
              <a:t>(Note: </a:t>
            </a:r>
            <a:r>
              <a:rPr lang="en-US" sz="1000" u="sng" dirty="0">
                <a:solidFill>
                  <a:srgbClr val="FF0000"/>
                </a:solidFill>
              </a:rPr>
              <a:t>Adapted</a:t>
            </a:r>
            <a:r>
              <a:rPr lang="en-US" sz="1000" u="sng" dirty="0"/>
              <a:t> from CCSDS RASDS </a:t>
            </a:r>
            <a:r>
              <a:rPr lang="en-US" sz="1000" u="sng" dirty="0">
                <a:solidFill>
                  <a:srgbClr val="FF0000"/>
                </a:solidFill>
              </a:rPr>
              <a:t>Connectivity</a:t>
            </a:r>
            <a:r>
              <a:rPr lang="en-US" sz="1000" u="sng" dirty="0"/>
              <a:t> Viewpoint)</a:t>
            </a:r>
            <a:endParaRPr lang="en-US" sz="1000" dirty="0"/>
          </a:p>
          <a:p>
            <a:pPr lvl="1">
              <a:lnSpc>
                <a:spcPct val="130000"/>
              </a:lnSpc>
              <a:spcBef>
                <a:spcPts val="768"/>
              </a:spcBef>
            </a:pPr>
            <a:r>
              <a:rPr lang="en-US" sz="1000" b="1" u="sng" dirty="0"/>
              <a:t>Operational Viewpoint:</a:t>
            </a:r>
            <a:r>
              <a:rPr lang="en-US" sz="1000" dirty="0"/>
              <a:t> How space domain systems objects are operated, tasks, procedures &amp; processes. This Viewpoint also includes end-of-life disposal. </a:t>
            </a:r>
            <a:r>
              <a:rPr lang="en-US" sz="1000" u="sng" dirty="0"/>
              <a:t>(Note: </a:t>
            </a:r>
            <a:r>
              <a:rPr lang="en-US" sz="1000" u="sng" dirty="0">
                <a:solidFill>
                  <a:srgbClr val="FF0000"/>
                </a:solidFill>
              </a:rPr>
              <a:t>new</a:t>
            </a:r>
            <a:r>
              <a:rPr lang="en-US" sz="1000" u="sng" dirty="0"/>
              <a:t> CCSDS RASDS Viewpoint)</a:t>
            </a:r>
            <a:endParaRPr lang="en-US" sz="1000" dirty="0"/>
          </a:p>
          <a:p>
            <a:pPr lvl="1">
              <a:lnSpc>
                <a:spcPct val="130000"/>
              </a:lnSpc>
              <a:spcBef>
                <a:spcPts val="768"/>
              </a:spcBef>
            </a:pPr>
            <a:r>
              <a:rPr lang="en-US" sz="1000" b="1" u="sng" dirty="0"/>
              <a:t>Communications Viewpoint:</a:t>
            </a:r>
            <a:r>
              <a:rPr lang="en-US" sz="1000" dirty="0"/>
              <a:t> How space domain physical and software objects communicate, protocols and end-to-end views </a:t>
            </a:r>
            <a:r>
              <a:rPr lang="en-US" sz="1000" u="sng" dirty="0"/>
              <a:t>(Note: adopt CCSDS RASDS Viewpoint)</a:t>
            </a:r>
          </a:p>
          <a:p>
            <a:pPr lvl="1">
              <a:lnSpc>
                <a:spcPct val="130000"/>
              </a:lnSpc>
              <a:spcBef>
                <a:spcPts val="768"/>
              </a:spcBef>
            </a:pPr>
            <a:r>
              <a:rPr lang="en-US" sz="1000" b="1" u="sng" dirty="0"/>
              <a:t>Hardware Development Viewpoint:</a:t>
            </a:r>
            <a:r>
              <a:rPr lang="en-US" sz="1000" dirty="0"/>
              <a:t> The development and V&amp;V processes for space domain physical objects</a:t>
            </a:r>
          </a:p>
          <a:p>
            <a:pPr lvl="1">
              <a:lnSpc>
                <a:spcPct val="130000"/>
              </a:lnSpc>
              <a:spcBef>
                <a:spcPts val="768"/>
              </a:spcBef>
            </a:pPr>
            <a:r>
              <a:rPr lang="en-US" sz="1000" b="1" u="sng" dirty="0"/>
              <a:t>Software Development Viewpoint:</a:t>
            </a:r>
            <a:r>
              <a:rPr lang="en-US" sz="1000" dirty="0"/>
              <a:t> The development and V&amp;V processes for space domain software and firmware objects </a:t>
            </a:r>
            <a:r>
              <a:rPr lang="en-US" sz="1000" u="sng" dirty="0"/>
              <a:t>(Note: </a:t>
            </a:r>
            <a:r>
              <a:rPr lang="en-US" sz="1000" u="sng" dirty="0">
                <a:solidFill>
                  <a:srgbClr val="FF0000"/>
                </a:solidFill>
              </a:rPr>
              <a:t>uses new</a:t>
            </a:r>
            <a:r>
              <a:rPr lang="en-US" sz="1000" u="sng" dirty="0"/>
              <a:t> CCSDS RASDS </a:t>
            </a:r>
            <a:r>
              <a:rPr lang="en-US" sz="1000" u="sng" dirty="0">
                <a:solidFill>
                  <a:srgbClr val="FF0000"/>
                </a:solidFill>
              </a:rPr>
              <a:t>Operational/</a:t>
            </a:r>
            <a:r>
              <a:rPr lang="en-US" sz="1000" u="sng" dirty="0"/>
              <a:t> </a:t>
            </a:r>
            <a:r>
              <a:rPr lang="en-US" sz="1000" u="sng" dirty="0">
                <a:solidFill>
                  <a:srgbClr val="FF0000"/>
                </a:solidFill>
              </a:rPr>
              <a:t>Process</a:t>
            </a:r>
            <a:r>
              <a:rPr lang="en-US" sz="1000" u="sng" dirty="0"/>
              <a:t> Viewpoints)</a:t>
            </a:r>
          </a:p>
          <a:p>
            <a:pPr lvl="1">
              <a:lnSpc>
                <a:spcPct val="130000"/>
              </a:lnSpc>
              <a:spcBef>
                <a:spcPts val="768"/>
              </a:spcBef>
            </a:pPr>
            <a:r>
              <a:rPr lang="en-US" sz="1000" b="1" u="sng" dirty="0"/>
              <a:t>Information Viewpoint:</a:t>
            </a:r>
            <a:r>
              <a:rPr lang="en-US" sz="1000" dirty="0"/>
              <a:t> This Viewpoint includes information and data definitions, data structures and relationships, best practices, or a library of Voluntary Consensus Standards. </a:t>
            </a:r>
            <a:r>
              <a:rPr lang="en-US" sz="1000" u="sng" dirty="0"/>
              <a:t>(Note: adopt CCSDS RASDS Viewpoint)</a:t>
            </a:r>
          </a:p>
          <a:p>
            <a:pPr>
              <a:lnSpc>
                <a:spcPct val="130000"/>
              </a:lnSpc>
              <a:spcBef>
                <a:spcPts val="768"/>
              </a:spcBef>
            </a:pPr>
            <a:endParaRPr lang="en-US" sz="1100" dirty="0"/>
          </a:p>
        </p:txBody>
      </p:sp>
      <p:sp>
        <p:nvSpPr>
          <p:cNvPr id="4" name="Oval 3">
            <a:extLst>
              <a:ext uri="{FF2B5EF4-FFF2-40B4-BE49-F238E27FC236}">
                <a16:creationId xmlns:a16="http://schemas.microsoft.com/office/drawing/2014/main" id="{762A37DC-855E-4649-A04B-06CE915F44EC}"/>
              </a:ext>
            </a:extLst>
          </p:cNvPr>
          <p:cNvSpPr/>
          <p:nvPr/>
        </p:nvSpPr>
        <p:spPr>
          <a:xfrm>
            <a:off x="1041446" y="2409745"/>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 name="Oval 4">
            <a:extLst>
              <a:ext uri="{FF2B5EF4-FFF2-40B4-BE49-F238E27FC236}">
                <a16:creationId xmlns:a16="http://schemas.microsoft.com/office/drawing/2014/main" id="{B2C5BBC2-A264-4A39-952C-32EA7A7E12BE}"/>
              </a:ext>
            </a:extLst>
          </p:cNvPr>
          <p:cNvSpPr/>
          <p:nvPr/>
        </p:nvSpPr>
        <p:spPr>
          <a:xfrm>
            <a:off x="1031330" y="2901131"/>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6" name="Oval 5">
            <a:extLst>
              <a:ext uri="{FF2B5EF4-FFF2-40B4-BE49-F238E27FC236}">
                <a16:creationId xmlns:a16="http://schemas.microsoft.com/office/drawing/2014/main" id="{E4DA6E84-5549-49E7-AC8D-BCFBCD38EB65}"/>
              </a:ext>
            </a:extLst>
          </p:cNvPr>
          <p:cNvSpPr/>
          <p:nvPr/>
        </p:nvSpPr>
        <p:spPr>
          <a:xfrm>
            <a:off x="1069094" y="3883904"/>
            <a:ext cx="1857375"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7" name="Oval 6">
            <a:extLst>
              <a:ext uri="{FF2B5EF4-FFF2-40B4-BE49-F238E27FC236}">
                <a16:creationId xmlns:a16="http://schemas.microsoft.com/office/drawing/2014/main" id="{49EA365A-9BD2-4EB1-8DB0-D85E26059EB0}"/>
              </a:ext>
            </a:extLst>
          </p:cNvPr>
          <p:cNvSpPr/>
          <p:nvPr/>
        </p:nvSpPr>
        <p:spPr>
          <a:xfrm>
            <a:off x="1088648" y="3386519"/>
            <a:ext cx="2095543"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Oval 8">
            <a:extLst>
              <a:ext uri="{FF2B5EF4-FFF2-40B4-BE49-F238E27FC236}">
                <a16:creationId xmlns:a16="http://schemas.microsoft.com/office/drawing/2014/main" id="{C30B0F90-594C-410A-8F14-201C88B83A5B}"/>
              </a:ext>
            </a:extLst>
          </p:cNvPr>
          <p:cNvSpPr/>
          <p:nvPr/>
        </p:nvSpPr>
        <p:spPr>
          <a:xfrm>
            <a:off x="1041446" y="5127350"/>
            <a:ext cx="2376092"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 name="Oval 9">
            <a:extLst>
              <a:ext uri="{FF2B5EF4-FFF2-40B4-BE49-F238E27FC236}">
                <a16:creationId xmlns:a16="http://schemas.microsoft.com/office/drawing/2014/main" id="{20E48848-6B47-4524-9474-610276A10D17}"/>
              </a:ext>
            </a:extLst>
          </p:cNvPr>
          <p:cNvSpPr/>
          <p:nvPr/>
        </p:nvSpPr>
        <p:spPr>
          <a:xfrm>
            <a:off x="1041446" y="4855888"/>
            <a:ext cx="2397670" cy="23812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 name="Date Placeholder 7">
            <a:extLst>
              <a:ext uri="{FF2B5EF4-FFF2-40B4-BE49-F238E27FC236}">
                <a16:creationId xmlns:a16="http://schemas.microsoft.com/office/drawing/2014/main" id="{03FD570C-284B-8746-B90B-5787B355935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098322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685800" y="0"/>
            <a:ext cx="7772400" cy="9906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dirty="0"/>
              <a:t>Proposed RASDS++ Extensions     </a:t>
            </a:r>
          </a:p>
          <a:p>
            <a:r>
              <a:rPr lang="en-US" dirty="0"/>
              <a:t>(including TC20 / SC 14 Joint Effort)</a:t>
            </a:r>
          </a:p>
        </p:txBody>
      </p:sp>
      <p:sp>
        <p:nvSpPr>
          <p:cNvPr id="14338" name="Text Box 2"/>
          <p:cNvSpPr txBox="1">
            <a:spLocks noChangeArrowheads="1"/>
          </p:cNvSpPr>
          <p:nvPr/>
        </p:nvSpPr>
        <p:spPr bwMode="auto">
          <a:xfrm>
            <a:off x="495300" y="838200"/>
            <a:ext cx="8153400" cy="54102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lvl1pPr marL="341313" indent="-34131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1pPr>
            <a:lvl2pPr marL="741363" indent="-284163">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2pPr>
            <a:lvl3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3pPr>
            <a:lvl4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4pPr>
            <a:lvl5pPr>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911225" algn="l"/>
                <a:tab pos="1825625" algn="l"/>
                <a:tab pos="2740025" algn="l"/>
                <a:tab pos="3654425" algn="l"/>
                <a:tab pos="4568825" algn="l"/>
                <a:tab pos="5483225" algn="l"/>
                <a:tab pos="6397625" algn="l"/>
                <a:tab pos="7312025" algn="l"/>
                <a:tab pos="8226425" algn="l"/>
                <a:tab pos="9140825" algn="l"/>
                <a:tab pos="10055225" algn="l"/>
              </a:tabLst>
              <a:defRPr sz="2000">
                <a:solidFill>
                  <a:srgbClr val="000000"/>
                </a:solidFill>
                <a:latin typeface="Times New Roman" charset="0"/>
                <a:ea typeface="ＭＳ Ｐゴシック" charset="0"/>
                <a:cs typeface="ＭＳ Ｐゴシック" charset="0"/>
              </a:defRPr>
            </a:lvl9pPr>
          </a:lstStyle>
          <a:p>
            <a:pPr>
              <a:spcBef>
                <a:spcPts val="600"/>
              </a:spcBef>
              <a:buFont typeface="Arial" charset="0"/>
              <a:buChar char="•"/>
              <a:defRPr/>
            </a:pPr>
            <a:r>
              <a:rPr lang="en-US" dirty="0">
                <a:latin typeface="Arial" charset="0"/>
              </a:rPr>
              <a:t>New Service Viewpoint</a:t>
            </a:r>
          </a:p>
          <a:p>
            <a:pPr lvl="1">
              <a:spcBef>
                <a:spcPts val="500"/>
              </a:spcBef>
              <a:buFont typeface="Arial" charset="0"/>
              <a:buChar char="–"/>
              <a:defRPr/>
            </a:pPr>
            <a:r>
              <a:rPr lang="en-US" sz="1800" dirty="0">
                <a:latin typeface="Arial" charset="0"/>
              </a:rPr>
              <a:t>Already introduced in CCSDS SCCS-ARD/ADD and ASL</a:t>
            </a:r>
          </a:p>
          <a:p>
            <a:pPr lvl="1">
              <a:spcBef>
                <a:spcPts val="500"/>
              </a:spcBef>
              <a:buFont typeface="Arial" charset="0"/>
              <a:buChar char="–"/>
              <a:defRPr/>
            </a:pPr>
            <a:r>
              <a:rPr lang="en-US" sz="1800" dirty="0">
                <a:latin typeface="Arial" charset="0"/>
              </a:rPr>
              <a:t>Covers system service interfaces and interface bindings</a:t>
            </a:r>
          </a:p>
          <a:p>
            <a:pPr lvl="1">
              <a:spcBef>
                <a:spcPts val="500"/>
              </a:spcBef>
              <a:buFont typeface="Arial" charset="0"/>
              <a:buChar char="–"/>
              <a:defRPr/>
            </a:pPr>
            <a:r>
              <a:rPr lang="en-US" sz="1800" dirty="0">
                <a:latin typeface="Arial" charset="0"/>
              </a:rPr>
              <a:t>Possibly leverage DODAF Svc’s or other service models</a:t>
            </a:r>
          </a:p>
          <a:p>
            <a:pPr>
              <a:spcBef>
                <a:spcPts val="600"/>
              </a:spcBef>
              <a:buFont typeface="Arial" charset="0"/>
              <a:buChar char="•"/>
              <a:defRPr/>
            </a:pPr>
            <a:r>
              <a:rPr lang="en-US" dirty="0">
                <a:latin typeface="Arial" charset="0"/>
              </a:rPr>
              <a:t>New Operational Viewpoint</a:t>
            </a:r>
          </a:p>
          <a:p>
            <a:pPr lvl="1">
              <a:spcBef>
                <a:spcPts val="500"/>
              </a:spcBef>
              <a:buFont typeface="Arial" charset="0"/>
              <a:buChar char="–"/>
              <a:defRPr/>
            </a:pPr>
            <a:r>
              <a:rPr lang="en-US" sz="1800" dirty="0">
                <a:latin typeface="Arial" charset="0"/>
              </a:rPr>
              <a:t>Add support for organizational </a:t>
            </a:r>
            <a:r>
              <a:rPr lang="en-US" sz="1800" dirty="0">
                <a:solidFill>
                  <a:srgbClr val="C00000"/>
                </a:solidFill>
                <a:latin typeface="Arial" charset="0"/>
              </a:rPr>
              <a:t>tasks, activities, </a:t>
            </a:r>
            <a:r>
              <a:rPr lang="en-US" sz="1800" dirty="0">
                <a:latin typeface="Arial" charset="0"/>
              </a:rPr>
              <a:t>processes, procedures, and related behavior</a:t>
            </a:r>
          </a:p>
          <a:p>
            <a:pPr lvl="1">
              <a:spcBef>
                <a:spcPts val="500"/>
              </a:spcBef>
              <a:buFont typeface="Arial" charset="0"/>
              <a:buChar char="–"/>
              <a:defRPr/>
            </a:pPr>
            <a:r>
              <a:rPr lang="en-US" sz="1800" dirty="0">
                <a:latin typeface="Arial" charset="0"/>
              </a:rPr>
              <a:t>Effectively extends existing Enterprise Viewpoint, uses Systems</a:t>
            </a:r>
          </a:p>
          <a:p>
            <a:pPr lvl="1">
              <a:spcBef>
                <a:spcPts val="500"/>
              </a:spcBef>
              <a:buFont typeface="Arial" charset="0"/>
              <a:buChar char="–"/>
              <a:defRPr/>
            </a:pPr>
            <a:r>
              <a:rPr lang="en-US" sz="1800" dirty="0">
                <a:latin typeface="Arial" charset="0"/>
              </a:rPr>
              <a:t>Possibly leverage DODAF OV’s or other process models</a:t>
            </a:r>
          </a:p>
          <a:p>
            <a:pPr>
              <a:spcBef>
                <a:spcPts val="600"/>
              </a:spcBef>
              <a:buFont typeface="Arial" charset="0"/>
              <a:buChar char="•"/>
              <a:defRPr/>
            </a:pPr>
            <a:r>
              <a:rPr lang="en-US" dirty="0">
                <a:latin typeface="Arial" charset="0"/>
              </a:rPr>
              <a:t>Adapted Physical (Connectivity) viewpoint</a:t>
            </a:r>
          </a:p>
          <a:p>
            <a:pPr lvl="1">
              <a:spcBef>
                <a:spcPts val="500"/>
              </a:spcBef>
              <a:buFont typeface="Arial" charset="0"/>
              <a:buChar char="–"/>
              <a:defRPr/>
            </a:pPr>
            <a:r>
              <a:rPr lang="en-US" sz="1800" dirty="0">
                <a:latin typeface="Arial" charset="0"/>
              </a:rPr>
              <a:t>Leverage existing Connectivity Viewpoint (Nodes &amp; Connections) to cover  all sorts of physical &amp; energetic aspects, using Nodes &amp; Connections as starting point</a:t>
            </a:r>
          </a:p>
          <a:p>
            <a:pPr lvl="1">
              <a:spcBef>
                <a:spcPts val="500"/>
              </a:spcBef>
              <a:buFont typeface="Arial" charset="0"/>
              <a:buChar char="–"/>
              <a:defRPr/>
            </a:pPr>
            <a:r>
              <a:rPr lang="en-US" sz="1800" dirty="0">
                <a:latin typeface="Arial" charset="0"/>
              </a:rPr>
              <a:t>Add new aspects for physical elements (structures, articulation, power, thermal views, propulsion, electro-magnetic) perhaps each with their own View attributes</a:t>
            </a:r>
          </a:p>
          <a:p>
            <a:pPr lvl="1">
              <a:spcBef>
                <a:spcPts val="500"/>
              </a:spcBef>
              <a:buFont typeface="Arial" charset="0"/>
              <a:buNone/>
              <a:defRPr/>
            </a:pPr>
            <a:endParaRPr lang="en-US" sz="1800" dirty="0">
              <a:latin typeface="Arial" charset="0"/>
            </a:endParaRPr>
          </a:p>
        </p:txBody>
      </p:sp>
      <p:sp>
        <p:nvSpPr>
          <p:cNvPr id="2" name="Date Placeholder 1">
            <a:extLst>
              <a:ext uri="{FF2B5EF4-FFF2-40B4-BE49-F238E27FC236}">
                <a16:creationId xmlns:a16="http://schemas.microsoft.com/office/drawing/2014/main" id="{65408155-D1F7-DD4C-9CEB-86E018636501}"/>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79310574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Services Viewpoint - New</a:t>
            </a:r>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
        <p:nvSpPr>
          <p:cNvPr id="5" name="Content Placeholder 3">
            <a:extLst>
              <a:ext uri="{FF2B5EF4-FFF2-40B4-BE49-F238E27FC236}">
                <a16:creationId xmlns:a16="http://schemas.microsoft.com/office/drawing/2014/main" id="{229222E2-5E4F-9849-ADCF-897AB4044A55}"/>
              </a:ext>
            </a:extLst>
          </p:cNvPr>
          <p:cNvSpPr txBox="1">
            <a:spLocks/>
          </p:cNvSpPr>
          <p:nvPr/>
        </p:nvSpPr>
        <p:spPr>
          <a:xfrm>
            <a:off x="450188" y="914400"/>
            <a:ext cx="8229600" cy="4525963"/>
          </a:xfrm>
          <a:prstGeom prst="rect">
            <a:avLst/>
          </a:prstGeom>
        </p:spPr>
        <p:txBody>
          <a:bodyPr vert="horz"/>
          <a:lstStyle>
            <a:lvl1pPr marL="230188" indent="-230188" algn="l" rtl="0" eaLnBrk="0" fontAlgn="base" hangingPunct="0">
              <a:lnSpc>
                <a:spcPct val="80000"/>
              </a:lnSpc>
              <a:spcBef>
                <a:spcPct val="10000"/>
              </a:spcBef>
              <a:spcAft>
                <a:spcPct val="10000"/>
              </a:spcAft>
              <a:buSzPct val="125000"/>
              <a:buChar char="•"/>
              <a:defRPr sz="2500" b="1">
                <a:solidFill>
                  <a:schemeClr val="tx1"/>
                </a:solidFill>
                <a:latin typeface="+mn-lt"/>
                <a:ea typeface="ＭＳ Ｐゴシック" pitchFamily="26" charset="-128"/>
                <a:cs typeface="ＭＳ Ｐゴシック" pitchFamily="26" charset="-128"/>
              </a:defRPr>
            </a:lvl1pPr>
            <a:lvl2pPr marL="568325" indent="-222250" algn="l" rtl="0" eaLnBrk="0" fontAlgn="base" hangingPunct="0">
              <a:lnSpc>
                <a:spcPct val="80000"/>
              </a:lnSpc>
              <a:spcBef>
                <a:spcPct val="10000"/>
              </a:spcBef>
              <a:spcAft>
                <a:spcPct val="10000"/>
              </a:spcAft>
              <a:buSzPct val="125000"/>
              <a:buChar char="•"/>
              <a:defRPr sz="2200" b="1">
                <a:solidFill>
                  <a:schemeClr val="tx1"/>
                </a:solidFill>
                <a:latin typeface="+mn-lt"/>
                <a:ea typeface="ＭＳ Ｐゴシック" pitchFamily="-107" charset="-128"/>
              </a:defRPr>
            </a:lvl2pPr>
            <a:lvl3pPr marL="914400"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3pPr>
            <a:lvl4pPr marL="1260475" indent="-231775"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4pPr>
            <a:lvl5pPr marL="15970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5pPr>
            <a:lvl6pPr marL="20542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6pPr>
            <a:lvl7pPr marL="25114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7pPr>
            <a:lvl8pPr marL="29686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8pPr>
            <a:lvl9pPr marL="3425825" indent="-220663" algn="l" rtl="0" eaLnBrk="0" fontAlgn="base" hangingPunct="0">
              <a:lnSpc>
                <a:spcPct val="80000"/>
              </a:lnSpc>
              <a:spcBef>
                <a:spcPct val="10000"/>
              </a:spcBef>
              <a:spcAft>
                <a:spcPct val="10000"/>
              </a:spcAft>
              <a:buSzPct val="125000"/>
              <a:buChar char="•"/>
              <a:defRPr b="1">
                <a:solidFill>
                  <a:schemeClr val="tx1"/>
                </a:solidFill>
                <a:latin typeface="+mn-lt"/>
                <a:ea typeface="ＭＳ Ｐゴシック" pitchFamily="-107" charset="-128"/>
              </a:defRPr>
            </a:lvl9pPr>
          </a:lstStyle>
          <a:p>
            <a:r>
              <a:rPr lang="en-US" sz="1800" kern="0" dirty="0"/>
              <a:t>The Services Viewpoint focuses on the exposed services, formalized functions and interfaces, offered by a space system.  It describes the interfaces of systems entities (hardware, software, people, and/or procedures), how to request and provide services, and their operations and interface binding signatures. </a:t>
            </a:r>
          </a:p>
          <a:p>
            <a:r>
              <a:rPr lang="en-US" sz="1800" kern="0" dirty="0"/>
              <a:t>Stakeholder Concerns:</a:t>
            </a:r>
          </a:p>
          <a:p>
            <a:pPr lvl="1"/>
            <a:r>
              <a:rPr lang="en-US" sz="1400" kern="0" dirty="0"/>
              <a:t>The services provided by the system (H/W, SW, people); </a:t>
            </a:r>
          </a:p>
          <a:p>
            <a:pPr lvl="1"/>
            <a:r>
              <a:rPr lang="en-US" sz="1400" kern="0" dirty="0"/>
              <a:t>The interfaces, access points, and protocols for the system; </a:t>
            </a:r>
          </a:p>
          <a:p>
            <a:pPr lvl="1"/>
            <a:r>
              <a:rPr lang="en-US" sz="1400" kern="0" dirty="0"/>
              <a:t>The requirements and constraints on the services; </a:t>
            </a:r>
          </a:p>
          <a:p>
            <a:pPr lvl="1"/>
            <a:r>
              <a:rPr lang="en-US" sz="1400" kern="0" dirty="0"/>
              <a:t>The required and provided data for the services;</a:t>
            </a:r>
          </a:p>
          <a:p>
            <a:pPr lvl="1"/>
            <a:r>
              <a:rPr lang="en-US" sz="1400" kern="0" dirty="0"/>
              <a:t>Any contractual arrangements or agreements for services. </a:t>
            </a:r>
          </a:p>
          <a:p>
            <a:r>
              <a:rPr lang="en-US" sz="1800" kern="0" dirty="0"/>
              <a:t>Service Objects: </a:t>
            </a:r>
          </a:p>
          <a:p>
            <a:pPr lvl="1"/>
            <a:r>
              <a:rPr lang="en-US" sz="1400" kern="0" dirty="0"/>
              <a:t>Types: Service types, both formal and informal (systems, people, software, </a:t>
            </a:r>
            <a:r>
              <a:rPr lang="en-US" sz="1400" kern="0" dirty="0" err="1"/>
              <a:t>etc</a:t>
            </a:r>
            <a:r>
              <a:rPr lang="en-US" sz="1400" kern="0" dirty="0"/>
              <a:t>), data types, and Resources (access to elements having service roles); </a:t>
            </a:r>
          </a:p>
          <a:p>
            <a:pPr lvl="1"/>
            <a:r>
              <a:rPr lang="en-US" sz="1400" kern="0" dirty="0"/>
              <a:t>Attributes: service name, type, operations, point of contact, interfaces, interface binding signature, and data, interaction modes, policies, constraints; </a:t>
            </a:r>
          </a:p>
          <a:p>
            <a:r>
              <a:rPr lang="en-US" sz="1800" kern="0" dirty="0"/>
              <a:t>Domains (boundaries of responsibility or ownership); </a:t>
            </a:r>
          </a:p>
          <a:p>
            <a:r>
              <a:rPr lang="en-US" sz="1800" kern="0" dirty="0"/>
              <a:t>Relationships (ownership, membership, participation, roles, contractual); </a:t>
            </a:r>
          </a:p>
          <a:p>
            <a:r>
              <a:rPr lang="en-US" sz="1800" kern="0" dirty="0"/>
              <a:t>Information (defined instances of services, functions, and data specifications, along with documents, agreements, contracts, policies, requirements, objectives, goals, scenarios, membership lists, where formal specifications of all of the data to be exchanged are found in Information Views).</a:t>
            </a:r>
          </a:p>
        </p:txBody>
      </p:sp>
    </p:spTree>
    <p:extLst>
      <p:ext uri="{BB962C8B-B14F-4D97-AF65-F5344CB8AC3E}">
        <p14:creationId xmlns:p14="http://schemas.microsoft.com/office/powerpoint/2010/main" val="310317270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C0527-4569-A44A-92C0-539B31EC2BE5}"/>
              </a:ext>
            </a:extLst>
          </p:cNvPr>
          <p:cNvSpPr>
            <a:spLocks noGrp="1"/>
          </p:cNvSpPr>
          <p:nvPr>
            <p:ph type="title"/>
          </p:nvPr>
        </p:nvSpPr>
        <p:spPr>
          <a:xfrm>
            <a:off x="609600" y="76200"/>
            <a:ext cx="8229600" cy="1143000"/>
          </a:xfrm>
        </p:spPr>
        <p:txBody>
          <a:bodyPr/>
          <a:lstStyle/>
          <a:p>
            <a:r>
              <a:rPr lang="en-US" sz="2000" dirty="0"/>
              <a:t>ASL-style Services Viewpoint Example: Mission Control</a:t>
            </a:r>
            <a:br>
              <a:rPr lang="en-US" sz="2000" dirty="0"/>
            </a:br>
            <a:r>
              <a:rPr lang="en-US" sz="2000" dirty="0"/>
              <a:t>Service Table and correspondences</a:t>
            </a:r>
          </a:p>
        </p:txBody>
      </p:sp>
      <p:sp>
        <p:nvSpPr>
          <p:cNvPr id="4" name="Date Placeholder 3">
            <a:extLst>
              <a:ext uri="{FF2B5EF4-FFF2-40B4-BE49-F238E27FC236}">
                <a16:creationId xmlns:a16="http://schemas.microsoft.com/office/drawing/2014/main" id="{4ECC0A31-19CA-1F46-A1EE-D5FD9B4DCA44}"/>
              </a:ext>
            </a:extLst>
          </p:cNvPr>
          <p:cNvSpPr>
            <a:spLocks noGrp="1"/>
          </p:cNvSpPr>
          <p:nvPr>
            <p:ph type="dt" sz="half" idx="10"/>
          </p:nvPr>
        </p:nvSpPr>
        <p:spPr/>
        <p:txBody>
          <a:bodyPr/>
          <a:lstStyle/>
          <a:p>
            <a:r>
              <a:rPr lang="en-US"/>
              <a:t>13 December 2021</a:t>
            </a:r>
            <a:endParaRPr lang="en-US" dirty="0"/>
          </a:p>
        </p:txBody>
      </p:sp>
      <p:pic>
        <p:nvPicPr>
          <p:cNvPr id="12" name="Content Placeholder 11">
            <a:extLst>
              <a:ext uri="{FF2B5EF4-FFF2-40B4-BE49-F238E27FC236}">
                <a16:creationId xmlns:a16="http://schemas.microsoft.com/office/drawing/2014/main" id="{1D550F83-6161-6647-A60C-3B5D0A199E47}"/>
              </a:ext>
            </a:extLst>
          </p:cNvPr>
          <p:cNvPicPr>
            <a:picLocks noGrp="1" noChangeAspect="1"/>
          </p:cNvPicPr>
          <p:nvPr>
            <p:ph idx="1"/>
          </p:nvPr>
        </p:nvPicPr>
        <p:blipFill>
          <a:blip r:embed="rId2"/>
          <a:stretch>
            <a:fillRect/>
          </a:stretch>
        </p:blipFill>
        <p:spPr>
          <a:xfrm>
            <a:off x="3505200" y="3581400"/>
            <a:ext cx="5514335" cy="2311199"/>
          </a:xfrm>
        </p:spPr>
      </p:pic>
      <p:sp>
        <p:nvSpPr>
          <p:cNvPr id="13" name="Oval 12">
            <a:extLst>
              <a:ext uri="{FF2B5EF4-FFF2-40B4-BE49-F238E27FC236}">
                <a16:creationId xmlns:a16="http://schemas.microsoft.com/office/drawing/2014/main" id="{EB31D511-AB2E-4B40-AD09-8D17B60A82CE}"/>
              </a:ext>
            </a:extLst>
          </p:cNvPr>
          <p:cNvSpPr>
            <a:spLocks noChangeArrowheads="1"/>
          </p:cNvSpPr>
          <p:nvPr/>
        </p:nvSpPr>
        <p:spPr bwMode="auto">
          <a:xfrm>
            <a:off x="761028" y="1905000"/>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Monitoring and Control</a:t>
            </a:r>
          </a:p>
        </p:txBody>
      </p:sp>
      <p:sp>
        <p:nvSpPr>
          <p:cNvPr id="22" name="Oval 21">
            <a:extLst>
              <a:ext uri="{FF2B5EF4-FFF2-40B4-BE49-F238E27FC236}">
                <a16:creationId xmlns:a16="http://schemas.microsoft.com/office/drawing/2014/main" id="{6B0D69C5-4085-B24D-99B7-88905A51E569}"/>
              </a:ext>
            </a:extLst>
          </p:cNvPr>
          <p:cNvSpPr/>
          <p:nvPr/>
        </p:nvSpPr>
        <p:spPr>
          <a:xfrm>
            <a:off x="1292931" y="2450068"/>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BC4C57FB-89C5-4F40-B2E4-87B6D6E4237C}"/>
              </a:ext>
            </a:extLst>
          </p:cNvPr>
          <p:cNvSpPr/>
          <p:nvPr/>
        </p:nvSpPr>
        <p:spPr>
          <a:xfrm>
            <a:off x="1779715" y="2391489"/>
            <a:ext cx="144000" cy="144000"/>
          </a:xfrm>
          <a:prstGeom prst="ellipse">
            <a:avLst/>
          </a:prstGeom>
          <a:solidFill>
            <a:srgbClr val="FF0000"/>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30" name="Straight Connector 29">
            <a:extLst>
              <a:ext uri="{FF2B5EF4-FFF2-40B4-BE49-F238E27FC236}">
                <a16:creationId xmlns:a16="http://schemas.microsoft.com/office/drawing/2014/main" id="{D5FDA9F5-A221-1343-8DE8-CD441AF9D239}"/>
              </a:ext>
            </a:extLst>
          </p:cNvPr>
          <p:cNvCxnSpPr/>
          <p:nvPr/>
        </p:nvCxnSpPr>
        <p:spPr bwMode="auto">
          <a:xfrm flipH="1" flipV="1">
            <a:off x="1906266" y="2501416"/>
            <a:ext cx="2252982" cy="1076217"/>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5" name="Rectangle 24">
            <a:extLst>
              <a:ext uri="{FF2B5EF4-FFF2-40B4-BE49-F238E27FC236}">
                <a16:creationId xmlns:a16="http://schemas.microsoft.com/office/drawing/2014/main" id="{81FDA835-12AC-4C40-BACD-595B5E31C524}"/>
              </a:ext>
            </a:extLst>
          </p:cNvPr>
          <p:cNvSpPr/>
          <p:nvPr/>
        </p:nvSpPr>
        <p:spPr bwMode="auto">
          <a:xfrm>
            <a:off x="2328710" y="2726420"/>
            <a:ext cx="350926" cy="159462"/>
          </a:xfrm>
          <a:prstGeom prst="rect">
            <a:avLst/>
          </a:prstGeom>
          <a:solidFill>
            <a:srgbClr val="FF00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M&amp;C</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grpSp>
        <p:nvGrpSpPr>
          <p:cNvPr id="56" name="Group 55">
            <a:extLst>
              <a:ext uri="{FF2B5EF4-FFF2-40B4-BE49-F238E27FC236}">
                <a16:creationId xmlns:a16="http://schemas.microsoft.com/office/drawing/2014/main" id="{72BAB92C-7C42-A04C-BFFE-A5A3A9062283}"/>
              </a:ext>
            </a:extLst>
          </p:cNvPr>
          <p:cNvGrpSpPr/>
          <p:nvPr/>
        </p:nvGrpSpPr>
        <p:grpSpPr>
          <a:xfrm>
            <a:off x="609600" y="3995256"/>
            <a:ext cx="1378017" cy="2121742"/>
            <a:chOff x="460986" y="1483139"/>
            <a:chExt cx="2167383" cy="3782065"/>
          </a:xfrm>
        </p:grpSpPr>
        <p:sp>
          <p:nvSpPr>
            <p:cNvPr id="43" name="AutoShape 1">
              <a:extLst>
                <a:ext uri="{FF2B5EF4-FFF2-40B4-BE49-F238E27FC236}">
                  <a16:creationId xmlns:a16="http://schemas.microsoft.com/office/drawing/2014/main" id="{C0ECDCE1-3FD0-F540-877F-D0E270B983E7}"/>
                </a:ext>
              </a:extLst>
            </p:cNvPr>
            <p:cNvSpPr>
              <a:spLocks noChangeArrowheads="1"/>
            </p:cNvSpPr>
            <p:nvPr/>
          </p:nvSpPr>
          <p:spPr bwMode="auto">
            <a:xfrm>
              <a:off x="460986" y="1483139"/>
              <a:ext cx="2167383" cy="3782065"/>
            </a:xfrm>
            <a:prstGeom prst="cube">
              <a:avLst>
                <a:gd name="adj" fmla="val 6368"/>
              </a:avLst>
            </a:prstGeom>
            <a:solidFill>
              <a:srgbClr val="FFFFCC"/>
            </a:solidFill>
            <a:ln w="9525">
              <a:solidFill>
                <a:srgbClr val="000000"/>
              </a:solidFill>
              <a:round/>
              <a:headEnd/>
              <a:tailEnd/>
            </a:ln>
          </p:spPr>
          <p:txBody>
            <a:bodyPr wrap="none" tIns="0" bIns="0" anchor="t"/>
            <a:lstStyle/>
            <a:p>
              <a:pPr marL="0" marR="0" lvl="0" indent="0" algn="ctr" defTabSz="457200" eaLnBrk="1" fontAlgn="auto" latinLnBrk="0" hangingPunct="1">
                <a:lnSpc>
                  <a:spcPct val="100000"/>
                </a:lnSpc>
                <a:spcBef>
                  <a:spcPts val="0"/>
                </a:spcBef>
                <a:spcAft>
                  <a:spcPts val="0"/>
                </a:spcAft>
                <a:buClrTx/>
                <a:buSzTx/>
                <a:buFontTx/>
                <a:buNone/>
                <a:tabLst/>
                <a:defRPr/>
              </a:pPr>
              <a:r>
                <a:rPr kumimoji="1" lang="en-US" sz="1100" i="0" u="none" strike="noStrike" kern="0" cap="none" spc="0" normalizeH="0" baseline="0" noProof="0" dirty="0">
                  <a:ln>
                    <a:noFill/>
                  </a:ln>
                  <a:solidFill>
                    <a:srgbClr val="000000"/>
                  </a:solidFill>
                  <a:effectLst/>
                  <a:uLnTx/>
                  <a:uFillTx/>
                  <a:latin typeface="Arial"/>
                  <a:ea typeface="ＭＳ Ｐゴシック" pitchFamily="34" charset="-128"/>
                  <a:cs typeface="Arial" pitchFamily="34" charset="0"/>
                </a:rPr>
                <a:t>Node A</a:t>
              </a:r>
            </a:p>
          </p:txBody>
        </p:sp>
        <p:sp>
          <p:nvSpPr>
            <p:cNvPr id="44" name="Oval 8">
              <a:extLst>
                <a:ext uri="{FF2B5EF4-FFF2-40B4-BE49-F238E27FC236}">
                  <a16:creationId xmlns:a16="http://schemas.microsoft.com/office/drawing/2014/main" id="{E769FB7C-CB2F-A24A-87F5-4A9BCD2D2D45}"/>
                </a:ext>
              </a:extLst>
            </p:cNvPr>
            <p:cNvSpPr>
              <a:spLocks noChangeArrowheads="1"/>
            </p:cNvSpPr>
            <p:nvPr/>
          </p:nvSpPr>
          <p:spPr bwMode="auto">
            <a:xfrm>
              <a:off x="710311" y="1983434"/>
              <a:ext cx="1484354" cy="653478"/>
            </a:xfrm>
            <a:prstGeom prst="ellipse">
              <a:avLst/>
            </a:prstGeom>
            <a:solidFill>
              <a:srgbClr val="FF99CC"/>
            </a:solidFill>
            <a:ln w="9525">
              <a:solidFill>
                <a:schemeClr val="tx1"/>
              </a:solidFill>
              <a:round/>
              <a:headEnd/>
              <a:tailEnd/>
            </a:ln>
          </p:spPr>
          <p:txBody>
            <a:bodyPr lIns="0" rIns="0" anchor="ctr"/>
            <a:lstStyle/>
            <a:p>
              <a:pPr algn="ctr" fontAlgn="base">
                <a:spcBef>
                  <a:spcPct val="0"/>
                </a:spcBef>
                <a:spcAft>
                  <a:spcPct val="0"/>
                </a:spcAft>
              </a:pP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Function A</a:t>
              </a:r>
              <a:b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b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(Provider)</a:t>
              </a:r>
            </a:p>
          </p:txBody>
        </p:sp>
        <p:cxnSp>
          <p:nvCxnSpPr>
            <p:cNvPr id="45" name="Straight Connector 44">
              <a:extLst>
                <a:ext uri="{FF2B5EF4-FFF2-40B4-BE49-F238E27FC236}">
                  <a16:creationId xmlns:a16="http://schemas.microsoft.com/office/drawing/2014/main" id="{7C754089-06C5-E045-B6B3-922396DB3C14}"/>
                </a:ext>
              </a:extLst>
            </p:cNvPr>
            <p:cNvCxnSpPr>
              <a:stCxn id="44" idx="4"/>
              <a:endCxn id="47" idx="0"/>
            </p:cNvCxnSpPr>
            <p:nvPr/>
          </p:nvCxnSpPr>
          <p:spPr bwMode="auto">
            <a:xfrm>
              <a:off x="1452488" y="2636912"/>
              <a:ext cx="0" cy="288034"/>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6" name="Rectangle 45">
              <a:extLst>
                <a:ext uri="{FF2B5EF4-FFF2-40B4-BE49-F238E27FC236}">
                  <a16:creationId xmlns:a16="http://schemas.microsoft.com/office/drawing/2014/main" id="{D43EA03E-FF01-B448-A665-8ED4E3C460DD}"/>
                </a:ext>
              </a:extLst>
            </p:cNvPr>
            <p:cNvSpPr/>
            <p:nvPr/>
          </p:nvSpPr>
          <p:spPr bwMode="auto">
            <a:xfrm>
              <a:off x="660400" y="3212978"/>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Message Abstraction</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7" name="Rectangle 46">
              <a:extLst>
                <a:ext uri="{FF2B5EF4-FFF2-40B4-BE49-F238E27FC236}">
                  <a16:creationId xmlns:a16="http://schemas.microsoft.com/office/drawing/2014/main" id="{26AE7658-A540-1E47-87FE-FBDC1D406E77}"/>
                </a:ext>
              </a:extLst>
            </p:cNvPr>
            <p:cNvSpPr/>
            <p:nvPr/>
          </p:nvSpPr>
          <p:spPr bwMode="auto">
            <a:xfrm>
              <a:off x="660400" y="2924946"/>
              <a:ext cx="1584176"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rPr>
                <a:t>Service Layer</a:t>
              </a:r>
            </a:p>
          </p:txBody>
        </p:sp>
        <p:cxnSp>
          <p:nvCxnSpPr>
            <p:cNvPr id="48" name="Straight Connector 47">
              <a:extLst>
                <a:ext uri="{FF2B5EF4-FFF2-40B4-BE49-F238E27FC236}">
                  <a16:creationId xmlns:a16="http://schemas.microsoft.com/office/drawing/2014/main" id="{5751343C-44CB-DF4B-A8EF-74844D1A96E8}"/>
                </a:ext>
              </a:extLst>
            </p:cNvPr>
            <p:cNvCxnSpPr/>
            <p:nvPr/>
          </p:nvCxnSpPr>
          <p:spPr bwMode="auto">
            <a:xfrm>
              <a:off x="1439660" y="2780928"/>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49" name="Oval 48">
              <a:extLst>
                <a:ext uri="{FF2B5EF4-FFF2-40B4-BE49-F238E27FC236}">
                  <a16:creationId xmlns:a16="http://schemas.microsoft.com/office/drawing/2014/main" id="{D06C07C8-BF40-E045-A4C1-C5C590DE87DD}"/>
                </a:ext>
              </a:extLst>
            </p:cNvPr>
            <p:cNvSpPr/>
            <p:nvPr/>
          </p:nvSpPr>
          <p:spPr>
            <a:xfrm>
              <a:off x="2122665" y="2238173"/>
              <a:ext cx="144000" cy="144000"/>
            </a:xfrm>
            <a:prstGeom prst="ellipse">
              <a:avLst/>
            </a:prstGeom>
            <a:solidFill>
              <a:srgbClr val="FF6DB6"/>
            </a:solidFill>
            <a:ln w="9525">
              <a:solidFill>
                <a:schemeClr val="tx1"/>
              </a:solidFill>
              <a:round/>
              <a:headEnd/>
              <a:tailEnd/>
            </a:ln>
          </p:spPr>
          <p:txBody>
            <a:bodyPr lIns="0" rIns="0" anchor="ctr"/>
            <a:lstStyle/>
            <a:p>
              <a:pPr algn="ctr"/>
              <a:endParaRPr kumimoji="1" lang="en-US" sz="1000" b="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50" name="Rectangle 49">
              <a:extLst>
                <a:ext uri="{FF2B5EF4-FFF2-40B4-BE49-F238E27FC236}">
                  <a16:creationId xmlns:a16="http://schemas.microsoft.com/office/drawing/2014/main" id="{1B5B3BA7-313F-3646-B1AE-5E0E5C404076}"/>
                </a:ext>
              </a:extLst>
            </p:cNvPr>
            <p:cNvSpPr/>
            <p:nvPr/>
          </p:nvSpPr>
          <p:spPr bwMode="auto">
            <a:xfrm>
              <a:off x="661623" y="3499493"/>
              <a:ext cx="1582953" cy="288032"/>
            </a:xfrm>
            <a:prstGeom prst="rect">
              <a:avLst/>
            </a:prstGeom>
            <a:solidFill>
              <a:srgbClr val="FF99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Technology Binding</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1" name="Rectangle 50">
              <a:extLst>
                <a:ext uri="{FF2B5EF4-FFF2-40B4-BE49-F238E27FC236}">
                  <a16:creationId xmlns:a16="http://schemas.microsoft.com/office/drawing/2014/main" id="{7B68C971-8E75-AD40-891A-C95C3E8555F7}"/>
                </a:ext>
              </a:extLst>
            </p:cNvPr>
            <p:cNvSpPr/>
            <p:nvPr/>
          </p:nvSpPr>
          <p:spPr bwMode="auto">
            <a:xfrm>
              <a:off x="653599" y="4451319"/>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Transport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cxnSp>
          <p:nvCxnSpPr>
            <p:cNvPr id="52" name="Straight Connector 51">
              <a:extLst>
                <a:ext uri="{FF2B5EF4-FFF2-40B4-BE49-F238E27FC236}">
                  <a16:creationId xmlns:a16="http://schemas.microsoft.com/office/drawing/2014/main" id="{9176DE9C-F8E0-DD48-99B9-185BC98F7310}"/>
                </a:ext>
              </a:extLst>
            </p:cNvPr>
            <p:cNvCxnSpPr>
              <a:stCxn id="50" idx="2"/>
              <a:endCxn id="54" idx="0"/>
            </p:cNvCxnSpPr>
            <p:nvPr/>
          </p:nvCxnSpPr>
          <p:spPr bwMode="auto">
            <a:xfrm flipH="1">
              <a:off x="1449699" y="3787525"/>
              <a:ext cx="3401" cy="361796"/>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a:extLst>
                <a:ext uri="{FF2B5EF4-FFF2-40B4-BE49-F238E27FC236}">
                  <a16:creationId xmlns:a16="http://schemas.microsoft.com/office/drawing/2014/main" id="{842B2454-DC9D-9B40-B01E-FE8005369EB8}"/>
                </a:ext>
              </a:extLst>
            </p:cNvPr>
            <p:cNvCxnSpPr/>
            <p:nvPr/>
          </p:nvCxnSpPr>
          <p:spPr bwMode="auto">
            <a:xfrm>
              <a:off x="1439660" y="4043281"/>
              <a:ext cx="72000" cy="0"/>
            </a:xfrm>
            <a:prstGeom prst="line">
              <a:avLst/>
            </a:prstGeom>
            <a:noFill/>
            <a:ln w="28575" cmpd="sng">
              <a:solidFill>
                <a:schemeClr val="tx1"/>
              </a:solidFill>
              <a:round/>
              <a:headEnd/>
              <a:tailEnd/>
            </a:ln>
            <a:extLst>
              <a:ext uri="{909E8E84-426E-40DD-AFC4-6F175D3DCCD1}">
                <a14:hiddenFill xmlns:a14="http://schemas.microsoft.com/office/drawing/2010/main">
                  <a:noFill/>
                </a14:hiddenFill>
              </a:ext>
            </a:extLst>
          </p:spPr>
        </p:cxnSp>
        <p:sp>
          <p:nvSpPr>
            <p:cNvPr id="54" name="Rectangle 53">
              <a:extLst>
                <a:ext uri="{FF2B5EF4-FFF2-40B4-BE49-F238E27FC236}">
                  <a16:creationId xmlns:a16="http://schemas.microsoft.com/office/drawing/2014/main" id="{C5655A20-AD3A-5643-95F1-83B795F2BA86}"/>
                </a:ext>
              </a:extLst>
            </p:cNvPr>
            <p:cNvSpPr/>
            <p:nvPr/>
          </p:nvSpPr>
          <p:spPr bwMode="auto">
            <a:xfrm>
              <a:off x="661623" y="4149321"/>
              <a:ext cx="1576152" cy="301997"/>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Transfer Protocol</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A880260A-88C7-914F-B68B-86286EF6B6A4}"/>
                </a:ext>
              </a:extLst>
            </p:cNvPr>
            <p:cNvSpPr/>
            <p:nvPr/>
          </p:nvSpPr>
          <p:spPr bwMode="auto">
            <a:xfrm>
              <a:off x="653599" y="4745348"/>
              <a:ext cx="1584176" cy="288032"/>
            </a:xfrm>
            <a:prstGeom prst="rect">
              <a:avLst/>
            </a:prstGeom>
            <a:solidFill>
              <a:srgbClr val="99CCFF"/>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ctr"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b="0" i="1" dirty="0">
                  <a:solidFill>
                    <a:schemeClr val="tx1"/>
                  </a:solidFill>
                  <a:latin typeface="Arial" panose="020B0604020202020204" pitchFamily="34" charset="0"/>
                  <a:cs typeface="Arial" panose="020B0604020202020204" pitchFamily="34" charset="0"/>
                </a:rPr>
                <a:t>Link Layer</a:t>
              </a:r>
              <a:endParaRPr kumimoji="0" lang="en-GB" sz="800" b="0" i="1"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57" name="Rectangle 56">
            <a:extLst>
              <a:ext uri="{FF2B5EF4-FFF2-40B4-BE49-F238E27FC236}">
                <a16:creationId xmlns:a16="http://schemas.microsoft.com/office/drawing/2014/main" id="{5E7748A3-860E-5143-A7B3-6EB0784E64EA}"/>
              </a:ext>
            </a:extLst>
          </p:cNvPr>
          <p:cNvSpPr/>
          <p:nvPr/>
        </p:nvSpPr>
        <p:spPr>
          <a:xfrm>
            <a:off x="5791200" y="2703792"/>
            <a:ext cx="2687210" cy="584775"/>
          </a:xfrm>
          <a:prstGeom prst="rect">
            <a:avLst/>
          </a:prstGeom>
        </p:spPr>
        <p:txBody>
          <a:bodyPr wrap="none">
            <a:spAutoFit/>
          </a:bodyPr>
          <a:lstStyle/>
          <a:p>
            <a:r>
              <a:rPr lang="en-US" sz="1600" u="sng" dirty="0"/>
              <a:t>Services Viewpoint Table </a:t>
            </a:r>
          </a:p>
          <a:p>
            <a:r>
              <a:rPr lang="en-US" sz="1600" u="sng" dirty="0"/>
              <a:t>Function, Operation, Data</a:t>
            </a:r>
          </a:p>
        </p:txBody>
      </p:sp>
      <p:sp>
        <p:nvSpPr>
          <p:cNvPr id="58" name="Rectangle 57">
            <a:extLst>
              <a:ext uri="{FF2B5EF4-FFF2-40B4-BE49-F238E27FC236}">
                <a16:creationId xmlns:a16="http://schemas.microsoft.com/office/drawing/2014/main" id="{FE987B2E-0A7C-FE41-9AF0-D1C607F5F59B}"/>
              </a:ext>
            </a:extLst>
          </p:cNvPr>
          <p:cNvSpPr/>
          <p:nvPr/>
        </p:nvSpPr>
        <p:spPr bwMode="auto">
          <a:xfrm>
            <a:off x="1650743" y="3869132"/>
            <a:ext cx="406657" cy="2514600"/>
          </a:xfrm>
          <a:prstGeom prst="rect">
            <a:avLst/>
          </a:prstGeom>
          <a:noFill/>
          <a:ln w="28575" cap="flat" cmpd="sng" algn="ctr">
            <a:solidFill>
              <a:srgbClr val="FF0000"/>
            </a:solidFill>
            <a:prstDash val="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1" name="Rectangle 60">
            <a:extLst>
              <a:ext uri="{FF2B5EF4-FFF2-40B4-BE49-F238E27FC236}">
                <a16:creationId xmlns:a16="http://schemas.microsoft.com/office/drawing/2014/main" id="{A0632346-A29A-EA44-843B-C4C88F854A1E}"/>
              </a:ext>
            </a:extLst>
          </p:cNvPr>
          <p:cNvSpPr/>
          <p:nvPr/>
        </p:nvSpPr>
        <p:spPr>
          <a:xfrm>
            <a:off x="2823117" y="2953434"/>
            <a:ext cx="1172565" cy="646331"/>
          </a:xfrm>
          <a:prstGeom prst="rect">
            <a:avLst/>
          </a:prstGeom>
        </p:spPr>
        <p:txBody>
          <a:bodyPr wrap="none">
            <a:spAutoFit/>
          </a:bodyPr>
          <a:lstStyle/>
          <a:p>
            <a:r>
              <a:rPr lang="en-US" sz="1200" dirty="0">
                <a:solidFill>
                  <a:srgbClr val="FF0000"/>
                </a:solidFill>
              </a:rPr>
              <a:t>Service View:</a:t>
            </a:r>
          </a:p>
          <a:p>
            <a:r>
              <a:rPr lang="en-US" sz="1200" dirty="0">
                <a:solidFill>
                  <a:srgbClr val="FF0000"/>
                </a:solidFill>
              </a:rPr>
              <a:t>Service </a:t>
            </a:r>
          </a:p>
          <a:p>
            <a:r>
              <a:rPr lang="en-US" sz="1200" dirty="0">
                <a:solidFill>
                  <a:srgbClr val="FF0000"/>
                </a:solidFill>
              </a:rPr>
              <a:t>Description</a:t>
            </a:r>
          </a:p>
        </p:txBody>
      </p:sp>
      <p:sp>
        <p:nvSpPr>
          <p:cNvPr id="62" name="Rectangle 61">
            <a:extLst>
              <a:ext uri="{FF2B5EF4-FFF2-40B4-BE49-F238E27FC236}">
                <a16:creationId xmlns:a16="http://schemas.microsoft.com/office/drawing/2014/main" id="{97C9C9A3-D99C-BE4B-BF66-2D339A322C05}"/>
              </a:ext>
            </a:extLst>
          </p:cNvPr>
          <p:cNvSpPr/>
          <p:nvPr/>
        </p:nvSpPr>
        <p:spPr>
          <a:xfrm>
            <a:off x="2023916" y="4080326"/>
            <a:ext cx="1513556" cy="830997"/>
          </a:xfrm>
          <a:prstGeom prst="rect">
            <a:avLst/>
          </a:prstGeom>
        </p:spPr>
        <p:txBody>
          <a:bodyPr wrap="none">
            <a:spAutoFit/>
          </a:bodyPr>
          <a:lstStyle/>
          <a:p>
            <a:r>
              <a:rPr lang="en-US" sz="1200" dirty="0">
                <a:solidFill>
                  <a:srgbClr val="FF0000"/>
                </a:solidFill>
              </a:rPr>
              <a:t>Communications</a:t>
            </a:r>
          </a:p>
          <a:p>
            <a:r>
              <a:rPr lang="en-US" sz="1200" dirty="0">
                <a:solidFill>
                  <a:srgbClr val="FF0000"/>
                </a:solidFill>
              </a:rPr>
              <a:t>view:</a:t>
            </a:r>
          </a:p>
          <a:p>
            <a:r>
              <a:rPr lang="en-US" sz="1200" dirty="0">
                <a:solidFill>
                  <a:srgbClr val="FF0000"/>
                </a:solidFill>
              </a:rPr>
              <a:t>Service Interface</a:t>
            </a:r>
          </a:p>
          <a:p>
            <a:r>
              <a:rPr lang="en-US" sz="1200" dirty="0">
                <a:solidFill>
                  <a:srgbClr val="FF0000"/>
                </a:solidFill>
              </a:rPr>
              <a:t>Binding Signature</a:t>
            </a:r>
          </a:p>
        </p:txBody>
      </p:sp>
      <p:sp>
        <p:nvSpPr>
          <p:cNvPr id="63" name="Rectangle 62">
            <a:extLst>
              <a:ext uri="{FF2B5EF4-FFF2-40B4-BE49-F238E27FC236}">
                <a16:creationId xmlns:a16="http://schemas.microsoft.com/office/drawing/2014/main" id="{252CBD33-EC3B-9B49-803E-3348C0FF4DE8}"/>
              </a:ext>
            </a:extLst>
          </p:cNvPr>
          <p:cNvSpPr/>
          <p:nvPr/>
        </p:nvSpPr>
        <p:spPr>
          <a:xfrm>
            <a:off x="3086909" y="1375826"/>
            <a:ext cx="1373856" cy="1015663"/>
          </a:xfrm>
          <a:prstGeom prst="rect">
            <a:avLst/>
          </a:prstGeom>
        </p:spPr>
        <p:txBody>
          <a:bodyPr wrap="square">
            <a:spAutoFit/>
          </a:bodyPr>
          <a:lstStyle/>
          <a:p>
            <a:r>
              <a:rPr lang="en-US" sz="1200" dirty="0">
                <a:solidFill>
                  <a:srgbClr val="FF0000"/>
                </a:solidFill>
              </a:rPr>
              <a:t>Information</a:t>
            </a:r>
          </a:p>
          <a:p>
            <a:r>
              <a:rPr lang="en-US" sz="1200" dirty="0">
                <a:solidFill>
                  <a:srgbClr val="FF0000"/>
                </a:solidFill>
              </a:rPr>
              <a:t>View:</a:t>
            </a:r>
          </a:p>
          <a:p>
            <a:r>
              <a:rPr lang="en-US" sz="1200" dirty="0">
                <a:solidFill>
                  <a:srgbClr val="FF0000"/>
                </a:solidFill>
              </a:rPr>
              <a:t>Information Object</a:t>
            </a:r>
          </a:p>
          <a:p>
            <a:r>
              <a:rPr lang="en-US" sz="1200" dirty="0">
                <a:solidFill>
                  <a:srgbClr val="FF0000"/>
                </a:solidFill>
              </a:rPr>
              <a:t>Description</a:t>
            </a:r>
          </a:p>
        </p:txBody>
      </p:sp>
      <p:pic>
        <p:nvPicPr>
          <p:cNvPr id="65" name="Picture 64">
            <a:extLst>
              <a:ext uri="{FF2B5EF4-FFF2-40B4-BE49-F238E27FC236}">
                <a16:creationId xmlns:a16="http://schemas.microsoft.com/office/drawing/2014/main" id="{EA908A3C-DDA6-9443-9967-A0BF9FC38127}"/>
              </a:ext>
            </a:extLst>
          </p:cNvPr>
          <p:cNvPicPr>
            <a:picLocks noChangeAspect="1"/>
          </p:cNvPicPr>
          <p:nvPr/>
        </p:nvPicPr>
        <p:blipFill>
          <a:blip r:embed="rId3"/>
          <a:stretch>
            <a:fillRect/>
          </a:stretch>
        </p:blipFill>
        <p:spPr>
          <a:xfrm>
            <a:off x="4021732" y="986840"/>
            <a:ext cx="2565546" cy="1265644"/>
          </a:xfrm>
          <a:prstGeom prst="rect">
            <a:avLst/>
          </a:prstGeom>
        </p:spPr>
      </p:pic>
      <p:cxnSp>
        <p:nvCxnSpPr>
          <p:cNvPr id="37" name="Straight Connector 36">
            <a:extLst>
              <a:ext uri="{FF2B5EF4-FFF2-40B4-BE49-F238E27FC236}">
                <a16:creationId xmlns:a16="http://schemas.microsoft.com/office/drawing/2014/main" id="{4ED7C1D9-A3EE-8C42-831B-38E868761A96}"/>
              </a:ext>
            </a:extLst>
          </p:cNvPr>
          <p:cNvCxnSpPr>
            <a:endCxn id="25" idx="0"/>
          </p:cNvCxnSpPr>
          <p:nvPr/>
        </p:nvCxnSpPr>
        <p:spPr bwMode="auto">
          <a:xfrm flipH="1">
            <a:off x="2504173" y="2252484"/>
            <a:ext cx="620027" cy="473936"/>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3" name="Straight Connector 32">
            <a:extLst>
              <a:ext uri="{FF2B5EF4-FFF2-40B4-BE49-F238E27FC236}">
                <a16:creationId xmlns:a16="http://schemas.microsoft.com/office/drawing/2014/main" id="{FFB9E8BC-857E-AB40-85D1-411A599A968A}"/>
              </a:ext>
            </a:extLst>
          </p:cNvPr>
          <p:cNvCxnSpPr>
            <a:endCxn id="12" idx="0"/>
          </p:cNvCxnSpPr>
          <p:nvPr/>
        </p:nvCxnSpPr>
        <p:spPr bwMode="auto">
          <a:xfrm>
            <a:off x="3722520" y="2410961"/>
            <a:ext cx="2539848" cy="1170439"/>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38" name="Straight Connector 37">
            <a:extLst>
              <a:ext uri="{FF2B5EF4-FFF2-40B4-BE49-F238E27FC236}">
                <a16:creationId xmlns:a16="http://schemas.microsoft.com/office/drawing/2014/main" id="{22EA9EEC-EE7D-6441-BB9E-CE49A0FFE1B6}"/>
              </a:ext>
            </a:extLst>
          </p:cNvPr>
          <p:cNvCxnSpPr>
            <a:stCxn id="58" idx="0"/>
          </p:cNvCxnSpPr>
          <p:nvPr/>
        </p:nvCxnSpPr>
        <p:spPr bwMode="auto">
          <a:xfrm flipH="1" flipV="1">
            <a:off x="1402082" y="2703794"/>
            <a:ext cx="451990" cy="1165338"/>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Tree>
    <p:extLst>
      <p:ext uri="{BB962C8B-B14F-4D97-AF65-F5344CB8AC3E}">
        <p14:creationId xmlns:p14="http://schemas.microsoft.com/office/powerpoint/2010/main" val="38473051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4" name="Straight Connector 63">
            <a:extLst>
              <a:ext uri="{FF2B5EF4-FFF2-40B4-BE49-F238E27FC236}">
                <a16:creationId xmlns:a16="http://schemas.microsoft.com/office/drawing/2014/main" id="{697DBB34-BF1F-1140-99FF-3361BC759B1F}"/>
              </a:ext>
            </a:extLst>
          </p:cNvPr>
          <p:cNvCxnSpPr>
            <a:stCxn id="46" idx="4"/>
            <a:endCxn id="63" idx="0"/>
          </p:cNvCxnSpPr>
          <p:nvPr/>
        </p:nvCxnSpPr>
        <p:spPr bwMode="auto">
          <a:xfrm>
            <a:off x="4553744" y="1689249"/>
            <a:ext cx="14983" cy="748080"/>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 name="Title 1"/>
          <p:cNvSpPr>
            <a:spLocks noGrp="1"/>
          </p:cNvSpPr>
          <p:nvPr>
            <p:ph type="title"/>
          </p:nvPr>
        </p:nvSpPr>
        <p:spPr>
          <a:xfrm>
            <a:off x="457200" y="0"/>
            <a:ext cx="8229600" cy="1143000"/>
          </a:xfrm>
        </p:spPr>
        <p:txBody>
          <a:bodyPr vert="horz"/>
          <a:lstStyle/>
          <a:p>
            <a:r>
              <a:rPr lang="en-GB" sz="2400" dirty="0">
                <a:solidFill>
                  <a:srgbClr val="0099A6"/>
                </a:solidFill>
              </a:rPr>
              <a:t>RASDS Service Protocol Representation</a:t>
            </a:r>
            <a:br>
              <a:rPr lang="en-GB" sz="2400" dirty="0">
                <a:solidFill>
                  <a:srgbClr val="0099A6"/>
                </a:solidFill>
              </a:rPr>
            </a:br>
            <a:endParaRPr lang="en-GB" sz="2400" dirty="0">
              <a:solidFill>
                <a:srgbClr val="0099A6"/>
              </a:solidFill>
            </a:endParaRP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Rectangle 4"/>
          <p:cNvSpPr/>
          <p:nvPr/>
        </p:nvSpPr>
        <p:spPr bwMode="auto">
          <a:xfrm>
            <a:off x="6858000" y="205480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 peer</a:t>
            </a:r>
          </a:p>
        </p:txBody>
      </p:sp>
      <p:sp>
        <p:nvSpPr>
          <p:cNvPr id="6" name="Rectangle 5"/>
          <p:cNvSpPr/>
          <p:nvPr/>
        </p:nvSpPr>
        <p:spPr bwMode="auto">
          <a:xfrm>
            <a:off x="3833664" y="205480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Service Protocol</a:t>
            </a:r>
          </a:p>
        </p:txBody>
      </p:sp>
      <p:cxnSp>
        <p:nvCxnSpPr>
          <p:cNvPr id="8" name="Straight Connector 7"/>
          <p:cNvCxnSpPr/>
          <p:nvPr/>
        </p:nvCxnSpPr>
        <p:spPr bwMode="auto">
          <a:xfrm>
            <a:off x="5273824" y="214992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9" name="TextBox 8"/>
          <p:cNvSpPr txBox="1"/>
          <p:nvPr/>
        </p:nvSpPr>
        <p:spPr>
          <a:xfrm>
            <a:off x="5558562" y="2039779"/>
            <a:ext cx="1117294" cy="246221"/>
          </a:xfrm>
          <a:prstGeom prst="rect">
            <a:avLst/>
          </a:prstGeom>
          <a:noFill/>
        </p:spPr>
        <p:txBody>
          <a:bodyPr wrap="none" lIns="0" tIns="0" rIns="0" bIns="0" rtlCol="0">
            <a:spAutoFit/>
          </a:bodyPr>
          <a:lstStyle/>
          <a:p>
            <a:pPr algn="ctr"/>
            <a:r>
              <a:rPr lang="en-GB" sz="800" dirty="0">
                <a:solidFill>
                  <a:schemeClr val="tx1"/>
                </a:solidFill>
                <a:latin typeface="Arial" panose="020B0604020202020204" pitchFamily="34" charset="0"/>
                <a:cs typeface="Arial" panose="020B0604020202020204" pitchFamily="34" charset="0"/>
              </a:rPr>
              <a:t>Service Protocol PDUs</a:t>
            </a:r>
          </a:p>
          <a:p>
            <a:pPr algn="ctr"/>
            <a:r>
              <a:rPr lang="en-GB" sz="800" dirty="0">
                <a:latin typeface="Arial" panose="020B0604020202020204" pitchFamily="34" charset="0"/>
                <a:cs typeface="Arial" panose="020B0604020202020204" pitchFamily="34" charset="0"/>
              </a:rPr>
              <a:t>(logical flow)</a:t>
            </a:r>
            <a:endParaRPr lang="en-GB" sz="800" dirty="0">
              <a:solidFill>
                <a:schemeClr val="tx1"/>
              </a:solidFill>
              <a:latin typeface="Arial" panose="020B0604020202020204" pitchFamily="34" charset="0"/>
              <a:cs typeface="Arial" panose="020B0604020202020204" pitchFamily="34" charset="0"/>
            </a:endParaRPr>
          </a:p>
        </p:txBody>
      </p:sp>
      <p:sp>
        <p:nvSpPr>
          <p:cNvPr id="12" name="Line Callout 1 (No Border) 11"/>
          <p:cNvSpPr/>
          <p:nvPr/>
        </p:nvSpPr>
        <p:spPr bwMode="auto">
          <a:xfrm flipH="1">
            <a:off x="6891305" y="1398571"/>
            <a:ext cx="1952270" cy="391880"/>
          </a:xfrm>
          <a:prstGeom prst="callout1">
            <a:avLst>
              <a:gd name="adj1" fmla="val 27653"/>
              <a:gd name="adj2" fmla="val 105011"/>
              <a:gd name="adj3" fmla="val 142099"/>
              <a:gd name="adj4" fmla="val 13849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PDUs may be simplex or bi-directional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Line Callout 1 (No Border) 12"/>
          <p:cNvSpPr/>
          <p:nvPr/>
        </p:nvSpPr>
        <p:spPr bwMode="auto">
          <a:xfrm flipH="1">
            <a:off x="4927823" y="858555"/>
            <a:ext cx="2264304" cy="335280"/>
          </a:xfrm>
          <a:prstGeom prst="callout1">
            <a:avLst>
              <a:gd name="adj1" fmla="val 109986"/>
              <a:gd name="adj2" fmla="val 71135"/>
              <a:gd name="adj3" fmla="val 348491"/>
              <a:gd name="adj4" fmla="val 9710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Protocol </a:t>
            </a:r>
            <a:r>
              <a:rPr lang="en-GB" sz="1000" b="0" dirty="0" err="1">
                <a:solidFill>
                  <a:schemeClr val="tx1"/>
                </a:solidFill>
                <a:latin typeface="Arial" panose="020B0604020202020204" pitchFamily="34" charset="0"/>
                <a:cs typeface="Arial" panose="020B0604020202020204" pitchFamily="34" charset="0"/>
              </a:rPr>
              <a:t>behavior</a:t>
            </a:r>
            <a:r>
              <a:rPr lang="en-GB" sz="1000" b="0" dirty="0">
                <a:solidFill>
                  <a:schemeClr val="tx1"/>
                </a:solidFill>
                <a:latin typeface="Arial" panose="020B0604020202020204" pitchFamily="34" charset="0"/>
                <a:cs typeface="Arial" panose="020B0604020202020204" pitchFamily="34" charset="0"/>
              </a:rPr>
              <a:t> (may be described by state machine or other)</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1" name="Rectangle 30"/>
          <p:cNvSpPr/>
          <p:nvPr/>
        </p:nvSpPr>
        <p:spPr bwMode="auto">
          <a:xfrm>
            <a:off x="3618939" y="5214586"/>
            <a:ext cx="350926" cy="159462"/>
          </a:xfrm>
          <a:prstGeom prst="rect">
            <a:avLst/>
          </a:prstGeom>
          <a:solidFill>
            <a:srgbClr val="CC9900"/>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Proto</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3" name="Rectangle 32"/>
          <p:cNvSpPr/>
          <p:nvPr/>
        </p:nvSpPr>
        <p:spPr bwMode="auto">
          <a:xfrm>
            <a:off x="3618939" y="5435052"/>
            <a:ext cx="350926" cy="159462"/>
          </a:xfrm>
          <a:prstGeom prst="rect">
            <a:avLst/>
          </a:prstGeom>
          <a:solidFill>
            <a:srgbClr val="CC9900"/>
          </a:solidFill>
          <a:ln w="19050">
            <a:solidFill>
              <a:srgbClr val="0000FF"/>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Rectangle 34"/>
          <p:cNvSpPr/>
          <p:nvPr/>
        </p:nvSpPr>
        <p:spPr bwMode="auto">
          <a:xfrm>
            <a:off x="3618939" y="5655518"/>
            <a:ext cx="350926" cy="159462"/>
          </a:xfrm>
          <a:prstGeom prst="rect">
            <a:avLst/>
          </a:prstGeom>
          <a:solidFill>
            <a:srgbClr val="CC9900"/>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7" name="Rectangle 36"/>
          <p:cNvSpPr/>
          <p:nvPr/>
        </p:nvSpPr>
        <p:spPr bwMode="auto">
          <a:xfrm>
            <a:off x="3618939" y="5875982"/>
            <a:ext cx="350926" cy="159462"/>
          </a:xfrm>
          <a:prstGeom prst="rect">
            <a:avLst/>
          </a:prstGeom>
          <a:solidFill>
            <a:srgbClr val="CC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algn="ct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8" name="TextBox 37"/>
          <p:cNvSpPr txBox="1"/>
          <p:nvPr/>
        </p:nvSpPr>
        <p:spPr>
          <a:xfrm>
            <a:off x="4057189" y="4904754"/>
            <a:ext cx="4839786" cy="1217962"/>
          </a:xfrm>
          <a:prstGeom prst="rect">
            <a:avLst/>
          </a:prstGeom>
          <a:noFill/>
        </p:spPr>
        <p:txBody>
          <a:bodyPr wrap="none" rtlCol="0">
            <a:spAutoFit/>
          </a:bodyPr>
          <a:lstStyle/>
          <a:p>
            <a:pPr>
              <a:lnSpc>
                <a:spcPts val="1800"/>
              </a:lnSpc>
            </a:pPr>
            <a:r>
              <a:rPr lang="en-GB" sz="1000" b="0" dirty="0">
                <a:solidFill>
                  <a:schemeClr val="tx1"/>
                </a:solidFill>
                <a:latin typeface="Arial" panose="020B0604020202020204" pitchFamily="34" charset="0"/>
                <a:cs typeface="Arial" panose="020B0604020202020204" pitchFamily="34" charset="0"/>
              </a:rPr>
              <a:t>Unspecified Status (typically used for unknown protocols)</a:t>
            </a:r>
          </a:p>
          <a:p>
            <a:pPr>
              <a:lnSpc>
                <a:spcPts val="1800"/>
              </a:lnSpc>
            </a:pPr>
            <a:r>
              <a:rPr lang="en-GB" sz="1000" b="0" dirty="0">
                <a:solidFill>
                  <a:schemeClr val="tx1"/>
                </a:solidFill>
                <a:latin typeface="Arial" panose="020B0604020202020204" pitchFamily="34" charset="0"/>
                <a:cs typeface="Arial" panose="020B0604020202020204" pitchFamily="34" charset="0"/>
              </a:rPr>
              <a:t>Published CCSDS / SC14 Standard (Blue or Magenta Book)</a:t>
            </a:r>
          </a:p>
          <a:p>
            <a:pPr>
              <a:lnSpc>
                <a:spcPts val="1800"/>
              </a:lnSpc>
            </a:pPr>
            <a:r>
              <a:rPr lang="en-GB" sz="1000" b="0" dirty="0">
                <a:solidFill>
                  <a:schemeClr val="tx1"/>
                </a:solidFill>
                <a:latin typeface="Arial" panose="020B0604020202020204" pitchFamily="34" charset="0"/>
                <a:cs typeface="Arial" panose="020B0604020202020204" pitchFamily="34" charset="0"/>
              </a:rPr>
              <a:t>[Future]: CCSDS / SC14 Standard Under Development</a:t>
            </a:r>
          </a:p>
          <a:p>
            <a:pPr>
              <a:lnSpc>
                <a:spcPts val="1800"/>
              </a:lnSpc>
            </a:pPr>
            <a:r>
              <a:rPr lang="en-GB" sz="1000" b="0" dirty="0">
                <a:solidFill>
                  <a:schemeClr val="tx1"/>
                </a:solidFill>
                <a:latin typeface="Arial" panose="020B0604020202020204" pitchFamily="34" charset="0"/>
                <a:cs typeface="Arial" panose="020B0604020202020204" pitchFamily="34" charset="0"/>
              </a:rPr>
              <a:t>[Prospective]: Proposed CCSDS / SC14 Standard (Green Book – future road map)</a:t>
            </a:r>
          </a:p>
          <a:p>
            <a:pPr>
              <a:lnSpc>
                <a:spcPts val="1800"/>
              </a:lnSpc>
            </a:pPr>
            <a:r>
              <a:rPr lang="en-GB" sz="1000" b="0" dirty="0">
                <a:solidFill>
                  <a:schemeClr val="tx1"/>
                </a:solidFill>
                <a:latin typeface="Arial" panose="020B0604020202020204" pitchFamily="34" charset="0"/>
                <a:cs typeface="Arial" panose="020B0604020202020204" pitchFamily="34" charset="0"/>
              </a:rPr>
              <a:t>No CCSDS / SC14 Standard Identified</a:t>
            </a:r>
          </a:p>
        </p:txBody>
      </p:sp>
      <p:sp>
        <p:nvSpPr>
          <p:cNvPr id="40" name="Rectangle 39"/>
          <p:cNvSpPr/>
          <p:nvPr/>
        </p:nvSpPr>
        <p:spPr bwMode="auto">
          <a:xfrm>
            <a:off x="3618939" y="4994120"/>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Svc</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41" name="TextBox 40"/>
          <p:cNvSpPr txBox="1"/>
          <p:nvPr/>
        </p:nvSpPr>
        <p:spPr>
          <a:xfrm>
            <a:off x="4033148" y="4643144"/>
            <a:ext cx="258596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Standardisation Status (if required):</a:t>
            </a:r>
          </a:p>
        </p:txBody>
      </p:sp>
      <p:sp>
        <p:nvSpPr>
          <p:cNvPr id="39" name="Rectangle 38">
            <a:extLst>
              <a:ext uri="{FF2B5EF4-FFF2-40B4-BE49-F238E27FC236}">
                <a16:creationId xmlns:a16="http://schemas.microsoft.com/office/drawing/2014/main" id="{9E28B545-9E1A-4547-AFC1-A37173EC96E8}"/>
              </a:ext>
            </a:extLst>
          </p:cNvPr>
          <p:cNvSpPr/>
          <p:nvPr/>
        </p:nvSpPr>
        <p:spPr bwMode="auto">
          <a:xfrm>
            <a:off x="3833664" y="2488629"/>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a:t>
            </a:r>
          </a:p>
        </p:txBody>
      </p:sp>
      <p:cxnSp>
        <p:nvCxnSpPr>
          <p:cNvPr id="42" name="Straight Connector 41">
            <a:extLst>
              <a:ext uri="{FF2B5EF4-FFF2-40B4-BE49-F238E27FC236}">
                <a16:creationId xmlns:a16="http://schemas.microsoft.com/office/drawing/2014/main" id="{84F62453-D481-8D40-A3C2-93F322F591A3}"/>
              </a:ext>
            </a:extLst>
          </p:cNvPr>
          <p:cNvCxnSpPr/>
          <p:nvPr/>
        </p:nvCxnSpPr>
        <p:spPr bwMode="auto">
          <a:xfrm>
            <a:off x="5273824" y="2583749"/>
            <a:ext cx="1584176" cy="0"/>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8" name="Oval 44">
            <a:extLst>
              <a:ext uri="{FF2B5EF4-FFF2-40B4-BE49-F238E27FC236}">
                <a16:creationId xmlns:a16="http://schemas.microsoft.com/office/drawing/2014/main" id="{9F3B04B0-EBA6-D844-B432-66C205641879}"/>
              </a:ext>
            </a:extLst>
          </p:cNvPr>
          <p:cNvSpPr>
            <a:spLocks noChangeArrowheads="1"/>
          </p:cNvSpPr>
          <p:nvPr/>
        </p:nvSpPr>
        <p:spPr bwMode="auto">
          <a:xfrm>
            <a:off x="4454427" y="2005981"/>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59" name="Line Callout 1 (No Border) 58">
            <a:extLst>
              <a:ext uri="{FF2B5EF4-FFF2-40B4-BE49-F238E27FC236}">
                <a16:creationId xmlns:a16="http://schemas.microsoft.com/office/drawing/2014/main" id="{B50FC43A-761C-6F44-8112-08F298A49A1F}"/>
              </a:ext>
            </a:extLst>
          </p:cNvPr>
          <p:cNvSpPr/>
          <p:nvPr/>
        </p:nvSpPr>
        <p:spPr bwMode="auto">
          <a:xfrm flipH="1">
            <a:off x="2216182" y="1130595"/>
            <a:ext cx="1625379" cy="335280"/>
          </a:xfrm>
          <a:prstGeom prst="callout1">
            <a:avLst>
              <a:gd name="adj1" fmla="val 108270"/>
              <a:gd name="adj2" fmla="val 40021"/>
              <a:gd name="adj3" fmla="val 269880"/>
              <a:gd name="adj4" fmla="val -3695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Provided Protocol Interface (</a:t>
            </a:r>
            <a:r>
              <a:rPr lang="en-GB" sz="1000" b="0" dirty="0">
                <a:latin typeface="Arial" panose="020B0604020202020204" pitchFamily="34" charset="0"/>
                <a:cs typeface="Arial" panose="020B0604020202020204" pitchFamily="34" charset="0"/>
              </a:rPr>
              <a:t>Service</a:t>
            </a:r>
            <a:r>
              <a:rPr lang="en-GB" sz="1000" b="0" dirty="0">
                <a:solidFill>
                  <a:schemeClr val="tx1"/>
                </a:solidFill>
                <a:latin typeface="Arial" panose="020B0604020202020204" pitchFamily="34" charset="0"/>
                <a:cs typeface="Arial" panose="020B0604020202020204" pitchFamily="34" charset="0"/>
              </a:rPr>
              <a:t>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0" name="Oval 44">
            <a:extLst>
              <a:ext uri="{FF2B5EF4-FFF2-40B4-BE49-F238E27FC236}">
                <a16:creationId xmlns:a16="http://schemas.microsoft.com/office/drawing/2014/main" id="{5530FC5B-6361-594C-A337-A7F506F8D8C3}"/>
              </a:ext>
            </a:extLst>
          </p:cNvPr>
          <p:cNvSpPr>
            <a:spLocks noChangeArrowheads="1"/>
          </p:cNvSpPr>
          <p:nvPr/>
        </p:nvSpPr>
        <p:spPr bwMode="auto">
          <a:xfrm>
            <a:off x="4454427" y="2222055"/>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1" name="Line Callout 1 (No Border) 60">
            <a:extLst>
              <a:ext uri="{FF2B5EF4-FFF2-40B4-BE49-F238E27FC236}">
                <a16:creationId xmlns:a16="http://schemas.microsoft.com/office/drawing/2014/main" id="{A6C9EF99-5179-2E44-9508-AA08A7117845}"/>
              </a:ext>
            </a:extLst>
          </p:cNvPr>
          <p:cNvSpPr/>
          <p:nvPr/>
        </p:nvSpPr>
        <p:spPr bwMode="auto">
          <a:xfrm flipH="1">
            <a:off x="1905003" y="2403845"/>
            <a:ext cx="1646013" cy="335280"/>
          </a:xfrm>
          <a:prstGeom prst="callout1">
            <a:avLst>
              <a:gd name="adj1" fmla="val 13930"/>
              <a:gd name="adj2" fmla="val -3058"/>
              <a:gd name="adj3" fmla="val -32297"/>
              <a:gd name="adj4" fmla="val -5605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Required Interface (of comm protocol SAP)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62" name="Rectangle 61">
            <a:extLst>
              <a:ext uri="{FF2B5EF4-FFF2-40B4-BE49-F238E27FC236}">
                <a16:creationId xmlns:a16="http://schemas.microsoft.com/office/drawing/2014/main" id="{535B278D-4CA0-944C-BD55-F7BEEFEC3FA5}"/>
              </a:ext>
            </a:extLst>
          </p:cNvPr>
          <p:cNvSpPr/>
          <p:nvPr/>
        </p:nvSpPr>
        <p:spPr>
          <a:xfrm>
            <a:off x="155085" y="2919682"/>
            <a:ext cx="3200400" cy="3647152"/>
          </a:xfrm>
          <a:prstGeom prst="rect">
            <a:avLst/>
          </a:prstGeom>
        </p:spPr>
        <p:txBody>
          <a:bodyPr wrap="square">
            <a:spAutoFit/>
          </a:bodyPr>
          <a:lstStyle/>
          <a:p>
            <a:pPr eaLnBrk="1" hangingPunct="1"/>
            <a:r>
              <a:rPr kumimoji="1" lang="en-US" altLang="ja-JP" sz="1050" b="0" dirty="0">
                <a:latin typeface="Arial" panose="020B0604020202020204" pitchFamily="34" charset="0"/>
                <a:ea typeface="Osaka" charset="-128"/>
              </a:rPr>
              <a:t>ISO /IEC 7498 Basic Reference Model (BRM) treats all of this as “Application Layer”.  Server, web/cloud, or virtualized deployments fit this same pattern.</a:t>
            </a:r>
          </a:p>
          <a:p>
            <a:pPr eaLnBrk="1" hangingPunct="1"/>
            <a:endParaRPr kumimoji="1" lang="en-US" altLang="ja-JP" sz="1050" b="0" dirty="0">
              <a:latin typeface="Arial" panose="020B0604020202020204" pitchFamily="34" charset="0"/>
              <a:ea typeface="Osaka" charset="-128"/>
            </a:endParaRPr>
          </a:p>
          <a:p>
            <a:r>
              <a:rPr kumimoji="1" lang="en-US" altLang="ja-JP" sz="1050" b="0" dirty="0">
                <a:latin typeface="Arial" panose="020B0604020202020204" pitchFamily="34" charset="0"/>
                <a:ea typeface="Osaka" charset="-128"/>
              </a:rPr>
              <a:t>Service protocol must have defined behavior, PDUs, and required / provided interfaces. Behavior may be defined in a state machine, state table, or narrative form.  Usually only defines behavior of sending side, but may define both ends.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 Protocol may be built upon a standard protocol such as HTTP/REST, or a protocol like AMS, or accessed via a defined API with a bespoke protocol.  Underlying protocol stacks follow normal Communication View rules.</a:t>
            </a:r>
          </a:p>
          <a:p>
            <a:pPr eaLnBrk="1" hangingPunct="1"/>
            <a:endParaRPr kumimoji="1" lang="en-US" altLang="ja-JP" sz="1050" b="0" dirty="0">
              <a:latin typeface="Arial" panose="020B0604020202020204" pitchFamily="34" charset="0"/>
              <a:ea typeface="Osaka" charset="-128"/>
            </a:endParaRPr>
          </a:p>
          <a:p>
            <a:pPr eaLnBrk="1" hangingPunct="1"/>
            <a:r>
              <a:rPr kumimoji="1" lang="en-US" altLang="ja-JP" sz="1050" b="0" dirty="0">
                <a:latin typeface="Arial" panose="020B0604020202020204" pitchFamily="34" charset="0"/>
                <a:ea typeface="Osaka" charset="-128"/>
              </a:rPr>
              <a:t>Services may use externally supplied Authentication mechanisms.  They may also rely upon security mechanisms (encryption, authentication of data payloads) or security in underlying layers.</a:t>
            </a:r>
          </a:p>
        </p:txBody>
      </p:sp>
      <p:sp>
        <p:nvSpPr>
          <p:cNvPr id="63" name="Oval 44">
            <a:extLst>
              <a:ext uri="{FF2B5EF4-FFF2-40B4-BE49-F238E27FC236}">
                <a16:creationId xmlns:a16="http://schemas.microsoft.com/office/drawing/2014/main" id="{34DF5E8D-69DB-BF46-8D19-E9FD16BB215B}"/>
              </a:ext>
            </a:extLst>
          </p:cNvPr>
          <p:cNvSpPr>
            <a:spLocks noChangeArrowheads="1"/>
          </p:cNvSpPr>
          <p:nvPr/>
        </p:nvSpPr>
        <p:spPr bwMode="auto">
          <a:xfrm>
            <a:off x="4454427" y="2437329"/>
            <a:ext cx="228600" cy="74294"/>
          </a:xfrm>
          <a:prstGeom prst="ellipse">
            <a:avLst/>
          </a:prstGeom>
          <a:gradFill rotWithShape="0">
            <a:gsLst>
              <a:gs pos="0">
                <a:srgbClr val="FF3300">
                  <a:gamma/>
                  <a:shade val="46275"/>
                  <a:invGamma/>
                </a:srgbClr>
              </a:gs>
              <a:gs pos="50000">
                <a:srgbClr val="FF3300"/>
              </a:gs>
              <a:gs pos="100000">
                <a:srgbClr val="FF3300">
                  <a:gamma/>
                  <a:shade val="46275"/>
                  <a:invGamma/>
                </a:srgbClr>
              </a:gs>
            </a:gsLst>
            <a:lin ang="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cxnSp>
        <p:nvCxnSpPr>
          <p:cNvPr id="65" name="Straight Connector 64">
            <a:extLst>
              <a:ext uri="{FF2B5EF4-FFF2-40B4-BE49-F238E27FC236}">
                <a16:creationId xmlns:a16="http://schemas.microsoft.com/office/drawing/2014/main" id="{7F41F3E5-2ED2-BA4E-AD23-B2D894465ED3}"/>
              </a:ext>
            </a:extLst>
          </p:cNvPr>
          <p:cNvCxnSpPr>
            <a:endCxn id="39" idx="2"/>
          </p:cNvCxnSpPr>
          <p:nvPr/>
        </p:nvCxnSpPr>
        <p:spPr bwMode="auto">
          <a:xfrm flipV="1">
            <a:off x="4553744" y="2678869"/>
            <a:ext cx="0" cy="140531"/>
          </a:xfrm>
          <a:prstGeom prst="line">
            <a:avLst/>
          </a:prstGeom>
          <a:noFill/>
          <a:ln w="9525" cap="flat" cmpd="sng" algn="ctr">
            <a:solidFill>
              <a:schemeClr val="tx1"/>
            </a:solidFill>
            <a:prstDash val="solid"/>
            <a:round/>
            <a:headEnd type="triangl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6" name="Straight Connector 65">
            <a:extLst>
              <a:ext uri="{FF2B5EF4-FFF2-40B4-BE49-F238E27FC236}">
                <a16:creationId xmlns:a16="http://schemas.microsoft.com/office/drawing/2014/main" id="{89D43E49-7EA6-F040-83BC-824D3BA73212}"/>
              </a:ext>
            </a:extLst>
          </p:cNvPr>
          <p:cNvCxnSpPr>
            <a:endCxn id="5" idx="2"/>
          </p:cNvCxnSpPr>
          <p:nvPr/>
        </p:nvCxnSpPr>
        <p:spPr bwMode="auto">
          <a:xfrm flipV="1">
            <a:off x="7650088" y="2245049"/>
            <a:ext cx="0" cy="574352"/>
          </a:xfrm>
          <a:prstGeom prst="line">
            <a:avLst/>
          </a:prstGeom>
          <a:noFill/>
          <a:ln w="9525" cap="flat" cmpd="sng" algn="ctr">
            <a:solidFill>
              <a:schemeClr val="tx1"/>
            </a:solidFill>
            <a:prstDash val="solid"/>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8" name="Straight Connector 67">
            <a:extLst>
              <a:ext uri="{FF2B5EF4-FFF2-40B4-BE49-F238E27FC236}">
                <a16:creationId xmlns:a16="http://schemas.microsoft.com/office/drawing/2014/main" id="{E4ACDB94-67EF-8B4E-B4B0-1253FA4FA327}"/>
              </a:ext>
            </a:extLst>
          </p:cNvPr>
          <p:cNvCxnSpPr/>
          <p:nvPr/>
        </p:nvCxnSpPr>
        <p:spPr bwMode="auto">
          <a:xfrm>
            <a:off x="4553744" y="2819400"/>
            <a:ext cx="3096344" cy="1"/>
          </a:xfrm>
          <a:prstGeom prst="line">
            <a:avLst/>
          </a:prstGeom>
          <a:noFill/>
          <a:ln w="9525"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1" name="Rectangle 70">
            <a:extLst>
              <a:ext uri="{FF2B5EF4-FFF2-40B4-BE49-F238E27FC236}">
                <a16:creationId xmlns:a16="http://schemas.microsoft.com/office/drawing/2014/main" id="{80959BA5-60D9-4442-80D9-798AA8B424FA}"/>
              </a:ext>
            </a:extLst>
          </p:cNvPr>
          <p:cNvSpPr/>
          <p:nvPr/>
        </p:nvSpPr>
        <p:spPr>
          <a:xfrm>
            <a:off x="5701067" y="2802125"/>
            <a:ext cx="832279" cy="215444"/>
          </a:xfrm>
          <a:prstGeom prst="rect">
            <a:avLst/>
          </a:prstGeom>
        </p:spPr>
        <p:txBody>
          <a:bodyPr wrap="none">
            <a:spAutoFit/>
          </a:bodyPr>
          <a:lstStyle/>
          <a:p>
            <a:r>
              <a:rPr lang="en-GB" sz="800" dirty="0">
                <a:latin typeface="Arial" panose="020B0604020202020204" pitchFamily="34" charset="0"/>
                <a:cs typeface="Arial" panose="020B0604020202020204" pitchFamily="34" charset="0"/>
              </a:rPr>
              <a:t>physical flow</a:t>
            </a:r>
            <a:endParaRPr lang="en-US" sz="800" dirty="0"/>
          </a:p>
        </p:txBody>
      </p:sp>
      <p:sp>
        <p:nvSpPr>
          <p:cNvPr id="34" name="Rectangle 33">
            <a:extLst>
              <a:ext uri="{FF2B5EF4-FFF2-40B4-BE49-F238E27FC236}">
                <a16:creationId xmlns:a16="http://schemas.microsoft.com/office/drawing/2014/main" id="{146A24C6-0217-954D-85B4-0CDF1EBBCBBF}"/>
              </a:ext>
            </a:extLst>
          </p:cNvPr>
          <p:cNvSpPr/>
          <p:nvPr/>
        </p:nvSpPr>
        <p:spPr bwMode="auto">
          <a:xfrm>
            <a:off x="6858000" y="2488629"/>
            <a:ext cx="1584176"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Protocol Layer n peer</a:t>
            </a:r>
          </a:p>
        </p:txBody>
      </p:sp>
      <p:sp>
        <p:nvSpPr>
          <p:cNvPr id="74" name="Line Callout 1 (No Border) 73">
            <a:extLst>
              <a:ext uri="{FF2B5EF4-FFF2-40B4-BE49-F238E27FC236}">
                <a16:creationId xmlns:a16="http://schemas.microsoft.com/office/drawing/2014/main" id="{A7FF93D6-28EF-0746-B495-3191D5704989}"/>
              </a:ext>
            </a:extLst>
          </p:cNvPr>
          <p:cNvSpPr/>
          <p:nvPr/>
        </p:nvSpPr>
        <p:spPr bwMode="auto">
          <a:xfrm flipH="1">
            <a:off x="6619112" y="3218795"/>
            <a:ext cx="1952270" cy="257615"/>
          </a:xfrm>
          <a:prstGeom prst="callout1">
            <a:avLst>
              <a:gd name="adj1" fmla="val -14106"/>
              <a:gd name="adj2" fmla="val 45087"/>
              <a:gd name="adj3" fmla="val -139148"/>
              <a:gd name="adj4" fmla="val 4740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Flow direction arrows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46" name="Oval 15">
            <a:extLst>
              <a:ext uri="{FF2B5EF4-FFF2-40B4-BE49-F238E27FC236}">
                <a16:creationId xmlns:a16="http://schemas.microsoft.com/office/drawing/2014/main" id="{CBF693BC-22AF-BD4A-ADFF-71842A5EDC5F}"/>
              </a:ext>
            </a:extLst>
          </p:cNvPr>
          <p:cNvSpPr>
            <a:spLocks noChangeArrowheads="1"/>
          </p:cNvSpPr>
          <p:nvPr/>
        </p:nvSpPr>
        <p:spPr bwMode="auto">
          <a:xfrm>
            <a:off x="4068293" y="1303160"/>
            <a:ext cx="970901" cy="386089"/>
          </a:xfrm>
          <a:prstGeom prst="ellipse">
            <a:avLst/>
          </a:prstGeom>
          <a:solidFill>
            <a:srgbClr val="FF9933"/>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sz="1000" dirty="0"/>
          </a:p>
        </p:txBody>
      </p:sp>
      <p:sp>
        <p:nvSpPr>
          <p:cNvPr id="51" name="Rectangle 50">
            <a:extLst>
              <a:ext uri="{FF2B5EF4-FFF2-40B4-BE49-F238E27FC236}">
                <a16:creationId xmlns:a16="http://schemas.microsoft.com/office/drawing/2014/main" id="{FD8505B5-AA80-8F48-842A-4051A61C9502}"/>
              </a:ext>
            </a:extLst>
          </p:cNvPr>
          <p:cNvSpPr/>
          <p:nvPr/>
        </p:nvSpPr>
        <p:spPr>
          <a:xfrm>
            <a:off x="304800" y="463347"/>
            <a:ext cx="4572000" cy="523220"/>
          </a:xfrm>
          <a:prstGeom prst="rect">
            <a:avLst/>
          </a:prstGeom>
        </p:spPr>
        <p:txBody>
          <a:bodyPr>
            <a:spAutoFit/>
          </a:bodyPr>
          <a:lstStyle/>
          <a:p>
            <a:r>
              <a:rPr lang="en-US" sz="1400" dirty="0">
                <a:solidFill>
                  <a:srgbClr val="FF3300"/>
                </a:solidFill>
              </a:rPr>
              <a:t>Reflect on how this pattern can be used to describe Message Bus, Web or Cloud, or AMS Service types</a:t>
            </a:r>
            <a:endParaRPr lang="en-US" sz="1400" dirty="0"/>
          </a:p>
        </p:txBody>
      </p:sp>
      <p:sp>
        <p:nvSpPr>
          <p:cNvPr id="7" name="Rectangle 6">
            <a:extLst>
              <a:ext uri="{FF2B5EF4-FFF2-40B4-BE49-F238E27FC236}">
                <a16:creationId xmlns:a16="http://schemas.microsoft.com/office/drawing/2014/main" id="{491D1F0D-C497-3E41-B236-367090CB76C7}"/>
              </a:ext>
            </a:extLst>
          </p:cNvPr>
          <p:cNvSpPr/>
          <p:nvPr/>
        </p:nvSpPr>
        <p:spPr>
          <a:xfrm>
            <a:off x="4139672" y="1295400"/>
            <a:ext cx="858109" cy="400110"/>
          </a:xfrm>
          <a:prstGeom prst="rect">
            <a:avLst/>
          </a:prstGeom>
        </p:spPr>
        <p:txBody>
          <a:bodyPr wrap="square">
            <a:spAutoFit/>
          </a:bodyPr>
          <a:lstStyle/>
          <a:p>
            <a:pPr algn="ctr"/>
            <a:r>
              <a:rPr lang="en-US" sz="1000" dirty="0"/>
              <a:t>Service User App</a:t>
            </a:r>
          </a:p>
        </p:txBody>
      </p:sp>
      <p:sp>
        <p:nvSpPr>
          <p:cNvPr id="52" name="Rectangle 51">
            <a:extLst>
              <a:ext uri="{FF2B5EF4-FFF2-40B4-BE49-F238E27FC236}">
                <a16:creationId xmlns:a16="http://schemas.microsoft.com/office/drawing/2014/main" id="{24823918-6035-554F-A2C8-209BFF5A2908}"/>
              </a:ext>
            </a:extLst>
          </p:cNvPr>
          <p:cNvSpPr/>
          <p:nvPr/>
        </p:nvSpPr>
        <p:spPr bwMode="auto">
          <a:xfrm>
            <a:off x="1851758" y="2054581"/>
            <a:ext cx="1440160" cy="190240"/>
          </a:xfrm>
          <a:prstGeom prst="rect">
            <a:avLst/>
          </a:prstGeom>
          <a:solidFill>
            <a:srgbClr val="FFFFCC"/>
          </a:solidFill>
          <a:ln w="9525" cap="flat" cmpd="sng" algn="ctr">
            <a:solidFill>
              <a:schemeClr val="tx1"/>
            </a:solidFill>
            <a:prstDash val="solid"/>
            <a:round/>
            <a:headEnd type="none" w="med" len="med"/>
            <a:tailEnd type="none" w="med" len="med"/>
          </a:ln>
          <a:effectLst/>
        </p:spPr>
        <p:txBody>
          <a:bodyPr vert="horz" wrap="square" lIns="18000" tIns="18000" rIns="18000" bIns="18000" numCol="1" rtlCol="0" anchor="t" anchorCtr="0" compatLnSpc="1">
            <a:prstTxWarp prst="textNoShape">
              <a:avLst/>
            </a:prstTxWarp>
            <a:spAutoFit/>
          </a:bodyPr>
          <a:lstStyle/>
          <a:p>
            <a:pPr algn="ctr"/>
            <a:r>
              <a:rPr lang="en-GB" sz="1000" dirty="0">
                <a:solidFill>
                  <a:prstClr val="black"/>
                </a:solidFill>
                <a:latin typeface="Arial" panose="020B0604020202020204" pitchFamily="34" charset="0"/>
                <a:cs typeface="Arial" panose="020B0604020202020204" pitchFamily="34" charset="0"/>
              </a:rPr>
              <a:t>Authentication</a:t>
            </a:r>
          </a:p>
        </p:txBody>
      </p:sp>
      <p:cxnSp>
        <p:nvCxnSpPr>
          <p:cNvPr id="53" name="Straight Connector 52">
            <a:extLst>
              <a:ext uri="{FF2B5EF4-FFF2-40B4-BE49-F238E27FC236}">
                <a16:creationId xmlns:a16="http://schemas.microsoft.com/office/drawing/2014/main" id="{A530D109-E9C3-5943-9E10-FE808FA5C164}"/>
              </a:ext>
            </a:extLst>
          </p:cNvPr>
          <p:cNvCxnSpPr>
            <a:stCxn id="52" idx="3"/>
            <a:endCxn id="6" idx="1"/>
          </p:cNvCxnSpPr>
          <p:nvPr/>
        </p:nvCxnSpPr>
        <p:spPr bwMode="auto">
          <a:xfrm>
            <a:off x="3291918" y="2149701"/>
            <a:ext cx="541746" cy="228"/>
          </a:xfrm>
          <a:prstGeom prst="line">
            <a:avLst/>
          </a:prstGeom>
          <a:noFill/>
          <a:ln w="9525" cap="flat" cmpd="sng" algn="ctr">
            <a:solidFill>
              <a:schemeClr val="tx1"/>
            </a:solidFill>
            <a:prstDash val="dash"/>
            <a:round/>
            <a:headEnd type="triangl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54" name="Line Callout 1 (No Border) 53">
            <a:extLst>
              <a:ext uri="{FF2B5EF4-FFF2-40B4-BE49-F238E27FC236}">
                <a16:creationId xmlns:a16="http://schemas.microsoft.com/office/drawing/2014/main" id="{2B0C6865-19DE-BC4D-9156-F889A5ECA3B7}"/>
              </a:ext>
            </a:extLst>
          </p:cNvPr>
          <p:cNvSpPr/>
          <p:nvPr/>
        </p:nvSpPr>
        <p:spPr bwMode="auto">
          <a:xfrm flipH="1">
            <a:off x="3889105" y="3147184"/>
            <a:ext cx="1646013" cy="335280"/>
          </a:xfrm>
          <a:prstGeom prst="callout1">
            <a:avLst>
              <a:gd name="adj1" fmla="val -2113"/>
              <a:gd name="adj2" fmla="val 46367"/>
              <a:gd name="adj3" fmla="val -76415"/>
              <a:gd name="adj4" fmla="val 5545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Protocol Stack </a:t>
            </a:r>
          </a:p>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(multiple layers)</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55" name="Line Callout 1 (No Border) 54">
            <a:extLst>
              <a:ext uri="{FF2B5EF4-FFF2-40B4-BE49-F238E27FC236}">
                <a16:creationId xmlns:a16="http://schemas.microsoft.com/office/drawing/2014/main" id="{C6BD8586-F1E1-4343-A237-55D88A1014B9}"/>
              </a:ext>
            </a:extLst>
          </p:cNvPr>
          <p:cNvSpPr/>
          <p:nvPr/>
        </p:nvSpPr>
        <p:spPr bwMode="auto">
          <a:xfrm flipH="1">
            <a:off x="201925" y="1590563"/>
            <a:ext cx="1646013" cy="335280"/>
          </a:xfrm>
          <a:prstGeom prst="callout1">
            <a:avLst>
              <a:gd name="adj1" fmla="val 112192"/>
              <a:gd name="adj2" fmla="val 51269"/>
              <a:gd name="adj3" fmla="val 168238"/>
              <a:gd name="adj4" fmla="val 1539"/>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latin typeface="Arial" panose="020B0604020202020204" pitchFamily="34" charset="0"/>
                <a:cs typeface="Arial" panose="020B0604020202020204" pitchFamily="34" charset="0"/>
              </a:rPr>
              <a:t>Svc Access Authentication </a:t>
            </a:r>
            <a:r>
              <a:rPr lang="en-GB" sz="1000" b="0" dirty="0">
                <a:solidFill>
                  <a:schemeClr val="tx1"/>
                </a:solidFill>
                <a:latin typeface="Arial" panose="020B0604020202020204" pitchFamily="34" charset="0"/>
                <a:cs typeface="Arial" panose="020B0604020202020204" pitchFamily="34" charset="0"/>
              </a:rPr>
              <a:t>(optional) </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916671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310B5E-3076-CF4B-8743-1DD7E3F7B2BD}"/>
              </a:ext>
            </a:extLst>
          </p:cNvPr>
          <p:cNvSpPr>
            <a:spLocks noGrp="1"/>
          </p:cNvSpPr>
          <p:nvPr>
            <p:ph type="title"/>
          </p:nvPr>
        </p:nvSpPr>
        <p:spPr>
          <a:xfrm>
            <a:off x="990600" y="0"/>
            <a:ext cx="6858000" cy="1143000"/>
          </a:xfrm>
        </p:spPr>
        <p:txBody>
          <a:bodyPr/>
          <a:lstStyle/>
          <a:p>
            <a:r>
              <a:rPr lang="en-US" dirty="0"/>
              <a:t>Relationship of Services to Message Bus, Web or Cloud, or Message Protocols</a:t>
            </a:r>
          </a:p>
        </p:txBody>
      </p:sp>
      <p:sp>
        <p:nvSpPr>
          <p:cNvPr id="3" name="Content Placeholder 2">
            <a:extLst>
              <a:ext uri="{FF2B5EF4-FFF2-40B4-BE49-F238E27FC236}">
                <a16:creationId xmlns:a16="http://schemas.microsoft.com/office/drawing/2014/main" id="{446A6D8E-18D5-0F48-A55B-644BBCD81306}"/>
              </a:ext>
            </a:extLst>
          </p:cNvPr>
          <p:cNvSpPr>
            <a:spLocks noGrp="1"/>
          </p:cNvSpPr>
          <p:nvPr>
            <p:ph idx="1"/>
          </p:nvPr>
        </p:nvSpPr>
        <p:spPr>
          <a:xfrm>
            <a:off x="457200" y="914400"/>
            <a:ext cx="8229600" cy="4525963"/>
          </a:xfrm>
        </p:spPr>
        <p:txBody>
          <a:bodyPr/>
          <a:lstStyle/>
          <a:p>
            <a:pPr marL="0" indent="0">
              <a:buNone/>
            </a:pPr>
            <a:r>
              <a:rPr lang="en-US" sz="1800" b="0" dirty="0"/>
              <a:t>A service has four properties according to one of many definitions of SOA </a:t>
            </a:r>
            <a:r>
              <a:rPr lang="en-US" sz="1400" b="0" dirty="0"/>
              <a:t>(Definitions taken from </a:t>
            </a:r>
            <a:r>
              <a:rPr lang="en-US" sz="1400" b="0" dirty="0">
                <a:hlinkClick r:id="rId2">
                  <a:extLst>
                    <a:ext uri="{A12FA001-AC4F-418D-AE19-62706E023703}">
                      <ahyp:hlinkClr xmlns:ahyp="http://schemas.microsoft.com/office/drawing/2018/hyperlinkcolor" val="tx"/>
                    </a:ext>
                  </a:extLst>
                </a:hlinkClick>
              </a:rPr>
              <a:t>https://en.wikipedia.org/wiki/Service-oriented_architecture</a:t>
            </a:r>
            <a:r>
              <a:rPr lang="en-US" sz="1400" b="0" dirty="0"/>
              <a:t>):</a:t>
            </a:r>
            <a:endParaRPr lang="en-US" sz="1800" b="0" dirty="0"/>
          </a:p>
          <a:p>
            <a:pPr lvl="1"/>
            <a:r>
              <a:rPr lang="en-US" sz="1600" b="0" dirty="0"/>
              <a:t>It logically represents a business activity with a specified outcome.</a:t>
            </a:r>
          </a:p>
          <a:p>
            <a:pPr lvl="1"/>
            <a:r>
              <a:rPr lang="en-US" sz="1600" b="0" dirty="0"/>
              <a:t>It is self-contained (</a:t>
            </a:r>
            <a:r>
              <a:rPr lang="en-US" sz="1600" b="0" i="1" dirty="0"/>
              <a:t>not well defined</a:t>
            </a:r>
            <a:r>
              <a:rPr lang="en-US" sz="1600" b="0" dirty="0"/>
              <a:t>).</a:t>
            </a:r>
          </a:p>
          <a:p>
            <a:pPr lvl="1"/>
            <a:r>
              <a:rPr lang="en-US" sz="1600" b="0" dirty="0"/>
              <a:t>It is a </a:t>
            </a:r>
            <a:r>
              <a:rPr lang="en-US" sz="1600" b="0" dirty="0">
                <a:hlinkClick r:id="rId3" tooltip="Black box"/>
              </a:rPr>
              <a:t>black box</a:t>
            </a:r>
            <a:r>
              <a:rPr lang="en-US" sz="1600" b="0" dirty="0"/>
              <a:t> for its consumers, meaning the consumer does not have to be aware of the service's inner workings.</a:t>
            </a:r>
          </a:p>
          <a:p>
            <a:pPr lvl="1"/>
            <a:r>
              <a:rPr lang="en-US" sz="1600" b="0" dirty="0"/>
              <a:t>It may consist of other underlying services.</a:t>
            </a:r>
          </a:p>
          <a:p>
            <a:r>
              <a:rPr lang="en-US" sz="1800" b="0" dirty="0"/>
              <a:t>The CCSDS use of “Service” is consistent with these definitions</a:t>
            </a:r>
          </a:p>
          <a:p>
            <a:r>
              <a:rPr lang="en-US" sz="1800" b="0" dirty="0"/>
              <a:t>From a protocol / interface signature perspective services may be deployed in many different ways, built upon different underlying protocol stacks: message bus, web services, “cloud”, or other messaging protocols.</a:t>
            </a:r>
          </a:p>
          <a:p>
            <a:pPr lvl="1"/>
            <a:r>
              <a:rPr lang="en-US" sz="1600" b="0" dirty="0"/>
              <a:t>Message Bus: Typically a bespoke protocol implementation, possibly in an on-board context, or using something like JMS.  Often uses an API to hide implementation details.  Often does not comply with interoperable specs but may be layered on underlying transport/network layer like TCP/IP or a link layer.</a:t>
            </a:r>
          </a:p>
          <a:p>
            <a:pPr lvl="1"/>
            <a:r>
              <a:rPr lang="en-US" sz="1600" b="0" dirty="0"/>
              <a:t>Web or Cloud: Typically use HTTP/REST or related protocols on top of a network/transport layer. Server may be private, or local data center, or “cloud” deployment.  Actually End-to-End protocol stack may involve intermediate caching systems for performance.</a:t>
            </a:r>
          </a:p>
          <a:p>
            <a:pPr lvl="1"/>
            <a:r>
              <a:rPr lang="en-US" sz="1600" b="0" dirty="0"/>
              <a:t>Message protocols: Often use an interoperable message protocol spec like AMS and layer upon TCP/IP or DTN network layer.</a:t>
            </a:r>
          </a:p>
          <a:p>
            <a:r>
              <a:rPr lang="en-US" sz="1900" b="0" dirty="0"/>
              <a:t>Services come in many different deployment “flavors”, including: fat client, thin client, browser “app”, virtualized, SaaS, PaaS, IaaS, … All use one flavor or another of application and underlying comm protocol stacks.</a:t>
            </a:r>
          </a:p>
          <a:p>
            <a:endParaRPr lang="en-US" sz="1800" b="0" dirty="0"/>
          </a:p>
          <a:p>
            <a:endParaRPr lang="en-US" sz="1800" dirty="0"/>
          </a:p>
        </p:txBody>
      </p:sp>
      <p:sp>
        <p:nvSpPr>
          <p:cNvPr id="4" name="Date Placeholder 3">
            <a:extLst>
              <a:ext uri="{FF2B5EF4-FFF2-40B4-BE49-F238E27FC236}">
                <a16:creationId xmlns:a16="http://schemas.microsoft.com/office/drawing/2014/main" id="{DBADE93F-8744-4547-B65B-F8FFC029F3A9}"/>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787335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Text Box 1"/>
          <p:cNvSpPr txBox="1">
            <a:spLocks noChangeArrowheads="1"/>
          </p:cNvSpPr>
          <p:nvPr/>
        </p:nvSpPr>
        <p:spPr bwMode="auto">
          <a:xfrm>
            <a:off x="457200" y="0"/>
            <a:ext cx="8229600" cy="536575"/>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sz="2500">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400" dirty="0"/>
              <a:t>Reference Architecture </a:t>
            </a:r>
            <a:br>
              <a:rPr lang="en-US" sz="2400" dirty="0"/>
            </a:br>
            <a:r>
              <a:rPr lang="en-US" sz="2400" dirty="0"/>
              <a:t>for Space Data Systems</a:t>
            </a:r>
          </a:p>
        </p:txBody>
      </p:sp>
      <p:sp>
        <p:nvSpPr>
          <p:cNvPr id="9218" name="Line 2"/>
          <p:cNvSpPr>
            <a:spLocks noChangeShapeType="1"/>
          </p:cNvSpPr>
          <p:nvPr/>
        </p:nvSpPr>
        <p:spPr bwMode="auto">
          <a:xfrm flipV="1">
            <a:off x="1676400" y="2741613"/>
            <a:ext cx="4800600" cy="1908175"/>
          </a:xfrm>
          <a:prstGeom prst="line">
            <a:avLst/>
          </a:prstGeom>
          <a:noFill/>
          <a:ln w="57240" cap="sq">
            <a:solidFill>
              <a:srgbClr val="FF3300"/>
            </a:solidFill>
            <a:miter lim="800000"/>
            <a:headEnd/>
            <a:tailEnd type="triangle" w="med" len="me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a:lstStyle/>
          <a:p>
            <a:pPr>
              <a:defRPr/>
            </a:pPr>
            <a:endParaRPr lang="en-US"/>
          </a:p>
        </p:txBody>
      </p:sp>
      <p:sp>
        <p:nvSpPr>
          <p:cNvPr id="9219" name="Rectangle 3"/>
          <p:cNvSpPr>
            <a:spLocks noChangeArrowheads="1"/>
          </p:cNvSpPr>
          <p:nvPr/>
        </p:nvSpPr>
        <p:spPr bwMode="auto">
          <a:xfrm>
            <a:off x="685800" y="2209800"/>
            <a:ext cx="2128838" cy="423863"/>
          </a:xfrm>
          <a:prstGeom prst="rect">
            <a:avLst/>
          </a:prstGeom>
          <a:solidFill>
            <a:srgbClr val="00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dirty="0">
                <a:solidFill>
                  <a:srgbClr val="000000"/>
                </a:solidFill>
              </a:rPr>
              <a:t>Enterprise</a:t>
            </a:r>
          </a:p>
        </p:txBody>
      </p:sp>
      <p:sp>
        <p:nvSpPr>
          <p:cNvPr id="9220" name="Text Box 4"/>
          <p:cNvSpPr txBox="1">
            <a:spLocks noChangeArrowheads="1"/>
          </p:cNvSpPr>
          <p:nvPr/>
        </p:nvSpPr>
        <p:spPr bwMode="auto">
          <a:xfrm>
            <a:off x="3124200" y="2133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Business Concerns</a:t>
            </a:r>
          </a:p>
          <a:p>
            <a:pPr>
              <a:buClrTx/>
              <a:buFontTx/>
              <a:buNone/>
              <a:defRPr/>
            </a:pPr>
            <a:r>
              <a:rPr lang="en-US" sz="1400" b="1" dirty="0"/>
              <a:t>Organizational perspective</a:t>
            </a:r>
          </a:p>
        </p:txBody>
      </p:sp>
      <p:sp>
        <p:nvSpPr>
          <p:cNvPr id="9221" name="Rectangle 5"/>
          <p:cNvSpPr>
            <a:spLocks noChangeArrowheads="1"/>
          </p:cNvSpPr>
          <p:nvPr/>
        </p:nvSpPr>
        <p:spPr bwMode="auto">
          <a:xfrm>
            <a:off x="1219200" y="2971800"/>
            <a:ext cx="2128838" cy="423863"/>
          </a:xfrm>
          <a:prstGeom prst="rect">
            <a:avLst/>
          </a:prstGeom>
          <a:solidFill>
            <a:srgbClr val="33CCFF"/>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Connectivity</a:t>
            </a:r>
          </a:p>
        </p:txBody>
      </p:sp>
      <p:sp>
        <p:nvSpPr>
          <p:cNvPr id="9222" name="Text Box 6"/>
          <p:cNvSpPr txBox="1">
            <a:spLocks noChangeArrowheads="1"/>
          </p:cNvSpPr>
          <p:nvPr/>
        </p:nvSpPr>
        <p:spPr bwMode="auto">
          <a:xfrm>
            <a:off x="3581400" y="28194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Physical Concerns</a:t>
            </a:r>
          </a:p>
          <a:p>
            <a:pPr>
              <a:buClrTx/>
              <a:buFontTx/>
              <a:buNone/>
              <a:defRPr/>
            </a:pPr>
            <a:r>
              <a:rPr lang="en-US" sz="1400" b="1" dirty="0"/>
              <a:t>Node &amp; Link  perspective</a:t>
            </a:r>
          </a:p>
        </p:txBody>
      </p:sp>
      <p:sp>
        <p:nvSpPr>
          <p:cNvPr id="9223" name="Rectangle 7"/>
          <p:cNvSpPr>
            <a:spLocks noChangeArrowheads="1"/>
          </p:cNvSpPr>
          <p:nvPr/>
        </p:nvSpPr>
        <p:spPr bwMode="auto">
          <a:xfrm>
            <a:off x="1676400" y="3717925"/>
            <a:ext cx="2128838" cy="423863"/>
          </a:xfrm>
          <a:prstGeom prst="rect">
            <a:avLst/>
          </a:prstGeom>
          <a:solidFill>
            <a:srgbClr val="CC0ECC"/>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Functional</a:t>
            </a:r>
          </a:p>
        </p:txBody>
      </p:sp>
      <p:sp>
        <p:nvSpPr>
          <p:cNvPr id="9224" name="Text Box 8"/>
          <p:cNvSpPr txBox="1">
            <a:spLocks noChangeArrowheads="1"/>
          </p:cNvSpPr>
          <p:nvPr/>
        </p:nvSpPr>
        <p:spPr bwMode="auto">
          <a:xfrm>
            <a:off x="4343400" y="37338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dirty="0"/>
              <a:t>Computational Concerns</a:t>
            </a:r>
          </a:p>
          <a:p>
            <a:pPr>
              <a:buClrTx/>
              <a:buFontTx/>
              <a:buNone/>
              <a:defRPr/>
            </a:pPr>
            <a:r>
              <a:rPr lang="en-US" sz="1400" b="1" dirty="0"/>
              <a:t>Functional composition</a:t>
            </a:r>
          </a:p>
        </p:txBody>
      </p:sp>
      <p:sp>
        <p:nvSpPr>
          <p:cNvPr id="9225" name="Rectangle 9"/>
          <p:cNvSpPr>
            <a:spLocks noChangeArrowheads="1"/>
          </p:cNvSpPr>
          <p:nvPr/>
        </p:nvSpPr>
        <p:spPr bwMode="auto">
          <a:xfrm>
            <a:off x="2133600" y="4403725"/>
            <a:ext cx="2128838" cy="423863"/>
          </a:xfrm>
          <a:prstGeom prst="rect">
            <a:avLst/>
          </a:prstGeom>
          <a:solidFill>
            <a:srgbClr val="FF00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Information</a:t>
            </a:r>
          </a:p>
        </p:txBody>
      </p:sp>
      <p:sp>
        <p:nvSpPr>
          <p:cNvPr id="9226" name="Text Box 10"/>
          <p:cNvSpPr txBox="1">
            <a:spLocks noChangeArrowheads="1"/>
          </p:cNvSpPr>
          <p:nvPr/>
        </p:nvSpPr>
        <p:spPr bwMode="auto">
          <a:xfrm>
            <a:off x="4724400" y="44196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Data Concerns</a:t>
            </a:r>
          </a:p>
          <a:p>
            <a:pPr>
              <a:buClrTx/>
              <a:buFontTx/>
              <a:buNone/>
              <a:defRPr/>
            </a:pPr>
            <a:r>
              <a:rPr lang="en-US" sz="1400" b="1"/>
              <a:t>Relationships and transformations</a:t>
            </a:r>
          </a:p>
        </p:txBody>
      </p:sp>
      <p:sp>
        <p:nvSpPr>
          <p:cNvPr id="9227" name="Rectangle 11"/>
          <p:cNvSpPr>
            <a:spLocks noChangeArrowheads="1"/>
          </p:cNvSpPr>
          <p:nvPr/>
        </p:nvSpPr>
        <p:spPr bwMode="auto">
          <a:xfrm>
            <a:off x="2590800" y="5106988"/>
            <a:ext cx="2128838" cy="422275"/>
          </a:xfrm>
          <a:prstGeom prst="rect">
            <a:avLst/>
          </a:prstGeom>
          <a:solidFill>
            <a:srgbClr val="FFFF00"/>
          </a:solidFill>
          <a:ln w="9360" cap="sq">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lIns="90000" tIns="46800" rIns="90000" bIns="46800" anchor="ctr"/>
          <a:lstStyle/>
          <a:p>
            <a:pPr algn="ctr">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2000">
                <a:solidFill>
                  <a:srgbClr val="000000"/>
                </a:solidFill>
              </a:rPr>
              <a:t>Communications</a:t>
            </a:r>
          </a:p>
        </p:txBody>
      </p:sp>
      <p:sp>
        <p:nvSpPr>
          <p:cNvPr id="9228" name="Text Box 12"/>
          <p:cNvSpPr txBox="1">
            <a:spLocks noChangeArrowheads="1"/>
          </p:cNvSpPr>
          <p:nvPr/>
        </p:nvSpPr>
        <p:spPr bwMode="auto">
          <a:xfrm>
            <a:off x="5105400" y="5029200"/>
            <a:ext cx="3048000" cy="520700"/>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spAutoFit/>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1pPr>
            <a:lvl2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2pPr>
            <a:lvl3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3pPr>
            <a:lvl4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4pPr>
            <a:lvl5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5pPr>
            <a:lvl6pPr marL="25146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6pPr>
            <a:lvl7pPr marL="29718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7pPr>
            <a:lvl8pPr marL="34290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8pPr>
            <a:lvl9pPr marL="3886200" indent="-228600" fontAlgn="base">
              <a:spcBef>
                <a:spcPct val="0"/>
              </a:spcBef>
              <a:spcAft>
                <a:spcPct val="0"/>
              </a:spcAft>
              <a:buClr>
                <a:srgbClr val="000000"/>
              </a:buClr>
              <a:buSzPct val="100000"/>
              <a:buFont typeface="Times New Roman"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Times New Roman" charset="0"/>
                <a:ea typeface="ＭＳ Ｐゴシック" charset="0"/>
                <a:cs typeface="ＭＳ Ｐゴシック" charset="0"/>
              </a:defRPr>
            </a:lvl9pPr>
          </a:lstStyle>
          <a:p>
            <a:pPr>
              <a:buClrTx/>
              <a:buFontTx/>
              <a:buNone/>
              <a:defRPr/>
            </a:pPr>
            <a:r>
              <a:rPr lang="en-US" sz="1400" b="1"/>
              <a:t>Protocol Concerns</a:t>
            </a:r>
          </a:p>
          <a:p>
            <a:pPr>
              <a:buClrTx/>
              <a:buFontTx/>
              <a:buNone/>
              <a:defRPr/>
            </a:pPr>
            <a:r>
              <a:rPr lang="en-US" sz="1400" b="1"/>
              <a:t>Communications stack perspective</a:t>
            </a:r>
          </a:p>
        </p:txBody>
      </p:sp>
      <p:sp>
        <p:nvSpPr>
          <p:cNvPr id="9229" name="Freeform 13"/>
          <p:cNvSpPr>
            <a:spLocks noChangeArrowheads="1"/>
          </p:cNvSpPr>
          <p:nvPr/>
        </p:nvSpPr>
        <p:spPr bwMode="auto">
          <a:xfrm rot="21240000">
            <a:off x="1430338" y="4594225"/>
            <a:ext cx="125412" cy="254000"/>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9 0 0"/>
              <a:gd name="G13" fmla="*/ 1 0 51712"/>
              <a:gd name="G14" fmla="*/ 1 0 51712"/>
              <a:gd name="G15" fmla="*/ 1 0 51712"/>
              <a:gd name="G16" fmla="cos G14 G15"/>
              <a:gd name="G17" fmla="+- 1 0 0"/>
              <a:gd name="G18" fmla="+- 1 0 0"/>
              <a:gd name="G19" fmla="+- 1 0 0"/>
              <a:gd name="G20" fmla="+- 1 0 0"/>
              <a:gd name="G21" fmla="+- 1 0 0"/>
              <a:gd name="G22" fmla="+- 1 0 0"/>
              <a:gd name="G23" fmla="+- 1 0 0"/>
              <a:gd name="G24" fmla="+- 1 0 0"/>
              <a:gd name="G25" fmla="+- 1 0 0"/>
              <a:gd name="G26" fmla="+- 1 0 0"/>
              <a:gd name="T0" fmla="*/ 2147483647 w 121"/>
              <a:gd name="T1" fmla="*/ 2147483647 h 263"/>
              <a:gd name="T2" fmla="*/ 2147483647 w 121"/>
              <a:gd name="T3" fmla="*/ 2147483647 h 263"/>
              <a:gd name="T4" fmla="*/ 2147483647 w 121"/>
              <a:gd name="T5" fmla="*/ 2147483647 h 263"/>
              <a:gd name="T6" fmla="*/ 2147483647 w 121"/>
              <a:gd name="T7" fmla="*/ 2147483647 h 263"/>
              <a:gd name="T8" fmla="*/ 2147483647 w 121"/>
              <a:gd name="T9" fmla="*/ 2147483647 h 263"/>
              <a:gd name="T10" fmla="*/ 2147483647 w 121"/>
              <a:gd name="T11" fmla="*/ 2147483647 h 263"/>
              <a:gd name="T12" fmla="*/ 2147483647 w 121"/>
              <a:gd name="T13" fmla="*/ 2147483647 h 263"/>
              <a:gd name="T14" fmla="*/ 2147483647 w 121"/>
              <a:gd name="T15" fmla="*/ 2147483647 h 263"/>
              <a:gd name="T16" fmla="*/ 2147483647 w 121"/>
              <a:gd name="T17" fmla="*/ 2147483647 h 263"/>
              <a:gd name="T18" fmla="*/ 2147483647 w 121"/>
              <a:gd name="T19" fmla="*/ 2147483647 h 263"/>
              <a:gd name="T20" fmla="*/ 2147483647 w 121"/>
              <a:gd name="T21" fmla="*/ 2147483647 h 263"/>
              <a:gd name="T22" fmla="*/ 2147483647 w 121"/>
              <a:gd name="T23" fmla="*/ 2147483647 h 263"/>
              <a:gd name="T24" fmla="*/ 0 w 121"/>
              <a:gd name="T25" fmla="*/ 2147483647 h 263"/>
              <a:gd name="T26" fmla="*/ 2147483647 w 121"/>
              <a:gd name="T27" fmla="*/ 2147483647 h 263"/>
              <a:gd name="T28" fmla="*/ 2147483647 w 121"/>
              <a:gd name="T29" fmla="*/ 0 h 263"/>
              <a:gd name="T30" fmla="*/ 2147483647 w 121"/>
              <a:gd name="T31" fmla="*/ 0 h 263"/>
              <a:gd name="T32" fmla="*/ 2147483647 w 121"/>
              <a:gd name="T33" fmla="*/ 2147483647 h 263"/>
              <a:gd name="T34" fmla="*/ 2147483647 w 121"/>
              <a:gd name="T35" fmla="*/ 2147483647 h 263"/>
              <a:gd name="T36" fmla="*/ 2147483647 w 121"/>
              <a:gd name="T37" fmla="*/ 2147483647 h 263"/>
              <a:gd name="T38" fmla="*/ 2147483647 w 121"/>
              <a:gd name="T39" fmla="*/ 2147483647 h 263"/>
              <a:gd name="T40" fmla="*/ 2147483647 w 121"/>
              <a:gd name="T41" fmla="*/ 2147483647 h 263"/>
              <a:gd name="T42" fmla="*/ 2147483647 w 121"/>
              <a:gd name="T43" fmla="*/ 2147483647 h 263"/>
              <a:gd name="T44" fmla="*/ 2147483647 w 121"/>
              <a:gd name="T45" fmla="*/ 2147483647 h 263"/>
              <a:gd name="T46" fmla="*/ 2147483647 w 121"/>
              <a:gd name="T47" fmla="*/ 2147483647 h 263"/>
              <a:gd name="T48" fmla="*/ 2147483647 w 121"/>
              <a:gd name="T49" fmla="*/ 2147483647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21" h="263">
                <a:moveTo>
                  <a:pt x="121" y="254"/>
                </a:moveTo>
                <a:lnTo>
                  <a:pt x="115" y="258"/>
                </a:lnTo>
                <a:lnTo>
                  <a:pt x="107" y="260"/>
                </a:lnTo>
                <a:lnTo>
                  <a:pt x="99" y="262"/>
                </a:lnTo>
                <a:lnTo>
                  <a:pt x="92" y="263"/>
                </a:lnTo>
                <a:lnTo>
                  <a:pt x="91" y="239"/>
                </a:lnTo>
                <a:lnTo>
                  <a:pt x="86" y="208"/>
                </a:lnTo>
                <a:lnTo>
                  <a:pt x="81" y="174"/>
                </a:lnTo>
                <a:lnTo>
                  <a:pt x="71" y="136"/>
                </a:lnTo>
                <a:lnTo>
                  <a:pt x="59" y="99"/>
                </a:lnTo>
                <a:lnTo>
                  <a:pt x="43" y="64"/>
                </a:lnTo>
                <a:lnTo>
                  <a:pt x="23" y="33"/>
                </a:lnTo>
                <a:lnTo>
                  <a:pt x="0" y="9"/>
                </a:lnTo>
                <a:lnTo>
                  <a:pt x="3" y="2"/>
                </a:lnTo>
                <a:lnTo>
                  <a:pt x="10" y="0"/>
                </a:lnTo>
                <a:lnTo>
                  <a:pt x="17" y="0"/>
                </a:lnTo>
                <a:lnTo>
                  <a:pt x="25" y="1"/>
                </a:lnTo>
                <a:lnTo>
                  <a:pt x="51" y="28"/>
                </a:lnTo>
                <a:lnTo>
                  <a:pt x="72" y="60"/>
                </a:lnTo>
                <a:lnTo>
                  <a:pt x="89" y="95"/>
                </a:lnTo>
                <a:lnTo>
                  <a:pt x="102" y="131"/>
                </a:lnTo>
                <a:lnTo>
                  <a:pt x="112" y="167"/>
                </a:lnTo>
                <a:lnTo>
                  <a:pt x="117" y="200"/>
                </a:lnTo>
                <a:lnTo>
                  <a:pt x="121" y="230"/>
                </a:lnTo>
                <a:lnTo>
                  <a:pt x="121" y="25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0" name="Freeform 14"/>
          <p:cNvSpPr>
            <a:spLocks noChangeArrowheads="1"/>
          </p:cNvSpPr>
          <p:nvPr/>
        </p:nvSpPr>
        <p:spPr bwMode="auto">
          <a:xfrm rot="21240000">
            <a:off x="1052513" y="4645025"/>
            <a:ext cx="458787" cy="327025"/>
          </a:xfrm>
          <a:custGeom>
            <a:avLst/>
            <a:gdLst>
              <a:gd name="G0" fmla="+- 1 0 0"/>
              <a:gd name="G1" fmla="+- 1 0 0"/>
              <a:gd name="G2" fmla="+- 1 0 0"/>
              <a:gd name="G3" fmla="+- 1 0 0"/>
              <a:gd name="G4" fmla="+- 1 0 0"/>
              <a:gd name="G5" fmla="*/ 1 0 51712"/>
              <a:gd name="G6" fmla="cos 54736 G5"/>
              <a:gd name="G7" fmla="*/ 1 0 51712"/>
              <a:gd name="G8" fmla="sin 54963 G7"/>
              <a:gd name="G9" fmla="+- G6 G8 0"/>
              <a:gd name="G10" fmla="+- G9 10800 0"/>
              <a:gd name="G11" fmla="+- 1 0 0"/>
              <a:gd name="G12" fmla="+- 1 0 0"/>
              <a:gd name="G13" fmla="+- 1 0 0"/>
              <a:gd name="G14" fmla="+- 1 0 0"/>
              <a:gd name="G15" fmla="+- 1 0 0"/>
              <a:gd name="G16" fmla="+- 274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63 0 0"/>
              <a:gd name="G33" fmla="+- 142 0 0"/>
              <a:gd name="G34" fmla="+- 1 0 0"/>
              <a:gd name="G35" fmla="+- 1 0 0"/>
              <a:gd name="G36" fmla="+- 1 0 0"/>
              <a:gd name="G37" fmla="+- 1 0 0"/>
              <a:gd name="G38" fmla="+- 1 0 0"/>
              <a:gd name="G39" fmla="+- 1 0 0"/>
              <a:gd name="G40" fmla="+- 1 0 0"/>
              <a:gd name="G41" fmla="+- 1 0 0"/>
              <a:gd name="G42" fmla="+- 1 0 0"/>
              <a:gd name="T0" fmla="*/ 2147483647 w 434"/>
              <a:gd name="T1" fmla="*/ 2147483647 h 341"/>
              <a:gd name="T2" fmla="*/ 2147483647 w 434"/>
              <a:gd name="T3" fmla="*/ 2147483647 h 341"/>
              <a:gd name="T4" fmla="*/ 2147483647 w 434"/>
              <a:gd name="T5" fmla="*/ 2147483647 h 341"/>
              <a:gd name="T6" fmla="*/ 2147483647 w 434"/>
              <a:gd name="T7" fmla="*/ 2147483647 h 341"/>
              <a:gd name="T8" fmla="*/ 2147483647 w 434"/>
              <a:gd name="T9" fmla="*/ 2147483647 h 341"/>
              <a:gd name="T10" fmla="*/ 2147483647 w 434"/>
              <a:gd name="T11" fmla="*/ 2147483647 h 341"/>
              <a:gd name="T12" fmla="*/ 2147483647 w 434"/>
              <a:gd name="T13" fmla="*/ 2147483647 h 341"/>
              <a:gd name="T14" fmla="*/ 2147483647 w 434"/>
              <a:gd name="T15" fmla="*/ 2147483647 h 341"/>
              <a:gd name="T16" fmla="*/ 2147483647 w 434"/>
              <a:gd name="T17" fmla="*/ 2147483647 h 341"/>
              <a:gd name="T18" fmla="*/ 2147483647 w 434"/>
              <a:gd name="T19" fmla="*/ 2147483647 h 341"/>
              <a:gd name="T20" fmla="*/ 2147483647 w 434"/>
              <a:gd name="T21" fmla="*/ 2147483647 h 341"/>
              <a:gd name="T22" fmla="*/ 2147483647 w 434"/>
              <a:gd name="T23" fmla="*/ 2147483647 h 341"/>
              <a:gd name="T24" fmla="*/ 2147483647 w 434"/>
              <a:gd name="T25" fmla="*/ 2147483647 h 341"/>
              <a:gd name="T26" fmla="*/ 2147483647 w 434"/>
              <a:gd name="T27" fmla="*/ 2147483647 h 341"/>
              <a:gd name="T28" fmla="*/ 2147483647 w 434"/>
              <a:gd name="T29" fmla="*/ 2147483647 h 341"/>
              <a:gd name="T30" fmla="*/ 2147483647 w 434"/>
              <a:gd name="T31" fmla="*/ 2147483647 h 341"/>
              <a:gd name="T32" fmla="*/ 2147483647 w 434"/>
              <a:gd name="T33" fmla="*/ 2147483647 h 341"/>
              <a:gd name="T34" fmla="*/ 2147483647 w 434"/>
              <a:gd name="T35" fmla="*/ 2147483647 h 341"/>
              <a:gd name="T36" fmla="*/ 2147483647 w 434"/>
              <a:gd name="T37" fmla="*/ 2147483647 h 341"/>
              <a:gd name="T38" fmla="*/ 2147483647 w 434"/>
              <a:gd name="T39" fmla="*/ 2147483647 h 341"/>
              <a:gd name="T40" fmla="*/ 2147483647 w 434"/>
              <a:gd name="T41" fmla="*/ 2147483647 h 341"/>
              <a:gd name="T42" fmla="*/ 2147483647 w 434"/>
              <a:gd name="T43" fmla="*/ 2147483647 h 341"/>
              <a:gd name="T44" fmla="*/ 2147483647 w 434"/>
              <a:gd name="T45" fmla="*/ 2147483647 h 341"/>
              <a:gd name="T46" fmla="*/ 2147483647 w 434"/>
              <a:gd name="T47" fmla="*/ 2147483647 h 341"/>
              <a:gd name="T48" fmla="*/ 2147483647 w 434"/>
              <a:gd name="T49" fmla="*/ 2147483647 h 341"/>
              <a:gd name="T50" fmla="*/ 2147483647 w 434"/>
              <a:gd name="T51" fmla="*/ 2147483647 h 341"/>
              <a:gd name="T52" fmla="*/ 2147483647 w 434"/>
              <a:gd name="T53" fmla="*/ 2147483647 h 341"/>
              <a:gd name="T54" fmla="*/ 2147483647 w 434"/>
              <a:gd name="T55" fmla="*/ 2147483647 h 341"/>
              <a:gd name="T56" fmla="*/ 0 w 434"/>
              <a:gd name="T57" fmla="*/ 2147483647 h 341"/>
              <a:gd name="T58" fmla="*/ 2147483647 w 434"/>
              <a:gd name="T59" fmla="*/ 0 h 341"/>
              <a:gd name="T60" fmla="*/ 2147483647 w 434"/>
              <a:gd name="T61" fmla="*/ 2147483647 h 341"/>
              <a:gd name="T62" fmla="*/ 2147483647 w 434"/>
              <a:gd name="T63" fmla="*/ 2147483647 h 341"/>
              <a:gd name="T64" fmla="*/ 2147483647 w 434"/>
              <a:gd name="T65" fmla="*/ 2147483647 h 341"/>
              <a:gd name="T66" fmla="*/ 2147483647 w 434"/>
              <a:gd name="T67" fmla="*/ 2147483647 h 341"/>
              <a:gd name="T68" fmla="*/ 2147483647 w 434"/>
              <a:gd name="T69" fmla="*/ 2147483647 h 341"/>
              <a:gd name="T70" fmla="*/ 2147483647 w 434"/>
              <a:gd name="T71" fmla="*/ 2147483647 h 341"/>
              <a:gd name="T72" fmla="*/ 2147483647 w 434"/>
              <a:gd name="T73" fmla="*/ 2147483647 h 341"/>
              <a:gd name="T74" fmla="*/ 2147483647 w 434"/>
              <a:gd name="T75" fmla="*/ 214748364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4" h="341">
                <a:moveTo>
                  <a:pt x="434" y="227"/>
                </a:moveTo>
                <a:lnTo>
                  <a:pt x="427" y="230"/>
                </a:lnTo>
                <a:lnTo>
                  <a:pt x="419" y="228"/>
                </a:lnTo>
                <a:lnTo>
                  <a:pt x="411" y="223"/>
                </a:lnTo>
                <a:lnTo>
                  <a:pt x="405" y="219"/>
                </a:lnTo>
                <a:lnTo>
                  <a:pt x="385" y="227"/>
                </a:lnTo>
                <a:lnTo>
                  <a:pt x="364" y="236"/>
                </a:lnTo>
                <a:lnTo>
                  <a:pt x="342" y="244"/>
                </a:lnTo>
                <a:lnTo>
                  <a:pt x="321" y="252"/>
                </a:lnTo>
                <a:lnTo>
                  <a:pt x="299" y="259"/>
                </a:lnTo>
                <a:lnTo>
                  <a:pt x="277" y="267"/>
                </a:lnTo>
                <a:lnTo>
                  <a:pt x="256" y="274"/>
                </a:lnTo>
                <a:lnTo>
                  <a:pt x="234" y="282"/>
                </a:lnTo>
                <a:lnTo>
                  <a:pt x="212" y="289"/>
                </a:lnTo>
                <a:lnTo>
                  <a:pt x="190" y="297"/>
                </a:lnTo>
                <a:lnTo>
                  <a:pt x="168" y="304"/>
                </a:lnTo>
                <a:lnTo>
                  <a:pt x="147" y="311"/>
                </a:lnTo>
                <a:lnTo>
                  <a:pt x="127" y="319"/>
                </a:lnTo>
                <a:lnTo>
                  <a:pt x="106" y="326"/>
                </a:lnTo>
                <a:lnTo>
                  <a:pt x="86" y="333"/>
                </a:lnTo>
                <a:lnTo>
                  <a:pt x="67" y="341"/>
                </a:lnTo>
                <a:lnTo>
                  <a:pt x="66" y="312"/>
                </a:lnTo>
                <a:lnTo>
                  <a:pt x="61" y="284"/>
                </a:lnTo>
                <a:lnTo>
                  <a:pt x="55" y="258"/>
                </a:lnTo>
                <a:lnTo>
                  <a:pt x="47" y="232"/>
                </a:lnTo>
                <a:lnTo>
                  <a:pt x="38" y="208"/>
                </a:lnTo>
                <a:lnTo>
                  <a:pt x="26" y="185"/>
                </a:lnTo>
                <a:lnTo>
                  <a:pt x="14" y="163"/>
                </a:lnTo>
                <a:lnTo>
                  <a:pt x="0" y="142"/>
                </a:lnTo>
                <a:lnTo>
                  <a:pt x="343" y="0"/>
                </a:lnTo>
                <a:lnTo>
                  <a:pt x="364" y="20"/>
                </a:lnTo>
                <a:lnTo>
                  <a:pt x="381" y="45"/>
                </a:lnTo>
                <a:lnTo>
                  <a:pt x="397" y="72"/>
                </a:lnTo>
                <a:lnTo>
                  <a:pt x="410" y="101"/>
                </a:lnTo>
                <a:lnTo>
                  <a:pt x="420" y="132"/>
                </a:lnTo>
                <a:lnTo>
                  <a:pt x="427" y="163"/>
                </a:lnTo>
                <a:lnTo>
                  <a:pt x="432" y="195"/>
                </a:lnTo>
                <a:lnTo>
                  <a:pt x="434" y="22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1" name="Freeform 15"/>
          <p:cNvSpPr>
            <a:spLocks noChangeArrowheads="1"/>
          </p:cNvSpPr>
          <p:nvPr/>
        </p:nvSpPr>
        <p:spPr bwMode="auto">
          <a:xfrm rot="21240000">
            <a:off x="1017588" y="4824413"/>
            <a:ext cx="92075" cy="204787"/>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51712"/>
              <a:gd name="G12" fmla="*/ 1 14739 25856"/>
              <a:gd name="G13" fmla="*/ 1 48365 11520"/>
              <a:gd name="G14" fmla="*/ G13 1 180"/>
              <a:gd name="G15" fmla="*/ G12 1 G14"/>
              <a:gd name="G16" fmla="+- 10 0 0"/>
              <a:gd name="G17" fmla="+- 16 0 0"/>
              <a:gd name="G18" fmla="*/ 1 0 51712"/>
              <a:gd name="G19" fmla="*/ 1 0 51712"/>
              <a:gd name="G20" fmla="+- 1 0 0"/>
              <a:gd name="G21" fmla="+- 1 0 0"/>
              <a:gd name="G22" fmla="+- 1 0 0"/>
              <a:gd name="G23" fmla="+- 1 0 0"/>
              <a:gd name="G24" fmla="+- 1 0 0"/>
              <a:gd name="G25" fmla="+- 1 0 0"/>
              <a:gd name="G26" fmla="+- 1 0 0"/>
              <a:gd name="G27" fmla="+- 1 0 0"/>
              <a:gd name="T0" fmla="*/ 2147483647 w 88"/>
              <a:gd name="T1" fmla="*/ 2147483647 h 212"/>
              <a:gd name="T2" fmla="*/ 2147483647 w 88"/>
              <a:gd name="T3" fmla="*/ 2147483647 h 212"/>
              <a:gd name="T4" fmla="*/ 2147483647 w 88"/>
              <a:gd name="T5" fmla="*/ 2147483647 h 212"/>
              <a:gd name="T6" fmla="*/ 2147483647 w 88"/>
              <a:gd name="T7" fmla="*/ 2147483647 h 212"/>
              <a:gd name="T8" fmla="*/ 2147483647 w 88"/>
              <a:gd name="T9" fmla="*/ 2147483647 h 212"/>
              <a:gd name="T10" fmla="*/ 2147483647 w 88"/>
              <a:gd name="T11" fmla="*/ 2147483647 h 212"/>
              <a:gd name="T12" fmla="*/ 2147483647 w 88"/>
              <a:gd name="T13" fmla="*/ 2147483647 h 212"/>
              <a:gd name="T14" fmla="*/ 2147483647 w 88"/>
              <a:gd name="T15" fmla="*/ 2147483647 h 212"/>
              <a:gd name="T16" fmla="*/ 2147483647 w 88"/>
              <a:gd name="T17" fmla="*/ 2147483647 h 212"/>
              <a:gd name="T18" fmla="*/ 2147483647 w 88"/>
              <a:gd name="T19" fmla="*/ 2147483647 h 212"/>
              <a:gd name="T20" fmla="*/ 2147483647 w 88"/>
              <a:gd name="T21" fmla="*/ 2147483647 h 212"/>
              <a:gd name="T22" fmla="*/ 2147483647 w 88"/>
              <a:gd name="T23" fmla="*/ 2147483647 h 212"/>
              <a:gd name="T24" fmla="*/ 2147483647 w 88"/>
              <a:gd name="T25" fmla="*/ 2147483647 h 212"/>
              <a:gd name="T26" fmla="*/ 2147483647 w 88"/>
              <a:gd name="T27" fmla="*/ 2147483647 h 212"/>
              <a:gd name="T28" fmla="*/ 0 w 88"/>
              <a:gd name="T29" fmla="*/ 2147483647 h 212"/>
              <a:gd name="T30" fmla="*/ 2147483647 w 88"/>
              <a:gd name="T31" fmla="*/ 2147483647 h 212"/>
              <a:gd name="T32" fmla="*/ 2147483647 w 88"/>
              <a:gd name="T33" fmla="*/ 0 h 212"/>
              <a:gd name="T34" fmla="*/ 2147483647 w 88"/>
              <a:gd name="T35" fmla="*/ 2147483647 h 212"/>
              <a:gd name="T36" fmla="*/ 2147483647 w 88"/>
              <a:gd name="T37" fmla="*/ 2147483647 h 212"/>
              <a:gd name="T38" fmla="*/ 2147483647 w 88"/>
              <a:gd name="T39" fmla="*/ 2147483647 h 212"/>
              <a:gd name="T40" fmla="*/ 2147483647 w 88"/>
              <a:gd name="T41" fmla="*/ 2147483647 h 212"/>
              <a:gd name="T42" fmla="*/ 2147483647 w 88"/>
              <a:gd name="T43" fmla="*/ 2147483647 h 212"/>
              <a:gd name="T44" fmla="*/ 2147483647 w 88"/>
              <a:gd name="T45" fmla="*/ 2147483647 h 212"/>
              <a:gd name="T46" fmla="*/ 2147483647 w 88"/>
              <a:gd name="T47" fmla="*/ 2147483647 h 212"/>
              <a:gd name="T48" fmla="*/ 2147483647 w 88"/>
              <a:gd name="T49" fmla="*/ 2147483647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212">
                <a:moveTo>
                  <a:pt x="81" y="212"/>
                </a:moveTo>
                <a:lnTo>
                  <a:pt x="75" y="212"/>
                </a:lnTo>
                <a:lnTo>
                  <a:pt x="71" y="210"/>
                </a:lnTo>
                <a:lnTo>
                  <a:pt x="68" y="207"/>
                </a:lnTo>
                <a:lnTo>
                  <a:pt x="64" y="203"/>
                </a:lnTo>
                <a:lnTo>
                  <a:pt x="71" y="177"/>
                </a:lnTo>
                <a:lnTo>
                  <a:pt x="71" y="148"/>
                </a:lnTo>
                <a:lnTo>
                  <a:pt x="64" y="118"/>
                </a:lnTo>
                <a:lnTo>
                  <a:pt x="54" y="89"/>
                </a:lnTo>
                <a:lnTo>
                  <a:pt x="40" y="64"/>
                </a:lnTo>
                <a:lnTo>
                  <a:pt x="28" y="43"/>
                </a:lnTo>
                <a:lnTo>
                  <a:pt x="16" y="28"/>
                </a:lnTo>
                <a:lnTo>
                  <a:pt x="8" y="22"/>
                </a:lnTo>
                <a:lnTo>
                  <a:pt x="2" y="20"/>
                </a:lnTo>
                <a:lnTo>
                  <a:pt x="0" y="16"/>
                </a:lnTo>
                <a:lnTo>
                  <a:pt x="3" y="10"/>
                </a:lnTo>
                <a:lnTo>
                  <a:pt x="11" y="0"/>
                </a:lnTo>
                <a:lnTo>
                  <a:pt x="32" y="18"/>
                </a:lnTo>
                <a:lnTo>
                  <a:pt x="51" y="41"/>
                </a:lnTo>
                <a:lnTo>
                  <a:pt x="66" y="66"/>
                </a:lnTo>
                <a:lnTo>
                  <a:pt x="77" y="94"/>
                </a:lnTo>
                <a:lnTo>
                  <a:pt x="85" y="124"/>
                </a:lnTo>
                <a:lnTo>
                  <a:pt x="88" y="155"/>
                </a:lnTo>
                <a:lnTo>
                  <a:pt x="86" y="184"/>
                </a:lnTo>
                <a:lnTo>
                  <a:pt x="81" y="212"/>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2" name="Freeform 16"/>
          <p:cNvSpPr>
            <a:spLocks noChangeArrowheads="1"/>
          </p:cNvSpPr>
          <p:nvPr/>
        </p:nvSpPr>
        <p:spPr bwMode="auto">
          <a:xfrm rot="21240000">
            <a:off x="663575" y="4894263"/>
            <a:ext cx="414338" cy="244475"/>
          </a:xfrm>
          <a:custGeom>
            <a:avLst/>
            <a:gdLst>
              <a:gd name="G0" fmla="+- 1 0 0"/>
              <a:gd name="G1" fmla="+- 1 0 0"/>
              <a:gd name="G2" fmla="+- 1 0 0"/>
              <a:gd name="G3" fmla="+- 1 0 0"/>
              <a:gd name="G4" fmla="+- 1 0 0"/>
              <a:gd name="G5" fmla="+- 1 0 0"/>
              <a:gd name="G6" fmla="+- 1 0 0"/>
              <a:gd name="G7" fmla="+- 1 0 0"/>
              <a:gd name="G8" fmla="*/ 1 14739 25856"/>
              <a:gd name="G9" fmla="*/ 1 48365 11520"/>
              <a:gd name="G10" fmla="*/ G9 1 180"/>
              <a:gd name="G11" fmla="*/ G8 1 G10"/>
              <a:gd name="G12" fmla="+- 1 0 0"/>
              <a:gd name="G13" fmla="+- 1 0 0"/>
              <a:gd name="G14" fmla="+- 1 0 0"/>
              <a:gd name="G15" fmla="+- 1 0 0"/>
              <a:gd name="G16" fmla="+- 1 0 0"/>
              <a:gd name="G17" fmla="+- 1 0 0"/>
              <a:gd name="G18" fmla="+- 1 0 0"/>
              <a:gd name="G19" fmla="+- 1 0 0"/>
              <a:gd name="G20" fmla="*/ 1 0 51712"/>
              <a:gd name="G21" fmla="cos 54736 G20"/>
              <a:gd name="G22" fmla="*/ 1 0 51712"/>
              <a:gd name="G23" fmla="sin 54968 G22"/>
              <a:gd name="G24" fmla="+- G21 G23 0"/>
              <a:gd name="G25" fmla="+- G24 1080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51712"/>
              <a:gd name="G39" fmla="*/ 1 14739 25856"/>
              <a:gd name="G40" fmla="*/ 1 48365 11520"/>
              <a:gd name="G41" fmla="*/ G40 1 180"/>
              <a:gd name="G42" fmla="*/ G39 1 G41"/>
              <a:gd name="G43" fmla="+- 145 0 0"/>
              <a:gd name="G44" fmla="+- 1 0 0"/>
              <a:gd name="G45" fmla="+- 1 0 0"/>
              <a:gd name="G46" fmla="+- 1 0 0"/>
              <a:gd name="G47" fmla="+- 1 0 0"/>
              <a:gd name="G48" fmla="+- 1 0 0"/>
              <a:gd name="G49" fmla="+- 1 0 0"/>
              <a:gd name="G50" fmla="+- 1 0 0"/>
              <a:gd name="G51" fmla="+- 1 0 0"/>
              <a:gd name="G52" fmla="+- 1 0 0"/>
              <a:gd name="G53" fmla="+- 1 0 0"/>
              <a:gd name="G54" fmla="+- 1 0 0"/>
              <a:gd name="G55" fmla="*/ 1 0 51712"/>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0" fmla="*/ 2147483647 w 395"/>
              <a:gd name="T1" fmla="*/ 2147483647 h 256"/>
              <a:gd name="T2" fmla="*/ 2147483647 w 395"/>
              <a:gd name="T3" fmla="*/ 2147483647 h 256"/>
              <a:gd name="T4" fmla="*/ 2147483647 w 395"/>
              <a:gd name="T5" fmla="*/ 2147483647 h 256"/>
              <a:gd name="T6" fmla="*/ 2147483647 w 395"/>
              <a:gd name="T7" fmla="*/ 2147483647 h 256"/>
              <a:gd name="T8" fmla="*/ 2147483647 w 395"/>
              <a:gd name="T9" fmla="*/ 2147483647 h 256"/>
              <a:gd name="T10" fmla="*/ 2147483647 w 395"/>
              <a:gd name="T11" fmla="*/ 2147483647 h 256"/>
              <a:gd name="T12" fmla="*/ 2147483647 w 395"/>
              <a:gd name="T13" fmla="*/ 2147483647 h 256"/>
              <a:gd name="T14" fmla="*/ 2147483647 w 395"/>
              <a:gd name="T15" fmla="*/ 2147483647 h 256"/>
              <a:gd name="T16" fmla="*/ 2147483647 w 395"/>
              <a:gd name="T17" fmla="*/ 2147483647 h 256"/>
              <a:gd name="T18" fmla="*/ 2147483647 w 395"/>
              <a:gd name="T19" fmla="*/ 2147483647 h 256"/>
              <a:gd name="T20" fmla="*/ 2147483647 w 395"/>
              <a:gd name="T21" fmla="*/ 2147483647 h 256"/>
              <a:gd name="T22" fmla="*/ 2147483647 w 395"/>
              <a:gd name="T23" fmla="*/ 2147483647 h 256"/>
              <a:gd name="T24" fmla="*/ 2147483647 w 395"/>
              <a:gd name="T25" fmla="*/ 2147483647 h 256"/>
              <a:gd name="T26" fmla="*/ 2147483647 w 395"/>
              <a:gd name="T27" fmla="*/ 2147483647 h 256"/>
              <a:gd name="T28" fmla="*/ 2147483647 w 395"/>
              <a:gd name="T29" fmla="*/ 2147483647 h 256"/>
              <a:gd name="T30" fmla="*/ 2147483647 w 395"/>
              <a:gd name="T31" fmla="*/ 2147483647 h 256"/>
              <a:gd name="T32" fmla="*/ 2147483647 w 395"/>
              <a:gd name="T33" fmla="*/ 2147483647 h 256"/>
              <a:gd name="T34" fmla="*/ 2147483647 w 395"/>
              <a:gd name="T35" fmla="*/ 2147483647 h 256"/>
              <a:gd name="T36" fmla="*/ 2147483647 w 395"/>
              <a:gd name="T37" fmla="*/ 2147483647 h 256"/>
              <a:gd name="T38" fmla="*/ 2147483647 w 395"/>
              <a:gd name="T39" fmla="*/ 2147483647 h 256"/>
              <a:gd name="T40" fmla="*/ 2147483647 w 395"/>
              <a:gd name="T41" fmla="*/ 2147483647 h 256"/>
              <a:gd name="T42" fmla="*/ 2147483647 w 395"/>
              <a:gd name="T43" fmla="*/ 2147483647 h 256"/>
              <a:gd name="T44" fmla="*/ 2147483647 w 395"/>
              <a:gd name="T45" fmla="*/ 2147483647 h 256"/>
              <a:gd name="T46" fmla="*/ 2147483647 w 395"/>
              <a:gd name="T47" fmla="*/ 2147483647 h 256"/>
              <a:gd name="T48" fmla="*/ 2147483647 w 395"/>
              <a:gd name="T49" fmla="*/ 2147483647 h 256"/>
              <a:gd name="T50" fmla="*/ 2147483647 w 395"/>
              <a:gd name="T51" fmla="*/ 2147483647 h 256"/>
              <a:gd name="T52" fmla="*/ 2147483647 w 395"/>
              <a:gd name="T53" fmla="*/ 2147483647 h 256"/>
              <a:gd name="T54" fmla="*/ 2147483647 w 395"/>
              <a:gd name="T55" fmla="*/ 2147483647 h 256"/>
              <a:gd name="T56" fmla="*/ 2147483647 w 395"/>
              <a:gd name="T57" fmla="*/ 2147483647 h 256"/>
              <a:gd name="T58" fmla="*/ 2147483647 w 395"/>
              <a:gd name="T59" fmla="*/ 2147483647 h 256"/>
              <a:gd name="T60" fmla="*/ 2147483647 w 395"/>
              <a:gd name="T61" fmla="*/ 2147483647 h 256"/>
              <a:gd name="T62" fmla="*/ 2147483647 w 395"/>
              <a:gd name="T63" fmla="*/ 2147483647 h 256"/>
              <a:gd name="T64" fmla="*/ 0 w 395"/>
              <a:gd name="T65" fmla="*/ 2147483647 h 256"/>
              <a:gd name="T66" fmla="*/ 2147483647 w 395"/>
              <a:gd name="T67" fmla="*/ 2147483647 h 256"/>
              <a:gd name="T68" fmla="*/ 2147483647 w 395"/>
              <a:gd name="T69" fmla="*/ 2147483647 h 256"/>
              <a:gd name="T70" fmla="*/ 2147483647 w 395"/>
              <a:gd name="T71" fmla="*/ 2147483647 h 256"/>
              <a:gd name="T72" fmla="*/ 2147483647 w 395"/>
              <a:gd name="T73" fmla="*/ 2147483647 h 256"/>
              <a:gd name="T74" fmla="*/ 2147483647 w 395"/>
              <a:gd name="T75" fmla="*/ 2147483647 h 256"/>
              <a:gd name="T76" fmla="*/ 2147483647 w 395"/>
              <a:gd name="T77" fmla="*/ 2147483647 h 256"/>
              <a:gd name="T78" fmla="*/ 2147483647 w 395"/>
              <a:gd name="T79" fmla="*/ 2147483647 h 256"/>
              <a:gd name="T80" fmla="*/ 2147483647 w 395"/>
              <a:gd name="T81" fmla="*/ 2147483647 h 256"/>
              <a:gd name="T82" fmla="*/ 2147483647 w 395"/>
              <a:gd name="T83" fmla="*/ 2147483647 h 256"/>
              <a:gd name="T84" fmla="*/ 2147483647 w 395"/>
              <a:gd name="T85" fmla="*/ 2147483647 h 256"/>
              <a:gd name="T86" fmla="*/ 2147483647 w 395"/>
              <a:gd name="T87" fmla="*/ 2147483647 h 256"/>
              <a:gd name="T88" fmla="*/ 2147483647 w 395"/>
              <a:gd name="T89" fmla="*/ 2147483647 h 256"/>
              <a:gd name="T90" fmla="*/ 2147483647 w 395"/>
              <a:gd name="T91" fmla="*/ 2147483647 h 256"/>
              <a:gd name="T92" fmla="*/ 2147483647 w 395"/>
              <a:gd name="T93" fmla="*/ 2147483647 h 256"/>
              <a:gd name="T94" fmla="*/ 2147483647 w 395"/>
              <a:gd name="T95" fmla="*/ 2147483647 h 256"/>
              <a:gd name="T96" fmla="*/ 2147483647 w 395"/>
              <a:gd name="T97" fmla="*/ 0 h 256"/>
              <a:gd name="T98" fmla="*/ 2147483647 w 395"/>
              <a:gd name="T99" fmla="*/ 2147483647 h 256"/>
              <a:gd name="T100" fmla="*/ 2147483647 w 395"/>
              <a:gd name="T101" fmla="*/ 2147483647 h 256"/>
              <a:gd name="T102" fmla="*/ 2147483647 w 395"/>
              <a:gd name="T103" fmla="*/ 2147483647 h 256"/>
              <a:gd name="T104" fmla="*/ 2147483647 w 395"/>
              <a:gd name="T105" fmla="*/ 2147483647 h 256"/>
              <a:gd name="T106" fmla="*/ 2147483647 w 395"/>
              <a:gd name="T107" fmla="*/ 2147483647 h 256"/>
              <a:gd name="T108" fmla="*/ 2147483647 w 395"/>
              <a:gd name="T109" fmla="*/ 2147483647 h 256"/>
              <a:gd name="T110" fmla="*/ 2147483647 w 395"/>
              <a:gd name="T111" fmla="*/ 2147483647 h 256"/>
              <a:gd name="T112" fmla="*/ 2147483647 w 395"/>
              <a:gd name="T113" fmla="*/ 2147483647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95" h="256">
                <a:moveTo>
                  <a:pt x="390" y="124"/>
                </a:moveTo>
                <a:lnTo>
                  <a:pt x="372" y="136"/>
                </a:lnTo>
                <a:lnTo>
                  <a:pt x="356" y="139"/>
                </a:lnTo>
                <a:lnTo>
                  <a:pt x="340" y="137"/>
                </a:lnTo>
                <a:lnTo>
                  <a:pt x="326" y="130"/>
                </a:lnTo>
                <a:lnTo>
                  <a:pt x="311" y="121"/>
                </a:lnTo>
                <a:lnTo>
                  <a:pt x="296" y="112"/>
                </a:lnTo>
                <a:lnTo>
                  <a:pt x="281" y="104"/>
                </a:lnTo>
                <a:lnTo>
                  <a:pt x="264" y="100"/>
                </a:lnTo>
                <a:lnTo>
                  <a:pt x="247" y="98"/>
                </a:lnTo>
                <a:lnTo>
                  <a:pt x="225" y="100"/>
                </a:lnTo>
                <a:lnTo>
                  <a:pt x="202" y="106"/>
                </a:lnTo>
                <a:lnTo>
                  <a:pt x="180" y="117"/>
                </a:lnTo>
                <a:lnTo>
                  <a:pt x="160" y="135"/>
                </a:lnTo>
                <a:lnTo>
                  <a:pt x="145" y="158"/>
                </a:lnTo>
                <a:lnTo>
                  <a:pt x="137" y="189"/>
                </a:lnTo>
                <a:lnTo>
                  <a:pt x="137" y="228"/>
                </a:lnTo>
                <a:lnTo>
                  <a:pt x="129" y="232"/>
                </a:lnTo>
                <a:lnTo>
                  <a:pt x="119" y="235"/>
                </a:lnTo>
                <a:lnTo>
                  <a:pt x="106" y="240"/>
                </a:lnTo>
                <a:lnTo>
                  <a:pt x="92" y="244"/>
                </a:lnTo>
                <a:lnTo>
                  <a:pt x="79" y="249"/>
                </a:lnTo>
                <a:lnTo>
                  <a:pt x="66" y="252"/>
                </a:lnTo>
                <a:lnTo>
                  <a:pt x="54" y="255"/>
                </a:lnTo>
                <a:lnTo>
                  <a:pt x="45" y="256"/>
                </a:lnTo>
                <a:lnTo>
                  <a:pt x="42" y="242"/>
                </a:lnTo>
                <a:lnTo>
                  <a:pt x="37" y="228"/>
                </a:lnTo>
                <a:lnTo>
                  <a:pt x="33" y="214"/>
                </a:lnTo>
                <a:lnTo>
                  <a:pt x="27" y="200"/>
                </a:lnTo>
                <a:lnTo>
                  <a:pt x="21" y="188"/>
                </a:lnTo>
                <a:lnTo>
                  <a:pt x="15" y="174"/>
                </a:lnTo>
                <a:lnTo>
                  <a:pt x="8" y="160"/>
                </a:lnTo>
                <a:lnTo>
                  <a:pt x="0" y="145"/>
                </a:lnTo>
                <a:lnTo>
                  <a:pt x="20" y="137"/>
                </a:lnTo>
                <a:lnTo>
                  <a:pt x="41" y="128"/>
                </a:lnTo>
                <a:lnTo>
                  <a:pt x="63" y="120"/>
                </a:lnTo>
                <a:lnTo>
                  <a:pt x="83" y="111"/>
                </a:lnTo>
                <a:lnTo>
                  <a:pt x="105" y="101"/>
                </a:lnTo>
                <a:lnTo>
                  <a:pt x="127" y="93"/>
                </a:lnTo>
                <a:lnTo>
                  <a:pt x="150" y="84"/>
                </a:lnTo>
                <a:lnTo>
                  <a:pt x="172" y="75"/>
                </a:lnTo>
                <a:lnTo>
                  <a:pt x="194" y="66"/>
                </a:lnTo>
                <a:lnTo>
                  <a:pt x="216" y="56"/>
                </a:lnTo>
                <a:lnTo>
                  <a:pt x="238" y="47"/>
                </a:lnTo>
                <a:lnTo>
                  <a:pt x="259" y="38"/>
                </a:lnTo>
                <a:lnTo>
                  <a:pt x="281" y="29"/>
                </a:lnTo>
                <a:lnTo>
                  <a:pt x="302" y="18"/>
                </a:lnTo>
                <a:lnTo>
                  <a:pt x="323" y="9"/>
                </a:lnTo>
                <a:lnTo>
                  <a:pt x="342" y="0"/>
                </a:lnTo>
                <a:lnTo>
                  <a:pt x="358" y="11"/>
                </a:lnTo>
                <a:lnTo>
                  <a:pt x="371" y="29"/>
                </a:lnTo>
                <a:lnTo>
                  <a:pt x="382" y="48"/>
                </a:lnTo>
                <a:lnTo>
                  <a:pt x="388" y="69"/>
                </a:lnTo>
                <a:lnTo>
                  <a:pt x="393" y="89"/>
                </a:lnTo>
                <a:lnTo>
                  <a:pt x="395" y="106"/>
                </a:lnTo>
                <a:lnTo>
                  <a:pt x="394" y="119"/>
                </a:lnTo>
                <a:lnTo>
                  <a:pt x="390" y="124"/>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3" name="Freeform 17"/>
          <p:cNvSpPr>
            <a:spLocks noChangeArrowheads="1"/>
          </p:cNvSpPr>
          <p:nvPr/>
        </p:nvSpPr>
        <p:spPr bwMode="auto">
          <a:xfrm rot="21240000">
            <a:off x="849313" y="5010150"/>
            <a:ext cx="152400" cy="130175"/>
          </a:xfrm>
          <a:custGeom>
            <a:avLst/>
            <a:gdLst>
              <a:gd name="G0" fmla="+- 1 0 0"/>
              <a:gd name="G1" fmla="+- 1 0 0"/>
              <a:gd name="G2" fmla="+- 1 0 0"/>
              <a:gd name="G3" fmla="+- 1 0 0"/>
              <a:gd name="G4" fmla="*/ 1 0 51712"/>
              <a:gd name="G5" fmla="cos 54736 G4"/>
              <a:gd name="G6" fmla="*/ 1 0 51712"/>
              <a:gd name="G7" fmla="sin 54859 G6"/>
              <a:gd name="G8" fmla="+- G5 G7 0"/>
              <a:gd name="G9" fmla="+- G8 10800 0"/>
              <a:gd name="G10" fmla="+- 1 0 0"/>
              <a:gd name="G11" fmla="+- 1 0 0"/>
              <a:gd name="G12" fmla="+- 1 0 0"/>
              <a:gd name="G13" fmla="+- 1 0 0"/>
              <a:gd name="G14" fmla="+- 1 0 0"/>
              <a:gd name="G15" fmla="+- 1 0 0"/>
              <a:gd name="G16" fmla="+- 1 0 0"/>
              <a:gd name="G17" fmla="+- 1 0 0"/>
              <a:gd name="G18" fmla="+- 1 0 0"/>
              <a:gd name="G19" fmla="+- 1 0 0"/>
              <a:gd name="G20" fmla="+- 1 0 0"/>
              <a:gd name="G21" fmla="*/ 1 0 51712"/>
              <a:gd name="G22" fmla="*/ 1 0 51712"/>
              <a:gd name="T0" fmla="*/ 97 256 1"/>
              <a:gd name="T1" fmla="*/ 0 256 1"/>
              <a:gd name="G23" fmla="+- 0 T0 T1"/>
              <a:gd name="G24" fmla="sin G22 G23"/>
              <a:gd name="G25" fmla="*/ 1 0 51712"/>
              <a:gd name="G26" fmla="+- 40 0 0"/>
              <a:gd name="G27" fmla="+- 71 0 0"/>
              <a:gd name="G28" fmla="*/ 1 0 51712"/>
              <a:gd name="G29" fmla="+- 36 0 0"/>
              <a:gd name="G30" fmla="*/ 1 0 51712"/>
              <a:gd name="G31" fmla="+- 1 0 0"/>
              <a:gd name="G32" fmla="+- 1 0 0"/>
              <a:gd name="G33" fmla="+- 1 0 0"/>
              <a:gd name="G34" fmla="+- 1 0 0"/>
              <a:gd name="G35" fmla="+- 1 0 0"/>
              <a:gd name="G36" fmla="+- 1 0 0"/>
              <a:gd name="G37" fmla="+- 1 0 0"/>
              <a:gd name="G38" fmla="+- 1 0 0"/>
              <a:gd name="G39" fmla="+- 1 0 0"/>
              <a:gd name="T2" fmla="*/ 2147483647 w 146"/>
              <a:gd name="T3" fmla="*/ 2147483647 h 138"/>
              <a:gd name="T4" fmla="*/ 2147483647 w 146"/>
              <a:gd name="T5" fmla="*/ 2147483647 h 138"/>
              <a:gd name="T6" fmla="*/ 2147483647 w 146"/>
              <a:gd name="T7" fmla="*/ 2147483647 h 138"/>
              <a:gd name="T8" fmla="*/ 2147483647 w 146"/>
              <a:gd name="T9" fmla="*/ 2147483647 h 138"/>
              <a:gd name="T10" fmla="*/ 2147483647 w 146"/>
              <a:gd name="T11" fmla="*/ 2147483647 h 138"/>
              <a:gd name="T12" fmla="*/ 2147483647 w 146"/>
              <a:gd name="T13" fmla="*/ 2147483647 h 138"/>
              <a:gd name="T14" fmla="*/ 2147483647 w 146"/>
              <a:gd name="T15" fmla="*/ 2147483647 h 138"/>
              <a:gd name="T16" fmla="*/ 2147483647 w 146"/>
              <a:gd name="T17" fmla="*/ 2147483647 h 138"/>
              <a:gd name="T18" fmla="*/ 2147483647 w 146"/>
              <a:gd name="T19" fmla="*/ 2147483647 h 138"/>
              <a:gd name="T20" fmla="*/ 2147483647 w 146"/>
              <a:gd name="T21" fmla="*/ 2147483647 h 138"/>
              <a:gd name="T22" fmla="*/ 2147483647 w 146"/>
              <a:gd name="T23" fmla="*/ 2147483647 h 138"/>
              <a:gd name="T24" fmla="*/ 2147483647 w 146"/>
              <a:gd name="T25" fmla="*/ 2147483647 h 138"/>
              <a:gd name="T26" fmla="*/ 2147483647 w 146"/>
              <a:gd name="T27" fmla="*/ 2147483647 h 138"/>
              <a:gd name="T28" fmla="*/ 2147483647 w 146"/>
              <a:gd name="T29" fmla="*/ 2147483647 h 138"/>
              <a:gd name="T30" fmla="*/ 2147483647 w 146"/>
              <a:gd name="T31" fmla="*/ 2147483647 h 138"/>
              <a:gd name="T32" fmla="*/ 2147483647 w 146"/>
              <a:gd name="T33" fmla="*/ 2147483647 h 138"/>
              <a:gd name="T34" fmla="*/ 2147483647 w 146"/>
              <a:gd name="T35" fmla="*/ 2147483647 h 138"/>
              <a:gd name="T36" fmla="*/ 2147483647 w 146"/>
              <a:gd name="T37" fmla="*/ 2147483647 h 138"/>
              <a:gd name="T38" fmla="*/ 2147483647 w 146"/>
              <a:gd name="T39" fmla="*/ 2147483647 h 138"/>
              <a:gd name="T40" fmla="*/ 2147483647 w 146"/>
              <a:gd name="T41" fmla="*/ 2147483647 h 138"/>
              <a:gd name="T42" fmla="*/ 0 w 146"/>
              <a:gd name="T43" fmla="*/ 2147483647 h 138"/>
              <a:gd name="T44" fmla="*/ 2147483647 w 146"/>
              <a:gd name="T45" fmla="*/ 2147483647 h 138"/>
              <a:gd name="T46" fmla="*/ 2147483647 w 146"/>
              <a:gd name="T47" fmla="*/ 2147483647 h 138"/>
              <a:gd name="T48" fmla="*/ 2147483647 w 146"/>
              <a:gd name="T49" fmla="*/ 2147483647 h 138"/>
              <a:gd name="T50" fmla="*/ 2147483647 w 146"/>
              <a:gd name="T51" fmla="*/ 2147483647 h 138"/>
              <a:gd name="T52" fmla="*/ 2147483647 w 146"/>
              <a:gd name="T53" fmla="*/ 2147483647 h 138"/>
              <a:gd name="T54" fmla="*/ 2147483647 w 146"/>
              <a:gd name="T55" fmla="*/ 2147483647 h 138"/>
              <a:gd name="T56" fmla="*/ 2147483647 w 146"/>
              <a:gd name="T57" fmla="*/ 0 h 138"/>
              <a:gd name="T58" fmla="*/ 2147483647 w 146"/>
              <a:gd name="T59" fmla="*/ 0 h 138"/>
              <a:gd name="T60" fmla="*/ 2147483647 w 146"/>
              <a:gd name="T61" fmla="*/ 2147483647 h 138"/>
              <a:gd name="T62" fmla="*/ 2147483647 w 146"/>
              <a:gd name="T63" fmla="*/ 2147483647 h 138"/>
              <a:gd name="T64" fmla="*/ 2147483647 w 146"/>
              <a:gd name="T65" fmla="*/ 2147483647 h 138"/>
              <a:gd name="T66" fmla="*/ 2147483647 w 146"/>
              <a:gd name="T67" fmla="*/ 2147483647 h 138"/>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6" h="138">
                <a:moveTo>
                  <a:pt x="143" y="30"/>
                </a:moveTo>
                <a:lnTo>
                  <a:pt x="146" y="49"/>
                </a:lnTo>
                <a:lnTo>
                  <a:pt x="145" y="77"/>
                </a:lnTo>
                <a:lnTo>
                  <a:pt x="139" y="104"/>
                </a:lnTo>
                <a:lnTo>
                  <a:pt x="129" y="123"/>
                </a:lnTo>
                <a:lnTo>
                  <a:pt x="118" y="130"/>
                </a:lnTo>
                <a:lnTo>
                  <a:pt x="108" y="133"/>
                </a:lnTo>
                <a:lnTo>
                  <a:pt x="98" y="136"/>
                </a:lnTo>
                <a:lnTo>
                  <a:pt x="86" y="138"/>
                </a:lnTo>
                <a:lnTo>
                  <a:pt x="76" y="138"/>
                </a:lnTo>
                <a:lnTo>
                  <a:pt x="64" y="136"/>
                </a:lnTo>
                <a:lnTo>
                  <a:pt x="53" y="134"/>
                </a:lnTo>
                <a:lnTo>
                  <a:pt x="42" y="131"/>
                </a:lnTo>
                <a:lnTo>
                  <a:pt x="35" y="125"/>
                </a:lnTo>
                <a:lnTo>
                  <a:pt x="29" y="119"/>
                </a:lnTo>
                <a:lnTo>
                  <a:pt x="22" y="112"/>
                </a:lnTo>
                <a:lnTo>
                  <a:pt x="15" y="105"/>
                </a:lnTo>
                <a:lnTo>
                  <a:pt x="9" y="97"/>
                </a:lnTo>
                <a:lnTo>
                  <a:pt x="4" y="88"/>
                </a:lnTo>
                <a:lnTo>
                  <a:pt x="2" y="80"/>
                </a:lnTo>
                <a:lnTo>
                  <a:pt x="0" y="71"/>
                </a:lnTo>
                <a:lnTo>
                  <a:pt x="1" y="52"/>
                </a:lnTo>
                <a:lnTo>
                  <a:pt x="7" y="36"/>
                </a:lnTo>
                <a:lnTo>
                  <a:pt x="15" y="24"/>
                </a:lnTo>
                <a:lnTo>
                  <a:pt x="26" y="13"/>
                </a:lnTo>
                <a:lnTo>
                  <a:pt x="40" y="7"/>
                </a:lnTo>
                <a:lnTo>
                  <a:pt x="56" y="3"/>
                </a:lnTo>
                <a:lnTo>
                  <a:pt x="72" y="0"/>
                </a:lnTo>
                <a:lnTo>
                  <a:pt x="88" y="0"/>
                </a:lnTo>
                <a:lnTo>
                  <a:pt x="105" y="4"/>
                </a:lnTo>
                <a:lnTo>
                  <a:pt x="120" y="9"/>
                </a:lnTo>
                <a:lnTo>
                  <a:pt x="132" y="18"/>
                </a:lnTo>
                <a:lnTo>
                  <a:pt x="143"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4" name="Freeform 18"/>
          <p:cNvSpPr>
            <a:spLocks noChangeArrowheads="1"/>
          </p:cNvSpPr>
          <p:nvPr/>
        </p:nvSpPr>
        <p:spPr bwMode="auto">
          <a:xfrm rot="21240000">
            <a:off x="885825" y="5038725"/>
            <a:ext cx="79375" cy="66675"/>
          </a:xfrm>
          <a:custGeom>
            <a:avLst/>
            <a:gdLst>
              <a:gd name="G0" fmla="+- 1 0 0"/>
              <a:gd name="G1" fmla="+- 1 0 0"/>
              <a:gd name="G2" fmla="+- 1 0 0"/>
              <a:gd name="G3" fmla="+- 1 0 0"/>
              <a:gd name="G4" fmla="+- 1 0 0"/>
              <a:gd name="G5" fmla="+- 1 0 0"/>
              <a:gd name="G6" fmla="+- 1 0 0"/>
              <a:gd name="G7" fmla="+- 1 0 0"/>
              <a:gd name="G8" fmla="+- 1 0 0"/>
              <a:gd name="G9" fmla="+- 1 0 0"/>
              <a:gd name="G10" fmla="+- 1 0 0"/>
              <a:gd name="G11" fmla="+- 1 0 0"/>
              <a:gd name="G12" fmla="*/ 1 0 51712"/>
              <a:gd name="G13" fmla="*/ 1 0 51712"/>
              <a:gd name="T0" fmla="*/ 58 256 1"/>
              <a:gd name="T1" fmla="*/ 0 256 1"/>
              <a:gd name="G14" fmla="+- 0 T0 T1"/>
              <a:gd name="G15" fmla="sin G13 G14"/>
              <a:gd name="G16" fmla="+- 53 0 0"/>
              <a:gd name="G17" fmla="*/ 1 0 51712"/>
              <a:gd name="G18" fmla="+- 38 0 0"/>
              <a:gd name="G19" fmla="*/ 1 0 51712"/>
              <a:gd name="G20" fmla="*/ 1 0 51712"/>
              <a:gd name="G21" fmla="+- 1 0 0"/>
              <a:gd name="G22" fmla="+- 1 0 0"/>
              <a:gd name="G23" fmla="+- 1 0 0"/>
              <a:gd name="G24" fmla="+- 1 0 0"/>
              <a:gd name="G25" fmla="+- 1 0 0"/>
              <a:gd name="G26" fmla="+- 1 0 0"/>
              <a:gd name="G27" fmla="+- 1 0 0"/>
              <a:gd name="G28" fmla="+- 1 0 0"/>
              <a:gd name="G29" fmla="+- 1 0 0"/>
              <a:gd name="G30" fmla="+- 1 0 0"/>
              <a:gd name="T2" fmla="*/ 2147483647 w 78"/>
              <a:gd name="T3" fmla="*/ 2147483647 h 72"/>
              <a:gd name="T4" fmla="*/ 2147483647 w 78"/>
              <a:gd name="T5" fmla="*/ 2147483647 h 72"/>
              <a:gd name="T6" fmla="*/ 2147483647 w 78"/>
              <a:gd name="T7" fmla="*/ 2147483647 h 72"/>
              <a:gd name="T8" fmla="*/ 2147483647 w 78"/>
              <a:gd name="T9" fmla="*/ 2147483647 h 72"/>
              <a:gd name="T10" fmla="*/ 2147483647 w 78"/>
              <a:gd name="T11" fmla="*/ 2147483647 h 72"/>
              <a:gd name="T12" fmla="*/ 2147483647 w 78"/>
              <a:gd name="T13" fmla="*/ 2147483647 h 72"/>
              <a:gd name="T14" fmla="*/ 2147483647 w 78"/>
              <a:gd name="T15" fmla="*/ 2147483647 h 72"/>
              <a:gd name="T16" fmla="*/ 2147483647 w 78"/>
              <a:gd name="T17" fmla="*/ 2147483647 h 72"/>
              <a:gd name="T18" fmla="*/ 2147483647 w 78"/>
              <a:gd name="T19" fmla="*/ 2147483647 h 72"/>
              <a:gd name="T20" fmla="*/ 2147483647 w 78"/>
              <a:gd name="T21" fmla="*/ 2147483647 h 72"/>
              <a:gd name="T22" fmla="*/ 2147483647 w 78"/>
              <a:gd name="T23" fmla="*/ 2147483647 h 72"/>
              <a:gd name="T24" fmla="*/ 2147483647 w 78"/>
              <a:gd name="T25" fmla="*/ 2147483647 h 72"/>
              <a:gd name="T26" fmla="*/ 2147483647 w 78"/>
              <a:gd name="T27" fmla="*/ 2147483647 h 72"/>
              <a:gd name="T28" fmla="*/ 2147483647 w 78"/>
              <a:gd name="T29" fmla="*/ 2147483647 h 72"/>
              <a:gd name="T30" fmla="*/ 2147483647 w 78"/>
              <a:gd name="T31" fmla="*/ 2147483647 h 72"/>
              <a:gd name="T32" fmla="*/ 2147483647 w 78"/>
              <a:gd name="T33" fmla="*/ 2147483647 h 72"/>
              <a:gd name="T34" fmla="*/ 0 w 78"/>
              <a:gd name="T35" fmla="*/ 2147483647 h 72"/>
              <a:gd name="T36" fmla="*/ 2147483647 w 78"/>
              <a:gd name="T37" fmla="*/ 2147483647 h 72"/>
              <a:gd name="T38" fmla="*/ 2147483647 w 78"/>
              <a:gd name="T39" fmla="*/ 2147483647 h 72"/>
              <a:gd name="T40" fmla="*/ 2147483647 w 78"/>
              <a:gd name="T41" fmla="*/ 2147483647 h 72"/>
              <a:gd name="T42" fmla="*/ 2147483647 w 78"/>
              <a:gd name="T43" fmla="*/ 0 h 72"/>
              <a:gd name="T44" fmla="*/ 2147483647 w 78"/>
              <a:gd name="T45" fmla="*/ 0 h 72"/>
              <a:gd name="T46" fmla="*/ 2147483647 w 78"/>
              <a:gd name="T47" fmla="*/ 0 h 72"/>
              <a:gd name="T48" fmla="*/ 2147483647 w 78"/>
              <a:gd name="T49" fmla="*/ 2147483647 h 72"/>
              <a:gd name="T50" fmla="*/ 2147483647 w 78"/>
              <a:gd name="T51" fmla="*/ 2147483647 h 72"/>
              <a:gd name="T52" fmla="*/ 2147483647 w 78"/>
              <a:gd name="T53" fmla="*/ 2147483647 h 72"/>
              <a:gd name="T54" fmla="*/ 2147483647 w 78"/>
              <a:gd name="T55" fmla="*/ 2147483647 h 72"/>
              <a:gd name="T56" fmla="*/ 2147483647 w 78"/>
              <a:gd name="T57" fmla="*/ 2147483647 h 72"/>
              <a:gd name="T58" fmla="*/ 2147483647 w 78"/>
              <a:gd name="T59" fmla="*/ 2147483647 h 72"/>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78" h="72">
                <a:moveTo>
                  <a:pt x="76" y="28"/>
                </a:moveTo>
                <a:lnTo>
                  <a:pt x="78" y="38"/>
                </a:lnTo>
                <a:lnTo>
                  <a:pt x="75" y="48"/>
                </a:lnTo>
                <a:lnTo>
                  <a:pt x="73" y="56"/>
                </a:lnTo>
                <a:lnTo>
                  <a:pt x="68" y="62"/>
                </a:lnTo>
                <a:lnTo>
                  <a:pt x="62" y="67"/>
                </a:lnTo>
                <a:lnTo>
                  <a:pt x="55" y="71"/>
                </a:lnTo>
                <a:lnTo>
                  <a:pt x="47" y="72"/>
                </a:lnTo>
                <a:lnTo>
                  <a:pt x="38" y="72"/>
                </a:lnTo>
                <a:lnTo>
                  <a:pt x="32" y="71"/>
                </a:lnTo>
                <a:lnTo>
                  <a:pt x="25" y="68"/>
                </a:lnTo>
                <a:lnTo>
                  <a:pt x="19" y="66"/>
                </a:lnTo>
                <a:lnTo>
                  <a:pt x="13" y="63"/>
                </a:lnTo>
                <a:lnTo>
                  <a:pt x="9" y="58"/>
                </a:lnTo>
                <a:lnTo>
                  <a:pt x="5" y="53"/>
                </a:lnTo>
                <a:lnTo>
                  <a:pt x="3" y="47"/>
                </a:lnTo>
                <a:lnTo>
                  <a:pt x="0" y="38"/>
                </a:lnTo>
                <a:lnTo>
                  <a:pt x="3" y="24"/>
                </a:lnTo>
                <a:lnTo>
                  <a:pt x="11" y="13"/>
                </a:lnTo>
                <a:lnTo>
                  <a:pt x="21" y="5"/>
                </a:lnTo>
                <a:lnTo>
                  <a:pt x="34" y="0"/>
                </a:lnTo>
                <a:lnTo>
                  <a:pt x="41" y="0"/>
                </a:lnTo>
                <a:lnTo>
                  <a:pt x="48" y="0"/>
                </a:lnTo>
                <a:lnTo>
                  <a:pt x="55" y="3"/>
                </a:lnTo>
                <a:lnTo>
                  <a:pt x="60" y="5"/>
                </a:lnTo>
                <a:lnTo>
                  <a:pt x="66" y="10"/>
                </a:lnTo>
                <a:lnTo>
                  <a:pt x="71" y="14"/>
                </a:lnTo>
                <a:lnTo>
                  <a:pt x="74" y="21"/>
                </a:lnTo>
                <a:lnTo>
                  <a:pt x="76" y="2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5" name="Freeform 19"/>
          <p:cNvSpPr>
            <a:spLocks noChangeArrowheads="1"/>
          </p:cNvSpPr>
          <p:nvPr/>
        </p:nvSpPr>
        <p:spPr bwMode="auto">
          <a:xfrm rot="21240000">
            <a:off x="571500" y="5094288"/>
            <a:ext cx="12700" cy="20637"/>
          </a:xfrm>
          <a:custGeom>
            <a:avLst/>
            <a:gdLst>
              <a:gd name="G0" fmla="*/ 1 0 51712"/>
              <a:gd name="G1" fmla="*/ 1 0 51712"/>
              <a:gd name="G2" fmla="+- 17 0 0"/>
              <a:gd name="G3" fmla="*/ 1 0 51712"/>
              <a:gd name="G4" fmla="+- 6 0 0"/>
              <a:gd name="G5" fmla="*/ 1 0 51712"/>
              <a:gd name="G6" fmla="*/ 1 0 51712"/>
              <a:gd name="G7" fmla="*/ 1 0 51712"/>
              <a:gd name="G8" fmla="*/ 1 0 51712"/>
              <a:gd name="G9" fmla="*/ 1 0 51712"/>
              <a:gd name="T0" fmla="*/ 2147483647 w 13"/>
              <a:gd name="T1" fmla="*/ 2147483647 h 22"/>
              <a:gd name="T2" fmla="*/ 2147483647 w 13"/>
              <a:gd name="T3" fmla="*/ 2147483647 h 22"/>
              <a:gd name="T4" fmla="*/ 0 w 13"/>
              <a:gd name="T5" fmla="*/ 2147483647 h 22"/>
              <a:gd name="T6" fmla="*/ 2147483647 w 13"/>
              <a:gd name="T7" fmla="*/ 2147483647 h 22"/>
              <a:gd name="T8" fmla="*/ 2147483647 w 13"/>
              <a:gd name="T9" fmla="*/ 2147483647 h 22"/>
              <a:gd name="T10" fmla="*/ 2147483647 w 13"/>
              <a:gd name="T11" fmla="*/ 0 h 22"/>
              <a:gd name="T12" fmla="*/ 2147483647 w 13"/>
              <a:gd name="T13" fmla="*/ 2147483647 h 22"/>
              <a:gd name="T14" fmla="*/ 2147483647 w 13"/>
              <a:gd name="T15" fmla="*/ 2147483647 h 22"/>
              <a:gd name="T16" fmla="*/ 2147483647 w 13"/>
              <a:gd name="T17" fmla="*/ 2147483647 h 22"/>
              <a:gd name="T18" fmla="*/ 2147483647 w 13"/>
              <a:gd name="T19" fmla="*/ 2147483647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22">
                <a:moveTo>
                  <a:pt x="11" y="17"/>
                </a:moveTo>
                <a:lnTo>
                  <a:pt x="6" y="22"/>
                </a:lnTo>
                <a:lnTo>
                  <a:pt x="0" y="17"/>
                </a:lnTo>
                <a:lnTo>
                  <a:pt x="3" y="12"/>
                </a:lnTo>
                <a:lnTo>
                  <a:pt x="7" y="6"/>
                </a:lnTo>
                <a:lnTo>
                  <a:pt x="6" y="0"/>
                </a:lnTo>
                <a:lnTo>
                  <a:pt x="11" y="3"/>
                </a:lnTo>
                <a:lnTo>
                  <a:pt x="13" y="7"/>
                </a:lnTo>
                <a:lnTo>
                  <a:pt x="13" y="13"/>
                </a:lnTo>
                <a:lnTo>
                  <a:pt x="11" y="17"/>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6" name="Freeform 20"/>
          <p:cNvSpPr>
            <a:spLocks noChangeArrowheads="1"/>
          </p:cNvSpPr>
          <p:nvPr/>
        </p:nvSpPr>
        <p:spPr bwMode="auto">
          <a:xfrm rot="21240000">
            <a:off x="909638" y="5057775"/>
            <a:ext cx="31750" cy="28575"/>
          </a:xfrm>
          <a:custGeom>
            <a:avLst/>
            <a:gdLst>
              <a:gd name="G0" fmla="+- 1 0 0"/>
              <a:gd name="G1" fmla="+- 30 0 0"/>
              <a:gd name="G2" fmla="*/ 1 0 51712"/>
              <a:gd name="G3" fmla="+- 18 0 0"/>
              <a:gd name="G4" fmla="+- 10 0 0"/>
              <a:gd name="G5" fmla="*/ 1 0 51712"/>
              <a:gd name="G6" fmla="+- 1 0 0"/>
              <a:gd name="G7" fmla="+- 1 0 0"/>
              <a:gd name="G8" fmla="+- 1 0 0"/>
              <a:gd name="G9" fmla="+- 1 0 0"/>
              <a:gd name="G10" fmla="+- 1 0 0"/>
              <a:gd name="G11" fmla="+- 1 0 0"/>
              <a:gd name="G12" fmla="+- 1 0 0"/>
              <a:gd name="T0" fmla="*/ 2147483647 w 30"/>
              <a:gd name="T1" fmla="*/ 2147483647 h 30"/>
              <a:gd name="T2" fmla="*/ 2147483647 w 30"/>
              <a:gd name="T3" fmla="*/ 2147483647 h 30"/>
              <a:gd name="T4" fmla="*/ 2147483647 w 30"/>
              <a:gd name="T5" fmla="*/ 2147483647 h 30"/>
              <a:gd name="T6" fmla="*/ 0 w 30"/>
              <a:gd name="T7" fmla="*/ 2147483647 h 30"/>
              <a:gd name="T8" fmla="*/ 0 w 30"/>
              <a:gd name="T9" fmla="*/ 2147483647 h 30"/>
              <a:gd name="T10" fmla="*/ 2147483647 w 30"/>
              <a:gd name="T11" fmla="*/ 2147483647 h 30"/>
              <a:gd name="T12" fmla="*/ 2147483647 w 30"/>
              <a:gd name="T13" fmla="*/ 0 h 30"/>
              <a:gd name="T14" fmla="*/ 2147483647 w 30"/>
              <a:gd name="T15" fmla="*/ 2147483647 h 30"/>
              <a:gd name="T16" fmla="*/ 2147483647 w 30"/>
              <a:gd name="T17" fmla="*/ 2147483647 h 30"/>
              <a:gd name="T18" fmla="*/ 2147483647 w 30"/>
              <a:gd name="T19" fmla="*/ 2147483647 h 30"/>
              <a:gd name="T20" fmla="*/ 2147483647 w 30"/>
              <a:gd name="T21" fmla="*/ 2147483647 h 30"/>
              <a:gd name="T22" fmla="*/ 2147483647 w 30"/>
              <a:gd name="T23" fmla="*/ 2147483647 h 30"/>
              <a:gd name="T24" fmla="*/ 2147483647 w 30"/>
              <a:gd name="T25" fmla="*/ 214748364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0" h="30">
                <a:moveTo>
                  <a:pt x="22" y="30"/>
                </a:moveTo>
                <a:lnTo>
                  <a:pt x="14" y="30"/>
                </a:lnTo>
                <a:lnTo>
                  <a:pt x="6" y="26"/>
                </a:lnTo>
                <a:lnTo>
                  <a:pt x="0" y="18"/>
                </a:lnTo>
                <a:lnTo>
                  <a:pt x="0" y="10"/>
                </a:lnTo>
                <a:lnTo>
                  <a:pt x="4" y="4"/>
                </a:lnTo>
                <a:lnTo>
                  <a:pt x="14" y="0"/>
                </a:lnTo>
                <a:lnTo>
                  <a:pt x="22" y="2"/>
                </a:lnTo>
                <a:lnTo>
                  <a:pt x="27" y="6"/>
                </a:lnTo>
                <a:lnTo>
                  <a:pt x="30" y="13"/>
                </a:lnTo>
                <a:lnTo>
                  <a:pt x="30" y="20"/>
                </a:lnTo>
                <a:lnTo>
                  <a:pt x="27" y="26"/>
                </a:lnTo>
                <a:lnTo>
                  <a:pt x="22" y="3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7" name="Freeform 21"/>
          <p:cNvSpPr>
            <a:spLocks noChangeArrowheads="1"/>
          </p:cNvSpPr>
          <p:nvPr/>
        </p:nvSpPr>
        <p:spPr bwMode="auto">
          <a:xfrm rot="21240000">
            <a:off x="528638" y="5111750"/>
            <a:ext cx="23812" cy="23813"/>
          </a:xfrm>
          <a:custGeom>
            <a:avLst/>
            <a:gdLst>
              <a:gd name="G0" fmla="+- 1 0 0"/>
              <a:gd name="G1" fmla="+- 1 0 0"/>
              <a:gd name="G2" fmla="*/ 1 0 51712"/>
              <a:gd name="G3" fmla="+- 24 0 0"/>
              <a:gd name="G4" fmla="+- 24 0 0"/>
              <a:gd name="G5" fmla="*/ 1 0 51712"/>
              <a:gd name="G6" fmla="+- 1 0 0"/>
              <a:gd name="G7" fmla="+- 1 0 0"/>
              <a:gd name="G8" fmla="+- 1 0 0"/>
              <a:gd name="G9" fmla="+- 1 0 0"/>
              <a:gd name="T0" fmla="*/ 2147483647 w 22"/>
              <a:gd name="T1" fmla="*/ 2147483647 h 24"/>
              <a:gd name="T2" fmla="*/ 2147483647 w 22"/>
              <a:gd name="T3" fmla="*/ 2147483647 h 24"/>
              <a:gd name="T4" fmla="*/ 2147483647 w 22"/>
              <a:gd name="T5" fmla="*/ 2147483647 h 24"/>
              <a:gd name="T6" fmla="*/ 2147483647 w 22"/>
              <a:gd name="T7" fmla="*/ 2147483647 h 24"/>
              <a:gd name="T8" fmla="*/ 0 w 22"/>
              <a:gd name="T9" fmla="*/ 2147483647 h 24"/>
              <a:gd name="T10" fmla="*/ 2147483647 w 22"/>
              <a:gd name="T11" fmla="*/ 2147483647 h 24"/>
              <a:gd name="T12" fmla="*/ 2147483647 w 22"/>
              <a:gd name="T13" fmla="*/ 0 h 24"/>
              <a:gd name="T14" fmla="*/ 2147483647 w 22"/>
              <a:gd name="T15" fmla="*/ 2147483647 h 24"/>
              <a:gd name="T16" fmla="*/ 2147483647 w 22"/>
              <a:gd name="T17" fmla="*/ 2147483647 h 24"/>
              <a:gd name="T18" fmla="*/ 2147483647 w 22"/>
              <a:gd name="T19" fmla="*/ 2147483647 h 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4">
                <a:moveTo>
                  <a:pt x="22" y="20"/>
                </a:moveTo>
                <a:lnTo>
                  <a:pt x="18" y="22"/>
                </a:lnTo>
                <a:lnTo>
                  <a:pt x="13" y="23"/>
                </a:lnTo>
                <a:lnTo>
                  <a:pt x="7" y="24"/>
                </a:lnTo>
                <a:lnTo>
                  <a:pt x="0" y="24"/>
                </a:lnTo>
                <a:lnTo>
                  <a:pt x="15" y="1"/>
                </a:lnTo>
                <a:lnTo>
                  <a:pt x="21" y="0"/>
                </a:lnTo>
                <a:lnTo>
                  <a:pt x="22" y="5"/>
                </a:lnTo>
                <a:lnTo>
                  <a:pt x="22" y="13"/>
                </a:lnTo>
                <a:lnTo>
                  <a:pt x="22" y="2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8" name="Freeform 22"/>
          <p:cNvSpPr>
            <a:spLocks noChangeArrowheads="1"/>
          </p:cNvSpPr>
          <p:nvPr/>
        </p:nvSpPr>
        <p:spPr bwMode="auto">
          <a:xfrm rot="21240000">
            <a:off x="371475" y="5129213"/>
            <a:ext cx="284163" cy="127000"/>
          </a:xfrm>
          <a:custGeom>
            <a:avLst/>
            <a:gdLst>
              <a:gd name="G0" fmla="*/ 1 0 51712"/>
              <a:gd name="G1" fmla="*/ 1 0 51712"/>
              <a:gd name="G2" fmla="+- 40 0 0"/>
              <a:gd name="G3" fmla="+- 19 0 0"/>
              <a:gd name="G4" fmla="+- 1 0 0"/>
              <a:gd name="G5" fmla="+- 1 0 0"/>
              <a:gd name="G6" fmla="+- 1 0 0"/>
              <a:gd name="G7" fmla="+- 1 0 0"/>
              <a:gd name="G8" fmla="+- 1 0 0"/>
              <a:gd name="G9" fmla="+- 1 0 0"/>
              <a:gd name="G10" fmla="+- 1 0 0"/>
              <a:gd name="G11" fmla="+- 1 0 0"/>
              <a:gd name="G12" fmla="+- 1 0 0"/>
              <a:gd name="G13" fmla="+- 1 0 0"/>
              <a:gd name="G14" fmla="+- 1 0 0"/>
              <a:gd name="G15" fmla="+- 1 0 0"/>
              <a:gd name="G16" fmla="+- 1 0 0"/>
              <a:gd name="G17" fmla="+- 1 0 0"/>
              <a:gd name="G18" fmla="+- 1 0 0"/>
              <a:gd name="G19" fmla="+- 1 0 0"/>
              <a:gd name="G20" fmla="*/ 1 0 51712"/>
              <a:gd name="G21" fmla="*/ 1 0 51712"/>
              <a:gd name="T0" fmla="*/ 124 256 1"/>
              <a:gd name="T1" fmla="*/ 0 256 1"/>
              <a:gd name="G22" fmla="+- 0 T0 T1"/>
              <a:gd name="G23" fmla="cos G21 G22"/>
              <a:gd name="G24" fmla="+- 116 0 0"/>
              <a:gd name="G25" fmla="+- 107 0 0"/>
              <a:gd name="G26" fmla="*/ 1 0 51712"/>
              <a:gd name="G27" fmla="+- 1 0 0"/>
              <a:gd name="G28" fmla="+- 1 0 0"/>
              <a:gd name="G29" fmla="*/ 1 0 51712"/>
              <a:gd name="G30" fmla="*/ 1 0 51712"/>
              <a:gd name="T2" fmla="*/ 23 256 1"/>
              <a:gd name="T3" fmla="*/ 0 256 1"/>
              <a:gd name="G31" fmla="+- 0 T2 T3"/>
              <a:gd name="G32" fmla="sin G30 G31"/>
              <a:gd name="G33" fmla="*/ 1 0 51712"/>
              <a:gd name="T4" fmla="*/ 2147483647 w 269"/>
              <a:gd name="T5" fmla="*/ 2147483647 h 133"/>
              <a:gd name="T6" fmla="*/ 2147483647 w 269"/>
              <a:gd name="T7" fmla="*/ 2147483647 h 133"/>
              <a:gd name="T8" fmla="*/ 2147483647 w 269"/>
              <a:gd name="T9" fmla="*/ 2147483647 h 133"/>
              <a:gd name="T10" fmla="*/ 2147483647 w 269"/>
              <a:gd name="T11" fmla="*/ 2147483647 h 133"/>
              <a:gd name="T12" fmla="*/ 2147483647 w 269"/>
              <a:gd name="T13" fmla="*/ 2147483647 h 133"/>
              <a:gd name="T14" fmla="*/ 2147483647 w 269"/>
              <a:gd name="T15" fmla="*/ 2147483647 h 133"/>
              <a:gd name="T16" fmla="*/ 2147483647 w 269"/>
              <a:gd name="T17" fmla="*/ 2147483647 h 133"/>
              <a:gd name="T18" fmla="*/ 2147483647 w 269"/>
              <a:gd name="T19" fmla="*/ 2147483647 h 133"/>
              <a:gd name="T20" fmla="*/ 2147483647 w 269"/>
              <a:gd name="T21" fmla="*/ 2147483647 h 133"/>
              <a:gd name="T22" fmla="*/ 2147483647 w 269"/>
              <a:gd name="T23" fmla="*/ 2147483647 h 133"/>
              <a:gd name="T24" fmla="*/ 2147483647 w 269"/>
              <a:gd name="T25" fmla="*/ 2147483647 h 133"/>
              <a:gd name="T26" fmla="*/ 2147483647 w 269"/>
              <a:gd name="T27" fmla="*/ 2147483647 h 133"/>
              <a:gd name="T28" fmla="*/ 2147483647 w 269"/>
              <a:gd name="T29" fmla="*/ 2147483647 h 133"/>
              <a:gd name="T30" fmla="*/ 2147483647 w 269"/>
              <a:gd name="T31" fmla="*/ 2147483647 h 133"/>
              <a:gd name="T32" fmla="*/ 2147483647 w 269"/>
              <a:gd name="T33" fmla="*/ 2147483647 h 133"/>
              <a:gd name="T34" fmla="*/ 2147483647 w 269"/>
              <a:gd name="T35" fmla="*/ 2147483647 h 133"/>
              <a:gd name="T36" fmla="*/ 2147483647 w 269"/>
              <a:gd name="T37" fmla="*/ 2147483647 h 133"/>
              <a:gd name="T38" fmla="*/ 2147483647 w 269"/>
              <a:gd name="T39" fmla="*/ 2147483647 h 133"/>
              <a:gd name="T40" fmla="*/ 2147483647 w 269"/>
              <a:gd name="T41" fmla="*/ 2147483647 h 133"/>
              <a:gd name="T42" fmla="*/ 2147483647 w 269"/>
              <a:gd name="T43" fmla="*/ 2147483647 h 133"/>
              <a:gd name="T44" fmla="*/ 2147483647 w 269"/>
              <a:gd name="T45" fmla="*/ 2147483647 h 133"/>
              <a:gd name="T46" fmla="*/ 2147483647 w 269"/>
              <a:gd name="T47" fmla="*/ 2147483647 h 133"/>
              <a:gd name="T48" fmla="*/ 2147483647 w 269"/>
              <a:gd name="T49" fmla="*/ 2147483647 h 133"/>
              <a:gd name="T50" fmla="*/ 0 w 269"/>
              <a:gd name="T51" fmla="*/ 2147483647 h 133"/>
              <a:gd name="T52" fmla="*/ 2147483647 w 269"/>
              <a:gd name="T53" fmla="*/ 2147483647 h 133"/>
              <a:gd name="T54" fmla="*/ 2147483647 w 269"/>
              <a:gd name="T55" fmla="*/ 0 h 133"/>
              <a:gd name="T56" fmla="*/ 2147483647 w 269"/>
              <a:gd name="T57" fmla="*/ 2147483647 h 133"/>
              <a:gd name="T58" fmla="*/ 2147483647 w 269"/>
              <a:gd name="T59" fmla="*/ 2147483647 h 133"/>
              <a:gd name="T60" fmla="*/ 2147483647 w 269"/>
              <a:gd name="T61" fmla="*/ 2147483647 h 133"/>
              <a:gd name="T62" fmla="*/ 2147483647 w 269"/>
              <a:gd name="T63" fmla="*/ 2147483647 h 133"/>
            </a:gdLst>
            <a:ahLst/>
            <a:cxnLst>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69" h="133">
                <a:moveTo>
                  <a:pt x="269" y="36"/>
                </a:moveTo>
                <a:lnTo>
                  <a:pt x="267" y="40"/>
                </a:lnTo>
                <a:lnTo>
                  <a:pt x="263" y="40"/>
                </a:lnTo>
                <a:lnTo>
                  <a:pt x="258" y="38"/>
                </a:lnTo>
                <a:lnTo>
                  <a:pt x="252" y="36"/>
                </a:lnTo>
                <a:lnTo>
                  <a:pt x="243" y="43"/>
                </a:lnTo>
                <a:lnTo>
                  <a:pt x="233" y="45"/>
                </a:lnTo>
                <a:lnTo>
                  <a:pt x="220" y="45"/>
                </a:lnTo>
                <a:lnTo>
                  <a:pt x="208" y="45"/>
                </a:lnTo>
                <a:lnTo>
                  <a:pt x="197" y="46"/>
                </a:lnTo>
                <a:lnTo>
                  <a:pt x="187" y="50"/>
                </a:lnTo>
                <a:lnTo>
                  <a:pt x="181" y="58"/>
                </a:lnTo>
                <a:lnTo>
                  <a:pt x="177" y="71"/>
                </a:lnTo>
                <a:lnTo>
                  <a:pt x="159" y="74"/>
                </a:lnTo>
                <a:lnTo>
                  <a:pt x="139" y="80"/>
                </a:lnTo>
                <a:lnTo>
                  <a:pt x="119" y="88"/>
                </a:lnTo>
                <a:lnTo>
                  <a:pt x="99" y="98"/>
                </a:lnTo>
                <a:lnTo>
                  <a:pt x="78" y="108"/>
                </a:lnTo>
                <a:lnTo>
                  <a:pt x="58" y="118"/>
                </a:lnTo>
                <a:lnTo>
                  <a:pt x="36" y="127"/>
                </a:lnTo>
                <a:lnTo>
                  <a:pt x="15" y="133"/>
                </a:lnTo>
                <a:lnTo>
                  <a:pt x="10" y="124"/>
                </a:lnTo>
                <a:lnTo>
                  <a:pt x="5" y="116"/>
                </a:lnTo>
                <a:lnTo>
                  <a:pt x="0" y="107"/>
                </a:lnTo>
                <a:lnTo>
                  <a:pt x="3" y="96"/>
                </a:lnTo>
                <a:lnTo>
                  <a:pt x="236" y="0"/>
                </a:lnTo>
                <a:lnTo>
                  <a:pt x="250" y="2"/>
                </a:lnTo>
                <a:lnTo>
                  <a:pt x="259" y="10"/>
                </a:lnTo>
                <a:lnTo>
                  <a:pt x="265" y="23"/>
                </a:lnTo>
                <a:lnTo>
                  <a:pt x="269" y="36"/>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39" name="Freeform 23"/>
          <p:cNvSpPr>
            <a:spLocks noChangeArrowheads="1"/>
          </p:cNvSpPr>
          <p:nvPr/>
        </p:nvSpPr>
        <p:spPr bwMode="auto">
          <a:xfrm rot="21240000">
            <a:off x="787400" y="5156200"/>
            <a:ext cx="404813" cy="666750"/>
          </a:xfrm>
          <a:custGeom>
            <a:avLst/>
            <a:gdLst>
              <a:gd name="G0" fmla="+- 1 0 0"/>
              <a:gd name="G1" fmla="+- 1 0 0"/>
              <a:gd name="G2" fmla="+- 1 0 0"/>
              <a:gd name="G3" fmla="+- 1 0 0"/>
              <a:gd name="G4" fmla="+- 1 0 0"/>
              <a:gd name="G5" fmla="+- 1 0 0"/>
              <a:gd name="G6" fmla="+- 1 0 0"/>
              <a:gd name="G7" fmla="+- 1 0 0"/>
              <a:gd name="G8" fmla="*/ 1 0 51712"/>
              <a:gd name="G9" fmla="cos 54736 G8"/>
              <a:gd name="G10" fmla="*/ 1 0 51712"/>
              <a:gd name="G11" fmla="sin 55422 G10"/>
              <a:gd name="G12" fmla="+- G9 G11 0"/>
              <a:gd name="G13" fmla="+- G12 10800 0"/>
              <a:gd name="G14" fmla="+- 1 0 0"/>
              <a:gd name="G15" fmla="+- 1 0 0"/>
              <a:gd name="G16" fmla="+- 1 0 0"/>
              <a:gd name="G17" fmla="+- 1 0 0"/>
              <a:gd name="G18" fmla="+- 1 0 0"/>
              <a:gd name="G19" fmla="+- 1 0 0"/>
              <a:gd name="G20" fmla="+- 1 0 0"/>
              <a:gd name="G21" fmla="+- 1 0 0"/>
              <a:gd name="G22" fmla="+- 1 0 0"/>
              <a:gd name="G23" fmla="+- 1 0 0"/>
              <a:gd name="G24" fmla="+- 1 0 0"/>
              <a:gd name="G25" fmla="+- 1 0 0"/>
              <a:gd name="G26" fmla="+- 1 0 0"/>
              <a:gd name="G27" fmla="+- 1 0 0"/>
              <a:gd name="G28" fmla="+- 1 0 0"/>
              <a:gd name="G29" fmla="+- 1 0 0"/>
              <a:gd name="G30" fmla="+- 1 0 0"/>
              <a:gd name="G31" fmla="+- 1 0 0"/>
              <a:gd name="G32" fmla="+- 1 0 0"/>
              <a:gd name="G33" fmla="+- 1 0 0"/>
              <a:gd name="G34" fmla="+- 1 0 0"/>
              <a:gd name="G35" fmla="+- 1 0 0"/>
              <a:gd name="G36" fmla="+- 1 0 0"/>
              <a:gd name="G37" fmla="+- 1 0 0"/>
              <a:gd name="G38" fmla="+- 1 0 0"/>
              <a:gd name="G39" fmla="+- 1 0 0"/>
              <a:gd name="G40" fmla="+- 1 0 0"/>
              <a:gd name="G41" fmla="+- 1 0 0"/>
              <a:gd name="G42" fmla="+- 1 0 0"/>
              <a:gd name="G43" fmla="+- 1 0 0"/>
              <a:gd name="G44" fmla="+- 1 0 0"/>
              <a:gd name="G45" fmla="+- 1 0 0"/>
              <a:gd name="G46" fmla="*/ 1 0 51712"/>
              <a:gd name="G47" fmla="*/ 1 0 51712"/>
              <a:gd name="T0" fmla="*/ 619 256 1"/>
              <a:gd name="T1" fmla="*/ 0 256 1"/>
              <a:gd name="G48" fmla="+- 0 T0 T1"/>
              <a:gd name="G49" fmla="sin G47 G48"/>
              <a:gd name="G50" fmla="*/ 1 0 51712"/>
              <a:gd name="G51" fmla="+- 617 0 0"/>
              <a:gd name="G52" fmla="*/ 1 0 51712"/>
              <a:gd name="G53" fmla="+- 1 0 0"/>
              <a:gd name="G54" fmla="+- 1 0 0"/>
              <a:gd name="G55" fmla="+- 1 0 0"/>
              <a:gd name="G56" fmla="+- 1 0 0"/>
              <a:gd name="G57" fmla="+- 1 0 0"/>
              <a:gd name="G58" fmla="+- 1 0 0"/>
              <a:gd name="G59" fmla="+- 1 0 0"/>
              <a:gd name="G60" fmla="+- 1 0 0"/>
              <a:gd name="G61" fmla="+- 1 0 0"/>
              <a:gd name="G62" fmla="+- 1 0 0"/>
              <a:gd name="G63" fmla="+- 1 0 0"/>
              <a:gd name="G64" fmla="+- 1 0 0"/>
              <a:gd name="G65" fmla="+- 1 0 0"/>
              <a:gd name="G66" fmla="+- 1 0 0"/>
              <a:gd name="G67" fmla="+- 1 0 0"/>
              <a:gd name="T2" fmla="*/ 2147483647 w 385"/>
              <a:gd name="T3" fmla="*/ 0 h 693"/>
              <a:gd name="T4" fmla="*/ 2147483647 w 385"/>
              <a:gd name="T5" fmla="*/ 2147483647 h 693"/>
              <a:gd name="T6" fmla="*/ 2147483647 w 385"/>
              <a:gd name="T7" fmla="*/ 2147483647 h 693"/>
              <a:gd name="T8" fmla="*/ 2147483647 w 385"/>
              <a:gd name="T9" fmla="*/ 2147483647 h 693"/>
              <a:gd name="T10" fmla="*/ 2147483647 w 385"/>
              <a:gd name="T11" fmla="*/ 2147483647 h 693"/>
              <a:gd name="T12" fmla="*/ 2147483647 w 385"/>
              <a:gd name="T13" fmla="*/ 2147483647 h 693"/>
              <a:gd name="T14" fmla="*/ 2147483647 w 385"/>
              <a:gd name="T15" fmla="*/ 2147483647 h 693"/>
              <a:gd name="T16" fmla="*/ 2147483647 w 385"/>
              <a:gd name="T17" fmla="*/ 2147483647 h 693"/>
              <a:gd name="T18" fmla="*/ 2147483647 w 385"/>
              <a:gd name="T19" fmla="*/ 2147483647 h 693"/>
              <a:gd name="T20" fmla="*/ 2147483647 w 385"/>
              <a:gd name="T21" fmla="*/ 2147483647 h 693"/>
              <a:gd name="T22" fmla="*/ 2147483647 w 385"/>
              <a:gd name="T23" fmla="*/ 2147483647 h 693"/>
              <a:gd name="T24" fmla="*/ 2147483647 w 385"/>
              <a:gd name="T25" fmla="*/ 2147483647 h 693"/>
              <a:gd name="T26" fmla="*/ 2147483647 w 385"/>
              <a:gd name="T27" fmla="*/ 2147483647 h 693"/>
              <a:gd name="T28" fmla="*/ 2147483647 w 385"/>
              <a:gd name="T29" fmla="*/ 2147483647 h 693"/>
              <a:gd name="T30" fmla="*/ 2147483647 w 385"/>
              <a:gd name="T31" fmla="*/ 2147483647 h 693"/>
              <a:gd name="T32" fmla="*/ 2147483647 w 385"/>
              <a:gd name="T33" fmla="*/ 2147483647 h 693"/>
              <a:gd name="T34" fmla="*/ 2147483647 w 385"/>
              <a:gd name="T35" fmla="*/ 2147483647 h 693"/>
              <a:gd name="T36" fmla="*/ 2147483647 w 385"/>
              <a:gd name="T37" fmla="*/ 2147483647 h 693"/>
              <a:gd name="T38" fmla="*/ 2147483647 w 385"/>
              <a:gd name="T39" fmla="*/ 2147483647 h 693"/>
              <a:gd name="T40" fmla="*/ 2147483647 w 385"/>
              <a:gd name="T41" fmla="*/ 2147483647 h 693"/>
              <a:gd name="T42" fmla="*/ 2147483647 w 385"/>
              <a:gd name="T43" fmla="*/ 2147483647 h 693"/>
              <a:gd name="T44" fmla="*/ 2147483647 w 385"/>
              <a:gd name="T45" fmla="*/ 2147483647 h 693"/>
              <a:gd name="T46" fmla="*/ 2147483647 w 385"/>
              <a:gd name="T47" fmla="*/ 2147483647 h 693"/>
              <a:gd name="T48" fmla="*/ 2147483647 w 385"/>
              <a:gd name="T49" fmla="*/ 2147483647 h 693"/>
              <a:gd name="T50" fmla="*/ 2147483647 w 385"/>
              <a:gd name="T51" fmla="*/ 2147483647 h 693"/>
              <a:gd name="T52" fmla="*/ 2147483647 w 385"/>
              <a:gd name="T53" fmla="*/ 2147483647 h 693"/>
              <a:gd name="T54" fmla="*/ 2147483647 w 385"/>
              <a:gd name="T55" fmla="*/ 2147483647 h 693"/>
              <a:gd name="T56" fmla="*/ 2147483647 w 385"/>
              <a:gd name="T57" fmla="*/ 2147483647 h 693"/>
              <a:gd name="T58" fmla="*/ 2147483647 w 385"/>
              <a:gd name="T59" fmla="*/ 2147483647 h 693"/>
              <a:gd name="T60" fmla="*/ 2147483647 w 385"/>
              <a:gd name="T61" fmla="*/ 2147483647 h 693"/>
              <a:gd name="T62" fmla="*/ 2147483647 w 385"/>
              <a:gd name="T63" fmla="*/ 2147483647 h 693"/>
              <a:gd name="T64" fmla="*/ 2147483647 w 385"/>
              <a:gd name="T65" fmla="*/ 2147483647 h 693"/>
              <a:gd name="T66" fmla="*/ 2147483647 w 385"/>
              <a:gd name="T67" fmla="*/ 2147483647 h 693"/>
              <a:gd name="T68" fmla="*/ 2147483647 w 385"/>
              <a:gd name="T69" fmla="*/ 2147483647 h 693"/>
              <a:gd name="T70" fmla="*/ 2147483647 w 385"/>
              <a:gd name="T71" fmla="*/ 2147483647 h 693"/>
              <a:gd name="T72" fmla="*/ 2147483647 w 385"/>
              <a:gd name="T73" fmla="*/ 2147483647 h 693"/>
              <a:gd name="T74" fmla="*/ 2147483647 w 385"/>
              <a:gd name="T75" fmla="*/ 2147483647 h 693"/>
              <a:gd name="T76" fmla="*/ 2147483647 w 385"/>
              <a:gd name="T77" fmla="*/ 2147483647 h 693"/>
              <a:gd name="T78" fmla="*/ 2147483647 w 385"/>
              <a:gd name="T79" fmla="*/ 2147483647 h 693"/>
              <a:gd name="T80" fmla="*/ 2147483647 w 385"/>
              <a:gd name="T81" fmla="*/ 2147483647 h 693"/>
              <a:gd name="T82" fmla="*/ 2147483647 w 385"/>
              <a:gd name="T83" fmla="*/ 2147483647 h 693"/>
              <a:gd name="T84" fmla="*/ 2147483647 w 385"/>
              <a:gd name="T85" fmla="*/ 2147483647 h 693"/>
              <a:gd name="T86" fmla="*/ 2147483647 w 385"/>
              <a:gd name="T87" fmla="*/ 2147483647 h 693"/>
              <a:gd name="T88" fmla="*/ 2147483647 w 385"/>
              <a:gd name="T89" fmla="*/ 2147483647 h 693"/>
              <a:gd name="T90" fmla="*/ 0 w 385"/>
              <a:gd name="T91" fmla="*/ 2147483647 h 693"/>
              <a:gd name="T92" fmla="*/ 2147483647 w 385"/>
              <a:gd name="T93" fmla="*/ 2147483647 h 693"/>
              <a:gd name="T94" fmla="*/ 2147483647 w 385"/>
              <a:gd name="T95" fmla="*/ 2147483647 h 693"/>
              <a:gd name="T96" fmla="*/ 2147483647 w 385"/>
              <a:gd name="T97" fmla="*/ 2147483647 h 693"/>
              <a:gd name="T98" fmla="*/ 2147483647 w 385"/>
              <a:gd name="T99" fmla="*/ 2147483647 h 693"/>
              <a:gd name="T100" fmla="*/ 2147483647 w 385"/>
              <a:gd name="T101" fmla="*/ 2147483647 h 693"/>
              <a:gd name="T102" fmla="*/ 2147483647 w 385"/>
              <a:gd name="T103" fmla="*/ 2147483647 h 693"/>
              <a:gd name="T104" fmla="*/ 2147483647 w 385"/>
              <a:gd name="T105" fmla="*/ 2147483647 h 693"/>
              <a:gd name="T106" fmla="*/ 2147483647 w 385"/>
              <a:gd name="T107" fmla="*/ 0 h 693"/>
              <a:gd name="T108" fmla="*/ 2147483647 w 385"/>
              <a:gd name="T109" fmla="*/ 2147483647 h 693"/>
              <a:gd name="T110" fmla="*/ 2147483647 w 385"/>
              <a:gd name="T111" fmla="*/ 2147483647 h 693"/>
              <a:gd name="T112" fmla="*/ 2147483647 w 385"/>
              <a:gd name="T113" fmla="*/ 2147483647 h 693"/>
              <a:gd name="T114" fmla="*/ 2147483647 w 385"/>
              <a:gd name="T115" fmla="*/ 2147483647 h 693"/>
              <a:gd name="T116" fmla="*/ 2147483647 w 385"/>
              <a:gd name="T117" fmla="*/ 2147483647 h 693"/>
              <a:gd name="T118" fmla="*/ 2147483647 w 385"/>
              <a:gd name="T119" fmla="*/ 2147483647 h 693"/>
              <a:gd name="T120" fmla="*/ 2147483647 w 385"/>
              <a:gd name="T121" fmla="*/ 2147483647 h 693"/>
              <a:gd name="T122" fmla="*/ 2147483647 w 385"/>
              <a:gd name="T123" fmla="*/ 0 h 693"/>
            </a:gdLst>
            <a:ahLst/>
            <a:cxnLst>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5" h="693">
                <a:moveTo>
                  <a:pt x="210" y="0"/>
                </a:moveTo>
                <a:lnTo>
                  <a:pt x="232" y="85"/>
                </a:lnTo>
                <a:lnTo>
                  <a:pt x="255" y="172"/>
                </a:lnTo>
                <a:lnTo>
                  <a:pt x="278" y="260"/>
                </a:lnTo>
                <a:lnTo>
                  <a:pt x="301" y="349"/>
                </a:lnTo>
                <a:lnTo>
                  <a:pt x="324" y="436"/>
                </a:lnTo>
                <a:lnTo>
                  <a:pt x="347" y="523"/>
                </a:lnTo>
                <a:lnTo>
                  <a:pt x="367" y="606"/>
                </a:lnTo>
                <a:lnTo>
                  <a:pt x="385" y="686"/>
                </a:lnTo>
                <a:lnTo>
                  <a:pt x="380" y="690"/>
                </a:lnTo>
                <a:lnTo>
                  <a:pt x="375" y="691"/>
                </a:lnTo>
                <a:lnTo>
                  <a:pt x="369" y="693"/>
                </a:lnTo>
                <a:lnTo>
                  <a:pt x="364" y="693"/>
                </a:lnTo>
                <a:lnTo>
                  <a:pt x="358" y="693"/>
                </a:lnTo>
                <a:lnTo>
                  <a:pt x="352" y="691"/>
                </a:lnTo>
                <a:lnTo>
                  <a:pt x="347" y="690"/>
                </a:lnTo>
                <a:lnTo>
                  <a:pt x="343" y="686"/>
                </a:lnTo>
                <a:lnTo>
                  <a:pt x="334" y="656"/>
                </a:lnTo>
                <a:lnTo>
                  <a:pt x="317" y="598"/>
                </a:lnTo>
                <a:lnTo>
                  <a:pt x="298" y="517"/>
                </a:lnTo>
                <a:lnTo>
                  <a:pt x="275" y="424"/>
                </a:lnTo>
                <a:lnTo>
                  <a:pt x="249" y="323"/>
                </a:lnTo>
                <a:lnTo>
                  <a:pt x="224" y="225"/>
                </a:lnTo>
                <a:lnTo>
                  <a:pt x="200" y="137"/>
                </a:lnTo>
                <a:lnTo>
                  <a:pt x="178" y="65"/>
                </a:lnTo>
                <a:lnTo>
                  <a:pt x="168" y="63"/>
                </a:lnTo>
                <a:lnTo>
                  <a:pt x="161" y="69"/>
                </a:lnTo>
                <a:lnTo>
                  <a:pt x="154" y="79"/>
                </a:lnTo>
                <a:lnTo>
                  <a:pt x="147" y="87"/>
                </a:lnTo>
                <a:lnTo>
                  <a:pt x="134" y="156"/>
                </a:lnTo>
                <a:lnTo>
                  <a:pt x="122" y="222"/>
                </a:lnTo>
                <a:lnTo>
                  <a:pt x="109" y="286"/>
                </a:lnTo>
                <a:lnTo>
                  <a:pt x="96" y="351"/>
                </a:lnTo>
                <a:lnTo>
                  <a:pt x="84" y="414"/>
                </a:lnTo>
                <a:lnTo>
                  <a:pt x="71" y="478"/>
                </a:lnTo>
                <a:lnTo>
                  <a:pt x="57" y="543"/>
                </a:lnTo>
                <a:lnTo>
                  <a:pt x="43" y="611"/>
                </a:lnTo>
                <a:lnTo>
                  <a:pt x="38" y="613"/>
                </a:lnTo>
                <a:lnTo>
                  <a:pt x="32" y="615"/>
                </a:lnTo>
                <a:lnTo>
                  <a:pt x="26" y="616"/>
                </a:lnTo>
                <a:lnTo>
                  <a:pt x="20" y="618"/>
                </a:lnTo>
                <a:lnTo>
                  <a:pt x="15" y="619"/>
                </a:lnTo>
                <a:lnTo>
                  <a:pt x="9" y="619"/>
                </a:lnTo>
                <a:lnTo>
                  <a:pt x="4" y="619"/>
                </a:lnTo>
                <a:lnTo>
                  <a:pt x="0" y="617"/>
                </a:lnTo>
                <a:lnTo>
                  <a:pt x="4" y="594"/>
                </a:lnTo>
                <a:lnTo>
                  <a:pt x="17" y="533"/>
                </a:lnTo>
                <a:lnTo>
                  <a:pt x="35" y="444"/>
                </a:lnTo>
                <a:lnTo>
                  <a:pt x="58" y="341"/>
                </a:lnTo>
                <a:lnTo>
                  <a:pt x="81" y="233"/>
                </a:lnTo>
                <a:lnTo>
                  <a:pt x="103" y="132"/>
                </a:lnTo>
                <a:lnTo>
                  <a:pt x="122" y="51"/>
                </a:lnTo>
                <a:lnTo>
                  <a:pt x="134" y="0"/>
                </a:lnTo>
                <a:lnTo>
                  <a:pt x="145" y="5"/>
                </a:lnTo>
                <a:lnTo>
                  <a:pt x="156" y="8"/>
                </a:lnTo>
                <a:lnTo>
                  <a:pt x="167" y="10"/>
                </a:lnTo>
                <a:lnTo>
                  <a:pt x="178" y="10"/>
                </a:lnTo>
                <a:lnTo>
                  <a:pt x="187" y="8"/>
                </a:lnTo>
                <a:lnTo>
                  <a:pt x="197" y="5"/>
                </a:lnTo>
                <a:lnTo>
                  <a:pt x="203" y="3"/>
                </a:lnTo>
                <a:lnTo>
                  <a:pt x="210" y="0"/>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sp>
        <p:nvSpPr>
          <p:cNvPr id="9240" name="Freeform 24"/>
          <p:cNvSpPr>
            <a:spLocks noChangeArrowheads="1"/>
          </p:cNvSpPr>
          <p:nvPr/>
        </p:nvSpPr>
        <p:spPr bwMode="auto">
          <a:xfrm rot="21240000">
            <a:off x="666750" y="5454650"/>
            <a:ext cx="57150" cy="17463"/>
          </a:xfrm>
          <a:custGeom>
            <a:avLst/>
            <a:gdLst>
              <a:gd name="G0" fmla="+- 1 0 0"/>
              <a:gd name="G1" fmla="+- 1 0 0"/>
              <a:gd name="G2" fmla="+- 1 0 0"/>
              <a:gd name="G3" fmla="+- 1 0 0"/>
              <a:gd name="G4" fmla="+- 1 0 0"/>
              <a:gd name="G5" fmla="+- 1 0 0"/>
              <a:gd name="G6" fmla="*/ 1 0 51712"/>
              <a:gd name="G7" fmla="+- 17 0 0"/>
              <a:gd name="G8" fmla="+- 16 0 0"/>
              <a:gd name="G9" fmla="*/ 1 0 51712"/>
              <a:gd name="G10" fmla="*/ 1 0 51712"/>
              <a:gd name="G11" fmla="*/ 1 0 51712"/>
              <a:gd name="G12" fmla="sin G10 G11"/>
              <a:gd name="G13" fmla="*/ 1 0 51712"/>
              <a:gd name="G14" fmla="+- 1 0 0"/>
              <a:gd name="G15" fmla="+- 1 0 0"/>
              <a:gd name="G16" fmla="+- 1 0 0"/>
              <a:gd name="G17" fmla="+- 1 0 0"/>
              <a:gd name="G18" fmla="+- 1 0 0"/>
              <a:gd name="G19" fmla="+- 1 0 0"/>
              <a:gd name="T0" fmla="*/ 2147483647 w 53"/>
              <a:gd name="T1" fmla="*/ 2147483647 h 19"/>
              <a:gd name="T2" fmla="*/ 2147483647 w 53"/>
              <a:gd name="T3" fmla="*/ 2147483647 h 19"/>
              <a:gd name="T4" fmla="*/ 2147483647 w 53"/>
              <a:gd name="T5" fmla="*/ 2147483647 h 19"/>
              <a:gd name="T6" fmla="*/ 2147483647 w 53"/>
              <a:gd name="T7" fmla="*/ 2147483647 h 19"/>
              <a:gd name="T8" fmla="*/ 2147483647 w 53"/>
              <a:gd name="T9" fmla="*/ 2147483647 h 19"/>
              <a:gd name="T10" fmla="*/ 2147483647 w 53"/>
              <a:gd name="T11" fmla="*/ 2147483647 h 19"/>
              <a:gd name="T12" fmla="*/ 2147483647 w 53"/>
              <a:gd name="T13" fmla="*/ 2147483647 h 19"/>
              <a:gd name="T14" fmla="*/ 2147483647 w 53"/>
              <a:gd name="T15" fmla="*/ 2147483647 h 19"/>
              <a:gd name="T16" fmla="*/ 0 w 53"/>
              <a:gd name="T17" fmla="*/ 2147483647 h 19"/>
              <a:gd name="T18" fmla="*/ 2147483647 w 53"/>
              <a:gd name="T19" fmla="*/ 2147483647 h 19"/>
              <a:gd name="T20" fmla="*/ 2147483647 w 53"/>
              <a:gd name="T21" fmla="*/ 0 h 19"/>
              <a:gd name="T22" fmla="*/ 2147483647 w 53"/>
              <a:gd name="T23" fmla="*/ 0 h 19"/>
              <a:gd name="T24" fmla="*/ 2147483647 w 53"/>
              <a:gd name="T25" fmla="*/ 0 h 19"/>
              <a:gd name="T26" fmla="*/ 2147483647 w 53"/>
              <a:gd name="T27" fmla="*/ 0 h 19"/>
              <a:gd name="T28" fmla="*/ 2147483647 w 53"/>
              <a:gd name="T29" fmla="*/ 2147483647 h 19"/>
              <a:gd name="T30" fmla="*/ 2147483647 w 53"/>
              <a:gd name="T31" fmla="*/ 2147483647 h 19"/>
              <a:gd name="T32" fmla="*/ 2147483647 w 53"/>
              <a:gd name="T33" fmla="*/ 2147483647 h 19"/>
              <a:gd name="T34" fmla="*/ 2147483647 w 53"/>
              <a:gd name="T35" fmla="*/ 2147483647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 h="19">
                <a:moveTo>
                  <a:pt x="53" y="8"/>
                </a:moveTo>
                <a:lnTo>
                  <a:pt x="49" y="13"/>
                </a:lnTo>
                <a:lnTo>
                  <a:pt x="43" y="16"/>
                </a:lnTo>
                <a:lnTo>
                  <a:pt x="37" y="17"/>
                </a:lnTo>
                <a:lnTo>
                  <a:pt x="30" y="19"/>
                </a:lnTo>
                <a:lnTo>
                  <a:pt x="23" y="19"/>
                </a:lnTo>
                <a:lnTo>
                  <a:pt x="15" y="19"/>
                </a:lnTo>
                <a:lnTo>
                  <a:pt x="7" y="17"/>
                </a:lnTo>
                <a:lnTo>
                  <a:pt x="0" y="16"/>
                </a:lnTo>
                <a:lnTo>
                  <a:pt x="3" y="1"/>
                </a:lnTo>
                <a:lnTo>
                  <a:pt x="9" y="0"/>
                </a:lnTo>
                <a:lnTo>
                  <a:pt x="16" y="0"/>
                </a:lnTo>
                <a:lnTo>
                  <a:pt x="23" y="0"/>
                </a:lnTo>
                <a:lnTo>
                  <a:pt x="30" y="0"/>
                </a:lnTo>
                <a:lnTo>
                  <a:pt x="36" y="1"/>
                </a:lnTo>
                <a:lnTo>
                  <a:pt x="42" y="2"/>
                </a:lnTo>
                <a:lnTo>
                  <a:pt x="47" y="5"/>
                </a:lnTo>
                <a:lnTo>
                  <a:pt x="53" y="8"/>
                </a:lnTo>
                <a:close/>
              </a:path>
            </a:pathLst>
          </a:custGeom>
          <a:solidFill>
            <a:srgbClr val="FF3300"/>
          </a:solidFill>
          <a:ln>
            <a:noFill/>
          </a:ln>
          <a:effectLst/>
          <a:extLs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wrap="none" anchor="ctr"/>
          <a:lstStyle/>
          <a:p>
            <a:pPr>
              <a:defRPr/>
            </a:pPr>
            <a:endParaRPr lang="en-US"/>
          </a:p>
        </p:txBody>
      </p:sp>
      <p:pic>
        <p:nvPicPr>
          <p:cNvPr id="9241" name="Picture 2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95400"/>
            <a:ext cx="2133600" cy="1658938"/>
          </a:xfrm>
          <a:prstGeom prst="rect">
            <a:avLst/>
          </a:prstGeom>
          <a:noFill/>
          <a:ln>
            <a:noFill/>
          </a:ln>
          <a:effectLst/>
          <a:extLst>
            <a:ext uri="{909E8E84-426E-40dd-AFC4-6F175D3DCCD1}">
              <a14:hiddenFill xmlns:a14="http://schemas.microsoft.com/office/drawing/2010/main" xmlns="">
                <a:blipFill dpi="0" rotWithShape="0">
                  <a:blip/>
                  <a:srcRect/>
                  <a:stretch>
                    <a:fillRect/>
                  </a:stretch>
                </a:blip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pic>
      <p:sp>
        <p:nvSpPr>
          <p:cNvPr id="9242" name="Rectangle 26"/>
          <p:cNvSpPr>
            <a:spLocks noChangeArrowheads="1"/>
          </p:cNvSpPr>
          <p:nvPr/>
        </p:nvSpPr>
        <p:spPr bwMode="auto">
          <a:xfrm>
            <a:off x="152400" y="6049962"/>
            <a:ext cx="3124200" cy="350838"/>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360" tIns="44280" rIns="90360" bIns="44280">
            <a:spAutoFit/>
          </a:bodyPr>
          <a:lstStyle/>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Derived from: RM-ODP, ISO 10746</a:t>
            </a:r>
          </a:p>
          <a:p>
            <a:pPr>
              <a:lnSpc>
                <a:spcPct val="60000"/>
              </a:lnSpc>
              <a:spcBef>
                <a:spcPts val="625"/>
              </a:spcBef>
              <a:buClrTx/>
              <a:buFontTx/>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US" sz="1000" b="1" dirty="0">
                <a:solidFill>
                  <a:srgbClr val="3333CC"/>
                </a:solidFill>
              </a:rPr>
              <a:t>Compliant with IEEE 1471 and ISO 42010</a:t>
            </a:r>
          </a:p>
        </p:txBody>
      </p:sp>
      <p:sp>
        <p:nvSpPr>
          <p:cNvPr id="2" name="Date Placeholder 1">
            <a:extLst>
              <a:ext uri="{FF2B5EF4-FFF2-40B4-BE49-F238E27FC236}">
                <a16:creationId xmlns:a16="http://schemas.microsoft.com/office/drawing/2014/main" id="{3B59C952-F598-1A4E-AC2B-516642BC35D9}"/>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2016704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solidFill>
                  <a:srgbClr val="0099A6"/>
                </a:solidFill>
              </a:rPr>
              <a:t>Operations Viewpoint - New</a:t>
            </a: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57200" y="1143000"/>
            <a:ext cx="8229600" cy="4983163"/>
          </a:xfrm>
        </p:spPr>
        <p:txBody>
          <a:bodyPr/>
          <a:lstStyle/>
          <a:p>
            <a:r>
              <a:rPr lang="en-US" dirty="0"/>
              <a:t>The Operations Viewpoint …</a:t>
            </a:r>
          </a:p>
          <a:p>
            <a:r>
              <a:rPr lang="en-US" sz="1800" dirty="0"/>
              <a:t>Stakeholder Concerns:</a:t>
            </a:r>
          </a:p>
          <a:p>
            <a:pPr lvl="1"/>
            <a:r>
              <a:rPr lang="en-US" sz="1400" dirty="0"/>
              <a:t>The operations enabled </a:t>
            </a:r>
            <a:r>
              <a:rPr lang="en-US" sz="1400" dirty="0">
                <a:solidFill>
                  <a:srgbClr val="C00000"/>
                </a:solidFill>
              </a:rPr>
              <a:t>using</a:t>
            </a:r>
            <a:r>
              <a:rPr lang="en-US" sz="1400" dirty="0"/>
              <a:t> the system; </a:t>
            </a:r>
          </a:p>
          <a:p>
            <a:pPr lvl="1"/>
            <a:r>
              <a:rPr lang="en-US" sz="1400" dirty="0"/>
              <a:t>The activities carried out </a:t>
            </a:r>
            <a:r>
              <a:rPr lang="en-US" sz="1400" dirty="0">
                <a:solidFill>
                  <a:srgbClr val="C00000"/>
                </a:solidFill>
              </a:rPr>
              <a:t>using</a:t>
            </a:r>
            <a:r>
              <a:rPr lang="en-US" sz="1400" dirty="0"/>
              <a:t> the system; </a:t>
            </a:r>
          </a:p>
          <a:p>
            <a:pPr lvl="1"/>
            <a:r>
              <a:rPr lang="en-US" sz="1400" dirty="0"/>
              <a:t>The requirements on operations and activities </a:t>
            </a:r>
            <a:r>
              <a:rPr lang="en-US" sz="1400" dirty="0">
                <a:solidFill>
                  <a:srgbClr val="C00000"/>
                </a:solidFill>
              </a:rPr>
              <a:t>(from Enterprise); </a:t>
            </a:r>
          </a:p>
          <a:p>
            <a:pPr lvl="1"/>
            <a:r>
              <a:rPr lang="en-US" sz="1400" dirty="0"/>
              <a:t>The constraints on operations and activities </a:t>
            </a:r>
            <a:r>
              <a:rPr lang="en-US" sz="1400" dirty="0">
                <a:solidFill>
                  <a:srgbClr val="C00000"/>
                </a:solidFill>
              </a:rPr>
              <a:t>(from Enterprise);</a:t>
            </a:r>
            <a:r>
              <a:rPr lang="en-US" sz="1400" dirty="0"/>
              <a:t> </a:t>
            </a:r>
          </a:p>
          <a:p>
            <a:pPr lvl="1"/>
            <a:r>
              <a:rPr lang="en-US" sz="1400" dirty="0"/>
              <a:t>How these support systems capabilities </a:t>
            </a:r>
            <a:r>
              <a:rPr lang="en-US" sz="1400" dirty="0">
                <a:solidFill>
                  <a:srgbClr val="C00000"/>
                </a:solidFill>
              </a:rPr>
              <a:t>(from Enterprise); </a:t>
            </a:r>
            <a:r>
              <a:rPr lang="en-US" sz="1400" dirty="0"/>
              <a:t>. </a:t>
            </a:r>
          </a:p>
          <a:p>
            <a:r>
              <a:rPr lang="en-US" sz="1800" dirty="0"/>
              <a:t>Operations Objects: </a:t>
            </a:r>
          </a:p>
          <a:p>
            <a:pPr lvl="1"/>
            <a:r>
              <a:rPr lang="en-US" sz="1400" dirty="0"/>
              <a:t>Types: </a:t>
            </a:r>
            <a:r>
              <a:rPr lang="en-US" sz="1400" strike="sngStrike" dirty="0"/>
              <a:t>Capabilities (),</a:t>
            </a:r>
            <a:r>
              <a:rPr lang="en-US" sz="1400" dirty="0">
                <a:solidFill>
                  <a:srgbClr val="C00000"/>
                </a:solidFill>
              </a:rPr>
              <a:t> Tasks, </a:t>
            </a:r>
            <a:r>
              <a:rPr lang="en-US" sz="1400" dirty="0"/>
              <a:t>Processes (), Activities (), </a:t>
            </a:r>
            <a:r>
              <a:rPr lang="en-US" sz="1400" dirty="0">
                <a:solidFill>
                  <a:srgbClr val="C00000"/>
                </a:solidFill>
              </a:rPr>
              <a:t>Scenarios </a:t>
            </a:r>
            <a:r>
              <a:rPr lang="en-US" sz="1400" dirty="0"/>
              <a:t>(), Resources (systems, people, software, </a:t>
            </a:r>
            <a:r>
              <a:rPr lang="en-US" sz="1400" dirty="0" err="1"/>
              <a:t>etc</a:t>
            </a:r>
            <a:r>
              <a:rPr lang="en-US" sz="1400" dirty="0"/>
              <a:t>) having operational roles, data types; </a:t>
            </a:r>
          </a:p>
          <a:p>
            <a:pPr lvl="1"/>
            <a:r>
              <a:rPr lang="en-US" sz="1400" dirty="0"/>
              <a:t>Attributes: names, types, flows, relationships, requirements, interaction modes, policies, constraints; </a:t>
            </a:r>
          </a:p>
          <a:p>
            <a:r>
              <a:rPr lang="en-US" sz="1800" dirty="0"/>
              <a:t>Domains: boundaries of responsibility or ownership, </a:t>
            </a:r>
            <a:r>
              <a:rPr lang="en-US" sz="1800" dirty="0">
                <a:solidFill>
                  <a:srgbClr val="C00000"/>
                </a:solidFill>
              </a:rPr>
              <a:t>related to org/team</a:t>
            </a:r>
            <a:r>
              <a:rPr lang="en-US" sz="1800" dirty="0"/>
              <a:t>; </a:t>
            </a:r>
          </a:p>
          <a:p>
            <a:r>
              <a:rPr lang="en-US" sz="1800" dirty="0"/>
              <a:t>Relationships (implemented by, executed by, satisfies, provides); </a:t>
            </a:r>
          </a:p>
          <a:p>
            <a:r>
              <a:rPr lang="en-US" sz="1800" dirty="0"/>
              <a:t>Information (defined instances of requirements, plans, processes, resources, objectives, goals, scenarios, where formal specifications of the data to be exchanged are found in the Information Viewpoint).</a:t>
            </a:r>
          </a:p>
          <a:p>
            <a:endParaRPr lang="en-US" dirty="0"/>
          </a:p>
          <a:p>
            <a:endParaRPr lang="en-US"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38288518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16388" name="Oval 2">
            <a:extLst>
              <a:ext uri="{FF2B5EF4-FFF2-40B4-BE49-F238E27FC236}">
                <a16:creationId xmlns:a16="http://schemas.microsoft.com/office/drawing/2014/main" id="{CC01613D-ECEE-0B49-9419-D4409836984A}"/>
              </a:ext>
            </a:extLst>
          </p:cNvPr>
          <p:cNvSpPr>
            <a:spLocks noChangeArrowheads="1"/>
          </p:cNvSpPr>
          <p:nvPr/>
        </p:nvSpPr>
        <p:spPr bwMode="auto">
          <a:xfrm>
            <a:off x="3429000" y="2895600"/>
            <a:ext cx="2209800" cy="1219200"/>
          </a:xfrm>
          <a:prstGeom prst="ellipse">
            <a:avLst/>
          </a:prstGeom>
          <a:solidFill>
            <a:srgbClr val="3FCCB6"/>
          </a:solidFill>
          <a:ln w="9525">
            <a:solidFill>
              <a:schemeClr val="tx1"/>
            </a:solidFill>
            <a:round/>
            <a:headEnd/>
            <a:tailEnd/>
          </a:ln>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800" b="1" dirty="0">
                <a:solidFill>
                  <a:schemeClr val="bg1"/>
                </a:solidFill>
                <a:latin typeface="+mj-lt"/>
                <a:ea typeface="ＭＳ Ｐゴシック" panose="020B0600070205080204" pitchFamily="34" charset="-128"/>
              </a:rPr>
              <a:t>Operations Object</a:t>
            </a:r>
          </a:p>
        </p:txBody>
      </p:sp>
      <p:sp>
        <p:nvSpPr>
          <p:cNvPr id="16389" name="Rectangle 3">
            <a:extLst>
              <a:ext uri="{FF2B5EF4-FFF2-40B4-BE49-F238E27FC236}">
                <a16:creationId xmlns:a16="http://schemas.microsoft.com/office/drawing/2014/main" id="{1B95F63C-6E94-9D42-ACD7-41B41E55D692}"/>
              </a:ext>
            </a:extLst>
          </p:cNvPr>
          <p:cNvSpPr>
            <a:spLocks noChangeArrowheads="1"/>
          </p:cNvSpPr>
          <p:nvPr/>
        </p:nvSpPr>
        <p:spPr bwMode="auto">
          <a:xfrm>
            <a:off x="1182038" y="-24950"/>
            <a:ext cx="6781800" cy="438582"/>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Operations Viewpoint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(Abstract Operations Object</a:t>
            </a:r>
            <a:r>
              <a:rPr lang="en-US" altLang="ja-JP" sz="2000" dirty="0">
                <a:solidFill>
                  <a:srgbClr val="0099A6"/>
                </a:solidFill>
                <a:ea typeface="ＭＳ Ｐゴシック" pitchFamily="26" charset="-128"/>
                <a:cs typeface="ＭＳ Ｐゴシック" pitchFamily="26" charset="-128"/>
              </a:rPr>
              <a:t> Representation</a:t>
            </a:r>
            <a:r>
              <a:rPr lang="en-US" altLang="ja-JP" sz="2000" dirty="0">
                <a:solidFill>
                  <a:srgbClr val="0099A6"/>
                </a:solidFill>
                <a:latin typeface="+mj-lt"/>
                <a:ea typeface="ＭＳ Ｐゴシック" pitchFamily="26" charset="-128"/>
                <a:cs typeface="ＭＳ Ｐゴシック" pitchFamily="26" charset="-128"/>
              </a:rPr>
              <a:t>)</a:t>
            </a:r>
          </a:p>
        </p:txBody>
      </p:sp>
      <p:sp>
        <p:nvSpPr>
          <p:cNvPr id="16390" name="Rectangle 4">
            <a:extLst>
              <a:ext uri="{FF2B5EF4-FFF2-40B4-BE49-F238E27FC236}">
                <a16:creationId xmlns:a16="http://schemas.microsoft.com/office/drawing/2014/main" id="{8831F807-95E5-DA4D-9B25-5090C4FA9F0A}"/>
              </a:ext>
            </a:extLst>
          </p:cNvPr>
          <p:cNvSpPr>
            <a:spLocks noChangeArrowheads="1"/>
          </p:cNvSpPr>
          <p:nvPr/>
        </p:nvSpPr>
        <p:spPr bwMode="auto">
          <a:xfrm>
            <a:off x="3733800" y="4267200"/>
            <a:ext cx="2209800" cy="166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Type </a:t>
            </a:r>
            <a:r>
              <a:rPr kumimoji="1" lang="en-US" altLang="ja-JP" sz="1400" b="0" dirty="0">
                <a:solidFill>
                  <a:srgbClr val="C00000"/>
                </a:solidFill>
                <a:latin typeface="Arial" panose="020B0604020202020204" pitchFamily="34" charset="0"/>
                <a:ea typeface="Osaka" charset="-128"/>
              </a:rPr>
              <a:t>(task, activity, process)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Properties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Products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Performance constraints</a:t>
            </a:r>
          </a:p>
        </p:txBody>
      </p:sp>
      <p:sp>
        <p:nvSpPr>
          <p:cNvPr id="16394" name="Rectangle 8">
            <a:extLst>
              <a:ext uri="{FF2B5EF4-FFF2-40B4-BE49-F238E27FC236}">
                <a16:creationId xmlns:a16="http://schemas.microsoft.com/office/drawing/2014/main" id="{A20A942E-C595-274F-B371-3107B1033037}"/>
              </a:ext>
            </a:extLst>
          </p:cNvPr>
          <p:cNvSpPr>
            <a:spLocks noChangeArrowheads="1"/>
          </p:cNvSpPr>
          <p:nvPr/>
        </p:nvSpPr>
        <p:spPr bwMode="auto">
          <a:xfrm>
            <a:off x="6172200" y="4038600"/>
            <a:ext cx="286385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r>
              <a:rPr kumimoji="1" lang="en-US" altLang="ja-JP" sz="1800" dirty="0">
                <a:latin typeface="Arial" panose="020B0604020202020204" pitchFamily="34" charset="0"/>
                <a:ea typeface="Osaka" charset="-128"/>
              </a:rPr>
              <a:t>    </a:t>
            </a:r>
            <a:r>
              <a:rPr kumimoji="1" lang="en-US" sz="1600" b="0" dirty="0">
                <a:latin typeface="Arial" panose="020B0604020202020204" pitchFamily="34" charset="0"/>
                <a:ea typeface="Osaka" charset="-128"/>
              </a:rPr>
              <a:t>How Products are supplied to and requests are made of other Operations Objects </a:t>
            </a:r>
            <a:endParaRPr kumimoji="1" lang="en-US" altLang="ja-JP" sz="1600" b="0" dirty="0">
              <a:latin typeface="Arial" panose="020B0604020202020204" pitchFamily="34" charset="0"/>
              <a:ea typeface="Osaka" charset="-128"/>
            </a:endParaRPr>
          </a:p>
        </p:txBody>
      </p:sp>
      <p:sp>
        <p:nvSpPr>
          <p:cNvPr id="16395" name="Rectangle 9">
            <a:extLst>
              <a:ext uri="{FF2B5EF4-FFF2-40B4-BE49-F238E27FC236}">
                <a16:creationId xmlns:a16="http://schemas.microsoft.com/office/drawing/2014/main" id="{CDE9B09F-4D71-1648-8E5A-52DD5EE95ECD}"/>
              </a:ext>
            </a:extLst>
          </p:cNvPr>
          <p:cNvSpPr>
            <a:spLocks noChangeArrowheads="1"/>
          </p:cNvSpPr>
          <p:nvPr/>
        </p:nvSpPr>
        <p:spPr bwMode="auto">
          <a:xfrm>
            <a:off x="4902200" y="1306513"/>
            <a:ext cx="329128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How operations are configured,</a:t>
            </a:r>
          </a:p>
          <a:p>
            <a:pPr eaLnBrk="1" hangingPunct="1"/>
            <a:r>
              <a:rPr kumimoji="1" lang="en-US" altLang="ja-JP" sz="1600" b="0" dirty="0">
                <a:latin typeface="Arial" panose="020B0604020202020204" pitchFamily="34" charset="0"/>
                <a:ea typeface="Osaka" charset="-128"/>
              </a:rPr>
              <a:t>    controlled, and reported upon</a:t>
            </a:r>
          </a:p>
        </p:txBody>
      </p:sp>
      <p:sp>
        <p:nvSpPr>
          <p:cNvPr id="16396" name="Rectangle 10">
            <a:extLst>
              <a:ext uri="{FF2B5EF4-FFF2-40B4-BE49-F238E27FC236}">
                <a16:creationId xmlns:a16="http://schemas.microsoft.com/office/drawing/2014/main" id="{C172FCA0-8CC6-7E42-B66C-3B87511FA788}"/>
              </a:ext>
            </a:extLst>
          </p:cNvPr>
          <p:cNvSpPr>
            <a:spLocks noChangeArrowheads="1"/>
          </p:cNvSpPr>
          <p:nvPr/>
        </p:nvSpPr>
        <p:spPr bwMode="auto">
          <a:xfrm>
            <a:off x="887413" y="4024313"/>
            <a:ext cx="2693987"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How operations tasks are requested by other </a:t>
            </a:r>
            <a:r>
              <a:rPr kumimoji="1" lang="en-US" altLang="ja-JP" sz="1600" b="0" dirty="0">
                <a:solidFill>
                  <a:srgbClr val="C00000"/>
                </a:solidFill>
                <a:latin typeface="Arial" panose="020B0604020202020204" pitchFamily="34" charset="0"/>
                <a:ea typeface="Osaka" charset="-128"/>
              </a:rPr>
              <a:t>Organization or </a:t>
            </a:r>
            <a:r>
              <a:rPr kumimoji="1" lang="en-US" altLang="ja-JP" sz="1600" b="0" dirty="0">
                <a:latin typeface="Arial" panose="020B0604020202020204" pitchFamily="34" charset="0"/>
                <a:ea typeface="Osaka" charset="-128"/>
              </a:rPr>
              <a:t>Operations Objects</a:t>
            </a:r>
          </a:p>
        </p:txBody>
      </p:sp>
      <p:sp>
        <p:nvSpPr>
          <p:cNvPr id="16397" name="Rectangle 11">
            <a:extLst>
              <a:ext uri="{FF2B5EF4-FFF2-40B4-BE49-F238E27FC236}">
                <a16:creationId xmlns:a16="http://schemas.microsoft.com/office/drawing/2014/main" id="{5CE8B1A2-369A-764D-AC73-6F174516FDF8}"/>
              </a:ext>
            </a:extLst>
          </p:cNvPr>
          <p:cNvSpPr>
            <a:spLocks noChangeArrowheads="1"/>
          </p:cNvSpPr>
          <p:nvPr/>
        </p:nvSpPr>
        <p:spPr bwMode="auto">
          <a:xfrm>
            <a:off x="5791200" y="5452884"/>
            <a:ext cx="3018775"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Concerns: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600" b="0" dirty="0">
                <a:latin typeface="Arial" panose="020B0604020202020204" pitchFamily="34" charset="0"/>
                <a:ea typeface="Osaka" charset="-128"/>
              </a:rPr>
              <a:t>Issues</a:t>
            </a:r>
          </a:p>
          <a:p>
            <a:pPr eaLnBrk="1" hangingPunct="1"/>
            <a:r>
              <a:rPr kumimoji="1" lang="en-US" altLang="ja-JP" sz="1600" b="0" dirty="0">
                <a:latin typeface="Arial" panose="020B0604020202020204" pitchFamily="34" charset="0"/>
                <a:ea typeface="Osaka" charset="-128"/>
              </a:rPr>
              <a:t>  Resources requirements</a:t>
            </a:r>
          </a:p>
          <a:p>
            <a:pPr eaLnBrk="1" hangingPunct="1"/>
            <a:r>
              <a:rPr kumimoji="1" lang="en-US" altLang="ja-JP" sz="1600" b="0" dirty="0">
                <a:latin typeface="Arial" panose="020B0604020202020204" pitchFamily="34" charset="0"/>
                <a:ea typeface="Osaka" charset="-128"/>
              </a:rPr>
              <a:t>  Constraints</a:t>
            </a:r>
          </a:p>
        </p:txBody>
      </p:sp>
      <p:sp>
        <p:nvSpPr>
          <p:cNvPr id="15" name="AutoShape 7">
            <a:extLst>
              <a:ext uri="{FF2B5EF4-FFF2-40B4-BE49-F238E27FC236}">
                <a16:creationId xmlns:a16="http://schemas.microsoft.com/office/drawing/2014/main" id="{88EA854E-1FFD-FF4E-8B0D-E517E727A3A6}"/>
              </a:ext>
            </a:extLst>
          </p:cNvPr>
          <p:cNvSpPr>
            <a:spLocks noChangeArrowheads="1"/>
          </p:cNvSpPr>
          <p:nvPr/>
        </p:nvSpPr>
        <p:spPr bwMode="auto">
          <a:xfrm rot="5400000">
            <a:off x="3924300" y="1539578"/>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7" name="AutoShape 7">
            <a:extLst>
              <a:ext uri="{FF2B5EF4-FFF2-40B4-BE49-F238E27FC236}">
                <a16:creationId xmlns:a16="http://schemas.microsoft.com/office/drawing/2014/main" id="{A6F3BF4F-7161-3142-8378-58DFA9D2B5F4}"/>
              </a:ext>
            </a:extLst>
          </p:cNvPr>
          <p:cNvSpPr>
            <a:spLocks noChangeArrowheads="1"/>
          </p:cNvSpPr>
          <p:nvPr/>
        </p:nvSpPr>
        <p:spPr bwMode="auto">
          <a:xfrm>
            <a:off x="16764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8" name="AutoShape 7">
            <a:extLst>
              <a:ext uri="{FF2B5EF4-FFF2-40B4-BE49-F238E27FC236}">
                <a16:creationId xmlns:a16="http://schemas.microsoft.com/office/drawing/2014/main" id="{565D92CD-E7EF-4447-9912-511D4487DAF9}"/>
              </a:ext>
            </a:extLst>
          </p:cNvPr>
          <p:cNvSpPr>
            <a:spLocks noChangeArrowheads="1"/>
          </p:cNvSpPr>
          <p:nvPr/>
        </p:nvSpPr>
        <p:spPr bwMode="auto">
          <a:xfrm>
            <a:off x="6172200" y="3276600"/>
            <a:ext cx="12192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Tree>
    <p:extLst>
      <p:ext uri="{BB962C8B-B14F-4D97-AF65-F5344CB8AC3E}">
        <p14:creationId xmlns:p14="http://schemas.microsoft.com/office/powerpoint/2010/main" val="199250694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CB984A-58B1-B74D-8EC9-360755B58C30}"/>
              </a:ext>
            </a:extLst>
          </p:cNvPr>
          <p:cNvSpPr>
            <a:spLocks noGrp="1"/>
          </p:cNvSpPr>
          <p:nvPr>
            <p:ph type="title"/>
          </p:nvPr>
        </p:nvSpPr>
        <p:spPr/>
        <p:txBody>
          <a:bodyPr/>
          <a:lstStyle/>
          <a:p>
            <a:r>
              <a:rPr lang="en-US" dirty="0"/>
              <a:t>Operational Viewpoint Questions</a:t>
            </a:r>
          </a:p>
        </p:txBody>
      </p:sp>
      <p:sp>
        <p:nvSpPr>
          <p:cNvPr id="4" name="Content Placeholder 3">
            <a:extLst>
              <a:ext uri="{FF2B5EF4-FFF2-40B4-BE49-F238E27FC236}">
                <a16:creationId xmlns:a16="http://schemas.microsoft.com/office/drawing/2014/main" id="{A7CD1FCB-49DE-E049-90EB-B79CD3378DEE}"/>
              </a:ext>
            </a:extLst>
          </p:cNvPr>
          <p:cNvSpPr>
            <a:spLocks noGrp="1"/>
          </p:cNvSpPr>
          <p:nvPr>
            <p:ph idx="1"/>
          </p:nvPr>
        </p:nvSpPr>
        <p:spPr>
          <a:xfrm>
            <a:off x="457200" y="1219200"/>
            <a:ext cx="8229600" cy="4525963"/>
          </a:xfrm>
        </p:spPr>
        <p:txBody>
          <a:bodyPr/>
          <a:lstStyle/>
          <a:p>
            <a:r>
              <a:rPr lang="en-US" dirty="0"/>
              <a:t>What are really “Operations Objects”?</a:t>
            </a:r>
          </a:p>
          <a:p>
            <a:pPr lvl="1"/>
            <a:r>
              <a:rPr lang="en-US" dirty="0">
                <a:solidFill>
                  <a:srgbClr val="C00000"/>
                </a:solidFill>
              </a:rPr>
              <a:t>Processes</a:t>
            </a:r>
          </a:p>
          <a:p>
            <a:pPr lvl="1"/>
            <a:r>
              <a:rPr lang="en-US" dirty="0">
                <a:solidFill>
                  <a:srgbClr val="C00000"/>
                </a:solidFill>
              </a:rPr>
              <a:t>Activities</a:t>
            </a:r>
          </a:p>
          <a:p>
            <a:pPr lvl="1"/>
            <a:r>
              <a:rPr lang="en-US" dirty="0">
                <a:solidFill>
                  <a:srgbClr val="C00000"/>
                </a:solidFill>
              </a:rPr>
              <a:t>Tasks</a:t>
            </a:r>
          </a:p>
          <a:p>
            <a:pPr lvl="1"/>
            <a:endParaRPr lang="en-US" dirty="0"/>
          </a:p>
          <a:p>
            <a:r>
              <a:rPr lang="en-US" dirty="0"/>
              <a:t>What is the best “Operations Objects” representation?</a:t>
            </a:r>
          </a:p>
          <a:p>
            <a:pPr lvl="1"/>
            <a:r>
              <a:rPr lang="en-US" dirty="0">
                <a:solidFill>
                  <a:srgbClr val="C00000"/>
                </a:solidFill>
              </a:rPr>
              <a:t>Use UML Activity diagram style</a:t>
            </a:r>
          </a:p>
          <a:p>
            <a:pPr lvl="1"/>
            <a:r>
              <a:rPr lang="en-US" dirty="0"/>
              <a:t>May optionally use something like BPMN as well</a:t>
            </a:r>
            <a:endParaRPr lang="en-US" dirty="0">
              <a:solidFill>
                <a:srgbClr val="C00000"/>
              </a:solidFill>
            </a:endParaRPr>
          </a:p>
          <a:p>
            <a:endParaRPr lang="en-US" dirty="0"/>
          </a:p>
          <a:p>
            <a:r>
              <a:rPr lang="en-US" dirty="0"/>
              <a:t>What are </a:t>
            </a:r>
            <a:r>
              <a:rPr lang="en-US" dirty="0" err="1"/>
              <a:t>swimlanes</a:t>
            </a:r>
            <a:r>
              <a:rPr lang="en-US" dirty="0"/>
              <a:t> associated with (optional object type references)?</a:t>
            </a:r>
          </a:p>
          <a:p>
            <a:pPr lvl="1"/>
            <a:r>
              <a:rPr lang="en-US" dirty="0"/>
              <a:t>Function groups</a:t>
            </a:r>
          </a:p>
          <a:p>
            <a:pPr lvl="1"/>
            <a:r>
              <a:rPr lang="en-US" dirty="0">
                <a:solidFill>
                  <a:srgbClr val="C00000"/>
                </a:solidFill>
              </a:rPr>
              <a:t>Systems (sub-systems)</a:t>
            </a:r>
          </a:p>
          <a:p>
            <a:pPr lvl="1"/>
            <a:r>
              <a:rPr lang="en-US" dirty="0"/>
              <a:t>Organizations/teams</a:t>
            </a:r>
          </a:p>
        </p:txBody>
      </p:sp>
      <p:sp>
        <p:nvSpPr>
          <p:cNvPr id="2" name="Date Placeholder 1">
            <a:extLst>
              <a:ext uri="{FF2B5EF4-FFF2-40B4-BE49-F238E27FC236}">
                <a16:creationId xmlns:a16="http://schemas.microsoft.com/office/drawing/2014/main" id="{0CEEDB92-E282-BA4E-86EC-90558BD8B2BF}"/>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25886790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Operations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61571" y="2046459"/>
            <a:ext cx="2049879" cy="0"/>
          </a:xfrm>
          <a:prstGeom prst="line">
            <a:avLst/>
          </a:prstGeom>
          <a:noFill/>
          <a:ln w="19050" cap="flat" cmpd="sng" algn="ctr">
            <a:solidFill>
              <a:schemeClr val="tx1"/>
            </a:solidFill>
            <a:prstDash val="dash"/>
            <a:round/>
            <a:headEnd type="none" w="med" len="med"/>
            <a:tailEnd type="triangl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 name="Rectangle 13"/>
          <p:cNvSpPr/>
          <p:nvPr/>
        </p:nvSpPr>
        <p:spPr bwMode="auto">
          <a:xfrm>
            <a:off x="5611047" y="1958997"/>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DATA</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269197" y="953183"/>
            <a:ext cx="1406497" cy="379747"/>
          </a:xfrm>
          <a:prstGeom prst="callout1">
            <a:avLst>
              <a:gd name="adj1" fmla="val 56309"/>
              <a:gd name="adj2" fmla="val -2459"/>
              <a:gd name="adj3" fmla="val 275380"/>
              <a:gd name="adj4" fmla="val -3613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Logical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interface </a:t>
            </a:r>
          </a:p>
        </p:txBody>
      </p:sp>
      <p:sp>
        <p:nvSpPr>
          <p:cNvPr id="16" name="Line Callout 1 (No Border) 15"/>
          <p:cNvSpPr/>
          <p:nvPr/>
        </p:nvSpPr>
        <p:spPr bwMode="auto">
          <a:xfrm flipH="1">
            <a:off x="4589094" y="3012864"/>
            <a:ext cx="1406497" cy="351606"/>
          </a:xfrm>
          <a:prstGeom prst="callout1">
            <a:avLst>
              <a:gd name="adj1" fmla="val 50552"/>
              <a:gd name="adj2" fmla="val 100513"/>
              <a:gd name="adj3" fmla="val -98731"/>
              <a:gd name="adj4" fmla="val 15061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Domain Boundary</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5486400" y="892681"/>
            <a:ext cx="1461918" cy="379747"/>
          </a:xfrm>
          <a:prstGeom prst="callout1">
            <a:avLst>
              <a:gd name="adj1" fmla="val 56932"/>
              <a:gd name="adj2" fmla="val -1412"/>
              <a:gd name="adj3" fmla="val 173413"/>
              <a:gd name="adj4" fmla="val -307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Organization Object</a:t>
            </a:r>
          </a:p>
          <a:p>
            <a:pPr algn="ctr"/>
            <a:r>
              <a:rPr lang="en-GB" sz="1000" b="0" dirty="0">
                <a:latin typeface="Arial" panose="020B0604020202020204" pitchFamily="34" charset="0"/>
                <a:cs typeface="Arial" panose="020B0604020202020204" pitchFamily="34" charset="0"/>
              </a:rPr>
              <a:t>(Org, Project, Business)</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Organization (org, project, business),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function an organization carries out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Logical Link (flow of some sort) between two Organizations</a:t>
            </a:r>
          </a:p>
          <a:p>
            <a:pPr>
              <a:lnSpc>
                <a:spcPts val="1700"/>
              </a:lnSpc>
            </a:pPr>
            <a:r>
              <a:rPr lang="en-GB" sz="1000" b="0" dirty="0">
                <a:latin typeface="Arial" panose="020B0604020202020204" pitchFamily="34" charset="0"/>
                <a:cs typeface="Arial" panose="020B0604020202020204" pitchFamily="34" charset="0"/>
              </a:rPr>
              <a:t>Denotes an information object flow (optional, allows data to be characterized, see Information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organization / domain boundary (ownership / responsibility)</a:t>
            </a:r>
          </a:p>
        </p:txBody>
      </p:sp>
      <p:sp>
        <p:nvSpPr>
          <p:cNvPr id="11" name="TextBox 10"/>
          <p:cNvSpPr txBox="1"/>
          <p:nvPr/>
        </p:nvSpPr>
        <p:spPr>
          <a:xfrm>
            <a:off x="3733800" y="3752350"/>
            <a:ext cx="3607078"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Data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304800" y="3136880"/>
            <a:ext cx="2532133" cy="3416320"/>
          </a:xfrm>
          <a:prstGeom prst="rect">
            <a:avLst/>
          </a:prstGeom>
        </p:spPr>
        <p:txBody>
          <a:bodyPr wrap="square">
            <a:spAutoFit/>
          </a:bodyPr>
          <a:lstStyle/>
          <a:p>
            <a:pPr eaLnBrk="1" hangingPunct="1"/>
            <a:r>
              <a:rPr kumimoji="1" lang="en-US" altLang="ja-JP" sz="1200" b="0" dirty="0">
                <a:latin typeface="Arial" panose="020B0604020202020204" pitchFamily="34" charset="0"/>
                <a:ea typeface="Osaka" charset="-128"/>
              </a:rPr>
              <a:t>Organizations (Agency, Project, Business) will explicitly connect via a Logical Link.  May show the organization domain of control or ownership.</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show allocation of Functions that organization carries out (tied by correspondence to the Functional View where they are defined).</a:t>
            </a:r>
          </a:p>
          <a:p>
            <a:pPr eaLnBrk="1" hangingPunct="1"/>
            <a:endParaRPr kumimoji="1" lang="en-US" altLang="ja-JP" sz="1200" b="0" dirty="0">
              <a:latin typeface="Arial" panose="020B0604020202020204" pitchFamily="34" charset="0"/>
              <a:ea typeface="Osaka" charset="-128"/>
            </a:endParaRPr>
          </a:p>
          <a:p>
            <a:pPr eaLnBrk="1" hangingPunct="1"/>
            <a:r>
              <a:rPr kumimoji="1" lang="en-US" altLang="ja-JP" sz="1200" b="0" dirty="0">
                <a:latin typeface="Arial" panose="020B0604020202020204" pitchFamily="34" charset="0"/>
                <a:ea typeface="Osaka" charset="-128"/>
              </a:rPr>
              <a:t>May explicitly identify the information objects exchanged between organizations (tied by correspondence to the Information View where they are defined).</a:t>
            </a:r>
          </a:p>
          <a:p>
            <a:pPr eaLnBrk="1" hangingPunct="1"/>
            <a:endParaRPr kumimoji="1" lang="en-US" altLang="ja-JP" sz="12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83167" y="1664306"/>
            <a:ext cx="578556"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A</a:t>
            </a:r>
          </a:p>
        </p:txBody>
      </p:sp>
      <p:sp>
        <p:nvSpPr>
          <p:cNvPr id="37" name="Rectangle 36">
            <a:extLst>
              <a:ext uri="{FF2B5EF4-FFF2-40B4-BE49-F238E27FC236}">
                <a16:creationId xmlns:a16="http://schemas.microsoft.com/office/drawing/2014/main" id="{D6248CF7-4C3D-4643-B2FD-EB7023825886}"/>
              </a:ext>
            </a:extLst>
          </p:cNvPr>
          <p:cNvSpPr/>
          <p:nvPr/>
        </p:nvSpPr>
        <p:spPr>
          <a:xfrm>
            <a:off x="7213070" y="1664305"/>
            <a:ext cx="58702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Org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206791" y="1931908"/>
            <a:ext cx="857927"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Sub-Org B1</a:t>
            </a:r>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5557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47" name="Rectangle 46">
            <a:extLst>
              <a:ext uri="{FF2B5EF4-FFF2-40B4-BE49-F238E27FC236}">
                <a16:creationId xmlns:a16="http://schemas.microsoft.com/office/drawing/2014/main" id="{5C640B74-CE60-354B-9ED0-9346BF31A8EC}"/>
              </a:ext>
            </a:extLst>
          </p:cNvPr>
          <p:cNvSpPr>
            <a:spLocks noChangeArrowheads="1"/>
          </p:cNvSpPr>
          <p:nvPr/>
        </p:nvSpPr>
        <p:spPr bwMode="auto">
          <a:xfrm>
            <a:off x="3322726" y="4971982"/>
            <a:ext cx="350926" cy="127819"/>
          </a:xfrm>
          <a:prstGeom prst="rect">
            <a:avLst/>
          </a:prstGeom>
          <a:solidFill>
            <a:schemeClr val="accent3"/>
          </a:solidFill>
          <a:ln w="9525">
            <a:solidFill>
              <a:schemeClr val="tx1"/>
            </a:solidFill>
            <a:round/>
            <a:headEnd/>
            <a:tailEnd/>
          </a:ln>
        </p:spPr>
        <p:txBody>
          <a:bodyPr lIns="0" rIns="0" anchor="ctr"/>
          <a:lstStyle/>
          <a:p>
            <a:pPr algn="ctr" fontAlgn="base">
              <a:spcBef>
                <a:spcPct val="0"/>
              </a:spcBef>
              <a:spcAft>
                <a:spcPct val="0"/>
              </a:spcAft>
            </a:pPr>
            <a:r>
              <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rPr>
              <a:t>DATA</a:t>
            </a:r>
          </a:p>
        </p:txBody>
      </p:sp>
      <p:sp>
        <p:nvSpPr>
          <p:cNvPr id="28" name="Rounded Rectangle 27">
            <a:extLst>
              <a:ext uri="{FF2B5EF4-FFF2-40B4-BE49-F238E27FC236}">
                <a16:creationId xmlns:a16="http://schemas.microsoft.com/office/drawing/2014/main" id="{A5BBD8C6-4B0C-C64A-88D8-08945EEA56C0}"/>
              </a:ext>
            </a:extLst>
          </p:cNvPr>
          <p:cNvSpPr>
            <a:spLocks noChangeArrowheads="1"/>
          </p:cNvSpPr>
          <p:nvPr/>
        </p:nvSpPr>
        <p:spPr bwMode="auto">
          <a:xfrm>
            <a:off x="3322726" y="5355248"/>
            <a:ext cx="350926" cy="207352"/>
          </a:xfrm>
          <a:prstGeom prst="roundRect">
            <a:avLst/>
          </a:prstGeom>
          <a:solidFill>
            <a:schemeClr val="accent3"/>
          </a:solid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29" name="Rounded Rectangle 28">
            <a:extLst>
              <a:ext uri="{FF2B5EF4-FFF2-40B4-BE49-F238E27FC236}">
                <a16:creationId xmlns:a16="http://schemas.microsoft.com/office/drawing/2014/main" id="{DC77D039-FE1E-5E45-BAC6-41652CB2FD57}"/>
              </a:ext>
            </a:extLst>
          </p:cNvPr>
          <p:cNvSpPr>
            <a:spLocks noChangeArrowheads="1"/>
          </p:cNvSpPr>
          <p:nvPr/>
        </p:nvSpPr>
        <p:spPr bwMode="auto">
          <a:xfrm>
            <a:off x="3111040" y="1478598"/>
            <a:ext cx="5423359" cy="1164177"/>
          </a:xfrm>
          <a:prstGeom prst="roundRect">
            <a:avLst/>
          </a:prstGeom>
          <a:noFill/>
          <a:ln w="9525">
            <a:solidFill>
              <a:schemeClr val="tx1"/>
            </a:solidFill>
            <a:prstDash val="dash"/>
            <a:round/>
            <a:headEnd/>
            <a:tailEnd/>
          </a:ln>
        </p:spPr>
        <p:txBody>
          <a:bodyPr lIns="0" rIns="0" anchor="ctr"/>
          <a:lstStyle/>
          <a:p>
            <a:pPr algn="ctr" fontAlgn="base">
              <a:spcBef>
                <a:spcPct val="0"/>
              </a:spcBef>
              <a:spcAft>
                <a:spcPct val="0"/>
              </a:spcAft>
            </a:pPr>
            <a:endParaRPr kumimoji="1" lang="en-US" sz="8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8" name="Line Callout 1 (No Border) 17"/>
          <p:cNvSpPr/>
          <p:nvPr/>
        </p:nvSpPr>
        <p:spPr bwMode="auto">
          <a:xfrm flipH="1">
            <a:off x="6393593" y="2789233"/>
            <a:ext cx="1406497" cy="358000"/>
          </a:xfrm>
          <a:prstGeom prst="callout1">
            <a:avLst>
              <a:gd name="adj1" fmla="val 52950"/>
              <a:gd name="adj2" fmla="val 100513"/>
              <a:gd name="adj3" fmla="val -168493"/>
              <a:gd name="adj4" fmla="val 13964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Information Object</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7" name="Rectangle 26">
            <a:extLst>
              <a:ext uri="{FF2B5EF4-FFF2-40B4-BE49-F238E27FC236}">
                <a16:creationId xmlns:a16="http://schemas.microsoft.com/office/drawing/2014/main" id="{00E2DD02-7A44-AE48-85C3-1AE5BD5531DE}"/>
              </a:ext>
            </a:extLst>
          </p:cNvPr>
          <p:cNvSpPr/>
          <p:nvPr/>
        </p:nvSpPr>
        <p:spPr>
          <a:xfrm>
            <a:off x="883910" y="2291356"/>
            <a:ext cx="7549989" cy="830997"/>
          </a:xfrm>
          <a:prstGeom prst="rect">
            <a:avLst/>
          </a:prstGeom>
          <a:ln w="76200">
            <a:solidFill>
              <a:srgbClr val="FF3300"/>
            </a:solidFill>
          </a:ln>
        </p:spPr>
        <p:txBody>
          <a:bodyPr wrap="square">
            <a:spAutoFit/>
          </a:bodyPr>
          <a:lstStyle/>
          <a:p>
            <a:pPr algn="ctr"/>
            <a:r>
              <a:rPr lang="en-GB" dirty="0">
                <a:solidFill>
                  <a:srgbClr val="FF0000"/>
                </a:solidFill>
              </a:rPr>
              <a:t>Create similar style diagram, but for the Operations model elements … whatever they are</a:t>
            </a:r>
            <a:endParaRPr lang="en-US" dirty="0"/>
          </a:p>
        </p:txBody>
      </p:sp>
    </p:spTree>
    <p:extLst>
      <p:ext uri="{BB962C8B-B14F-4D97-AF65-F5344CB8AC3E}">
        <p14:creationId xmlns:p14="http://schemas.microsoft.com/office/powerpoint/2010/main" val="40758170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Operational Viewpoint </a:t>
            </a:r>
            <a:r>
              <a:rPr lang="en-US" sz="2400" dirty="0">
                <a:solidFill>
                  <a:srgbClr val="C00000"/>
                </a:solidFill>
              </a:rPr>
              <a:t>Selected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2605565"/>
          </a:xfrm>
        </p:spPr>
        <p:txBody>
          <a:bodyPr/>
          <a:lstStyle/>
          <a:p>
            <a:r>
              <a:rPr lang="en-US" sz="1400" dirty="0"/>
              <a:t>For the Operational Viewpoint we need a self-consistent set of terms and associated definitions.  </a:t>
            </a:r>
          </a:p>
          <a:p>
            <a:pPr lvl="1"/>
            <a:r>
              <a:rPr lang="en-US" sz="1100" dirty="0"/>
              <a:t>Process:</a:t>
            </a:r>
          </a:p>
          <a:p>
            <a:pPr lvl="2"/>
            <a:r>
              <a:rPr lang="en-US" sz="1000" u="sng" dirty="0"/>
              <a:t>“set of interrelated or interacting activities which transforms inputs into outputs” NIST</a:t>
            </a:r>
          </a:p>
          <a:p>
            <a:pPr lvl="1"/>
            <a:r>
              <a:rPr lang="en-US" sz="1100" dirty="0"/>
              <a:t>Activity:</a:t>
            </a:r>
          </a:p>
          <a:p>
            <a:pPr lvl="2"/>
            <a:r>
              <a:rPr lang="en-US" sz="1000" u="sng" dirty="0"/>
              <a:t>“Set of cohesive tasks of a process.” NIST</a:t>
            </a:r>
            <a:endParaRPr lang="en-US" sz="1000" dirty="0"/>
          </a:p>
          <a:p>
            <a:pPr lvl="1"/>
            <a:r>
              <a:rPr lang="en-US" sz="1100" dirty="0"/>
              <a:t>Procedure:</a:t>
            </a:r>
          </a:p>
          <a:p>
            <a:pPr lvl="2"/>
            <a:r>
              <a:rPr lang="en-US" sz="1000" u="sng" dirty="0"/>
              <a:t>“An ordered set of tasks for performing some action.” Wikipedia</a:t>
            </a:r>
          </a:p>
          <a:p>
            <a:pPr lvl="2"/>
            <a:r>
              <a:rPr lang="en-US" sz="1000" dirty="0"/>
              <a:t>Std Operations Procedure - A set of instructions used to describe a process or procedure that performs an explicit task or explicit reaction to a given event.” NIST</a:t>
            </a:r>
            <a:endParaRPr lang="en-US" sz="1000" u="sng" dirty="0"/>
          </a:p>
          <a:p>
            <a:pPr lvl="1"/>
            <a:r>
              <a:rPr lang="en-US" sz="1100" dirty="0"/>
              <a:t>Task:</a:t>
            </a:r>
          </a:p>
          <a:p>
            <a:pPr lvl="2"/>
            <a:r>
              <a:rPr lang="en-US" sz="1000" u="sng" dirty="0"/>
              <a:t>“A Task is a specific defined piece of work that, combined with other identified Tasks, composes the work in a specific specialty area or work role.”  NIST</a:t>
            </a:r>
          </a:p>
          <a:p>
            <a:pPr lvl="1"/>
            <a:r>
              <a:rPr lang="en-US" sz="1100" dirty="0"/>
              <a:t>Action:</a:t>
            </a:r>
          </a:p>
          <a:p>
            <a:pPr lvl="2"/>
            <a:r>
              <a:rPr lang="en-US" sz="1000" u="sng" dirty="0"/>
              <a:t>“An action is something that happens within an object, either with or without participation of another object. An interaction is an action performed by an object with participation of another object or with its environment. “ RASDS </a:t>
            </a:r>
          </a:p>
          <a:p>
            <a:pPr lvl="1"/>
            <a:r>
              <a:rPr lang="en-US" sz="1100" dirty="0"/>
              <a:t>Product:</a:t>
            </a:r>
          </a:p>
          <a:p>
            <a:pPr lvl="2"/>
            <a:r>
              <a:rPr lang="en-US" sz="1000" u="sng" dirty="0"/>
              <a:t>“Result of a process. Note: A system as a “product” is what is delivered by systems engineering.” NIST</a:t>
            </a:r>
          </a:p>
          <a:p>
            <a:pPr lvl="2"/>
            <a:endParaRPr lang="en-US" sz="10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628650" cy="403957"/>
            </a:xfrm>
            <a:prstGeom prst="rect">
              <a:avLst/>
            </a:prstGeom>
          </p:spPr>
          <p:txBody>
            <a:bodyPr wrap="square">
              <a:spAutoFit/>
            </a:bodyPr>
            <a:lstStyle/>
            <a:p>
              <a:r>
                <a:rPr lang="en-US" sz="675" dirty="0"/>
                <a:t>Has 1 .. Inter-related</a:t>
              </a:r>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662726" cy="403957"/>
            </a:xfrm>
            <a:prstGeom prst="rect">
              <a:avLst/>
            </a:prstGeom>
          </p:spPr>
          <p:txBody>
            <a:bodyPr wrap="square">
              <a:spAutoFit/>
            </a:bodyPr>
            <a:lstStyle/>
            <a:p>
              <a:r>
                <a:rPr lang="en-US" sz="675" dirty="0"/>
                <a:t>Has cohesive set of 1 ..</a:t>
              </a:r>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920445" cy="196208"/>
            </a:xfrm>
            <a:prstGeom prst="rect">
              <a:avLst/>
            </a:prstGeom>
          </p:spPr>
          <p:txBody>
            <a:bodyPr wrap="none">
              <a:spAutoFit/>
            </a:bodyPr>
            <a:lstStyle/>
            <a:p>
              <a:r>
                <a:rPr lang="en-US" sz="675" dirty="0"/>
                <a:t>Ordered set of 1 ..</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675185" cy="196208"/>
            </a:xfrm>
            <a:prstGeom prst="rect">
              <a:avLst/>
            </a:prstGeom>
          </p:spPr>
          <p:txBody>
            <a:bodyPr wrap="none">
              <a:spAutoFit/>
            </a:bodyPr>
            <a:lstStyle/>
            <a:p>
              <a:r>
                <a:rPr lang="en-US" sz="675" dirty="0"/>
                <a:t>Performs …</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13501615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559633" y="8339"/>
            <a:ext cx="6096000" cy="682229"/>
          </a:xfrm>
        </p:spPr>
        <p:txBody>
          <a:bodyPr/>
          <a:lstStyle/>
          <a:p>
            <a:r>
              <a:rPr lang="en-US" sz="2400" dirty="0"/>
              <a:t>Temporal Aspects of Operational Viewpoint</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707806" y="820581"/>
            <a:ext cx="7715250" cy="3076764"/>
          </a:xfrm>
        </p:spPr>
        <p:txBody>
          <a:bodyPr/>
          <a:lstStyle/>
          <a:p>
            <a:r>
              <a:rPr lang="en-US" sz="1400" dirty="0"/>
              <a:t>The Operational Viewpoint may describe any of the following: </a:t>
            </a:r>
          </a:p>
          <a:p>
            <a:pPr lvl="1"/>
            <a:r>
              <a:rPr lang="en-US" sz="1100" dirty="0"/>
              <a:t>Activity, Procedure and Task all may have stated temporal aspects</a:t>
            </a:r>
          </a:p>
          <a:p>
            <a:pPr lvl="2"/>
            <a:r>
              <a:rPr lang="en-US" sz="1000" dirty="0">
                <a:solidFill>
                  <a:srgbClr val="C00000"/>
                </a:solidFill>
              </a:rPr>
              <a:t>May have start time, stop time, or duration specified</a:t>
            </a:r>
          </a:p>
          <a:p>
            <a:pPr lvl="2"/>
            <a:r>
              <a:rPr lang="en-US" sz="1000" dirty="0">
                <a:solidFill>
                  <a:srgbClr val="C00000"/>
                </a:solidFill>
              </a:rPr>
              <a:t>May have both planning views and actual “as executed” views</a:t>
            </a:r>
          </a:p>
          <a:p>
            <a:pPr lvl="2"/>
            <a:endParaRPr lang="en-US" sz="1000" u="sng" dirty="0"/>
          </a:p>
          <a:p>
            <a:pPr lvl="1"/>
            <a:r>
              <a:rPr lang="en-US" sz="1100" dirty="0"/>
              <a:t>Action:</a:t>
            </a:r>
          </a:p>
          <a:p>
            <a:pPr lvl="2"/>
            <a:r>
              <a:rPr lang="en-US" sz="1000" dirty="0"/>
              <a:t>An Action may be instantaneous or have some finite duration</a:t>
            </a:r>
          </a:p>
          <a:p>
            <a:pPr lvl="2"/>
            <a:r>
              <a:rPr lang="en-US" sz="1000" dirty="0"/>
              <a:t>An Action may have both planning estimates and actual “as executed” observations</a:t>
            </a:r>
          </a:p>
          <a:p>
            <a:pPr lvl="2"/>
            <a:endParaRPr lang="en-US" sz="1000" u="sng" dirty="0"/>
          </a:p>
          <a:p>
            <a:pPr lvl="1"/>
            <a:r>
              <a:rPr lang="en-US" sz="1100" dirty="0"/>
              <a:t>Event:</a:t>
            </a:r>
          </a:p>
          <a:p>
            <a:pPr lvl="2"/>
            <a:r>
              <a:rPr lang="en-US" sz="1000" u="sng" dirty="0"/>
              <a:t>“Any observable system or natural occurrence.”  NIST (modified)</a:t>
            </a:r>
          </a:p>
          <a:p>
            <a:pPr lvl="2"/>
            <a:r>
              <a:rPr lang="en-US" sz="1000" dirty="0"/>
              <a:t>“</a:t>
            </a:r>
            <a:r>
              <a:rPr lang="en-US" sz="1000" u="sng" dirty="0"/>
              <a:t>The fundamental entity of observed physical reality represented by a point designated by three coordinates of place and one of time in the space-time continuum postulated by the theory of relativity</a:t>
            </a:r>
            <a:r>
              <a:rPr lang="en-US" sz="1000" dirty="0"/>
              <a:t>”, Merriam Webster</a:t>
            </a:r>
            <a:endParaRPr lang="en-US" sz="1000" u="sng" dirty="0"/>
          </a:p>
          <a:p>
            <a:pPr lvl="2"/>
            <a:endParaRPr lang="en-US" sz="1000" u="sng" dirty="0"/>
          </a:p>
          <a:p>
            <a:pPr lvl="1"/>
            <a:r>
              <a:rPr lang="en-US" sz="1100" dirty="0"/>
              <a:t>Sequence of Events (SOE):</a:t>
            </a:r>
          </a:p>
          <a:p>
            <a:pPr lvl="2"/>
            <a:r>
              <a:rPr lang="en-US" sz="1000" u="sng" dirty="0"/>
              <a:t>“a number of events or activities that come one after another in a particular order”</a:t>
            </a:r>
          </a:p>
          <a:p>
            <a:pPr lvl="2"/>
            <a:r>
              <a:rPr lang="en-US" sz="1000" u="sng" dirty="0"/>
              <a:t>“the </a:t>
            </a:r>
            <a:r>
              <a:rPr lang="en-US" sz="1000" u="sng" dirty="0">
                <a:solidFill>
                  <a:srgbClr val="C00000"/>
                </a:solidFill>
              </a:rPr>
              <a:t>predicted</a:t>
            </a:r>
            <a:r>
              <a:rPr lang="en-US" sz="1000" u="sng" dirty="0"/>
              <a:t> order of events during spacecraft operations”, also</a:t>
            </a:r>
          </a:p>
          <a:p>
            <a:pPr lvl="2"/>
            <a:r>
              <a:rPr lang="en-US" sz="1000" u="sng" dirty="0"/>
              <a:t>“the </a:t>
            </a:r>
            <a:r>
              <a:rPr lang="en-US" sz="1000" u="sng" dirty="0">
                <a:solidFill>
                  <a:srgbClr val="C00000"/>
                </a:solidFill>
              </a:rPr>
              <a:t>observed</a:t>
            </a:r>
            <a:r>
              <a:rPr lang="en-US" sz="1000" u="sng" dirty="0"/>
              <a:t> order of events during spacecraft operations”</a:t>
            </a:r>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2"/>
          </p:nvPr>
        </p:nvSpPr>
        <p:spPr>
          <a:xfrm>
            <a:off x="114300" y="6533924"/>
            <a:ext cx="1485900" cy="260350"/>
          </a:xfrm>
          <a:prstGeom prst="rect">
            <a:avLst/>
          </a:prstGeom>
        </p:spPr>
        <p:txBody>
          <a:bodyPr vert="horz" lIns="91440" tIns="45720" rIns="91440" bIns="45720" rtlCol="0" anchor="ctr"/>
          <a:lstStyle>
            <a:defPPr>
              <a:defRPr lang="en-US"/>
            </a:defPPr>
            <a:lvl1pPr algn="l" rtl="0" fontAlgn="base">
              <a:spcBef>
                <a:spcPct val="0"/>
              </a:spcBef>
              <a:spcAft>
                <a:spcPct val="0"/>
              </a:spcAft>
              <a:defRPr sz="1200" kern="1200" smtClean="0">
                <a:solidFill>
                  <a:srgbClr val="1F497D"/>
                </a:solidFill>
                <a:latin typeface="Arial" charset="0"/>
                <a:ea typeface="Osaka" charset="0"/>
                <a:cs typeface="Osaka" charset="0"/>
              </a:defRPr>
            </a:lvl1pPr>
            <a:lvl2pPr marL="457200" algn="l" rtl="0" fontAlgn="base">
              <a:spcBef>
                <a:spcPct val="0"/>
              </a:spcBef>
              <a:spcAft>
                <a:spcPct val="0"/>
              </a:spcAft>
              <a:defRPr kern="1200">
                <a:solidFill>
                  <a:schemeClr val="tx1"/>
                </a:solidFill>
                <a:latin typeface="Arial" pitchFamily="34" charset="0"/>
                <a:ea typeface="Osaka" pitchFamily="-84" charset="-128"/>
                <a:cs typeface="+mn-cs"/>
              </a:defRPr>
            </a:lvl2pPr>
            <a:lvl3pPr marL="914400" algn="l" rtl="0" fontAlgn="base">
              <a:spcBef>
                <a:spcPct val="0"/>
              </a:spcBef>
              <a:spcAft>
                <a:spcPct val="0"/>
              </a:spcAft>
              <a:defRPr kern="1200">
                <a:solidFill>
                  <a:schemeClr val="tx1"/>
                </a:solidFill>
                <a:latin typeface="Arial" pitchFamily="34" charset="0"/>
                <a:ea typeface="Osaka" pitchFamily="-84" charset="-128"/>
                <a:cs typeface="+mn-cs"/>
              </a:defRPr>
            </a:lvl3pPr>
            <a:lvl4pPr marL="1371600" algn="l" rtl="0" fontAlgn="base">
              <a:spcBef>
                <a:spcPct val="0"/>
              </a:spcBef>
              <a:spcAft>
                <a:spcPct val="0"/>
              </a:spcAft>
              <a:defRPr kern="1200">
                <a:solidFill>
                  <a:schemeClr val="tx1"/>
                </a:solidFill>
                <a:latin typeface="Arial" pitchFamily="34" charset="0"/>
                <a:ea typeface="Osaka" pitchFamily="-84" charset="-128"/>
                <a:cs typeface="+mn-cs"/>
              </a:defRPr>
            </a:lvl4pPr>
            <a:lvl5pPr marL="1828800" algn="l" rtl="0" fontAlgn="base">
              <a:spcBef>
                <a:spcPct val="0"/>
              </a:spcBef>
              <a:spcAft>
                <a:spcPct val="0"/>
              </a:spcAft>
              <a:defRPr kern="1200">
                <a:solidFill>
                  <a:schemeClr val="tx1"/>
                </a:solidFill>
                <a:latin typeface="Arial" pitchFamily="34" charset="0"/>
                <a:ea typeface="Osaka" pitchFamily="-84" charset="-128"/>
                <a:cs typeface="+mn-cs"/>
              </a:defRPr>
            </a:lvl5pPr>
            <a:lvl6pPr marL="2286000" algn="l" defTabSz="914400" rtl="0" eaLnBrk="1" latinLnBrk="0" hangingPunct="1">
              <a:defRPr kern="1200">
                <a:solidFill>
                  <a:schemeClr val="tx1"/>
                </a:solidFill>
                <a:latin typeface="Arial" pitchFamily="34" charset="0"/>
                <a:ea typeface="Osaka" pitchFamily="-84" charset="-128"/>
                <a:cs typeface="+mn-cs"/>
              </a:defRPr>
            </a:lvl6pPr>
            <a:lvl7pPr marL="2743200" algn="l" defTabSz="914400" rtl="0" eaLnBrk="1" latinLnBrk="0" hangingPunct="1">
              <a:defRPr kern="1200">
                <a:solidFill>
                  <a:schemeClr val="tx1"/>
                </a:solidFill>
                <a:latin typeface="Arial" pitchFamily="34" charset="0"/>
                <a:ea typeface="Osaka" pitchFamily="-84" charset="-128"/>
                <a:cs typeface="+mn-cs"/>
              </a:defRPr>
            </a:lvl7pPr>
            <a:lvl8pPr marL="3200400" algn="l" defTabSz="914400" rtl="0" eaLnBrk="1" latinLnBrk="0" hangingPunct="1">
              <a:defRPr kern="1200">
                <a:solidFill>
                  <a:schemeClr val="tx1"/>
                </a:solidFill>
                <a:latin typeface="Arial" pitchFamily="34" charset="0"/>
                <a:ea typeface="Osaka" pitchFamily="-84" charset="-128"/>
                <a:cs typeface="+mn-cs"/>
              </a:defRPr>
            </a:lvl8pPr>
            <a:lvl9pPr marL="3657600" algn="l" defTabSz="914400" rtl="0" eaLnBrk="1" latinLnBrk="0" hangingPunct="1">
              <a:defRPr kern="1200">
                <a:solidFill>
                  <a:schemeClr val="tx1"/>
                </a:solidFill>
                <a:latin typeface="Arial" pitchFamily="34" charset="0"/>
                <a:ea typeface="Osaka" pitchFamily="-84" charset="-128"/>
                <a:cs typeface="+mn-cs"/>
              </a:defRPr>
            </a:lvl9pPr>
          </a:lstStyle>
          <a:p>
            <a:r>
              <a:rPr lang="en-US" b="0"/>
              <a:t>13 December 2021</a:t>
            </a:r>
            <a:endParaRPr lang="en-US" b="0" dirty="0"/>
          </a:p>
        </p:txBody>
      </p:sp>
      <p:grpSp>
        <p:nvGrpSpPr>
          <p:cNvPr id="10" name="Group 9">
            <a:extLst>
              <a:ext uri="{FF2B5EF4-FFF2-40B4-BE49-F238E27FC236}">
                <a16:creationId xmlns:a16="http://schemas.microsoft.com/office/drawing/2014/main" id="{9585A8EE-9E05-4047-B95D-3890F537733C}"/>
              </a:ext>
            </a:extLst>
          </p:cNvPr>
          <p:cNvGrpSpPr/>
          <p:nvPr/>
        </p:nvGrpSpPr>
        <p:grpSpPr>
          <a:xfrm>
            <a:off x="1742513" y="4085955"/>
            <a:ext cx="5970509" cy="2328337"/>
            <a:chOff x="2030491" y="3838967"/>
            <a:chExt cx="5208509" cy="1936562"/>
          </a:xfrm>
        </p:grpSpPr>
        <p:sp>
          <p:nvSpPr>
            <p:cNvPr id="5" name="Rounded Rectangle 4">
              <a:extLst>
                <a:ext uri="{FF2B5EF4-FFF2-40B4-BE49-F238E27FC236}">
                  <a16:creationId xmlns:a16="http://schemas.microsoft.com/office/drawing/2014/main" id="{A2853BAD-A47A-194C-9120-09A5794E1783}"/>
                </a:ext>
              </a:extLst>
            </p:cNvPr>
            <p:cNvSpPr/>
            <p:nvPr/>
          </p:nvSpPr>
          <p:spPr bwMode="auto">
            <a:xfrm>
              <a:off x="2180606" y="3838967"/>
              <a:ext cx="628650" cy="228600"/>
            </a:xfrm>
            <a:prstGeom prst="roundRect">
              <a:avLst/>
            </a:prstGeom>
            <a:solidFill>
              <a:srgbClr val="00B050"/>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Process</a:t>
              </a:r>
            </a:p>
          </p:txBody>
        </p:sp>
        <p:sp>
          <p:nvSpPr>
            <p:cNvPr id="6" name="Rounded Rectangle 5">
              <a:extLst>
                <a:ext uri="{FF2B5EF4-FFF2-40B4-BE49-F238E27FC236}">
                  <a16:creationId xmlns:a16="http://schemas.microsoft.com/office/drawing/2014/main" id="{40F7614F-30B3-8442-9F9C-A7067EA33AF0}"/>
                </a:ext>
              </a:extLst>
            </p:cNvPr>
            <p:cNvSpPr/>
            <p:nvPr/>
          </p:nvSpPr>
          <p:spPr bwMode="auto">
            <a:xfrm>
              <a:off x="3049492" y="4341154"/>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Activity</a:t>
              </a:r>
            </a:p>
          </p:txBody>
        </p:sp>
        <p:sp>
          <p:nvSpPr>
            <p:cNvPr id="7" name="Rounded Rectangle 6">
              <a:extLst>
                <a:ext uri="{FF2B5EF4-FFF2-40B4-BE49-F238E27FC236}">
                  <a16:creationId xmlns:a16="http://schemas.microsoft.com/office/drawing/2014/main" id="{5BA8851E-7B67-764D-BB90-FFEAAD9C263C}"/>
                </a:ext>
              </a:extLst>
            </p:cNvPr>
            <p:cNvSpPr/>
            <p:nvPr/>
          </p:nvSpPr>
          <p:spPr bwMode="auto">
            <a:xfrm>
              <a:off x="4114800" y="3915651"/>
              <a:ext cx="742950" cy="313748"/>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(Std Ops)</a:t>
              </a:r>
            </a:p>
            <a:p>
              <a:pPr algn="ctr" eaLnBrk="0" hangingPunct="0">
                <a:lnSpc>
                  <a:spcPct val="90000"/>
                </a:lnSpc>
                <a:spcAft>
                  <a:spcPct val="10000"/>
                </a:spcAft>
                <a:buSzPct val="125000"/>
              </a:pPr>
              <a:r>
                <a:rPr lang="en-US" sz="900" dirty="0">
                  <a:latin typeface="Arial" pitchFamily="-107" charset="0"/>
                </a:rPr>
                <a:t>Procedure</a:t>
              </a:r>
            </a:p>
          </p:txBody>
        </p:sp>
        <p:sp>
          <p:nvSpPr>
            <p:cNvPr id="8" name="Rounded Rectangle 7">
              <a:extLst>
                <a:ext uri="{FF2B5EF4-FFF2-40B4-BE49-F238E27FC236}">
                  <a16:creationId xmlns:a16="http://schemas.microsoft.com/office/drawing/2014/main" id="{CB76FCD9-4BA2-EF40-972E-2994F48DCD93}"/>
                </a:ext>
              </a:extLst>
            </p:cNvPr>
            <p:cNvSpPr/>
            <p:nvPr/>
          </p:nvSpPr>
          <p:spPr bwMode="auto">
            <a:xfrm>
              <a:off x="4317488" y="4608975"/>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Task</a:t>
              </a:r>
            </a:p>
          </p:txBody>
        </p:sp>
        <p:sp>
          <p:nvSpPr>
            <p:cNvPr id="9" name="Rounded Rectangle 8">
              <a:extLst>
                <a:ext uri="{FF2B5EF4-FFF2-40B4-BE49-F238E27FC236}">
                  <a16:creationId xmlns:a16="http://schemas.microsoft.com/office/drawing/2014/main" id="{28D204C6-5B9B-584A-90D6-3677443F4367}"/>
                </a:ext>
              </a:extLst>
            </p:cNvPr>
            <p:cNvSpPr/>
            <p:nvPr/>
          </p:nvSpPr>
          <p:spPr bwMode="auto">
            <a:xfrm>
              <a:off x="5610790" y="4910047"/>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Action</a:t>
              </a:r>
            </a:p>
          </p:txBody>
        </p:sp>
        <p:cxnSp>
          <p:nvCxnSpPr>
            <p:cNvPr id="11" name="Straight Arrow Connector 10">
              <a:extLst>
                <a:ext uri="{FF2B5EF4-FFF2-40B4-BE49-F238E27FC236}">
                  <a16:creationId xmlns:a16="http://schemas.microsoft.com/office/drawing/2014/main" id="{76820A51-1EBE-3343-BA39-AA165852F781}"/>
                </a:ext>
              </a:extLst>
            </p:cNvPr>
            <p:cNvCxnSpPr>
              <a:cxnSpLocks/>
            </p:cNvCxnSpPr>
            <p:nvPr/>
          </p:nvCxnSpPr>
          <p:spPr bwMode="auto">
            <a:xfrm>
              <a:off x="2809256" y="3953267"/>
              <a:ext cx="554561" cy="387887"/>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2" name="Rectangle 11">
              <a:extLst>
                <a:ext uri="{FF2B5EF4-FFF2-40B4-BE49-F238E27FC236}">
                  <a16:creationId xmlns:a16="http://schemas.microsoft.com/office/drawing/2014/main" id="{0F55F8B9-86D1-E749-9D45-65064BD8BFC2}"/>
                </a:ext>
              </a:extLst>
            </p:cNvPr>
            <p:cNvSpPr/>
            <p:nvPr/>
          </p:nvSpPr>
          <p:spPr>
            <a:xfrm>
              <a:off x="2785080" y="4033497"/>
              <a:ext cx="1042070" cy="249589"/>
            </a:xfrm>
            <a:prstGeom prst="rect">
              <a:avLst/>
            </a:prstGeom>
          </p:spPr>
          <p:txBody>
            <a:bodyPr wrap="square">
              <a:spAutoFit/>
            </a:bodyPr>
            <a:lstStyle/>
            <a:p>
              <a:r>
                <a:rPr lang="en-US" sz="675" dirty="0"/>
                <a:t>Has 1 .. Inter-related </a:t>
              </a:r>
              <a:r>
                <a:rPr lang="en-US" sz="675" dirty="0">
                  <a:solidFill>
                    <a:srgbClr val="C00000"/>
                  </a:solidFill>
                </a:rPr>
                <a:t>with start &amp; stop times.</a:t>
              </a:r>
              <a:endParaRPr lang="en-US" sz="675" dirty="0"/>
            </a:p>
          </p:txBody>
        </p:sp>
        <p:cxnSp>
          <p:nvCxnSpPr>
            <p:cNvPr id="13" name="Straight Arrow Connector 12">
              <a:extLst>
                <a:ext uri="{FF2B5EF4-FFF2-40B4-BE49-F238E27FC236}">
                  <a16:creationId xmlns:a16="http://schemas.microsoft.com/office/drawing/2014/main" id="{4529AF3A-9FCF-4742-918A-DD5291CE426A}"/>
                </a:ext>
              </a:extLst>
            </p:cNvPr>
            <p:cNvCxnSpPr>
              <a:cxnSpLocks/>
            </p:cNvCxnSpPr>
            <p:nvPr/>
          </p:nvCxnSpPr>
          <p:spPr bwMode="auto">
            <a:xfrm>
              <a:off x="4486275" y="4229397"/>
              <a:ext cx="202688" cy="379578"/>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6" name="Rectangle 15">
              <a:extLst>
                <a:ext uri="{FF2B5EF4-FFF2-40B4-BE49-F238E27FC236}">
                  <a16:creationId xmlns:a16="http://schemas.microsoft.com/office/drawing/2014/main" id="{BF622C40-60C7-9B4B-B0A1-BB09BDE5D199}"/>
                </a:ext>
              </a:extLst>
            </p:cNvPr>
            <p:cNvSpPr/>
            <p:nvPr/>
          </p:nvSpPr>
          <p:spPr>
            <a:xfrm>
              <a:off x="3448276" y="4583821"/>
              <a:ext cx="785512" cy="335986"/>
            </a:xfrm>
            <a:prstGeom prst="rect">
              <a:avLst/>
            </a:prstGeom>
          </p:spPr>
          <p:txBody>
            <a:bodyPr wrap="square">
              <a:spAutoFit/>
            </a:bodyPr>
            <a:lstStyle/>
            <a:p>
              <a:r>
                <a:rPr lang="en-US" sz="675" dirty="0"/>
                <a:t>Has cohesive set of 1 .. </a:t>
              </a:r>
              <a:r>
                <a:rPr lang="en-US" sz="675" dirty="0">
                  <a:solidFill>
                    <a:srgbClr val="C00000"/>
                  </a:solidFill>
                </a:rPr>
                <a:t>with start &amp; stop times.</a:t>
              </a:r>
              <a:endParaRPr lang="en-US" sz="675" dirty="0"/>
            </a:p>
          </p:txBody>
        </p:sp>
        <p:cxnSp>
          <p:nvCxnSpPr>
            <p:cNvPr id="17" name="Straight Arrow Connector 16">
              <a:extLst>
                <a:ext uri="{FF2B5EF4-FFF2-40B4-BE49-F238E27FC236}">
                  <a16:creationId xmlns:a16="http://schemas.microsoft.com/office/drawing/2014/main" id="{C5AD3588-0C12-A84E-B332-835F004F6EC1}"/>
                </a:ext>
              </a:extLst>
            </p:cNvPr>
            <p:cNvCxnSpPr>
              <a:cxnSpLocks/>
            </p:cNvCxnSpPr>
            <p:nvPr/>
          </p:nvCxnSpPr>
          <p:spPr bwMode="auto">
            <a:xfrm>
              <a:off x="3678143" y="4455455"/>
              <a:ext cx="639346" cy="26782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3" name="Rectangle 22">
              <a:extLst>
                <a:ext uri="{FF2B5EF4-FFF2-40B4-BE49-F238E27FC236}">
                  <a16:creationId xmlns:a16="http://schemas.microsoft.com/office/drawing/2014/main" id="{A5677463-527F-5F4F-9A4C-03A65268AC30}"/>
                </a:ext>
              </a:extLst>
            </p:cNvPr>
            <p:cNvSpPr/>
            <p:nvPr/>
          </p:nvSpPr>
          <p:spPr>
            <a:xfrm>
              <a:off x="4550803" y="4256525"/>
              <a:ext cx="1675583" cy="163193"/>
            </a:xfrm>
            <a:prstGeom prst="rect">
              <a:avLst/>
            </a:prstGeom>
          </p:spPr>
          <p:txBody>
            <a:bodyPr wrap="none">
              <a:spAutoFit/>
            </a:bodyPr>
            <a:lstStyle/>
            <a:p>
              <a:r>
                <a:rPr lang="en-US" sz="675" dirty="0"/>
                <a:t>Ordered set of 1 ..  </a:t>
              </a:r>
              <a:r>
                <a:rPr lang="en-US" sz="675" dirty="0">
                  <a:solidFill>
                    <a:srgbClr val="C00000"/>
                  </a:solidFill>
                </a:rPr>
                <a:t>with start &amp; stop times.</a:t>
              </a:r>
            </a:p>
          </p:txBody>
        </p:sp>
        <p:cxnSp>
          <p:nvCxnSpPr>
            <p:cNvPr id="24" name="Straight Arrow Connector 23">
              <a:extLst>
                <a:ext uri="{FF2B5EF4-FFF2-40B4-BE49-F238E27FC236}">
                  <a16:creationId xmlns:a16="http://schemas.microsoft.com/office/drawing/2014/main" id="{081ABF0E-23A2-014D-8A67-C84A0E658773}"/>
                </a:ext>
              </a:extLst>
            </p:cNvPr>
            <p:cNvCxnSpPr>
              <a:cxnSpLocks/>
            </p:cNvCxnSpPr>
            <p:nvPr/>
          </p:nvCxnSpPr>
          <p:spPr bwMode="auto">
            <a:xfrm>
              <a:off x="5060439" y="4723276"/>
              <a:ext cx="550352" cy="30107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9" name="Rectangle 28">
              <a:extLst>
                <a:ext uri="{FF2B5EF4-FFF2-40B4-BE49-F238E27FC236}">
                  <a16:creationId xmlns:a16="http://schemas.microsoft.com/office/drawing/2014/main" id="{2E7D41CA-89EE-4B4F-B189-199A2CFB2281}"/>
                </a:ext>
              </a:extLst>
            </p:cNvPr>
            <p:cNvSpPr/>
            <p:nvPr/>
          </p:nvSpPr>
          <p:spPr>
            <a:xfrm>
              <a:off x="5131831" y="4626728"/>
              <a:ext cx="1063076" cy="163193"/>
            </a:xfrm>
            <a:prstGeom prst="rect">
              <a:avLst/>
            </a:prstGeom>
          </p:spPr>
          <p:txBody>
            <a:bodyPr wrap="none">
              <a:spAutoFit/>
            </a:bodyPr>
            <a:lstStyle/>
            <a:p>
              <a:r>
                <a:rPr lang="en-US" sz="675" dirty="0"/>
                <a:t>Performs … </a:t>
              </a:r>
              <a:r>
                <a:rPr lang="en-US" sz="675" dirty="0">
                  <a:solidFill>
                    <a:srgbClr val="C00000"/>
                  </a:solidFill>
                </a:rPr>
                <a:t>has duration</a:t>
              </a:r>
            </a:p>
          </p:txBody>
        </p:sp>
        <p:sp>
          <p:nvSpPr>
            <p:cNvPr id="30" name="Rounded Rectangle 29">
              <a:extLst>
                <a:ext uri="{FF2B5EF4-FFF2-40B4-BE49-F238E27FC236}">
                  <a16:creationId xmlns:a16="http://schemas.microsoft.com/office/drawing/2014/main" id="{ACF7FD29-260C-674F-8415-88AB152B09A0}"/>
                </a:ext>
              </a:extLst>
            </p:cNvPr>
            <p:cNvSpPr/>
            <p:nvPr/>
          </p:nvSpPr>
          <p:spPr bwMode="auto">
            <a:xfrm>
              <a:off x="2390368" y="4860820"/>
              <a:ext cx="6286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Product</a:t>
              </a:r>
            </a:p>
          </p:txBody>
        </p:sp>
        <p:cxnSp>
          <p:nvCxnSpPr>
            <p:cNvPr id="31" name="Straight Arrow Connector 30">
              <a:extLst>
                <a:ext uri="{FF2B5EF4-FFF2-40B4-BE49-F238E27FC236}">
                  <a16:creationId xmlns:a16="http://schemas.microsoft.com/office/drawing/2014/main" id="{86197375-4FC7-2F4D-9AE4-2D44E7B7DD35}"/>
                </a:ext>
              </a:extLst>
            </p:cNvPr>
            <p:cNvCxnSpPr>
              <a:cxnSpLocks/>
            </p:cNvCxnSpPr>
            <p:nvPr/>
          </p:nvCxnSpPr>
          <p:spPr bwMode="auto">
            <a:xfrm>
              <a:off x="2494931" y="4067567"/>
              <a:ext cx="209762" cy="79325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6" name="Rectangle 35">
              <a:extLst>
                <a:ext uri="{FF2B5EF4-FFF2-40B4-BE49-F238E27FC236}">
                  <a16:creationId xmlns:a16="http://schemas.microsoft.com/office/drawing/2014/main" id="{70F4A63B-AAFC-9042-8050-0D059E827206}"/>
                </a:ext>
              </a:extLst>
            </p:cNvPr>
            <p:cNvSpPr/>
            <p:nvPr/>
          </p:nvSpPr>
          <p:spPr>
            <a:xfrm>
              <a:off x="2030491" y="4266755"/>
              <a:ext cx="579005" cy="196208"/>
            </a:xfrm>
            <a:prstGeom prst="rect">
              <a:avLst/>
            </a:prstGeom>
          </p:spPr>
          <p:txBody>
            <a:bodyPr wrap="none">
              <a:spAutoFit/>
            </a:bodyPr>
            <a:lstStyle/>
            <a:p>
              <a:r>
                <a:rPr lang="en-US" sz="675" dirty="0"/>
                <a:t>Produces</a:t>
              </a:r>
            </a:p>
          </p:txBody>
        </p:sp>
        <p:sp>
          <p:nvSpPr>
            <p:cNvPr id="38" name="Rounded Rectangle 37">
              <a:extLst>
                <a:ext uri="{FF2B5EF4-FFF2-40B4-BE49-F238E27FC236}">
                  <a16:creationId xmlns:a16="http://schemas.microsoft.com/office/drawing/2014/main" id="{24E9E399-40F2-5744-99B6-D4A3C185AA53}"/>
                </a:ext>
              </a:extLst>
            </p:cNvPr>
            <p:cNvSpPr/>
            <p:nvPr/>
          </p:nvSpPr>
          <p:spPr bwMode="auto">
            <a:xfrm>
              <a:off x="4597231" y="5178451"/>
              <a:ext cx="742950" cy="228600"/>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latin typeface="Arial" pitchFamily="-107" charset="0"/>
                </a:rPr>
                <a:t>Work</a:t>
              </a:r>
            </a:p>
          </p:txBody>
        </p:sp>
        <p:cxnSp>
          <p:nvCxnSpPr>
            <p:cNvPr id="39" name="Straight Arrow Connector 38">
              <a:extLst>
                <a:ext uri="{FF2B5EF4-FFF2-40B4-BE49-F238E27FC236}">
                  <a16:creationId xmlns:a16="http://schemas.microsoft.com/office/drawing/2014/main" id="{189AA355-BB0F-FB42-96A1-8E66E12A017D}"/>
                </a:ext>
              </a:extLst>
            </p:cNvPr>
            <p:cNvCxnSpPr>
              <a:cxnSpLocks/>
            </p:cNvCxnSpPr>
            <p:nvPr/>
          </p:nvCxnSpPr>
          <p:spPr bwMode="auto">
            <a:xfrm>
              <a:off x="4688964" y="4837576"/>
              <a:ext cx="279743" cy="34087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3" name="Rectangle 42">
              <a:extLst>
                <a:ext uri="{FF2B5EF4-FFF2-40B4-BE49-F238E27FC236}">
                  <a16:creationId xmlns:a16="http://schemas.microsoft.com/office/drawing/2014/main" id="{AE5C02DE-7C78-5543-923F-DA0A5793B687}"/>
                </a:ext>
              </a:extLst>
            </p:cNvPr>
            <p:cNvSpPr/>
            <p:nvPr/>
          </p:nvSpPr>
          <p:spPr>
            <a:xfrm>
              <a:off x="4853786" y="4937785"/>
              <a:ext cx="367408" cy="196208"/>
            </a:xfrm>
            <a:prstGeom prst="rect">
              <a:avLst/>
            </a:prstGeom>
          </p:spPr>
          <p:txBody>
            <a:bodyPr wrap="none">
              <a:spAutoFit/>
            </a:bodyPr>
            <a:lstStyle/>
            <a:p>
              <a:r>
                <a:rPr lang="en-US" sz="675" dirty="0"/>
                <a:t>Is …</a:t>
              </a:r>
            </a:p>
          </p:txBody>
        </p:sp>
        <p:sp>
          <p:nvSpPr>
            <p:cNvPr id="45" name="Rounded Rectangle 44">
              <a:extLst>
                <a:ext uri="{FF2B5EF4-FFF2-40B4-BE49-F238E27FC236}">
                  <a16:creationId xmlns:a16="http://schemas.microsoft.com/office/drawing/2014/main" id="{B5AC44EF-102E-2942-B54D-026F58852C07}"/>
                </a:ext>
              </a:extLst>
            </p:cNvPr>
            <p:cNvSpPr/>
            <p:nvPr/>
          </p:nvSpPr>
          <p:spPr bwMode="auto">
            <a:xfrm>
              <a:off x="6477000" y="5475447"/>
              <a:ext cx="762000" cy="300082"/>
            </a:xfrm>
            <a:prstGeom prst="round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eaLnBrk="0" hangingPunct="0">
                <a:lnSpc>
                  <a:spcPct val="90000"/>
                </a:lnSpc>
                <a:spcAft>
                  <a:spcPct val="10000"/>
                </a:spcAft>
                <a:buSzPct val="125000"/>
              </a:pPr>
              <a:r>
                <a:rPr lang="en-US" sz="900" dirty="0">
                  <a:solidFill>
                    <a:srgbClr val="C00000"/>
                  </a:solidFill>
                  <a:latin typeface="Arial" pitchFamily="-107" charset="0"/>
                </a:rPr>
                <a:t>Systems</a:t>
              </a:r>
            </a:p>
            <a:p>
              <a:pPr algn="ctr" eaLnBrk="0" hangingPunct="0">
                <a:lnSpc>
                  <a:spcPct val="90000"/>
                </a:lnSpc>
                <a:spcAft>
                  <a:spcPct val="10000"/>
                </a:spcAft>
                <a:buSzPct val="125000"/>
              </a:pPr>
              <a:r>
                <a:rPr lang="en-US" sz="900" dirty="0">
                  <a:solidFill>
                    <a:srgbClr val="C00000"/>
                  </a:solidFill>
                  <a:latin typeface="Arial" pitchFamily="-107" charset="0"/>
                </a:rPr>
                <a:t>Object</a:t>
              </a:r>
            </a:p>
          </p:txBody>
        </p:sp>
        <p:cxnSp>
          <p:nvCxnSpPr>
            <p:cNvPr id="46" name="Straight Arrow Connector 45">
              <a:extLst>
                <a:ext uri="{FF2B5EF4-FFF2-40B4-BE49-F238E27FC236}">
                  <a16:creationId xmlns:a16="http://schemas.microsoft.com/office/drawing/2014/main" id="{DDD542FF-0109-3C49-8688-F23143927A4F}"/>
                </a:ext>
              </a:extLst>
            </p:cNvPr>
            <p:cNvCxnSpPr>
              <a:cxnSpLocks/>
            </p:cNvCxnSpPr>
            <p:nvPr/>
          </p:nvCxnSpPr>
          <p:spPr bwMode="auto">
            <a:xfrm>
              <a:off x="6353740" y="5024348"/>
              <a:ext cx="541742" cy="45110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47" name="Rectangle 46">
              <a:extLst>
                <a:ext uri="{FF2B5EF4-FFF2-40B4-BE49-F238E27FC236}">
                  <a16:creationId xmlns:a16="http://schemas.microsoft.com/office/drawing/2014/main" id="{7D95B418-8042-5E47-9C74-33CACDDF34A7}"/>
                </a:ext>
              </a:extLst>
            </p:cNvPr>
            <p:cNvSpPr/>
            <p:nvPr/>
          </p:nvSpPr>
          <p:spPr>
            <a:xfrm>
              <a:off x="6464802" y="4873810"/>
              <a:ext cx="616418" cy="300082"/>
            </a:xfrm>
            <a:prstGeom prst="rect">
              <a:avLst/>
            </a:prstGeom>
          </p:spPr>
          <p:txBody>
            <a:bodyPr wrap="square">
              <a:spAutoFit/>
            </a:bodyPr>
            <a:lstStyle/>
            <a:p>
              <a:r>
                <a:rPr lang="en-US" sz="675" dirty="0"/>
                <a:t>Occurs  within …</a:t>
              </a:r>
            </a:p>
          </p:txBody>
        </p:sp>
      </p:grpSp>
      <p:cxnSp>
        <p:nvCxnSpPr>
          <p:cNvPr id="28" name="Straight Arrow Connector 27">
            <a:extLst>
              <a:ext uri="{FF2B5EF4-FFF2-40B4-BE49-F238E27FC236}">
                <a16:creationId xmlns:a16="http://schemas.microsoft.com/office/drawing/2014/main" id="{F42C9A27-3E38-9C4C-93EF-7DBF510D5359}"/>
              </a:ext>
            </a:extLst>
          </p:cNvPr>
          <p:cNvCxnSpPr>
            <a:cxnSpLocks/>
            <a:stCxn id="5" idx="3"/>
            <a:endCxn id="7" idx="1"/>
          </p:cNvCxnSpPr>
          <p:nvPr/>
        </p:nvCxnSpPr>
        <p:spPr bwMode="auto">
          <a:xfrm>
            <a:off x="2635211" y="4223379"/>
            <a:ext cx="1496543" cy="14338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2" name="Rectangle 31">
            <a:extLst>
              <a:ext uri="{FF2B5EF4-FFF2-40B4-BE49-F238E27FC236}">
                <a16:creationId xmlns:a16="http://schemas.microsoft.com/office/drawing/2014/main" id="{E32A903E-8E0D-2849-B975-D66B488E999A}"/>
              </a:ext>
            </a:extLst>
          </p:cNvPr>
          <p:cNvSpPr/>
          <p:nvPr/>
        </p:nvSpPr>
        <p:spPr>
          <a:xfrm>
            <a:off x="2976104" y="3937444"/>
            <a:ext cx="720621" cy="300082"/>
          </a:xfrm>
          <a:prstGeom prst="rect">
            <a:avLst/>
          </a:prstGeom>
        </p:spPr>
        <p:txBody>
          <a:bodyPr wrap="square">
            <a:spAutoFit/>
          </a:bodyPr>
          <a:lstStyle/>
          <a:p>
            <a:r>
              <a:rPr lang="en-US" sz="675" dirty="0"/>
              <a:t>Described by …</a:t>
            </a:r>
          </a:p>
        </p:txBody>
      </p:sp>
    </p:spTree>
    <p:extLst>
      <p:ext uri="{BB962C8B-B14F-4D97-AF65-F5344CB8AC3E}">
        <p14:creationId xmlns:p14="http://schemas.microsoft.com/office/powerpoint/2010/main" val="3173025551"/>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a:xfrm>
            <a:off x="1371600" y="-7937"/>
            <a:ext cx="6400800" cy="1143000"/>
          </a:xfrm>
        </p:spPr>
        <p:txBody>
          <a:bodyPr/>
          <a:lstStyle/>
          <a:p>
            <a:r>
              <a:rPr lang="en-US" dirty="0"/>
              <a:t>Relationships between Functional and Operational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a:xfrm>
            <a:off x="457200" y="990600"/>
            <a:ext cx="8229600" cy="4525963"/>
          </a:xfrm>
        </p:spPr>
        <p:txBody>
          <a:bodyPr/>
          <a:lstStyle/>
          <a:p>
            <a:r>
              <a:rPr lang="en-US" sz="2400" dirty="0"/>
              <a:t>Functional View</a:t>
            </a:r>
          </a:p>
          <a:p>
            <a:pPr lvl="1"/>
            <a:r>
              <a:rPr lang="en-US" sz="2000" dirty="0"/>
              <a:t>Shows Functions (and associated Functional Group using color coding)</a:t>
            </a:r>
          </a:p>
          <a:p>
            <a:pPr lvl="1"/>
            <a:r>
              <a:rPr lang="en-US" sz="2000" dirty="0"/>
              <a:t>Shows Provided Interfaces</a:t>
            </a:r>
          </a:p>
          <a:p>
            <a:pPr lvl="1"/>
            <a:r>
              <a:rPr lang="en-US" sz="2000" dirty="0"/>
              <a:t>Shows Data that is exchanged (defined in Information Views)</a:t>
            </a:r>
          </a:p>
          <a:p>
            <a:pPr lvl="1"/>
            <a:r>
              <a:rPr lang="en-US" sz="2000" dirty="0"/>
              <a:t>Does not show any temporal aspects or recursion</a:t>
            </a:r>
          </a:p>
          <a:p>
            <a:endParaRPr lang="en-US" sz="2400" dirty="0"/>
          </a:p>
          <a:p>
            <a:r>
              <a:rPr lang="en-US" sz="2400" dirty="0"/>
              <a:t>Operational View</a:t>
            </a:r>
          </a:p>
          <a:p>
            <a:pPr lvl="1"/>
            <a:r>
              <a:rPr lang="en-US" sz="2000" dirty="0"/>
              <a:t>Describes how to </a:t>
            </a:r>
            <a:r>
              <a:rPr lang="en-US" sz="2000" dirty="0">
                <a:solidFill>
                  <a:srgbClr val="C00000"/>
                </a:solidFill>
              </a:rPr>
              <a:t>perform a process to </a:t>
            </a:r>
            <a:r>
              <a:rPr lang="en-US" sz="2000" dirty="0"/>
              <a:t>accomplish Tasks</a:t>
            </a:r>
          </a:p>
          <a:p>
            <a:pPr lvl="1"/>
            <a:r>
              <a:rPr lang="en-US" sz="2000" dirty="0"/>
              <a:t>Shows </a:t>
            </a:r>
            <a:r>
              <a:rPr lang="en-US" sz="2000" dirty="0">
                <a:solidFill>
                  <a:srgbClr val="C00000"/>
                </a:solidFill>
              </a:rPr>
              <a:t>tasks executed on System Elements </a:t>
            </a:r>
            <a:r>
              <a:rPr lang="en-US" sz="2000" dirty="0"/>
              <a:t>(vertical or horizontal </a:t>
            </a:r>
            <a:r>
              <a:rPr lang="en-US" sz="2000" dirty="0" err="1"/>
              <a:t>swimlanes</a:t>
            </a:r>
            <a:r>
              <a:rPr lang="en-US" sz="2000" dirty="0"/>
              <a:t>)</a:t>
            </a:r>
          </a:p>
          <a:p>
            <a:pPr lvl="1"/>
            <a:r>
              <a:rPr lang="en-US" sz="2000" dirty="0"/>
              <a:t>Shows temporal ordering of flows (starting upper left in this case) between Activities (or </a:t>
            </a:r>
            <a:r>
              <a:rPr lang="en-US" sz="2000" dirty="0">
                <a:solidFill>
                  <a:srgbClr val="C00000"/>
                </a:solidFill>
              </a:rPr>
              <a:t>Tasks</a:t>
            </a:r>
            <a:r>
              <a:rPr lang="en-US" sz="2000" dirty="0"/>
              <a:t>), may show recursion</a:t>
            </a:r>
          </a:p>
          <a:p>
            <a:pPr lvl="1"/>
            <a:r>
              <a:rPr lang="en-US" sz="2000" dirty="0"/>
              <a:t>May show timing and duration of activities </a:t>
            </a:r>
            <a:r>
              <a:rPr lang="en-US" sz="2000" dirty="0">
                <a:solidFill>
                  <a:srgbClr val="C00000"/>
                </a:solidFill>
              </a:rPr>
              <a:t>(or tasks)</a:t>
            </a:r>
          </a:p>
          <a:p>
            <a:pPr lvl="1"/>
            <a:r>
              <a:rPr lang="en-US" sz="2000" dirty="0"/>
              <a:t>Names the Data objects that are exchanged</a:t>
            </a:r>
          </a:p>
          <a:p>
            <a:pPr lvl="1"/>
            <a:r>
              <a:rPr lang="en-US" sz="2000" dirty="0">
                <a:solidFill>
                  <a:srgbClr val="C00000"/>
                </a:solidFill>
              </a:rPr>
              <a:t>May show timing (start/stop or duration) or events</a:t>
            </a:r>
          </a:p>
          <a:p>
            <a:pPr lvl="1"/>
            <a:r>
              <a:rPr lang="en-US" sz="2000" dirty="0">
                <a:solidFill>
                  <a:srgbClr val="C00000"/>
                </a:solidFill>
              </a:rPr>
              <a:t>May show predicted or observed sequence of events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07777538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2" name="Title 1"/>
          <p:cNvSpPr>
            <a:spLocks noGrp="1"/>
          </p:cNvSpPr>
          <p:nvPr>
            <p:ph type="title"/>
          </p:nvPr>
        </p:nvSpPr>
        <p:spPr>
          <a:xfrm>
            <a:off x="412863" y="0"/>
            <a:ext cx="8229600" cy="1143000"/>
          </a:xfrm>
        </p:spPr>
        <p:txBody>
          <a:bodyPr vert="horz"/>
          <a:lstStyle/>
          <a:p>
            <a:r>
              <a:rPr lang="en-GB" sz="2400" dirty="0">
                <a:solidFill>
                  <a:srgbClr val="0099A6"/>
                </a:solidFill>
              </a:rPr>
              <a:t>Functional Viewpoint – Telemetry &amp; Mission Operations Functions &amp; Service Interfaces</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6" name="Rectangle 45"/>
          <p:cNvSpPr/>
          <p:nvPr/>
        </p:nvSpPr>
        <p:spPr bwMode="auto">
          <a:xfrm>
            <a:off x="7100291" y="2958995"/>
            <a:ext cx="350926" cy="159462"/>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TCM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Chan</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8"/>
            <a:ext cx="350926"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TLM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6"/>
            <a:ext cx="404935"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TDM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8" name="Rectangle 87"/>
          <p:cNvSpPr/>
          <p:nvPr/>
        </p:nvSpPr>
        <p:spPr bwMode="auto">
          <a:xfrm>
            <a:off x="1667920" y="330781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L0Data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CLTU</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7"/>
            <a:ext cx="572624" cy="159462"/>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Frames</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9" name="Rectangle 38"/>
          <p:cNvSpPr/>
          <p:nvPr/>
        </p:nvSpPr>
        <p:spPr bwMode="auto">
          <a:xfrm>
            <a:off x="6451067" y="1552284"/>
            <a:ext cx="350926" cy="159462"/>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ODM</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2"/>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6"/>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L1Data</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a:solidFill>
                  <a:schemeClr val="bg1"/>
                </a:solidFill>
                <a:latin typeface="Arial" panose="020B0604020202020204" pitchFamily="34" charset="0"/>
                <a:cs typeface="Arial" panose="020B0604020202020204" pitchFamily="34" charset="0"/>
              </a:rPr>
              <a:t>Meta</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3"/>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ProcSci</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7"/>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i="1" dirty="0" err="1">
                <a:solidFill>
                  <a:schemeClr val="bg1"/>
                </a:solidFill>
                <a:latin typeface="Arial" panose="020B0604020202020204" pitchFamily="34" charset="0"/>
                <a:cs typeface="Arial" panose="020B0604020202020204" pitchFamily="34" charset="0"/>
              </a:rPr>
              <a:t>Telem</a:t>
            </a:r>
            <a:endParaRPr kumimoji="0" lang="en-GB" sz="8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159462"/>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SciPlan</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159462"/>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CorrAct</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3"/>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AppSeq</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7"/>
            <a:ext cx="425932" cy="159462"/>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err="1">
                <a:solidFill>
                  <a:schemeClr val="bg1"/>
                </a:solidFill>
                <a:latin typeface="Arial" panose="020B0604020202020204" pitchFamily="34" charset="0"/>
                <a:cs typeface="Arial" panose="020B0604020202020204" pitchFamily="34" charset="0"/>
              </a:rPr>
              <a:t>Cmds</a:t>
            </a:r>
            <a:endParaRPr kumimoji="0" lang="en-GB" sz="8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136920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Rectangle 134">
            <a:extLst>
              <a:ext uri="{FF2B5EF4-FFF2-40B4-BE49-F238E27FC236}">
                <a16:creationId xmlns:a16="http://schemas.microsoft.com/office/drawing/2014/main" id="{4F2AE2DB-C9E9-2047-9AA5-3D9AA4F869C6}"/>
              </a:ext>
            </a:extLst>
          </p:cNvPr>
          <p:cNvSpPr/>
          <p:nvPr/>
        </p:nvSpPr>
        <p:spPr bwMode="auto">
          <a:xfrm>
            <a:off x="7659506" y="866116"/>
            <a:ext cx="1381406"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4" name="Rectangle 133">
            <a:extLst>
              <a:ext uri="{FF2B5EF4-FFF2-40B4-BE49-F238E27FC236}">
                <a16:creationId xmlns:a16="http://schemas.microsoft.com/office/drawing/2014/main" id="{995F5B63-950D-8D4E-B061-A344DF9AE269}"/>
              </a:ext>
            </a:extLst>
          </p:cNvPr>
          <p:cNvSpPr/>
          <p:nvPr/>
        </p:nvSpPr>
        <p:spPr bwMode="auto">
          <a:xfrm>
            <a:off x="5994426" y="866116"/>
            <a:ext cx="1665553"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33" name="Rectangle 132">
            <a:extLst>
              <a:ext uri="{FF2B5EF4-FFF2-40B4-BE49-F238E27FC236}">
                <a16:creationId xmlns:a16="http://schemas.microsoft.com/office/drawing/2014/main" id="{52949F5C-99DD-4040-8617-0D4AC38FFA44}"/>
              </a:ext>
            </a:extLst>
          </p:cNvPr>
          <p:cNvSpPr/>
          <p:nvPr/>
        </p:nvSpPr>
        <p:spPr bwMode="auto">
          <a:xfrm>
            <a:off x="4174648"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29" name="Rectangle 128">
            <a:extLst>
              <a:ext uri="{FF2B5EF4-FFF2-40B4-BE49-F238E27FC236}">
                <a16:creationId xmlns:a16="http://schemas.microsoft.com/office/drawing/2014/main" id="{003310DB-FDA7-764A-8EBD-906CE95D30BE}"/>
              </a:ext>
            </a:extLst>
          </p:cNvPr>
          <p:cNvSpPr/>
          <p:nvPr/>
        </p:nvSpPr>
        <p:spPr bwMode="auto">
          <a:xfrm>
            <a:off x="2354460" y="866116"/>
            <a:ext cx="182392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128" name="Rectangle 127">
            <a:extLst>
              <a:ext uri="{FF2B5EF4-FFF2-40B4-BE49-F238E27FC236}">
                <a16:creationId xmlns:a16="http://schemas.microsoft.com/office/drawing/2014/main" id="{7E492AEA-A155-1F4F-A0F1-65215C9565AD}"/>
              </a:ext>
            </a:extLst>
          </p:cNvPr>
          <p:cNvSpPr/>
          <p:nvPr/>
        </p:nvSpPr>
        <p:spPr bwMode="auto">
          <a:xfrm>
            <a:off x="137836" y="866116"/>
            <a:ext cx="2225082" cy="5458484"/>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dirty="0">
              <a:ln>
                <a:noFill/>
              </a:ln>
              <a:solidFill>
                <a:schemeClr val="tx1"/>
              </a:solidFill>
              <a:effectLst/>
              <a:latin typeface="Arial" pitchFamily="-107" charset="0"/>
            </a:endParaRPr>
          </a:p>
        </p:txBody>
      </p:sp>
      <p:sp>
        <p:nvSpPr>
          <p:cNvPr id="2" name="Title 1">
            <a:extLst>
              <a:ext uri="{FF2B5EF4-FFF2-40B4-BE49-F238E27FC236}">
                <a16:creationId xmlns:a16="http://schemas.microsoft.com/office/drawing/2014/main" id="{0D6943E3-C08F-3740-ACE5-5486C476B8CF}"/>
              </a:ext>
            </a:extLst>
          </p:cNvPr>
          <p:cNvSpPr>
            <a:spLocks noGrp="1"/>
          </p:cNvSpPr>
          <p:nvPr>
            <p:ph type="title"/>
          </p:nvPr>
        </p:nvSpPr>
        <p:spPr>
          <a:xfrm>
            <a:off x="1215430" y="26646"/>
            <a:ext cx="6713139" cy="740038"/>
          </a:xfrm>
        </p:spPr>
        <p:txBody>
          <a:bodyPr/>
          <a:lstStyle/>
          <a:p>
            <a:r>
              <a:rPr lang="en-US" sz="2400" dirty="0"/>
              <a:t>Operations Viewpoint – Mission Control </a:t>
            </a:r>
            <a:r>
              <a:rPr lang="en-US" sz="2400" dirty="0">
                <a:solidFill>
                  <a:srgbClr val="C00000"/>
                </a:solidFill>
              </a:rPr>
              <a:t>Process</a:t>
            </a:r>
            <a:r>
              <a:rPr lang="en-US" sz="2400" dirty="0"/>
              <a:t> Diagram (</a:t>
            </a:r>
            <a:r>
              <a:rPr lang="en-US" sz="2400" dirty="0">
                <a:solidFill>
                  <a:srgbClr val="C00000"/>
                </a:solidFill>
              </a:rPr>
              <a:t>tasks &amp; data flows</a:t>
            </a:r>
            <a:r>
              <a:rPr lang="en-US" sz="2400" dirty="0"/>
              <a:t>)</a:t>
            </a:r>
          </a:p>
        </p:txBody>
      </p:sp>
      <p:sp>
        <p:nvSpPr>
          <p:cNvPr id="4" name="Date Placeholder 3">
            <a:extLst>
              <a:ext uri="{FF2B5EF4-FFF2-40B4-BE49-F238E27FC236}">
                <a16:creationId xmlns:a16="http://schemas.microsoft.com/office/drawing/2014/main" id="{5816D102-CF14-154E-BC30-9CB3A8F97CEF}"/>
              </a:ext>
            </a:extLst>
          </p:cNvPr>
          <p:cNvSpPr>
            <a:spLocks noGrp="1"/>
          </p:cNvSpPr>
          <p:nvPr>
            <p:ph type="dt" sz="half" idx="10"/>
          </p:nvPr>
        </p:nvSpPr>
        <p:spPr/>
        <p:txBody>
          <a:bodyPr/>
          <a:lstStyle/>
          <a:p>
            <a:pPr>
              <a:defRPr/>
            </a:pPr>
            <a:r>
              <a:rPr lang="en-US"/>
              <a:t>13 December 2021</a:t>
            </a:r>
            <a:endParaRPr lang="en-US" dirty="0"/>
          </a:p>
        </p:txBody>
      </p:sp>
      <p:sp>
        <p:nvSpPr>
          <p:cNvPr id="5" name="Oval 4">
            <a:extLst>
              <a:ext uri="{FF2B5EF4-FFF2-40B4-BE49-F238E27FC236}">
                <a16:creationId xmlns:a16="http://schemas.microsoft.com/office/drawing/2014/main" id="{A3D98747-06C1-FD44-AA8A-B595DB19426F}"/>
              </a:ext>
            </a:extLst>
          </p:cNvPr>
          <p:cNvSpPr/>
          <p:nvPr/>
        </p:nvSpPr>
        <p:spPr bwMode="auto">
          <a:xfrm>
            <a:off x="711237" y="2291117"/>
            <a:ext cx="1066815"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Process Telemetry</a:t>
            </a:r>
          </a:p>
        </p:txBody>
      </p:sp>
      <p:sp>
        <p:nvSpPr>
          <p:cNvPr id="6" name="Rounded Rectangle 5">
            <a:extLst>
              <a:ext uri="{FF2B5EF4-FFF2-40B4-BE49-F238E27FC236}">
                <a16:creationId xmlns:a16="http://schemas.microsoft.com/office/drawing/2014/main" id="{4CE3467D-498B-D544-9DED-0212660A63A8}"/>
              </a:ext>
            </a:extLst>
          </p:cNvPr>
          <p:cNvSpPr/>
          <p:nvPr/>
        </p:nvSpPr>
        <p:spPr bwMode="auto">
          <a:xfrm>
            <a:off x="1391408" y="1531847"/>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Channelized data</a:t>
            </a:r>
          </a:p>
        </p:txBody>
      </p:sp>
      <p:sp>
        <p:nvSpPr>
          <p:cNvPr id="9" name="Oval 8">
            <a:extLst>
              <a:ext uri="{FF2B5EF4-FFF2-40B4-BE49-F238E27FC236}">
                <a16:creationId xmlns:a16="http://schemas.microsoft.com/office/drawing/2014/main" id="{1F82CB6C-9BD4-174D-93A8-F7A2AE49D4E3}"/>
              </a:ext>
            </a:extLst>
          </p:cNvPr>
          <p:cNvSpPr/>
          <p:nvPr/>
        </p:nvSpPr>
        <p:spPr bwMode="auto">
          <a:xfrm>
            <a:off x="6172200" y="1531846"/>
            <a:ext cx="1238459" cy="546192"/>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 and Trend Analysis </a:t>
            </a:r>
          </a:p>
        </p:txBody>
      </p:sp>
      <p:sp>
        <p:nvSpPr>
          <p:cNvPr id="20" name="Rounded Rectangle 19">
            <a:extLst>
              <a:ext uri="{FF2B5EF4-FFF2-40B4-BE49-F238E27FC236}">
                <a16:creationId xmlns:a16="http://schemas.microsoft.com/office/drawing/2014/main" id="{5A3E5A26-A009-D141-8CFD-C587CC748651}"/>
              </a:ext>
            </a:extLst>
          </p:cNvPr>
          <p:cNvSpPr/>
          <p:nvPr/>
        </p:nvSpPr>
        <p:spPr bwMode="auto">
          <a:xfrm>
            <a:off x="6408339" y="24384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Corrective Action</a:t>
            </a:r>
          </a:p>
        </p:txBody>
      </p:sp>
      <p:cxnSp>
        <p:nvCxnSpPr>
          <p:cNvPr id="23" name="Elbow Connector 22">
            <a:extLst>
              <a:ext uri="{FF2B5EF4-FFF2-40B4-BE49-F238E27FC236}">
                <a16:creationId xmlns:a16="http://schemas.microsoft.com/office/drawing/2014/main" id="{B56DCD80-7948-0944-9B84-FD25065FB682}"/>
              </a:ext>
            </a:extLst>
          </p:cNvPr>
          <p:cNvCxnSpPr>
            <a:cxnSpLocks/>
            <a:stCxn id="9" idx="4"/>
            <a:endCxn id="20" idx="0"/>
          </p:cNvCxnSpPr>
          <p:nvPr/>
        </p:nvCxnSpPr>
        <p:spPr bwMode="auto">
          <a:xfrm rot="16200000" flipH="1">
            <a:off x="6648303" y="2221164"/>
            <a:ext cx="360362" cy="7410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25" name="Oval 24">
            <a:extLst>
              <a:ext uri="{FF2B5EF4-FFF2-40B4-BE49-F238E27FC236}">
                <a16:creationId xmlns:a16="http://schemas.microsoft.com/office/drawing/2014/main" id="{3E288002-5226-3442-A9B3-64B57A15422F}"/>
              </a:ext>
            </a:extLst>
          </p:cNvPr>
          <p:cNvSpPr/>
          <p:nvPr/>
        </p:nvSpPr>
        <p:spPr bwMode="auto">
          <a:xfrm>
            <a:off x="6316373" y="3200400"/>
            <a:ext cx="1238459"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Planning &amp; Sequencing</a:t>
            </a:r>
            <a:endParaRPr kumimoji="0" lang="en-US" sz="1000" b="0" i="0" u="none" strike="noStrike" cap="none" normalizeH="0" baseline="0" dirty="0">
              <a:ln>
                <a:noFill/>
              </a:ln>
              <a:solidFill>
                <a:schemeClr val="tx1"/>
              </a:solidFill>
              <a:effectLst/>
              <a:latin typeface="Arial" pitchFamily="-107" charset="0"/>
            </a:endParaRPr>
          </a:p>
        </p:txBody>
      </p:sp>
      <p:cxnSp>
        <p:nvCxnSpPr>
          <p:cNvPr id="26" name="Elbow Connector 25">
            <a:extLst>
              <a:ext uri="{FF2B5EF4-FFF2-40B4-BE49-F238E27FC236}">
                <a16:creationId xmlns:a16="http://schemas.microsoft.com/office/drawing/2014/main" id="{D032BCB3-3236-3841-BBF0-03B35BB3EB08}"/>
              </a:ext>
            </a:extLst>
          </p:cNvPr>
          <p:cNvCxnSpPr>
            <a:cxnSpLocks/>
            <a:stCxn id="20" idx="2"/>
            <a:endCxn id="25" idx="0"/>
          </p:cNvCxnSpPr>
          <p:nvPr/>
        </p:nvCxnSpPr>
        <p:spPr bwMode="auto">
          <a:xfrm rot="16200000" flipH="1">
            <a:off x="6710071" y="2974868"/>
            <a:ext cx="381000" cy="7006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9" name="Rounded Rectangle 28">
            <a:extLst>
              <a:ext uri="{FF2B5EF4-FFF2-40B4-BE49-F238E27FC236}">
                <a16:creationId xmlns:a16="http://schemas.microsoft.com/office/drawing/2014/main" id="{A6133823-6AD5-4B48-9FCE-B68A1C2381B9}"/>
              </a:ext>
            </a:extLst>
          </p:cNvPr>
          <p:cNvSpPr/>
          <p:nvPr/>
        </p:nvSpPr>
        <p:spPr bwMode="auto">
          <a:xfrm>
            <a:off x="6184706" y="4347410"/>
            <a:ext cx="1349532"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Approved Sequence</a:t>
            </a:r>
          </a:p>
        </p:txBody>
      </p:sp>
      <p:cxnSp>
        <p:nvCxnSpPr>
          <p:cNvPr id="30" name="Elbow Connector 29">
            <a:extLst>
              <a:ext uri="{FF2B5EF4-FFF2-40B4-BE49-F238E27FC236}">
                <a16:creationId xmlns:a16="http://schemas.microsoft.com/office/drawing/2014/main" id="{1CD1F996-430A-C542-A80A-975106484A4D}"/>
              </a:ext>
            </a:extLst>
          </p:cNvPr>
          <p:cNvCxnSpPr>
            <a:cxnSpLocks/>
            <a:stCxn id="25" idx="4"/>
          </p:cNvCxnSpPr>
          <p:nvPr/>
        </p:nvCxnSpPr>
        <p:spPr bwMode="auto">
          <a:xfrm rot="5400000">
            <a:off x="6589135" y="3997722"/>
            <a:ext cx="686591" cy="6347"/>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7" name="Oval 36">
            <a:extLst>
              <a:ext uri="{FF2B5EF4-FFF2-40B4-BE49-F238E27FC236}">
                <a16:creationId xmlns:a16="http://schemas.microsoft.com/office/drawing/2014/main" id="{4F6D5EA7-2F56-B94B-82DC-7C21F93DFAD2}"/>
              </a:ext>
            </a:extLst>
          </p:cNvPr>
          <p:cNvSpPr/>
          <p:nvPr/>
        </p:nvSpPr>
        <p:spPr bwMode="auto">
          <a:xfrm>
            <a:off x="414865" y="5105400"/>
            <a:ext cx="1173000" cy="498049"/>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Uplink Generation</a:t>
            </a:r>
            <a:endParaRPr kumimoji="0" lang="en-US" sz="1000" b="0" i="0" u="none" strike="noStrike" cap="none" normalizeH="0" baseline="0" dirty="0">
              <a:ln>
                <a:noFill/>
              </a:ln>
              <a:solidFill>
                <a:schemeClr val="tx1"/>
              </a:solidFill>
              <a:effectLst/>
              <a:latin typeface="Arial" pitchFamily="-107" charset="0"/>
            </a:endParaRPr>
          </a:p>
        </p:txBody>
      </p:sp>
      <p:sp>
        <p:nvSpPr>
          <p:cNvPr id="41" name="Rounded Rectangle 40">
            <a:extLst>
              <a:ext uri="{FF2B5EF4-FFF2-40B4-BE49-F238E27FC236}">
                <a16:creationId xmlns:a16="http://schemas.microsoft.com/office/drawing/2014/main" id="{6C5DC775-FF29-EC46-A5EB-30658C6D4BB7}"/>
              </a:ext>
            </a:extLst>
          </p:cNvPr>
          <p:cNvSpPr/>
          <p:nvPr/>
        </p:nvSpPr>
        <p:spPr bwMode="auto">
          <a:xfrm>
            <a:off x="322384" y="5883294"/>
            <a:ext cx="1028281" cy="217069"/>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Uplink data</a:t>
            </a:r>
          </a:p>
        </p:txBody>
      </p:sp>
      <p:cxnSp>
        <p:nvCxnSpPr>
          <p:cNvPr id="42" name="Elbow Connector 41">
            <a:extLst>
              <a:ext uri="{FF2B5EF4-FFF2-40B4-BE49-F238E27FC236}">
                <a16:creationId xmlns:a16="http://schemas.microsoft.com/office/drawing/2014/main" id="{A83644F9-BDED-B64C-97F4-9B8D16A02FDB}"/>
              </a:ext>
            </a:extLst>
          </p:cNvPr>
          <p:cNvCxnSpPr>
            <a:cxnSpLocks/>
          </p:cNvCxnSpPr>
          <p:nvPr/>
        </p:nvCxnSpPr>
        <p:spPr bwMode="auto">
          <a:xfrm rot="5400000">
            <a:off x="828601" y="5611374"/>
            <a:ext cx="279845" cy="263995"/>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45" name="TextBox 44">
            <a:extLst>
              <a:ext uri="{FF2B5EF4-FFF2-40B4-BE49-F238E27FC236}">
                <a16:creationId xmlns:a16="http://schemas.microsoft.com/office/drawing/2014/main" id="{B60B4972-9154-9546-BCC2-EDB3F7AD423D}"/>
              </a:ext>
            </a:extLst>
          </p:cNvPr>
          <p:cNvSpPr txBox="1"/>
          <p:nvPr/>
        </p:nvSpPr>
        <p:spPr>
          <a:xfrm>
            <a:off x="5566787" y="2954215"/>
            <a:ext cx="184731" cy="461665"/>
          </a:xfrm>
          <a:prstGeom prst="rect">
            <a:avLst/>
          </a:prstGeom>
          <a:noFill/>
        </p:spPr>
        <p:txBody>
          <a:bodyPr wrap="none" rtlCol="0">
            <a:spAutoFit/>
          </a:bodyPr>
          <a:lstStyle/>
          <a:p>
            <a:endParaRPr lang="en-US" dirty="0"/>
          </a:p>
        </p:txBody>
      </p:sp>
      <p:sp>
        <p:nvSpPr>
          <p:cNvPr id="46" name="Oval 45">
            <a:extLst>
              <a:ext uri="{FF2B5EF4-FFF2-40B4-BE49-F238E27FC236}">
                <a16:creationId xmlns:a16="http://schemas.microsoft.com/office/drawing/2014/main" id="{86009296-6730-F245-9C63-47F7F4E6C133}"/>
              </a:ext>
            </a:extLst>
          </p:cNvPr>
          <p:cNvSpPr/>
          <p:nvPr/>
        </p:nvSpPr>
        <p:spPr bwMode="auto">
          <a:xfrm>
            <a:off x="4521013" y="2641076"/>
            <a:ext cx="1138138"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Maneuver</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Design</a:t>
            </a:r>
          </a:p>
        </p:txBody>
      </p:sp>
      <p:sp>
        <p:nvSpPr>
          <p:cNvPr id="47" name="Rounded Rectangle 46">
            <a:extLst>
              <a:ext uri="{FF2B5EF4-FFF2-40B4-BE49-F238E27FC236}">
                <a16:creationId xmlns:a16="http://schemas.microsoft.com/office/drawing/2014/main" id="{1AD46D92-0846-2E41-8F0D-FA4500830FD4}"/>
              </a:ext>
            </a:extLst>
          </p:cNvPr>
          <p:cNvSpPr/>
          <p:nvPr/>
        </p:nvSpPr>
        <p:spPr bwMode="auto">
          <a:xfrm>
            <a:off x="4725274" y="3318399"/>
            <a:ext cx="914400" cy="49921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TCM and/or Pointing Solution</a:t>
            </a:r>
          </a:p>
        </p:txBody>
      </p:sp>
      <p:cxnSp>
        <p:nvCxnSpPr>
          <p:cNvPr id="48" name="Elbow Connector 47">
            <a:extLst>
              <a:ext uri="{FF2B5EF4-FFF2-40B4-BE49-F238E27FC236}">
                <a16:creationId xmlns:a16="http://schemas.microsoft.com/office/drawing/2014/main" id="{0ECB6729-C493-5E47-8E26-9C47763E182E}"/>
              </a:ext>
            </a:extLst>
          </p:cNvPr>
          <p:cNvCxnSpPr>
            <a:cxnSpLocks/>
            <a:endCxn id="47" idx="0"/>
          </p:cNvCxnSpPr>
          <p:nvPr/>
        </p:nvCxnSpPr>
        <p:spPr bwMode="auto">
          <a:xfrm rot="16200000" flipH="1">
            <a:off x="5001732" y="3137657"/>
            <a:ext cx="219980" cy="141503"/>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51" name="Elbow Connector 50">
            <a:extLst>
              <a:ext uri="{FF2B5EF4-FFF2-40B4-BE49-F238E27FC236}">
                <a16:creationId xmlns:a16="http://schemas.microsoft.com/office/drawing/2014/main" id="{A0D210E3-34B0-A74A-9625-EAB328DB45B5}"/>
              </a:ext>
            </a:extLst>
          </p:cNvPr>
          <p:cNvCxnSpPr>
            <a:cxnSpLocks/>
            <a:stCxn id="47" idx="3"/>
            <a:endCxn id="25" idx="2"/>
          </p:cNvCxnSpPr>
          <p:nvPr/>
        </p:nvCxnSpPr>
        <p:spPr bwMode="auto">
          <a:xfrm flipV="1">
            <a:off x="5639674" y="3429000"/>
            <a:ext cx="676699" cy="139007"/>
          </a:xfrm>
          <a:prstGeom prst="bentConnector3">
            <a:avLst>
              <a:gd name="adj1" fmla="val 28242"/>
            </a:avLst>
          </a:prstGeom>
          <a:solidFill>
            <a:srgbClr val="FFFFFF"/>
          </a:solidFill>
          <a:ln w="12700" cap="flat" cmpd="sng" algn="ctr">
            <a:solidFill>
              <a:srgbClr val="000000"/>
            </a:solidFill>
            <a:prstDash val="dash"/>
            <a:round/>
            <a:headEnd type="none" w="med" len="med"/>
            <a:tailEnd type="triangle"/>
          </a:ln>
          <a:effectLst/>
        </p:spPr>
      </p:cxnSp>
      <p:sp>
        <p:nvSpPr>
          <p:cNvPr id="54" name="Oval 53">
            <a:extLst>
              <a:ext uri="{FF2B5EF4-FFF2-40B4-BE49-F238E27FC236}">
                <a16:creationId xmlns:a16="http://schemas.microsoft.com/office/drawing/2014/main" id="{CD895566-F9EA-754D-A14C-9E17588BD4A1}"/>
              </a:ext>
            </a:extLst>
          </p:cNvPr>
          <p:cNvSpPr/>
          <p:nvPr/>
        </p:nvSpPr>
        <p:spPr bwMode="auto">
          <a:xfrm>
            <a:off x="2574034" y="3159953"/>
            <a:ext cx="1177971" cy="46046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Processing</a:t>
            </a:r>
            <a:endParaRPr kumimoji="0" lang="en-US" sz="1000" b="0" i="0" u="none" strike="noStrike" cap="none" normalizeH="0" baseline="0" dirty="0">
              <a:ln>
                <a:noFill/>
              </a:ln>
              <a:solidFill>
                <a:schemeClr val="tx1"/>
              </a:solidFill>
              <a:effectLst/>
              <a:latin typeface="Arial" pitchFamily="-107" charset="0"/>
            </a:endParaRPr>
          </a:p>
        </p:txBody>
      </p:sp>
      <p:cxnSp>
        <p:nvCxnSpPr>
          <p:cNvPr id="55" name="Elbow Connector 54">
            <a:extLst>
              <a:ext uri="{FF2B5EF4-FFF2-40B4-BE49-F238E27FC236}">
                <a16:creationId xmlns:a16="http://schemas.microsoft.com/office/drawing/2014/main" id="{C7B9D2CB-C794-0E4A-830C-53CA81317D14}"/>
              </a:ext>
            </a:extLst>
          </p:cNvPr>
          <p:cNvCxnSpPr>
            <a:cxnSpLocks/>
          </p:cNvCxnSpPr>
          <p:nvPr/>
        </p:nvCxnSpPr>
        <p:spPr bwMode="auto">
          <a:xfrm rot="16200000" flipH="1">
            <a:off x="1076630" y="2802025"/>
            <a:ext cx="269427" cy="8581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58" name="Rounded Rectangle 57">
            <a:extLst>
              <a:ext uri="{FF2B5EF4-FFF2-40B4-BE49-F238E27FC236}">
                <a16:creationId xmlns:a16="http://schemas.microsoft.com/office/drawing/2014/main" id="{B0D0EBA7-9D67-7141-B641-25B3E5AFE34B}"/>
              </a:ext>
            </a:extLst>
          </p:cNvPr>
          <p:cNvSpPr/>
          <p:nvPr/>
        </p:nvSpPr>
        <p:spPr bwMode="auto">
          <a:xfrm>
            <a:off x="797048" y="2979644"/>
            <a:ext cx="914400" cy="296956"/>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L0 data</a:t>
            </a:r>
          </a:p>
        </p:txBody>
      </p:sp>
      <p:cxnSp>
        <p:nvCxnSpPr>
          <p:cNvPr id="63" name="Elbow Connector 62">
            <a:extLst>
              <a:ext uri="{FF2B5EF4-FFF2-40B4-BE49-F238E27FC236}">
                <a16:creationId xmlns:a16="http://schemas.microsoft.com/office/drawing/2014/main" id="{B553CC3A-E4EF-154C-A546-13A82C7CAFB0}"/>
              </a:ext>
            </a:extLst>
          </p:cNvPr>
          <p:cNvCxnSpPr>
            <a:cxnSpLocks/>
          </p:cNvCxnSpPr>
          <p:nvPr/>
        </p:nvCxnSpPr>
        <p:spPr bwMode="auto">
          <a:xfrm rot="16200000" flipH="1">
            <a:off x="1860370" y="2670477"/>
            <a:ext cx="107542" cy="1319787"/>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66" name="Rounded Rectangle 65">
            <a:extLst>
              <a:ext uri="{FF2B5EF4-FFF2-40B4-BE49-F238E27FC236}">
                <a16:creationId xmlns:a16="http://schemas.microsoft.com/office/drawing/2014/main" id="{5F0F8329-4C16-804A-9BF3-A69E0F6B7067}"/>
              </a:ext>
            </a:extLst>
          </p:cNvPr>
          <p:cNvSpPr/>
          <p:nvPr/>
        </p:nvSpPr>
        <p:spPr bwMode="auto">
          <a:xfrm>
            <a:off x="3227259" y="3746747"/>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7" name="Elbow Connector 66">
            <a:extLst>
              <a:ext uri="{FF2B5EF4-FFF2-40B4-BE49-F238E27FC236}">
                <a16:creationId xmlns:a16="http://schemas.microsoft.com/office/drawing/2014/main" id="{E0E06897-6C32-7D48-896E-F4D83944B475}"/>
              </a:ext>
            </a:extLst>
          </p:cNvPr>
          <p:cNvCxnSpPr>
            <a:cxnSpLocks/>
          </p:cNvCxnSpPr>
          <p:nvPr/>
        </p:nvCxnSpPr>
        <p:spPr bwMode="auto">
          <a:xfrm rot="16200000" flipH="1">
            <a:off x="3013420" y="3700984"/>
            <a:ext cx="294410" cy="133268"/>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75" name="Rounded Rectangle 74">
            <a:extLst>
              <a:ext uri="{FF2B5EF4-FFF2-40B4-BE49-F238E27FC236}">
                <a16:creationId xmlns:a16="http://schemas.microsoft.com/office/drawing/2014/main" id="{C70F5BDD-F29F-D64F-9EE8-FFD8E0CEE2A0}"/>
              </a:ext>
            </a:extLst>
          </p:cNvPr>
          <p:cNvSpPr/>
          <p:nvPr/>
        </p:nvSpPr>
        <p:spPr bwMode="auto">
          <a:xfrm>
            <a:off x="4419600" y="2107821"/>
            <a:ext cx="762000"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Data</a:t>
            </a:r>
          </a:p>
        </p:txBody>
      </p:sp>
      <p:cxnSp>
        <p:nvCxnSpPr>
          <p:cNvPr id="76" name="Elbow Connector 75">
            <a:extLst>
              <a:ext uri="{FF2B5EF4-FFF2-40B4-BE49-F238E27FC236}">
                <a16:creationId xmlns:a16="http://schemas.microsoft.com/office/drawing/2014/main" id="{E6E0C37B-04B6-3A48-8320-A1498A26E0DC}"/>
              </a:ext>
            </a:extLst>
          </p:cNvPr>
          <p:cNvCxnSpPr>
            <a:cxnSpLocks/>
          </p:cNvCxnSpPr>
          <p:nvPr/>
        </p:nvCxnSpPr>
        <p:spPr bwMode="auto">
          <a:xfrm rot="16200000" flipH="1">
            <a:off x="4811737" y="2411844"/>
            <a:ext cx="197104" cy="26136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w="med" len="med"/>
          </a:ln>
          <a:effectLst/>
        </p:spPr>
      </p:cxnSp>
      <p:sp>
        <p:nvSpPr>
          <p:cNvPr id="107" name="Oval 106">
            <a:extLst>
              <a:ext uri="{FF2B5EF4-FFF2-40B4-BE49-F238E27FC236}">
                <a16:creationId xmlns:a16="http://schemas.microsoft.com/office/drawing/2014/main" id="{F1885E25-9F13-7146-AB40-64CA3317201F}"/>
              </a:ext>
            </a:extLst>
          </p:cNvPr>
          <p:cNvSpPr/>
          <p:nvPr/>
        </p:nvSpPr>
        <p:spPr bwMode="auto">
          <a:xfrm>
            <a:off x="8001000" y="3832519"/>
            <a:ext cx="949140" cy="510881"/>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Science planning</a:t>
            </a:r>
            <a:endParaRPr kumimoji="0" lang="en-US" sz="1000" b="0" i="0" u="none" strike="noStrike" cap="none" normalizeH="0" baseline="0" dirty="0">
              <a:ln>
                <a:noFill/>
              </a:ln>
              <a:solidFill>
                <a:schemeClr val="tx1"/>
              </a:solidFill>
              <a:effectLst/>
              <a:latin typeface="Arial" pitchFamily="-107" charset="0"/>
            </a:endParaRPr>
          </a:p>
        </p:txBody>
      </p:sp>
      <p:sp>
        <p:nvSpPr>
          <p:cNvPr id="108" name="Rounded Rectangle 107">
            <a:extLst>
              <a:ext uri="{FF2B5EF4-FFF2-40B4-BE49-F238E27FC236}">
                <a16:creationId xmlns:a16="http://schemas.microsoft.com/office/drawing/2014/main" id="{53A46B52-E14F-0849-8BED-A98CDF501506}"/>
              </a:ext>
            </a:extLst>
          </p:cNvPr>
          <p:cNvSpPr/>
          <p:nvPr/>
        </p:nvSpPr>
        <p:spPr bwMode="auto">
          <a:xfrm>
            <a:off x="7926681" y="3048000"/>
            <a:ext cx="914400" cy="381000"/>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Activity Plan</a:t>
            </a:r>
          </a:p>
        </p:txBody>
      </p:sp>
      <p:cxnSp>
        <p:nvCxnSpPr>
          <p:cNvPr id="109" name="Elbow Connector 108">
            <a:extLst>
              <a:ext uri="{FF2B5EF4-FFF2-40B4-BE49-F238E27FC236}">
                <a16:creationId xmlns:a16="http://schemas.microsoft.com/office/drawing/2014/main" id="{37BA5B25-064A-4D4D-9191-861C3E594592}"/>
              </a:ext>
            </a:extLst>
          </p:cNvPr>
          <p:cNvCxnSpPr>
            <a:cxnSpLocks/>
            <a:endCxn id="25" idx="6"/>
          </p:cNvCxnSpPr>
          <p:nvPr/>
        </p:nvCxnSpPr>
        <p:spPr bwMode="auto">
          <a:xfrm rot="10800000" flipV="1">
            <a:off x="7554833" y="3238500"/>
            <a:ext cx="371853" cy="190500"/>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13" name="Elbow Connector 112">
            <a:extLst>
              <a:ext uri="{FF2B5EF4-FFF2-40B4-BE49-F238E27FC236}">
                <a16:creationId xmlns:a16="http://schemas.microsoft.com/office/drawing/2014/main" id="{504FD08D-2FE4-8448-9AC1-1ABDDADE8060}"/>
              </a:ext>
            </a:extLst>
          </p:cNvPr>
          <p:cNvCxnSpPr>
            <a:cxnSpLocks/>
            <a:stCxn id="107" idx="0"/>
            <a:endCxn id="108" idx="2"/>
          </p:cNvCxnSpPr>
          <p:nvPr/>
        </p:nvCxnSpPr>
        <p:spPr bwMode="auto">
          <a:xfrm rot="16200000" flipV="1">
            <a:off x="8227967" y="3584915"/>
            <a:ext cx="403519" cy="91689"/>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117" name="Oval 116">
            <a:extLst>
              <a:ext uri="{FF2B5EF4-FFF2-40B4-BE49-F238E27FC236}">
                <a16:creationId xmlns:a16="http://schemas.microsoft.com/office/drawing/2014/main" id="{DCEBBA07-619E-4548-94BB-5272A09C99DB}"/>
              </a:ext>
            </a:extLst>
          </p:cNvPr>
          <p:cNvSpPr/>
          <p:nvPr/>
        </p:nvSpPr>
        <p:spPr bwMode="auto">
          <a:xfrm>
            <a:off x="8001000" y="4648200"/>
            <a:ext cx="949140" cy="4572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Archive service</a:t>
            </a:r>
            <a:endParaRPr kumimoji="0" lang="en-US" sz="1000" b="0" i="0" u="none" strike="noStrike" cap="none" normalizeH="0" baseline="0" dirty="0">
              <a:ln>
                <a:noFill/>
              </a:ln>
              <a:solidFill>
                <a:schemeClr val="tx1"/>
              </a:solidFill>
              <a:effectLst/>
              <a:latin typeface="Arial" pitchFamily="-107" charset="0"/>
            </a:endParaRPr>
          </a:p>
        </p:txBody>
      </p:sp>
      <p:cxnSp>
        <p:nvCxnSpPr>
          <p:cNvPr id="118" name="Elbow Connector 117">
            <a:extLst>
              <a:ext uri="{FF2B5EF4-FFF2-40B4-BE49-F238E27FC236}">
                <a16:creationId xmlns:a16="http://schemas.microsoft.com/office/drawing/2014/main" id="{3F8227B6-6333-D24F-A83C-BC8CD36C176A}"/>
              </a:ext>
            </a:extLst>
          </p:cNvPr>
          <p:cNvCxnSpPr>
            <a:cxnSpLocks/>
          </p:cNvCxnSpPr>
          <p:nvPr/>
        </p:nvCxnSpPr>
        <p:spPr bwMode="auto">
          <a:xfrm rot="5400000">
            <a:off x="2517901" y="3214509"/>
            <a:ext cx="254941" cy="1991719"/>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21" name="Oval 120">
            <a:extLst>
              <a:ext uri="{FF2B5EF4-FFF2-40B4-BE49-F238E27FC236}">
                <a16:creationId xmlns:a16="http://schemas.microsoft.com/office/drawing/2014/main" id="{36DFCA1B-024D-6542-88ED-E832FB9460D1}"/>
              </a:ext>
            </a:extLst>
          </p:cNvPr>
          <p:cNvSpPr/>
          <p:nvPr/>
        </p:nvSpPr>
        <p:spPr bwMode="auto">
          <a:xfrm>
            <a:off x="582695" y="3914823"/>
            <a:ext cx="1066816" cy="659288"/>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Manage Mission Data</a:t>
            </a:r>
            <a:endParaRPr kumimoji="0" lang="en-US" sz="1000" b="0" i="0" u="none" strike="noStrike" cap="none" normalizeH="0" baseline="0" dirty="0">
              <a:ln>
                <a:noFill/>
              </a:ln>
              <a:solidFill>
                <a:schemeClr val="tx1"/>
              </a:solidFill>
              <a:effectLst/>
              <a:latin typeface="Arial" pitchFamily="-107" charset="0"/>
            </a:endParaRPr>
          </a:p>
        </p:txBody>
      </p:sp>
      <p:cxnSp>
        <p:nvCxnSpPr>
          <p:cNvPr id="125" name="Elbow Connector 124">
            <a:extLst>
              <a:ext uri="{FF2B5EF4-FFF2-40B4-BE49-F238E27FC236}">
                <a16:creationId xmlns:a16="http://schemas.microsoft.com/office/drawing/2014/main" id="{4AE41D64-EE38-2A4C-81BA-D719DBAB4BC5}"/>
              </a:ext>
            </a:extLst>
          </p:cNvPr>
          <p:cNvCxnSpPr>
            <a:cxnSpLocks/>
          </p:cNvCxnSpPr>
          <p:nvPr/>
        </p:nvCxnSpPr>
        <p:spPr bwMode="auto">
          <a:xfrm rot="16200000" flipH="1">
            <a:off x="1928222" y="3775442"/>
            <a:ext cx="242166" cy="1839501"/>
          </a:xfrm>
          <a:prstGeom prst="bentConnector2">
            <a:avLst/>
          </a:prstGeom>
          <a:solidFill>
            <a:srgbClr val="FFFFFF"/>
          </a:solidFill>
          <a:ln w="12700" cap="flat" cmpd="sng" algn="ctr">
            <a:solidFill>
              <a:srgbClr val="000000"/>
            </a:solidFill>
            <a:prstDash val="dash"/>
            <a:round/>
            <a:headEnd type="none" w="med" len="med"/>
            <a:tailEnd type="none" w="med" len="med"/>
          </a:ln>
          <a:effectLst/>
        </p:spPr>
      </p:cxnSp>
      <p:sp>
        <p:nvSpPr>
          <p:cNvPr id="136" name="TextBox 135">
            <a:extLst>
              <a:ext uri="{FF2B5EF4-FFF2-40B4-BE49-F238E27FC236}">
                <a16:creationId xmlns:a16="http://schemas.microsoft.com/office/drawing/2014/main" id="{107BC243-13B2-E04F-A0BD-1A6B089AE857}"/>
              </a:ext>
            </a:extLst>
          </p:cNvPr>
          <p:cNvSpPr txBox="1"/>
          <p:nvPr/>
        </p:nvSpPr>
        <p:spPr>
          <a:xfrm>
            <a:off x="7630559" y="886770"/>
            <a:ext cx="1308371" cy="307777"/>
          </a:xfrm>
          <a:prstGeom prst="rect">
            <a:avLst/>
          </a:prstGeom>
          <a:noFill/>
        </p:spPr>
        <p:txBody>
          <a:bodyPr wrap="none" rtlCol="0">
            <a:spAutoFit/>
          </a:bodyPr>
          <a:lstStyle/>
          <a:p>
            <a:r>
              <a:rPr lang="en-US" sz="1400" dirty="0"/>
              <a:t>Sci. Planning</a:t>
            </a:r>
          </a:p>
        </p:txBody>
      </p:sp>
      <p:sp>
        <p:nvSpPr>
          <p:cNvPr id="137" name="TextBox 136">
            <a:extLst>
              <a:ext uri="{FF2B5EF4-FFF2-40B4-BE49-F238E27FC236}">
                <a16:creationId xmlns:a16="http://schemas.microsoft.com/office/drawing/2014/main" id="{51870D09-20B6-474D-BF86-005DB67D2033}"/>
              </a:ext>
            </a:extLst>
          </p:cNvPr>
          <p:cNvSpPr txBox="1"/>
          <p:nvPr/>
        </p:nvSpPr>
        <p:spPr>
          <a:xfrm>
            <a:off x="6019800" y="900120"/>
            <a:ext cx="1547218" cy="307777"/>
          </a:xfrm>
          <a:prstGeom prst="rect">
            <a:avLst/>
          </a:prstGeom>
          <a:noFill/>
        </p:spPr>
        <p:txBody>
          <a:bodyPr wrap="none" rtlCol="0">
            <a:spAutoFit/>
          </a:bodyPr>
          <a:lstStyle/>
          <a:p>
            <a:r>
              <a:rPr lang="en-US" sz="1400" dirty="0"/>
              <a:t>Planning &amp; Seq.</a:t>
            </a:r>
          </a:p>
        </p:txBody>
      </p:sp>
      <p:sp>
        <p:nvSpPr>
          <p:cNvPr id="138" name="TextBox 137">
            <a:extLst>
              <a:ext uri="{FF2B5EF4-FFF2-40B4-BE49-F238E27FC236}">
                <a16:creationId xmlns:a16="http://schemas.microsoft.com/office/drawing/2014/main" id="{C6880FCA-8394-0745-9C84-F19B14B90D0A}"/>
              </a:ext>
            </a:extLst>
          </p:cNvPr>
          <p:cNvSpPr txBox="1"/>
          <p:nvPr/>
        </p:nvSpPr>
        <p:spPr>
          <a:xfrm>
            <a:off x="4587958" y="889834"/>
            <a:ext cx="1098378" cy="307777"/>
          </a:xfrm>
          <a:prstGeom prst="rect">
            <a:avLst/>
          </a:prstGeom>
          <a:noFill/>
        </p:spPr>
        <p:txBody>
          <a:bodyPr wrap="none" rtlCol="0">
            <a:spAutoFit/>
          </a:bodyPr>
          <a:lstStyle/>
          <a:p>
            <a:r>
              <a:rPr lang="en-US" sz="1400" dirty="0"/>
              <a:t>Navigation</a:t>
            </a:r>
          </a:p>
        </p:txBody>
      </p:sp>
      <p:sp>
        <p:nvSpPr>
          <p:cNvPr id="139" name="TextBox 138">
            <a:extLst>
              <a:ext uri="{FF2B5EF4-FFF2-40B4-BE49-F238E27FC236}">
                <a16:creationId xmlns:a16="http://schemas.microsoft.com/office/drawing/2014/main" id="{340C8DE4-6790-4340-BC0F-C5F100B91689}"/>
              </a:ext>
            </a:extLst>
          </p:cNvPr>
          <p:cNvSpPr txBox="1"/>
          <p:nvPr/>
        </p:nvSpPr>
        <p:spPr>
          <a:xfrm>
            <a:off x="2362200" y="900120"/>
            <a:ext cx="1717137" cy="307777"/>
          </a:xfrm>
          <a:prstGeom prst="rect">
            <a:avLst/>
          </a:prstGeom>
          <a:noFill/>
        </p:spPr>
        <p:txBody>
          <a:bodyPr wrap="none" rtlCol="0">
            <a:spAutoFit/>
          </a:bodyPr>
          <a:lstStyle/>
          <a:p>
            <a:r>
              <a:rPr lang="en-US" sz="1400" dirty="0"/>
              <a:t>Science Data Sys.</a:t>
            </a:r>
          </a:p>
        </p:txBody>
      </p:sp>
      <p:sp>
        <p:nvSpPr>
          <p:cNvPr id="140" name="TextBox 139">
            <a:extLst>
              <a:ext uri="{FF2B5EF4-FFF2-40B4-BE49-F238E27FC236}">
                <a16:creationId xmlns:a16="http://schemas.microsoft.com/office/drawing/2014/main" id="{9C1FA35C-1478-0743-B945-3C9A26558DFC}"/>
              </a:ext>
            </a:extLst>
          </p:cNvPr>
          <p:cNvSpPr txBox="1"/>
          <p:nvPr/>
        </p:nvSpPr>
        <p:spPr>
          <a:xfrm>
            <a:off x="400438" y="896621"/>
            <a:ext cx="1535998" cy="307777"/>
          </a:xfrm>
          <a:prstGeom prst="rect">
            <a:avLst/>
          </a:prstGeom>
          <a:noFill/>
        </p:spPr>
        <p:txBody>
          <a:bodyPr wrap="none" rtlCol="0">
            <a:spAutoFit/>
          </a:bodyPr>
          <a:lstStyle/>
          <a:p>
            <a:r>
              <a:rPr lang="en-US" sz="1400" dirty="0"/>
              <a:t>Mission Control</a:t>
            </a:r>
          </a:p>
        </p:txBody>
      </p:sp>
      <p:cxnSp>
        <p:nvCxnSpPr>
          <p:cNvPr id="141" name="Elbow Connector 140">
            <a:extLst>
              <a:ext uri="{FF2B5EF4-FFF2-40B4-BE49-F238E27FC236}">
                <a16:creationId xmlns:a16="http://schemas.microsoft.com/office/drawing/2014/main" id="{2754AD2B-58C6-5F4D-963D-5938D58FDE05}"/>
              </a:ext>
            </a:extLst>
          </p:cNvPr>
          <p:cNvCxnSpPr>
            <a:cxnSpLocks/>
            <a:endCxn id="107" idx="2"/>
          </p:cNvCxnSpPr>
          <p:nvPr/>
        </p:nvCxnSpPr>
        <p:spPr bwMode="auto">
          <a:xfrm>
            <a:off x="4055201" y="3914823"/>
            <a:ext cx="3945799" cy="173137"/>
          </a:xfrm>
          <a:prstGeom prst="bentConnector3">
            <a:avLst>
              <a:gd name="adj1" fmla="val 82797"/>
            </a:avLst>
          </a:prstGeom>
          <a:solidFill>
            <a:srgbClr val="FFFFFF"/>
          </a:solidFill>
          <a:ln w="12700" cap="flat" cmpd="sng" algn="ctr">
            <a:solidFill>
              <a:srgbClr val="000000"/>
            </a:solidFill>
            <a:prstDash val="dash"/>
            <a:round/>
            <a:headEnd type="none" w="med" len="med"/>
            <a:tailEnd type="triangle"/>
          </a:ln>
          <a:effectLst/>
        </p:spPr>
      </p:cxnSp>
      <p:cxnSp>
        <p:nvCxnSpPr>
          <p:cNvPr id="149" name="Straight Connector 148">
            <a:extLst>
              <a:ext uri="{FF2B5EF4-FFF2-40B4-BE49-F238E27FC236}">
                <a16:creationId xmlns:a16="http://schemas.microsoft.com/office/drawing/2014/main" id="{836F850A-FE92-6A47-85B5-ADF26371BF73}"/>
              </a:ext>
            </a:extLst>
          </p:cNvPr>
          <p:cNvCxnSpPr>
            <a:cxnSpLocks/>
          </p:cNvCxnSpPr>
          <p:nvPr/>
        </p:nvCxnSpPr>
        <p:spPr bwMode="auto">
          <a:xfrm>
            <a:off x="152401" y="1207897"/>
            <a:ext cx="8888511"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62" name="Elbow Connector 161">
            <a:extLst>
              <a:ext uri="{FF2B5EF4-FFF2-40B4-BE49-F238E27FC236}">
                <a16:creationId xmlns:a16="http://schemas.microsoft.com/office/drawing/2014/main" id="{5FF414AD-146F-8849-973D-68F6E89B95B5}"/>
              </a:ext>
            </a:extLst>
          </p:cNvPr>
          <p:cNvCxnSpPr>
            <a:cxnSpLocks/>
          </p:cNvCxnSpPr>
          <p:nvPr/>
        </p:nvCxnSpPr>
        <p:spPr bwMode="auto">
          <a:xfrm rot="5400000" flipH="1" flipV="1">
            <a:off x="1286724" y="1737453"/>
            <a:ext cx="435379" cy="67195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165" name="Elbow Connector 164">
            <a:extLst>
              <a:ext uri="{FF2B5EF4-FFF2-40B4-BE49-F238E27FC236}">
                <a16:creationId xmlns:a16="http://schemas.microsoft.com/office/drawing/2014/main" id="{5E25BC1F-3E3E-7A4D-A287-888DBF1FDA81}"/>
              </a:ext>
            </a:extLst>
          </p:cNvPr>
          <p:cNvCxnSpPr>
            <a:cxnSpLocks/>
            <a:stCxn id="6" idx="0"/>
            <a:endCxn id="9" idx="0"/>
          </p:cNvCxnSpPr>
          <p:nvPr/>
        </p:nvCxnSpPr>
        <p:spPr bwMode="auto">
          <a:xfrm rot="5400000" flipH="1" flipV="1">
            <a:off x="4315909" y="-943674"/>
            <a:ext cx="1" cy="4951042"/>
          </a:xfrm>
          <a:prstGeom prst="bentConnector3">
            <a:avLst>
              <a:gd name="adj1" fmla="val 22860100000"/>
            </a:avLst>
          </a:prstGeom>
          <a:solidFill>
            <a:srgbClr val="FFFFFF"/>
          </a:solidFill>
          <a:ln w="12700" cap="flat" cmpd="sng" algn="ctr">
            <a:solidFill>
              <a:srgbClr val="000000"/>
            </a:solidFill>
            <a:prstDash val="dash"/>
            <a:round/>
            <a:headEnd type="none" w="med" len="med"/>
            <a:tailEnd type="triangle"/>
          </a:ln>
          <a:effectLst/>
        </p:spPr>
      </p:cxnSp>
      <p:sp>
        <p:nvSpPr>
          <p:cNvPr id="169" name="Rounded Rectangle 168">
            <a:extLst>
              <a:ext uri="{FF2B5EF4-FFF2-40B4-BE49-F238E27FC236}">
                <a16:creationId xmlns:a16="http://schemas.microsoft.com/office/drawing/2014/main" id="{FCE2CF12-5556-9C49-8961-2015E27C4AC9}"/>
              </a:ext>
            </a:extLst>
          </p:cNvPr>
          <p:cNvSpPr/>
          <p:nvPr/>
        </p:nvSpPr>
        <p:spPr bwMode="auto">
          <a:xfrm>
            <a:off x="217023" y="1883545"/>
            <a:ext cx="731344" cy="326255"/>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Downlink Data</a:t>
            </a:r>
          </a:p>
        </p:txBody>
      </p:sp>
      <p:cxnSp>
        <p:nvCxnSpPr>
          <p:cNvPr id="170" name="Elbow Connector 169">
            <a:extLst>
              <a:ext uri="{FF2B5EF4-FFF2-40B4-BE49-F238E27FC236}">
                <a16:creationId xmlns:a16="http://schemas.microsoft.com/office/drawing/2014/main" id="{9546DB35-2EBE-2148-8CC4-798ECC8125A4}"/>
              </a:ext>
            </a:extLst>
          </p:cNvPr>
          <p:cNvCxnSpPr>
            <a:cxnSpLocks/>
          </p:cNvCxnSpPr>
          <p:nvPr/>
        </p:nvCxnSpPr>
        <p:spPr bwMode="auto">
          <a:xfrm rot="16200000" flipH="1">
            <a:off x="501533" y="2290961"/>
            <a:ext cx="290867" cy="128543"/>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190" name="Oval 189">
            <a:extLst>
              <a:ext uri="{FF2B5EF4-FFF2-40B4-BE49-F238E27FC236}">
                <a16:creationId xmlns:a16="http://schemas.microsoft.com/office/drawing/2014/main" id="{61BF0193-DC7F-9349-835A-629F7636430F}"/>
              </a:ext>
            </a:extLst>
          </p:cNvPr>
          <p:cNvSpPr/>
          <p:nvPr/>
        </p:nvSpPr>
        <p:spPr bwMode="auto">
          <a:xfrm>
            <a:off x="6140750" y="5170611"/>
            <a:ext cx="1232350" cy="477837"/>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Command Generation</a:t>
            </a:r>
            <a:endParaRPr kumimoji="0" lang="en-US" sz="1000" b="0" i="0" u="none" strike="noStrike" cap="none" normalizeH="0" baseline="0" dirty="0">
              <a:ln>
                <a:noFill/>
              </a:ln>
              <a:solidFill>
                <a:schemeClr val="tx1"/>
              </a:solidFill>
              <a:effectLst/>
              <a:latin typeface="Arial" pitchFamily="-107" charset="0"/>
            </a:endParaRPr>
          </a:p>
        </p:txBody>
      </p:sp>
      <p:cxnSp>
        <p:nvCxnSpPr>
          <p:cNvPr id="191" name="Elbow Connector 190">
            <a:extLst>
              <a:ext uri="{FF2B5EF4-FFF2-40B4-BE49-F238E27FC236}">
                <a16:creationId xmlns:a16="http://schemas.microsoft.com/office/drawing/2014/main" id="{0FF12B0B-9A32-0541-A9DF-4F6C7F7C63DA}"/>
              </a:ext>
            </a:extLst>
          </p:cNvPr>
          <p:cNvCxnSpPr>
            <a:cxnSpLocks/>
          </p:cNvCxnSpPr>
          <p:nvPr/>
        </p:nvCxnSpPr>
        <p:spPr bwMode="auto">
          <a:xfrm rot="5400000">
            <a:off x="6571024" y="4882163"/>
            <a:ext cx="576899" cy="1"/>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cxnSp>
        <p:nvCxnSpPr>
          <p:cNvPr id="194" name="Elbow Connector 193">
            <a:extLst>
              <a:ext uri="{FF2B5EF4-FFF2-40B4-BE49-F238E27FC236}">
                <a16:creationId xmlns:a16="http://schemas.microsoft.com/office/drawing/2014/main" id="{12076497-0120-E648-AF2D-07350C881D02}"/>
              </a:ext>
            </a:extLst>
          </p:cNvPr>
          <p:cNvCxnSpPr>
            <a:cxnSpLocks/>
          </p:cNvCxnSpPr>
          <p:nvPr/>
        </p:nvCxnSpPr>
        <p:spPr bwMode="auto">
          <a:xfrm rot="10800000">
            <a:off x="1587865" y="5367178"/>
            <a:ext cx="4475797" cy="74367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201" name="Rounded Rectangle 200">
            <a:extLst>
              <a:ext uri="{FF2B5EF4-FFF2-40B4-BE49-F238E27FC236}">
                <a16:creationId xmlns:a16="http://schemas.microsoft.com/office/drawing/2014/main" id="{76D78868-C4A0-BE43-B0B8-A6E8B21E9AD2}"/>
              </a:ext>
            </a:extLst>
          </p:cNvPr>
          <p:cNvSpPr/>
          <p:nvPr/>
        </p:nvSpPr>
        <p:spPr bwMode="auto">
          <a:xfrm>
            <a:off x="6063660" y="5987698"/>
            <a:ext cx="946739"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Commands</a:t>
            </a:r>
          </a:p>
        </p:txBody>
      </p:sp>
      <p:cxnSp>
        <p:nvCxnSpPr>
          <p:cNvPr id="203" name="Elbow Connector 202">
            <a:extLst>
              <a:ext uri="{FF2B5EF4-FFF2-40B4-BE49-F238E27FC236}">
                <a16:creationId xmlns:a16="http://schemas.microsoft.com/office/drawing/2014/main" id="{38810308-D46B-E944-A719-BFB96215624A}"/>
              </a:ext>
            </a:extLst>
          </p:cNvPr>
          <p:cNvCxnSpPr>
            <a:cxnSpLocks/>
          </p:cNvCxnSpPr>
          <p:nvPr/>
        </p:nvCxnSpPr>
        <p:spPr bwMode="auto">
          <a:xfrm rot="5400000">
            <a:off x="6383481" y="5748901"/>
            <a:ext cx="339249" cy="138344"/>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59" name="Oval 58">
            <a:extLst>
              <a:ext uri="{FF2B5EF4-FFF2-40B4-BE49-F238E27FC236}">
                <a16:creationId xmlns:a16="http://schemas.microsoft.com/office/drawing/2014/main" id="{4BCFF0E8-EA65-4741-A41C-3683FBA230BD}"/>
              </a:ext>
            </a:extLst>
          </p:cNvPr>
          <p:cNvSpPr/>
          <p:nvPr/>
        </p:nvSpPr>
        <p:spPr bwMode="auto">
          <a:xfrm>
            <a:off x="403886" y="1237795"/>
            <a:ext cx="996758" cy="419100"/>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TT&amp;C Services</a:t>
            </a:r>
          </a:p>
        </p:txBody>
      </p:sp>
      <p:cxnSp>
        <p:nvCxnSpPr>
          <p:cNvPr id="60" name="Elbow Connector 59">
            <a:extLst>
              <a:ext uri="{FF2B5EF4-FFF2-40B4-BE49-F238E27FC236}">
                <a16:creationId xmlns:a16="http://schemas.microsoft.com/office/drawing/2014/main" id="{DFA6AA0B-063A-4444-8F84-85FD379A4FC8}"/>
              </a:ext>
            </a:extLst>
          </p:cNvPr>
          <p:cNvCxnSpPr>
            <a:cxnSpLocks/>
          </p:cNvCxnSpPr>
          <p:nvPr/>
        </p:nvCxnSpPr>
        <p:spPr bwMode="auto">
          <a:xfrm rot="5400000">
            <a:off x="632504" y="1643984"/>
            <a:ext cx="189752" cy="28937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sp>
        <p:nvSpPr>
          <p:cNvPr id="62" name="Oval 61">
            <a:extLst>
              <a:ext uri="{FF2B5EF4-FFF2-40B4-BE49-F238E27FC236}">
                <a16:creationId xmlns:a16="http://schemas.microsoft.com/office/drawing/2014/main" id="{C80FDCFD-CF6E-C441-8C84-3E89ADFB0238}"/>
              </a:ext>
            </a:extLst>
          </p:cNvPr>
          <p:cNvSpPr/>
          <p:nvPr/>
        </p:nvSpPr>
        <p:spPr bwMode="auto">
          <a:xfrm>
            <a:off x="4452392" y="1384996"/>
            <a:ext cx="1206759" cy="457345"/>
          </a:xfrm>
          <a:prstGeom prst="ellipse">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Navigation</a:t>
            </a:r>
          </a:p>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&amp; Timing</a:t>
            </a:r>
          </a:p>
        </p:txBody>
      </p:sp>
      <p:cxnSp>
        <p:nvCxnSpPr>
          <p:cNvPr id="64" name="Elbow Connector 63">
            <a:extLst>
              <a:ext uri="{FF2B5EF4-FFF2-40B4-BE49-F238E27FC236}">
                <a16:creationId xmlns:a16="http://schemas.microsoft.com/office/drawing/2014/main" id="{78CA4C19-A0AF-3543-ABCA-DA114D37964D}"/>
              </a:ext>
            </a:extLst>
          </p:cNvPr>
          <p:cNvCxnSpPr>
            <a:cxnSpLocks/>
          </p:cNvCxnSpPr>
          <p:nvPr/>
        </p:nvCxnSpPr>
        <p:spPr bwMode="auto">
          <a:xfrm rot="5400000">
            <a:off x="4743239" y="1878711"/>
            <a:ext cx="265480" cy="192740"/>
          </a:xfrm>
          <a:prstGeom prst="bentConnector3">
            <a:avLst>
              <a:gd name="adj1" fmla="val 50000"/>
            </a:avLst>
          </a:prstGeom>
          <a:solidFill>
            <a:srgbClr val="FFFFFF"/>
          </a:solidFill>
          <a:ln w="12700" cap="flat" cmpd="sng" algn="ctr">
            <a:solidFill>
              <a:srgbClr val="000000"/>
            </a:solidFill>
            <a:prstDash val="dash"/>
            <a:round/>
            <a:headEnd type="none" w="med" len="med"/>
            <a:tailEnd type="none" w="med" len="med"/>
          </a:ln>
          <a:effectLst/>
        </p:spPr>
      </p:cxnSp>
      <p:cxnSp>
        <p:nvCxnSpPr>
          <p:cNvPr id="77" name="Elbow Connector 76">
            <a:extLst>
              <a:ext uri="{FF2B5EF4-FFF2-40B4-BE49-F238E27FC236}">
                <a16:creationId xmlns:a16="http://schemas.microsoft.com/office/drawing/2014/main" id="{997802D9-B1A9-7A42-8D39-8441789B9AB4}"/>
              </a:ext>
            </a:extLst>
          </p:cNvPr>
          <p:cNvCxnSpPr>
            <a:cxnSpLocks/>
            <a:stCxn id="5" idx="6"/>
          </p:cNvCxnSpPr>
          <p:nvPr/>
        </p:nvCxnSpPr>
        <p:spPr bwMode="auto">
          <a:xfrm flipV="1">
            <a:off x="1778052" y="2199355"/>
            <a:ext cx="1177971" cy="301312"/>
          </a:xfrm>
          <a:prstGeom prst="bentConnector3">
            <a:avLst>
              <a:gd name="adj1" fmla="val 101134"/>
            </a:avLst>
          </a:prstGeom>
          <a:solidFill>
            <a:srgbClr val="FFFFFF"/>
          </a:solidFill>
          <a:ln w="12700" cap="flat" cmpd="sng" algn="ctr">
            <a:solidFill>
              <a:srgbClr val="000000"/>
            </a:solidFill>
            <a:prstDash val="dash"/>
            <a:round/>
            <a:headEnd type="none" w="med" len="med"/>
            <a:tailEnd type="none" w="med" len="med"/>
          </a:ln>
          <a:effectLst/>
        </p:spPr>
      </p:cxnSp>
      <p:sp>
        <p:nvSpPr>
          <p:cNvPr id="81" name="Rounded Rectangle 80">
            <a:extLst>
              <a:ext uri="{FF2B5EF4-FFF2-40B4-BE49-F238E27FC236}">
                <a16:creationId xmlns:a16="http://schemas.microsoft.com/office/drawing/2014/main" id="{3E5903C0-4A87-B04E-9956-AE36F62D8806}"/>
              </a:ext>
            </a:extLst>
          </p:cNvPr>
          <p:cNvSpPr/>
          <p:nvPr/>
        </p:nvSpPr>
        <p:spPr bwMode="auto">
          <a:xfrm>
            <a:off x="2507043" y="1875464"/>
            <a:ext cx="897960" cy="32389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Tracking data</a:t>
            </a:r>
          </a:p>
        </p:txBody>
      </p:sp>
      <p:cxnSp>
        <p:nvCxnSpPr>
          <p:cNvPr id="83" name="Elbow Connector 82">
            <a:extLst>
              <a:ext uri="{FF2B5EF4-FFF2-40B4-BE49-F238E27FC236}">
                <a16:creationId xmlns:a16="http://schemas.microsoft.com/office/drawing/2014/main" id="{E80D2359-BDA4-C043-8927-FA89068E2379}"/>
              </a:ext>
            </a:extLst>
          </p:cNvPr>
          <p:cNvCxnSpPr>
            <a:cxnSpLocks/>
          </p:cNvCxnSpPr>
          <p:nvPr/>
        </p:nvCxnSpPr>
        <p:spPr bwMode="auto">
          <a:xfrm rot="5400000" flipH="1" flipV="1">
            <a:off x="3573311" y="996382"/>
            <a:ext cx="261795" cy="1496370"/>
          </a:xfrm>
          <a:prstGeom prst="bentConnector2">
            <a:avLst/>
          </a:prstGeom>
          <a:solidFill>
            <a:srgbClr val="FFFFFF"/>
          </a:solidFill>
          <a:ln w="12700" cap="flat" cmpd="sng" algn="ctr">
            <a:solidFill>
              <a:srgbClr val="000000"/>
            </a:solidFill>
            <a:prstDash val="dash"/>
            <a:round/>
            <a:headEnd type="none" w="med" len="med"/>
            <a:tailEnd type="triangle"/>
          </a:ln>
          <a:effectLst/>
        </p:spPr>
      </p:cxnSp>
      <p:sp>
        <p:nvSpPr>
          <p:cNvPr id="90" name="Rounded Rectangle 89">
            <a:extLst>
              <a:ext uri="{FF2B5EF4-FFF2-40B4-BE49-F238E27FC236}">
                <a16:creationId xmlns:a16="http://schemas.microsoft.com/office/drawing/2014/main" id="{AAF26D4E-657F-7047-BD2D-3DACAC1D5E90}"/>
              </a:ext>
            </a:extLst>
          </p:cNvPr>
          <p:cNvSpPr/>
          <p:nvPr/>
        </p:nvSpPr>
        <p:spPr bwMode="auto">
          <a:xfrm>
            <a:off x="2969056" y="4648200"/>
            <a:ext cx="827942" cy="336151"/>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1000" b="0" dirty="0">
                <a:latin typeface="Arial" pitchFamily="-107" charset="0"/>
              </a:rPr>
              <a:t>Metadata</a:t>
            </a:r>
            <a:endParaRPr kumimoji="0" lang="en-US" sz="1000" b="0" i="0" u="none" strike="noStrike" cap="none" normalizeH="0" baseline="0" dirty="0">
              <a:ln>
                <a:noFill/>
              </a:ln>
              <a:solidFill>
                <a:schemeClr val="tx1"/>
              </a:solidFill>
              <a:effectLst/>
              <a:latin typeface="Arial" pitchFamily="-107" charset="0"/>
            </a:endParaRPr>
          </a:p>
        </p:txBody>
      </p:sp>
      <p:cxnSp>
        <p:nvCxnSpPr>
          <p:cNvPr id="92" name="Elbow Connector 91">
            <a:extLst>
              <a:ext uri="{FF2B5EF4-FFF2-40B4-BE49-F238E27FC236}">
                <a16:creationId xmlns:a16="http://schemas.microsoft.com/office/drawing/2014/main" id="{70B47439-5BCB-4D41-9D57-531235DC343F}"/>
              </a:ext>
            </a:extLst>
          </p:cNvPr>
          <p:cNvCxnSpPr>
            <a:cxnSpLocks/>
          </p:cNvCxnSpPr>
          <p:nvPr/>
        </p:nvCxnSpPr>
        <p:spPr bwMode="auto">
          <a:xfrm>
            <a:off x="3796998" y="4816276"/>
            <a:ext cx="4204002" cy="60524"/>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19" name="Oval 18"/>
          <p:cNvSpPr/>
          <p:nvPr/>
        </p:nvSpPr>
        <p:spPr bwMode="auto">
          <a:xfrm>
            <a:off x="228600" y="1317588"/>
            <a:ext cx="134816" cy="134816"/>
          </a:xfrm>
          <a:prstGeom prst="ellipse">
            <a:avLst/>
          </a:prstGeom>
          <a:solidFill>
            <a:schemeClr val="tx1"/>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68" name="Rounded Rectangle 67">
            <a:extLst>
              <a:ext uri="{FF2B5EF4-FFF2-40B4-BE49-F238E27FC236}">
                <a16:creationId xmlns:a16="http://schemas.microsoft.com/office/drawing/2014/main" id="{31A6E2FD-6970-1E41-9B2A-37A3887411AE}"/>
              </a:ext>
            </a:extLst>
          </p:cNvPr>
          <p:cNvSpPr/>
          <p:nvPr/>
        </p:nvSpPr>
        <p:spPr bwMode="auto">
          <a:xfrm>
            <a:off x="7924800" y="5544897"/>
            <a:ext cx="994375" cy="246303"/>
          </a:xfrm>
          <a:prstGeom prst="round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000" b="0" i="0" u="none" strike="noStrike" cap="none" normalizeH="0" baseline="0" dirty="0">
                <a:ln>
                  <a:noFill/>
                </a:ln>
                <a:solidFill>
                  <a:schemeClr val="tx1"/>
                </a:solidFill>
                <a:effectLst/>
                <a:latin typeface="Arial" pitchFamily="-107" charset="0"/>
              </a:rPr>
              <a:t>Science Data</a:t>
            </a:r>
          </a:p>
        </p:txBody>
      </p:sp>
      <p:cxnSp>
        <p:nvCxnSpPr>
          <p:cNvPr id="69" name="Elbow Connector 68">
            <a:extLst>
              <a:ext uri="{FF2B5EF4-FFF2-40B4-BE49-F238E27FC236}">
                <a16:creationId xmlns:a16="http://schemas.microsoft.com/office/drawing/2014/main" id="{D3CE6B11-4DCD-094A-B068-3966FEC970BA}"/>
              </a:ext>
            </a:extLst>
          </p:cNvPr>
          <p:cNvCxnSpPr>
            <a:cxnSpLocks/>
            <a:stCxn id="117" idx="4"/>
            <a:endCxn id="68" idx="0"/>
          </p:cNvCxnSpPr>
          <p:nvPr/>
        </p:nvCxnSpPr>
        <p:spPr bwMode="auto">
          <a:xfrm rot="5400000">
            <a:off x="8229031" y="5298357"/>
            <a:ext cx="439497" cy="53582"/>
          </a:xfrm>
          <a:prstGeom prst="bentConnector3">
            <a:avLst>
              <a:gd name="adj1" fmla="val 50000"/>
            </a:avLst>
          </a:prstGeom>
          <a:solidFill>
            <a:srgbClr val="FFFFFF"/>
          </a:solidFill>
          <a:ln w="12700" cap="flat" cmpd="sng" algn="ctr">
            <a:solidFill>
              <a:srgbClr val="000000"/>
            </a:solidFill>
            <a:prstDash val="dash"/>
            <a:round/>
            <a:headEnd type="none" w="med" len="med"/>
            <a:tailEnd type="triangle"/>
          </a:ln>
          <a:effectLst/>
        </p:spPr>
      </p:cxnSp>
      <p:sp>
        <p:nvSpPr>
          <p:cNvPr id="3" name="Rectangle 2">
            <a:extLst>
              <a:ext uri="{FF2B5EF4-FFF2-40B4-BE49-F238E27FC236}">
                <a16:creationId xmlns:a16="http://schemas.microsoft.com/office/drawing/2014/main" id="{585FE64A-E516-1E40-A77B-9B1FDD1BAFB3}"/>
              </a:ext>
            </a:extLst>
          </p:cNvPr>
          <p:cNvSpPr/>
          <p:nvPr/>
        </p:nvSpPr>
        <p:spPr>
          <a:xfrm>
            <a:off x="-759174" y="6333064"/>
            <a:ext cx="5391219" cy="246221"/>
          </a:xfrm>
          <a:prstGeom prst="rect">
            <a:avLst/>
          </a:prstGeom>
        </p:spPr>
        <p:txBody>
          <a:bodyPr wrap="none">
            <a:spAutoFit/>
          </a:bodyPr>
          <a:lstStyle/>
          <a:p>
            <a:pPr lvl="2"/>
            <a:r>
              <a:rPr lang="en-US" sz="1000" dirty="0">
                <a:solidFill>
                  <a:srgbClr val="C00000"/>
                </a:solidFill>
              </a:rPr>
              <a:t>NOTE: All of these may have start time, stop time, or duration specified</a:t>
            </a:r>
          </a:p>
        </p:txBody>
      </p:sp>
    </p:spTree>
    <p:extLst>
      <p:ext uri="{BB962C8B-B14F-4D97-AF65-F5344CB8AC3E}">
        <p14:creationId xmlns:p14="http://schemas.microsoft.com/office/powerpoint/2010/main" val="376349907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43156C-832F-4546-98CC-6974079FB52C}"/>
              </a:ext>
            </a:extLst>
          </p:cNvPr>
          <p:cNvSpPr>
            <a:spLocks noGrp="1"/>
          </p:cNvSpPr>
          <p:nvPr>
            <p:ph type="title"/>
          </p:nvPr>
        </p:nvSpPr>
        <p:spPr/>
        <p:txBody>
          <a:bodyPr/>
          <a:lstStyle/>
          <a:p>
            <a:r>
              <a:rPr lang="en-US" dirty="0"/>
              <a:t>“Singing and Dancing” Views</a:t>
            </a:r>
          </a:p>
        </p:txBody>
      </p:sp>
      <p:sp>
        <p:nvSpPr>
          <p:cNvPr id="3" name="Content Placeholder 2">
            <a:extLst>
              <a:ext uri="{FF2B5EF4-FFF2-40B4-BE49-F238E27FC236}">
                <a16:creationId xmlns:a16="http://schemas.microsoft.com/office/drawing/2014/main" id="{77F10B44-2784-DA4D-BE40-E73AF3AC41EE}"/>
              </a:ext>
            </a:extLst>
          </p:cNvPr>
          <p:cNvSpPr>
            <a:spLocks noGrp="1"/>
          </p:cNvSpPr>
          <p:nvPr>
            <p:ph idx="1"/>
          </p:nvPr>
        </p:nvSpPr>
        <p:spPr/>
        <p:txBody>
          <a:bodyPr/>
          <a:lstStyle/>
          <a:p>
            <a:r>
              <a:rPr lang="en-US" dirty="0"/>
              <a:t>Shows the relationship between related Functional and Task flows shown using a UML Activity diagram.</a:t>
            </a:r>
          </a:p>
          <a:p>
            <a:r>
              <a:rPr lang="en-US" dirty="0"/>
              <a:t>UML Activity diagram is better at showing temporal flows</a:t>
            </a:r>
          </a:p>
          <a:p>
            <a:r>
              <a:rPr lang="en-US" dirty="0"/>
              <a:t>Functional diagram is better at showing relationships, interfaces, and data source / sink behavior</a:t>
            </a:r>
          </a:p>
          <a:p>
            <a:r>
              <a:rPr lang="en-US" dirty="0"/>
              <a:t>Each step in the flow is marked to show the active functions</a:t>
            </a:r>
          </a:p>
        </p:txBody>
      </p:sp>
      <p:sp>
        <p:nvSpPr>
          <p:cNvPr id="4" name="Date Placeholder 3">
            <a:extLst>
              <a:ext uri="{FF2B5EF4-FFF2-40B4-BE49-F238E27FC236}">
                <a16:creationId xmlns:a16="http://schemas.microsoft.com/office/drawing/2014/main" id="{3B145F16-94E7-F94C-86D3-0C47CE00B5B7}"/>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872151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23238-009B-7D45-A99D-97B186F83C18}"/>
              </a:ext>
            </a:extLst>
          </p:cNvPr>
          <p:cNvSpPr>
            <a:spLocks noGrp="1"/>
          </p:cNvSpPr>
          <p:nvPr>
            <p:ph type="title"/>
          </p:nvPr>
        </p:nvSpPr>
        <p:spPr>
          <a:xfrm>
            <a:off x="628650" y="-28049"/>
            <a:ext cx="7886700" cy="994172"/>
          </a:xfrm>
        </p:spPr>
        <p:txBody>
          <a:bodyPr/>
          <a:lstStyle/>
          <a:p>
            <a:r>
              <a:rPr lang="en-US" dirty="0"/>
              <a:t>A reminder from </a:t>
            </a:r>
            <a:r>
              <a:rPr lang="en-US" dirty="0" err="1"/>
              <a:t>DoDAF</a:t>
            </a:r>
            <a:r>
              <a:rPr lang="en-US" dirty="0"/>
              <a:t>:</a:t>
            </a:r>
            <a:br>
              <a:rPr lang="en-US" dirty="0"/>
            </a:br>
            <a:r>
              <a:rPr lang="en-US" dirty="0" err="1"/>
              <a:t>DoDAF</a:t>
            </a:r>
            <a:r>
              <a:rPr lang="en-US" dirty="0"/>
              <a:t> Viewpoints and Models - intro</a:t>
            </a:r>
          </a:p>
        </p:txBody>
      </p:sp>
      <p:sp>
        <p:nvSpPr>
          <p:cNvPr id="3" name="Content Placeholder 2">
            <a:extLst>
              <a:ext uri="{FF2B5EF4-FFF2-40B4-BE49-F238E27FC236}">
                <a16:creationId xmlns:a16="http://schemas.microsoft.com/office/drawing/2014/main" id="{B128931F-DA77-7445-AEDB-BEB9DE59AFCB}"/>
              </a:ext>
            </a:extLst>
          </p:cNvPr>
          <p:cNvSpPr>
            <a:spLocks noGrp="1"/>
          </p:cNvSpPr>
          <p:nvPr>
            <p:ph idx="1"/>
          </p:nvPr>
        </p:nvSpPr>
        <p:spPr>
          <a:xfrm>
            <a:off x="628650" y="1143000"/>
            <a:ext cx="7886700" cy="5105399"/>
          </a:xfrm>
        </p:spPr>
        <p:txBody>
          <a:bodyPr>
            <a:normAutofit fontScale="85000" lnSpcReduction="20000"/>
          </a:bodyPr>
          <a:lstStyle/>
          <a:p>
            <a:pPr>
              <a:lnSpc>
                <a:spcPct val="100000"/>
              </a:lnSpc>
            </a:pPr>
            <a:r>
              <a:rPr lang="en-US" sz="1800" dirty="0">
                <a:solidFill>
                  <a:schemeClr val="accent5">
                    <a:lumMod val="50000"/>
                  </a:schemeClr>
                </a:solidFill>
              </a:rPr>
              <a:t>To assist decision-makers, </a:t>
            </a:r>
            <a:r>
              <a:rPr lang="en-US" sz="1800" dirty="0" err="1">
                <a:solidFill>
                  <a:schemeClr val="accent5">
                    <a:lumMod val="50000"/>
                  </a:schemeClr>
                </a:solidFill>
              </a:rPr>
              <a:t>DoDAF</a:t>
            </a:r>
            <a:r>
              <a:rPr lang="en-US" sz="1800" dirty="0">
                <a:solidFill>
                  <a:schemeClr val="accent5">
                    <a:lumMod val="50000"/>
                  </a:schemeClr>
                </a:solidFill>
              </a:rPr>
              <a:t> provides the means of abstracting essential information from the underlying complexity and presenting it in a way that maintains coherence and consistency. One of the principal objectives is to present this information in a way that is understandable to the many stakeholder communities involved in developing, delivering, and sustaining capabilities in support of the stakeholder's mission. It does so by dividing the problem space into manageable pieces, according to the stakeholder's viewpoint, further defined as </a:t>
            </a:r>
            <a:r>
              <a:rPr lang="en-US" sz="1800" dirty="0" err="1">
                <a:solidFill>
                  <a:schemeClr val="accent5">
                    <a:lumMod val="50000"/>
                  </a:schemeClr>
                </a:solidFill>
              </a:rPr>
              <a:t>DoDAF</a:t>
            </a:r>
            <a:r>
              <a:rPr lang="en-US" sz="1800" dirty="0">
                <a:solidFill>
                  <a:schemeClr val="accent5">
                    <a:lumMod val="50000"/>
                  </a:schemeClr>
                </a:solidFill>
              </a:rPr>
              <a:t>-described Models.</a:t>
            </a:r>
          </a:p>
          <a:p>
            <a:pPr>
              <a:lnSpc>
                <a:spcPct val="100000"/>
              </a:lnSpc>
            </a:pPr>
            <a:r>
              <a:rPr lang="en-US" sz="1800" dirty="0">
                <a:solidFill>
                  <a:schemeClr val="accent5">
                    <a:lumMod val="50000"/>
                  </a:schemeClr>
                </a:solidFill>
              </a:rPr>
              <a:t>Each viewpoint has a particular purpose, and usually presents one or combinations of the following:</a:t>
            </a:r>
          </a:p>
          <a:p>
            <a:pPr lvl="1">
              <a:lnSpc>
                <a:spcPct val="100000"/>
              </a:lnSpc>
            </a:pPr>
            <a:r>
              <a:rPr lang="en-US" sz="1400" dirty="0">
                <a:solidFill>
                  <a:schemeClr val="accent5">
                    <a:lumMod val="50000"/>
                  </a:schemeClr>
                </a:solidFill>
              </a:rPr>
              <a:t>Broad summary information about the whole enterprise (e.g., high-level operational concepts). </a:t>
            </a:r>
          </a:p>
          <a:p>
            <a:pPr lvl="1">
              <a:lnSpc>
                <a:spcPct val="100000"/>
              </a:lnSpc>
            </a:pPr>
            <a:r>
              <a:rPr lang="en-US" sz="1400" dirty="0">
                <a:solidFill>
                  <a:schemeClr val="accent5">
                    <a:lumMod val="50000"/>
                  </a:schemeClr>
                </a:solidFill>
              </a:rPr>
              <a:t>Narrowly focused information for a specialist purpose (e.g., system interface definitions). </a:t>
            </a:r>
          </a:p>
          <a:p>
            <a:pPr lvl="1">
              <a:lnSpc>
                <a:spcPct val="100000"/>
              </a:lnSpc>
            </a:pPr>
            <a:r>
              <a:rPr lang="en-US" sz="1400" dirty="0">
                <a:solidFill>
                  <a:schemeClr val="accent5">
                    <a:lumMod val="50000"/>
                  </a:schemeClr>
                </a:solidFill>
              </a:rPr>
              <a:t>Information about how aspects of the enterprise are connected (e.g., how business or operational activities are supported by a system, or how program management brings together the different aspects of network enabled capability). </a:t>
            </a:r>
          </a:p>
          <a:p>
            <a:pPr>
              <a:lnSpc>
                <a:spcPct val="100000"/>
              </a:lnSpc>
            </a:pPr>
            <a:r>
              <a:rPr lang="en-US" sz="1800" dirty="0">
                <a:solidFill>
                  <a:schemeClr val="accent5">
                    <a:lumMod val="50000"/>
                  </a:schemeClr>
                </a:solidFill>
              </a:rPr>
              <a:t>However, it should be emphasized that </a:t>
            </a:r>
            <a:r>
              <a:rPr lang="en-US" sz="1800" dirty="0" err="1">
                <a:solidFill>
                  <a:schemeClr val="accent5">
                    <a:lumMod val="50000"/>
                  </a:schemeClr>
                </a:solidFill>
              </a:rPr>
              <a:t>DoDAF</a:t>
            </a:r>
            <a:r>
              <a:rPr lang="en-US" sz="1800" dirty="0">
                <a:solidFill>
                  <a:schemeClr val="accent5">
                    <a:lumMod val="50000"/>
                  </a:schemeClr>
                </a:solidFill>
              </a:rPr>
              <a:t> is fundamentally about creating a </a:t>
            </a:r>
            <a:r>
              <a:rPr lang="en-US" sz="1800" u="sng" dirty="0">
                <a:solidFill>
                  <a:schemeClr val="accent5">
                    <a:lumMod val="50000"/>
                  </a:schemeClr>
                </a:solidFill>
              </a:rPr>
              <a:t>coherent model of the enterprise </a:t>
            </a:r>
            <a:r>
              <a:rPr lang="en-US" sz="1800" dirty="0">
                <a:solidFill>
                  <a:schemeClr val="accent5">
                    <a:lumMod val="50000"/>
                  </a:schemeClr>
                </a:solidFill>
              </a:rPr>
              <a:t>to enable effective decision-making. The presentational aspects should not overemphasize the pictorial presentation at the expense of the underlying data.</a:t>
            </a:r>
          </a:p>
          <a:p>
            <a:pPr>
              <a:lnSpc>
                <a:spcPct val="100000"/>
              </a:lnSpc>
            </a:pPr>
            <a:endParaRPr lang="en-US" sz="1800" dirty="0"/>
          </a:p>
          <a:p>
            <a:pPr>
              <a:lnSpc>
                <a:spcPct val="100000"/>
              </a:lnSpc>
            </a:pPr>
            <a:endParaRPr lang="en-US" sz="1800" dirty="0"/>
          </a:p>
          <a:p>
            <a:pPr>
              <a:lnSpc>
                <a:spcPct val="100000"/>
              </a:lnSpc>
            </a:pPr>
            <a:r>
              <a:rPr lang="en-US" sz="1800" dirty="0"/>
              <a:t>RASDS defines specific objects and representations for different viewpoints and a methodology that may be used to define and aid understanding of different systems </a:t>
            </a:r>
            <a:r>
              <a:rPr lang="en-US" sz="1800" u="sng" dirty="0"/>
              <a:t>technical architectures</a:t>
            </a:r>
            <a:r>
              <a:rPr lang="en-US" sz="1800" dirty="0"/>
              <a:t>, information &amp; communications aspects, and deployment approaches.</a:t>
            </a:r>
          </a:p>
          <a:p>
            <a:pPr>
              <a:lnSpc>
                <a:spcPct val="100000"/>
              </a:lnSpc>
            </a:pPr>
            <a:endParaRPr lang="en-US" sz="1800" dirty="0"/>
          </a:p>
        </p:txBody>
      </p:sp>
      <p:sp>
        <p:nvSpPr>
          <p:cNvPr id="4" name="Date Placeholder 3">
            <a:extLst>
              <a:ext uri="{FF2B5EF4-FFF2-40B4-BE49-F238E27FC236}">
                <a16:creationId xmlns:a16="http://schemas.microsoft.com/office/drawing/2014/main" id="{9F47ACFA-DF96-6440-83DB-A0A614BF8FA1}"/>
              </a:ext>
            </a:extLst>
          </p:cNvPr>
          <p:cNvSpPr>
            <a:spLocks noGrp="1"/>
          </p:cNvSpPr>
          <p:nvPr>
            <p:ph type="dt" sz="half" idx="10"/>
          </p:nvPr>
        </p:nvSpPr>
        <p:spPr/>
        <p:txBody>
          <a:bodyPr/>
          <a:lstStyle/>
          <a:p>
            <a:r>
              <a:rPr lang="en-US"/>
              <a:t>13 December 2021</a:t>
            </a:r>
          </a:p>
        </p:txBody>
      </p:sp>
    </p:spTree>
    <p:extLst>
      <p:ext uri="{BB962C8B-B14F-4D97-AF65-F5344CB8AC3E}">
        <p14:creationId xmlns:p14="http://schemas.microsoft.com/office/powerpoint/2010/main" val="230301939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#1</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47159773"/>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#2</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892735844"/>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#3</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75C7C2"/>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618444057"/>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2863" y="0"/>
            <a:ext cx="8229600" cy="737653"/>
          </a:xfrm>
        </p:spPr>
        <p:txBody>
          <a:bodyPr vert="horz"/>
          <a:lstStyle/>
          <a:p>
            <a:r>
              <a:rPr lang="en-GB" sz="2400" dirty="0">
                <a:solidFill>
                  <a:srgbClr val="0099A6"/>
                </a:solidFill>
              </a:rPr>
              <a:t>Functional &amp; Operational Diagram</a:t>
            </a:r>
            <a:br>
              <a:rPr lang="en-GB" sz="2400" dirty="0">
                <a:solidFill>
                  <a:srgbClr val="0099A6"/>
                </a:solidFill>
              </a:rPr>
            </a:br>
            <a:r>
              <a:rPr lang="en-GB" sz="2400" dirty="0">
                <a:solidFill>
                  <a:srgbClr val="0099A6"/>
                </a:solidFill>
              </a:rPr>
              <a:t>Tracking #4</a:t>
            </a:r>
          </a:p>
        </p:txBody>
      </p:sp>
      <p:sp>
        <p:nvSpPr>
          <p:cNvPr id="4" name="Date Placeholder 3"/>
          <p:cNvSpPr>
            <a:spLocks noGrp="1"/>
          </p:cNvSpPr>
          <p:nvPr>
            <p:ph type="dt" sz="half" idx="2"/>
          </p:nvPr>
        </p:nvSpPr>
        <p:spPr/>
        <p:txBody>
          <a:bodyPr/>
          <a:lstStyle/>
          <a:p>
            <a:r>
              <a:rPr lang="en-US"/>
              <a:t>13 December 2021</a:t>
            </a:r>
            <a:endParaRPr lang="en-GB" dirty="0"/>
          </a:p>
        </p:txBody>
      </p:sp>
      <p:grpSp>
        <p:nvGrpSpPr>
          <p:cNvPr id="3" name="Group 2">
            <a:extLst>
              <a:ext uri="{FF2B5EF4-FFF2-40B4-BE49-F238E27FC236}">
                <a16:creationId xmlns:a16="http://schemas.microsoft.com/office/drawing/2014/main" id="{E50AC9AD-E9ED-F648-94F3-0A0DFD81EF1F}"/>
              </a:ext>
            </a:extLst>
          </p:cNvPr>
          <p:cNvGrpSpPr/>
          <p:nvPr/>
        </p:nvGrpSpPr>
        <p:grpSpPr>
          <a:xfrm>
            <a:off x="1143000" y="775259"/>
            <a:ext cx="7162800" cy="2577541"/>
            <a:chOff x="1140856" y="883432"/>
            <a:chExt cx="6860144" cy="5375143"/>
          </a:xfrm>
        </p:grpSpPr>
        <p:sp>
          <p:nvSpPr>
            <p:cNvPr id="86" name="Oval 8">
              <a:extLst>
                <a:ext uri="{FF2B5EF4-FFF2-40B4-BE49-F238E27FC236}">
                  <a16:creationId xmlns:a16="http://schemas.microsoft.com/office/drawing/2014/main" id="{C90D8DD0-4C10-7C44-A4C2-6ED234526242}"/>
                </a:ext>
              </a:extLst>
            </p:cNvPr>
            <p:cNvSpPr>
              <a:spLocks noChangeArrowheads="1"/>
            </p:cNvSpPr>
            <p:nvPr/>
          </p:nvSpPr>
          <p:spPr bwMode="auto">
            <a:xfrm>
              <a:off x="4908345" y="883432"/>
              <a:ext cx="1352313" cy="622176"/>
            </a:xfrm>
            <a:prstGeom prst="ellipse">
              <a:avLst/>
            </a:prstGeom>
            <a:solidFill>
              <a:srgbClr val="FF99FF"/>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Navigation &amp; Timing</a:t>
              </a:r>
            </a:p>
          </p:txBody>
        </p:sp>
        <p:sp>
          <p:nvSpPr>
            <p:cNvPr id="6" name="Oval 8"/>
            <p:cNvSpPr>
              <a:spLocks noChangeArrowheads="1"/>
            </p:cNvSpPr>
            <p:nvPr/>
          </p:nvSpPr>
          <p:spPr bwMode="auto">
            <a:xfrm>
              <a:off x="6648687" y="3501510"/>
              <a:ext cx="1352313" cy="622176"/>
            </a:xfrm>
            <a:prstGeom prst="ellipse">
              <a:avLst/>
            </a:prstGeom>
            <a:solidFill>
              <a:schemeClr val="tx2">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Planning &amp; Sequencing</a:t>
              </a:r>
            </a:p>
          </p:txBody>
        </p:sp>
        <p:sp>
          <p:nvSpPr>
            <p:cNvPr id="7" name="Oval 6"/>
            <p:cNvSpPr>
              <a:spLocks noChangeArrowheads="1"/>
            </p:cNvSpPr>
            <p:nvPr/>
          </p:nvSpPr>
          <p:spPr bwMode="auto">
            <a:xfrm>
              <a:off x="6550507" y="1876981"/>
              <a:ext cx="1352313" cy="622176"/>
            </a:xfrm>
            <a:prstGeom prst="ellipse">
              <a:avLst/>
            </a:prstGeom>
            <a:solidFill>
              <a:srgbClr val="FF99FF"/>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Maneuver Design</a:t>
              </a:r>
            </a:p>
          </p:txBody>
        </p:sp>
        <p:sp>
          <p:nvSpPr>
            <p:cNvPr id="8" name="Oval 7"/>
            <p:cNvSpPr>
              <a:spLocks noChangeArrowheads="1"/>
            </p:cNvSpPr>
            <p:nvPr/>
          </p:nvSpPr>
          <p:spPr bwMode="auto">
            <a:xfrm>
              <a:off x="4446218" y="5636399"/>
              <a:ext cx="1352313" cy="622176"/>
            </a:xfrm>
            <a:prstGeom prst="ellipse">
              <a:avLst/>
            </a:prstGeom>
            <a:solidFill>
              <a:srgbClr val="66FF99"/>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Data Storage and Archiving</a:t>
              </a:r>
            </a:p>
          </p:txBody>
        </p:sp>
        <p:sp>
          <p:nvSpPr>
            <p:cNvPr id="9" name="Oval 8"/>
            <p:cNvSpPr>
              <a:spLocks noChangeArrowheads="1"/>
            </p:cNvSpPr>
            <p:nvPr/>
          </p:nvSpPr>
          <p:spPr bwMode="auto">
            <a:xfrm>
              <a:off x="1185121" y="2398095"/>
              <a:ext cx="1352313" cy="622176"/>
            </a:xfrm>
            <a:prstGeom prst="ellipse">
              <a:avLst/>
            </a:prstGeom>
            <a:solidFill>
              <a:srgbClr val="FFC00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 Telemetry</a:t>
              </a:r>
            </a:p>
          </p:txBody>
        </p:sp>
        <p:sp>
          <p:nvSpPr>
            <p:cNvPr id="11" name="Oval 10"/>
            <p:cNvSpPr>
              <a:spLocks noChangeArrowheads="1"/>
            </p:cNvSpPr>
            <p:nvPr/>
          </p:nvSpPr>
          <p:spPr bwMode="auto">
            <a:xfrm>
              <a:off x="1140856" y="930108"/>
              <a:ext cx="1352313" cy="622176"/>
            </a:xfrm>
            <a:prstGeom prst="ellipse">
              <a:avLst/>
            </a:prstGeom>
            <a:solidFill>
              <a:schemeClr val="bg1">
                <a:lumMod val="95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err="1">
                  <a:solidFill>
                    <a:srgbClr val="000000"/>
                  </a:solidFill>
                  <a:latin typeface="Arial" panose="020B0604020202020204" pitchFamily="34" charset="0"/>
                  <a:ea typeface="ＭＳ Ｐゴシック" pitchFamily="34" charset="-128"/>
                  <a:cs typeface="Arial" panose="020B0604020202020204" pitchFamily="34" charset="0"/>
                </a:rPr>
                <a:t>TT&amp;C</a:t>
              </a:r>
              <a:endPar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3" name="Oval 12"/>
            <p:cNvSpPr>
              <a:spLocks noChangeArrowheads="1"/>
            </p:cNvSpPr>
            <p:nvPr/>
          </p:nvSpPr>
          <p:spPr bwMode="auto">
            <a:xfrm>
              <a:off x="4516653" y="2258493"/>
              <a:ext cx="1352313" cy="622176"/>
            </a:xfrm>
            <a:prstGeom prst="ellipse">
              <a:avLst/>
            </a:prstGeom>
            <a:solidFill>
              <a:srgbClr val="999999"/>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Command Generation</a:t>
              </a:r>
            </a:p>
          </p:txBody>
        </p:sp>
        <p:sp>
          <p:nvSpPr>
            <p:cNvPr id="14" name="Oval 13"/>
            <p:cNvSpPr>
              <a:spLocks noChangeArrowheads="1"/>
            </p:cNvSpPr>
            <p:nvPr/>
          </p:nvSpPr>
          <p:spPr bwMode="auto">
            <a:xfrm>
              <a:off x="3416079" y="3339294"/>
              <a:ext cx="1352313" cy="622176"/>
            </a:xfrm>
            <a:prstGeom prst="ellipse">
              <a:avLst/>
            </a:prstGeom>
            <a:solidFill>
              <a:srgbClr val="FFC000"/>
            </a:solidFill>
            <a:ln w="9525">
              <a:solidFill>
                <a:schemeClr val="tx1"/>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 &amp; Trend Analysis</a:t>
              </a:r>
            </a:p>
          </p:txBody>
        </p:sp>
        <p:cxnSp>
          <p:nvCxnSpPr>
            <p:cNvPr id="18" name="Straight Connector 17"/>
            <p:cNvCxnSpPr>
              <a:cxnSpLocks/>
              <a:stCxn id="11" idx="4"/>
              <a:endCxn id="9" idx="0"/>
            </p:cNvCxnSpPr>
            <p:nvPr/>
          </p:nvCxnSpPr>
          <p:spPr bwMode="auto">
            <a:xfrm>
              <a:off x="1817013" y="1552284"/>
              <a:ext cx="44265" cy="845811"/>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2" name="Straight Connector 21"/>
            <p:cNvCxnSpPr>
              <a:cxnSpLocks/>
              <a:stCxn id="6" idx="3"/>
              <a:endCxn id="107" idx="6"/>
            </p:cNvCxnSpPr>
            <p:nvPr/>
          </p:nvCxnSpPr>
          <p:spPr bwMode="auto">
            <a:xfrm flipH="1">
              <a:off x="5404850" y="4032570"/>
              <a:ext cx="1441879" cy="6399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3" name="Straight Connector 52"/>
            <p:cNvCxnSpPr>
              <a:cxnSpLocks/>
              <a:stCxn id="7" idx="0"/>
              <a:endCxn id="86" idx="5"/>
            </p:cNvCxnSpPr>
            <p:nvPr/>
          </p:nvCxnSpPr>
          <p:spPr bwMode="auto">
            <a:xfrm flipH="1" flipV="1">
              <a:off x="6062616" y="1414492"/>
              <a:ext cx="1164048" cy="46248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56" name="Straight Connector 55"/>
            <p:cNvCxnSpPr>
              <a:stCxn id="7" idx="4"/>
              <a:endCxn id="6" idx="0"/>
            </p:cNvCxnSpPr>
            <p:nvPr/>
          </p:nvCxnSpPr>
          <p:spPr bwMode="auto">
            <a:xfrm>
              <a:off x="7226664" y="2499157"/>
              <a:ext cx="98180" cy="100235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64" name="Straight Connector 63"/>
            <p:cNvCxnSpPr>
              <a:cxnSpLocks/>
              <a:stCxn id="13" idx="5"/>
              <a:endCxn id="6" idx="1"/>
            </p:cNvCxnSpPr>
            <p:nvPr/>
          </p:nvCxnSpPr>
          <p:spPr bwMode="auto">
            <a:xfrm>
              <a:off x="5670924" y="2789553"/>
              <a:ext cx="1175805" cy="803073"/>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73" name="Straight Connector 72"/>
            <p:cNvCxnSpPr>
              <a:stCxn id="83" idx="0"/>
              <a:endCxn id="12" idx="4"/>
            </p:cNvCxnSpPr>
            <p:nvPr/>
          </p:nvCxnSpPr>
          <p:spPr bwMode="auto">
            <a:xfrm flipH="1" flipV="1">
              <a:off x="1930702" y="4478231"/>
              <a:ext cx="142107" cy="89401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82" name="Straight Connector 81"/>
            <p:cNvCxnSpPr>
              <a:stCxn id="14" idx="1"/>
              <a:endCxn id="9" idx="5"/>
            </p:cNvCxnSpPr>
            <p:nvPr/>
          </p:nvCxnSpPr>
          <p:spPr bwMode="auto">
            <a:xfrm flipH="1" flipV="1">
              <a:off x="2339392" y="2929155"/>
              <a:ext cx="1274729" cy="501255"/>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98" name="Straight Connector 97"/>
            <p:cNvCxnSpPr>
              <a:cxnSpLocks/>
              <a:stCxn id="14" idx="6"/>
              <a:endCxn id="6" idx="2"/>
            </p:cNvCxnSpPr>
            <p:nvPr/>
          </p:nvCxnSpPr>
          <p:spPr bwMode="auto">
            <a:xfrm>
              <a:off x="4768392" y="3650382"/>
              <a:ext cx="1880295" cy="16221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06" name="Oval 105"/>
            <p:cNvSpPr/>
            <p:nvPr/>
          </p:nvSpPr>
          <p:spPr>
            <a:xfrm>
              <a:off x="1748314" y="146494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07" name="Oval 106"/>
            <p:cNvSpPr>
              <a:spLocks noChangeArrowheads="1"/>
            </p:cNvSpPr>
            <p:nvPr/>
          </p:nvSpPr>
          <p:spPr bwMode="auto">
            <a:xfrm>
              <a:off x="4052537" y="4361431"/>
              <a:ext cx="1352313" cy="622176"/>
            </a:xfrm>
            <a:prstGeom prst="ellipse">
              <a:avLst/>
            </a:prstGeom>
            <a:solidFill>
              <a:schemeClr val="accent1">
                <a:lumMod val="40000"/>
                <a:lumOff val="60000"/>
              </a:schemeClr>
            </a:solidFill>
            <a:ln w="28575">
              <a:solidFill>
                <a:srgbClr val="FF0000"/>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 Planning</a:t>
              </a:r>
            </a:p>
          </p:txBody>
        </p:sp>
        <p:sp>
          <p:nvSpPr>
            <p:cNvPr id="12" name="Oval 11"/>
            <p:cNvSpPr>
              <a:spLocks noChangeArrowheads="1"/>
            </p:cNvSpPr>
            <p:nvPr/>
          </p:nvSpPr>
          <p:spPr bwMode="auto">
            <a:xfrm>
              <a:off x="1254545" y="3856055"/>
              <a:ext cx="1352313" cy="622176"/>
            </a:xfrm>
            <a:prstGeom prst="ellipse">
              <a:avLst/>
            </a:prstGeom>
            <a:solidFill>
              <a:schemeClr val="accent1">
                <a:lumMod val="40000"/>
                <a:lumOff val="60000"/>
              </a:schemeClr>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Science</a:t>
              </a:r>
            </a:p>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Processing</a:t>
              </a:r>
            </a:p>
          </p:txBody>
        </p:sp>
        <p:cxnSp>
          <p:nvCxnSpPr>
            <p:cNvPr id="110" name="Straight Connector 109"/>
            <p:cNvCxnSpPr>
              <a:cxnSpLocks/>
              <a:stCxn id="107" idx="2"/>
              <a:endCxn id="12" idx="6"/>
            </p:cNvCxnSpPr>
            <p:nvPr/>
          </p:nvCxnSpPr>
          <p:spPr bwMode="auto">
            <a:xfrm flipH="1" flipV="1">
              <a:off x="2606858" y="4167143"/>
              <a:ext cx="1445679" cy="5053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3" name="Straight Connector 112"/>
            <p:cNvCxnSpPr>
              <a:cxnSpLocks/>
              <a:stCxn id="12" idx="0"/>
              <a:endCxn id="9" idx="4"/>
            </p:cNvCxnSpPr>
            <p:nvPr/>
          </p:nvCxnSpPr>
          <p:spPr bwMode="auto">
            <a:xfrm flipH="1" flipV="1">
              <a:off x="1861278" y="3020271"/>
              <a:ext cx="69424" cy="835784"/>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16" name="Straight Connector 115"/>
            <p:cNvCxnSpPr>
              <a:cxnSpLocks/>
              <a:stCxn id="11" idx="6"/>
              <a:endCxn id="86" idx="2"/>
            </p:cNvCxnSpPr>
            <p:nvPr/>
          </p:nvCxnSpPr>
          <p:spPr bwMode="auto">
            <a:xfrm flipV="1">
              <a:off x="2493169" y="1194520"/>
              <a:ext cx="2415176" cy="4667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3" name="Straight Connector 132"/>
            <p:cNvCxnSpPr>
              <a:stCxn id="84" idx="5"/>
              <a:endCxn id="13" idx="1"/>
            </p:cNvCxnSpPr>
            <p:nvPr/>
          </p:nvCxnSpPr>
          <p:spPr bwMode="auto">
            <a:xfrm>
              <a:off x="4177414" y="2000613"/>
              <a:ext cx="537281" cy="348996"/>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138" name="Straight Connector 137"/>
            <p:cNvCxnSpPr>
              <a:stCxn id="83" idx="6"/>
              <a:endCxn id="8" idx="2"/>
            </p:cNvCxnSpPr>
            <p:nvPr/>
          </p:nvCxnSpPr>
          <p:spPr bwMode="auto">
            <a:xfrm>
              <a:off x="2748965" y="5683338"/>
              <a:ext cx="1697253" cy="264149"/>
            </a:xfrm>
            <a:prstGeom prst="line">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41" name="Oval 140"/>
            <p:cNvSpPr/>
            <p:nvPr/>
          </p:nvSpPr>
          <p:spPr>
            <a:xfrm>
              <a:off x="4374218" y="5875487"/>
              <a:ext cx="144000" cy="144000"/>
            </a:xfrm>
            <a:prstGeom prst="ellipse">
              <a:avLst/>
            </a:prstGeom>
            <a:solidFill>
              <a:srgbClr val="008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cxnSp>
          <p:nvCxnSpPr>
            <p:cNvPr id="153" name="Straight Connector 152"/>
            <p:cNvCxnSpPr>
              <a:cxnSpLocks/>
              <a:stCxn id="84" idx="2"/>
              <a:endCxn id="11" idx="5"/>
            </p:cNvCxnSpPr>
            <p:nvPr/>
          </p:nvCxnSpPr>
          <p:spPr bwMode="auto">
            <a:xfrm flipH="1" flipV="1">
              <a:off x="2295127" y="1461168"/>
              <a:ext cx="728016" cy="319473"/>
            </a:xfrm>
            <a:prstGeom prst="straightConnector1">
              <a:avLst/>
            </a:prstGeom>
            <a:noFill/>
            <a:ln w="952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152" name="Oval 151"/>
            <p:cNvSpPr/>
            <p:nvPr/>
          </p:nvSpPr>
          <p:spPr>
            <a:xfrm>
              <a:off x="2529864" y="4110332"/>
              <a:ext cx="144000" cy="144000"/>
            </a:xfrm>
            <a:prstGeom prst="ellipse">
              <a:avLst/>
            </a:prstGeom>
            <a:solidFill>
              <a:schemeClr val="accent1">
                <a:lumMod val="40000"/>
                <a:lumOff val="60000"/>
              </a:schemeClr>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46" name="Rectangle 45"/>
            <p:cNvSpPr/>
            <p:nvPr/>
          </p:nvSpPr>
          <p:spPr bwMode="auto">
            <a:xfrm>
              <a:off x="7100291" y="2958994"/>
              <a:ext cx="350926" cy="268675"/>
            </a:xfrm>
            <a:prstGeom prst="rect">
              <a:avLst/>
            </a:prstGeom>
            <a:solidFill>
              <a:srgbClr val="CC00CC"/>
            </a:solidFill>
            <a:ln w="19050">
              <a:solidFill>
                <a:schemeClr val="bg1">
                  <a:lumMod val="50000"/>
                </a:schemeClr>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TCM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7" name="Oval 166"/>
            <p:cNvSpPr/>
            <p:nvPr/>
          </p:nvSpPr>
          <p:spPr>
            <a:xfrm>
              <a:off x="6586585" y="3733782"/>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68" name="Rectangle 167"/>
            <p:cNvSpPr/>
            <p:nvPr/>
          </p:nvSpPr>
          <p:spPr bwMode="auto">
            <a:xfrm>
              <a:off x="2763643" y="3033872"/>
              <a:ext cx="350926" cy="159462"/>
            </a:xfrm>
            <a:prstGeom prst="rect">
              <a:avLst/>
            </a:prstGeom>
            <a:solidFill>
              <a:srgbClr val="FF9900"/>
            </a:solidFill>
            <a:ln w="19050">
              <a:solidFill>
                <a:schemeClr val="bg1">
                  <a:lumMod val="50000"/>
                </a:schemeClr>
              </a:solidFill>
              <a:prstDash val="sysDash"/>
            </a:ln>
            <a:effectLst/>
          </p:spPr>
          <p:txBody>
            <a:bodyPr vert="horz" wrap="none" lIns="18000" tIns="18000" rIns="18000" bIns="18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Chan</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69" name="Rectangle 168"/>
            <p:cNvSpPr/>
            <p:nvPr/>
          </p:nvSpPr>
          <p:spPr bwMode="auto">
            <a:xfrm>
              <a:off x="2763643" y="3193337"/>
              <a:ext cx="350926"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TLM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5" name="Rectangle 104"/>
            <p:cNvSpPr/>
            <p:nvPr/>
          </p:nvSpPr>
          <p:spPr bwMode="auto">
            <a:xfrm>
              <a:off x="3356169" y="1118845"/>
              <a:ext cx="404935"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TDM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83" name="Oval 82">
              <a:extLst>
                <a:ext uri="{FF2B5EF4-FFF2-40B4-BE49-F238E27FC236}">
                  <a16:creationId xmlns:a16="http://schemas.microsoft.com/office/drawing/2014/main" id="{F91FFFCC-F158-244D-9279-407D1B6B2B3D}"/>
                </a:ext>
              </a:extLst>
            </p:cNvPr>
            <p:cNvSpPr>
              <a:spLocks noChangeArrowheads="1"/>
            </p:cNvSpPr>
            <p:nvPr/>
          </p:nvSpPr>
          <p:spPr bwMode="auto">
            <a:xfrm>
              <a:off x="1396652" y="5372250"/>
              <a:ext cx="1352313" cy="622176"/>
            </a:xfrm>
            <a:prstGeom prst="ellipse">
              <a:avLst/>
            </a:prstGeom>
            <a:solidFill>
              <a:srgbClr val="FFC000"/>
            </a:solidFill>
            <a:ln w="28575">
              <a:solidFill>
                <a:srgbClr val="FF0000"/>
              </a:solidFill>
              <a:round/>
              <a:headEnd/>
              <a:tailEnd/>
            </a:ln>
          </p:spPr>
          <p:txBody>
            <a:bodyPr lIns="0" rIns="0" anchor="ctr"/>
            <a:lstStyle/>
            <a:p>
              <a:pPr algn="ct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Manage Mission Data</a:t>
              </a:r>
            </a:p>
          </p:txBody>
        </p:sp>
        <p:sp>
          <p:nvSpPr>
            <p:cNvPr id="84" name="Oval 83">
              <a:extLst>
                <a:ext uri="{FF2B5EF4-FFF2-40B4-BE49-F238E27FC236}">
                  <a16:creationId xmlns:a16="http://schemas.microsoft.com/office/drawing/2014/main" id="{15E04A3C-A70B-324A-83C5-D037262AF551}"/>
                </a:ext>
              </a:extLst>
            </p:cNvPr>
            <p:cNvSpPr>
              <a:spLocks noChangeArrowheads="1"/>
            </p:cNvSpPr>
            <p:nvPr/>
          </p:nvSpPr>
          <p:spPr bwMode="auto">
            <a:xfrm>
              <a:off x="3023143" y="1469553"/>
              <a:ext cx="1352313" cy="622176"/>
            </a:xfrm>
            <a:prstGeom prst="ellipse">
              <a:avLst/>
            </a:prstGeom>
            <a:solidFill>
              <a:srgbClr val="FF7C80"/>
            </a:solidFill>
            <a:ln w="9525">
              <a:solidFill>
                <a:schemeClr val="tx1"/>
              </a:solidFill>
              <a:round/>
              <a:headEnd/>
              <a:tailEnd/>
            </a:ln>
          </p:spPr>
          <p:txBody>
            <a:bodyPr lIns="0" rIns="0" anchor="ctr"/>
            <a:lstStyle/>
            <a:p>
              <a:pPr algn="ctr" fontAlgn="base">
                <a:spcBef>
                  <a:spcPct val="0"/>
                </a:spcBef>
                <a:spcAft>
                  <a:spcPct val="0"/>
                </a:spcAft>
              </a:pPr>
              <a:r>
                <a:rPr kumimoji="1" lang="en-US" sz="1100" b="0" dirty="0">
                  <a:solidFill>
                    <a:srgbClr val="000000"/>
                  </a:solidFill>
                  <a:latin typeface="Arial" panose="020B0604020202020204" pitchFamily="34" charset="0"/>
                  <a:ea typeface="ＭＳ Ｐゴシック" pitchFamily="34" charset="-128"/>
                  <a:cs typeface="Arial" panose="020B0604020202020204" pitchFamily="34" charset="0"/>
                </a:rPr>
                <a:t>Uplink Generation</a:t>
              </a:r>
            </a:p>
          </p:txBody>
        </p:sp>
        <p:sp>
          <p:nvSpPr>
            <p:cNvPr id="96" name="Oval 95">
              <a:extLst>
                <a:ext uri="{FF2B5EF4-FFF2-40B4-BE49-F238E27FC236}">
                  <a16:creationId xmlns:a16="http://schemas.microsoft.com/office/drawing/2014/main" id="{72370341-58B2-9340-ACD7-35853C7B4CC8}"/>
                </a:ext>
              </a:extLst>
            </p:cNvPr>
            <p:cNvSpPr/>
            <p:nvPr/>
          </p:nvSpPr>
          <p:spPr>
            <a:xfrm>
              <a:off x="2234818" y="1349334"/>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8" name="Rectangle 87"/>
            <p:cNvSpPr/>
            <p:nvPr/>
          </p:nvSpPr>
          <p:spPr bwMode="auto">
            <a:xfrm>
              <a:off x="1667920" y="33078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L0Data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09" name="Rectangle 108">
              <a:extLst>
                <a:ext uri="{FF2B5EF4-FFF2-40B4-BE49-F238E27FC236}">
                  <a16:creationId xmlns:a16="http://schemas.microsoft.com/office/drawing/2014/main" id="{CB9D18BB-AB71-9B45-975E-57605EEF587D}"/>
                </a:ext>
              </a:extLst>
            </p:cNvPr>
            <p:cNvSpPr/>
            <p:nvPr/>
          </p:nvSpPr>
          <p:spPr bwMode="auto">
            <a:xfrm>
              <a:off x="1673878" y="34839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6" name="Oval 215">
              <a:extLst>
                <a:ext uri="{FF2B5EF4-FFF2-40B4-BE49-F238E27FC236}">
                  <a16:creationId xmlns:a16="http://schemas.microsoft.com/office/drawing/2014/main" id="{29DB1FE2-51CD-434A-A1A3-DE63857F86D9}"/>
                </a:ext>
              </a:extLst>
            </p:cNvPr>
            <p:cNvSpPr/>
            <p:nvPr/>
          </p:nvSpPr>
          <p:spPr>
            <a:xfrm>
              <a:off x="2408791" y="1163298"/>
              <a:ext cx="144000" cy="144000"/>
            </a:xfrm>
            <a:prstGeom prst="ellipse">
              <a:avLst/>
            </a:prstGeom>
            <a:solidFill>
              <a:schemeClr val="bg1">
                <a:lumMod val="65000"/>
              </a:schemeClr>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17" name="Rectangle 216">
              <a:extLst>
                <a:ext uri="{FF2B5EF4-FFF2-40B4-BE49-F238E27FC236}">
                  <a16:creationId xmlns:a16="http://schemas.microsoft.com/office/drawing/2014/main" id="{29EC18AF-483E-1246-82D0-BECA9C2A14DC}"/>
                </a:ext>
              </a:extLst>
            </p:cNvPr>
            <p:cNvSpPr/>
            <p:nvPr/>
          </p:nvSpPr>
          <p:spPr bwMode="auto">
            <a:xfrm>
              <a:off x="2480810" y="1537684"/>
              <a:ext cx="410483"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CLTU</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8" name="Rectangle 217">
              <a:extLst>
                <a:ext uri="{FF2B5EF4-FFF2-40B4-BE49-F238E27FC236}">
                  <a16:creationId xmlns:a16="http://schemas.microsoft.com/office/drawing/2014/main" id="{BD64292D-BCD7-AE4C-929D-801229770AEB}"/>
                </a:ext>
              </a:extLst>
            </p:cNvPr>
            <p:cNvSpPr/>
            <p:nvPr/>
          </p:nvSpPr>
          <p:spPr bwMode="auto">
            <a:xfrm>
              <a:off x="1530700" y="1851156"/>
              <a:ext cx="572624" cy="268675"/>
            </a:xfrm>
            <a:prstGeom prst="rect">
              <a:avLst/>
            </a:prstGeom>
            <a:solidFill>
              <a:schemeClr val="bg1">
                <a:lumMod val="75000"/>
              </a:schemeClr>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Frames</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5" name="Oval 34"/>
            <p:cNvSpPr/>
            <p:nvPr/>
          </p:nvSpPr>
          <p:spPr>
            <a:xfrm>
              <a:off x="7156280" y="2431907"/>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39" name="Rectangle 38"/>
            <p:cNvSpPr/>
            <p:nvPr/>
          </p:nvSpPr>
          <p:spPr bwMode="auto">
            <a:xfrm>
              <a:off x="6451067" y="1552284"/>
              <a:ext cx="350926" cy="268675"/>
            </a:xfrm>
            <a:prstGeom prst="rect">
              <a:avLst/>
            </a:prstGeom>
            <a:solidFill>
              <a:srgbClr val="CC00CC"/>
            </a:solidFill>
            <a:ln w="19050">
              <a:solidFill>
                <a:srgbClr val="0000FF"/>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ODM</a:t>
              </a:r>
              <a:endParaRPr kumimoji="0" lang="en-GB" sz="7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19" name="Oval 218">
              <a:extLst>
                <a:ext uri="{FF2B5EF4-FFF2-40B4-BE49-F238E27FC236}">
                  <a16:creationId xmlns:a16="http://schemas.microsoft.com/office/drawing/2014/main" id="{940BD67B-24FF-6C43-8593-A1F5A5DA9EF9}"/>
                </a:ext>
              </a:extLst>
            </p:cNvPr>
            <p:cNvSpPr/>
            <p:nvPr/>
          </p:nvSpPr>
          <p:spPr>
            <a:xfrm>
              <a:off x="5990616" y="1325553"/>
              <a:ext cx="144000" cy="144000"/>
            </a:xfrm>
            <a:prstGeom prst="ellipse">
              <a:avLst/>
            </a:prstGeom>
            <a:solidFill>
              <a:srgbClr val="CC00CC"/>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0" name="Oval 219">
              <a:extLst>
                <a:ext uri="{FF2B5EF4-FFF2-40B4-BE49-F238E27FC236}">
                  <a16:creationId xmlns:a16="http://schemas.microsoft.com/office/drawing/2014/main" id="{2CB63342-7168-EE4A-A6D4-0DD6A0C9F9F4}"/>
                </a:ext>
              </a:extLst>
            </p:cNvPr>
            <p:cNvSpPr/>
            <p:nvPr/>
          </p:nvSpPr>
          <p:spPr>
            <a:xfrm>
              <a:off x="5610507" y="2694094"/>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1" name="Oval 220">
              <a:extLst>
                <a:ext uri="{FF2B5EF4-FFF2-40B4-BE49-F238E27FC236}">
                  <a16:creationId xmlns:a16="http://schemas.microsoft.com/office/drawing/2014/main" id="{7D9F465D-5C52-B440-8E71-CAD5EB0290C8}"/>
                </a:ext>
              </a:extLst>
            </p:cNvPr>
            <p:cNvSpPr/>
            <p:nvPr/>
          </p:nvSpPr>
          <p:spPr>
            <a:xfrm>
              <a:off x="6774729" y="3947427"/>
              <a:ext cx="144000" cy="144000"/>
            </a:xfrm>
            <a:prstGeom prst="ellipse">
              <a:avLst/>
            </a:prstGeom>
            <a:solidFill>
              <a:srgbClr val="999999"/>
            </a:solidFill>
            <a:ln w="19050">
              <a:solidFill>
                <a:srgbClr val="0000FF"/>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85" name="Oval 84"/>
            <p:cNvSpPr/>
            <p:nvPr/>
          </p:nvSpPr>
          <p:spPr>
            <a:xfrm>
              <a:off x="2000808" y="5303209"/>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29" name="Oval 228">
              <a:extLst>
                <a:ext uri="{FF2B5EF4-FFF2-40B4-BE49-F238E27FC236}">
                  <a16:creationId xmlns:a16="http://schemas.microsoft.com/office/drawing/2014/main" id="{F679AFB7-A571-384B-B189-5E8E5863F8BF}"/>
                </a:ext>
              </a:extLst>
            </p:cNvPr>
            <p:cNvSpPr/>
            <p:nvPr/>
          </p:nvSpPr>
          <p:spPr>
            <a:xfrm>
              <a:off x="1808886" y="2960137"/>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17" name="Oval 16"/>
            <p:cNvSpPr/>
            <p:nvPr/>
          </p:nvSpPr>
          <p:spPr>
            <a:xfrm>
              <a:off x="4105414" y="1908208"/>
              <a:ext cx="144000" cy="144000"/>
            </a:xfrm>
            <a:prstGeom prst="ellipse">
              <a:avLst/>
            </a:prstGeom>
            <a:solidFill>
              <a:srgbClr val="FF0000"/>
            </a:solidFill>
            <a:ln w="19050">
              <a:solidFill>
                <a:schemeClr val="bg1">
                  <a:lumMod val="50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sp>
          <p:nvSpPr>
            <p:cNvPr id="230" name="Rectangle 229">
              <a:extLst>
                <a:ext uri="{FF2B5EF4-FFF2-40B4-BE49-F238E27FC236}">
                  <a16:creationId xmlns:a16="http://schemas.microsoft.com/office/drawing/2014/main" id="{C85BE95B-1B60-6841-9A4F-D7F0F97A1322}"/>
                </a:ext>
              </a:extLst>
            </p:cNvPr>
            <p:cNvSpPr/>
            <p:nvPr/>
          </p:nvSpPr>
          <p:spPr bwMode="auto">
            <a:xfrm>
              <a:off x="1802928" y="4727721"/>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1" name="Rectangle 230">
              <a:extLst>
                <a:ext uri="{FF2B5EF4-FFF2-40B4-BE49-F238E27FC236}">
                  <a16:creationId xmlns:a16="http://schemas.microsoft.com/office/drawing/2014/main" id="{A99E877F-3A10-7144-B6A0-16066D52047C}"/>
                </a:ext>
              </a:extLst>
            </p:cNvPr>
            <p:cNvSpPr/>
            <p:nvPr/>
          </p:nvSpPr>
          <p:spPr bwMode="auto">
            <a:xfrm>
              <a:off x="1808886" y="4903875"/>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2" name="Rectangle 231">
              <a:extLst>
                <a:ext uri="{FF2B5EF4-FFF2-40B4-BE49-F238E27FC236}">
                  <a16:creationId xmlns:a16="http://schemas.microsoft.com/office/drawing/2014/main" id="{8F58F4A1-0899-D34A-B632-B70C38723C9E}"/>
                </a:ext>
              </a:extLst>
            </p:cNvPr>
            <p:cNvSpPr/>
            <p:nvPr/>
          </p:nvSpPr>
          <p:spPr bwMode="auto">
            <a:xfrm>
              <a:off x="3312980" y="5635919"/>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a:solidFill>
                    <a:schemeClr val="bg1"/>
                  </a:solidFill>
                  <a:latin typeface="Arial" panose="020B0604020202020204" pitchFamily="34" charset="0"/>
                  <a:cs typeface="Arial" panose="020B0604020202020204" pitchFamily="34" charset="0"/>
                </a:rPr>
                <a:t>L1Data</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3" name="Rectangle 232">
              <a:extLst>
                <a:ext uri="{FF2B5EF4-FFF2-40B4-BE49-F238E27FC236}">
                  <a16:creationId xmlns:a16="http://schemas.microsoft.com/office/drawing/2014/main" id="{989B3212-F741-9343-A246-2E9E360613EB}"/>
                </a:ext>
              </a:extLst>
            </p:cNvPr>
            <p:cNvSpPr/>
            <p:nvPr/>
          </p:nvSpPr>
          <p:spPr bwMode="auto">
            <a:xfrm>
              <a:off x="3318938" y="58120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4" name="Rectangle 233">
              <a:extLst>
                <a:ext uri="{FF2B5EF4-FFF2-40B4-BE49-F238E27FC236}">
                  <a16:creationId xmlns:a16="http://schemas.microsoft.com/office/drawing/2014/main" id="{C6521EA7-5280-9345-8E3B-D2CF34094392}"/>
                </a:ext>
              </a:extLst>
            </p:cNvPr>
            <p:cNvSpPr/>
            <p:nvPr/>
          </p:nvSpPr>
          <p:spPr bwMode="auto">
            <a:xfrm>
              <a:off x="3319010" y="5964473"/>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a:solidFill>
                    <a:schemeClr val="bg1"/>
                  </a:solidFill>
                  <a:latin typeface="Arial" panose="020B0604020202020204" pitchFamily="34" charset="0"/>
                  <a:cs typeface="Arial" panose="020B0604020202020204" pitchFamily="34" charset="0"/>
                </a:rPr>
                <a:t>Meta</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5" name="Rectangle 234">
              <a:extLst>
                <a:ext uri="{FF2B5EF4-FFF2-40B4-BE49-F238E27FC236}">
                  <a16:creationId xmlns:a16="http://schemas.microsoft.com/office/drawing/2014/main" id="{51402C23-FE9B-504B-8EAD-E00C62557F59}"/>
                </a:ext>
              </a:extLst>
            </p:cNvPr>
            <p:cNvSpPr/>
            <p:nvPr/>
          </p:nvSpPr>
          <p:spPr bwMode="auto">
            <a:xfrm>
              <a:off x="3166798" y="4263884"/>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ProcSci</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6" name="Rectangle 235">
              <a:extLst>
                <a:ext uri="{FF2B5EF4-FFF2-40B4-BE49-F238E27FC236}">
                  <a16:creationId xmlns:a16="http://schemas.microsoft.com/office/drawing/2014/main" id="{7C65EA01-DBB0-2549-A23B-2767DBBB219D}"/>
                </a:ext>
              </a:extLst>
            </p:cNvPr>
            <p:cNvSpPr/>
            <p:nvPr/>
          </p:nvSpPr>
          <p:spPr bwMode="auto">
            <a:xfrm>
              <a:off x="3172756" y="444003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i="1" dirty="0" err="1">
                  <a:solidFill>
                    <a:schemeClr val="bg1"/>
                  </a:solidFill>
                  <a:latin typeface="Arial" panose="020B0604020202020204" pitchFamily="34" charset="0"/>
                  <a:cs typeface="Arial" panose="020B0604020202020204" pitchFamily="34" charset="0"/>
                </a:rPr>
                <a:t>Telem</a:t>
              </a:r>
              <a:endParaRPr kumimoji="0" lang="en-GB" sz="700" b="1" i="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7" name="Rectangle 236">
              <a:extLst>
                <a:ext uri="{FF2B5EF4-FFF2-40B4-BE49-F238E27FC236}">
                  <a16:creationId xmlns:a16="http://schemas.microsoft.com/office/drawing/2014/main" id="{0642F80F-BC6B-7945-96D1-C279001B1AD1}"/>
                </a:ext>
              </a:extLst>
            </p:cNvPr>
            <p:cNvSpPr/>
            <p:nvPr/>
          </p:nvSpPr>
          <p:spPr bwMode="auto">
            <a:xfrm>
              <a:off x="5842579" y="4267200"/>
              <a:ext cx="425932" cy="268675"/>
            </a:xfrm>
            <a:prstGeom prst="rect">
              <a:avLst/>
            </a:prstGeom>
            <a:solidFill>
              <a:schemeClr val="accent1">
                <a:lumMod val="40000"/>
                <a:lumOff val="60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SciPlan</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39" name="Rectangle 238">
              <a:extLst>
                <a:ext uri="{FF2B5EF4-FFF2-40B4-BE49-F238E27FC236}">
                  <a16:creationId xmlns:a16="http://schemas.microsoft.com/office/drawing/2014/main" id="{F18ED655-3856-E14D-8E64-9922C06CBB3B}"/>
                </a:ext>
              </a:extLst>
            </p:cNvPr>
            <p:cNvSpPr/>
            <p:nvPr/>
          </p:nvSpPr>
          <p:spPr bwMode="auto">
            <a:xfrm>
              <a:off x="5457958" y="3627758"/>
              <a:ext cx="425932" cy="268675"/>
            </a:xfrm>
            <a:prstGeom prst="rect">
              <a:avLst/>
            </a:prstGeom>
            <a:solidFill>
              <a:srgbClr val="FF9900"/>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CorrAct</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0" name="Rectangle 239">
              <a:extLst>
                <a:ext uri="{FF2B5EF4-FFF2-40B4-BE49-F238E27FC236}">
                  <a16:creationId xmlns:a16="http://schemas.microsoft.com/office/drawing/2014/main" id="{400B4448-0324-7546-B919-69EDDE0BAE20}"/>
                </a:ext>
              </a:extLst>
            </p:cNvPr>
            <p:cNvSpPr/>
            <p:nvPr/>
          </p:nvSpPr>
          <p:spPr bwMode="auto">
            <a:xfrm>
              <a:off x="6035093" y="3103992"/>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AppSeq</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1" name="Rectangle 240">
              <a:extLst>
                <a:ext uri="{FF2B5EF4-FFF2-40B4-BE49-F238E27FC236}">
                  <a16:creationId xmlns:a16="http://schemas.microsoft.com/office/drawing/2014/main" id="{016B632D-84C4-C54A-B31F-D5F045BC7F67}"/>
                </a:ext>
              </a:extLst>
            </p:cNvPr>
            <p:cNvSpPr/>
            <p:nvPr/>
          </p:nvSpPr>
          <p:spPr bwMode="auto">
            <a:xfrm>
              <a:off x="4284989" y="2127926"/>
              <a:ext cx="425932" cy="268675"/>
            </a:xfrm>
            <a:prstGeom prst="rect">
              <a:avLst/>
            </a:prstGeom>
            <a:solidFill>
              <a:schemeClr val="bg1">
                <a:lumMod val="65000"/>
              </a:schemeClr>
            </a:solidFill>
            <a:ln w="19050">
              <a:solidFill>
                <a:schemeClr val="bg1">
                  <a:lumMod val="50000"/>
                </a:schemeClr>
              </a:solidFill>
              <a:prstDash val="sysDash"/>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700" dirty="0" err="1">
                  <a:solidFill>
                    <a:schemeClr val="bg1"/>
                  </a:solidFill>
                  <a:latin typeface="Arial" panose="020B0604020202020204" pitchFamily="34" charset="0"/>
                  <a:cs typeface="Arial" panose="020B0604020202020204" pitchFamily="34" charset="0"/>
                </a:rPr>
                <a:t>Cmds</a:t>
              </a:r>
              <a:endParaRPr kumimoji="0" lang="en-GB" sz="700" b="1"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242" name="Oval 241">
              <a:extLst>
                <a:ext uri="{FF2B5EF4-FFF2-40B4-BE49-F238E27FC236}">
                  <a16:creationId xmlns:a16="http://schemas.microsoft.com/office/drawing/2014/main" id="{8697BA1C-9F19-6642-8640-7CCB897F73F6}"/>
                </a:ext>
              </a:extLst>
            </p:cNvPr>
            <p:cNvSpPr/>
            <p:nvPr/>
          </p:nvSpPr>
          <p:spPr>
            <a:xfrm>
              <a:off x="2275229" y="2857155"/>
              <a:ext cx="144000" cy="144000"/>
            </a:xfrm>
            <a:prstGeom prst="ellipse">
              <a:avLst/>
            </a:prstGeom>
            <a:solidFill>
              <a:srgbClr val="FF9900"/>
            </a:solidFill>
            <a:ln w="19050">
              <a:solidFill>
                <a:srgbClr val="0000FF"/>
              </a:solidFill>
              <a:prstDash val="sysDash"/>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2000"/>
            </a:p>
          </p:txBody>
        </p:sp>
      </p:grpSp>
      <p:grpSp>
        <p:nvGrpSpPr>
          <p:cNvPr id="5" name="Group 4">
            <a:extLst>
              <a:ext uri="{FF2B5EF4-FFF2-40B4-BE49-F238E27FC236}">
                <a16:creationId xmlns:a16="http://schemas.microsoft.com/office/drawing/2014/main" id="{2099B14F-1EA8-4C48-9162-384DB3CF9319}"/>
              </a:ext>
            </a:extLst>
          </p:cNvPr>
          <p:cNvGrpSpPr/>
          <p:nvPr/>
        </p:nvGrpSpPr>
        <p:grpSpPr>
          <a:xfrm>
            <a:off x="137836" y="3618067"/>
            <a:ext cx="8929964" cy="2706533"/>
            <a:chOff x="137836" y="3618067"/>
            <a:chExt cx="8929964" cy="2706533"/>
          </a:xfrm>
        </p:grpSpPr>
        <p:sp>
          <p:nvSpPr>
            <p:cNvPr id="66" name="Rectangle 65">
              <a:extLst>
                <a:ext uri="{FF2B5EF4-FFF2-40B4-BE49-F238E27FC236}">
                  <a16:creationId xmlns:a16="http://schemas.microsoft.com/office/drawing/2014/main" id="{5D0A4031-535A-2A43-B201-5A1F32371A40}"/>
                </a:ext>
              </a:extLst>
            </p:cNvPr>
            <p:cNvSpPr/>
            <p:nvPr/>
          </p:nvSpPr>
          <p:spPr bwMode="auto">
            <a:xfrm>
              <a:off x="7682222" y="3657600"/>
              <a:ext cx="1385578"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7" name="Rectangle 66">
              <a:extLst>
                <a:ext uri="{FF2B5EF4-FFF2-40B4-BE49-F238E27FC236}">
                  <a16:creationId xmlns:a16="http://schemas.microsoft.com/office/drawing/2014/main" id="{0BE975F7-D1D2-214B-A2C8-460899C58097}"/>
                </a:ext>
              </a:extLst>
            </p:cNvPr>
            <p:cNvSpPr/>
            <p:nvPr/>
          </p:nvSpPr>
          <p:spPr bwMode="auto">
            <a:xfrm>
              <a:off x="6012113" y="3657600"/>
              <a:ext cx="1670583"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68" name="Rectangle 67">
              <a:extLst>
                <a:ext uri="{FF2B5EF4-FFF2-40B4-BE49-F238E27FC236}">
                  <a16:creationId xmlns:a16="http://schemas.microsoft.com/office/drawing/2014/main" id="{42AA4999-F8C4-0542-A074-03CC0EE2756D}"/>
                </a:ext>
              </a:extLst>
            </p:cNvPr>
            <p:cNvSpPr/>
            <p:nvPr/>
          </p:nvSpPr>
          <p:spPr bwMode="auto">
            <a:xfrm>
              <a:off x="4186839"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a:ln>
                  <a:noFill/>
                </a:ln>
                <a:solidFill>
                  <a:schemeClr val="tx1"/>
                </a:solidFill>
                <a:effectLst/>
                <a:latin typeface="Arial" pitchFamily="-107" charset="0"/>
              </a:endParaRPr>
            </a:p>
          </p:txBody>
        </p:sp>
        <p:sp>
          <p:nvSpPr>
            <p:cNvPr id="69" name="Rectangle 68">
              <a:extLst>
                <a:ext uri="{FF2B5EF4-FFF2-40B4-BE49-F238E27FC236}">
                  <a16:creationId xmlns:a16="http://schemas.microsoft.com/office/drawing/2014/main" id="{C549BEBB-C149-6F47-9320-EC014FCCC1F6}"/>
                </a:ext>
              </a:extLst>
            </p:cNvPr>
            <p:cNvSpPr/>
            <p:nvPr/>
          </p:nvSpPr>
          <p:spPr bwMode="auto">
            <a:xfrm>
              <a:off x="2361154" y="3657600"/>
              <a:ext cx="1829430"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0" name="Rectangle 69">
              <a:extLst>
                <a:ext uri="{FF2B5EF4-FFF2-40B4-BE49-F238E27FC236}">
                  <a16:creationId xmlns:a16="http://schemas.microsoft.com/office/drawing/2014/main" id="{C53740E5-9475-F941-AC6D-7BBB1977D38F}"/>
                </a:ext>
              </a:extLst>
            </p:cNvPr>
            <p:cNvSpPr/>
            <p:nvPr/>
          </p:nvSpPr>
          <p:spPr bwMode="auto">
            <a:xfrm>
              <a:off x="137836" y="3657600"/>
              <a:ext cx="2231802" cy="2667000"/>
            </a:xfrm>
            <a:prstGeom prst="rect">
              <a:avLst/>
            </a:prstGeom>
            <a:solidFill>
              <a:srgbClr val="FFFFFF"/>
            </a:solidFill>
            <a:ln w="38100"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200" b="1" i="0" u="none" strike="noStrike" cap="none" normalizeH="0" baseline="0" dirty="0">
                <a:ln>
                  <a:noFill/>
                </a:ln>
                <a:solidFill>
                  <a:schemeClr val="tx1"/>
                </a:solidFill>
                <a:effectLst/>
                <a:latin typeface="Arial" pitchFamily="-107" charset="0"/>
              </a:endParaRPr>
            </a:p>
          </p:txBody>
        </p:sp>
        <p:sp>
          <p:nvSpPr>
            <p:cNvPr id="71" name="Rounded Rectangle 70">
              <a:extLst>
                <a:ext uri="{FF2B5EF4-FFF2-40B4-BE49-F238E27FC236}">
                  <a16:creationId xmlns:a16="http://schemas.microsoft.com/office/drawing/2014/main" id="{F72D04F7-09EB-FB42-A4F9-3C088C6722CD}"/>
                </a:ext>
              </a:extLst>
            </p:cNvPr>
            <p:cNvSpPr/>
            <p:nvPr/>
          </p:nvSpPr>
          <p:spPr bwMode="auto">
            <a:xfrm>
              <a:off x="712970" y="4353851"/>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Process Telemetry</a:t>
              </a:r>
            </a:p>
          </p:txBody>
        </p:sp>
        <p:sp>
          <p:nvSpPr>
            <p:cNvPr id="72" name="Rectangle 71">
              <a:extLst>
                <a:ext uri="{FF2B5EF4-FFF2-40B4-BE49-F238E27FC236}">
                  <a16:creationId xmlns:a16="http://schemas.microsoft.com/office/drawing/2014/main" id="{A670C291-277D-8045-81A5-E7A32B623912}"/>
                </a:ext>
              </a:extLst>
            </p:cNvPr>
            <p:cNvSpPr/>
            <p:nvPr/>
          </p:nvSpPr>
          <p:spPr bwMode="auto">
            <a:xfrm>
              <a:off x="1395194" y="3982874"/>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Channelized data</a:t>
              </a:r>
            </a:p>
          </p:txBody>
        </p:sp>
        <p:sp>
          <p:nvSpPr>
            <p:cNvPr id="74" name="Rounded Rectangle 73">
              <a:extLst>
                <a:ext uri="{FF2B5EF4-FFF2-40B4-BE49-F238E27FC236}">
                  <a16:creationId xmlns:a16="http://schemas.microsoft.com/office/drawing/2014/main" id="{7BB1C594-427D-AC42-AD3C-C844052F6C95}"/>
                </a:ext>
              </a:extLst>
            </p:cNvPr>
            <p:cNvSpPr/>
            <p:nvPr/>
          </p:nvSpPr>
          <p:spPr bwMode="auto">
            <a:xfrm>
              <a:off x="6152752" y="4026355"/>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S/C and Trend Analysis </a:t>
              </a:r>
            </a:p>
          </p:txBody>
        </p:sp>
        <p:sp>
          <p:nvSpPr>
            <p:cNvPr id="75" name="Rectangle 74">
              <a:extLst>
                <a:ext uri="{FF2B5EF4-FFF2-40B4-BE49-F238E27FC236}">
                  <a16:creationId xmlns:a16="http://schemas.microsoft.com/office/drawing/2014/main" id="{96141FFD-DD02-4C4B-8793-9ECF6BB8445F}"/>
                </a:ext>
              </a:extLst>
            </p:cNvPr>
            <p:cNvSpPr/>
            <p:nvPr/>
          </p:nvSpPr>
          <p:spPr bwMode="auto">
            <a:xfrm>
              <a:off x="6427276" y="4371624"/>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Corrective Action</a:t>
              </a:r>
            </a:p>
          </p:txBody>
        </p:sp>
        <p:cxnSp>
          <p:nvCxnSpPr>
            <p:cNvPr id="76" name="Elbow Connector 75">
              <a:extLst>
                <a:ext uri="{FF2B5EF4-FFF2-40B4-BE49-F238E27FC236}">
                  <a16:creationId xmlns:a16="http://schemas.microsoft.com/office/drawing/2014/main" id="{471CAD51-238F-4149-9030-588817549F87}"/>
                </a:ext>
              </a:extLst>
            </p:cNvPr>
            <p:cNvCxnSpPr>
              <a:cxnSpLocks/>
              <a:stCxn id="74" idx="2"/>
              <a:endCxn id="75" idx="0"/>
            </p:cNvCxnSpPr>
            <p:nvPr/>
          </p:nvCxnSpPr>
          <p:spPr bwMode="auto">
            <a:xfrm rot="16200000" flipH="1">
              <a:off x="6768913" y="4254680"/>
              <a:ext cx="121883" cy="112005"/>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7" name="Rounded Rectangle 76">
              <a:extLst>
                <a:ext uri="{FF2B5EF4-FFF2-40B4-BE49-F238E27FC236}">
                  <a16:creationId xmlns:a16="http://schemas.microsoft.com/office/drawing/2014/main" id="{19EEC9BF-4560-3E40-8283-1A9D31F47FA8}"/>
                </a:ext>
              </a:extLst>
            </p:cNvPr>
            <p:cNvSpPr/>
            <p:nvPr/>
          </p:nvSpPr>
          <p:spPr bwMode="auto">
            <a:xfrm>
              <a:off x="6335033" y="4723662"/>
              <a:ext cx="1242199" cy="22338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Planning &amp; Sequencing</a:t>
              </a:r>
              <a:endParaRPr kumimoji="0" lang="en-US" sz="900" b="0" i="0" u="none" strike="noStrike" cap="none" normalizeH="0" baseline="0" dirty="0">
                <a:ln>
                  <a:noFill/>
                </a:ln>
                <a:solidFill>
                  <a:schemeClr val="tx1"/>
                </a:solidFill>
                <a:effectLst/>
                <a:latin typeface="Arial" pitchFamily="-107" charset="0"/>
              </a:endParaRPr>
            </a:p>
          </p:txBody>
        </p:sp>
        <p:cxnSp>
          <p:nvCxnSpPr>
            <p:cNvPr id="78" name="Elbow Connector 77">
              <a:extLst>
                <a:ext uri="{FF2B5EF4-FFF2-40B4-BE49-F238E27FC236}">
                  <a16:creationId xmlns:a16="http://schemas.microsoft.com/office/drawing/2014/main" id="{28464AFB-C1B0-7F4D-8528-C33F6E1581E8}"/>
                </a:ext>
              </a:extLst>
            </p:cNvPr>
            <p:cNvCxnSpPr>
              <a:cxnSpLocks/>
              <a:stCxn id="75" idx="2"/>
              <a:endCxn id="77" idx="0"/>
            </p:cNvCxnSpPr>
            <p:nvPr/>
          </p:nvCxnSpPr>
          <p:spPr bwMode="auto">
            <a:xfrm rot="16200000" flipH="1">
              <a:off x="6838054" y="4605583"/>
              <a:ext cx="165883" cy="7027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79" name="Rectangle 78">
              <a:extLst>
                <a:ext uri="{FF2B5EF4-FFF2-40B4-BE49-F238E27FC236}">
                  <a16:creationId xmlns:a16="http://schemas.microsoft.com/office/drawing/2014/main" id="{E4278F29-FE1B-844D-A7CF-8A6CF3AD5AEF}"/>
                </a:ext>
              </a:extLst>
            </p:cNvPr>
            <p:cNvSpPr/>
            <p:nvPr/>
          </p:nvSpPr>
          <p:spPr bwMode="auto">
            <a:xfrm>
              <a:off x="6202968" y="5358551"/>
              <a:ext cx="1353608"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Approved Sequence</a:t>
              </a:r>
            </a:p>
          </p:txBody>
        </p:sp>
        <p:cxnSp>
          <p:nvCxnSpPr>
            <p:cNvPr id="80" name="Elbow Connector 79">
              <a:extLst>
                <a:ext uri="{FF2B5EF4-FFF2-40B4-BE49-F238E27FC236}">
                  <a16:creationId xmlns:a16="http://schemas.microsoft.com/office/drawing/2014/main" id="{6ADFCAAC-F674-5E42-9041-5ED3D78EF9BA}"/>
                </a:ext>
              </a:extLst>
            </p:cNvPr>
            <p:cNvCxnSpPr>
              <a:cxnSpLocks/>
              <a:stCxn id="77" idx="2"/>
              <a:endCxn id="79" idx="0"/>
            </p:cNvCxnSpPr>
            <p:nvPr/>
          </p:nvCxnSpPr>
          <p:spPr bwMode="auto">
            <a:xfrm rot="5400000">
              <a:off x="6712202" y="5114620"/>
              <a:ext cx="411501" cy="76361"/>
            </a:xfrm>
            <a:prstGeom prst="bentConnector3">
              <a:avLst>
                <a:gd name="adj1" fmla="val 64805"/>
              </a:avLst>
            </a:prstGeom>
            <a:solidFill>
              <a:srgbClr val="FFFFFF"/>
            </a:solidFill>
            <a:ln w="9525" cap="flat" cmpd="sng" algn="ctr">
              <a:solidFill>
                <a:srgbClr val="000000"/>
              </a:solidFill>
              <a:prstDash val="solid"/>
              <a:round/>
              <a:headEnd type="none" w="med" len="med"/>
              <a:tailEnd type="triangle"/>
            </a:ln>
            <a:effectLst/>
          </p:spPr>
        </p:cxnSp>
        <p:sp>
          <p:nvSpPr>
            <p:cNvPr id="81" name="Rounded Rectangle 80">
              <a:extLst>
                <a:ext uri="{FF2B5EF4-FFF2-40B4-BE49-F238E27FC236}">
                  <a16:creationId xmlns:a16="http://schemas.microsoft.com/office/drawing/2014/main" id="{C481EBED-CBD6-5141-829E-F3468B25A2F3}"/>
                </a:ext>
              </a:extLst>
            </p:cNvPr>
            <p:cNvSpPr/>
            <p:nvPr/>
          </p:nvSpPr>
          <p:spPr bwMode="auto">
            <a:xfrm>
              <a:off x="614611" y="5741364"/>
              <a:ext cx="97763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Uplink Generation</a:t>
              </a:r>
              <a:endParaRPr kumimoji="0" lang="en-US" sz="900" b="0" i="0" u="none" strike="noStrike" cap="none" normalizeH="0" baseline="0" dirty="0">
                <a:ln>
                  <a:noFill/>
                </a:ln>
                <a:solidFill>
                  <a:schemeClr val="tx1"/>
                </a:solidFill>
                <a:effectLst/>
                <a:latin typeface="Arial" pitchFamily="-107" charset="0"/>
              </a:endParaRPr>
            </a:p>
          </p:txBody>
        </p:sp>
        <p:sp>
          <p:nvSpPr>
            <p:cNvPr id="87" name="Rectangle 86">
              <a:extLst>
                <a:ext uri="{FF2B5EF4-FFF2-40B4-BE49-F238E27FC236}">
                  <a16:creationId xmlns:a16="http://schemas.microsoft.com/office/drawing/2014/main" id="{75644BA7-75A3-BC4A-88EB-E5A662D0F2DA}"/>
                </a:ext>
              </a:extLst>
            </p:cNvPr>
            <p:cNvSpPr/>
            <p:nvPr/>
          </p:nvSpPr>
          <p:spPr bwMode="auto">
            <a:xfrm>
              <a:off x="322941" y="6108979"/>
              <a:ext cx="1031386" cy="106059"/>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Uplink data</a:t>
              </a:r>
            </a:p>
          </p:txBody>
        </p:sp>
        <p:cxnSp>
          <p:nvCxnSpPr>
            <p:cNvPr id="89" name="Elbow Connector 88">
              <a:extLst>
                <a:ext uri="{FF2B5EF4-FFF2-40B4-BE49-F238E27FC236}">
                  <a16:creationId xmlns:a16="http://schemas.microsoft.com/office/drawing/2014/main" id="{C447B627-7F8F-ED43-991B-454BE75B1846}"/>
                </a:ext>
              </a:extLst>
            </p:cNvPr>
            <p:cNvCxnSpPr>
              <a:cxnSpLocks/>
              <a:stCxn id="81" idx="2"/>
              <a:endCxn id="87" idx="0"/>
            </p:cNvCxnSpPr>
            <p:nvPr/>
          </p:nvCxnSpPr>
          <p:spPr bwMode="auto">
            <a:xfrm rot="5400000">
              <a:off x="902667" y="5908217"/>
              <a:ext cx="136731" cy="26479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0" name="TextBox 89">
              <a:extLst>
                <a:ext uri="{FF2B5EF4-FFF2-40B4-BE49-F238E27FC236}">
                  <a16:creationId xmlns:a16="http://schemas.microsoft.com/office/drawing/2014/main" id="{19326BF6-FC75-7E43-89B9-D10611AC8FB2}"/>
                </a:ext>
              </a:extLst>
            </p:cNvPr>
            <p:cNvSpPr txBox="1"/>
            <p:nvPr/>
          </p:nvSpPr>
          <p:spPr>
            <a:xfrm>
              <a:off x="5583183" y="4677839"/>
              <a:ext cx="184731" cy="338554"/>
            </a:xfrm>
            <a:prstGeom prst="rect">
              <a:avLst/>
            </a:prstGeom>
            <a:noFill/>
          </p:spPr>
          <p:txBody>
            <a:bodyPr wrap="none" rtlCol="0">
              <a:spAutoFit/>
            </a:bodyPr>
            <a:lstStyle/>
            <a:p>
              <a:endParaRPr lang="en-US" sz="1600" dirty="0"/>
            </a:p>
          </p:txBody>
        </p:sp>
        <p:sp>
          <p:nvSpPr>
            <p:cNvPr id="91" name="Rounded Rectangle 90">
              <a:extLst>
                <a:ext uri="{FF2B5EF4-FFF2-40B4-BE49-F238E27FC236}">
                  <a16:creationId xmlns:a16="http://schemas.microsoft.com/office/drawing/2014/main" id="{67F3D531-B02F-4746-9B0D-CCCFEAC8071D}"/>
                </a:ext>
              </a:extLst>
            </p:cNvPr>
            <p:cNvSpPr/>
            <p:nvPr/>
          </p:nvSpPr>
          <p:spPr bwMode="auto">
            <a:xfrm>
              <a:off x="4534251" y="4524840"/>
              <a:ext cx="1043053" cy="223457"/>
            </a:xfrm>
            <a:prstGeom prst="roundRect">
              <a:avLst/>
            </a:prstGeom>
            <a:solidFill>
              <a:schemeClr val="accent2">
                <a:lumMod val="40000"/>
                <a:lumOff val="60000"/>
              </a:schemeClr>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Maneuver</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Design</a:t>
              </a:r>
            </a:p>
          </p:txBody>
        </p:sp>
        <p:sp>
          <p:nvSpPr>
            <p:cNvPr id="92" name="Rectangle 91">
              <a:extLst>
                <a:ext uri="{FF2B5EF4-FFF2-40B4-BE49-F238E27FC236}">
                  <a16:creationId xmlns:a16="http://schemas.microsoft.com/office/drawing/2014/main" id="{F23A8237-C683-7441-8F4B-C233413A6DEE}"/>
                </a:ext>
              </a:extLst>
            </p:cNvPr>
            <p:cNvSpPr/>
            <p:nvPr/>
          </p:nvSpPr>
          <p:spPr bwMode="auto">
            <a:xfrm>
              <a:off x="4843658" y="4852058"/>
              <a:ext cx="917162" cy="24391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TCM and/or Pointing Solution</a:t>
              </a:r>
            </a:p>
          </p:txBody>
        </p:sp>
        <p:cxnSp>
          <p:nvCxnSpPr>
            <p:cNvPr id="93" name="Elbow Connector 92">
              <a:extLst>
                <a:ext uri="{FF2B5EF4-FFF2-40B4-BE49-F238E27FC236}">
                  <a16:creationId xmlns:a16="http://schemas.microsoft.com/office/drawing/2014/main" id="{31D726A3-373D-134B-AF8C-70B8CF7790B8}"/>
                </a:ext>
              </a:extLst>
            </p:cNvPr>
            <p:cNvCxnSpPr>
              <a:cxnSpLocks/>
              <a:stCxn id="91" idx="2"/>
              <a:endCxn id="92" idx="0"/>
            </p:cNvCxnSpPr>
            <p:nvPr/>
          </p:nvCxnSpPr>
          <p:spPr bwMode="auto">
            <a:xfrm rot="16200000" flipH="1">
              <a:off x="5127128" y="4676947"/>
              <a:ext cx="103760" cy="2464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94" name="Elbow Connector 93">
              <a:extLst>
                <a:ext uri="{FF2B5EF4-FFF2-40B4-BE49-F238E27FC236}">
                  <a16:creationId xmlns:a16="http://schemas.microsoft.com/office/drawing/2014/main" id="{DA3DF795-B74F-6F44-A152-3CF14C6C5D31}"/>
                </a:ext>
              </a:extLst>
            </p:cNvPr>
            <p:cNvCxnSpPr>
              <a:cxnSpLocks/>
              <a:stCxn id="92" idx="3"/>
              <a:endCxn id="77" idx="1"/>
            </p:cNvCxnSpPr>
            <p:nvPr/>
          </p:nvCxnSpPr>
          <p:spPr bwMode="auto">
            <a:xfrm flipV="1">
              <a:off x="5760820" y="4835356"/>
              <a:ext cx="574213" cy="138660"/>
            </a:xfrm>
            <a:prstGeom prst="bentConnector3">
              <a:avLst>
                <a:gd name="adj1" fmla="val 65558"/>
              </a:avLst>
            </a:prstGeom>
            <a:solidFill>
              <a:srgbClr val="FFFFFF"/>
            </a:solidFill>
            <a:ln w="9525" cap="flat" cmpd="sng" algn="ctr">
              <a:solidFill>
                <a:srgbClr val="000000"/>
              </a:solidFill>
              <a:prstDash val="solid"/>
              <a:round/>
              <a:headEnd type="none" w="med" len="med"/>
              <a:tailEnd type="triangle"/>
            </a:ln>
            <a:effectLst/>
          </p:spPr>
        </p:cxnSp>
        <p:sp>
          <p:nvSpPr>
            <p:cNvPr id="95" name="Rounded Rectangle 94">
              <a:extLst>
                <a:ext uri="{FF2B5EF4-FFF2-40B4-BE49-F238E27FC236}">
                  <a16:creationId xmlns:a16="http://schemas.microsoft.com/office/drawing/2014/main" id="{7ED557BC-9AB7-794A-9150-A91F4EC57450}"/>
                </a:ext>
              </a:extLst>
            </p:cNvPr>
            <p:cNvSpPr/>
            <p:nvPr/>
          </p:nvSpPr>
          <p:spPr bwMode="auto">
            <a:xfrm>
              <a:off x="2581393" y="4772459"/>
              <a:ext cx="1043053" cy="230883"/>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Processing</a:t>
              </a:r>
              <a:endParaRPr kumimoji="0" lang="en-US" sz="900" b="0" i="0" u="none" strike="noStrike" cap="none" normalizeH="0" baseline="0" dirty="0">
                <a:ln>
                  <a:noFill/>
                </a:ln>
                <a:solidFill>
                  <a:schemeClr val="tx1"/>
                </a:solidFill>
                <a:effectLst/>
                <a:latin typeface="Arial" pitchFamily="-107" charset="0"/>
              </a:endParaRPr>
            </a:p>
          </p:txBody>
        </p:sp>
        <p:cxnSp>
          <p:nvCxnSpPr>
            <p:cNvPr id="97" name="Elbow Connector 96">
              <a:extLst>
                <a:ext uri="{FF2B5EF4-FFF2-40B4-BE49-F238E27FC236}">
                  <a16:creationId xmlns:a16="http://schemas.microsoft.com/office/drawing/2014/main" id="{D776644A-4892-434F-9C9D-04A7870AAEC0}"/>
                </a:ext>
              </a:extLst>
            </p:cNvPr>
            <p:cNvCxnSpPr>
              <a:cxnSpLocks/>
              <a:stCxn id="71" idx="2"/>
              <a:endCxn id="99" idx="0"/>
            </p:cNvCxnSpPr>
            <p:nvPr/>
          </p:nvCxnSpPr>
          <p:spPr bwMode="auto">
            <a:xfrm rot="16200000" flipH="1">
              <a:off x="1148765" y="4581408"/>
              <a:ext cx="131641" cy="8606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99" name="Rectangle 98">
              <a:extLst>
                <a:ext uri="{FF2B5EF4-FFF2-40B4-BE49-F238E27FC236}">
                  <a16:creationId xmlns:a16="http://schemas.microsoft.com/office/drawing/2014/main" id="{FE60EB68-3CF0-0E45-915F-21D0D497377D}"/>
                </a:ext>
              </a:extLst>
            </p:cNvPr>
            <p:cNvSpPr/>
            <p:nvPr/>
          </p:nvSpPr>
          <p:spPr bwMode="auto">
            <a:xfrm>
              <a:off x="799039" y="4690264"/>
              <a:ext cx="917162" cy="14509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L0 data</a:t>
              </a:r>
            </a:p>
          </p:txBody>
        </p:sp>
        <p:cxnSp>
          <p:nvCxnSpPr>
            <p:cNvPr id="100" name="Elbow Connector 99">
              <a:extLst>
                <a:ext uri="{FF2B5EF4-FFF2-40B4-BE49-F238E27FC236}">
                  <a16:creationId xmlns:a16="http://schemas.microsoft.com/office/drawing/2014/main" id="{04155CEE-3EB2-F84B-B6DF-115A8BF9DEA5}"/>
                </a:ext>
              </a:extLst>
            </p:cNvPr>
            <p:cNvCxnSpPr>
              <a:cxnSpLocks/>
              <a:stCxn id="99" idx="2"/>
              <a:endCxn id="95" idx="1"/>
            </p:cNvCxnSpPr>
            <p:nvPr/>
          </p:nvCxnSpPr>
          <p:spPr bwMode="auto">
            <a:xfrm rot="16200000" flipH="1">
              <a:off x="1893233" y="4199741"/>
              <a:ext cx="52545" cy="1323773"/>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1" name="Rectangle 100">
              <a:extLst>
                <a:ext uri="{FF2B5EF4-FFF2-40B4-BE49-F238E27FC236}">
                  <a16:creationId xmlns:a16="http://schemas.microsoft.com/office/drawing/2014/main" id="{D9CC0498-57A9-C54A-806F-D3A5365B98E1}"/>
                </a:ext>
              </a:extLst>
            </p:cNvPr>
            <p:cNvSpPr/>
            <p:nvPr/>
          </p:nvSpPr>
          <p:spPr bwMode="auto">
            <a:xfrm>
              <a:off x="3236589" y="5065068"/>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Data</a:t>
              </a:r>
            </a:p>
          </p:txBody>
        </p:sp>
        <p:cxnSp>
          <p:nvCxnSpPr>
            <p:cNvPr id="102" name="Elbow Connector 101">
              <a:extLst>
                <a:ext uri="{FF2B5EF4-FFF2-40B4-BE49-F238E27FC236}">
                  <a16:creationId xmlns:a16="http://schemas.microsoft.com/office/drawing/2014/main" id="{9ED0AAFA-F715-E642-BEC2-808F8A25317C}"/>
                </a:ext>
              </a:extLst>
            </p:cNvPr>
            <p:cNvCxnSpPr>
              <a:cxnSpLocks/>
              <a:stCxn id="95" idx="2"/>
              <a:endCxn id="101" idx="1"/>
            </p:cNvCxnSpPr>
            <p:nvPr/>
          </p:nvCxnSpPr>
          <p:spPr bwMode="auto">
            <a:xfrm rot="16200000" flipH="1">
              <a:off x="3097830" y="5008431"/>
              <a:ext cx="143848" cy="13367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03" name="Rectangle 102">
              <a:extLst>
                <a:ext uri="{FF2B5EF4-FFF2-40B4-BE49-F238E27FC236}">
                  <a16:creationId xmlns:a16="http://schemas.microsoft.com/office/drawing/2014/main" id="{51AFF9FA-313D-AC4D-BBBF-8625B2E06D01}"/>
                </a:ext>
              </a:extLst>
            </p:cNvPr>
            <p:cNvSpPr/>
            <p:nvPr/>
          </p:nvSpPr>
          <p:spPr bwMode="auto">
            <a:xfrm>
              <a:off x="4411477" y="4264294"/>
              <a:ext cx="764301"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Orbit</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Data</a:t>
              </a:r>
            </a:p>
          </p:txBody>
        </p:sp>
        <p:cxnSp>
          <p:nvCxnSpPr>
            <p:cNvPr id="104" name="Elbow Connector 103">
              <a:extLst>
                <a:ext uri="{FF2B5EF4-FFF2-40B4-BE49-F238E27FC236}">
                  <a16:creationId xmlns:a16="http://schemas.microsoft.com/office/drawing/2014/main" id="{61415FC9-B4B7-484C-B02D-0AA1630330A6}"/>
                </a:ext>
              </a:extLst>
            </p:cNvPr>
            <p:cNvCxnSpPr>
              <a:cxnSpLocks/>
              <a:stCxn id="103" idx="2"/>
              <a:endCxn id="91" idx="0"/>
            </p:cNvCxnSpPr>
            <p:nvPr/>
          </p:nvCxnSpPr>
          <p:spPr bwMode="auto">
            <a:xfrm rot="16200000" flipH="1">
              <a:off x="4876550" y="4345614"/>
              <a:ext cx="96304" cy="26214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08" name="Rounded Rectangle 107">
              <a:extLst>
                <a:ext uri="{FF2B5EF4-FFF2-40B4-BE49-F238E27FC236}">
                  <a16:creationId xmlns:a16="http://schemas.microsoft.com/office/drawing/2014/main" id="{37A81282-5A3D-1446-8BC4-60B6FADBA397}"/>
                </a:ext>
              </a:extLst>
            </p:cNvPr>
            <p:cNvSpPr/>
            <p:nvPr/>
          </p:nvSpPr>
          <p:spPr bwMode="auto">
            <a:xfrm>
              <a:off x="8024747" y="5137443"/>
              <a:ext cx="952006" cy="231046"/>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Science planning</a:t>
              </a:r>
              <a:endParaRPr kumimoji="0" lang="en-US" sz="900" b="0" i="0" u="none" strike="noStrike" cap="none" normalizeH="0" baseline="0" dirty="0">
                <a:ln>
                  <a:noFill/>
                </a:ln>
                <a:solidFill>
                  <a:schemeClr val="tx1"/>
                </a:solidFill>
                <a:effectLst/>
                <a:latin typeface="Arial" pitchFamily="-107" charset="0"/>
              </a:endParaRPr>
            </a:p>
          </p:txBody>
        </p:sp>
        <p:sp>
          <p:nvSpPr>
            <p:cNvPr id="111" name="Rectangle 110">
              <a:extLst>
                <a:ext uri="{FF2B5EF4-FFF2-40B4-BE49-F238E27FC236}">
                  <a16:creationId xmlns:a16="http://schemas.microsoft.com/office/drawing/2014/main" id="{8657E772-306E-3E42-B594-483CD92F6336}"/>
                </a:ext>
              </a:extLst>
            </p:cNvPr>
            <p:cNvSpPr/>
            <p:nvPr/>
          </p:nvSpPr>
          <p:spPr bwMode="auto">
            <a:xfrm>
              <a:off x="7950204" y="4723662"/>
              <a:ext cx="917162" cy="186156"/>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Science Activity Plan</a:t>
              </a:r>
            </a:p>
          </p:txBody>
        </p:sp>
        <p:cxnSp>
          <p:nvCxnSpPr>
            <p:cNvPr id="112" name="Elbow Connector 111">
              <a:extLst>
                <a:ext uri="{FF2B5EF4-FFF2-40B4-BE49-F238E27FC236}">
                  <a16:creationId xmlns:a16="http://schemas.microsoft.com/office/drawing/2014/main" id="{BC821CDF-2A74-FC42-AEC8-0E39CD5E366B}"/>
                </a:ext>
              </a:extLst>
            </p:cNvPr>
            <p:cNvCxnSpPr>
              <a:cxnSpLocks/>
              <a:stCxn id="111" idx="1"/>
              <a:endCxn id="77" idx="3"/>
            </p:cNvCxnSpPr>
            <p:nvPr/>
          </p:nvCxnSpPr>
          <p:spPr bwMode="auto">
            <a:xfrm rot="10800000" flipV="1">
              <a:off x="7577233" y="4816740"/>
              <a:ext cx="372972" cy="1861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14" name="Elbow Connector 113">
              <a:extLst>
                <a:ext uri="{FF2B5EF4-FFF2-40B4-BE49-F238E27FC236}">
                  <a16:creationId xmlns:a16="http://schemas.microsoft.com/office/drawing/2014/main" id="{39344D1E-3AF3-CB4A-BC9B-B651B1E9B1B3}"/>
                </a:ext>
              </a:extLst>
            </p:cNvPr>
            <p:cNvCxnSpPr>
              <a:cxnSpLocks/>
              <a:stCxn id="108" idx="0"/>
              <a:endCxn id="111" idx="2"/>
            </p:cNvCxnSpPr>
            <p:nvPr/>
          </p:nvCxnSpPr>
          <p:spPr bwMode="auto">
            <a:xfrm rot="16200000" flipV="1">
              <a:off x="8340956" y="4977648"/>
              <a:ext cx="227625" cy="9196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15" name="Rounded Rectangle 114">
              <a:extLst>
                <a:ext uri="{FF2B5EF4-FFF2-40B4-BE49-F238E27FC236}">
                  <a16:creationId xmlns:a16="http://schemas.microsoft.com/office/drawing/2014/main" id="{1A9AD8F5-B1FB-3A45-995F-F8FF9282A975}"/>
                </a:ext>
              </a:extLst>
            </p:cNvPr>
            <p:cNvSpPr/>
            <p:nvPr/>
          </p:nvSpPr>
          <p:spPr bwMode="auto">
            <a:xfrm>
              <a:off x="8024747" y="5505516"/>
              <a:ext cx="952006" cy="151726"/>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Archive</a:t>
              </a:r>
              <a:endParaRPr kumimoji="0" lang="en-US" sz="900" b="0" i="0" u="none" strike="noStrike" cap="none" normalizeH="0" baseline="0" dirty="0">
                <a:ln>
                  <a:noFill/>
                </a:ln>
                <a:solidFill>
                  <a:schemeClr val="tx1"/>
                </a:solidFill>
                <a:effectLst/>
                <a:latin typeface="Arial" pitchFamily="-107" charset="0"/>
              </a:endParaRPr>
            </a:p>
          </p:txBody>
        </p:sp>
        <p:cxnSp>
          <p:nvCxnSpPr>
            <p:cNvPr id="117" name="Elbow Connector 116">
              <a:extLst>
                <a:ext uri="{FF2B5EF4-FFF2-40B4-BE49-F238E27FC236}">
                  <a16:creationId xmlns:a16="http://schemas.microsoft.com/office/drawing/2014/main" id="{A95B8E9E-94B0-334D-84DE-1016981EA690}"/>
                </a:ext>
              </a:extLst>
            </p:cNvPr>
            <p:cNvCxnSpPr>
              <a:cxnSpLocks/>
              <a:stCxn id="101" idx="2"/>
              <a:endCxn id="118" idx="3"/>
            </p:cNvCxnSpPr>
            <p:nvPr/>
          </p:nvCxnSpPr>
          <p:spPr bwMode="auto">
            <a:xfrm rot="5400000">
              <a:off x="2590663" y="4292725"/>
              <a:ext cx="124563" cy="1997734"/>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18" name="Rounded Rectangle 117">
              <a:extLst>
                <a:ext uri="{FF2B5EF4-FFF2-40B4-BE49-F238E27FC236}">
                  <a16:creationId xmlns:a16="http://schemas.microsoft.com/office/drawing/2014/main" id="{016A972A-424F-F74F-9C65-35695F87B35D}"/>
                </a:ext>
              </a:extLst>
            </p:cNvPr>
            <p:cNvSpPr/>
            <p:nvPr/>
          </p:nvSpPr>
          <p:spPr bwMode="auto">
            <a:xfrm>
              <a:off x="611024" y="5238432"/>
              <a:ext cx="1043053" cy="230883"/>
            </a:xfrm>
            <a:prstGeom prst="roundRect">
              <a:avLst/>
            </a:prstGeom>
            <a:solidFill>
              <a:srgbClr val="FF82D6"/>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Manage Mission Data</a:t>
              </a:r>
              <a:endParaRPr kumimoji="0" lang="en-US" sz="900" b="0" i="0" u="none" strike="noStrike" cap="none" normalizeH="0" baseline="0" dirty="0">
                <a:ln>
                  <a:noFill/>
                </a:ln>
                <a:solidFill>
                  <a:schemeClr val="tx1"/>
                </a:solidFill>
                <a:effectLst/>
                <a:latin typeface="Arial" pitchFamily="-107" charset="0"/>
              </a:endParaRPr>
            </a:p>
          </p:txBody>
        </p:sp>
        <p:cxnSp>
          <p:nvCxnSpPr>
            <p:cNvPr id="119" name="Elbow Connector 118">
              <a:extLst>
                <a:ext uri="{FF2B5EF4-FFF2-40B4-BE49-F238E27FC236}">
                  <a16:creationId xmlns:a16="http://schemas.microsoft.com/office/drawing/2014/main" id="{A925C956-CCD0-3548-ABC6-53879E69ECD3}"/>
                </a:ext>
              </a:extLst>
            </p:cNvPr>
            <p:cNvCxnSpPr>
              <a:cxnSpLocks/>
              <a:stCxn id="118" idx="2"/>
              <a:endCxn id="146" idx="1"/>
            </p:cNvCxnSpPr>
            <p:nvPr/>
          </p:nvCxnSpPr>
          <p:spPr bwMode="auto">
            <a:xfrm rot="16200000" flipH="1">
              <a:off x="1995917" y="4605948"/>
              <a:ext cx="118322" cy="1845056"/>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20" name="TextBox 119">
              <a:extLst>
                <a:ext uri="{FF2B5EF4-FFF2-40B4-BE49-F238E27FC236}">
                  <a16:creationId xmlns:a16="http://schemas.microsoft.com/office/drawing/2014/main" id="{E5669FB3-8EAF-8E4A-A4CF-ACDBC03EB823}"/>
                </a:ext>
              </a:extLst>
            </p:cNvPr>
            <p:cNvSpPr txBox="1"/>
            <p:nvPr/>
          </p:nvSpPr>
          <p:spPr>
            <a:xfrm>
              <a:off x="7653188" y="3618067"/>
              <a:ext cx="1026243" cy="253916"/>
            </a:xfrm>
            <a:prstGeom prst="rect">
              <a:avLst/>
            </a:prstGeom>
            <a:noFill/>
          </p:spPr>
          <p:txBody>
            <a:bodyPr wrap="none" rtlCol="0">
              <a:spAutoFit/>
            </a:bodyPr>
            <a:lstStyle/>
            <a:p>
              <a:r>
                <a:rPr lang="en-US" sz="1050" dirty="0"/>
                <a:t>Sci. Planning</a:t>
              </a:r>
            </a:p>
          </p:txBody>
        </p:sp>
        <p:sp>
          <p:nvSpPr>
            <p:cNvPr id="121" name="TextBox 120">
              <a:extLst>
                <a:ext uri="{FF2B5EF4-FFF2-40B4-BE49-F238E27FC236}">
                  <a16:creationId xmlns:a16="http://schemas.microsoft.com/office/drawing/2014/main" id="{DAD04D4D-518A-D443-BBBC-A488B53896C4}"/>
                </a:ext>
              </a:extLst>
            </p:cNvPr>
            <p:cNvSpPr txBox="1"/>
            <p:nvPr/>
          </p:nvSpPr>
          <p:spPr>
            <a:xfrm>
              <a:off x="6037564" y="3624590"/>
              <a:ext cx="1205779" cy="253916"/>
            </a:xfrm>
            <a:prstGeom prst="rect">
              <a:avLst/>
            </a:prstGeom>
            <a:noFill/>
          </p:spPr>
          <p:txBody>
            <a:bodyPr wrap="none" rtlCol="0">
              <a:spAutoFit/>
            </a:bodyPr>
            <a:lstStyle/>
            <a:p>
              <a:r>
                <a:rPr lang="en-US" sz="1050" dirty="0"/>
                <a:t>Planning &amp; Seq.</a:t>
              </a:r>
            </a:p>
          </p:txBody>
        </p:sp>
        <p:sp>
          <p:nvSpPr>
            <p:cNvPr id="122" name="TextBox 121">
              <a:extLst>
                <a:ext uri="{FF2B5EF4-FFF2-40B4-BE49-F238E27FC236}">
                  <a16:creationId xmlns:a16="http://schemas.microsoft.com/office/drawing/2014/main" id="{74FA7DBB-587B-6346-9D98-F1D0DAAE8BF5}"/>
                </a:ext>
              </a:extLst>
            </p:cNvPr>
            <p:cNvSpPr txBox="1"/>
            <p:nvPr/>
          </p:nvSpPr>
          <p:spPr>
            <a:xfrm>
              <a:off x="4601398" y="3619565"/>
              <a:ext cx="906017" cy="261610"/>
            </a:xfrm>
            <a:prstGeom prst="rect">
              <a:avLst/>
            </a:prstGeom>
            <a:noFill/>
          </p:spPr>
          <p:txBody>
            <a:bodyPr wrap="none" rtlCol="0">
              <a:spAutoFit/>
            </a:bodyPr>
            <a:lstStyle/>
            <a:p>
              <a:r>
                <a:rPr lang="en-US" sz="1050" dirty="0"/>
                <a:t>Navigation</a:t>
              </a:r>
            </a:p>
          </p:txBody>
        </p:sp>
        <p:sp>
          <p:nvSpPr>
            <p:cNvPr id="123" name="TextBox 122">
              <a:extLst>
                <a:ext uri="{FF2B5EF4-FFF2-40B4-BE49-F238E27FC236}">
                  <a16:creationId xmlns:a16="http://schemas.microsoft.com/office/drawing/2014/main" id="{81FA257E-0959-8648-B604-817A6BD38220}"/>
                </a:ext>
              </a:extLst>
            </p:cNvPr>
            <p:cNvSpPr txBox="1"/>
            <p:nvPr/>
          </p:nvSpPr>
          <p:spPr>
            <a:xfrm>
              <a:off x="2368918" y="3624590"/>
              <a:ext cx="1391728" cy="261610"/>
            </a:xfrm>
            <a:prstGeom prst="rect">
              <a:avLst/>
            </a:prstGeom>
            <a:noFill/>
          </p:spPr>
          <p:txBody>
            <a:bodyPr wrap="none" rtlCol="0">
              <a:spAutoFit/>
            </a:bodyPr>
            <a:lstStyle/>
            <a:p>
              <a:r>
                <a:rPr lang="en-US" sz="1050" dirty="0"/>
                <a:t>Science Data Sys.</a:t>
              </a:r>
            </a:p>
          </p:txBody>
        </p:sp>
        <p:sp>
          <p:nvSpPr>
            <p:cNvPr id="124" name="TextBox 123">
              <a:extLst>
                <a:ext uri="{FF2B5EF4-FFF2-40B4-BE49-F238E27FC236}">
                  <a16:creationId xmlns:a16="http://schemas.microsoft.com/office/drawing/2014/main" id="{6FDAD29F-26E6-3A4F-8E58-20135020199F}"/>
                </a:ext>
              </a:extLst>
            </p:cNvPr>
            <p:cNvSpPr txBox="1"/>
            <p:nvPr/>
          </p:nvSpPr>
          <p:spPr>
            <a:xfrm>
              <a:off x="401231" y="3622881"/>
              <a:ext cx="1199367" cy="253916"/>
            </a:xfrm>
            <a:prstGeom prst="rect">
              <a:avLst/>
            </a:prstGeom>
            <a:noFill/>
          </p:spPr>
          <p:txBody>
            <a:bodyPr wrap="none" rtlCol="0">
              <a:spAutoFit/>
            </a:bodyPr>
            <a:lstStyle/>
            <a:p>
              <a:r>
                <a:rPr lang="en-US" sz="1050" dirty="0"/>
                <a:t>Mission Control</a:t>
              </a:r>
            </a:p>
          </p:txBody>
        </p:sp>
        <p:cxnSp>
          <p:nvCxnSpPr>
            <p:cNvPr id="125" name="Elbow Connector 124">
              <a:extLst>
                <a:ext uri="{FF2B5EF4-FFF2-40B4-BE49-F238E27FC236}">
                  <a16:creationId xmlns:a16="http://schemas.microsoft.com/office/drawing/2014/main" id="{88830271-BDE8-5140-AB04-65874F3EE985}"/>
                </a:ext>
              </a:extLst>
            </p:cNvPr>
            <p:cNvCxnSpPr>
              <a:cxnSpLocks/>
              <a:stCxn id="101" idx="3"/>
              <a:endCxn id="108" idx="1"/>
            </p:cNvCxnSpPr>
            <p:nvPr/>
          </p:nvCxnSpPr>
          <p:spPr bwMode="auto">
            <a:xfrm>
              <a:off x="4067032" y="5147190"/>
              <a:ext cx="3957716" cy="105776"/>
            </a:xfrm>
            <a:prstGeom prst="bentConnector3">
              <a:avLst>
                <a:gd name="adj1" fmla="val 84888"/>
              </a:avLst>
            </a:prstGeom>
            <a:solidFill>
              <a:srgbClr val="FFFFFF"/>
            </a:solidFill>
            <a:ln w="9525" cap="flat" cmpd="sng" algn="ctr">
              <a:solidFill>
                <a:srgbClr val="000000"/>
              </a:solidFill>
              <a:prstDash val="solid"/>
              <a:round/>
              <a:headEnd type="none" w="med" len="med"/>
              <a:tailEnd type="triangle"/>
            </a:ln>
            <a:effectLst/>
          </p:spPr>
        </p:cxnSp>
        <p:cxnSp>
          <p:nvCxnSpPr>
            <p:cNvPr id="126" name="Straight Connector 125">
              <a:extLst>
                <a:ext uri="{FF2B5EF4-FFF2-40B4-BE49-F238E27FC236}">
                  <a16:creationId xmlns:a16="http://schemas.microsoft.com/office/drawing/2014/main" id="{6A11703E-AFD7-7E4A-9B68-B2291D41F05A}"/>
                </a:ext>
              </a:extLst>
            </p:cNvPr>
            <p:cNvCxnSpPr>
              <a:cxnSpLocks/>
            </p:cNvCxnSpPr>
            <p:nvPr/>
          </p:nvCxnSpPr>
          <p:spPr bwMode="auto">
            <a:xfrm>
              <a:off x="152445" y="3824593"/>
              <a:ext cx="8915355" cy="0"/>
            </a:xfrm>
            <a:prstGeom prst="line">
              <a:avLst/>
            </a:prstGeom>
            <a:solidFill>
              <a:srgbClr val="FFFFFF"/>
            </a:solidFill>
            <a:ln w="38100" cap="flat" cmpd="sng" algn="ctr">
              <a:solidFill>
                <a:srgbClr val="000000"/>
              </a:solidFill>
              <a:prstDash val="solid"/>
              <a:round/>
              <a:headEnd type="none" w="med" len="med"/>
              <a:tailEnd type="none" w="med" len="med"/>
            </a:ln>
            <a:effectLst/>
          </p:spPr>
        </p:cxnSp>
        <p:cxnSp>
          <p:nvCxnSpPr>
            <p:cNvPr id="127" name="Elbow Connector 126">
              <a:extLst>
                <a:ext uri="{FF2B5EF4-FFF2-40B4-BE49-F238E27FC236}">
                  <a16:creationId xmlns:a16="http://schemas.microsoft.com/office/drawing/2014/main" id="{15505C67-F8B7-6A4D-81C5-7CB8A60D1215}"/>
                </a:ext>
              </a:extLst>
            </p:cNvPr>
            <p:cNvCxnSpPr>
              <a:cxnSpLocks/>
              <a:stCxn id="71" idx="0"/>
              <a:endCxn id="72" idx="2"/>
            </p:cNvCxnSpPr>
            <p:nvPr/>
          </p:nvCxnSpPr>
          <p:spPr bwMode="auto">
            <a:xfrm rot="5400000" flipH="1" flipV="1">
              <a:off x="1402178" y="3910500"/>
              <a:ext cx="212725" cy="673979"/>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28" name="Elbow Connector 127">
              <a:extLst>
                <a:ext uri="{FF2B5EF4-FFF2-40B4-BE49-F238E27FC236}">
                  <a16:creationId xmlns:a16="http://schemas.microsoft.com/office/drawing/2014/main" id="{0C8F8276-288E-4849-AEC6-7B6A41018117}"/>
                </a:ext>
              </a:extLst>
            </p:cNvPr>
            <p:cNvCxnSpPr>
              <a:cxnSpLocks/>
              <a:stCxn id="72" idx="0"/>
              <a:endCxn id="74" idx="0"/>
            </p:cNvCxnSpPr>
            <p:nvPr/>
          </p:nvCxnSpPr>
          <p:spPr bwMode="auto">
            <a:xfrm rot="16200000" flipH="1">
              <a:off x="4287950" y="1540454"/>
              <a:ext cx="43481" cy="4928322"/>
            </a:xfrm>
            <a:prstGeom prst="bentConnector3">
              <a:avLst>
                <a:gd name="adj1" fmla="val -256880"/>
              </a:avLst>
            </a:prstGeom>
            <a:solidFill>
              <a:srgbClr val="FFFFFF"/>
            </a:solidFill>
            <a:ln w="9525" cap="flat" cmpd="sng" algn="ctr">
              <a:solidFill>
                <a:srgbClr val="000000"/>
              </a:solidFill>
              <a:prstDash val="solid"/>
              <a:round/>
              <a:headEnd type="none" w="med" len="med"/>
              <a:tailEnd type="triangle"/>
            </a:ln>
            <a:effectLst/>
          </p:spPr>
        </p:cxnSp>
        <p:sp>
          <p:nvSpPr>
            <p:cNvPr id="129" name="Rectangle 128">
              <a:extLst>
                <a:ext uri="{FF2B5EF4-FFF2-40B4-BE49-F238E27FC236}">
                  <a16:creationId xmlns:a16="http://schemas.microsoft.com/office/drawing/2014/main" id="{CBEAFCFE-4DF8-7A42-A20D-E269243D7317}"/>
                </a:ext>
              </a:extLst>
            </p:cNvPr>
            <p:cNvSpPr/>
            <p:nvPr/>
          </p:nvSpPr>
          <p:spPr bwMode="auto">
            <a:xfrm>
              <a:off x="217262" y="4154713"/>
              <a:ext cx="733553" cy="159407"/>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Downlink Data</a:t>
              </a:r>
            </a:p>
          </p:txBody>
        </p:sp>
        <p:cxnSp>
          <p:nvCxnSpPr>
            <p:cNvPr id="130" name="Elbow Connector 129">
              <a:extLst>
                <a:ext uri="{FF2B5EF4-FFF2-40B4-BE49-F238E27FC236}">
                  <a16:creationId xmlns:a16="http://schemas.microsoft.com/office/drawing/2014/main" id="{1749519C-C724-9740-8B4F-4FF49561C757}"/>
                </a:ext>
              </a:extLst>
            </p:cNvPr>
            <p:cNvCxnSpPr>
              <a:cxnSpLocks/>
              <a:stCxn id="129" idx="2"/>
              <a:endCxn id="71" idx="1"/>
            </p:cNvCxnSpPr>
            <p:nvPr/>
          </p:nvCxnSpPr>
          <p:spPr bwMode="auto">
            <a:xfrm rot="16200000" flipH="1">
              <a:off x="577446" y="4320713"/>
              <a:ext cx="142117" cy="128931"/>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31" name="Rounded Rectangle 130">
              <a:extLst>
                <a:ext uri="{FF2B5EF4-FFF2-40B4-BE49-F238E27FC236}">
                  <a16:creationId xmlns:a16="http://schemas.microsoft.com/office/drawing/2014/main" id="{19EF3537-1665-8D43-A005-1AE00B260D6B}"/>
                </a:ext>
              </a:extLst>
            </p:cNvPr>
            <p:cNvSpPr/>
            <p:nvPr/>
          </p:nvSpPr>
          <p:spPr bwMode="auto">
            <a:xfrm>
              <a:off x="6158880" y="5760764"/>
              <a:ext cx="965960" cy="233470"/>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Command Generation</a:t>
              </a:r>
              <a:endParaRPr kumimoji="0" lang="en-US" sz="900" b="0" i="0" u="none" strike="noStrike" cap="none" normalizeH="0" baseline="0" dirty="0">
                <a:ln>
                  <a:noFill/>
                </a:ln>
                <a:solidFill>
                  <a:schemeClr val="tx1"/>
                </a:solidFill>
                <a:effectLst/>
                <a:latin typeface="Arial" pitchFamily="-107" charset="0"/>
              </a:endParaRPr>
            </a:p>
          </p:txBody>
        </p:sp>
        <p:cxnSp>
          <p:nvCxnSpPr>
            <p:cNvPr id="132" name="Elbow Connector 131">
              <a:extLst>
                <a:ext uri="{FF2B5EF4-FFF2-40B4-BE49-F238E27FC236}">
                  <a16:creationId xmlns:a16="http://schemas.microsoft.com/office/drawing/2014/main" id="{073556F3-4330-B54E-95BB-950257B421C6}"/>
                </a:ext>
              </a:extLst>
            </p:cNvPr>
            <p:cNvCxnSpPr>
              <a:cxnSpLocks/>
              <a:stCxn id="79" idx="2"/>
              <a:endCxn id="131" idx="0"/>
            </p:cNvCxnSpPr>
            <p:nvPr/>
          </p:nvCxnSpPr>
          <p:spPr bwMode="auto">
            <a:xfrm rot="5400000">
              <a:off x="6619881" y="5500873"/>
              <a:ext cx="281871" cy="237911"/>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34" name="Elbow Connector 133">
              <a:extLst>
                <a:ext uri="{FF2B5EF4-FFF2-40B4-BE49-F238E27FC236}">
                  <a16:creationId xmlns:a16="http://schemas.microsoft.com/office/drawing/2014/main" id="{BEB33254-F27A-5846-A530-FA6084956E46}"/>
                </a:ext>
              </a:extLst>
            </p:cNvPr>
            <p:cNvCxnSpPr>
              <a:cxnSpLocks/>
              <a:stCxn id="135" idx="1"/>
              <a:endCxn id="81" idx="3"/>
            </p:cNvCxnSpPr>
            <p:nvPr/>
          </p:nvCxnSpPr>
          <p:spPr bwMode="auto">
            <a:xfrm rot="10800000">
              <a:off x="1592244" y="5856806"/>
              <a:ext cx="4489314" cy="363356"/>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5" name="Rectangle 134">
              <a:extLst>
                <a:ext uri="{FF2B5EF4-FFF2-40B4-BE49-F238E27FC236}">
                  <a16:creationId xmlns:a16="http://schemas.microsoft.com/office/drawing/2014/main" id="{9B5BC9A6-5554-704F-85D6-0007CCFCC0AD}"/>
                </a:ext>
              </a:extLst>
            </p:cNvPr>
            <p:cNvSpPr/>
            <p:nvPr/>
          </p:nvSpPr>
          <p:spPr bwMode="auto">
            <a:xfrm>
              <a:off x="6081557" y="6159991"/>
              <a:ext cx="843083" cy="120343"/>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Commands</a:t>
              </a:r>
            </a:p>
          </p:txBody>
        </p:sp>
        <p:cxnSp>
          <p:nvCxnSpPr>
            <p:cNvPr id="136" name="Elbow Connector 135">
              <a:extLst>
                <a:ext uri="{FF2B5EF4-FFF2-40B4-BE49-F238E27FC236}">
                  <a16:creationId xmlns:a16="http://schemas.microsoft.com/office/drawing/2014/main" id="{347578CB-D445-F745-835D-D739316A2768}"/>
                </a:ext>
              </a:extLst>
            </p:cNvPr>
            <p:cNvCxnSpPr>
              <a:cxnSpLocks/>
              <a:stCxn id="131" idx="2"/>
              <a:endCxn id="135" idx="0"/>
            </p:cNvCxnSpPr>
            <p:nvPr/>
          </p:nvCxnSpPr>
          <p:spPr bwMode="auto">
            <a:xfrm rot="5400000">
              <a:off x="6489602" y="6007731"/>
              <a:ext cx="165756" cy="13876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37" name="Rounded Rectangle 136">
              <a:extLst>
                <a:ext uri="{FF2B5EF4-FFF2-40B4-BE49-F238E27FC236}">
                  <a16:creationId xmlns:a16="http://schemas.microsoft.com/office/drawing/2014/main" id="{617B9447-400A-6B42-9286-7DFB44B1EE8B}"/>
                </a:ext>
              </a:extLst>
            </p:cNvPr>
            <p:cNvSpPr/>
            <p:nvPr/>
          </p:nvSpPr>
          <p:spPr bwMode="auto">
            <a:xfrm>
              <a:off x="234682" y="3857230"/>
              <a:ext cx="917162" cy="204771"/>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TT&amp;C Services</a:t>
              </a:r>
            </a:p>
          </p:txBody>
        </p:sp>
        <p:cxnSp>
          <p:nvCxnSpPr>
            <p:cNvPr id="139" name="Elbow Connector 138">
              <a:extLst>
                <a:ext uri="{FF2B5EF4-FFF2-40B4-BE49-F238E27FC236}">
                  <a16:creationId xmlns:a16="http://schemas.microsoft.com/office/drawing/2014/main" id="{F492B27B-F3B4-0A42-8A25-72E5B52010A8}"/>
                </a:ext>
              </a:extLst>
            </p:cNvPr>
            <p:cNvCxnSpPr>
              <a:cxnSpLocks/>
              <a:stCxn id="137" idx="2"/>
              <a:endCxn id="129" idx="0"/>
            </p:cNvCxnSpPr>
            <p:nvPr/>
          </p:nvCxnSpPr>
          <p:spPr bwMode="auto">
            <a:xfrm rot="5400000">
              <a:off x="592295" y="4053745"/>
              <a:ext cx="92712" cy="109224"/>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sp>
          <p:nvSpPr>
            <p:cNvPr id="140" name="Rounded Rectangle 139">
              <a:extLst>
                <a:ext uri="{FF2B5EF4-FFF2-40B4-BE49-F238E27FC236}">
                  <a16:creationId xmlns:a16="http://schemas.microsoft.com/office/drawing/2014/main" id="{B3E99884-6424-3A4B-8C3E-FFE531E140DB}"/>
                </a:ext>
              </a:extLst>
            </p:cNvPr>
            <p:cNvSpPr/>
            <p:nvPr/>
          </p:nvSpPr>
          <p:spPr bwMode="auto">
            <a:xfrm>
              <a:off x="4465423" y="3911123"/>
              <a:ext cx="1043053" cy="223457"/>
            </a:xfrm>
            <a:prstGeom prst="roundRect">
              <a:avLst/>
            </a:prstGeom>
            <a:solidFill>
              <a:srgbClr val="FFFFFF"/>
            </a:solidFill>
            <a:ln w="41275" cap="flat" cmpd="sng" algn="ctr">
              <a:solidFill>
                <a:srgbClr val="00B05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lang="en-US" sz="900" b="0" dirty="0">
                  <a:latin typeface="Arial" pitchFamily="-107" charset="0"/>
                </a:rPr>
                <a:t>Navigation</a:t>
              </a:r>
            </a:p>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900" b="0" i="0" u="none" strike="noStrike" cap="none" normalizeH="0" baseline="0" dirty="0">
                  <a:ln>
                    <a:noFill/>
                  </a:ln>
                  <a:solidFill>
                    <a:schemeClr val="tx1"/>
                  </a:solidFill>
                  <a:effectLst/>
                  <a:latin typeface="Arial" pitchFamily="-107" charset="0"/>
                </a:rPr>
                <a:t>&amp; Timing</a:t>
              </a:r>
            </a:p>
          </p:txBody>
        </p:sp>
        <p:cxnSp>
          <p:nvCxnSpPr>
            <p:cNvPr id="142" name="Elbow Connector 141">
              <a:extLst>
                <a:ext uri="{FF2B5EF4-FFF2-40B4-BE49-F238E27FC236}">
                  <a16:creationId xmlns:a16="http://schemas.microsoft.com/office/drawing/2014/main" id="{E371CBEC-534D-A64F-9858-7053FC871076}"/>
                </a:ext>
              </a:extLst>
            </p:cNvPr>
            <p:cNvCxnSpPr>
              <a:cxnSpLocks/>
              <a:stCxn id="140" idx="2"/>
              <a:endCxn id="103" idx="0"/>
            </p:cNvCxnSpPr>
            <p:nvPr/>
          </p:nvCxnSpPr>
          <p:spPr bwMode="auto">
            <a:xfrm rot="5400000">
              <a:off x="4825432" y="4102776"/>
              <a:ext cx="129713" cy="193322"/>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cxnSp>
          <p:nvCxnSpPr>
            <p:cNvPr id="143" name="Elbow Connector 142">
              <a:extLst>
                <a:ext uri="{FF2B5EF4-FFF2-40B4-BE49-F238E27FC236}">
                  <a16:creationId xmlns:a16="http://schemas.microsoft.com/office/drawing/2014/main" id="{7A6A6083-5E5B-9547-B0C1-2E4E50411377}"/>
                </a:ext>
              </a:extLst>
            </p:cNvPr>
            <p:cNvCxnSpPr>
              <a:cxnSpLocks/>
              <a:stCxn id="71" idx="3"/>
              <a:endCxn id="144" idx="2"/>
            </p:cNvCxnSpPr>
            <p:nvPr/>
          </p:nvCxnSpPr>
          <p:spPr bwMode="auto">
            <a:xfrm flipV="1">
              <a:off x="1630131" y="4309017"/>
              <a:ext cx="1334403" cy="147220"/>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4" name="Rectangle 143">
              <a:extLst>
                <a:ext uri="{FF2B5EF4-FFF2-40B4-BE49-F238E27FC236}">
                  <a16:creationId xmlns:a16="http://schemas.microsoft.com/office/drawing/2014/main" id="{C8B31ADE-F2E0-2447-A77E-10E6F71CFE59}"/>
                </a:ext>
              </a:extLst>
            </p:cNvPr>
            <p:cNvSpPr/>
            <p:nvPr/>
          </p:nvSpPr>
          <p:spPr bwMode="auto">
            <a:xfrm>
              <a:off x="2514198" y="4150765"/>
              <a:ext cx="900672" cy="15825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Tracking data</a:t>
              </a:r>
            </a:p>
          </p:txBody>
        </p:sp>
        <p:cxnSp>
          <p:nvCxnSpPr>
            <p:cNvPr id="145" name="Elbow Connector 144">
              <a:extLst>
                <a:ext uri="{FF2B5EF4-FFF2-40B4-BE49-F238E27FC236}">
                  <a16:creationId xmlns:a16="http://schemas.microsoft.com/office/drawing/2014/main" id="{D24B25D7-0739-1645-B640-C2EBE858939B}"/>
                </a:ext>
              </a:extLst>
            </p:cNvPr>
            <p:cNvCxnSpPr>
              <a:cxnSpLocks/>
              <a:stCxn id="144" idx="0"/>
              <a:endCxn id="140" idx="1"/>
            </p:cNvCxnSpPr>
            <p:nvPr/>
          </p:nvCxnSpPr>
          <p:spPr bwMode="auto">
            <a:xfrm rot="5400000" flipH="1" flipV="1">
              <a:off x="3651023" y="3336364"/>
              <a:ext cx="127912" cy="1500889"/>
            </a:xfrm>
            <a:prstGeom prst="bentConnector2">
              <a:avLst/>
            </a:prstGeom>
            <a:solidFill>
              <a:srgbClr val="FFFFFF"/>
            </a:solidFill>
            <a:ln w="9525" cap="flat" cmpd="sng" algn="ctr">
              <a:solidFill>
                <a:srgbClr val="000000"/>
              </a:solidFill>
              <a:prstDash val="solid"/>
              <a:round/>
              <a:headEnd type="none" w="med" len="med"/>
              <a:tailEnd type="triangle"/>
            </a:ln>
            <a:effectLst/>
          </p:spPr>
        </p:cxnSp>
        <p:sp>
          <p:nvSpPr>
            <p:cNvPr id="146" name="Rectangle 145">
              <a:extLst>
                <a:ext uri="{FF2B5EF4-FFF2-40B4-BE49-F238E27FC236}">
                  <a16:creationId xmlns:a16="http://schemas.microsoft.com/office/drawing/2014/main" id="{226DBFA9-B047-7A45-9E14-96ADBBAB686E}"/>
                </a:ext>
              </a:extLst>
            </p:cNvPr>
            <p:cNvSpPr/>
            <p:nvPr/>
          </p:nvSpPr>
          <p:spPr bwMode="auto">
            <a:xfrm>
              <a:off x="2977607" y="5505516"/>
              <a:ext cx="830442" cy="164242"/>
            </a:xfrm>
            <a:prstGeom prst="rect">
              <a:avLst/>
            </a:prstGeom>
            <a:solidFill>
              <a:srgbClr val="FFFFFF"/>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60000"/>
                </a:lnSpc>
                <a:spcBef>
                  <a:spcPct val="0"/>
                </a:spcBef>
                <a:spcAft>
                  <a:spcPct val="10000"/>
                </a:spcAft>
                <a:buClrTx/>
                <a:buSzPct val="125000"/>
                <a:buFontTx/>
                <a:buNone/>
                <a:tabLst/>
              </a:pPr>
              <a:r>
                <a:rPr kumimoji="0" lang="en-US" sz="700" b="0" i="0" u="none" strike="noStrike" cap="none" normalizeH="0" baseline="0" dirty="0">
                  <a:ln>
                    <a:noFill/>
                  </a:ln>
                  <a:solidFill>
                    <a:schemeClr val="tx1"/>
                  </a:solidFill>
                  <a:effectLst/>
                  <a:latin typeface="Arial" pitchFamily="-107" charset="0"/>
                </a:rPr>
                <a:t>L1 Data &amp;</a:t>
              </a:r>
            </a:p>
            <a:p>
              <a:pPr marL="0" marR="0" indent="0" algn="ctr" defTabSz="914400" rtl="0" eaLnBrk="0" fontAlgn="base" latinLnBrk="0" hangingPunct="0">
                <a:lnSpc>
                  <a:spcPct val="60000"/>
                </a:lnSpc>
                <a:spcBef>
                  <a:spcPct val="0"/>
                </a:spcBef>
                <a:spcAft>
                  <a:spcPct val="10000"/>
                </a:spcAft>
                <a:buClrTx/>
                <a:buSzPct val="125000"/>
                <a:buFontTx/>
                <a:buNone/>
                <a:tabLst/>
              </a:pPr>
              <a:r>
                <a:rPr lang="en-US" sz="700" b="0" dirty="0">
                  <a:latin typeface="Arial" pitchFamily="-107" charset="0"/>
                </a:rPr>
                <a:t>Metadata</a:t>
              </a:r>
              <a:endParaRPr kumimoji="0" lang="en-US" sz="700" b="0" i="0" u="none" strike="noStrike" cap="none" normalizeH="0" baseline="0" dirty="0">
                <a:ln>
                  <a:noFill/>
                </a:ln>
                <a:solidFill>
                  <a:schemeClr val="tx1"/>
                </a:solidFill>
                <a:effectLst/>
                <a:latin typeface="Arial" pitchFamily="-107" charset="0"/>
              </a:endParaRPr>
            </a:p>
          </p:txBody>
        </p:sp>
        <p:cxnSp>
          <p:nvCxnSpPr>
            <p:cNvPr id="147" name="Elbow Connector 146">
              <a:extLst>
                <a:ext uri="{FF2B5EF4-FFF2-40B4-BE49-F238E27FC236}">
                  <a16:creationId xmlns:a16="http://schemas.microsoft.com/office/drawing/2014/main" id="{70D551C0-D96E-9744-85BB-25E81F8343AB}"/>
                </a:ext>
              </a:extLst>
            </p:cNvPr>
            <p:cNvCxnSpPr>
              <a:cxnSpLocks/>
              <a:stCxn id="146" idx="3"/>
              <a:endCxn id="115" idx="1"/>
            </p:cNvCxnSpPr>
            <p:nvPr/>
          </p:nvCxnSpPr>
          <p:spPr bwMode="auto">
            <a:xfrm flipV="1">
              <a:off x="3808049" y="5581379"/>
              <a:ext cx="4216698" cy="6258"/>
            </a:xfrm>
            <a:prstGeom prst="bentConnector3">
              <a:avLst>
                <a:gd name="adj1" fmla="val 50000"/>
              </a:avLst>
            </a:prstGeom>
            <a:solidFill>
              <a:srgbClr val="FFFFFF"/>
            </a:solidFill>
            <a:ln w="9525" cap="flat" cmpd="sng" algn="ctr">
              <a:solidFill>
                <a:srgbClr val="000000"/>
              </a:solidFill>
              <a:prstDash val="solid"/>
              <a:round/>
              <a:headEnd type="none" w="med" len="med"/>
              <a:tailEnd type="triangle"/>
            </a:ln>
            <a:effectLst/>
          </p:spPr>
        </p:cxnSp>
      </p:grpSp>
    </p:spTree>
    <p:extLst>
      <p:ext uri="{BB962C8B-B14F-4D97-AF65-F5344CB8AC3E}">
        <p14:creationId xmlns:p14="http://schemas.microsoft.com/office/powerpoint/2010/main" val="4193811527"/>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FA9632-9608-5741-9128-71A0109E9202}"/>
              </a:ext>
            </a:extLst>
          </p:cNvPr>
          <p:cNvSpPr>
            <a:spLocks noGrp="1"/>
          </p:cNvSpPr>
          <p:nvPr>
            <p:ph type="title"/>
          </p:nvPr>
        </p:nvSpPr>
        <p:spPr>
          <a:xfrm>
            <a:off x="1714500" y="0"/>
            <a:ext cx="5715000" cy="1143000"/>
          </a:xfrm>
        </p:spPr>
        <p:txBody>
          <a:bodyPr/>
          <a:lstStyle/>
          <a:p>
            <a:r>
              <a:rPr lang="en-US" sz="2400" dirty="0">
                <a:solidFill>
                  <a:srgbClr val="C00000"/>
                </a:solidFill>
              </a:rPr>
              <a:t>Research: </a:t>
            </a:r>
            <a:r>
              <a:rPr lang="en-US" sz="2400" dirty="0"/>
              <a:t>Operational Viewpoint </a:t>
            </a:r>
            <a:r>
              <a:rPr lang="en-US" sz="2400" dirty="0">
                <a:solidFill>
                  <a:srgbClr val="C00000"/>
                </a:solidFill>
              </a:rPr>
              <a:t>Identified</a:t>
            </a:r>
            <a:r>
              <a:rPr lang="en-US" sz="2400" dirty="0"/>
              <a:t> Definitions of Terms</a:t>
            </a:r>
          </a:p>
        </p:txBody>
      </p:sp>
      <p:sp>
        <p:nvSpPr>
          <p:cNvPr id="3" name="Content Placeholder 2">
            <a:extLst>
              <a:ext uri="{FF2B5EF4-FFF2-40B4-BE49-F238E27FC236}">
                <a16:creationId xmlns:a16="http://schemas.microsoft.com/office/drawing/2014/main" id="{7A4D5ADE-F3D7-424E-96A0-C08A4FF328C7}"/>
              </a:ext>
            </a:extLst>
          </p:cNvPr>
          <p:cNvSpPr>
            <a:spLocks noGrp="1"/>
          </p:cNvSpPr>
          <p:nvPr>
            <p:ph idx="1"/>
          </p:nvPr>
        </p:nvSpPr>
        <p:spPr>
          <a:xfrm>
            <a:off x="457200" y="838200"/>
            <a:ext cx="8229600" cy="5486400"/>
          </a:xfrm>
        </p:spPr>
        <p:txBody>
          <a:bodyPr/>
          <a:lstStyle/>
          <a:p>
            <a:r>
              <a:rPr lang="en-US" sz="1400" dirty="0"/>
              <a:t>For the Operational Viewpoint we need a hierarchy of terms and associated definitions.  We did some research and found these (not necessarily self-consistent):</a:t>
            </a:r>
          </a:p>
          <a:p>
            <a:pPr lvl="1"/>
            <a:r>
              <a:rPr lang="en-US" sz="1400" dirty="0"/>
              <a:t>Action:</a:t>
            </a:r>
          </a:p>
          <a:p>
            <a:pPr lvl="2"/>
            <a:r>
              <a:rPr lang="en-US" sz="1100" dirty="0"/>
              <a:t>“An action is something that happens within an object, either with or without participation of another object. An interaction is an action performed by an object with participation of another object or with its environment. “ RASDS </a:t>
            </a:r>
          </a:p>
          <a:p>
            <a:pPr lvl="1"/>
            <a:r>
              <a:rPr lang="en-US" sz="1400" dirty="0"/>
              <a:t>Activity:</a:t>
            </a:r>
          </a:p>
          <a:p>
            <a:pPr lvl="2"/>
            <a:r>
              <a:rPr lang="en-US" sz="1100" dirty="0"/>
              <a:t>“Work, not specific to a single organization, operational system or individual that transforms inputs (Resources) into outputs (Resources) or changes their state.”  </a:t>
            </a:r>
            <a:r>
              <a:rPr lang="en-US" sz="1100" dirty="0" err="1"/>
              <a:t>DoDAF</a:t>
            </a:r>
            <a:r>
              <a:rPr lang="en-US" sz="1100" dirty="0"/>
              <a:t> – modified</a:t>
            </a:r>
          </a:p>
          <a:p>
            <a:pPr lvl="2"/>
            <a:r>
              <a:rPr lang="en-US" sz="1100" dirty="0"/>
              <a:t>“An activity is a specification of behavior described as a sequence of actions” RASDS</a:t>
            </a:r>
          </a:p>
          <a:p>
            <a:pPr lvl="2"/>
            <a:r>
              <a:rPr lang="en-US" sz="1100" dirty="0"/>
              <a:t>“Set of cohesive tasks of a process.” NIST</a:t>
            </a:r>
          </a:p>
          <a:p>
            <a:pPr lvl="2"/>
            <a:r>
              <a:rPr lang="en-US" sz="1100" dirty="0"/>
              <a:t>“An Activity is a generic term for work that company performs. An Activity can be atomic or non- atomic (compound). The types of Activities are: Task and Sub-Process.”   BPMN</a:t>
            </a:r>
          </a:p>
          <a:p>
            <a:pPr lvl="1"/>
            <a:r>
              <a:rPr lang="en-US" sz="1400" dirty="0"/>
              <a:t>Procedure:</a:t>
            </a:r>
          </a:p>
          <a:p>
            <a:pPr lvl="2"/>
            <a:r>
              <a:rPr lang="en-US" sz="1100" dirty="0"/>
              <a:t>“An ordered set of tasks for performing some action.” Wikipedia</a:t>
            </a:r>
          </a:p>
          <a:p>
            <a:pPr lvl="1"/>
            <a:r>
              <a:rPr lang="en-US" sz="1400" dirty="0"/>
              <a:t>Process:</a:t>
            </a:r>
          </a:p>
          <a:p>
            <a:pPr lvl="2"/>
            <a:r>
              <a:rPr lang="en-US" sz="1100" dirty="0"/>
              <a:t>“A Process is an activity authorized by a Work Package in support of delivering a Component or producing a Product. “ IMCE</a:t>
            </a:r>
          </a:p>
          <a:p>
            <a:pPr lvl="2"/>
            <a:r>
              <a:rPr lang="en-US" sz="1100" dirty="0"/>
              <a:t>“Business Process Model is a network of graphical objects, which are activities (i.e., work) and the flow controls that define their order of performance. “  BPMN</a:t>
            </a:r>
          </a:p>
          <a:p>
            <a:pPr lvl="2"/>
            <a:r>
              <a:rPr lang="en-US" sz="1100" dirty="0"/>
              <a:t>“A logical, systematic sequence of activities, triggered by an event, producing a meaningful output.” </a:t>
            </a:r>
            <a:r>
              <a:rPr lang="en-US" sz="1100" dirty="0" err="1"/>
              <a:t>DoDAF</a:t>
            </a:r>
            <a:endParaRPr lang="en-US" sz="1100" dirty="0"/>
          </a:p>
          <a:p>
            <a:pPr lvl="2"/>
            <a:r>
              <a:rPr lang="en-US" sz="1100" dirty="0"/>
              <a:t>“set of interrelated or interacting activities which transforms inputs into outputs” NIST</a:t>
            </a:r>
          </a:p>
          <a:p>
            <a:pPr lvl="1"/>
            <a:r>
              <a:rPr lang="en-US" sz="1400" dirty="0"/>
              <a:t>Product:</a:t>
            </a:r>
          </a:p>
          <a:p>
            <a:pPr lvl="2"/>
            <a:r>
              <a:rPr lang="en-US" sz="1100" dirty="0"/>
              <a:t>“A Product is a concrete output of the design process.  It may be a Component or a Document.  A Product is any Element that an Authority properly supplies or produces. “ IMCE</a:t>
            </a:r>
          </a:p>
          <a:p>
            <a:pPr lvl="2"/>
            <a:r>
              <a:rPr lang="en-US" sz="1100" dirty="0"/>
              <a:t>“Result of a process. Note: A system as a “product” is what is delivered by systems engineering.” NIST</a:t>
            </a:r>
          </a:p>
          <a:p>
            <a:pPr lvl="1"/>
            <a:r>
              <a:rPr lang="en-US" sz="1400" dirty="0"/>
              <a:t>Task:</a:t>
            </a:r>
          </a:p>
          <a:p>
            <a:pPr lvl="2"/>
            <a:r>
              <a:rPr lang="en-US" sz="1100" dirty="0"/>
              <a:t>“An action, activity or undertaking enabling missions, activities or functions to be performed or accomplished.” </a:t>
            </a:r>
            <a:r>
              <a:rPr lang="en-US" sz="1100" dirty="0" err="1"/>
              <a:t>DoDAF</a:t>
            </a:r>
            <a:endParaRPr lang="en-US" sz="1100" dirty="0"/>
          </a:p>
          <a:p>
            <a:pPr lvl="2"/>
            <a:r>
              <a:rPr lang="en-US" sz="1100" dirty="0"/>
              <a:t>“A Task is a specific defined piece of work that, combined with other identified Tasks, composes the work in a specific specialty area or work role.”  NIST</a:t>
            </a:r>
          </a:p>
          <a:p>
            <a:pPr lvl="2"/>
            <a:endParaRPr lang="en-US" sz="1100" dirty="0"/>
          </a:p>
        </p:txBody>
      </p:sp>
      <p:sp>
        <p:nvSpPr>
          <p:cNvPr id="4" name="Date Placeholder 3">
            <a:extLst>
              <a:ext uri="{FF2B5EF4-FFF2-40B4-BE49-F238E27FC236}">
                <a16:creationId xmlns:a16="http://schemas.microsoft.com/office/drawing/2014/main" id="{3665030B-1E0E-174A-9F6B-C8B6B55B8485}"/>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922371998"/>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45416-76EB-5A46-8EB8-A5DEC4CCFEE6}"/>
              </a:ext>
            </a:extLst>
          </p:cNvPr>
          <p:cNvSpPr>
            <a:spLocks noGrp="1"/>
          </p:cNvSpPr>
          <p:nvPr>
            <p:ph type="title"/>
          </p:nvPr>
        </p:nvSpPr>
        <p:spPr/>
        <p:txBody>
          <a:bodyPr/>
          <a:lstStyle/>
          <a:p>
            <a:r>
              <a:rPr lang="en-US" dirty="0">
                <a:solidFill>
                  <a:srgbClr val="C00000"/>
                </a:solidFill>
              </a:rPr>
              <a:t>DRAFT</a:t>
            </a:r>
            <a:r>
              <a:rPr lang="en-US" dirty="0"/>
              <a:t> Operations Meta-model (OWL)</a:t>
            </a:r>
            <a:br>
              <a:rPr lang="en-US" dirty="0"/>
            </a:br>
            <a:r>
              <a:rPr lang="en-US" dirty="0">
                <a:solidFill>
                  <a:srgbClr val="FF0000"/>
                </a:solidFill>
              </a:rPr>
              <a:t>Replace / Update</a:t>
            </a:r>
          </a:p>
        </p:txBody>
      </p:sp>
      <p:pic>
        <p:nvPicPr>
          <p:cNvPr id="6" name="Content Placeholder 5">
            <a:extLst>
              <a:ext uri="{FF2B5EF4-FFF2-40B4-BE49-F238E27FC236}">
                <a16:creationId xmlns:a16="http://schemas.microsoft.com/office/drawing/2014/main" id="{B58D16B9-0590-854D-A103-D52E189B12BB}"/>
              </a:ext>
            </a:extLst>
          </p:cNvPr>
          <p:cNvPicPr>
            <a:picLocks noGrp="1" noChangeAspect="1"/>
          </p:cNvPicPr>
          <p:nvPr>
            <p:ph idx="1"/>
          </p:nvPr>
        </p:nvPicPr>
        <p:blipFill rotWithShape="1">
          <a:blip r:embed="rId2"/>
          <a:srcRect b="33292"/>
          <a:stretch/>
        </p:blipFill>
        <p:spPr>
          <a:xfrm>
            <a:off x="381000" y="1981200"/>
            <a:ext cx="8426142" cy="4343400"/>
          </a:xfrm>
        </p:spPr>
      </p:pic>
      <p:sp>
        <p:nvSpPr>
          <p:cNvPr id="4" name="Date Placeholder 3">
            <a:extLst>
              <a:ext uri="{FF2B5EF4-FFF2-40B4-BE49-F238E27FC236}">
                <a16:creationId xmlns:a16="http://schemas.microsoft.com/office/drawing/2014/main" id="{B78BD9C7-B1DE-0B40-9A88-1EF5133EC504}"/>
              </a:ext>
            </a:extLst>
          </p:cNvPr>
          <p:cNvSpPr>
            <a:spLocks noGrp="1"/>
          </p:cNvSpPr>
          <p:nvPr>
            <p:ph type="dt" sz="half" idx="10"/>
          </p:nvPr>
        </p:nvSpPr>
        <p:spPr/>
        <p:txBody>
          <a:bodyPr/>
          <a:lstStyle/>
          <a:p>
            <a:r>
              <a:rPr lang="en-US"/>
              <a:t>13 December 2021</a:t>
            </a:r>
            <a:endParaRPr lang="en-US" dirty="0"/>
          </a:p>
        </p:txBody>
      </p:sp>
      <p:grpSp>
        <p:nvGrpSpPr>
          <p:cNvPr id="29" name="Group 28">
            <a:extLst>
              <a:ext uri="{FF2B5EF4-FFF2-40B4-BE49-F238E27FC236}">
                <a16:creationId xmlns:a16="http://schemas.microsoft.com/office/drawing/2014/main" id="{75AD10CD-EB9B-E244-A014-8A47DC6B3D1A}"/>
              </a:ext>
            </a:extLst>
          </p:cNvPr>
          <p:cNvGrpSpPr/>
          <p:nvPr/>
        </p:nvGrpSpPr>
        <p:grpSpPr>
          <a:xfrm>
            <a:off x="304800" y="1035846"/>
            <a:ext cx="3657600" cy="1255638"/>
            <a:chOff x="1183320" y="3943357"/>
            <a:chExt cx="6981955" cy="2657333"/>
          </a:xfrm>
        </p:grpSpPr>
        <p:sp>
          <p:nvSpPr>
            <p:cNvPr id="7" name="Rectangle 6">
              <a:extLst>
                <a:ext uri="{FF2B5EF4-FFF2-40B4-BE49-F238E27FC236}">
                  <a16:creationId xmlns:a16="http://schemas.microsoft.com/office/drawing/2014/main" id="{2FEB5899-A49A-D448-A11A-526A7062628A}"/>
                </a:ext>
              </a:extLst>
            </p:cNvPr>
            <p:cNvSpPr/>
            <p:nvPr/>
          </p:nvSpPr>
          <p:spPr bwMode="auto">
            <a:xfrm>
              <a:off x="1383475" y="397562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Process</a:t>
              </a:r>
            </a:p>
          </p:txBody>
        </p:sp>
        <p:sp>
          <p:nvSpPr>
            <p:cNvPr id="8" name="Rectangle 7">
              <a:extLst>
                <a:ext uri="{FF2B5EF4-FFF2-40B4-BE49-F238E27FC236}">
                  <a16:creationId xmlns:a16="http://schemas.microsoft.com/office/drawing/2014/main" id="{48EC54AD-3A54-9146-9DB6-3D8FF6589154}"/>
                </a:ext>
              </a:extLst>
            </p:cNvPr>
            <p:cNvSpPr/>
            <p:nvPr/>
          </p:nvSpPr>
          <p:spPr bwMode="auto">
            <a:xfrm>
              <a:off x="2541989" y="4645205"/>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Activity</a:t>
              </a:r>
            </a:p>
          </p:txBody>
        </p:sp>
        <p:sp>
          <p:nvSpPr>
            <p:cNvPr id="9" name="Rectangle 8">
              <a:extLst>
                <a:ext uri="{FF2B5EF4-FFF2-40B4-BE49-F238E27FC236}">
                  <a16:creationId xmlns:a16="http://schemas.microsoft.com/office/drawing/2014/main" id="{CAE52C67-9E01-5B4C-AA7A-1D4FF8EE373A}"/>
                </a:ext>
              </a:extLst>
            </p:cNvPr>
            <p:cNvSpPr/>
            <p:nvPr/>
          </p:nvSpPr>
          <p:spPr bwMode="auto">
            <a:xfrm>
              <a:off x="3962400" y="4191396"/>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Procedure</a:t>
              </a:r>
            </a:p>
          </p:txBody>
        </p:sp>
        <p:sp>
          <p:nvSpPr>
            <p:cNvPr id="10" name="Rectangle 9">
              <a:extLst>
                <a:ext uri="{FF2B5EF4-FFF2-40B4-BE49-F238E27FC236}">
                  <a16:creationId xmlns:a16="http://schemas.microsoft.com/office/drawing/2014/main" id="{A3E6E902-F4E2-2845-8CA7-51C9E87ED079}"/>
                </a:ext>
              </a:extLst>
            </p:cNvPr>
            <p:cNvSpPr/>
            <p:nvPr/>
          </p:nvSpPr>
          <p:spPr bwMode="auto">
            <a:xfrm>
              <a:off x="4232650" y="5002300"/>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Task</a:t>
              </a:r>
            </a:p>
          </p:txBody>
        </p:sp>
        <p:sp>
          <p:nvSpPr>
            <p:cNvPr id="11" name="Rectangle 10">
              <a:extLst>
                <a:ext uri="{FF2B5EF4-FFF2-40B4-BE49-F238E27FC236}">
                  <a16:creationId xmlns:a16="http://schemas.microsoft.com/office/drawing/2014/main" id="{ECFF8574-4000-6643-81C9-EA805375E4C1}"/>
                </a:ext>
              </a:extLst>
            </p:cNvPr>
            <p:cNvSpPr/>
            <p:nvPr/>
          </p:nvSpPr>
          <p:spPr bwMode="auto">
            <a:xfrm>
              <a:off x="5957053" y="5403729"/>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Action</a:t>
              </a:r>
            </a:p>
          </p:txBody>
        </p:sp>
        <p:cxnSp>
          <p:nvCxnSpPr>
            <p:cNvPr id="12" name="Straight Arrow Connector 11">
              <a:extLst>
                <a:ext uri="{FF2B5EF4-FFF2-40B4-BE49-F238E27FC236}">
                  <a16:creationId xmlns:a16="http://schemas.microsoft.com/office/drawing/2014/main" id="{E6E284D3-5507-EB45-8A8F-5E5100830942}"/>
                </a:ext>
              </a:extLst>
            </p:cNvPr>
            <p:cNvCxnSpPr>
              <a:cxnSpLocks/>
              <a:stCxn id="7" idx="3"/>
              <a:endCxn id="8" idx="0"/>
            </p:cNvCxnSpPr>
            <p:nvPr/>
          </p:nvCxnSpPr>
          <p:spPr bwMode="auto">
            <a:xfrm>
              <a:off x="2221675" y="4128023"/>
              <a:ext cx="739414" cy="517182"/>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Rectangle 12">
              <a:extLst>
                <a:ext uri="{FF2B5EF4-FFF2-40B4-BE49-F238E27FC236}">
                  <a16:creationId xmlns:a16="http://schemas.microsoft.com/office/drawing/2014/main" id="{55CA2D03-1AA9-D041-8843-CA61738B7CC7}"/>
                </a:ext>
              </a:extLst>
            </p:cNvPr>
            <p:cNvSpPr/>
            <p:nvPr/>
          </p:nvSpPr>
          <p:spPr>
            <a:xfrm>
              <a:off x="2384787" y="3943357"/>
              <a:ext cx="914398" cy="455949"/>
            </a:xfrm>
            <a:prstGeom prst="rect">
              <a:avLst/>
            </a:prstGeom>
          </p:spPr>
          <p:txBody>
            <a:bodyPr wrap="square">
              <a:spAutoFit/>
            </a:bodyPr>
            <a:lstStyle/>
            <a:p>
              <a:r>
                <a:rPr lang="en-US" sz="400" b="0" dirty="0"/>
                <a:t>Has 1 .. Inter-related</a:t>
              </a:r>
            </a:p>
          </p:txBody>
        </p:sp>
        <p:cxnSp>
          <p:nvCxnSpPr>
            <p:cNvPr id="14" name="Straight Arrow Connector 13">
              <a:extLst>
                <a:ext uri="{FF2B5EF4-FFF2-40B4-BE49-F238E27FC236}">
                  <a16:creationId xmlns:a16="http://schemas.microsoft.com/office/drawing/2014/main" id="{E2F5F57D-04A3-854F-8735-D0C187C88C8A}"/>
                </a:ext>
              </a:extLst>
            </p:cNvPr>
            <p:cNvCxnSpPr>
              <a:cxnSpLocks/>
              <a:stCxn id="9" idx="2"/>
              <a:endCxn id="10" idx="0"/>
            </p:cNvCxnSpPr>
            <p:nvPr/>
          </p:nvCxnSpPr>
          <p:spPr bwMode="auto">
            <a:xfrm>
              <a:off x="4457700" y="4496196"/>
              <a:ext cx="270250" cy="506104"/>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5" name="Rectangle 14">
              <a:extLst>
                <a:ext uri="{FF2B5EF4-FFF2-40B4-BE49-F238E27FC236}">
                  <a16:creationId xmlns:a16="http://schemas.microsoft.com/office/drawing/2014/main" id="{66C21F12-131E-4A43-AD50-51C0AD788C64}"/>
                </a:ext>
              </a:extLst>
            </p:cNvPr>
            <p:cNvSpPr/>
            <p:nvPr/>
          </p:nvSpPr>
          <p:spPr>
            <a:xfrm>
              <a:off x="3073701" y="4968761"/>
              <a:ext cx="883633" cy="586219"/>
            </a:xfrm>
            <a:prstGeom prst="rect">
              <a:avLst/>
            </a:prstGeom>
          </p:spPr>
          <p:txBody>
            <a:bodyPr wrap="square">
              <a:spAutoFit/>
            </a:bodyPr>
            <a:lstStyle/>
            <a:p>
              <a:r>
                <a:rPr lang="en-US" sz="400" b="0" dirty="0"/>
                <a:t>Has cohesive set of 1 ..</a:t>
              </a:r>
            </a:p>
          </p:txBody>
        </p:sp>
        <p:cxnSp>
          <p:nvCxnSpPr>
            <p:cNvPr id="16" name="Straight Arrow Connector 15">
              <a:extLst>
                <a:ext uri="{FF2B5EF4-FFF2-40B4-BE49-F238E27FC236}">
                  <a16:creationId xmlns:a16="http://schemas.microsoft.com/office/drawing/2014/main" id="{59BF273C-E715-504E-884A-118FC6CE8054}"/>
                </a:ext>
              </a:extLst>
            </p:cNvPr>
            <p:cNvCxnSpPr>
              <a:cxnSpLocks/>
              <a:stCxn id="8" idx="3"/>
              <a:endCxn id="10" idx="1"/>
            </p:cNvCxnSpPr>
            <p:nvPr/>
          </p:nvCxnSpPr>
          <p:spPr bwMode="auto">
            <a:xfrm>
              <a:off x="3380189" y="4797605"/>
              <a:ext cx="852461" cy="35709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7" name="Rectangle 16">
              <a:extLst>
                <a:ext uri="{FF2B5EF4-FFF2-40B4-BE49-F238E27FC236}">
                  <a16:creationId xmlns:a16="http://schemas.microsoft.com/office/drawing/2014/main" id="{BDF4635C-FDFF-F542-93F9-CFDC9F246CD5}"/>
                </a:ext>
              </a:extLst>
            </p:cNvPr>
            <p:cNvSpPr/>
            <p:nvPr/>
          </p:nvSpPr>
          <p:spPr>
            <a:xfrm>
              <a:off x="4543737" y="4532367"/>
              <a:ext cx="1151156" cy="325676"/>
            </a:xfrm>
            <a:prstGeom prst="rect">
              <a:avLst/>
            </a:prstGeom>
          </p:spPr>
          <p:txBody>
            <a:bodyPr wrap="none">
              <a:spAutoFit/>
            </a:bodyPr>
            <a:lstStyle/>
            <a:p>
              <a:r>
                <a:rPr lang="en-US" sz="400" b="0" dirty="0"/>
                <a:t>Ordered set of 1 ..</a:t>
              </a:r>
            </a:p>
          </p:txBody>
        </p:sp>
        <p:cxnSp>
          <p:nvCxnSpPr>
            <p:cNvPr id="18" name="Straight Arrow Connector 17">
              <a:extLst>
                <a:ext uri="{FF2B5EF4-FFF2-40B4-BE49-F238E27FC236}">
                  <a16:creationId xmlns:a16="http://schemas.microsoft.com/office/drawing/2014/main" id="{7ECA5934-DE27-8E4A-BC82-DC3ADFC804D6}"/>
                </a:ext>
              </a:extLst>
            </p:cNvPr>
            <p:cNvCxnSpPr>
              <a:cxnSpLocks/>
              <a:stCxn id="10" idx="3"/>
              <a:endCxn id="11" idx="1"/>
            </p:cNvCxnSpPr>
            <p:nvPr/>
          </p:nvCxnSpPr>
          <p:spPr bwMode="auto">
            <a:xfrm>
              <a:off x="5223250" y="5154700"/>
              <a:ext cx="733803" cy="401429"/>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9" name="Rectangle 18">
              <a:extLst>
                <a:ext uri="{FF2B5EF4-FFF2-40B4-BE49-F238E27FC236}">
                  <a16:creationId xmlns:a16="http://schemas.microsoft.com/office/drawing/2014/main" id="{BF2466AA-30B7-4D4A-8CE2-E0D397D36557}"/>
                </a:ext>
              </a:extLst>
            </p:cNvPr>
            <p:cNvSpPr/>
            <p:nvPr/>
          </p:nvSpPr>
          <p:spPr>
            <a:xfrm>
              <a:off x="5318439" y="5025972"/>
              <a:ext cx="878818" cy="325676"/>
            </a:xfrm>
            <a:prstGeom prst="rect">
              <a:avLst/>
            </a:prstGeom>
          </p:spPr>
          <p:txBody>
            <a:bodyPr wrap="none">
              <a:spAutoFit/>
            </a:bodyPr>
            <a:lstStyle/>
            <a:p>
              <a:r>
                <a:rPr lang="en-US" sz="400" b="0" dirty="0"/>
                <a:t>Performs …</a:t>
              </a:r>
            </a:p>
          </p:txBody>
        </p:sp>
        <p:sp>
          <p:nvSpPr>
            <p:cNvPr id="20" name="Rectangle 19">
              <a:extLst>
                <a:ext uri="{FF2B5EF4-FFF2-40B4-BE49-F238E27FC236}">
                  <a16:creationId xmlns:a16="http://schemas.microsoft.com/office/drawing/2014/main" id="{7AB99B78-F7CD-3B44-B0AC-81DA93DD2895}"/>
                </a:ext>
              </a:extLst>
            </p:cNvPr>
            <p:cNvSpPr/>
            <p:nvPr/>
          </p:nvSpPr>
          <p:spPr bwMode="auto">
            <a:xfrm>
              <a:off x="1663157" y="5338093"/>
              <a:ext cx="8382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Product</a:t>
              </a:r>
            </a:p>
          </p:txBody>
        </p:sp>
        <p:cxnSp>
          <p:nvCxnSpPr>
            <p:cNvPr id="21" name="Straight Arrow Connector 20">
              <a:extLst>
                <a:ext uri="{FF2B5EF4-FFF2-40B4-BE49-F238E27FC236}">
                  <a16:creationId xmlns:a16="http://schemas.microsoft.com/office/drawing/2014/main" id="{33B6C1DE-A394-2547-8862-69A17E25A06C}"/>
                </a:ext>
              </a:extLst>
            </p:cNvPr>
            <p:cNvCxnSpPr>
              <a:cxnSpLocks/>
              <a:stCxn id="7" idx="2"/>
              <a:endCxn id="20" idx="0"/>
            </p:cNvCxnSpPr>
            <p:nvPr/>
          </p:nvCxnSpPr>
          <p:spPr bwMode="auto">
            <a:xfrm>
              <a:off x="1802575" y="4280423"/>
              <a:ext cx="279682" cy="1057670"/>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2" name="Rectangle 21">
              <a:extLst>
                <a:ext uri="{FF2B5EF4-FFF2-40B4-BE49-F238E27FC236}">
                  <a16:creationId xmlns:a16="http://schemas.microsoft.com/office/drawing/2014/main" id="{720397CE-B750-7648-8971-DB568A222805}"/>
                </a:ext>
              </a:extLst>
            </p:cNvPr>
            <p:cNvSpPr/>
            <p:nvPr/>
          </p:nvSpPr>
          <p:spPr>
            <a:xfrm>
              <a:off x="1183320" y="4546007"/>
              <a:ext cx="768660" cy="325676"/>
            </a:xfrm>
            <a:prstGeom prst="rect">
              <a:avLst/>
            </a:prstGeom>
          </p:spPr>
          <p:txBody>
            <a:bodyPr wrap="none">
              <a:spAutoFit/>
            </a:bodyPr>
            <a:lstStyle/>
            <a:p>
              <a:r>
                <a:rPr lang="en-US" sz="400" b="0" dirty="0"/>
                <a:t>Produces</a:t>
              </a:r>
            </a:p>
          </p:txBody>
        </p:sp>
        <p:sp>
          <p:nvSpPr>
            <p:cNvPr id="23" name="Rectangle 22">
              <a:extLst>
                <a:ext uri="{FF2B5EF4-FFF2-40B4-BE49-F238E27FC236}">
                  <a16:creationId xmlns:a16="http://schemas.microsoft.com/office/drawing/2014/main" id="{5C7790D9-6671-9F4A-8864-071A58BBD951}"/>
                </a:ext>
              </a:extLst>
            </p:cNvPr>
            <p:cNvSpPr/>
            <p:nvPr/>
          </p:nvSpPr>
          <p:spPr bwMode="auto">
            <a:xfrm>
              <a:off x="4605641" y="5761601"/>
              <a:ext cx="990600" cy="304800"/>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Work</a:t>
              </a:r>
            </a:p>
          </p:txBody>
        </p:sp>
        <p:cxnSp>
          <p:nvCxnSpPr>
            <p:cNvPr id="24" name="Straight Arrow Connector 23">
              <a:extLst>
                <a:ext uri="{FF2B5EF4-FFF2-40B4-BE49-F238E27FC236}">
                  <a16:creationId xmlns:a16="http://schemas.microsoft.com/office/drawing/2014/main" id="{BB3BA799-D39B-6444-93D7-6C6116F47F30}"/>
                </a:ext>
              </a:extLst>
            </p:cNvPr>
            <p:cNvCxnSpPr>
              <a:cxnSpLocks/>
              <a:stCxn id="10" idx="2"/>
              <a:endCxn id="23" idx="0"/>
            </p:cNvCxnSpPr>
            <p:nvPr/>
          </p:nvCxnSpPr>
          <p:spPr bwMode="auto">
            <a:xfrm>
              <a:off x="4727950" y="5307100"/>
              <a:ext cx="372991" cy="45450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5" name="Rectangle 24">
              <a:extLst>
                <a:ext uri="{FF2B5EF4-FFF2-40B4-BE49-F238E27FC236}">
                  <a16:creationId xmlns:a16="http://schemas.microsoft.com/office/drawing/2014/main" id="{E046B1C8-1211-7C43-B430-9B8AC8DC63A5}"/>
                </a:ext>
              </a:extLst>
            </p:cNvPr>
            <p:cNvSpPr/>
            <p:nvPr/>
          </p:nvSpPr>
          <p:spPr>
            <a:xfrm>
              <a:off x="4947715" y="5440713"/>
              <a:ext cx="554464" cy="325676"/>
            </a:xfrm>
            <a:prstGeom prst="rect">
              <a:avLst/>
            </a:prstGeom>
          </p:spPr>
          <p:txBody>
            <a:bodyPr wrap="none">
              <a:spAutoFit/>
            </a:bodyPr>
            <a:lstStyle/>
            <a:p>
              <a:r>
                <a:rPr lang="en-US" sz="400" b="0" dirty="0"/>
                <a:t>Is …</a:t>
              </a:r>
            </a:p>
          </p:txBody>
        </p:sp>
        <p:sp>
          <p:nvSpPr>
            <p:cNvPr id="26" name="Rectangle 25">
              <a:extLst>
                <a:ext uri="{FF2B5EF4-FFF2-40B4-BE49-F238E27FC236}">
                  <a16:creationId xmlns:a16="http://schemas.microsoft.com/office/drawing/2014/main" id="{A7F65E85-70ED-744E-8335-FDF5148B1A19}"/>
                </a:ext>
              </a:extLst>
            </p:cNvPr>
            <p:cNvSpPr/>
            <p:nvPr/>
          </p:nvSpPr>
          <p:spPr bwMode="auto">
            <a:xfrm>
              <a:off x="7174676" y="6157594"/>
              <a:ext cx="990599" cy="443096"/>
            </a:xfrm>
            <a:prstGeom prst="rect">
              <a:avLst/>
            </a:prstGeom>
            <a:solidFill>
              <a:schemeClr val="accent1">
                <a:lumMod val="40000"/>
                <a:lumOff val="60000"/>
              </a:schemeClr>
            </a:solidFill>
            <a:ln w="9525" cap="flat" cmpd="sng" algn="ctr">
              <a:solidFill>
                <a:srgbClr val="0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500" b="1" i="0" u="none" strike="noStrike" cap="none" normalizeH="0" baseline="0" dirty="0">
                  <a:ln>
                    <a:noFill/>
                  </a:ln>
                  <a:solidFill>
                    <a:schemeClr val="tx1"/>
                  </a:solidFill>
                  <a:effectLst/>
                  <a:latin typeface="Arial" pitchFamily="-107" charset="0"/>
                </a:rPr>
                <a:t>Systems</a:t>
              </a:r>
            </a:p>
            <a:p>
              <a:pPr marL="0" marR="0" indent="0" algn="ctr" defTabSz="914400" rtl="0" eaLnBrk="0" fontAlgn="base" latinLnBrk="0" hangingPunct="0">
                <a:lnSpc>
                  <a:spcPct val="90000"/>
                </a:lnSpc>
                <a:spcBef>
                  <a:spcPct val="0"/>
                </a:spcBef>
                <a:spcAft>
                  <a:spcPct val="10000"/>
                </a:spcAft>
                <a:buClrTx/>
                <a:buSzPct val="125000"/>
                <a:buFontTx/>
                <a:buNone/>
                <a:tabLst/>
              </a:pPr>
              <a:r>
                <a:rPr lang="en-US" sz="500" dirty="0">
                  <a:latin typeface="Arial" pitchFamily="-107" charset="0"/>
                </a:rPr>
                <a:t>Object</a:t>
              </a:r>
              <a:endParaRPr kumimoji="0" lang="en-US" sz="500" b="1" i="0" u="none" strike="noStrike" cap="none" normalizeH="0" baseline="0" dirty="0">
                <a:ln>
                  <a:noFill/>
                </a:ln>
                <a:solidFill>
                  <a:schemeClr val="tx1"/>
                </a:solidFill>
                <a:effectLst/>
                <a:latin typeface="Arial" pitchFamily="-107" charset="0"/>
              </a:endParaRPr>
            </a:p>
          </p:txBody>
        </p:sp>
        <p:cxnSp>
          <p:nvCxnSpPr>
            <p:cNvPr id="27" name="Straight Arrow Connector 26">
              <a:extLst>
                <a:ext uri="{FF2B5EF4-FFF2-40B4-BE49-F238E27FC236}">
                  <a16:creationId xmlns:a16="http://schemas.microsoft.com/office/drawing/2014/main" id="{336F3CA4-E5F4-0E45-9372-31C070B151A7}"/>
                </a:ext>
              </a:extLst>
            </p:cNvPr>
            <p:cNvCxnSpPr>
              <a:cxnSpLocks/>
              <a:stCxn id="11" idx="3"/>
              <a:endCxn id="26" idx="0"/>
            </p:cNvCxnSpPr>
            <p:nvPr/>
          </p:nvCxnSpPr>
          <p:spPr bwMode="auto">
            <a:xfrm>
              <a:off x="6947652" y="5556129"/>
              <a:ext cx="722324" cy="601465"/>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28" name="Rectangle 27">
              <a:extLst>
                <a:ext uri="{FF2B5EF4-FFF2-40B4-BE49-F238E27FC236}">
                  <a16:creationId xmlns:a16="http://schemas.microsoft.com/office/drawing/2014/main" id="{6F6328F0-30F6-ED4E-9A7E-91B9ABEDF793}"/>
                </a:ext>
              </a:extLst>
            </p:cNvPr>
            <p:cNvSpPr/>
            <p:nvPr/>
          </p:nvSpPr>
          <p:spPr>
            <a:xfrm>
              <a:off x="7095734" y="5355415"/>
              <a:ext cx="821890" cy="455949"/>
            </a:xfrm>
            <a:prstGeom prst="rect">
              <a:avLst/>
            </a:prstGeom>
          </p:spPr>
          <p:txBody>
            <a:bodyPr wrap="square">
              <a:spAutoFit/>
            </a:bodyPr>
            <a:lstStyle/>
            <a:p>
              <a:r>
                <a:rPr lang="en-US" sz="400" b="0" dirty="0"/>
                <a:t>Occurs  within …</a:t>
              </a:r>
            </a:p>
          </p:txBody>
        </p:sp>
      </p:grpSp>
      <p:sp>
        <p:nvSpPr>
          <p:cNvPr id="30" name="Rectangle 29">
            <a:extLst>
              <a:ext uri="{FF2B5EF4-FFF2-40B4-BE49-F238E27FC236}">
                <a16:creationId xmlns:a16="http://schemas.microsoft.com/office/drawing/2014/main" id="{EAD1555E-4718-BB42-9FA1-2936F6BCA814}"/>
              </a:ext>
            </a:extLst>
          </p:cNvPr>
          <p:cNvSpPr/>
          <p:nvPr/>
        </p:nvSpPr>
        <p:spPr>
          <a:xfrm>
            <a:off x="4546211" y="1035846"/>
            <a:ext cx="1856302" cy="461665"/>
          </a:xfrm>
          <a:prstGeom prst="rect">
            <a:avLst/>
          </a:prstGeom>
        </p:spPr>
        <p:txBody>
          <a:bodyPr wrap="square">
            <a:spAutoFit/>
          </a:bodyPr>
          <a:lstStyle/>
          <a:p>
            <a:r>
              <a:rPr lang="en-US" sz="800" dirty="0">
                <a:latin typeface="Arial" pitchFamily="-107" charset="0"/>
              </a:rPr>
              <a:t>If </a:t>
            </a:r>
            <a:r>
              <a:rPr lang="en-US" sz="800" i="1" dirty="0">
                <a:latin typeface="Arial" pitchFamily="-107" charset="0"/>
              </a:rPr>
              <a:t>these</a:t>
            </a:r>
            <a:r>
              <a:rPr lang="en-US" sz="800" dirty="0">
                <a:latin typeface="Arial" pitchFamily="-107" charset="0"/>
              </a:rPr>
              <a:t> are the definitions of terms and relationships, does </a:t>
            </a:r>
            <a:r>
              <a:rPr lang="en-US" sz="800" i="1" dirty="0">
                <a:latin typeface="Arial" pitchFamily="-107" charset="0"/>
              </a:rPr>
              <a:t>this ontology </a:t>
            </a:r>
            <a:r>
              <a:rPr lang="en-US" sz="800" dirty="0">
                <a:latin typeface="Arial" pitchFamily="-107" charset="0"/>
              </a:rPr>
              <a:t>accurately reflect them?</a:t>
            </a:r>
            <a:endParaRPr lang="en-US" dirty="0"/>
          </a:p>
        </p:txBody>
      </p:sp>
      <p:cxnSp>
        <p:nvCxnSpPr>
          <p:cNvPr id="31" name="Straight Arrow Connector 30">
            <a:extLst>
              <a:ext uri="{FF2B5EF4-FFF2-40B4-BE49-F238E27FC236}">
                <a16:creationId xmlns:a16="http://schemas.microsoft.com/office/drawing/2014/main" id="{A1F51DAD-C619-F04A-82B6-442D5F0D2DEE}"/>
              </a:ext>
            </a:extLst>
          </p:cNvPr>
          <p:cNvCxnSpPr>
            <a:cxnSpLocks/>
          </p:cNvCxnSpPr>
          <p:nvPr/>
        </p:nvCxnSpPr>
        <p:spPr bwMode="auto">
          <a:xfrm>
            <a:off x="5015507" y="1497511"/>
            <a:ext cx="614251" cy="870397"/>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cxnSp>
        <p:nvCxnSpPr>
          <p:cNvPr id="34" name="Straight Arrow Connector 33">
            <a:extLst>
              <a:ext uri="{FF2B5EF4-FFF2-40B4-BE49-F238E27FC236}">
                <a16:creationId xmlns:a16="http://schemas.microsoft.com/office/drawing/2014/main" id="{F6D107CE-F0E2-AE4F-853D-B3F5CB419866}"/>
              </a:ext>
            </a:extLst>
          </p:cNvPr>
          <p:cNvCxnSpPr>
            <a:cxnSpLocks/>
          </p:cNvCxnSpPr>
          <p:nvPr/>
        </p:nvCxnSpPr>
        <p:spPr bwMode="auto">
          <a:xfrm flipH="1">
            <a:off x="3679836" y="1195116"/>
            <a:ext cx="1046567" cy="272936"/>
          </a:xfrm>
          <a:prstGeom prst="straightConnector1">
            <a:avLst/>
          </a:prstGeom>
          <a:solidFill>
            <a:srgbClr val="FFFFFF"/>
          </a:solidFill>
          <a:ln w="19050" cap="flat" cmpd="sng" algn="ctr">
            <a:solidFill>
              <a:srgbClr val="FF0000"/>
            </a:solidFill>
            <a:prstDash val="dash"/>
            <a:round/>
            <a:headEnd type="none" w="med" len="med"/>
            <a:tailEnd type="triangle"/>
          </a:ln>
          <a:effectLst/>
        </p:spPr>
      </p:cxnSp>
    </p:spTree>
    <p:extLst>
      <p:ext uri="{BB962C8B-B14F-4D97-AF65-F5344CB8AC3E}">
        <p14:creationId xmlns:p14="http://schemas.microsoft.com/office/powerpoint/2010/main" val="48609147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Viewpoint - New</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600" dirty="0"/>
              <a:t>The Physical Viewpoint describes the engineered decomposition of the space system into physical components (Nodes) that connect physically or energetically to other Nodes. The Physical Viewpoint describes the physical aspects of the space system and the external environment within which it operates, the physical connections and behavior (fixity or motion) of the nodes, and their physical composition. </a:t>
            </a:r>
          </a:p>
          <a:p>
            <a:endParaRPr lang="en-US" sz="1800" dirty="0"/>
          </a:p>
          <a:p>
            <a:r>
              <a:rPr lang="en-US" sz="1800" dirty="0"/>
              <a:t>Stakeholder Concerns:</a:t>
            </a:r>
          </a:p>
          <a:p>
            <a:pPr lvl="1"/>
            <a:r>
              <a:rPr lang="en-US" sz="1600" dirty="0"/>
              <a:t>The physical elements (Nodes) that compose the system; </a:t>
            </a:r>
          </a:p>
          <a:p>
            <a:pPr lvl="1"/>
            <a:r>
              <a:rPr lang="en-US" sz="1600" dirty="0"/>
              <a:t>The physical connections among the physical elements in the system and </a:t>
            </a:r>
            <a:r>
              <a:rPr lang="en-US" sz="1600" dirty="0">
                <a:ea typeface="ＭＳ Ｐゴシック" pitchFamily="26" charset="-128"/>
              </a:rPr>
              <a:t>the structural or energetic flows and functions required to support these connections among objects in the system; </a:t>
            </a:r>
            <a:endParaRPr lang="en-US" sz="1600" dirty="0"/>
          </a:p>
          <a:p>
            <a:pPr lvl="1"/>
            <a:r>
              <a:rPr lang="en-US" sz="1600" dirty="0"/>
              <a:t>The characterization of these different physical aspects in their own views, with tailored language for connection modalities: mechanical, electrical, thermal, electro-magnetic, gravitational, propulsive, ..; </a:t>
            </a:r>
          </a:p>
          <a:p>
            <a:pPr lvl="1"/>
            <a:r>
              <a:rPr lang="en-US" sz="1600" dirty="0">
                <a:ea typeface="ＭＳ Ｐゴシック" pitchFamily="26" charset="-128"/>
              </a:rPr>
              <a:t>The selected allocation of physical functions to the nodes of the system, including their implementation choices and constraints on implementation, connections, configuration, and features imposed by the nature of the physical connections and the environment; </a:t>
            </a:r>
          </a:p>
          <a:p>
            <a:pPr lvl="1"/>
            <a:r>
              <a:rPr lang="en-US" sz="1600" dirty="0">
                <a:ea typeface="ＭＳ Ｐゴシック" pitchFamily="26" charset="-128"/>
              </a:rPr>
              <a:t>The behavior and performance of elements in the system, including their capabilities, fixity or physical motion, and their interactions with the physical environment. </a:t>
            </a:r>
          </a:p>
          <a:p>
            <a:pPr lvl="1"/>
            <a:r>
              <a:rPr lang="en-US" sz="1600" dirty="0"/>
              <a:t>The impacts and constraints on connections, energy flows, motion, …. </a:t>
            </a:r>
          </a:p>
          <a:p>
            <a:pPr marL="0" indent="0">
              <a:buNone/>
            </a:pPr>
            <a:endParaRPr lang="en-US" sz="1800" dirty="0"/>
          </a:p>
          <a:p>
            <a:pPr marL="0" indent="0">
              <a:buNone/>
            </a:pPr>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25012427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7DC16-62E1-8D47-82C5-919074382B57}"/>
              </a:ext>
            </a:extLst>
          </p:cNvPr>
          <p:cNvSpPr>
            <a:spLocks noGrp="1"/>
          </p:cNvSpPr>
          <p:nvPr>
            <p:ph type="title"/>
          </p:nvPr>
        </p:nvSpPr>
        <p:spPr/>
        <p:txBody>
          <a:bodyPr/>
          <a:lstStyle/>
          <a:p>
            <a:r>
              <a:rPr lang="en-US" dirty="0"/>
              <a:t>Physical / Structural Viewpoint - New</a:t>
            </a:r>
            <a:r>
              <a:rPr lang="en-US" dirty="0">
                <a:solidFill>
                  <a:srgbClr val="0099A6"/>
                </a:solidFill>
              </a:rPr>
              <a:t>, </a:t>
            </a:r>
            <a:r>
              <a:rPr lang="en-US" dirty="0" err="1">
                <a:solidFill>
                  <a:srgbClr val="0099A6"/>
                </a:solidFill>
              </a:rPr>
              <a:t>contd</a:t>
            </a:r>
            <a:endParaRPr lang="en-US" dirty="0">
              <a:solidFill>
                <a:srgbClr val="0099A6"/>
              </a:solidFill>
            </a:endParaRPr>
          </a:p>
        </p:txBody>
      </p:sp>
      <p:sp>
        <p:nvSpPr>
          <p:cNvPr id="4" name="Content Placeholder 3">
            <a:extLst>
              <a:ext uri="{FF2B5EF4-FFF2-40B4-BE49-F238E27FC236}">
                <a16:creationId xmlns:a16="http://schemas.microsoft.com/office/drawing/2014/main" id="{96F0DE3C-5964-5E48-B443-F7C056DBDC73}"/>
              </a:ext>
            </a:extLst>
          </p:cNvPr>
          <p:cNvSpPr>
            <a:spLocks noGrp="1"/>
          </p:cNvSpPr>
          <p:nvPr>
            <p:ph idx="1"/>
          </p:nvPr>
        </p:nvSpPr>
        <p:spPr>
          <a:xfrm>
            <a:off x="473094" y="810609"/>
            <a:ext cx="8229600" cy="5590191"/>
          </a:xfrm>
        </p:spPr>
        <p:txBody>
          <a:bodyPr/>
          <a:lstStyle/>
          <a:p>
            <a:r>
              <a:rPr lang="en-US" sz="1800" dirty="0"/>
              <a:t>Engineering Objects (Nodes, Links, Applications): </a:t>
            </a:r>
            <a:endParaRPr lang="en-US" sz="1200" dirty="0"/>
          </a:p>
          <a:p>
            <a:pPr lvl="1"/>
            <a:r>
              <a:rPr lang="en-US" sz="1600" dirty="0"/>
              <a:t>Nodes (hardware Engineering Objects, provide mechanical, power, thermal and other structural or physical resources, connection points, performance and other associated physical behavior): </a:t>
            </a:r>
            <a:endParaRPr lang="en-US" sz="1050" dirty="0"/>
          </a:p>
          <a:p>
            <a:pPr lvl="2"/>
            <a:r>
              <a:rPr lang="en-US" sz="1200" dirty="0"/>
              <a:t>Types: hardware objects, composite hardware objects; </a:t>
            </a:r>
            <a:endParaRPr lang="en-US" sz="600" dirty="0"/>
          </a:p>
          <a:p>
            <a:pPr lvl="2"/>
            <a:r>
              <a:rPr lang="en-US" sz="1200" dirty="0"/>
              <a:t>Attributes: name, type, mass/power/orientation, location (place, trajectory, orbit), laws of motion, physical interfaces, capabilities (e.g., attachment type, fixity / motion, connection properties, etc.), allocated functions, constraints; </a:t>
            </a:r>
          </a:p>
          <a:p>
            <a:pPr lvl="1"/>
            <a:r>
              <a:rPr lang="en-US" sz="1600" dirty="0"/>
              <a:t> Connections between Nodes (associated physical flows, behaviors, and properties); </a:t>
            </a:r>
          </a:p>
          <a:p>
            <a:pPr lvl="2"/>
            <a:r>
              <a:rPr lang="en-US" sz="1200" dirty="0"/>
              <a:t>Types: connectors / weldments / mating surfaces, joints, waveguides, heat pipes, cables, free-space radiation, …</a:t>
            </a:r>
          </a:p>
          <a:p>
            <a:pPr lvl="2"/>
            <a:r>
              <a:rPr lang="en-US" sz="1200" dirty="0"/>
              <a:t>Attributes: name, type, end-points (connected nodes), physical interfaces, performance (e.g., capacity, flows, range of motion), constraints, environmental effects, etc.);</a:t>
            </a:r>
            <a:r>
              <a:rPr lang="en-US" sz="1600" dirty="0"/>
              <a:t> </a:t>
            </a:r>
          </a:p>
          <a:p>
            <a:r>
              <a:rPr lang="en-US" sz="1800" dirty="0"/>
              <a:t>Relationships (composition, interfaces/connections, constraints, configurations, allocation); </a:t>
            </a:r>
            <a:endParaRPr lang="en-US" sz="1100" dirty="0"/>
          </a:p>
          <a:p>
            <a:pPr lvl="1"/>
            <a:r>
              <a:rPr lang="en-US" sz="1600" dirty="0"/>
              <a:t>Environment (physical environs, physical forces [gravity, electromagnetic, radiation, and others], physical interactions and effects); </a:t>
            </a:r>
            <a:endParaRPr lang="en-US" sz="1050" dirty="0"/>
          </a:p>
          <a:p>
            <a:pPr lvl="1"/>
            <a:r>
              <a:rPr lang="en-US" sz="1600" dirty="0"/>
              <a:t>Flows (defined representations of energetic flows that are exchanged among Engineering Objects, where formal descriptions of flows are found in the Information Viewpoint). </a:t>
            </a:r>
            <a:endParaRPr lang="en-US" sz="1050" dirty="0"/>
          </a:p>
          <a:p>
            <a:endParaRPr lang="en-US" sz="1800" dirty="0"/>
          </a:p>
          <a:p>
            <a:r>
              <a:rPr lang="en-US" sz="1800" dirty="0"/>
              <a:t>NOTE – Physical Nodes and Connections in any given space system may include many more aspects and many more attributes than those shown here.  The Data Communications aspects of Nodes and Links are covered in the Connectivity Viewpoint.</a:t>
            </a:r>
            <a:endParaRPr lang="en-US" sz="1100" dirty="0"/>
          </a:p>
          <a:p>
            <a:endParaRPr lang="en-US" sz="1600" dirty="0"/>
          </a:p>
        </p:txBody>
      </p:sp>
      <p:sp>
        <p:nvSpPr>
          <p:cNvPr id="3" name="Date Placeholder 2">
            <a:extLst>
              <a:ext uri="{FF2B5EF4-FFF2-40B4-BE49-F238E27FC236}">
                <a16:creationId xmlns:a16="http://schemas.microsoft.com/office/drawing/2014/main" id="{E69E7C02-296D-424D-B2D5-F5EA35EAD29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819970088"/>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Date Placeholder 1">
            <a:extLst>
              <a:ext uri="{FF2B5EF4-FFF2-40B4-BE49-F238E27FC236}">
                <a16:creationId xmlns:a16="http://schemas.microsoft.com/office/drawing/2014/main" id="{05D83704-E6B4-514A-BCAA-893D72557DAB}"/>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0484" name="Rectangle 3">
            <a:extLst>
              <a:ext uri="{FF2B5EF4-FFF2-40B4-BE49-F238E27FC236}">
                <a16:creationId xmlns:a16="http://schemas.microsoft.com/office/drawing/2014/main" id="{07EB4B8D-1B03-4E46-8ABB-6F0CE7B833C8}"/>
              </a:ext>
            </a:extLst>
          </p:cNvPr>
          <p:cNvSpPr>
            <a:spLocks noChangeArrowheads="1"/>
          </p:cNvSpPr>
          <p:nvPr/>
        </p:nvSpPr>
        <p:spPr bwMode="auto">
          <a:xfrm>
            <a:off x="457200" y="-1"/>
            <a:ext cx="8229600" cy="724445"/>
          </a:xfrm>
          <a:prstGeom prst="rect">
            <a:avLst/>
          </a:prstGeom>
        </p:spPr>
        <p:txBody>
          <a:bodyPr vert="horz"/>
          <a:lstStyle/>
          <a:p>
            <a:pPr algn="ctr" eaLnBrk="0" hangingPunct="0">
              <a:lnSpc>
                <a:spcPct val="90000"/>
              </a:lnSpc>
            </a:pPr>
            <a:r>
              <a:rPr lang="en-US" altLang="ja-JP" sz="2500" dirty="0">
                <a:solidFill>
                  <a:srgbClr val="0099A6"/>
                </a:solidFill>
                <a:latin typeface="+mj-lt"/>
                <a:ea typeface="ＭＳ Ｐゴシック" pitchFamily="26" charset="-128"/>
                <a:cs typeface="ＭＳ Ｐゴシック" pitchFamily="26" charset="-128"/>
              </a:rPr>
              <a:t>Physical / Structural Viewpoint - Physical Object</a:t>
            </a:r>
          </a:p>
          <a:p>
            <a:pPr algn="ctr" eaLnBrk="0" hangingPunct="0">
              <a:lnSpc>
                <a:spcPct val="90000"/>
              </a:lnSpc>
            </a:pPr>
            <a:r>
              <a:rPr lang="en-US" altLang="ja-JP" sz="2000" dirty="0">
                <a:solidFill>
                  <a:srgbClr val="0099A6"/>
                </a:solidFill>
                <a:latin typeface="+mj-lt"/>
                <a:ea typeface="ＭＳ Ｐゴシック" pitchFamily="26" charset="-128"/>
                <a:cs typeface="ＭＳ Ｐゴシック" pitchFamily="26" charset="-128"/>
              </a:rPr>
              <a:t>(Hardware Component Representation)</a:t>
            </a:r>
          </a:p>
        </p:txBody>
      </p:sp>
      <p:sp>
        <p:nvSpPr>
          <p:cNvPr id="20485" name="Rectangle 4">
            <a:extLst>
              <a:ext uri="{FF2B5EF4-FFF2-40B4-BE49-F238E27FC236}">
                <a16:creationId xmlns:a16="http://schemas.microsoft.com/office/drawing/2014/main" id="{FD794A35-5B5C-5E4F-B0E8-98E89449615B}"/>
              </a:ext>
            </a:extLst>
          </p:cNvPr>
          <p:cNvSpPr>
            <a:spLocks noChangeArrowheads="1"/>
          </p:cNvSpPr>
          <p:nvPr/>
        </p:nvSpPr>
        <p:spPr bwMode="auto">
          <a:xfrm>
            <a:off x="4019222" y="3787819"/>
            <a:ext cx="4493538" cy="27392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Attributes: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Name/identifier</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Address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Composition (engineering objects)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attributes (mass, power, moment of inertia, thermal)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Distribution / frame of reference</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Sub-nodes</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Connection types (flows, energetic, structural,…)</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Configuration</a:t>
            </a:r>
          </a:p>
          <a:p>
            <a:pPr marL="285750" indent="-285750" eaLnBrk="1" hangingPunct="1">
              <a:buFont typeface="Arial" panose="020B0604020202020204" pitchFamily="34" charset="0"/>
              <a:buChar char="•"/>
            </a:pPr>
            <a:r>
              <a:rPr kumimoji="1" lang="en-US" altLang="ja-JP" sz="1400" b="0" dirty="0">
                <a:latin typeface="Arial" panose="020B0604020202020204" pitchFamily="34" charset="0"/>
                <a:ea typeface="Osaka" charset="-128"/>
              </a:rPr>
              <a:t>Constraints</a:t>
            </a:r>
          </a:p>
        </p:txBody>
      </p:sp>
      <p:sp>
        <p:nvSpPr>
          <p:cNvPr id="20489" name="Rectangle 8">
            <a:extLst>
              <a:ext uri="{FF2B5EF4-FFF2-40B4-BE49-F238E27FC236}">
                <a16:creationId xmlns:a16="http://schemas.microsoft.com/office/drawing/2014/main" id="{1EED2D9C-B0F0-D248-8A31-DF4366EA140E}"/>
              </a:ext>
            </a:extLst>
          </p:cNvPr>
          <p:cNvSpPr>
            <a:spLocks noChangeArrowheads="1"/>
          </p:cNvSpPr>
          <p:nvPr/>
        </p:nvSpPr>
        <p:spPr bwMode="auto">
          <a:xfrm>
            <a:off x="6172200" y="3581400"/>
            <a:ext cx="2326278" cy="800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External Interfaces:</a:t>
            </a:r>
            <a:endParaRPr kumimoji="1" lang="en-US" altLang="ja-JP" sz="18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Physical Connections </a:t>
            </a:r>
          </a:p>
          <a:p>
            <a:pPr eaLnBrk="1" hangingPunct="1"/>
            <a:r>
              <a:rPr kumimoji="1" lang="en-US" altLang="ja-JP" sz="1400" b="0" dirty="0">
                <a:latin typeface="Arial" panose="020B0604020202020204" pitchFamily="34" charset="0"/>
                <a:ea typeface="Osaka" charset="-128"/>
              </a:rPr>
              <a:t>to other Components</a:t>
            </a:r>
            <a:endParaRPr kumimoji="1" lang="en-US" altLang="ja-JP" sz="1800" b="0" dirty="0">
              <a:latin typeface="Arial" panose="020B0604020202020204" pitchFamily="34" charset="0"/>
              <a:ea typeface="Osaka" charset="-128"/>
            </a:endParaRPr>
          </a:p>
        </p:txBody>
      </p:sp>
      <p:sp>
        <p:nvSpPr>
          <p:cNvPr id="20490" name="Rectangle 9">
            <a:extLst>
              <a:ext uri="{FF2B5EF4-FFF2-40B4-BE49-F238E27FC236}">
                <a16:creationId xmlns:a16="http://schemas.microsoft.com/office/drawing/2014/main" id="{857A6F60-A187-BB4A-B0E3-F7DC1372579B}"/>
              </a:ext>
            </a:extLst>
          </p:cNvPr>
          <p:cNvSpPr>
            <a:spLocks noChangeArrowheads="1"/>
          </p:cNvSpPr>
          <p:nvPr/>
        </p:nvSpPr>
        <p:spPr bwMode="auto">
          <a:xfrm>
            <a:off x="4902200" y="937987"/>
            <a:ext cx="3106941"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Management Interfaces:</a:t>
            </a:r>
            <a:endParaRPr kumimoji="1" lang="en-US" altLang="ja-JP" sz="1800" dirty="0">
              <a:latin typeface="Arial" panose="020B0604020202020204" pitchFamily="34" charset="0"/>
              <a:ea typeface="Osaka" charset="-128"/>
            </a:endParaRPr>
          </a:p>
          <a:p>
            <a:pPr eaLnBrk="1" hangingPunct="1"/>
            <a:r>
              <a:rPr kumimoji="1" lang="en-US" altLang="ja-JP" sz="1800" dirty="0">
                <a:latin typeface="Arial" panose="020B0604020202020204" pitchFamily="34" charset="0"/>
                <a:ea typeface="Osaka" charset="-128"/>
              </a:rPr>
              <a:t>    </a:t>
            </a:r>
            <a:r>
              <a:rPr kumimoji="1" lang="en-US" altLang="ja-JP" sz="1400" b="0" dirty="0">
                <a:latin typeface="Arial" panose="020B0604020202020204" pitchFamily="34" charset="0"/>
                <a:ea typeface="Osaka" charset="-128"/>
              </a:rPr>
              <a:t>How Components are configured,</a:t>
            </a:r>
          </a:p>
          <a:p>
            <a:pPr eaLnBrk="1" hangingPunct="1"/>
            <a:r>
              <a:rPr kumimoji="1" lang="en-US" altLang="ja-JP" sz="1400" b="0" dirty="0">
                <a:latin typeface="Arial" panose="020B0604020202020204" pitchFamily="34" charset="0"/>
                <a:ea typeface="Osaka" charset="-128"/>
              </a:rPr>
              <a:t>    controlled, and reported upon</a:t>
            </a:r>
          </a:p>
        </p:txBody>
      </p:sp>
      <p:sp>
        <p:nvSpPr>
          <p:cNvPr id="20491" name="Rectangle 10">
            <a:extLst>
              <a:ext uri="{FF2B5EF4-FFF2-40B4-BE49-F238E27FC236}">
                <a16:creationId xmlns:a16="http://schemas.microsoft.com/office/drawing/2014/main" id="{698DA4F8-1FFF-2440-B356-B1096BB5F26C}"/>
              </a:ext>
            </a:extLst>
          </p:cNvPr>
          <p:cNvSpPr>
            <a:spLocks noChangeArrowheads="1"/>
          </p:cNvSpPr>
          <p:nvPr/>
        </p:nvSpPr>
        <p:spPr bwMode="auto">
          <a:xfrm>
            <a:off x="887413" y="3567113"/>
            <a:ext cx="223651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800" b="1" dirty="0">
                <a:latin typeface="Arial" panose="020B0604020202020204" pitchFamily="34" charset="0"/>
                <a:ea typeface="Osaka" charset="-128"/>
              </a:rPr>
              <a:t>Service Interfaces:</a:t>
            </a:r>
            <a:endParaRPr kumimoji="1" lang="en-US" altLang="ja-JP" sz="1800" dirty="0">
              <a:latin typeface="Arial" panose="020B0604020202020204" pitchFamily="34" charset="0"/>
              <a:ea typeface="Osaka" charset="-128"/>
            </a:endParaRPr>
          </a:p>
          <a:p>
            <a:pPr eaLnBrk="1" hangingPunct="1"/>
            <a:r>
              <a:rPr kumimoji="1" lang="en-US" altLang="ja-JP" sz="1600" b="0" dirty="0">
                <a:latin typeface="Arial" panose="020B0604020202020204" pitchFamily="34" charset="0"/>
                <a:ea typeface="Osaka" charset="-128"/>
              </a:rPr>
              <a:t>P</a:t>
            </a:r>
            <a:r>
              <a:rPr kumimoji="1" lang="en-US" altLang="ja-JP" sz="1400" b="0" dirty="0">
                <a:latin typeface="Arial" panose="020B0604020202020204" pitchFamily="34" charset="0"/>
                <a:ea typeface="Osaka" charset="-128"/>
              </a:rPr>
              <a:t>hysical Connections </a:t>
            </a:r>
          </a:p>
          <a:p>
            <a:pPr eaLnBrk="1" hangingPunct="1"/>
            <a:r>
              <a:rPr kumimoji="1" lang="en-US" altLang="ja-JP" sz="1400" b="0" dirty="0">
                <a:latin typeface="Arial" panose="020B0604020202020204" pitchFamily="34" charset="0"/>
                <a:ea typeface="Osaka" charset="-128"/>
              </a:rPr>
              <a:t>from other Components</a:t>
            </a:r>
            <a:endParaRPr kumimoji="1" lang="en-US" altLang="ja-JP" sz="1800" b="0" dirty="0">
              <a:latin typeface="Arial" panose="020B0604020202020204" pitchFamily="34" charset="0"/>
              <a:ea typeface="Osaka" charset="-128"/>
            </a:endParaRPr>
          </a:p>
        </p:txBody>
      </p:sp>
      <p:sp>
        <p:nvSpPr>
          <p:cNvPr id="2" name="Cube 1">
            <a:extLst>
              <a:ext uri="{FF2B5EF4-FFF2-40B4-BE49-F238E27FC236}">
                <a16:creationId xmlns:a16="http://schemas.microsoft.com/office/drawing/2014/main" id="{28C851FF-4DDB-0B4F-A513-85CABC3432CE}"/>
              </a:ext>
            </a:extLst>
          </p:cNvPr>
          <p:cNvSpPr/>
          <p:nvPr/>
        </p:nvSpPr>
        <p:spPr>
          <a:xfrm>
            <a:off x="3429000" y="2620737"/>
            <a:ext cx="2392363" cy="1049337"/>
          </a:xfrm>
          <a:prstGeom prst="cube">
            <a:avLst>
              <a:gd name="adj" fmla="val 13759"/>
            </a:avLst>
          </a:prstGeom>
          <a:solidFill>
            <a:srgbClr val="0C8FCC"/>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chemeClr val="tx1"/>
                </a:solidFill>
                <a:latin typeface="+mj-lt"/>
                <a:ea typeface="ＭＳ Ｐゴシック" panose="020B0600070205080204" pitchFamily="34" charset="-128"/>
              </a:rPr>
              <a:t> Physical Component</a:t>
            </a:r>
            <a:endParaRPr lang="en-US" sz="2000" b="1" dirty="0">
              <a:solidFill>
                <a:schemeClr val="tx1"/>
              </a:solidFill>
              <a:latin typeface="+mj-lt"/>
              <a:ea typeface="ＭＳ Ｐゴシック" panose="020B0600070205080204" pitchFamily="34" charset="-128"/>
            </a:endParaRPr>
          </a:p>
        </p:txBody>
      </p:sp>
      <p:sp>
        <p:nvSpPr>
          <p:cNvPr id="20494" name="Rectangle 11">
            <a:extLst>
              <a:ext uri="{FF2B5EF4-FFF2-40B4-BE49-F238E27FC236}">
                <a16:creationId xmlns:a16="http://schemas.microsoft.com/office/drawing/2014/main" id="{752945DB-CA21-4C40-9172-6FE0BF3842DC}"/>
              </a:ext>
            </a:extLst>
          </p:cNvPr>
          <p:cNvSpPr>
            <a:spLocks noChangeArrowheads="1"/>
          </p:cNvSpPr>
          <p:nvPr/>
        </p:nvSpPr>
        <p:spPr bwMode="auto">
          <a:xfrm>
            <a:off x="258094" y="5030157"/>
            <a:ext cx="3562349"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r>
              <a:rPr kumimoji="1" lang="en-US" altLang="ja-JP" sz="1600" b="1" dirty="0">
                <a:latin typeface="Arial" panose="020B0604020202020204" pitchFamily="34" charset="0"/>
                <a:ea typeface="Osaka" charset="-128"/>
              </a:rPr>
              <a:t>Notes:</a:t>
            </a:r>
            <a:endParaRPr kumimoji="1" lang="en-US" altLang="ja-JP" sz="1600" dirty="0">
              <a:latin typeface="Arial" panose="020B0604020202020204" pitchFamily="34" charset="0"/>
              <a:ea typeface="Osaka" charset="-128"/>
            </a:endParaRPr>
          </a:p>
          <a:p>
            <a:pPr eaLnBrk="1" hangingPunct="1"/>
            <a:r>
              <a:rPr kumimoji="1" lang="en-US" altLang="ja-JP" sz="1400" b="0" dirty="0">
                <a:latin typeface="Arial" panose="020B0604020202020204" pitchFamily="34" charset="0"/>
                <a:ea typeface="Osaka" charset="-128"/>
              </a:rPr>
              <a:t>Different Connection types will be treated as different aspects of the Nodes.</a:t>
            </a:r>
          </a:p>
          <a:p>
            <a:pPr eaLnBrk="1" hangingPunct="1"/>
            <a:r>
              <a:rPr kumimoji="1" lang="en-US" altLang="ja-JP" sz="1400" b="0" dirty="0">
                <a:latin typeface="Arial" panose="020B0604020202020204" pitchFamily="34" charset="0"/>
                <a:ea typeface="Osaka" charset="-128"/>
              </a:rPr>
              <a:t>They may require different descriptors and attributes for the different flows and Connections.</a:t>
            </a:r>
          </a:p>
        </p:txBody>
      </p:sp>
      <p:sp>
        <p:nvSpPr>
          <p:cNvPr id="18" name="AutoShape 7">
            <a:extLst>
              <a:ext uri="{FF2B5EF4-FFF2-40B4-BE49-F238E27FC236}">
                <a16:creationId xmlns:a16="http://schemas.microsoft.com/office/drawing/2014/main" id="{A547095E-E865-B645-B156-F1553B54C8BB}"/>
              </a:ext>
            </a:extLst>
          </p:cNvPr>
          <p:cNvSpPr>
            <a:spLocks noChangeArrowheads="1"/>
          </p:cNvSpPr>
          <p:nvPr/>
        </p:nvSpPr>
        <p:spPr bwMode="auto">
          <a:xfrm rot="5400000">
            <a:off x="4053681" y="128188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19" name="AutoShape 7">
            <a:extLst>
              <a:ext uri="{FF2B5EF4-FFF2-40B4-BE49-F238E27FC236}">
                <a16:creationId xmlns:a16="http://schemas.microsoft.com/office/drawing/2014/main" id="{8D16881F-70B5-E545-90D6-06D9EE2669A4}"/>
              </a:ext>
            </a:extLst>
          </p:cNvPr>
          <p:cNvSpPr>
            <a:spLocks noChangeArrowheads="1"/>
          </p:cNvSpPr>
          <p:nvPr/>
        </p:nvSpPr>
        <p:spPr bwMode="auto">
          <a:xfrm>
            <a:off x="1767592" y="2819400"/>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0" name="AutoShape 7">
            <a:extLst>
              <a:ext uri="{FF2B5EF4-FFF2-40B4-BE49-F238E27FC236}">
                <a16:creationId xmlns:a16="http://schemas.microsoft.com/office/drawing/2014/main" id="{E077B702-DF1C-434F-A66F-3D874A15EE91}"/>
              </a:ext>
            </a:extLst>
          </p:cNvPr>
          <p:cNvSpPr>
            <a:spLocks noChangeArrowheads="1"/>
          </p:cNvSpPr>
          <p:nvPr/>
        </p:nvSpPr>
        <p:spPr bwMode="auto">
          <a:xfrm>
            <a:off x="6400800" y="2824515"/>
            <a:ext cx="1143000" cy="609600"/>
          </a:xfrm>
          <a:prstGeom prst="stripedRightArrow">
            <a:avLst/>
          </a:prstGeom>
          <a:solidFill>
            <a:srgbClr val="92D05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1" name="AutoShape 7">
            <a:extLst>
              <a:ext uri="{FF2B5EF4-FFF2-40B4-BE49-F238E27FC236}">
                <a16:creationId xmlns:a16="http://schemas.microsoft.com/office/drawing/2014/main" id="{84938A2C-2CCF-F044-89ED-D912AB68B170}"/>
              </a:ext>
            </a:extLst>
          </p:cNvPr>
          <p:cNvSpPr>
            <a:spLocks noChangeArrowheads="1"/>
          </p:cNvSpPr>
          <p:nvPr/>
        </p:nvSpPr>
        <p:spPr bwMode="auto">
          <a:xfrm rot="2262956">
            <a:off x="1972047" y="1633138"/>
            <a:ext cx="1143000" cy="609600"/>
          </a:xfrm>
          <a:prstGeom prst="stripedRightArrow">
            <a:avLst/>
          </a:prstGeom>
          <a:solidFill>
            <a:srgbClr val="FF82D6"/>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 name="Rectangle 2">
            <a:extLst>
              <a:ext uri="{FF2B5EF4-FFF2-40B4-BE49-F238E27FC236}">
                <a16:creationId xmlns:a16="http://schemas.microsoft.com/office/drawing/2014/main" id="{5021330F-9254-1A43-ACDA-5D1D9BB3AE8F}"/>
              </a:ext>
            </a:extLst>
          </p:cNvPr>
          <p:cNvSpPr/>
          <p:nvPr/>
        </p:nvSpPr>
        <p:spPr>
          <a:xfrm>
            <a:off x="258094" y="1093978"/>
            <a:ext cx="1878947" cy="1384995"/>
          </a:xfrm>
          <a:prstGeom prst="rect">
            <a:avLst/>
          </a:prstGeom>
        </p:spPr>
        <p:txBody>
          <a:bodyPr wrap="square">
            <a:spAutoFit/>
          </a:bodyPr>
          <a:lstStyle/>
          <a:p>
            <a:pPr marL="285750" indent="-285750">
              <a:buFont typeface="Arial" panose="020B0604020202020204" pitchFamily="34" charset="0"/>
              <a:buChar char="•"/>
            </a:pPr>
            <a:r>
              <a:rPr kumimoji="1" lang="en-US" altLang="ja-JP" sz="1400" b="0" dirty="0">
                <a:latin typeface="Arial" panose="020B0604020202020204" pitchFamily="34" charset="0"/>
                <a:ea typeface="Osaka" charset="-128"/>
              </a:rPr>
              <a:t>Physical Environment</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Laws of Motion</a:t>
            </a:r>
          </a:p>
          <a:p>
            <a:pPr marL="285750" indent="-285750">
              <a:buFont typeface="Arial" panose="020B0604020202020204" pitchFamily="34" charset="0"/>
              <a:buChar char="•"/>
            </a:pPr>
            <a:r>
              <a:rPr kumimoji="1" lang="en-US" sz="1400" b="0" dirty="0">
                <a:latin typeface="Arial" panose="020B0604020202020204" pitchFamily="34" charset="0"/>
                <a:ea typeface="Osaka" charset="-128"/>
              </a:rPr>
              <a:t>Other energetic inputs, gravity, Solar, radiation,…</a:t>
            </a:r>
          </a:p>
        </p:txBody>
      </p:sp>
    </p:spTree>
    <p:extLst>
      <p:ext uri="{BB962C8B-B14F-4D97-AF65-F5344CB8AC3E}">
        <p14:creationId xmlns:p14="http://schemas.microsoft.com/office/powerpoint/2010/main" val="2798005657"/>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a:lstStyle/>
          <a:p>
            <a:r>
              <a:rPr lang="en-GB" sz="2400" dirty="0">
                <a:solidFill>
                  <a:srgbClr val="FF0000"/>
                </a:solidFill>
              </a:rPr>
              <a:t>RASDS Physical View Representation</a:t>
            </a:r>
          </a:p>
        </p:txBody>
      </p:sp>
      <p:sp>
        <p:nvSpPr>
          <p:cNvPr id="4" name="Date Placeholder 3"/>
          <p:cNvSpPr>
            <a:spLocks noGrp="1"/>
          </p:cNvSpPr>
          <p:nvPr>
            <p:ph type="dt" sz="half" idx="2"/>
          </p:nvPr>
        </p:nvSpPr>
        <p:spPr/>
        <p:txBody>
          <a:bodyPr/>
          <a:lstStyle/>
          <a:p>
            <a:r>
              <a:rPr lang="en-US"/>
              <a:t>13 December 2021</a:t>
            </a:r>
            <a:endParaRPr lang="en-GB" dirty="0"/>
          </a:p>
        </p:txBody>
      </p:sp>
      <p:sp>
        <p:nvSpPr>
          <p:cNvPr id="5" name="Cube 4"/>
          <p:cNvSpPr>
            <a:spLocks noChangeArrowheads="1"/>
          </p:cNvSpPr>
          <p:nvPr/>
        </p:nvSpPr>
        <p:spPr bwMode="auto">
          <a:xfrm>
            <a:off x="3295550"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6" name="Cube 5"/>
          <p:cNvSpPr>
            <a:spLocks noChangeArrowheads="1"/>
          </p:cNvSpPr>
          <p:nvPr/>
        </p:nvSpPr>
        <p:spPr bwMode="auto">
          <a:xfrm>
            <a:off x="6819244" y="1611506"/>
            <a:ext cx="1466021" cy="830997"/>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cxnSp>
        <p:nvCxnSpPr>
          <p:cNvPr id="7" name="Straight Connector 6"/>
          <p:cNvCxnSpPr/>
          <p:nvPr/>
        </p:nvCxnSpPr>
        <p:spPr bwMode="auto">
          <a:xfrm>
            <a:off x="4753171" y="1909200"/>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8" name="Rectangle 7"/>
          <p:cNvSpPr/>
          <p:nvPr/>
        </p:nvSpPr>
        <p:spPr>
          <a:xfrm>
            <a:off x="4648200" y="1837200"/>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Rectangle 13"/>
          <p:cNvSpPr/>
          <p:nvPr/>
        </p:nvSpPr>
        <p:spPr bwMode="auto">
          <a:xfrm>
            <a:off x="5602647" y="1821738"/>
            <a:ext cx="350926"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Flow</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15" name="Line Callout 1 (No Border) 14"/>
          <p:cNvSpPr/>
          <p:nvPr/>
        </p:nvSpPr>
        <p:spPr bwMode="auto">
          <a:xfrm flipH="1">
            <a:off x="3048000" y="953183"/>
            <a:ext cx="1627694" cy="379747"/>
          </a:xfrm>
          <a:prstGeom prst="callout1">
            <a:avLst>
              <a:gd name="adj1" fmla="val 56309"/>
              <a:gd name="adj2" fmla="val -2459"/>
              <a:gd name="adj3" fmla="val 285981"/>
              <a:gd name="adj4" fmla="val -34016"/>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Node to Node connection </a:t>
            </a:r>
          </a:p>
        </p:txBody>
      </p:sp>
      <p:sp>
        <p:nvSpPr>
          <p:cNvPr id="16" name="Line Callout 1 (No Border) 15"/>
          <p:cNvSpPr/>
          <p:nvPr/>
        </p:nvSpPr>
        <p:spPr bwMode="auto">
          <a:xfrm flipH="1">
            <a:off x="3795519" y="3269945"/>
            <a:ext cx="1406497" cy="351606"/>
          </a:xfrm>
          <a:prstGeom prst="callout1">
            <a:avLst>
              <a:gd name="adj1" fmla="val 50552"/>
              <a:gd name="adj2" fmla="val 100513"/>
              <a:gd name="adj3" fmla="val -234752"/>
              <a:gd name="adj4" fmla="val 12254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Provider</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(provider</a:t>
            </a:r>
            <a:r>
              <a:rPr lang="en-GB" sz="1000" b="0" dirty="0">
                <a:latin typeface="Arial" panose="020B0604020202020204" pitchFamily="34" charset="0"/>
                <a:cs typeface="Arial" panose="020B0604020202020204" pitchFamily="34" charset="0"/>
              </a:rPr>
              <a:t>,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7" name="Line Callout 1 (No Border) 16"/>
          <p:cNvSpPr/>
          <p:nvPr/>
        </p:nvSpPr>
        <p:spPr bwMode="auto">
          <a:xfrm flipH="1">
            <a:off x="7297836" y="764020"/>
            <a:ext cx="1406497" cy="379747"/>
          </a:xfrm>
          <a:prstGeom prst="callout1">
            <a:avLst>
              <a:gd name="adj1" fmla="val 102364"/>
              <a:gd name="adj2" fmla="val 52152"/>
              <a:gd name="adj3" fmla="val 225059"/>
              <a:gd name="adj4" fmla="val 75135"/>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Service Consumer</a:t>
            </a:r>
          </a:p>
          <a:p>
            <a:pPr algn="ctr"/>
            <a:r>
              <a:rPr lang="en-GB" sz="1000" b="0" dirty="0">
                <a:latin typeface="Arial" panose="020B0604020202020204" pitchFamily="34" charset="0"/>
                <a:cs typeface="Arial" panose="020B0604020202020204" pitchFamily="34" charset="0"/>
              </a:rPr>
              <a:t>(consumer, optional)</a:t>
            </a: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8" name="Line Callout 1 (No Border) 17"/>
          <p:cNvSpPr/>
          <p:nvPr/>
        </p:nvSpPr>
        <p:spPr bwMode="auto">
          <a:xfrm flipH="1">
            <a:off x="6121314" y="2647557"/>
            <a:ext cx="1406497" cy="261608"/>
          </a:xfrm>
          <a:prstGeom prst="callout1">
            <a:avLst>
              <a:gd name="adj1" fmla="val 52950"/>
              <a:gd name="adj2" fmla="val 100513"/>
              <a:gd name="adj3" fmla="val -101240"/>
              <a:gd name="adj4" fmla="val 1217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Connection *</a:t>
            </a:r>
          </a:p>
        </p:txBody>
      </p:sp>
      <p:sp>
        <p:nvSpPr>
          <p:cNvPr id="20" name="TextBox 19"/>
          <p:cNvSpPr txBox="1"/>
          <p:nvPr/>
        </p:nvSpPr>
        <p:spPr>
          <a:xfrm>
            <a:off x="3675563" y="3992757"/>
            <a:ext cx="5087437" cy="1593065"/>
          </a:xfrm>
          <a:prstGeom prst="rect">
            <a:avLst/>
          </a:prstGeom>
          <a:noFill/>
        </p:spPr>
        <p:txBody>
          <a:bodyPr wrap="square" rtlCol="0">
            <a:spAutoFit/>
          </a:bodyPr>
          <a:lstStyle/>
          <a:p>
            <a:pPr>
              <a:lnSpc>
                <a:spcPts val="1700"/>
              </a:lnSpc>
            </a:pPr>
            <a:r>
              <a:rPr lang="en-GB" sz="1000" b="0" dirty="0">
                <a:solidFill>
                  <a:schemeClr val="tx1"/>
                </a:solidFill>
                <a:latin typeface="Arial" panose="020B0604020202020204" pitchFamily="34" charset="0"/>
                <a:cs typeface="Arial" panose="020B0604020202020204" pitchFamily="34" charset="0"/>
              </a:rPr>
              <a:t>Denotes a specific Node (physical component), may have embedded components</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an implementation of a defined function, may be software or hardware (optional, see Functional Viewpoint)</a:t>
            </a:r>
          </a:p>
          <a:p>
            <a:pPr>
              <a:lnSpc>
                <a:spcPts val="1700"/>
              </a:lnSpc>
            </a:pPr>
            <a:r>
              <a:rPr lang="en-GB" sz="1000" b="0" dirty="0">
                <a:solidFill>
                  <a:schemeClr val="tx1"/>
                </a:solidFill>
                <a:latin typeface="Arial" panose="020B0604020202020204" pitchFamily="34" charset="0"/>
                <a:cs typeface="Arial" panose="020B0604020202020204" pitchFamily="34" charset="0"/>
              </a:rPr>
              <a:t>Denotes a Physical Link (Connector of some sort) between two Nodes</a:t>
            </a:r>
          </a:p>
          <a:p>
            <a:pPr>
              <a:lnSpc>
                <a:spcPts val="1700"/>
              </a:lnSpc>
            </a:pPr>
            <a:r>
              <a:rPr lang="en-GB" sz="1000" b="0" dirty="0">
                <a:latin typeface="Arial" panose="020B0604020202020204" pitchFamily="34" charset="0"/>
                <a:cs typeface="Arial" panose="020B0604020202020204" pitchFamily="34" charset="0"/>
              </a:rPr>
              <a:t>Denotes a physical interface (optional, allows interface type to be characterized)</a:t>
            </a:r>
          </a:p>
          <a:p>
            <a:pPr>
              <a:lnSpc>
                <a:spcPts val="1700"/>
              </a:lnSpc>
            </a:pPr>
            <a:r>
              <a:rPr lang="en-GB" sz="1000" b="0" dirty="0">
                <a:latin typeface="Arial" panose="020B0604020202020204" pitchFamily="34" charset="0"/>
                <a:cs typeface="Arial" panose="020B0604020202020204" pitchFamily="34" charset="0"/>
              </a:rPr>
              <a:t>Not shown are Information Objects describing these interfaces or connectors which may be described in the Information Viewpoint and referenced by correspondence</a:t>
            </a:r>
          </a:p>
        </p:txBody>
      </p:sp>
      <p:sp>
        <p:nvSpPr>
          <p:cNvPr id="11" name="TextBox 10"/>
          <p:cNvSpPr txBox="1"/>
          <p:nvPr/>
        </p:nvSpPr>
        <p:spPr>
          <a:xfrm>
            <a:off x="3733800" y="3752350"/>
            <a:ext cx="3738524" cy="261610"/>
          </a:xfrm>
          <a:prstGeom prst="rect">
            <a:avLst/>
          </a:prstGeom>
          <a:noFill/>
        </p:spPr>
        <p:txBody>
          <a:bodyPr wrap="none" rtlCol="0">
            <a:spAutoFit/>
          </a:bodyPr>
          <a:lstStyle/>
          <a:p>
            <a:r>
              <a:rPr lang="en-GB" sz="1100" dirty="0">
                <a:solidFill>
                  <a:schemeClr val="tx1"/>
                </a:solidFill>
                <a:latin typeface="Arial" panose="020B0604020202020204" pitchFamily="34" charset="0"/>
                <a:cs typeface="Arial" panose="020B0604020202020204" pitchFamily="34" charset="0"/>
              </a:rPr>
              <a:t>Specific and Generic Object Types and Containment:</a:t>
            </a:r>
          </a:p>
        </p:txBody>
      </p:sp>
      <p:sp>
        <p:nvSpPr>
          <p:cNvPr id="9" name="Rectangle 8">
            <a:extLst>
              <a:ext uri="{FF2B5EF4-FFF2-40B4-BE49-F238E27FC236}">
                <a16:creationId xmlns:a16="http://schemas.microsoft.com/office/drawing/2014/main" id="{437F3180-421B-684B-B1A5-F6302584DF13}"/>
              </a:ext>
            </a:extLst>
          </p:cNvPr>
          <p:cNvSpPr/>
          <p:nvPr/>
        </p:nvSpPr>
        <p:spPr>
          <a:xfrm>
            <a:off x="296800" y="997750"/>
            <a:ext cx="2532133" cy="5509200"/>
          </a:xfrm>
          <a:prstGeom prst="rect">
            <a:avLst/>
          </a:prstGeom>
        </p:spPr>
        <p:txBody>
          <a:bodyPr wrap="square">
            <a:spAutoFit/>
          </a:bodyPr>
          <a:lstStyle/>
          <a:p>
            <a:pPr eaLnBrk="1" hangingPunct="1"/>
            <a:r>
              <a:rPr kumimoji="1" lang="en-US" altLang="ja-JP" sz="1100" b="0" dirty="0">
                <a:latin typeface="Arial" panose="020B0604020202020204" pitchFamily="34" charset="0"/>
                <a:ea typeface="Osaka" charset="-128"/>
              </a:rPr>
              <a:t>Related to the Connectivity Viewpoint, but focus here is on physical characterization, connections and energetic flow, not data.</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Nodes (Components) will explicitly connect via some Physical Link. Nodes will have mass, power, thermal, and other properties.  A Node may explicitly define a physical interface, but this is not required.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Physical connection (represents energetic constraint). This may be dynamic or static, structural / rigid, flexible, or other energetic (electro-magnetic, thrust,  gravitational, thermal radiation). </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show allocation of implemented Functions, in hardware (a sub-node) tied by correspondence to the Functional View where they are defined.</a:t>
            </a:r>
          </a:p>
          <a:p>
            <a:pPr eaLnBrk="1" hangingPunct="1"/>
            <a:endParaRPr kumimoji="1" lang="en-US" altLang="ja-JP" sz="1100" b="0" dirty="0">
              <a:latin typeface="Arial" panose="020B0604020202020204" pitchFamily="34" charset="0"/>
              <a:ea typeface="Osaka" charset="-128"/>
            </a:endParaRPr>
          </a:p>
          <a:p>
            <a:pPr eaLnBrk="1" hangingPunct="1"/>
            <a:r>
              <a:rPr kumimoji="1" lang="en-US" altLang="ja-JP" sz="1100" b="0" dirty="0">
                <a:latin typeface="Arial" panose="020B0604020202020204" pitchFamily="34" charset="0"/>
                <a:ea typeface="Osaka" charset="-128"/>
              </a:rPr>
              <a:t>May explicitly identify the flows exchanged by the objects using the link (defined in these views).</a:t>
            </a:r>
          </a:p>
          <a:p>
            <a:pPr eaLnBrk="1" hangingPunct="1"/>
            <a:endParaRPr kumimoji="1" lang="en-US" altLang="ja-JP" sz="1100" b="0" dirty="0">
              <a:latin typeface="Arial" panose="020B0604020202020204" pitchFamily="34" charset="0"/>
              <a:ea typeface="Osaka" charset="-128"/>
            </a:endParaRPr>
          </a:p>
          <a:p>
            <a:r>
              <a:rPr kumimoji="1" lang="en-US" altLang="ja-JP" sz="1100" b="0" dirty="0">
                <a:latin typeface="Arial" panose="020B0604020202020204" pitchFamily="34" charset="0"/>
                <a:ea typeface="Osaka" charset="-128"/>
              </a:rPr>
              <a:t>May explicitly identify the physical interface or connection type.</a:t>
            </a:r>
          </a:p>
          <a:p>
            <a:pPr eaLnBrk="1" hangingPunct="1"/>
            <a:endParaRPr kumimoji="1" lang="en-US" altLang="ja-JP" sz="1100" b="0" dirty="0">
              <a:latin typeface="Arial" panose="020B0604020202020204" pitchFamily="34" charset="0"/>
              <a:ea typeface="Osaka" charset="-128"/>
            </a:endParaRPr>
          </a:p>
        </p:txBody>
      </p:sp>
      <p:sp>
        <p:nvSpPr>
          <p:cNvPr id="10" name="Rectangle 9">
            <a:extLst>
              <a:ext uri="{FF2B5EF4-FFF2-40B4-BE49-F238E27FC236}">
                <a16:creationId xmlns:a16="http://schemas.microsoft.com/office/drawing/2014/main" id="{456E0EF2-E0EA-7946-A060-70B5A3693AB5}"/>
              </a:ext>
            </a:extLst>
          </p:cNvPr>
          <p:cNvSpPr/>
          <p:nvPr/>
        </p:nvSpPr>
        <p:spPr>
          <a:xfrm>
            <a:off x="3628665" y="1664306"/>
            <a:ext cx="687560"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A</a:t>
            </a:r>
          </a:p>
        </p:txBody>
      </p:sp>
      <p:sp>
        <p:nvSpPr>
          <p:cNvPr id="37" name="Rectangle 36">
            <a:extLst>
              <a:ext uri="{FF2B5EF4-FFF2-40B4-BE49-F238E27FC236}">
                <a16:creationId xmlns:a16="http://schemas.microsoft.com/office/drawing/2014/main" id="{D6248CF7-4C3D-4643-B2FD-EB7023825886}"/>
              </a:ext>
            </a:extLst>
          </p:cNvPr>
          <p:cNvSpPr/>
          <p:nvPr/>
        </p:nvSpPr>
        <p:spPr>
          <a:xfrm>
            <a:off x="7158568" y="1664305"/>
            <a:ext cx="696024" cy="276999"/>
          </a:xfrm>
          <a:prstGeom prst="rect">
            <a:avLst/>
          </a:prstGeom>
        </p:spPr>
        <p:txBody>
          <a:bodyPr wrap="none">
            <a:spAutoFit/>
          </a:bodyPr>
          <a:lstStyle/>
          <a:p>
            <a:pPr algn="ctr"/>
            <a:r>
              <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rPr>
              <a:t>Node B</a:t>
            </a:r>
          </a:p>
        </p:txBody>
      </p:sp>
      <p:sp>
        <p:nvSpPr>
          <p:cNvPr id="40" name="Oval 35">
            <a:extLst>
              <a:ext uri="{FF2B5EF4-FFF2-40B4-BE49-F238E27FC236}">
                <a16:creationId xmlns:a16="http://schemas.microsoft.com/office/drawing/2014/main" id="{686F11A3-209D-1049-A159-4AD78768724D}"/>
              </a:ext>
            </a:extLst>
          </p:cNvPr>
          <p:cNvSpPr>
            <a:spLocks noChangeArrowheads="1"/>
          </p:cNvSpPr>
          <p:nvPr/>
        </p:nvSpPr>
        <p:spPr bwMode="auto">
          <a:xfrm>
            <a:off x="3695113" y="2148905"/>
            <a:ext cx="554663" cy="19416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b="1" dirty="0">
                <a:latin typeface="Arial" panose="020B0604020202020204" pitchFamily="34" charset="0"/>
              </a:rPr>
              <a:t>Function A</a:t>
            </a:r>
          </a:p>
        </p:txBody>
      </p:sp>
      <p:sp>
        <p:nvSpPr>
          <p:cNvPr id="41" name="Cube 40">
            <a:extLst>
              <a:ext uri="{FF2B5EF4-FFF2-40B4-BE49-F238E27FC236}">
                <a16:creationId xmlns:a16="http://schemas.microsoft.com/office/drawing/2014/main" id="{09F74388-69A8-1B45-B065-1804713A77A1}"/>
              </a:ext>
            </a:extLst>
          </p:cNvPr>
          <p:cNvSpPr>
            <a:spLocks noChangeArrowheads="1"/>
          </p:cNvSpPr>
          <p:nvPr/>
        </p:nvSpPr>
        <p:spPr bwMode="auto">
          <a:xfrm>
            <a:off x="7184348" y="1911532"/>
            <a:ext cx="953156" cy="490703"/>
          </a:xfrm>
          <a:prstGeom prst="cube">
            <a:avLst>
              <a:gd name="adj" fmla="val 908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38" name="Oval 9">
            <a:extLst>
              <a:ext uri="{FF2B5EF4-FFF2-40B4-BE49-F238E27FC236}">
                <a16:creationId xmlns:a16="http://schemas.microsoft.com/office/drawing/2014/main" id="{D92D2EE3-433C-7244-9E41-9A677280DB44}"/>
              </a:ext>
            </a:extLst>
          </p:cNvPr>
          <p:cNvSpPr>
            <a:spLocks noChangeArrowheads="1"/>
          </p:cNvSpPr>
          <p:nvPr/>
        </p:nvSpPr>
        <p:spPr bwMode="auto">
          <a:xfrm>
            <a:off x="7367173" y="2164887"/>
            <a:ext cx="587505" cy="193663"/>
          </a:xfrm>
          <a:prstGeom prst="ellipse">
            <a:avLst/>
          </a:prstGeom>
          <a:solidFill>
            <a:srgbClr val="E30BA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600" dirty="0">
                <a:latin typeface="Arial" panose="020B0604020202020204" pitchFamily="34" charset="0"/>
              </a:rPr>
              <a:t>Function B</a:t>
            </a:r>
          </a:p>
        </p:txBody>
      </p:sp>
      <p:sp>
        <p:nvSpPr>
          <p:cNvPr id="12" name="Rectangle 11">
            <a:extLst>
              <a:ext uri="{FF2B5EF4-FFF2-40B4-BE49-F238E27FC236}">
                <a16:creationId xmlns:a16="http://schemas.microsoft.com/office/drawing/2014/main" id="{E431177D-AF26-7E46-81A4-D5A329339AFB}"/>
              </a:ext>
            </a:extLst>
          </p:cNvPr>
          <p:cNvSpPr/>
          <p:nvPr/>
        </p:nvSpPr>
        <p:spPr>
          <a:xfrm>
            <a:off x="7161105" y="1931908"/>
            <a:ext cx="949299" cy="246221"/>
          </a:xfrm>
          <a:prstGeom prst="rect">
            <a:avLst/>
          </a:prstGeom>
        </p:spPr>
        <p:txBody>
          <a:bodyPr wrap="none">
            <a:spAutoFit/>
          </a:bodyPr>
          <a:lstStyle/>
          <a:p>
            <a:pPr algn="ctr"/>
            <a:r>
              <a:rPr kumimoji="1" lang="en-US" sz="1000" b="0" dirty="0">
                <a:solidFill>
                  <a:srgbClr val="000000"/>
                </a:solidFill>
                <a:latin typeface="Arial" panose="020B0604020202020204" pitchFamily="34" charset="0"/>
                <a:ea typeface="ＭＳ Ｐゴシック" pitchFamily="34" charset="-128"/>
                <a:cs typeface="Arial" panose="020B0604020202020204" pitchFamily="34" charset="0"/>
              </a:rPr>
              <a:t>Sub-Node B1</a:t>
            </a:r>
          </a:p>
        </p:txBody>
      </p:sp>
      <p:sp>
        <p:nvSpPr>
          <p:cNvPr id="42" name="Rectangle 41">
            <a:extLst>
              <a:ext uri="{FF2B5EF4-FFF2-40B4-BE49-F238E27FC236}">
                <a16:creationId xmlns:a16="http://schemas.microsoft.com/office/drawing/2014/main" id="{80EDE17B-5099-D54A-8AC4-6717780B4731}"/>
              </a:ext>
            </a:extLst>
          </p:cNvPr>
          <p:cNvSpPr/>
          <p:nvPr/>
        </p:nvSpPr>
        <p:spPr>
          <a:xfrm>
            <a:off x="6744600" y="1826459"/>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Cube 42">
            <a:extLst>
              <a:ext uri="{FF2B5EF4-FFF2-40B4-BE49-F238E27FC236}">
                <a16:creationId xmlns:a16="http://schemas.microsoft.com/office/drawing/2014/main" id="{B7D25F8C-A8CC-CF40-A42F-FDB4D0074EC9}"/>
              </a:ext>
            </a:extLst>
          </p:cNvPr>
          <p:cNvSpPr>
            <a:spLocks noChangeArrowheads="1"/>
          </p:cNvSpPr>
          <p:nvPr/>
        </p:nvSpPr>
        <p:spPr bwMode="auto">
          <a:xfrm>
            <a:off x="3324637" y="4074167"/>
            <a:ext cx="350926" cy="159462"/>
          </a:xfrm>
          <a:prstGeom prst="cube">
            <a:avLst>
              <a:gd name="adj" fmla="val 19903"/>
            </a:avLst>
          </a:prstGeom>
          <a:solidFill>
            <a:srgbClr val="FFFFCC"/>
          </a:solidFill>
          <a:ln w="9525">
            <a:solidFill>
              <a:schemeClr val="tx1"/>
            </a:solidFill>
            <a:round/>
            <a:headEnd/>
            <a:tailEnd/>
          </a:ln>
        </p:spPr>
        <p:txBody>
          <a:bodyPr lIns="0" rIns="0" anchor="ctr"/>
          <a:lstStyle/>
          <a:p>
            <a:pPr algn="ctr" fontAlgn="base">
              <a:spcBef>
                <a:spcPct val="0"/>
              </a:spcBef>
              <a:spcAft>
                <a:spcPct val="0"/>
              </a:spcAft>
            </a:pPr>
            <a:endParaRPr kumimoji="1" lang="en-US" sz="12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44" name="Oval 35">
            <a:extLst>
              <a:ext uri="{FF2B5EF4-FFF2-40B4-BE49-F238E27FC236}">
                <a16:creationId xmlns:a16="http://schemas.microsoft.com/office/drawing/2014/main" id="{81B7DF2D-6F22-7440-829F-0352D8634CF1}"/>
              </a:ext>
            </a:extLst>
          </p:cNvPr>
          <p:cNvSpPr>
            <a:spLocks noChangeArrowheads="1"/>
          </p:cNvSpPr>
          <p:nvPr/>
        </p:nvSpPr>
        <p:spPr bwMode="auto">
          <a:xfrm>
            <a:off x="3324636" y="4327150"/>
            <a:ext cx="350927" cy="137628"/>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tLang="en-US" sz="600" b="1" dirty="0">
              <a:latin typeface="Arial" panose="020B0604020202020204" pitchFamily="34" charset="0"/>
            </a:endParaRPr>
          </a:p>
        </p:txBody>
      </p:sp>
      <p:sp>
        <p:nvSpPr>
          <p:cNvPr id="45" name="Rectangle 44">
            <a:extLst>
              <a:ext uri="{FF2B5EF4-FFF2-40B4-BE49-F238E27FC236}">
                <a16:creationId xmlns:a16="http://schemas.microsoft.com/office/drawing/2014/main" id="{746EDC3F-F448-2442-9CE3-7C2CA10CBA90}"/>
              </a:ext>
            </a:extLst>
          </p:cNvPr>
          <p:cNvSpPr/>
          <p:nvPr/>
        </p:nvSpPr>
        <p:spPr>
          <a:xfrm>
            <a:off x="3404650" y="4919168"/>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46" name="Straight Connector 45">
            <a:extLst>
              <a:ext uri="{FF2B5EF4-FFF2-40B4-BE49-F238E27FC236}">
                <a16:creationId xmlns:a16="http://schemas.microsoft.com/office/drawing/2014/main" id="{1EB7ADC0-C917-E14E-9039-33120615CE5F}"/>
              </a:ext>
            </a:extLst>
          </p:cNvPr>
          <p:cNvCxnSpPr/>
          <p:nvPr/>
        </p:nvCxnSpPr>
        <p:spPr bwMode="auto">
          <a:xfrm>
            <a:off x="3324636" y="4800600"/>
            <a:ext cx="30402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cxnSp>
        <p:nvCxnSpPr>
          <p:cNvPr id="29" name="Straight Connector 28">
            <a:extLst>
              <a:ext uri="{FF2B5EF4-FFF2-40B4-BE49-F238E27FC236}">
                <a16:creationId xmlns:a16="http://schemas.microsoft.com/office/drawing/2014/main" id="{34BC7FF7-97C4-CA4F-8BFF-1D5F57668AB2}"/>
              </a:ext>
            </a:extLst>
          </p:cNvPr>
          <p:cNvCxnSpPr/>
          <p:nvPr/>
        </p:nvCxnSpPr>
        <p:spPr bwMode="auto">
          <a:xfrm>
            <a:off x="4746070" y="2279347"/>
            <a:ext cx="2049879"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30" name="Rectangle 29">
            <a:extLst>
              <a:ext uri="{FF2B5EF4-FFF2-40B4-BE49-F238E27FC236}">
                <a16:creationId xmlns:a16="http://schemas.microsoft.com/office/drawing/2014/main" id="{DBD7B494-F1A6-764C-A606-AF1EE1FE4D63}"/>
              </a:ext>
            </a:extLst>
          </p:cNvPr>
          <p:cNvSpPr/>
          <p:nvPr/>
        </p:nvSpPr>
        <p:spPr>
          <a:xfrm>
            <a:off x="4641099" y="2207347"/>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A0BA5004-7B11-F942-B947-5AA0357CCF49}"/>
              </a:ext>
            </a:extLst>
          </p:cNvPr>
          <p:cNvSpPr/>
          <p:nvPr/>
        </p:nvSpPr>
        <p:spPr bwMode="auto">
          <a:xfrm>
            <a:off x="5480274" y="2188875"/>
            <a:ext cx="612472" cy="159462"/>
          </a:xfrm>
          <a:prstGeom prst="rect">
            <a:avLst/>
          </a:prstGeom>
          <a:solidFill>
            <a:srgbClr val="CC9900"/>
          </a:solidFill>
          <a:ln>
            <a:solidFill>
              <a:schemeClr val="tx1"/>
            </a:solidFill>
          </a:ln>
          <a:effectLst/>
        </p:spPr>
        <p:txBody>
          <a:bodyPr vert="horz" wrap="square" lIns="18000" tIns="18000" rIns="18000" bIns="18000" numCol="1" rtlCol="0" anchor="t" anchorCtr="0" compatLnSpc="1">
            <a:prstTxWarp prst="textNoShape">
              <a:avLst/>
            </a:prstTxWarp>
            <a:sp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800" dirty="0">
                <a:solidFill>
                  <a:schemeClr val="bg1"/>
                </a:solidFill>
                <a:latin typeface="Arial" panose="020B0604020202020204" pitchFamily="34" charset="0"/>
                <a:cs typeface="Arial" panose="020B0604020202020204" pitchFamily="34" charset="0"/>
              </a:rPr>
              <a:t>Connection</a:t>
            </a:r>
            <a:endParaRPr kumimoji="0" lang="en-GB" sz="800" b="1" i="0" u="none" strike="noStrike" cap="none" normalizeH="0" baseline="0" dirty="0">
              <a:ln>
                <a:noFill/>
              </a:ln>
              <a:solidFill>
                <a:schemeClr val="bg1"/>
              </a:solidFill>
              <a:effectLst/>
              <a:latin typeface="Arial" panose="020B0604020202020204" pitchFamily="34" charset="0"/>
              <a:cs typeface="Arial" panose="020B0604020202020204" pitchFamily="34" charset="0"/>
            </a:endParaRPr>
          </a:p>
        </p:txBody>
      </p:sp>
      <p:sp>
        <p:nvSpPr>
          <p:cNvPr id="32" name="Rectangle 31">
            <a:extLst>
              <a:ext uri="{FF2B5EF4-FFF2-40B4-BE49-F238E27FC236}">
                <a16:creationId xmlns:a16="http://schemas.microsoft.com/office/drawing/2014/main" id="{914EFCEC-E206-7747-A5E0-EFE3E90FDDAA}"/>
              </a:ext>
            </a:extLst>
          </p:cNvPr>
          <p:cNvSpPr/>
          <p:nvPr/>
        </p:nvSpPr>
        <p:spPr>
          <a:xfrm>
            <a:off x="6737499" y="2196606"/>
            <a:ext cx="144000" cy="144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3" name="Line Callout 1 (No Border) 32">
            <a:extLst>
              <a:ext uri="{FF2B5EF4-FFF2-40B4-BE49-F238E27FC236}">
                <a16:creationId xmlns:a16="http://schemas.microsoft.com/office/drawing/2014/main" id="{4B6134DD-F268-0D48-9D90-8543CAC3CDE6}"/>
              </a:ext>
            </a:extLst>
          </p:cNvPr>
          <p:cNvSpPr/>
          <p:nvPr/>
        </p:nvSpPr>
        <p:spPr bwMode="auto">
          <a:xfrm flipH="1">
            <a:off x="5091607" y="1130374"/>
            <a:ext cx="1406497" cy="358000"/>
          </a:xfrm>
          <a:prstGeom prst="callout1">
            <a:avLst>
              <a:gd name="adj1" fmla="val 96323"/>
              <a:gd name="adj2" fmla="val 62487"/>
              <a:gd name="adj3" fmla="val 192819"/>
              <a:gd name="adj4" fmla="val 5101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Energy Flow</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(0..n, 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 name="Oval 2">
            <a:extLst>
              <a:ext uri="{FF2B5EF4-FFF2-40B4-BE49-F238E27FC236}">
                <a16:creationId xmlns:a16="http://schemas.microsoft.com/office/drawing/2014/main" id="{4581C8D4-41B4-6B4D-995C-7032284D58BE}"/>
              </a:ext>
            </a:extLst>
          </p:cNvPr>
          <p:cNvSpPr/>
          <p:nvPr/>
        </p:nvSpPr>
        <p:spPr bwMode="auto">
          <a:xfrm>
            <a:off x="5181600" y="1789349"/>
            <a:ext cx="148542" cy="572851"/>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34" name="Line Callout 1 (No Border) 33">
            <a:extLst>
              <a:ext uri="{FF2B5EF4-FFF2-40B4-BE49-F238E27FC236}">
                <a16:creationId xmlns:a16="http://schemas.microsoft.com/office/drawing/2014/main" id="{88D8CFA9-9AF3-5A4B-B0D4-3725DC2C0B91}"/>
              </a:ext>
            </a:extLst>
          </p:cNvPr>
          <p:cNvSpPr/>
          <p:nvPr/>
        </p:nvSpPr>
        <p:spPr bwMode="auto">
          <a:xfrm flipH="1">
            <a:off x="5418065" y="3005505"/>
            <a:ext cx="1406497" cy="351606"/>
          </a:xfrm>
          <a:prstGeom prst="callout1">
            <a:avLst>
              <a:gd name="adj1" fmla="val 50552"/>
              <a:gd name="adj2" fmla="val 100513"/>
              <a:gd name="adj3" fmla="val -192226"/>
              <a:gd name="adj4" fmla="val 14666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lang="en-GB" sz="1000" b="0" dirty="0">
                <a:solidFill>
                  <a:schemeClr val="tx1"/>
                </a:solidFill>
                <a:latin typeface="Arial" panose="020B0604020202020204" pitchFamily="34" charset="0"/>
                <a:cs typeface="Arial" panose="020B0604020202020204" pitchFamily="34" charset="0"/>
              </a:rPr>
              <a:t>Physical I/Fs *</a:t>
            </a:r>
          </a:p>
          <a:p>
            <a:pPr marL="0" marR="0" indent="0" algn="ctr" defTabSz="914400" rtl="0" eaLnBrk="1" fontAlgn="base" latinLnBrk="0" hangingPunct="1">
              <a:lnSpc>
                <a:spcPct val="100000"/>
              </a:lnSpc>
              <a:spcBef>
                <a:spcPct val="0"/>
              </a:spcBef>
              <a:spcAft>
                <a:spcPct val="0"/>
              </a:spcAft>
              <a:buClrTx/>
              <a:buSzTx/>
              <a:buFontTx/>
              <a:buNone/>
              <a:tabLst/>
            </a:pPr>
            <a:r>
              <a:rPr kumimoji="0" lang="en-GB" sz="1000" b="0" i="0" u="none" strike="noStrike" cap="none" normalizeH="0" baseline="0" dirty="0">
                <a:ln>
                  <a:noFill/>
                </a:ln>
                <a:effectLst/>
                <a:latin typeface="Arial" panose="020B0604020202020204" pitchFamily="34" charset="0"/>
                <a:cs typeface="Arial" panose="020B0604020202020204" pitchFamily="34" charset="0"/>
              </a:rPr>
              <a:t>(compatibility, </a:t>
            </a:r>
            <a:r>
              <a:rPr lang="en-GB" sz="1000" b="0" dirty="0">
                <a:latin typeface="Arial" panose="020B0604020202020204" pitchFamily="34" charset="0"/>
                <a:cs typeface="Arial" panose="020B0604020202020204" pitchFamily="34" charset="0"/>
              </a:rPr>
              <a:t>optional)</a:t>
            </a:r>
            <a:endParaRPr kumimoji="0" lang="en-GB" sz="10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13" name="Rectangle 12">
            <a:extLst>
              <a:ext uri="{FF2B5EF4-FFF2-40B4-BE49-F238E27FC236}">
                <a16:creationId xmlns:a16="http://schemas.microsoft.com/office/drawing/2014/main" id="{92149739-76C0-AA49-AC98-D20FBF76CD1A}"/>
              </a:ext>
            </a:extLst>
          </p:cNvPr>
          <p:cNvSpPr/>
          <p:nvPr/>
        </p:nvSpPr>
        <p:spPr>
          <a:xfrm>
            <a:off x="3323773" y="5122755"/>
            <a:ext cx="274434" cy="369332"/>
          </a:xfrm>
          <a:prstGeom prst="rect">
            <a:avLst/>
          </a:prstGeom>
        </p:spPr>
        <p:txBody>
          <a:bodyPr wrap="none">
            <a:spAutoFit/>
          </a:bodyPr>
          <a:lstStyle/>
          <a:p>
            <a:r>
              <a:rPr lang="en-GB" sz="1800" b="0" dirty="0">
                <a:latin typeface="Arial" panose="020B0604020202020204" pitchFamily="34" charset="0"/>
                <a:cs typeface="Arial" panose="020B0604020202020204" pitchFamily="34" charset="0"/>
              </a:rPr>
              <a:t>*</a:t>
            </a:r>
            <a:endParaRPr lang="en-US" sz="1800" dirty="0"/>
          </a:p>
        </p:txBody>
      </p:sp>
    </p:spTree>
    <p:extLst>
      <p:ext uri="{BB962C8B-B14F-4D97-AF65-F5344CB8AC3E}">
        <p14:creationId xmlns:p14="http://schemas.microsoft.com/office/powerpoint/2010/main" val="27949555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2">
            <a:extLst>
              <a:ext uri="{FF2B5EF4-FFF2-40B4-BE49-F238E27FC236}">
                <a16:creationId xmlns:a16="http://schemas.microsoft.com/office/drawing/2014/main" id="{9355C236-C325-214E-8562-DBF78B28D26A}"/>
              </a:ext>
            </a:extLst>
          </p:cNvPr>
          <p:cNvSpPr>
            <a:spLocks noGrp="1" noChangeArrowheads="1"/>
          </p:cNvSpPr>
          <p:nvPr>
            <p:ph type="title"/>
          </p:nvPr>
        </p:nvSpPr>
        <p:spPr>
          <a:xfrm>
            <a:off x="685800" y="-34924"/>
            <a:ext cx="7232648" cy="1254124"/>
          </a:xfrm>
        </p:spPr>
        <p:txBody>
          <a:bodyPr vert="horz"/>
          <a:lstStyle/>
          <a:p>
            <a:r>
              <a:rPr lang="en-US" altLang="en-US" dirty="0">
                <a:solidFill>
                  <a:srgbClr val="0099A6"/>
                </a:solidFill>
              </a:rPr>
              <a:t>Original RASDS</a:t>
            </a:r>
            <a:br>
              <a:rPr lang="en-US" altLang="en-US" dirty="0">
                <a:solidFill>
                  <a:srgbClr val="0099A6"/>
                </a:solidFill>
              </a:rPr>
            </a:br>
            <a:r>
              <a:rPr lang="en-US" altLang="en-US" dirty="0">
                <a:solidFill>
                  <a:srgbClr val="0099A6"/>
                </a:solidFill>
              </a:rPr>
              <a:t>Top Level Object Ontology</a:t>
            </a:r>
            <a:br>
              <a:rPr lang="en-US" altLang="en-US" dirty="0">
                <a:solidFill>
                  <a:srgbClr val="0099A6"/>
                </a:solidFill>
              </a:rPr>
            </a:br>
            <a:endParaRPr lang="en-US" altLang="en-US" dirty="0">
              <a:solidFill>
                <a:srgbClr val="0099A6"/>
              </a:solidFill>
            </a:endParaRPr>
          </a:p>
        </p:txBody>
      </p:sp>
      <p:sp>
        <p:nvSpPr>
          <p:cNvPr id="3075" name="Rectangle 3">
            <a:extLst>
              <a:ext uri="{FF2B5EF4-FFF2-40B4-BE49-F238E27FC236}">
                <a16:creationId xmlns:a16="http://schemas.microsoft.com/office/drawing/2014/main" id="{29273D62-BA20-8D43-8FBD-4E1C2BA819E2}"/>
              </a:ext>
            </a:extLst>
          </p:cNvPr>
          <p:cNvSpPr>
            <a:spLocks noChangeArrowheads="1"/>
          </p:cNvSpPr>
          <p:nvPr/>
        </p:nvSpPr>
        <p:spPr bwMode="auto">
          <a:xfrm>
            <a:off x="1295400" y="2895600"/>
            <a:ext cx="1371600" cy="457200"/>
          </a:xfrm>
          <a:prstGeom prst="rect">
            <a:avLst/>
          </a:prstGeom>
          <a:solidFill>
            <a:srgbClr val="CC0E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Function</a:t>
            </a:r>
          </a:p>
        </p:txBody>
      </p:sp>
      <p:cxnSp>
        <p:nvCxnSpPr>
          <p:cNvPr id="3076" name="AutoShape 4">
            <a:extLst>
              <a:ext uri="{FF2B5EF4-FFF2-40B4-BE49-F238E27FC236}">
                <a16:creationId xmlns:a16="http://schemas.microsoft.com/office/drawing/2014/main" id="{6DADE0E2-C239-3F4B-8C87-0A2992EB3115}"/>
              </a:ext>
            </a:extLst>
          </p:cNvPr>
          <p:cNvCxnSpPr>
            <a:cxnSpLocks noChangeShapeType="1"/>
            <a:stCxn id="3075" idx="3"/>
            <a:endCxn id="3075" idx="0"/>
          </p:cNvCxnSpPr>
          <p:nvPr/>
        </p:nvCxnSpPr>
        <p:spPr bwMode="auto">
          <a:xfrm flipH="1" flipV="1">
            <a:off x="1981200" y="2895600"/>
            <a:ext cx="685800" cy="228600"/>
          </a:xfrm>
          <a:prstGeom prst="bentConnector4">
            <a:avLst>
              <a:gd name="adj1" fmla="val -33333"/>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77" name="Rectangle 5">
            <a:extLst>
              <a:ext uri="{FF2B5EF4-FFF2-40B4-BE49-F238E27FC236}">
                <a16:creationId xmlns:a16="http://schemas.microsoft.com/office/drawing/2014/main" id="{2C707252-70FF-534E-A072-C4A17133618D}"/>
              </a:ext>
            </a:extLst>
          </p:cNvPr>
          <p:cNvSpPr>
            <a:spLocks noChangeArrowheads="1"/>
          </p:cNvSpPr>
          <p:nvPr/>
        </p:nvSpPr>
        <p:spPr bwMode="auto">
          <a:xfrm>
            <a:off x="1295400" y="3581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Behavior</a:t>
            </a:r>
          </a:p>
        </p:txBody>
      </p:sp>
      <p:sp>
        <p:nvSpPr>
          <p:cNvPr id="3078" name="Rectangle 6">
            <a:extLst>
              <a:ext uri="{FF2B5EF4-FFF2-40B4-BE49-F238E27FC236}">
                <a16:creationId xmlns:a16="http://schemas.microsoft.com/office/drawing/2014/main" id="{28A22B49-AF5B-0C40-9526-D22F3B445B73}"/>
              </a:ext>
            </a:extLst>
          </p:cNvPr>
          <p:cNvSpPr>
            <a:spLocks noChangeArrowheads="1"/>
          </p:cNvSpPr>
          <p:nvPr/>
        </p:nvSpPr>
        <p:spPr bwMode="auto">
          <a:xfrm>
            <a:off x="1295400" y="38100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Interfaces</a:t>
            </a:r>
          </a:p>
        </p:txBody>
      </p:sp>
      <p:sp>
        <p:nvSpPr>
          <p:cNvPr id="3079" name="Rectangle 7">
            <a:extLst>
              <a:ext uri="{FF2B5EF4-FFF2-40B4-BE49-F238E27FC236}">
                <a16:creationId xmlns:a16="http://schemas.microsoft.com/office/drawing/2014/main" id="{9BCEE73D-5588-334B-815C-E299D96E2904}"/>
              </a:ext>
            </a:extLst>
          </p:cNvPr>
          <p:cNvSpPr>
            <a:spLocks noChangeArrowheads="1"/>
          </p:cNvSpPr>
          <p:nvPr/>
        </p:nvSpPr>
        <p:spPr bwMode="auto">
          <a:xfrm>
            <a:off x="1295400" y="40386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Constraints</a:t>
            </a:r>
          </a:p>
        </p:txBody>
      </p:sp>
      <p:sp>
        <p:nvSpPr>
          <p:cNvPr id="3080" name="Rectangle 8">
            <a:extLst>
              <a:ext uri="{FF2B5EF4-FFF2-40B4-BE49-F238E27FC236}">
                <a16:creationId xmlns:a16="http://schemas.microsoft.com/office/drawing/2014/main" id="{DAB38622-D61F-9D49-AED4-FCCFC82B3E34}"/>
              </a:ext>
            </a:extLst>
          </p:cNvPr>
          <p:cNvSpPr>
            <a:spLocks noChangeArrowheads="1"/>
          </p:cNvSpPr>
          <p:nvPr/>
        </p:nvSpPr>
        <p:spPr bwMode="auto">
          <a:xfrm>
            <a:off x="1295400" y="3352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Logical structure</a:t>
            </a:r>
          </a:p>
        </p:txBody>
      </p:sp>
      <p:sp>
        <p:nvSpPr>
          <p:cNvPr id="3081" name="Rectangle 9">
            <a:extLst>
              <a:ext uri="{FF2B5EF4-FFF2-40B4-BE49-F238E27FC236}">
                <a16:creationId xmlns:a16="http://schemas.microsoft.com/office/drawing/2014/main" id="{5CC97385-5D98-794A-B9B7-9A59B55505BA}"/>
              </a:ext>
            </a:extLst>
          </p:cNvPr>
          <p:cNvSpPr>
            <a:spLocks noChangeArrowheads="1"/>
          </p:cNvSpPr>
          <p:nvPr/>
        </p:nvSpPr>
        <p:spPr bwMode="auto">
          <a:xfrm>
            <a:off x="5867400" y="56388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Connector</a:t>
            </a:r>
          </a:p>
        </p:txBody>
      </p:sp>
      <p:sp>
        <p:nvSpPr>
          <p:cNvPr id="3082" name="Rectangle 10">
            <a:extLst>
              <a:ext uri="{FF2B5EF4-FFF2-40B4-BE49-F238E27FC236}">
                <a16:creationId xmlns:a16="http://schemas.microsoft.com/office/drawing/2014/main" id="{9F48BCD1-D91F-D343-A75E-AF651518B9F9}"/>
              </a:ext>
            </a:extLst>
          </p:cNvPr>
          <p:cNvSpPr>
            <a:spLocks noChangeArrowheads="1"/>
          </p:cNvSpPr>
          <p:nvPr/>
        </p:nvSpPr>
        <p:spPr bwMode="auto">
          <a:xfrm>
            <a:off x="5867400" y="6096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083" name="Rectangle 11">
            <a:extLst>
              <a:ext uri="{FF2B5EF4-FFF2-40B4-BE49-F238E27FC236}">
                <a16:creationId xmlns:a16="http://schemas.microsoft.com/office/drawing/2014/main" id="{959FF7B7-6D50-1C4F-A631-F68B04A74B52}"/>
              </a:ext>
            </a:extLst>
          </p:cNvPr>
          <p:cNvSpPr>
            <a:spLocks noChangeArrowheads="1"/>
          </p:cNvSpPr>
          <p:nvPr/>
        </p:nvSpPr>
        <p:spPr bwMode="auto">
          <a:xfrm>
            <a:off x="5867400" y="6324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084" name="Rectangle 12">
            <a:extLst>
              <a:ext uri="{FF2B5EF4-FFF2-40B4-BE49-F238E27FC236}">
                <a16:creationId xmlns:a16="http://schemas.microsoft.com/office/drawing/2014/main" id="{27C0CBF3-2BCF-8242-8A83-9669AB93345C}"/>
              </a:ext>
            </a:extLst>
          </p:cNvPr>
          <p:cNvSpPr>
            <a:spLocks noChangeArrowheads="1"/>
          </p:cNvSpPr>
          <p:nvPr/>
        </p:nvSpPr>
        <p:spPr bwMode="auto">
          <a:xfrm>
            <a:off x="1600200" y="5105400"/>
            <a:ext cx="1524000" cy="533400"/>
          </a:xfrm>
          <a:prstGeom prst="rect">
            <a:avLst/>
          </a:prstGeom>
          <a:solidFill>
            <a:srgbClr val="CCC30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Communication</a:t>
            </a:r>
            <a:endParaRPr lang="en-US" sz="1400">
              <a:latin typeface="Helvetica" charset="0"/>
              <a:ea typeface="ＭＳ Ｐゴシック" charset="0"/>
            </a:endParaRPr>
          </a:p>
        </p:txBody>
      </p:sp>
      <p:sp>
        <p:nvSpPr>
          <p:cNvPr id="3085" name="Rectangle 13">
            <a:extLst>
              <a:ext uri="{FF2B5EF4-FFF2-40B4-BE49-F238E27FC236}">
                <a16:creationId xmlns:a16="http://schemas.microsoft.com/office/drawing/2014/main" id="{B1522F21-C50D-BE42-8066-3E177BB4E15B}"/>
              </a:ext>
            </a:extLst>
          </p:cNvPr>
          <p:cNvSpPr>
            <a:spLocks noChangeArrowheads="1"/>
          </p:cNvSpPr>
          <p:nvPr/>
        </p:nvSpPr>
        <p:spPr bwMode="auto">
          <a:xfrm>
            <a:off x="1600200" y="56388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Protocol stack</a:t>
            </a:r>
          </a:p>
        </p:txBody>
      </p:sp>
      <p:sp>
        <p:nvSpPr>
          <p:cNvPr id="3086" name="Rectangle 14">
            <a:extLst>
              <a:ext uri="{FF2B5EF4-FFF2-40B4-BE49-F238E27FC236}">
                <a16:creationId xmlns:a16="http://schemas.microsoft.com/office/drawing/2014/main" id="{F3EE2F1C-0088-9D45-9933-C164BCE719FC}"/>
              </a:ext>
            </a:extLst>
          </p:cNvPr>
          <p:cNvSpPr>
            <a:spLocks noChangeArrowheads="1"/>
          </p:cNvSpPr>
          <p:nvPr/>
        </p:nvSpPr>
        <p:spPr bwMode="auto">
          <a:xfrm>
            <a:off x="1600200" y="5867400"/>
            <a:ext cx="15240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Standards</a:t>
            </a:r>
          </a:p>
        </p:txBody>
      </p:sp>
      <p:cxnSp>
        <p:nvCxnSpPr>
          <p:cNvPr id="3087" name="AutoShape 15">
            <a:extLst>
              <a:ext uri="{FF2B5EF4-FFF2-40B4-BE49-F238E27FC236}">
                <a16:creationId xmlns:a16="http://schemas.microsoft.com/office/drawing/2014/main" id="{7816692A-3A25-7341-8AD4-65FD598807DC}"/>
              </a:ext>
            </a:extLst>
          </p:cNvPr>
          <p:cNvCxnSpPr>
            <a:cxnSpLocks noChangeShapeType="1"/>
            <a:stCxn id="3088" idx="3"/>
            <a:endCxn id="3088" idx="0"/>
          </p:cNvCxnSpPr>
          <p:nvPr/>
        </p:nvCxnSpPr>
        <p:spPr bwMode="auto">
          <a:xfrm flipH="1" flipV="1">
            <a:off x="4114800" y="10668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88" name="Rectangle 16">
            <a:extLst>
              <a:ext uri="{FF2B5EF4-FFF2-40B4-BE49-F238E27FC236}">
                <a16:creationId xmlns:a16="http://schemas.microsoft.com/office/drawing/2014/main" id="{2BFD9055-C92C-3A49-85BA-64BC10E0107E}"/>
              </a:ext>
            </a:extLst>
          </p:cNvPr>
          <p:cNvSpPr>
            <a:spLocks noChangeArrowheads="1"/>
          </p:cNvSpPr>
          <p:nvPr/>
        </p:nvSpPr>
        <p:spPr bwMode="auto">
          <a:xfrm>
            <a:off x="3505200" y="1066800"/>
            <a:ext cx="1219200" cy="457200"/>
          </a:xfrm>
          <a:prstGeom prst="rect">
            <a:avLst/>
          </a:prstGeom>
          <a:solidFill>
            <a:srgbClr val="00FF00"/>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Organization</a:t>
            </a:r>
          </a:p>
        </p:txBody>
      </p:sp>
      <p:sp>
        <p:nvSpPr>
          <p:cNvPr id="3089" name="Rectangle 17">
            <a:extLst>
              <a:ext uri="{FF2B5EF4-FFF2-40B4-BE49-F238E27FC236}">
                <a16:creationId xmlns:a16="http://schemas.microsoft.com/office/drawing/2014/main" id="{64599D5F-82AA-964A-9F46-346AD6EAFF2A}"/>
              </a:ext>
            </a:extLst>
          </p:cNvPr>
          <p:cNvSpPr>
            <a:spLocks noChangeArrowheads="1"/>
          </p:cNvSpPr>
          <p:nvPr/>
        </p:nvSpPr>
        <p:spPr bwMode="auto">
          <a:xfrm>
            <a:off x="3505200" y="17526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Requirements</a:t>
            </a:r>
          </a:p>
        </p:txBody>
      </p:sp>
      <p:sp>
        <p:nvSpPr>
          <p:cNvPr id="3090" name="Rectangle 18">
            <a:extLst>
              <a:ext uri="{FF2B5EF4-FFF2-40B4-BE49-F238E27FC236}">
                <a16:creationId xmlns:a16="http://schemas.microsoft.com/office/drawing/2014/main" id="{D6C0F7AD-C415-C04B-8722-3D808A9C9C8C}"/>
              </a:ext>
            </a:extLst>
          </p:cNvPr>
          <p:cNvSpPr>
            <a:spLocks noChangeArrowheads="1"/>
          </p:cNvSpPr>
          <p:nvPr/>
        </p:nvSpPr>
        <p:spPr bwMode="auto">
          <a:xfrm>
            <a:off x="3505200" y="1981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Objectives</a:t>
            </a:r>
          </a:p>
        </p:txBody>
      </p:sp>
      <p:sp>
        <p:nvSpPr>
          <p:cNvPr id="3091" name="Rectangle 19">
            <a:extLst>
              <a:ext uri="{FF2B5EF4-FFF2-40B4-BE49-F238E27FC236}">
                <a16:creationId xmlns:a16="http://schemas.microsoft.com/office/drawing/2014/main" id="{7C640ABE-5ABD-AE49-9169-8B01F976D5B2}"/>
              </a:ext>
            </a:extLst>
          </p:cNvPr>
          <p:cNvSpPr>
            <a:spLocks noChangeArrowheads="1"/>
          </p:cNvSpPr>
          <p:nvPr/>
        </p:nvSpPr>
        <p:spPr bwMode="auto">
          <a:xfrm>
            <a:off x="3505200" y="2209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Goals</a:t>
            </a:r>
          </a:p>
        </p:txBody>
      </p:sp>
      <p:sp>
        <p:nvSpPr>
          <p:cNvPr id="3092" name="Rectangle 20">
            <a:extLst>
              <a:ext uri="{FF2B5EF4-FFF2-40B4-BE49-F238E27FC236}">
                <a16:creationId xmlns:a16="http://schemas.microsoft.com/office/drawing/2014/main" id="{3CF02F0A-CC6D-DE4E-AEB1-79925FB47058}"/>
              </a:ext>
            </a:extLst>
          </p:cNvPr>
          <p:cNvSpPr>
            <a:spLocks noChangeArrowheads="1"/>
          </p:cNvSpPr>
          <p:nvPr/>
        </p:nvSpPr>
        <p:spPr bwMode="auto">
          <a:xfrm>
            <a:off x="3505200" y="2438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dirty="0">
                <a:latin typeface="Helvetica" charset="0"/>
                <a:ea typeface="ＭＳ Ｐゴシック" charset="0"/>
              </a:rPr>
              <a:t> Scenarios</a:t>
            </a:r>
          </a:p>
        </p:txBody>
      </p:sp>
      <p:sp>
        <p:nvSpPr>
          <p:cNvPr id="3093" name="Rectangle 21">
            <a:extLst>
              <a:ext uri="{FF2B5EF4-FFF2-40B4-BE49-F238E27FC236}">
                <a16:creationId xmlns:a16="http://schemas.microsoft.com/office/drawing/2014/main" id="{94D3C20E-CE81-5E4C-AA70-C5B1C4D6765C}"/>
              </a:ext>
            </a:extLst>
          </p:cNvPr>
          <p:cNvSpPr>
            <a:spLocks noChangeArrowheads="1"/>
          </p:cNvSpPr>
          <p:nvPr/>
        </p:nvSpPr>
        <p:spPr bwMode="auto">
          <a:xfrm>
            <a:off x="3505200" y="152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Mission</a:t>
            </a:r>
          </a:p>
        </p:txBody>
      </p:sp>
      <p:cxnSp>
        <p:nvCxnSpPr>
          <p:cNvPr id="3094" name="AutoShape 22">
            <a:extLst>
              <a:ext uri="{FF2B5EF4-FFF2-40B4-BE49-F238E27FC236}">
                <a16:creationId xmlns:a16="http://schemas.microsoft.com/office/drawing/2014/main" id="{734F0C61-F203-6843-A1F8-EF950E4579AE}"/>
              </a:ext>
            </a:extLst>
          </p:cNvPr>
          <p:cNvCxnSpPr>
            <a:cxnSpLocks noChangeShapeType="1"/>
            <a:stCxn id="3089" idx="1"/>
            <a:endCxn id="3075" idx="0"/>
          </p:cNvCxnSpPr>
          <p:nvPr/>
        </p:nvCxnSpPr>
        <p:spPr bwMode="auto">
          <a:xfrm rot="10800000" flipV="1">
            <a:off x="1981200" y="1866900"/>
            <a:ext cx="1524000" cy="10287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5" name="Rectangle 23">
            <a:extLst>
              <a:ext uri="{FF2B5EF4-FFF2-40B4-BE49-F238E27FC236}">
                <a16:creationId xmlns:a16="http://schemas.microsoft.com/office/drawing/2014/main" id="{2FB7F1DC-A9A3-6543-9E7A-4EBD6510BC6D}"/>
              </a:ext>
            </a:extLst>
          </p:cNvPr>
          <p:cNvSpPr>
            <a:spLocks noChangeArrowheads="1"/>
          </p:cNvSpPr>
          <p:nvPr/>
        </p:nvSpPr>
        <p:spPr bwMode="auto">
          <a:xfrm>
            <a:off x="2286000" y="2057400"/>
            <a:ext cx="641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FulfilledBy</a:t>
            </a:r>
          </a:p>
        </p:txBody>
      </p:sp>
      <p:sp>
        <p:nvSpPr>
          <p:cNvPr id="3096" name="Rectangle 24">
            <a:extLst>
              <a:ext uri="{FF2B5EF4-FFF2-40B4-BE49-F238E27FC236}">
                <a16:creationId xmlns:a16="http://schemas.microsoft.com/office/drawing/2014/main" id="{B23EF4A7-452E-1D46-9C65-1EC0D4A1E4FD}"/>
              </a:ext>
            </a:extLst>
          </p:cNvPr>
          <p:cNvSpPr>
            <a:spLocks noChangeArrowheads="1"/>
          </p:cNvSpPr>
          <p:nvPr/>
        </p:nvSpPr>
        <p:spPr bwMode="auto">
          <a:xfrm>
            <a:off x="2895600" y="2590800"/>
            <a:ext cx="476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Fulfills</a:t>
            </a:r>
          </a:p>
        </p:txBody>
      </p:sp>
      <p:cxnSp>
        <p:nvCxnSpPr>
          <p:cNvPr id="3097" name="AutoShape 25">
            <a:extLst>
              <a:ext uri="{FF2B5EF4-FFF2-40B4-BE49-F238E27FC236}">
                <a16:creationId xmlns:a16="http://schemas.microsoft.com/office/drawing/2014/main" id="{6AF610FF-D9ED-734C-9F2B-FABD1A33B701}"/>
              </a:ext>
            </a:extLst>
          </p:cNvPr>
          <p:cNvCxnSpPr>
            <a:cxnSpLocks noChangeShapeType="1"/>
            <a:stCxn id="3077" idx="3"/>
            <a:endCxn id="3127" idx="0"/>
          </p:cNvCxnSpPr>
          <p:nvPr/>
        </p:nvCxnSpPr>
        <p:spPr bwMode="auto">
          <a:xfrm>
            <a:off x="2667000" y="3695700"/>
            <a:ext cx="2057400" cy="4953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098" name="Rectangle 26">
            <a:extLst>
              <a:ext uri="{FF2B5EF4-FFF2-40B4-BE49-F238E27FC236}">
                <a16:creationId xmlns:a16="http://schemas.microsoft.com/office/drawing/2014/main" id="{3B0E92C9-22DE-8D44-9EA6-3AF0280B5AD1}"/>
              </a:ext>
            </a:extLst>
          </p:cNvPr>
          <p:cNvSpPr>
            <a:spLocks noChangeArrowheads="1"/>
          </p:cNvSpPr>
          <p:nvPr/>
        </p:nvSpPr>
        <p:spPr bwMode="auto">
          <a:xfrm>
            <a:off x="3276600" y="3733800"/>
            <a:ext cx="768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IsAllocatedTo</a:t>
            </a:r>
          </a:p>
        </p:txBody>
      </p:sp>
      <p:sp>
        <p:nvSpPr>
          <p:cNvPr id="3099" name="Rectangle 27">
            <a:extLst>
              <a:ext uri="{FF2B5EF4-FFF2-40B4-BE49-F238E27FC236}">
                <a16:creationId xmlns:a16="http://schemas.microsoft.com/office/drawing/2014/main" id="{C80C69A5-9F93-514C-B290-BEFE473A3365}"/>
              </a:ext>
            </a:extLst>
          </p:cNvPr>
          <p:cNvSpPr>
            <a:spLocks noChangeArrowheads="1"/>
          </p:cNvSpPr>
          <p:nvPr/>
        </p:nvSpPr>
        <p:spPr bwMode="auto">
          <a:xfrm>
            <a:off x="2133600" y="2449513"/>
            <a:ext cx="7556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sp>
        <p:nvSpPr>
          <p:cNvPr id="3100" name="Rectangle 28">
            <a:extLst>
              <a:ext uri="{FF2B5EF4-FFF2-40B4-BE49-F238E27FC236}">
                <a16:creationId xmlns:a16="http://schemas.microsoft.com/office/drawing/2014/main" id="{55D09621-0D2B-2545-A1A7-9CF07BEF8118}"/>
              </a:ext>
            </a:extLst>
          </p:cNvPr>
          <p:cNvSpPr>
            <a:spLocks noChangeArrowheads="1"/>
          </p:cNvSpPr>
          <p:nvPr/>
        </p:nvSpPr>
        <p:spPr bwMode="auto">
          <a:xfrm>
            <a:off x="4114800" y="623888"/>
            <a:ext cx="7810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dirty="0">
                <a:latin typeface="Helvetica" charset="0"/>
                <a:ea typeface="ＭＳ Ｐゴシック" charset="0"/>
              </a:rPr>
              <a:t>Composed Of</a:t>
            </a:r>
          </a:p>
        </p:txBody>
      </p:sp>
      <p:sp>
        <p:nvSpPr>
          <p:cNvPr id="3101" name="Rectangle 29">
            <a:extLst>
              <a:ext uri="{FF2B5EF4-FFF2-40B4-BE49-F238E27FC236}">
                <a16:creationId xmlns:a16="http://schemas.microsoft.com/office/drawing/2014/main" id="{1EC5A58C-D6EF-8C4A-96DC-689D7245E10E}"/>
              </a:ext>
            </a:extLst>
          </p:cNvPr>
          <p:cNvSpPr>
            <a:spLocks noChangeArrowheads="1"/>
          </p:cNvSpPr>
          <p:nvPr/>
        </p:nvSpPr>
        <p:spPr bwMode="auto">
          <a:xfrm>
            <a:off x="4730750" y="3810000"/>
            <a:ext cx="7556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ComposedOf</a:t>
            </a:r>
          </a:p>
        </p:txBody>
      </p:sp>
      <p:cxnSp>
        <p:nvCxnSpPr>
          <p:cNvPr id="3102" name="AutoShape 30">
            <a:extLst>
              <a:ext uri="{FF2B5EF4-FFF2-40B4-BE49-F238E27FC236}">
                <a16:creationId xmlns:a16="http://schemas.microsoft.com/office/drawing/2014/main" id="{058C1ADF-C6EE-6B4C-8B07-9B9F2BD799BE}"/>
              </a:ext>
            </a:extLst>
          </p:cNvPr>
          <p:cNvCxnSpPr>
            <a:cxnSpLocks noChangeShapeType="1"/>
            <a:stCxn id="3127" idx="1"/>
            <a:endCxn id="3078" idx="3"/>
          </p:cNvCxnSpPr>
          <p:nvPr/>
        </p:nvCxnSpPr>
        <p:spPr bwMode="auto">
          <a:xfrm rot="10800000">
            <a:off x="2667000" y="3924300"/>
            <a:ext cx="1447800" cy="4953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3" name="Rectangle 31">
            <a:extLst>
              <a:ext uri="{FF2B5EF4-FFF2-40B4-BE49-F238E27FC236}">
                <a16:creationId xmlns:a16="http://schemas.microsoft.com/office/drawing/2014/main" id="{8E252B92-6C97-CB4C-BAB6-6D8A304DE019}"/>
              </a:ext>
            </a:extLst>
          </p:cNvPr>
          <p:cNvSpPr>
            <a:spLocks noChangeArrowheads="1"/>
          </p:cNvSpPr>
          <p:nvPr/>
        </p:nvSpPr>
        <p:spPr bwMode="auto">
          <a:xfrm>
            <a:off x="2971800" y="4114800"/>
            <a:ext cx="971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ContainsInstances</a:t>
            </a:r>
          </a:p>
        </p:txBody>
      </p:sp>
      <p:cxnSp>
        <p:nvCxnSpPr>
          <p:cNvPr id="3104" name="AutoShape 32">
            <a:extLst>
              <a:ext uri="{FF2B5EF4-FFF2-40B4-BE49-F238E27FC236}">
                <a16:creationId xmlns:a16="http://schemas.microsoft.com/office/drawing/2014/main" id="{E0514BD1-0DA8-1C47-BC95-DE52DB7FC2AC}"/>
              </a:ext>
            </a:extLst>
          </p:cNvPr>
          <p:cNvCxnSpPr>
            <a:cxnSpLocks noChangeShapeType="1"/>
            <a:stCxn id="3075" idx="3"/>
            <a:endCxn id="3120" idx="1"/>
          </p:cNvCxnSpPr>
          <p:nvPr/>
        </p:nvCxnSpPr>
        <p:spPr bwMode="auto">
          <a:xfrm>
            <a:off x="2667000" y="31242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5" name="AutoShape 33">
            <a:extLst>
              <a:ext uri="{FF2B5EF4-FFF2-40B4-BE49-F238E27FC236}">
                <a16:creationId xmlns:a16="http://schemas.microsoft.com/office/drawing/2014/main" id="{7CB5DECA-1C72-3549-9A36-C381B2BEFB9A}"/>
              </a:ext>
            </a:extLst>
          </p:cNvPr>
          <p:cNvCxnSpPr>
            <a:cxnSpLocks noChangeShapeType="1"/>
            <a:stCxn id="3121" idx="1"/>
            <a:endCxn id="3080" idx="3"/>
          </p:cNvCxnSpPr>
          <p:nvPr/>
        </p:nvCxnSpPr>
        <p:spPr bwMode="auto">
          <a:xfrm rot="10800000">
            <a:off x="2667000" y="3467100"/>
            <a:ext cx="3810000" cy="0"/>
          </a:xfrm>
          <a:prstGeom prst="straightConnector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06" name="Rectangle 34">
            <a:extLst>
              <a:ext uri="{FF2B5EF4-FFF2-40B4-BE49-F238E27FC236}">
                <a16:creationId xmlns:a16="http://schemas.microsoft.com/office/drawing/2014/main" id="{657ED9BC-1A2C-E543-B809-2FFB98B369AD}"/>
              </a:ext>
            </a:extLst>
          </p:cNvPr>
          <p:cNvSpPr>
            <a:spLocks noChangeArrowheads="1"/>
          </p:cNvSpPr>
          <p:nvPr/>
        </p:nvSpPr>
        <p:spPr bwMode="auto">
          <a:xfrm>
            <a:off x="4070350" y="2971800"/>
            <a:ext cx="5905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Produces</a:t>
            </a:r>
          </a:p>
        </p:txBody>
      </p:sp>
      <p:sp>
        <p:nvSpPr>
          <p:cNvPr id="3107" name="Rectangle 35">
            <a:extLst>
              <a:ext uri="{FF2B5EF4-FFF2-40B4-BE49-F238E27FC236}">
                <a16:creationId xmlns:a16="http://schemas.microsoft.com/office/drawing/2014/main" id="{231A9335-48D8-1B49-BCB8-1A241FC35341}"/>
              </a:ext>
            </a:extLst>
          </p:cNvPr>
          <p:cNvSpPr>
            <a:spLocks noChangeArrowheads="1"/>
          </p:cNvSpPr>
          <p:nvPr/>
        </p:nvSpPr>
        <p:spPr bwMode="auto">
          <a:xfrm>
            <a:off x="4070350" y="3276600"/>
            <a:ext cx="6540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Consumes</a:t>
            </a:r>
          </a:p>
        </p:txBody>
      </p:sp>
      <p:cxnSp>
        <p:nvCxnSpPr>
          <p:cNvPr id="3108" name="AutoShape 36">
            <a:extLst>
              <a:ext uri="{FF2B5EF4-FFF2-40B4-BE49-F238E27FC236}">
                <a16:creationId xmlns:a16="http://schemas.microsoft.com/office/drawing/2014/main" id="{F48DB7BF-A588-DC48-BABF-3C14F17844D6}"/>
              </a:ext>
            </a:extLst>
          </p:cNvPr>
          <p:cNvCxnSpPr>
            <a:cxnSpLocks noChangeShapeType="1"/>
            <a:stCxn id="3127" idx="3"/>
            <a:endCxn id="3081" idx="0"/>
          </p:cNvCxnSpPr>
          <p:nvPr/>
        </p:nvCxnSpPr>
        <p:spPr bwMode="auto">
          <a:xfrm>
            <a:off x="5334000" y="4419600"/>
            <a:ext cx="1143000" cy="12192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09" name="AutoShape 37">
            <a:extLst>
              <a:ext uri="{FF2B5EF4-FFF2-40B4-BE49-F238E27FC236}">
                <a16:creationId xmlns:a16="http://schemas.microsoft.com/office/drawing/2014/main" id="{CA6B520F-7390-F64A-8E42-1AA5481626B1}"/>
              </a:ext>
            </a:extLst>
          </p:cNvPr>
          <p:cNvCxnSpPr>
            <a:cxnSpLocks noChangeShapeType="1"/>
            <a:stCxn id="3081" idx="1"/>
            <a:endCxn id="3131" idx="3"/>
          </p:cNvCxnSpPr>
          <p:nvPr/>
        </p:nvCxnSpPr>
        <p:spPr bwMode="auto">
          <a:xfrm rot="10800000">
            <a:off x="5334000" y="5219700"/>
            <a:ext cx="533400" cy="647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0" name="Rectangle 38">
            <a:extLst>
              <a:ext uri="{FF2B5EF4-FFF2-40B4-BE49-F238E27FC236}">
                <a16:creationId xmlns:a16="http://schemas.microsoft.com/office/drawing/2014/main" id="{9EB1A252-AB35-444D-AB15-E10DB9EAC895}"/>
              </a:ext>
            </a:extLst>
          </p:cNvPr>
          <p:cNvSpPr>
            <a:spLocks noChangeArrowheads="1"/>
          </p:cNvSpPr>
          <p:nvPr/>
        </p:nvSpPr>
        <p:spPr bwMode="auto">
          <a:xfrm>
            <a:off x="5791200" y="4876800"/>
            <a:ext cx="6794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ConnectVia</a:t>
            </a:r>
          </a:p>
        </p:txBody>
      </p:sp>
      <p:sp>
        <p:nvSpPr>
          <p:cNvPr id="3111" name="Rectangle 39">
            <a:extLst>
              <a:ext uri="{FF2B5EF4-FFF2-40B4-BE49-F238E27FC236}">
                <a16:creationId xmlns:a16="http://schemas.microsoft.com/office/drawing/2014/main" id="{74ED6BC8-AAF7-DC41-993C-51266D7CBDE6}"/>
              </a:ext>
            </a:extLst>
          </p:cNvPr>
          <p:cNvSpPr>
            <a:spLocks noChangeArrowheads="1"/>
          </p:cNvSpPr>
          <p:nvPr/>
        </p:nvSpPr>
        <p:spPr bwMode="auto">
          <a:xfrm>
            <a:off x="5340350" y="5410200"/>
            <a:ext cx="8318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ConnectToPort</a:t>
            </a:r>
          </a:p>
        </p:txBody>
      </p:sp>
      <p:cxnSp>
        <p:nvCxnSpPr>
          <p:cNvPr id="3112" name="AutoShape 40">
            <a:extLst>
              <a:ext uri="{FF2B5EF4-FFF2-40B4-BE49-F238E27FC236}">
                <a16:creationId xmlns:a16="http://schemas.microsoft.com/office/drawing/2014/main" id="{FE792D99-4F30-774F-885B-214B6E32D9E6}"/>
              </a:ext>
            </a:extLst>
          </p:cNvPr>
          <p:cNvCxnSpPr>
            <a:cxnSpLocks noChangeShapeType="1"/>
          </p:cNvCxnSpPr>
          <p:nvPr/>
        </p:nvCxnSpPr>
        <p:spPr bwMode="auto">
          <a:xfrm rot="16200000" flipH="1">
            <a:off x="15240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3" name="Rectangle 41">
            <a:extLst>
              <a:ext uri="{FF2B5EF4-FFF2-40B4-BE49-F238E27FC236}">
                <a16:creationId xmlns:a16="http://schemas.microsoft.com/office/drawing/2014/main" id="{A41DA616-20A6-5147-B126-4215D95E50EE}"/>
              </a:ext>
            </a:extLst>
          </p:cNvPr>
          <p:cNvSpPr>
            <a:spLocks noChangeArrowheads="1"/>
          </p:cNvSpPr>
          <p:nvPr/>
        </p:nvSpPr>
        <p:spPr bwMode="auto">
          <a:xfrm>
            <a:off x="1676400" y="46482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Uses</a:t>
            </a:r>
          </a:p>
        </p:txBody>
      </p:sp>
      <p:cxnSp>
        <p:nvCxnSpPr>
          <p:cNvPr id="3114" name="AutoShape 42">
            <a:extLst>
              <a:ext uri="{FF2B5EF4-FFF2-40B4-BE49-F238E27FC236}">
                <a16:creationId xmlns:a16="http://schemas.microsoft.com/office/drawing/2014/main" id="{E572C3E0-9804-5447-8010-77F86C1A73BB}"/>
              </a:ext>
            </a:extLst>
          </p:cNvPr>
          <p:cNvCxnSpPr>
            <a:cxnSpLocks noChangeShapeType="1"/>
            <a:stCxn id="3084" idx="0"/>
            <a:endCxn id="3079" idx="2"/>
          </p:cNvCxnSpPr>
          <p:nvPr/>
        </p:nvCxnSpPr>
        <p:spPr bwMode="auto">
          <a:xfrm rot="5400000" flipH="1">
            <a:off x="1752600" y="4495800"/>
            <a:ext cx="838200" cy="3810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5" name="Rectangle 43">
            <a:extLst>
              <a:ext uri="{FF2B5EF4-FFF2-40B4-BE49-F238E27FC236}">
                <a16:creationId xmlns:a16="http://schemas.microsoft.com/office/drawing/2014/main" id="{2C80C9E3-2280-1841-8EEF-A9D90FA135AF}"/>
              </a:ext>
            </a:extLst>
          </p:cNvPr>
          <p:cNvSpPr>
            <a:spLocks noChangeArrowheads="1"/>
          </p:cNvSpPr>
          <p:nvPr/>
        </p:nvSpPr>
        <p:spPr bwMode="auto">
          <a:xfrm>
            <a:off x="2057400" y="4495800"/>
            <a:ext cx="8953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ProvidesService</a:t>
            </a:r>
          </a:p>
        </p:txBody>
      </p:sp>
      <p:cxnSp>
        <p:nvCxnSpPr>
          <p:cNvPr id="3116" name="AutoShape 44">
            <a:extLst>
              <a:ext uri="{FF2B5EF4-FFF2-40B4-BE49-F238E27FC236}">
                <a16:creationId xmlns:a16="http://schemas.microsoft.com/office/drawing/2014/main" id="{2793AB55-A349-AB41-AB81-A8CD285EBC94}"/>
              </a:ext>
            </a:extLst>
          </p:cNvPr>
          <p:cNvCxnSpPr>
            <a:cxnSpLocks noChangeShapeType="1"/>
            <a:stCxn id="3085" idx="3"/>
            <a:endCxn id="3082" idx="1"/>
          </p:cNvCxnSpPr>
          <p:nvPr/>
        </p:nvCxnSpPr>
        <p:spPr bwMode="auto">
          <a:xfrm>
            <a:off x="3124200" y="5753100"/>
            <a:ext cx="2743200" cy="4572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7" name="Rectangle 45">
            <a:extLst>
              <a:ext uri="{FF2B5EF4-FFF2-40B4-BE49-F238E27FC236}">
                <a16:creationId xmlns:a16="http://schemas.microsoft.com/office/drawing/2014/main" id="{8E7430EC-00BB-D449-9D3B-01AE36CC1825}"/>
              </a:ext>
            </a:extLst>
          </p:cNvPr>
          <p:cNvSpPr>
            <a:spLocks noChangeArrowheads="1"/>
          </p:cNvSpPr>
          <p:nvPr/>
        </p:nvSpPr>
        <p:spPr bwMode="auto">
          <a:xfrm>
            <a:off x="3733800" y="57912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AssociatedWith</a:t>
            </a:r>
          </a:p>
        </p:txBody>
      </p:sp>
      <p:cxnSp>
        <p:nvCxnSpPr>
          <p:cNvPr id="3118" name="AutoShape 46">
            <a:extLst>
              <a:ext uri="{FF2B5EF4-FFF2-40B4-BE49-F238E27FC236}">
                <a16:creationId xmlns:a16="http://schemas.microsoft.com/office/drawing/2014/main" id="{6E117464-70F5-6648-978C-E16E7FBA054A}"/>
              </a:ext>
            </a:extLst>
          </p:cNvPr>
          <p:cNvCxnSpPr>
            <a:cxnSpLocks noChangeShapeType="1"/>
            <a:stCxn id="3084" idx="3"/>
            <a:endCxn id="3129" idx="1"/>
          </p:cNvCxnSpPr>
          <p:nvPr/>
        </p:nvCxnSpPr>
        <p:spPr bwMode="auto">
          <a:xfrm flipV="1">
            <a:off x="3124200" y="4762500"/>
            <a:ext cx="990600" cy="609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19" name="Rectangle 47">
            <a:extLst>
              <a:ext uri="{FF2B5EF4-FFF2-40B4-BE49-F238E27FC236}">
                <a16:creationId xmlns:a16="http://schemas.microsoft.com/office/drawing/2014/main" id="{634A2C2E-6531-334D-8A95-1C9BE2BBDFF8}"/>
              </a:ext>
            </a:extLst>
          </p:cNvPr>
          <p:cNvSpPr>
            <a:spLocks noChangeArrowheads="1"/>
          </p:cNvSpPr>
          <p:nvPr/>
        </p:nvSpPr>
        <p:spPr bwMode="auto">
          <a:xfrm>
            <a:off x="2940050" y="4876800"/>
            <a:ext cx="8699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ImplementedOn</a:t>
            </a:r>
          </a:p>
        </p:txBody>
      </p:sp>
      <p:sp>
        <p:nvSpPr>
          <p:cNvPr id="3120" name="Rectangle 48">
            <a:extLst>
              <a:ext uri="{FF2B5EF4-FFF2-40B4-BE49-F238E27FC236}">
                <a16:creationId xmlns:a16="http://schemas.microsoft.com/office/drawing/2014/main" id="{20BA96D3-20F7-7547-BDF4-9A34639A93D8}"/>
              </a:ext>
            </a:extLst>
          </p:cNvPr>
          <p:cNvSpPr>
            <a:spLocks noChangeArrowheads="1"/>
          </p:cNvSpPr>
          <p:nvPr/>
        </p:nvSpPr>
        <p:spPr bwMode="auto">
          <a:xfrm>
            <a:off x="6477000" y="2895600"/>
            <a:ext cx="1219200" cy="457200"/>
          </a:xfrm>
          <a:prstGeom prst="rect">
            <a:avLst/>
          </a:prstGeom>
          <a:solidFill>
            <a:srgbClr val="CC0606"/>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Information</a:t>
            </a:r>
          </a:p>
        </p:txBody>
      </p:sp>
      <p:sp>
        <p:nvSpPr>
          <p:cNvPr id="3121" name="Rectangle 49">
            <a:extLst>
              <a:ext uri="{FF2B5EF4-FFF2-40B4-BE49-F238E27FC236}">
                <a16:creationId xmlns:a16="http://schemas.microsoft.com/office/drawing/2014/main" id="{6A13006E-B37B-8446-AA71-702E259AF619}"/>
              </a:ext>
            </a:extLst>
          </p:cNvPr>
          <p:cNvSpPr>
            <a:spLocks noChangeArrowheads="1"/>
          </p:cNvSpPr>
          <p:nvPr/>
        </p:nvSpPr>
        <p:spPr bwMode="auto">
          <a:xfrm>
            <a:off x="6477000" y="3352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Data</a:t>
            </a:r>
          </a:p>
        </p:txBody>
      </p:sp>
      <p:sp>
        <p:nvSpPr>
          <p:cNvPr id="3122" name="Rectangle 50">
            <a:extLst>
              <a:ext uri="{FF2B5EF4-FFF2-40B4-BE49-F238E27FC236}">
                <a16:creationId xmlns:a16="http://schemas.microsoft.com/office/drawing/2014/main" id="{DBCE49D1-2B96-7641-91C3-8EFA6AF89430}"/>
              </a:ext>
            </a:extLst>
          </p:cNvPr>
          <p:cNvSpPr>
            <a:spLocks noChangeArrowheads="1"/>
          </p:cNvSpPr>
          <p:nvPr/>
        </p:nvSpPr>
        <p:spPr bwMode="auto">
          <a:xfrm>
            <a:off x="6477000" y="3581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Metadata</a:t>
            </a:r>
          </a:p>
        </p:txBody>
      </p:sp>
      <p:sp>
        <p:nvSpPr>
          <p:cNvPr id="3123" name="Rectangle 51">
            <a:extLst>
              <a:ext uri="{FF2B5EF4-FFF2-40B4-BE49-F238E27FC236}">
                <a16:creationId xmlns:a16="http://schemas.microsoft.com/office/drawing/2014/main" id="{643CB921-F66F-4D49-9010-B04303208FC1}"/>
              </a:ext>
            </a:extLst>
          </p:cNvPr>
          <p:cNvSpPr>
            <a:spLocks noChangeArrowheads="1"/>
          </p:cNvSpPr>
          <p:nvPr/>
        </p:nvSpPr>
        <p:spPr bwMode="auto">
          <a:xfrm>
            <a:off x="6477000" y="3810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Rules</a:t>
            </a:r>
          </a:p>
        </p:txBody>
      </p:sp>
      <p:cxnSp>
        <p:nvCxnSpPr>
          <p:cNvPr id="3124" name="AutoShape 52">
            <a:extLst>
              <a:ext uri="{FF2B5EF4-FFF2-40B4-BE49-F238E27FC236}">
                <a16:creationId xmlns:a16="http://schemas.microsoft.com/office/drawing/2014/main" id="{B276AD62-3040-1841-8284-9230CF05CB4A}"/>
              </a:ext>
            </a:extLst>
          </p:cNvPr>
          <p:cNvCxnSpPr>
            <a:cxnSpLocks noChangeShapeType="1"/>
            <a:stCxn id="3075" idx="3"/>
            <a:endCxn id="3090" idx="1"/>
          </p:cNvCxnSpPr>
          <p:nvPr/>
        </p:nvCxnSpPr>
        <p:spPr bwMode="auto">
          <a:xfrm flipV="1">
            <a:off x="2667000" y="2095500"/>
            <a:ext cx="838200" cy="10287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25" name="AutoShape 53">
            <a:extLst>
              <a:ext uri="{FF2B5EF4-FFF2-40B4-BE49-F238E27FC236}">
                <a16:creationId xmlns:a16="http://schemas.microsoft.com/office/drawing/2014/main" id="{63E3A658-D405-ED49-870B-5A0AB389BEFB}"/>
              </a:ext>
            </a:extLst>
          </p:cNvPr>
          <p:cNvCxnSpPr>
            <a:cxnSpLocks noChangeShapeType="1"/>
            <a:stCxn id="3093" idx="3"/>
            <a:endCxn id="3127" idx="0"/>
          </p:cNvCxnSpPr>
          <p:nvPr/>
        </p:nvCxnSpPr>
        <p:spPr bwMode="auto">
          <a:xfrm>
            <a:off x="4724400" y="1638300"/>
            <a:ext cx="1588" cy="2552700"/>
          </a:xfrm>
          <a:prstGeom prst="curvedConnector4">
            <a:avLst>
              <a:gd name="adj1" fmla="val 14400000"/>
              <a:gd name="adj2" fmla="val 52241"/>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6" name="Rectangle 54">
            <a:extLst>
              <a:ext uri="{FF2B5EF4-FFF2-40B4-BE49-F238E27FC236}">
                <a16:creationId xmlns:a16="http://schemas.microsoft.com/office/drawing/2014/main" id="{8F5136E7-2E98-C041-84B4-5EB083DA5F24}"/>
              </a:ext>
            </a:extLst>
          </p:cNvPr>
          <p:cNvSpPr>
            <a:spLocks noChangeArrowheads="1"/>
          </p:cNvSpPr>
          <p:nvPr/>
        </p:nvSpPr>
        <p:spPr bwMode="auto">
          <a:xfrm>
            <a:off x="4972050" y="2514600"/>
            <a:ext cx="8572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Owns/Operates</a:t>
            </a:r>
          </a:p>
        </p:txBody>
      </p:sp>
      <p:sp>
        <p:nvSpPr>
          <p:cNvPr id="3127" name="Rectangle 55">
            <a:extLst>
              <a:ext uri="{FF2B5EF4-FFF2-40B4-BE49-F238E27FC236}">
                <a16:creationId xmlns:a16="http://schemas.microsoft.com/office/drawing/2014/main" id="{A6434DBB-DF18-1644-8698-246E82E40B05}"/>
              </a:ext>
            </a:extLst>
          </p:cNvPr>
          <p:cNvSpPr>
            <a:spLocks noChangeArrowheads="1"/>
          </p:cNvSpPr>
          <p:nvPr/>
        </p:nvSpPr>
        <p:spPr bwMode="auto">
          <a:xfrm>
            <a:off x="4114800" y="4191000"/>
            <a:ext cx="12192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Component</a:t>
            </a:r>
            <a:endParaRPr lang="en-US" sz="1400">
              <a:latin typeface="Helvetica" charset="0"/>
              <a:ea typeface="ＭＳ Ｐゴシック" charset="0"/>
            </a:endParaRPr>
          </a:p>
        </p:txBody>
      </p:sp>
      <p:cxnSp>
        <p:nvCxnSpPr>
          <p:cNvPr id="3128" name="AutoShape 56">
            <a:extLst>
              <a:ext uri="{FF2B5EF4-FFF2-40B4-BE49-F238E27FC236}">
                <a16:creationId xmlns:a16="http://schemas.microsoft.com/office/drawing/2014/main" id="{2C3FEDEB-742E-5343-A710-826EE67698E1}"/>
              </a:ext>
            </a:extLst>
          </p:cNvPr>
          <p:cNvCxnSpPr>
            <a:cxnSpLocks noChangeShapeType="1"/>
            <a:stCxn id="3127" idx="3"/>
            <a:endCxn id="3127" idx="0"/>
          </p:cNvCxnSpPr>
          <p:nvPr/>
        </p:nvCxnSpPr>
        <p:spPr bwMode="auto">
          <a:xfrm flipH="1" flipV="1">
            <a:off x="4724400" y="4191000"/>
            <a:ext cx="609600" cy="228600"/>
          </a:xfrm>
          <a:prstGeom prst="bentConnector4">
            <a:avLst>
              <a:gd name="adj1" fmla="val -37500"/>
              <a:gd name="adj2" fmla="val 200000"/>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29" name="Rectangle 57">
            <a:extLst>
              <a:ext uri="{FF2B5EF4-FFF2-40B4-BE49-F238E27FC236}">
                <a16:creationId xmlns:a16="http://schemas.microsoft.com/office/drawing/2014/main" id="{F6F5324B-9B51-AB49-905A-4E92729DF377}"/>
              </a:ext>
            </a:extLst>
          </p:cNvPr>
          <p:cNvSpPr>
            <a:spLocks noChangeArrowheads="1"/>
          </p:cNvSpPr>
          <p:nvPr/>
        </p:nvSpPr>
        <p:spPr bwMode="auto">
          <a:xfrm>
            <a:off x="4114800" y="46482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Type</a:t>
            </a:r>
          </a:p>
        </p:txBody>
      </p:sp>
      <p:sp>
        <p:nvSpPr>
          <p:cNvPr id="3130" name="Rectangle 58">
            <a:extLst>
              <a:ext uri="{FF2B5EF4-FFF2-40B4-BE49-F238E27FC236}">
                <a16:creationId xmlns:a16="http://schemas.microsoft.com/office/drawing/2014/main" id="{2FF235E1-8E14-2841-AC7E-D5838B4C7D0D}"/>
              </a:ext>
            </a:extLst>
          </p:cNvPr>
          <p:cNvSpPr>
            <a:spLocks noChangeArrowheads="1"/>
          </p:cNvSpPr>
          <p:nvPr/>
        </p:nvSpPr>
        <p:spPr bwMode="auto">
          <a:xfrm>
            <a:off x="4114800" y="48768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sp>
        <p:nvSpPr>
          <p:cNvPr id="3131" name="Rectangle 59">
            <a:extLst>
              <a:ext uri="{FF2B5EF4-FFF2-40B4-BE49-F238E27FC236}">
                <a16:creationId xmlns:a16="http://schemas.microsoft.com/office/drawing/2014/main" id="{69369C6C-A673-8C44-B43D-650DEA190B4B}"/>
              </a:ext>
            </a:extLst>
          </p:cNvPr>
          <p:cNvSpPr>
            <a:spLocks noChangeArrowheads="1"/>
          </p:cNvSpPr>
          <p:nvPr/>
        </p:nvSpPr>
        <p:spPr bwMode="auto">
          <a:xfrm>
            <a:off x="4114800" y="51054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Ports</a:t>
            </a:r>
          </a:p>
        </p:txBody>
      </p:sp>
      <p:cxnSp>
        <p:nvCxnSpPr>
          <p:cNvPr id="3132" name="AutoShape 60">
            <a:extLst>
              <a:ext uri="{FF2B5EF4-FFF2-40B4-BE49-F238E27FC236}">
                <a16:creationId xmlns:a16="http://schemas.microsoft.com/office/drawing/2014/main" id="{7E2A0034-9894-024D-9AC3-D22195263D1A}"/>
              </a:ext>
            </a:extLst>
          </p:cNvPr>
          <p:cNvCxnSpPr>
            <a:cxnSpLocks noChangeShapeType="1"/>
            <a:stCxn id="3080" idx="1"/>
            <a:endCxn id="3075" idx="1"/>
          </p:cNvCxnSpPr>
          <p:nvPr/>
        </p:nvCxnSpPr>
        <p:spPr bwMode="auto">
          <a:xfrm rot="10800000" flipH="1">
            <a:off x="1295400" y="3124200"/>
            <a:ext cx="1588" cy="342900"/>
          </a:xfrm>
          <a:prstGeom prst="bentConnector3">
            <a:avLst>
              <a:gd name="adj1" fmla="val -27300005"/>
            </a:avLst>
          </a:prstGeom>
          <a:noFill/>
          <a:ln w="9525">
            <a:solidFill>
              <a:schemeClr val="tx1"/>
            </a:solidFill>
            <a:miter lim="800000"/>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3" name="Rectangle 61">
            <a:extLst>
              <a:ext uri="{FF2B5EF4-FFF2-40B4-BE49-F238E27FC236}">
                <a16:creationId xmlns:a16="http://schemas.microsoft.com/office/drawing/2014/main" id="{38B5B4CE-E38D-5E43-8B6D-AFE8AB2A41D3}"/>
              </a:ext>
            </a:extLst>
          </p:cNvPr>
          <p:cNvSpPr>
            <a:spLocks noChangeArrowheads="1"/>
          </p:cNvSpPr>
          <p:nvPr/>
        </p:nvSpPr>
        <p:spPr bwMode="auto">
          <a:xfrm>
            <a:off x="762000" y="2895600"/>
            <a:ext cx="412750" cy="2143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Calls</a:t>
            </a:r>
          </a:p>
        </p:txBody>
      </p:sp>
      <p:sp>
        <p:nvSpPr>
          <p:cNvPr id="3134" name="Rectangle 62">
            <a:extLst>
              <a:ext uri="{FF2B5EF4-FFF2-40B4-BE49-F238E27FC236}">
                <a16:creationId xmlns:a16="http://schemas.microsoft.com/office/drawing/2014/main" id="{6675C354-0422-1544-AE8E-72AD3F496B84}"/>
              </a:ext>
            </a:extLst>
          </p:cNvPr>
          <p:cNvSpPr>
            <a:spLocks noChangeArrowheads="1"/>
          </p:cNvSpPr>
          <p:nvPr/>
        </p:nvSpPr>
        <p:spPr bwMode="auto">
          <a:xfrm>
            <a:off x="7162800" y="4419600"/>
            <a:ext cx="1371600" cy="457200"/>
          </a:xfrm>
          <a:prstGeom prst="rect">
            <a:avLst/>
          </a:prstGeom>
          <a:solidFill>
            <a:srgbClr val="0C8FCC"/>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a:latin typeface="Helvetica" charset="0"/>
                <a:ea typeface="ＭＳ Ｐゴシック" charset="0"/>
              </a:rPr>
              <a:t>Environment</a:t>
            </a:r>
            <a:endParaRPr lang="en-US" sz="1400">
              <a:latin typeface="Helvetica" charset="0"/>
              <a:ea typeface="ＭＳ Ｐゴシック" charset="0"/>
            </a:endParaRPr>
          </a:p>
        </p:txBody>
      </p:sp>
      <p:sp>
        <p:nvSpPr>
          <p:cNvPr id="3135" name="Rectangle 63">
            <a:extLst>
              <a:ext uri="{FF2B5EF4-FFF2-40B4-BE49-F238E27FC236}">
                <a16:creationId xmlns:a16="http://schemas.microsoft.com/office/drawing/2014/main" id="{74CCD07C-AF0A-884D-B162-495F846170D8}"/>
              </a:ext>
            </a:extLst>
          </p:cNvPr>
          <p:cNvSpPr>
            <a:spLocks noChangeArrowheads="1"/>
          </p:cNvSpPr>
          <p:nvPr/>
        </p:nvSpPr>
        <p:spPr bwMode="auto">
          <a:xfrm>
            <a:off x="7162800" y="48768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Physical Environs</a:t>
            </a:r>
          </a:p>
        </p:txBody>
      </p:sp>
      <p:cxnSp>
        <p:nvCxnSpPr>
          <p:cNvPr id="3136" name="AutoShape 64">
            <a:extLst>
              <a:ext uri="{FF2B5EF4-FFF2-40B4-BE49-F238E27FC236}">
                <a16:creationId xmlns:a16="http://schemas.microsoft.com/office/drawing/2014/main" id="{ACB4714E-3662-A447-B3C6-4588951AA69A}"/>
              </a:ext>
            </a:extLst>
          </p:cNvPr>
          <p:cNvCxnSpPr>
            <a:cxnSpLocks noChangeShapeType="1"/>
            <a:stCxn id="3134" idx="1"/>
            <a:endCxn id="3127" idx="3"/>
          </p:cNvCxnSpPr>
          <p:nvPr/>
        </p:nvCxnSpPr>
        <p:spPr bwMode="auto">
          <a:xfrm rot="10800000">
            <a:off x="5334000" y="4419600"/>
            <a:ext cx="1828800" cy="228600"/>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37" name="Rectangle 65">
            <a:extLst>
              <a:ext uri="{FF2B5EF4-FFF2-40B4-BE49-F238E27FC236}">
                <a16:creationId xmlns:a16="http://schemas.microsoft.com/office/drawing/2014/main" id="{6AC8A100-665B-044F-A9C8-03AF43B10FF7}"/>
              </a:ext>
            </a:extLst>
          </p:cNvPr>
          <p:cNvSpPr>
            <a:spLocks noChangeArrowheads="1"/>
          </p:cNvSpPr>
          <p:nvPr/>
        </p:nvSpPr>
        <p:spPr bwMode="auto">
          <a:xfrm>
            <a:off x="6477000" y="4586288"/>
            <a:ext cx="476250" cy="21431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defRPr/>
            </a:pPr>
            <a:r>
              <a:rPr lang="en-US" sz="800">
                <a:latin typeface="Helvetica" charset="0"/>
                <a:ea typeface="ＭＳ Ｐゴシック" charset="0"/>
              </a:rPr>
              <a:t>Affects</a:t>
            </a:r>
          </a:p>
        </p:txBody>
      </p:sp>
      <p:cxnSp>
        <p:nvCxnSpPr>
          <p:cNvPr id="3138" name="AutoShape 66">
            <a:extLst>
              <a:ext uri="{FF2B5EF4-FFF2-40B4-BE49-F238E27FC236}">
                <a16:creationId xmlns:a16="http://schemas.microsoft.com/office/drawing/2014/main" id="{2260C7EA-86C3-B143-BA19-2898432D6100}"/>
              </a:ext>
            </a:extLst>
          </p:cNvPr>
          <p:cNvCxnSpPr>
            <a:cxnSpLocks noChangeShapeType="1"/>
            <a:stCxn id="3134" idx="1"/>
            <a:endCxn id="3081" idx="0"/>
          </p:cNvCxnSpPr>
          <p:nvPr/>
        </p:nvCxnSpPr>
        <p:spPr bwMode="auto">
          <a:xfrm rot="10800000" flipV="1">
            <a:off x="6477000" y="4648200"/>
            <a:ext cx="685800" cy="990600"/>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6" name="Rectangle 74">
            <a:extLst>
              <a:ext uri="{FF2B5EF4-FFF2-40B4-BE49-F238E27FC236}">
                <a16:creationId xmlns:a16="http://schemas.microsoft.com/office/drawing/2014/main" id="{B68E4013-D5C1-724B-A73A-2A8C232432F6}"/>
              </a:ext>
            </a:extLst>
          </p:cNvPr>
          <p:cNvSpPr>
            <a:spLocks noChangeArrowheads="1"/>
          </p:cNvSpPr>
          <p:nvPr/>
        </p:nvSpPr>
        <p:spPr bwMode="auto">
          <a:xfrm>
            <a:off x="4114800" y="5334000"/>
            <a:ext cx="12192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Location</a:t>
            </a:r>
          </a:p>
        </p:txBody>
      </p:sp>
      <p:sp>
        <p:nvSpPr>
          <p:cNvPr id="3147" name="Rectangle 75">
            <a:extLst>
              <a:ext uri="{FF2B5EF4-FFF2-40B4-BE49-F238E27FC236}">
                <a16:creationId xmlns:a16="http://schemas.microsoft.com/office/drawing/2014/main" id="{322E2AA8-93F5-DC4D-B9D5-D2C9632A9329}"/>
              </a:ext>
            </a:extLst>
          </p:cNvPr>
          <p:cNvSpPr>
            <a:spLocks noChangeArrowheads="1"/>
          </p:cNvSpPr>
          <p:nvPr/>
        </p:nvSpPr>
        <p:spPr bwMode="auto">
          <a:xfrm>
            <a:off x="7162800" y="5105400"/>
            <a:ext cx="1371600" cy="228600"/>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Attributes</a:t>
            </a:r>
          </a:p>
        </p:txBody>
      </p:sp>
      <p:grpSp>
        <p:nvGrpSpPr>
          <p:cNvPr id="26692" name="Group 78">
            <a:extLst>
              <a:ext uri="{FF2B5EF4-FFF2-40B4-BE49-F238E27FC236}">
                <a16:creationId xmlns:a16="http://schemas.microsoft.com/office/drawing/2014/main" id="{E49D5D71-B992-CD43-8CA3-86955C05B444}"/>
              </a:ext>
            </a:extLst>
          </p:cNvPr>
          <p:cNvGrpSpPr>
            <a:grpSpLocks/>
          </p:cNvGrpSpPr>
          <p:nvPr/>
        </p:nvGrpSpPr>
        <p:grpSpPr bwMode="auto">
          <a:xfrm>
            <a:off x="5791200" y="1143000"/>
            <a:ext cx="2819400" cy="1371600"/>
            <a:chOff x="3648" y="864"/>
            <a:chExt cx="1776" cy="864"/>
          </a:xfrm>
        </p:grpSpPr>
        <p:sp>
          <p:nvSpPr>
            <p:cNvPr id="3139" name="Rectangle 67">
              <a:extLst>
                <a:ext uri="{FF2B5EF4-FFF2-40B4-BE49-F238E27FC236}">
                  <a16:creationId xmlns:a16="http://schemas.microsoft.com/office/drawing/2014/main" id="{C6C8315F-A1B8-DA48-B6CC-C530EB812FF2}"/>
                </a:ext>
              </a:extLst>
            </p:cNvPr>
            <p:cNvSpPr>
              <a:spLocks noChangeArrowheads="1"/>
            </p:cNvSpPr>
            <p:nvPr/>
          </p:nvSpPr>
          <p:spPr bwMode="auto">
            <a:xfrm>
              <a:off x="4464" y="864"/>
              <a:ext cx="960" cy="288"/>
            </a:xfrm>
            <a:prstGeom prst="rect">
              <a:avLst/>
            </a:prstGeom>
            <a:solidFill>
              <a:schemeClr val="hlink"/>
            </a:solidFill>
            <a:ln w="9525">
              <a:solidFill>
                <a:schemeClr val="tx1"/>
              </a:solidFill>
              <a:miter lim="800000"/>
              <a:headEnd/>
              <a:tailEnd/>
            </a:ln>
            <a:effectLst/>
            <a:extLs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1" hangingPunct="1">
                <a:defRPr/>
              </a:pPr>
              <a:r>
                <a:rPr lang="en-US" sz="1600" dirty="0">
                  <a:latin typeface="Helvetica" charset="0"/>
                  <a:ea typeface="ＭＳ Ｐゴシック" charset="0"/>
                </a:rPr>
                <a:t>Meta-model</a:t>
              </a:r>
            </a:p>
            <a:p>
              <a:pPr algn="ctr" eaLnBrk="1" hangingPunct="1">
                <a:defRPr/>
              </a:pPr>
              <a:r>
                <a:rPr lang="en-US" sz="1200" dirty="0">
                  <a:latin typeface="Helvetica" charset="0"/>
                  <a:ea typeface="ＭＳ Ｐゴシック" charset="0"/>
                </a:rPr>
                <a:t>(each Viewpoint)</a:t>
              </a:r>
              <a:endParaRPr lang="en-US" sz="1100" dirty="0">
                <a:latin typeface="Helvetica" charset="0"/>
                <a:ea typeface="ＭＳ Ｐゴシック" charset="0"/>
              </a:endParaRPr>
            </a:p>
          </p:txBody>
        </p:sp>
        <p:sp>
          <p:nvSpPr>
            <p:cNvPr id="3140" name="Rectangle 68">
              <a:extLst>
                <a:ext uri="{FF2B5EF4-FFF2-40B4-BE49-F238E27FC236}">
                  <a16:creationId xmlns:a16="http://schemas.microsoft.com/office/drawing/2014/main" id="{DF89473C-180F-4C48-B111-752380006BFF}"/>
                </a:ext>
              </a:extLst>
            </p:cNvPr>
            <p:cNvSpPr>
              <a:spLocks noChangeArrowheads="1"/>
            </p:cNvSpPr>
            <p:nvPr/>
          </p:nvSpPr>
          <p:spPr bwMode="auto">
            <a:xfrm>
              <a:off x="4464" y="1152"/>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Objects</a:t>
              </a:r>
            </a:p>
          </p:txBody>
        </p:sp>
        <p:sp>
          <p:nvSpPr>
            <p:cNvPr id="3141" name="Rectangle 69">
              <a:extLst>
                <a:ext uri="{FF2B5EF4-FFF2-40B4-BE49-F238E27FC236}">
                  <a16:creationId xmlns:a16="http://schemas.microsoft.com/office/drawing/2014/main" id="{4BD94763-D967-0446-A454-426B8E7CD502}"/>
                </a:ext>
              </a:extLst>
            </p:cNvPr>
            <p:cNvSpPr>
              <a:spLocks noChangeArrowheads="1"/>
            </p:cNvSpPr>
            <p:nvPr/>
          </p:nvSpPr>
          <p:spPr bwMode="auto">
            <a:xfrm>
              <a:off x="4464" y="1440"/>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Rules</a:t>
              </a:r>
            </a:p>
          </p:txBody>
        </p:sp>
        <p:sp>
          <p:nvSpPr>
            <p:cNvPr id="3142" name="Rectangle 70">
              <a:extLst>
                <a:ext uri="{FF2B5EF4-FFF2-40B4-BE49-F238E27FC236}">
                  <a16:creationId xmlns:a16="http://schemas.microsoft.com/office/drawing/2014/main" id="{4D9EB143-ED46-A44E-BF41-5EF3D44A9C4F}"/>
                </a:ext>
              </a:extLst>
            </p:cNvPr>
            <p:cNvSpPr>
              <a:spLocks noChangeArrowheads="1"/>
            </p:cNvSpPr>
            <p:nvPr/>
          </p:nvSpPr>
          <p:spPr bwMode="auto">
            <a:xfrm>
              <a:off x="4464" y="1584"/>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Exposes Concerns</a:t>
              </a:r>
            </a:p>
          </p:txBody>
        </p:sp>
        <p:cxnSp>
          <p:nvCxnSpPr>
            <p:cNvPr id="3143" name="AutoShape 71">
              <a:extLst>
                <a:ext uri="{FF2B5EF4-FFF2-40B4-BE49-F238E27FC236}">
                  <a16:creationId xmlns:a16="http://schemas.microsoft.com/office/drawing/2014/main" id="{9EDC6943-B29D-0840-AF03-DE6321118029}"/>
                </a:ext>
              </a:extLst>
            </p:cNvPr>
            <p:cNvCxnSpPr>
              <a:cxnSpLocks noChangeShapeType="1"/>
            </p:cNvCxnSpPr>
            <p:nvPr/>
          </p:nvCxnSpPr>
          <p:spPr bwMode="auto">
            <a:xfrm rot="10800000">
              <a:off x="3648" y="1056"/>
              <a:ext cx="816" cy="144"/>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4" name="AutoShape 72">
              <a:extLst>
                <a:ext uri="{FF2B5EF4-FFF2-40B4-BE49-F238E27FC236}">
                  <a16:creationId xmlns:a16="http://schemas.microsoft.com/office/drawing/2014/main" id="{9B8454D3-496D-DF46-A281-0798391ACB93}"/>
                </a:ext>
              </a:extLst>
            </p:cNvPr>
            <p:cNvCxnSpPr>
              <a:cxnSpLocks noChangeShapeType="1"/>
              <a:stCxn id="3140" idx="1"/>
            </p:cNvCxnSpPr>
            <p:nvPr/>
          </p:nvCxnSpPr>
          <p:spPr bwMode="auto">
            <a:xfrm rot="10800000" flipV="1">
              <a:off x="3648" y="1224"/>
              <a:ext cx="816" cy="168"/>
            </a:xfrm>
            <a:prstGeom prst="curvedConnector3">
              <a:avLst>
                <a:gd name="adj1" fmla="val 50000"/>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cxnSp>
          <p:nvCxnSpPr>
            <p:cNvPr id="3145" name="AutoShape 73">
              <a:extLst>
                <a:ext uri="{FF2B5EF4-FFF2-40B4-BE49-F238E27FC236}">
                  <a16:creationId xmlns:a16="http://schemas.microsoft.com/office/drawing/2014/main" id="{6038E92B-2769-A44C-B681-2F602B698A47}"/>
                </a:ext>
              </a:extLst>
            </p:cNvPr>
            <p:cNvCxnSpPr>
              <a:cxnSpLocks noChangeShapeType="1"/>
              <a:stCxn id="3140" idx="1"/>
            </p:cNvCxnSpPr>
            <p:nvPr/>
          </p:nvCxnSpPr>
          <p:spPr bwMode="auto">
            <a:xfrm rot="10800000" flipV="1">
              <a:off x="4080" y="1224"/>
              <a:ext cx="384" cy="408"/>
            </a:xfrm>
            <a:prstGeom prst="curvedConnector2">
              <a:avLst/>
            </a:prstGeom>
            <a:noFill/>
            <a:ln w="9525">
              <a:solidFill>
                <a:schemeClr val="tx1"/>
              </a:solidFill>
              <a:round/>
              <a:headEnd/>
              <a:tailEnd type="triangle" w="med" len="med"/>
            </a:ln>
            <a:effectLst/>
            <a:extLst>
              <a:ext uri="{909E8E84-426E-40dd-AFC4-6F175D3DCCD1}">
                <a14:hiddenFill xmlns="" xmlns:a14="http://schemas.microsoft.com/office/drawing/2010/main">
                  <a:no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cxnSp>
        <p:sp>
          <p:nvSpPr>
            <p:cNvPr id="3149" name="Rectangle 77">
              <a:extLst>
                <a:ext uri="{FF2B5EF4-FFF2-40B4-BE49-F238E27FC236}">
                  <a16:creationId xmlns:a16="http://schemas.microsoft.com/office/drawing/2014/main" id="{9C42F07B-8CE0-FB4B-8905-CEFF84E383D7}"/>
                </a:ext>
              </a:extLst>
            </p:cNvPr>
            <p:cNvSpPr>
              <a:spLocks noChangeArrowheads="1"/>
            </p:cNvSpPr>
            <p:nvPr/>
          </p:nvSpPr>
          <p:spPr bwMode="auto">
            <a:xfrm>
              <a:off x="4464" y="1296"/>
              <a:ext cx="960" cy="144"/>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rgbClr val="CC0606"/>
                  </a:solidFill>
                </a14:hiddenFill>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eaLnBrk="1" hangingPunct="1">
                <a:buFontTx/>
                <a:buChar char="•"/>
                <a:defRPr/>
              </a:pPr>
              <a:r>
                <a:rPr lang="en-US" sz="1200">
                  <a:latin typeface="Helvetica" charset="0"/>
                  <a:ea typeface="ＭＳ Ｐゴシック" charset="0"/>
                </a:rPr>
                <a:t> Defines Relations</a:t>
              </a:r>
            </a:p>
          </p:txBody>
        </p:sp>
      </p:grpSp>
      <p:sp>
        <p:nvSpPr>
          <p:cNvPr id="2" name="Date Placeholder 1">
            <a:extLst>
              <a:ext uri="{FF2B5EF4-FFF2-40B4-BE49-F238E27FC236}">
                <a16:creationId xmlns:a16="http://schemas.microsoft.com/office/drawing/2014/main" id="{CF73070C-63C1-574E-8CD5-25AB68C8F799}"/>
              </a:ext>
            </a:extLst>
          </p:cNvPr>
          <p:cNvSpPr>
            <a:spLocks noGrp="1"/>
          </p:cNvSpPr>
          <p:nvPr>
            <p:ph type="dt" sz="half" idx="2"/>
          </p:nvPr>
        </p:nvSpPr>
        <p:spPr/>
        <p:txBody>
          <a:bodyPr/>
          <a:lstStyle/>
          <a:p>
            <a:r>
              <a:rPr lang="en-US"/>
              <a:t>13 December 2021</a:t>
            </a:r>
            <a:endParaRPr lang="en-US" dirty="0"/>
          </a:p>
        </p:txBody>
      </p:sp>
    </p:spTree>
    <p:extLst>
      <p:ext uri="{BB962C8B-B14F-4D97-AF65-F5344CB8AC3E}">
        <p14:creationId xmlns:p14="http://schemas.microsoft.com/office/powerpoint/2010/main" val="329283933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D19B05-AB77-42BD-AB96-7B5EF43C1077}"/>
              </a:ext>
            </a:extLst>
          </p:cNvPr>
          <p:cNvSpPr>
            <a:spLocks noGrp="1"/>
          </p:cNvSpPr>
          <p:nvPr>
            <p:ph type="title"/>
          </p:nvPr>
        </p:nvSpPr>
        <p:spPr/>
        <p:txBody>
          <a:bodyPr/>
          <a:lstStyle/>
          <a:p>
            <a:r>
              <a:rPr lang="en-US" dirty="0"/>
              <a:t>RASDS Physical View Simple Example</a:t>
            </a:r>
          </a:p>
        </p:txBody>
      </p:sp>
      <p:sp>
        <p:nvSpPr>
          <p:cNvPr id="3" name="Content Placeholder 2">
            <a:extLst>
              <a:ext uri="{FF2B5EF4-FFF2-40B4-BE49-F238E27FC236}">
                <a16:creationId xmlns:a16="http://schemas.microsoft.com/office/drawing/2014/main" id="{FF66A3A4-FBE0-4BA2-8462-F0475AE1DB4E}"/>
              </a:ext>
            </a:extLst>
          </p:cNvPr>
          <p:cNvSpPr>
            <a:spLocks noGrp="1"/>
          </p:cNvSpPr>
          <p:nvPr>
            <p:ph idx="1"/>
          </p:nvPr>
        </p:nvSpPr>
        <p:spPr>
          <a:xfrm>
            <a:off x="628650" y="1123526"/>
            <a:ext cx="7886700" cy="792207"/>
          </a:xfrm>
        </p:spPr>
        <p:txBody>
          <a:bodyPr/>
          <a:lstStyle/>
          <a:p>
            <a:r>
              <a:rPr lang="en-US" sz="2000" dirty="0"/>
              <a:t>This diagram represents connection for on-orbit servicing using structural conduit and fluid flow information.</a:t>
            </a:r>
          </a:p>
        </p:txBody>
      </p:sp>
      <p:sp>
        <p:nvSpPr>
          <p:cNvPr id="4" name="Cube 3">
            <a:extLst>
              <a:ext uri="{FF2B5EF4-FFF2-40B4-BE49-F238E27FC236}">
                <a16:creationId xmlns:a16="http://schemas.microsoft.com/office/drawing/2014/main" id="{4BA5598F-CEC9-44E2-8723-80A477AB2861}"/>
              </a:ext>
            </a:extLst>
          </p:cNvPr>
          <p:cNvSpPr>
            <a:spLocks noChangeArrowheads="1"/>
          </p:cNvSpPr>
          <p:nvPr/>
        </p:nvSpPr>
        <p:spPr bwMode="auto">
          <a:xfrm>
            <a:off x="1912938" y="3404854"/>
            <a:ext cx="2247793" cy="1552829"/>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Servicing Spacecraft</a:t>
            </a:r>
          </a:p>
        </p:txBody>
      </p:sp>
      <p:sp>
        <p:nvSpPr>
          <p:cNvPr id="5" name="Cube 4">
            <a:extLst>
              <a:ext uri="{FF2B5EF4-FFF2-40B4-BE49-F238E27FC236}">
                <a16:creationId xmlns:a16="http://schemas.microsoft.com/office/drawing/2014/main" id="{EB1B7CE2-3BE1-428C-924B-9E76663EFA97}"/>
              </a:ext>
            </a:extLst>
          </p:cNvPr>
          <p:cNvSpPr>
            <a:spLocks noChangeArrowheads="1"/>
          </p:cNvSpPr>
          <p:nvPr/>
        </p:nvSpPr>
        <p:spPr bwMode="auto">
          <a:xfrm>
            <a:off x="5483768" y="3658564"/>
            <a:ext cx="1099516" cy="1061261"/>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Spacecraft</a:t>
            </a:r>
          </a:p>
        </p:txBody>
      </p:sp>
      <p:cxnSp>
        <p:nvCxnSpPr>
          <p:cNvPr id="6" name="Straight Connector 5">
            <a:extLst>
              <a:ext uri="{FF2B5EF4-FFF2-40B4-BE49-F238E27FC236}">
                <a16:creationId xmlns:a16="http://schemas.microsoft.com/office/drawing/2014/main" id="{BA9D2249-8240-4447-B8A8-E4003E74DE97}"/>
              </a:ext>
            </a:extLst>
          </p:cNvPr>
          <p:cNvCxnSpPr>
            <a:stCxn id="7" idx="3"/>
            <a:endCxn id="16" idx="1"/>
          </p:cNvCxnSpPr>
          <p:nvPr/>
        </p:nvCxnSpPr>
        <p:spPr bwMode="auto">
          <a:xfrm flipV="1">
            <a:off x="4064091" y="4414736"/>
            <a:ext cx="1369994" cy="646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7" name="Rectangle 6">
            <a:extLst>
              <a:ext uri="{FF2B5EF4-FFF2-40B4-BE49-F238E27FC236}">
                <a16:creationId xmlns:a16="http://schemas.microsoft.com/office/drawing/2014/main" id="{2AF1EAF8-B777-41ED-973E-0B60287DAAB7}"/>
              </a:ext>
            </a:extLst>
          </p:cNvPr>
          <p:cNvSpPr/>
          <p:nvPr/>
        </p:nvSpPr>
        <p:spPr>
          <a:xfrm>
            <a:off x="3956091" y="436719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a:extLst>
              <a:ext uri="{FF2B5EF4-FFF2-40B4-BE49-F238E27FC236}">
                <a16:creationId xmlns:a16="http://schemas.microsoft.com/office/drawing/2014/main" id="{CBB0DC23-0033-4060-ABC4-DE239FDB00A2}"/>
              </a:ext>
            </a:extLst>
          </p:cNvPr>
          <p:cNvSpPr/>
          <p:nvPr/>
        </p:nvSpPr>
        <p:spPr bwMode="auto">
          <a:xfrm>
            <a:off x="4516936" y="4333287"/>
            <a:ext cx="632417"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Fluid Flow</a:t>
            </a:r>
          </a:p>
        </p:txBody>
      </p:sp>
      <p:sp>
        <p:nvSpPr>
          <p:cNvPr id="9" name="Line Callout 1 (No Border) 17">
            <a:extLst>
              <a:ext uri="{FF2B5EF4-FFF2-40B4-BE49-F238E27FC236}">
                <a16:creationId xmlns:a16="http://schemas.microsoft.com/office/drawing/2014/main" id="{98ADC086-B8F1-4DAC-B8D5-0799920AAF29}"/>
              </a:ext>
            </a:extLst>
          </p:cNvPr>
          <p:cNvSpPr/>
          <p:nvPr/>
        </p:nvSpPr>
        <p:spPr bwMode="auto">
          <a:xfrm flipH="1">
            <a:off x="3478727" y="2789409"/>
            <a:ext cx="1149516" cy="312317"/>
          </a:xfrm>
          <a:prstGeom prst="callout1">
            <a:avLst>
              <a:gd name="adj1" fmla="val 110742"/>
              <a:gd name="adj2" fmla="val 43047"/>
              <a:gd name="adj3" fmla="val 333795"/>
              <a:gd name="adj4" fmla="val 3523"/>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Conduit described in spacecraft manifest</a:t>
            </a:r>
          </a:p>
        </p:txBody>
      </p:sp>
      <p:sp>
        <p:nvSpPr>
          <p:cNvPr id="12" name="Oval 35">
            <a:extLst>
              <a:ext uri="{FF2B5EF4-FFF2-40B4-BE49-F238E27FC236}">
                <a16:creationId xmlns:a16="http://schemas.microsoft.com/office/drawing/2014/main" id="{ECB4CCBE-1403-4A3C-96D0-7FF55BEBC687}"/>
              </a:ext>
            </a:extLst>
          </p:cNvPr>
          <p:cNvSpPr>
            <a:spLocks noChangeArrowheads="1"/>
          </p:cNvSpPr>
          <p:nvPr/>
        </p:nvSpPr>
        <p:spPr bwMode="auto">
          <a:xfrm>
            <a:off x="5616277" y="4197607"/>
            <a:ext cx="754545" cy="358067"/>
          </a:xfrm>
          <a:prstGeom prst="ellipse">
            <a:avLst/>
          </a:prstGeom>
          <a:solidFill>
            <a:srgbClr val="FFAED7"/>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Tanks</a:t>
            </a:r>
          </a:p>
        </p:txBody>
      </p:sp>
      <p:grpSp>
        <p:nvGrpSpPr>
          <p:cNvPr id="24" name="Group 23">
            <a:extLst>
              <a:ext uri="{FF2B5EF4-FFF2-40B4-BE49-F238E27FC236}">
                <a16:creationId xmlns:a16="http://schemas.microsoft.com/office/drawing/2014/main" id="{9364EC4B-A1AD-4D7F-AC91-3B05B961625F}"/>
              </a:ext>
            </a:extLst>
          </p:cNvPr>
          <p:cNvGrpSpPr/>
          <p:nvPr/>
        </p:nvGrpSpPr>
        <p:grpSpPr>
          <a:xfrm>
            <a:off x="2175674" y="3992709"/>
            <a:ext cx="1631557" cy="839765"/>
            <a:chOff x="2897658" y="5300469"/>
            <a:chExt cx="2175409" cy="1119686"/>
          </a:xfrm>
        </p:grpSpPr>
        <p:sp>
          <p:nvSpPr>
            <p:cNvPr id="13" name="Cube 12">
              <a:extLst>
                <a:ext uri="{FF2B5EF4-FFF2-40B4-BE49-F238E27FC236}">
                  <a16:creationId xmlns:a16="http://schemas.microsoft.com/office/drawing/2014/main" id="{B820360B-3224-49E3-AF82-21CB4F9CB181}"/>
                </a:ext>
              </a:extLst>
            </p:cNvPr>
            <p:cNvSpPr>
              <a:spLocks noChangeArrowheads="1"/>
            </p:cNvSpPr>
            <p:nvPr/>
          </p:nvSpPr>
          <p:spPr bwMode="auto">
            <a:xfrm>
              <a:off x="2897658" y="5300469"/>
              <a:ext cx="2175409" cy="1119686"/>
            </a:xfrm>
            <a:prstGeom prst="cube">
              <a:avLst>
                <a:gd name="adj" fmla="val 9083"/>
              </a:avLst>
            </a:prstGeom>
            <a:solidFill>
              <a:srgbClr val="FFFFCC"/>
            </a:solidFill>
            <a:ln w="9525">
              <a:solidFill>
                <a:schemeClr val="tx1"/>
              </a:solidFill>
              <a:round/>
              <a:headEnd/>
              <a:tailEnd/>
            </a:ln>
          </p:spPr>
          <p:txBody>
            <a:bodyPr lIns="0" rIns="0" anchor="t" anchorCtr="0"/>
            <a:lstStyle/>
            <a:p>
              <a:pPr algn="ctr" fontAlgn="base">
                <a:spcBef>
                  <a:spcPct val="0"/>
                </a:spcBef>
                <a:spcAft>
                  <a:spcPct val="0"/>
                </a:spcAft>
              </a:pPr>
              <a:r>
                <a:rPr kumimoji="1" lang="en-US" sz="900" dirty="0">
                  <a:solidFill>
                    <a:srgbClr val="000000"/>
                  </a:solidFill>
                  <a:latin typeface="Arial" panose="020B0604020202020204" pitchFamily="34" charset="0"/>
                  <a:ea typeface="ＭＳ Ｐゴシック" pitchFamily="34" charset="-128"/>
                  <a:cs typeface="Arial" panose="020B0604020202020204" pitchFamily="34" charset="0"/>
                </a:rPr>
                <a:t>Fluid Storage &amp; Delivery</a:t>
              </a:r>
              <a:endParaRPr kumimoji="1" lang="en-US" sz="900" b="0" dirty="0">
                <a:solidFill>
                  <a:srgbClr val="000000"/>
                </a:solidFill>
                <a:latin typeface="Arial" panose="020B0604020202020204" pitchFamily="34" charset="0"/>
                <a:ea typeface="ＭＳ Ｐゴシック" pitchFamily="34" charset="-128"/>
                <a:cs typeface="Arial" panose="020B0604020202020204" pitchFamily="34" charset="0"/>
              </a:endParaRPr>
            </a:p>
          </p:txBody>
        </p:sp>
        <p:sp>
          <p:nvSpPr>
            <p:cNvPr id="14" name="Oval 9">
              <a:extLst>
                <a:ext uri="{FF2B5EF4-FFF2-40B4-BE49-F238E27FC236}">
                  <a16:creationId xmlns:a16="http://schemas.microsoft.com/office/drawing/2014/main" id="{83091D23-A9FE-425F-BE9E-998FB5F57AC9}"/>
                </a:ext>
              </a:extLst>
            </p:cNvPr>
            <p:cNvSpPr>
              <a:spLocks noChangeArrowheads="1"/>
            </p:cNvSpPr>
            <p:nvPr/>
          </p:nvSpPr>
          <p:spPr bwMode="auto">
            <a:xfrm>
              <a:off x="3212661" y="5754573"/>
              <a:ext cx="1422401" cy="568120"/>
            </a:xfrm>
            <a:prstGeom prst="ellipse">
              <a:avLst/>
            </a:prstGeom>
            <a:solidFill>
              <a:srgbClr val="FFC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750" dirty="0">
                  <a:latin typeface="Arial" panose="020B0604020202020204" pitchFamily="34" charset="0"/>
                </a:rPr>
                <a:t>Fluid Pump</a:t>
              </a:r>
            </a:p>
          </p:txBody>
        </p:sp>
      </p:grpSp>
      <p:sp>
        <p:nvSpPr>
          <p:cNvPr id="16" name="Rectangle 15">
            <a:extLst>
              <a:ext uri="{FF2B5EF4-FFF2-40B4-BE49-F238E27FC236}">
                <a16:creationId xmlns:a16="http://schemas.microsoft.com/office/drawing/2014/main" id="{8B478F11-5FE7-46B9-9E80-7936CB3D8FB6}"/>
              </a:ext>
            </a:extLst>
          </p:cNvPr>
          <p:cNvSpPr/>
          <p:nvPr/>
        </p:nvSpPr>
        <p:spPr>
          <a:xfrm>
            <a:off x="5434085" y="4360736"/>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19" name="Line Callout 1 (No Border) 17">
            <a:extLst>
              <a:ext uri="{FF2B5EF4-FFF2-40B4-BE49-F238E27FC236}">
                <a16:creationId xmlns:a16="http://schemas.microsoft.com/office/drawing/2014/main" id="{044122B0-9C37-4D87-9B8C-D658F5CAFD4D}"/>
              </a:ext>
            </a:extLst>
          </p:cNvPr>
          <p:cNvSpPr/>
          <p:nvPr/>
        </p:nvSpPr>
        <p:spPr bwMode="auto">
          <a:xfrm flipH="1">
            <a:off x="3275762" y="5220171"/>
            <a:ext cx="1266510" cy="351906"/>
          </a:xfrm>
          <a:prstGeom prst="callout1">
            <a:avLst>
              <a:gd name="adj1" fmla="val -23418"/>
              <a:gd name="adj2" fmla="val 13830"/>
              <a:gd name="adj3" fmla="val -196238"/>
              <a:gd name="adj4" fmla="val -18804"/>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Dynamics of Fluid Flow between elements</a:t>
            </a:r>
          </a:p>
        </p:txBody>
      </p:sp>
      <p:cxnSp>
        <p:nvCxnSpPr>
          <p:cNvPr id="20" name="Straight Connector 19">
            <a:extLst>
              <a:ext uri="{FF2B5EF4-FFF2-40B4-BE49-F238E27FC236}">
                <a16:creationId xmlns:a16="http://schemas.microsoft.com/office/drawing/2014/main" id="{CC78F3DB-1356-4633-804B-60CE8604EA4C}"/>
              </a:ext>
            </a:extLst>
          </p:cNvPr>
          <p:cNvCxnSpPr>
            <a:cxnSpLocks/>
            <a:stCxn id="18" idx="3"/>
          </p:cNvCxnSpPr>
          <p:nvPr/>
        </p:nvCxnSpPr>
        <p:spPr bwMode="auto">
          <a:xfrm>
            <a:off x="4064091" y="3938709"/>
            <a:ext cx="1419677" cy="0"/>
          </a:xfrm>
          <a:prstGeom prst="line">
            <a:avLst/>
          </a:prstGeom>
          <a:noFill/>
          <a:ln w="19050" cap="flat" cmpd="sng" algn="ctr">
            <a:solidFill>
              <a:schemeClr val="tx1"/>
            </a:solidFill>
            <a:prstDash val="solid"/>
            <a:round/>
            <a:headEnd type="none" w="med" len="med"/>
            <a:tailEnd type="none" w="med" len="med"/>
          </a:ln>
          <a:effectLst/>
          <a:extLst>
            <a:ext uri="{909E8E84-426E-40DD-AFC4-6F175D3DCCD1}">
              <a14:hiddenFill xmlns:a14="http://schemas.microsoft.com/office/drawing/2010/main">
                <a:solidFill>
                  <a:srgbClr val="AAC9E9"/>
                </a:solidFill>
              </a14:hiddenFill>
            </a:ext>
            <a:ext uri="{AF507438-7753-43E0-B8FC-AC1667EBCBE1}">
              <a14:hiddenEffects xmlns:a14="http://schemas.microsoft.com/office/drawing/2010/main">
                <a:effectLst>
                  <a:outerShdw dist="107763" dir="2700000" algn="ctr" rotWithShape="0">
                    <a:schemeClr val="bg2">
                      <a:alpha val="50000"/>
                    </a:schemeClr>
                  </a:outerShdw>
                </a:effectLst>
              </a14:hiddenEffects>
            </a:ext>
          </a:extLst>
        </p:spPr>
      </p:cxnSp>
      <p:sp>
        <p:nvSpPr>
          <p:cNvPr id="22" name="Rectangle 21">
            <a:extLst>
              <a:ext uri="{FF2B5EF4-FFF2-40B4-BE49-F238E27FC236}">
                <a16:creationId xmlns:a16="http://schemas.microsoft.com/office/drawing/2014/main" id="{C5E4B454-C165-4416-AF08-70822269D740}"/>
              </a:ext>
            </a:extLst>
          </p:cNvPr>
          <p:cNvSpPr/>
          <p:nvPr/>
        </p:nvSpPr>
        <p:spPr bwMode="auto">
          <a:xfrm>
            <a:off x="4591241" y="3879795"/>
            <a:ext cx="462016" cy="150374"/>
          </a:xfrm>
          <a:prstGeom prst="rect">
            <a:avLst/>
          </a:prstGeom>
          <a:solidFill>
            <a:srgbClr val="CC9900"/>
          </a:solidFill>
          <a:ln>
            <a:solidFill>
              <a:schemeClr val="tx1"/>
            </a:solidFill>
          </a:ln>
          <a:effectLst/>
        </p:spPr>
        <p:txBody>
          <a:bodyPr vert="horz" wrap="square" lIns="13500" tIns="13500" rIns="13500" bIns="13500" numCol="1" rtlCol="0" anchor="t" anchorCtr="0" compatLnSpc="1">
            <a:prstTxWarp prst="textNoShape">
              <a:avLst/>
            </a:prstTxWarp>
            <a:spAutoFit/>
          </a:bodyPr>
          <a:lstStyle/>
          <a:p>
            <a:pPr algn="ctr" defTabSz="685800"/>
            <a:r>
              <a:rPr lang="en-GB" sz="800" dirty="0">
                <a:solidFill>
                  <a:schemeClr val="bg1"/>
                </a:solidFill>
                <a:latin typeface="Arial" panose="020B0604020202020204" pitchFamily="34" charset="0"/>
                <a:cs typeface="Arial" panose="020B0604020202020204" pitchFamily="34" charset="0"/>
              </a:rPr>
              <a:t>Conduit</a:t>
            </a:r>
          </a:p>
        </p:txBody>
      </p:sp>
      <p:sp>
        <p:nvSpPr>
          <p:cNvPr id="18" name="Rectangle 17">
            <a:extLst>
              <a:ext uri="{FF2B5EF4-FFF2-40B4-BE49-F238E27FC236}">
                <a16:creationId xmlns:a16="http://schemas.microsoft.com/office/drawing/2014/main" id="{0DFE2B13-5C63-5343-93CA-739BB0AFC1ED}"/>
              </a:ext>
            </a:extLst>
          </p:cNvPr>
          <p:cNvSpPr/>
          <p:nvPr/>
        </p:nvSpPr>
        <p:spPr>
          <a:xfrm>
            <a:off x="3956091" y="3884709"/>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1" name="Rectangle 20">
            <a:extLst>
              <a:ext uri="{FF2B5EF4-FFF2-40B4-BE49-F238E27FC236}">
                <a16:creationId xmlns:a16="http://schemas.microsoft.com/office/drawing/2014/main" id="{BC65C1CB-26FF-694A-8A71-47B551B6785C}"/>
              </a:ext>
            </a:extLst>
          </p:cNvPr>
          <p:cNvSpPr/>
          <p:nvPr/>
        </p:nvSpPr>
        <p:spPr>
          <a:xfrm>
            <a:off x="5434085" y="3881348"/>
            <a:ext cx="108000" cy="108000"/>
          </a:xfrm>
          <a:prstGeom prst="rect">
            <a:avLst/>
          </a:prstGeom>
          <a:solidFill>
            <a:srgbClr val="CC99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23" name="Line Callout 1 (No Border) 17">
            <a:extLst>
              <a:ext uri="{FF2B5EF4-FFF2-40B4-BE49-F238E27FC236}">
                <a16:creationId xmlns:a16="http://schemas.microsoft.com/office/drawing/2014/main" id="{5DB9936B-F623-374A-8040-A93869611015}"/>
              </a:ext>
            </a:extLst>
          </p:cNvPr>
          <p:cNvSpPr/>
          <p:nvPr/>
        </p:nvSpPr>
        <p:spPr bwMode="auto">
          <a:xfrm flipH="1">
            <a:off x="4953000" y="3007920"/>
            <a:ext cx="1303166" cy="312317"/>
          </a:xfrm>
          <a:prstGeom prst="callout1">
            <a:avLst>
              <a:gd name="adj1" fmla="val 104550"/>
              <a:gd name="adj2" fmla="val 82973"/>
              <a:gd name="adj3" fmla="val 303599"/>
              <a:gd name="adj4" fmla="val 62451"/>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27000" tIns="27000" rIns="27000" bIns="27000" numCol="1" rtlCol="0" anchor="t" anchorCtr="0" compatLnSpc="1">
            <a:prstTxWarp prst="textNoShape">
              <a:avLst/>
            </a:prstTxWarp>
            <a:noAutofit/>
          </a:bodyPr>
          <a:lstStyle/>
          <a:p>
            <a:pPr algn="ctr" defTabSz="685800"/>
            <a:r>
              <a:rPr lang="en-GB" sz="900" b="0" dirty="0">
                <a:latin typeface="Arial" panose="020B0604020202020204" pitchFamily="34" charset="0"/>
                <a:cs typeface="Arial" panose="020B0604020202020204" pitchFamily="34" charset="0"/>
              </a:rPr>
              <a:t>Physical interface of Conduit to spacecraft</a:t>
            </a:r>
          </a:p>
        </p:txBody>
      </p:sp>
      <p:sp>
        <p:nvSpPr>
          <p:cNvPr id="25" name="Line Callout 1 (No Border) 24">
            <a:extLst>
              <a:ext uri="{FF2B5EF4-FFF2-40B4-BE49-F238E27FC236}">
                <a16:creationId xmlns:a16="http://schemas.microsoft.com/office/drawing/2014/main" id="{4332524A-5976-6D46-B36E-DC7C52FF68AE}"/>
              </a:ext>
            </a:extLst>
          </p:cNvPr>
          <p:cNvSpPr/>
          <p:nvPr/>
        </p:nvSpPr>
        <p:spPr bwMode="auto">
          <a:xfrm flipH="1">
            <a:off x="5608466" y="5285373"/>
            <a:ext cx="1627694" cy="488789"/>
          </a:xfrm>
          <a:prstGeom prst="callout1">
            <a:avLst>
              <a:gd name="adj1" fmla="val 50640"/>
              <a:gd name="adj2" fmla="val 100704"/>
              <a:gd name="adj3" fmla="val -148258"/>
              <a:gd name="adj4" fmla="val 119537"/>
            </a:avLst>
          </a:prstGeom>
          <a:solidFill>
            <a:schemeClr val="bg1">
              <a:lumMod val="95000"/>
            </a:schemeClr>
          </a:solidFill>
          <a:ln w="9525" cap="flat" cmpd="sng" algn="ctr">
            <a:solidFill>
              <a:schemeClr val="bg1">
                <a:lumMod val="65000"/>
              </a:schemeClr>
            </a:solidFill>
            <a:prstDash val="solid"/>
            <a:round/>
            <a:headEnd type="none" w="med" len="med"/>
            <a:tailEnd type="none" w="med" len="med"/>
          </a:ln>
          <a:effectLst>
            <a:outerShdw blurRad="50800" dist="38100" dir="2700000" algn="tl" rotWithShape="0">
              <a:prstClr val="black">
                <a:alpha val="40000"/>
              </a:prstClr>
            </a:outerShdw>
          </a:effectLst>
        </p:spPr>
        <p:txBody>
          <a:bodyPr vert="horz" wrap="square" lIns="36000" tIns="36000" rIns="36000" bIns="36000" numCol="1" rtlCol="0" anchor="t" anchorCtr="0" compatLnSpc="1">
            <a:prstTxWarp prst="textNoShape">
              <a:avLst/>
            </a:prstTxWarp>
            <a:noAutofit/>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Physical Link:</a:t>
            </a:r>
            <a:b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br>
            <a:r>
              <a:rPr kumimoji="0" lang="en-GB" sz="900" b="0" i="0" u="none" strike="noStrike" cap="none" normalizeH="0" baseline="0" dirty="0">
                <a:ln>
                  <a:noFill/>
                </a:ln>
                <a:solidFill>
                  <a:schemeClr val="tx1"/>
                </a:solidFill>
                <a:effectLst/>
                <a:latin typeface="Arial" panose="020B0604020202020204" pitchFamily="34" charset="0"/>
                <a:cs typeface="Arial" panose="020B0604020202020204" pitchFamily="34" charset="0"/>
              </a:rPr>
              <a:t>Servicing Spacecraft to “Client” connection </a:t>
            </a:r>
          </a:p>
        </p:txBody>
      </p:sp>
      <p:sp>
        <p:nvSpPr>
          <p:cNvPr id="26" name="Oval 25">
            <a:extLst>
              <a:ext uri="{FF2B5EF4-FFF2-40B4-BE49-F238E27FC236}">
                <a16:creationId xmlns:a16="http://schemas.microsoft.com/office/drawing/2014/main" id="{0DCE45CB-A3A8-4D4A-9B11-C20723DE2EC9}"/>
              </a:ext>
            </a:extLst>
          </p:cNvPr>
          <p:cNvSpPr/>
          <p:nvPr/>
        </p:nvSpPr>
        <p:spPr bwMode="auto">
          <a:xfrm>
            <a:off x="5210842" y="3818332"/>
            <a:ext cx="148542" cy="737342"/>
          </a:xfrm>
          <a:prstGeom prst="ellipse">
            <a:avLst/>
          </a:prstGeom>
          <a:noFill/>
          <a:ln w="9525" cap="flat" cmpd="sng" algn="ctr">
            <a:solidFill>
              <a:srgbClr val="000000"/>
            </a:solidFill>
            <a:prstDash val="sysDash"/>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endParaRPr kumimoji="0" lang="en-US" sz="1800" b="1" i="0" u="none" strike="noStrike" cap="none" normalizeH="0" baseline="0">
              <a:ln>
                <a:noFill/>
              </a:ln>
              <a:solidFill>
                <a:schemeClr val="tx1"/>
              </a:solidFill>
              <a:effectLst/>
              <a:latin typeface="Arial" pitchFamily="-107" charset="0"/>
            </a:endParaRPr>
          </a:p>
        </p:txBody>
      </p:sp>
      <p:sp>
        <p:nvSpPr>
          <p:cNvPr id="17" name="Date Placeholder 16">
            <a:extLst>
              <a:ext uri="{FF2B5EF4-FFF2-40B4-BE49-F238E27FC236}">
                <a16:creationId xmlns:a16="http://schemas.microsoft.com/office/drawing/2014/main" id="{B9CFB515-C23D-1147-80FC-D3EF4DB56CF4}"/>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704738313"/>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C0BEF-0ED1-F746-9F4D-F8D9E762C932}"/>
              </a:ext>
            </a:extLst>
          </p:cNvPr>
          <p:cNvSpPr>
            <a:spLocks noGrp="1"/>
          </p:cNvSpPr>
          <p:nvPr>
            <p:ph type="title"/>
          </p:nvPr>
        </p:nvSpPr>
        <p:spPr/>
        <p:txBody>
          <a:bodyPr/>
          <a:lstStyle/>
          <a:p>
            <a:r>
              <a:rPr lang="en-US" dirty="0"/>
              <a:t>Physical Viewpoint Ontology</a:t>
            </a:r>
          </a:p>
        </p:txBody>
      </p:sp>
      <p:pic>
        <p:nvPicPr>
          <p:cNvPr id="6" name="Content Placeholder 5">
            <a:extLst>
              <a:ext uri="{FF2B5EF4-FFF2-40B4-BE49-F238E27FC236}">
                <a16:creationId xmlns:a16="http://schemas.microsoft.com/office/drawing/2014/main" id="{826E3555-023C-8346-A816-D1427C18F83A}"/>
              </a:ext>
            </a:extLst>
          </p:cNvPr>
          <p:cNvPicPr>
            <a:picLocks noGrp="1" noChangeAspect="1"/>
          </p:cNvPicPr>
          <p:nvPr>
            <p:ph idx="1"/>
          </p:nvPr>
        </p:nvPicPr>
        <p:blipFill rotWithShape="1">
          <a:blip r:embed="rId2"/>
          <a:srcRect l="29219" t="16633" r="29200" b="4342"/>
          <a:stretch/>
        </p:blipFill>
        <p:spPr>
          <a:xfrm rot="5400000">
            <a:off x="2692522" y="-835499"/>
            <a:ext cx="3651073" cy="8979672"/>
          </a:xfrm>
        </p:spPr>
      </p:pic>
      <p:sp>
        <p:nvSpPr>
          <p:cNvPr id="2" name="Date Placeholder 1">
            <a:extLst>
              <a:ext uri="{FF2B5EF4-FFF2-40B4-BE49-F238E27FC236}">
                <a16:creationId xmlns:a16="http://schemas.microsoft.com/office/drawing/2014/main" id="{A1901F9E-972F-D047-859E-1EF59EE112C5}"/>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95087782"/>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3821BA-9EE5-493D-9202-D70F57B43AEB}"/>
              </a:ext>
            </a:extLst>
          </p:cNvPr>
          <p:cNvSpPr>
            <a:spLocks noGrp="1"/>
          </p:cNvSpPr>
          <p:nvPr>
            <p:ph type="title"/>
          </p:nvPr>
        </p:nvSpPr>
        <p:spPr/>
        <p:txBody>
          <a:bodyPr/>
          <a:lstStyle/>
          <a:p>
            <a:r>
              <a:rPr lang="en-US" dirty="0"/>
              <a:t>Physical Viewpoint Ontology</a:t>
            </a:r>
          </a:p>
        </p:txBody>
      </p:sp>
      <p:sp>
        <p:nvSpPr>
          <p:cNvPr id="4" name="Date Placeholder 3">
            <a:extLst>
              <a:ext uri="{FF2B5EF4-FFF2-40B4-BE49-F238E27FC236}">
                <a16:creationId xmlns:a16="http://schemas.microsoft.com/office/drawing/2014/main" id="{7F1BDFA5-1C84-4F87-9340-3A8F3A65D3B6}"/>
              </a:ext>
            </a:extLst>
          </p:cNvPr>
          <p:cNvSpPr>
            <a:spLocks noGrp="1"/>
          </p:cNvSpPr>
          <p:nvPr>
            <p:ph type="dt" sz="half" idx="10"/>
          </p:nvPr>
        </p:nvSpPr>
        <p:spPr/>
        <p:txBody>
          <a:bodyPr/>
          <a:lstStyle/>
          <a:p>
            <a:r>
              <a:rPr lang="en-US"/>
              <a:t>13 December 2021</a:t>
            </a:r>
            <a:endParaRPr lang="en-US" dirty="0"/>
          </a:p>
        </p:txBody>
      </p:sp>
      <p:sp>
        <p:nvSpPr>
          <p:cNvPr id="7" name="Rectangle: Rounded Corners 6">
            <a:extLst>
              <a:ext uri="{FF2B5EF4-FFF2-40B4-BE49-F238E27FC236}">
                <a16:creationId xmlns:a16="http://schemas.microsoft.com/office/drawing/2014/main" id="{DCB985F3-2549-4C03-9D0F-F99B2C8CC566}"/>
              </a:ext>
            </a:extLst>
          </p:cNvPr>
          <p:cNvSpPr/>
          <p:nvPr/>
        </p:nvSpPr>
        <p:spPr bwMode="auto">
          <a:xfrm>
            <a:off x="2553203" y="1902592"/>
            <a:ext cx="8382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Concern</a:t>
            </a:r>
          </a:p>
        </p:txBody>
      </p:sp>
      <p:sp>
        <p:nvSpPr>
          <p:cNvPr id="8" name="Rectangle: Rounded Corners 7">
            <a:extLst>
              <a:ext uri="{FF2B5EF4-FFF2-40B4-BE49-F238E27FC236}">
                <a16:creationId xmlns:a16="http://schemas.microsoft.com/office/drawing/2014/main" id="{4CB68EBA-6BCC-47A3-A480-CFF4AA8B42E1}"/>
              </a:ext>
            </a:extLst>
          </p:cNvPr>
          <p:cNvSpPr/>
          <p:nvPr/>
        </p:nvSpPr>
        <p:spPr bwMode="auto">
          <a:xfrm>
            <a:off x="2586483" y="2535828"/>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Aspect</a:t>
            </a:r>
          </a:p>
        </p:txBody>
      </p:sp>
      <p:sp>
        <p:nvSpPr>
          <p:cNvPr id="9" name="Rectangle: Rounded Corners 8">
            <a:extLst>
              <a:ext uri="{FF2B5EF4-FFF2-40B4-BE49-F238E27FC236}">
                <a16:creationId xmlns:a16="http://schemas.microsoft.com/office/drawing/2014/main" id="{EEB2D0B9-CDC0-4422-8FB7-AC14AC7AAFC5}"/>
              </a:ext>
            </a:extLst>
          </p:cNvPr>
          <p:cNvSpPr/>
          <p:nvPr/>
        </p:nvSpPr>
        <p:spPr bwMode="auto">
          <a:xfrm>
            <a:off x="2586483" y="3172599"/>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Service</a:t>
            </a:r>
          </a:p>
        </p:txBody>
      </p:sp>
      <p:sp>
        <p:nvSpPr>
          <p:cNvPr id="10" name="Rectangle: Rounded Corners 9">
            <a:extLst>
              <a:ext uri="{FF2B5EF4-FFF2-40B4-BE49-F238E27FC236}">
                <a16:creationId xmlns:a16="http://schemas.microsoft.com/office/drawing/2014/main" id="{1617FA73-6706-4E44-B4B2-30D73EBAE6F9}"/>
              </a:ext>
            </a:extLst>
          </p:cNvPr>
          <p:cNvSpPr/>
          <p:nvPr/>
        </p:nvSpPr>
        <p:spPr bwMode="auto">
          <a:xfrm>
            <a:off x="4468938" y="3186499"/>
            <a:ext cx="612344"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Node</a:t>
            </a:r>
          </a:p>
        </p:txBody>
      </p:sp>
      <p:cxnSp>
        <p:nvCxnSpPr>
          <p:cNvPr id="12" name="Straight Arrow Connector 11">
            <a:extLst>
              <a:ext uri="{FF2B5EF4-FFF2-40B4-BE49-F238E27FC236}">
                <a16:creationId xmlns:a16="http://schemas.microsoft.com/office/drawing/2014/main" id="{D32DFA42-1AC3-4636-B3CE-907FB2D2452D}"/>
              </a:ext>
            </a:extLst>
          </p:cNvPr>
          <p:cNvCxnSpPr>
            <a:cxnSpLocks/>
            <a:stCxn id="7" idx="2"/>
            <a:endCxn id="8" idx="0"/>
          </p:cNvCxnSpPr>
          <p:nvPr/>
        </p:nvCxnSpPr>
        <p:spPr bwMode="auto">
          <a:xfrm flipH="1">
            <a:off x="2967483" y="2207392"/>
            <a:ext cx="4820" cy="328436"/>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13" name="TextBox 12">
            <a:extLst>
              <a:ext uri="{FF2B5EF4-FFF2-40B4-BE49-F238E27FC236}">
                <a16:creationId xmlns:a16="http://schemas.microsoft.com/office/drawing/2014/main" id="{C3ABF23C-C149-42E8-B122-628E97724319}"/>
              </a:ext>
            </a:extLst>
          </p:cNvPr>
          <p:cNvSpPr txBox="1"/>
          <p:nvPr/>
        </p:nvSpPr>
        <p:spPr>
          <a:xfrm>
            <a:off x="2016397" y="2224203"/>
            <a:ext cx="987771" cy="276999"/>
          </a:xfrm>
          <a:prstGeom prst="rect">
            <a:avLst/>
          </a:prstGeom>
          <a:noFill/>
        </p:spPr>
        <p:txBody>
          <a:bodyPr wrap="none" rtlCol="0">
            <a:spAutoFit/>
          </a:bodyPr>
          <a:lstStyle/>
          <a:p>
            <a:r>
              <a:rPr lang="en-US" sz="1200" dirty="0"/>
              <a:t>Constrains</a:t>
            </a:r>
          </a:p>
        </p:txBody>
      </p:sp>
      <p:sp>
        <p:nvSpPr>
          <p:cNvPr id="15" name="TextBox 14">
            <a:extLst>
              <a:ext uri="{FF2B5EF4-FFF2-40B4-BE49-F238E27FC236}">
                <a16:creationId xmlns:a16="http://schemas.microsoft.com/office/drawing/2014/main" id="{9FB6B9C5-7A6E-4DD3-8909-159B14F5A6C9}"/>
              </a:ext>
            </a:extLst>
          </p:cNvPr>
          <p:cNvSpPr txBox="1"/>
          <p:nvPr/>
        </p:nvSpPr>
        <p:spPr>
          <a:xfrm>
            <a:off x="1494165" y="2868429"/>
            <a:ext cx="1508746" cy="276999"/>
          </a:xfrm>
          <a:prstGeom prst="rect">
            <a:avLst/>
          </a:prstGeom>
          <a:noFill/>
        </p:spPr>
        <p:txBody>
          <a:bodyPr wrap="none" rtlCol="0">
            <a:spAutoFit/>
          </a:bodyPr>
          <a:lstStyle/>
          <a:p>
            <a:r>
              <a:rPr lang="en-US" sz="1200" dirty="0"/>
              <a:t>Manages Concern</a:t>
            </a:r>
          </a:p>
        </p:txBody>
      </p:sp>
      <p:cxnSp>
        <p:nvCxnSpPr>
          <p:cNvPr id="16" name="Straight Arrow Connector 15">
            <a:extLst>
              <a:ext uri="{FF2B5EF4-FFF2-40B4-BE49-F238E27FC236}">
                <a16:creationId xmlns:a16="http://schemas.microsoft.com/office/drawing/2014/main" id="{8094269D-68AF-4B37-B839-D49372E844BF}"/>
              </a:ext>
            </a:extLst>
          </p:cNvPr>
          <p:cNvCxnSpPr>
            <a:cxnSpLocks/>
            <a:stCxn id="9" idx="0"/>
            <a:endCxn id="8" idx="2"/>
          </p:cNvCxnSpPr>
          <p:nvPr/>
        </p:nvCxnSpPr>
        <p:spPr bwMode="auto">
          <a:xfrm flipV="1">
            <a:off x="2967483" y="2840628"/>
            <a:ext cx="0" cy="331971"/>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cxnSp>
        <p:nvCxnSpPr>
          <p:cNvPr id="22" name="Straight Arrow Connector 21">
            <a:extLst>
              <a:ext uri="{FF2B5EF4-FFF2-40B4-BE49-F238E27FC236}">
                <a16:creationId xmlns:a16="http://schemas.microsoft.com/office/drawing/2014/main" id="{7F261AE2-87CF-48DE-9FA3-0FAFABCCFCCA}"/>
              </a:ext>
            </a:extLst>
          </p:cNvPr>
          <p:cNvCxnSpPr>
            <a:cxnSpLocks/>
            <a:stCxn id="24" idx="1"/>
            <a:endCxn id="10" idx="3"/>
          </p:cNvCxnSpPr>
          <p:nvPr/>
        </p:nvCxnSpPr>
        <p:spPr bwMode="auto">
          <a:xfrm flipH="1">
            <a:off x="5081282" y="3338899"/>
            <a:ext cx="758135" cy="0"/>
          </a:xfrm>
          <a:prstGeom prst="straightConnector1">
            <a:avLst/>
          </a:prstGeom>
          <a:solidFill>
            <a:srgbClr val="FFFFFF"/>
          </a:solidFill>
          <a:ln w="9525" cap="flat" cmpd="sng" algn="ctr">
            <a:solidFill>
              <a:srgbClr val="000000"/>
            </a:solidFill>
            <a:prstDash val="solid"/>
            <a:round/>
            <a:headEnd type="none" w="med" len="med"/>
            <a:tailEnd type="diamond" w="lg" len="lg"/>
          </a:ln>
          <a:effectLst/>
        </p:spPr>
      </p:cxnSp>
      <p:sp>
        <p:nvSpPr>
          <p:cNvPr id="23" name="TextBox 22">
            <a:extLst>
              <a:ext uri="{FF2B5EF4-FFF2-40B4-BE49-F238E27FC236}">
                <a16:creationId xmlns:a16="http://schemas.microsoft.com/office/drawing/2014/main" id="{FE2A7EBD-3D4E-406D-BBC2-B75E295139AD}"/>
              </a:ext>
            </a:extLst>
          </p:cNvPr>
          <p:cNvSpPr txBox="1"/>
          <p:nvPr/>
        </p:nvSpPr>
        <p:spPr>
          <a:xfrm>
            <a:off x="3276600" y="2971800"/>
            <a:ext cx="833883" cy="276999"/>
          </a:xfrm>
          <a:prstGeom prst="rect">
            <a:avLst/>
          </a:prstGeom>
          <a:noFill/>
        </p:spPr>
        <p:txBody>
          <a:bodyPr wrap="none" rtlCol="0">
            <a:spAutoFit/>
          </a:bodyPr>
          <a:lstStyle/>
          <a:p>
            <a:r>
              <a:rPr lang="en-US" sz="1200" dirty="0"/>
              <a:t>Provides</a:t>
            </a:r>
          </a:p>
        </p:txBody>
      </p:sp>
      <p:sp>
        <p:nvSpPr>
          <p:cNvPr id="24" name="Rectangle: Rounded Corners 23">
            <a:extLst>
              <a:ext uri="{FF2B5EF4-FFF2-40B4-BE49-F238E27FC236}">
                <a16:creationId xmlns:a16="http://schemas.microsoft.com/office/drawing/2014/main" id="{C7A5A9B0-51C4-41E1-B8F7-7479B5F509AC}"/>
              </a:ext>
            </a:extLst>
          </p:cNvPr>
          <p:cNvSpPr/>
          <p:nvPr/>
        </p:nvSpPr>
        <p:spPr bwMode="auto">
          <a:xfrm>
            <a:off x="5839417" y="3186499"/>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Interface</a:t>
            </a:r>
          </a:p>
        </p:txBody>
      </p:sp>
      <p:sp>
        <p:nvSpPr>
          <p:cNvPr id="25" name="Rectangle: Rounded Corners 24">
            <a:extLst>
              <a:ext uri="{FF2B5EF4-FFF2-40B4-BE49-F238E27FC236}">
                <a16:creationId xmlns:a16="http://schemas.microsoft.com/office/drawing/2014/main" id="{F71F36BD-F754-4F02-93D9-5074AA024A3F}"/>
              </a:ext>
            </a:extLst>
          </p:cNvPr>
          <p:cNvSpPr/>
          <p:nvPr/>
        </p:nvSpPr>
        <p:spPr bwMode="auto">
          <a:xfrm>
            <a:off x="2586483" y="4022172"/>
            <a:ext cx="762000"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System</a:t>
            </a:r>
          </a:p>
        </p:txBody>
      </p:sp>
      <p:sp>
        <p:nvSpPr>
          <p:cNvPr id="26" name="Rectangle: Rounded Corners 25">
            <a:extLst>
              <a:ext uri="{FF2B5EF4-FFF2-40B4-BE49-F238E27FC236}">
                <a16:creationId xmlns:a16="http://schemas.microsoft.com/office/drawing/2014/main" id="{9F144568-248B-46BE-9292-F3E261B5246F}"/>
              </a:ext>
            </a:extLst>
          </p:cNvPr>
          <p:cNvSpPr/>
          <p:nvPr/>
        </p:nvSpPr>
        <p:spPr bwMode="auto">
          <a:xfrm>
            <a:off x="5026456" y="4010800"/>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Required Interface</a:t>
            </a:r>
          </a:p>
        </p:txBody>
      </p:sp>
      <p:sp>
        <p:nvSpPr>
          <p:cNvPr id="27" name="Rectangle: Rounded Corners 26">
            <a:extLst>
              <a:ext uri="{FF2B5EF4-FFF2-40B4-BE49-F238E27FC236}">
                <a16:creationId xmlns:a16="http://schemas.microsoft.com/office/drawing/2014/main" id="{06381DD1-695E-4326-BBF7-8FCDD15491D1}"/>
              </a:ext>
            </a:extLst>
          </p:cNvPr>
          <p:cNvSpPr/>
          <p:nvPr/>
        </p:nvSpPr>
        <p:spPr bwMode="auto">
          <a:xfrm>
            <a:off x="6704228" y="4010799"/>
            <a:ext cx="915772" cy="491317"/>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chemeClr val="tx1"/>
                </a:solidFill>
                <a:effectLst/>
                <a:latin typeface="Arial" pitchFamily="-107" charset="0"/>
              </a:rPr>
              <a:t>Provided Interface</a:t>
            </a:r>
          </a:p>
        </p:txBody>
      </p:sp>
      <p:cxnSp>
        <p:nvCxnSpPr>
          <p:cNvPr id="28" name="Straight Arrow Connector 27">
            <a:extLst>
              <a:ext uri="{FF2B5EF4-FFF2-40B4-BE49-F238E27FC236}">
                <a16:creationId xmlns:a16="http://schemas.microsoft.com/office/drawing/2014/main" id="{F103457B-9228-4811-89CE-45AE24D2A018}"/>
              </a:ext>
            </a:extLst>
          </p:cNvPr>
          <p:cNvCxnSpPr>
            <a:cxnSpLocks/>
            <a:stCxn id="9" idx="2"/>
            <a:endCxn id="25" idx="0"/>
          </p:cNvCxnSpPr>
          <p:nvPr/>
        </p:nvCxnSpPr>
        <p:spPr bwMode="auto">
          <a:xfrm>
            <a:off x="2967483" y="3477399"/>
            <a:ext cx="0" cy="544773"/>
          </a:xfrm>
          <a:prstGeom prst="straightConnector1">
            <a:avLst/>
          </a:prstGeom>
          <a:solidFill>
            <a:srgbClr val="FFFFFF"/>
          </a:solidFill>
          <a:ln w="9525" cap="flat" cmpd="sng" algn="ctr">
            <a:solidFill>
              <a:srgbClr val="000000"/>
            </a:solidFill>
            <a:prstDash val="solid"/>
            <a:round/>
            <a:headEnd type="none" w="med" len="med"/>
            <a:tailEnd type="triangle"/>
          </a:ln>
          <a:effectLst/>
        </p:spPr>
      </p:cxnSp>
      <p:sp>
        <p:nvSpPr>
          <p:cNvPr id="35" name="TextBox 34">
            <a:extLst>
              <a:ext uri="{FF2B5EF4-FFF2-40B4-BE49-F238E27FC236}">
                <a16:creationId xmlns:a16="http://schemas.microsoft.com/office/drawing/2014/main" id="{BC74192C-56B0-4E38-AA89-33ACE76614C2}"/>
              </a:ext>
            </a:extLst>
          </p:cNvPr>
          <p:cNvSpPr txBox="1"/>
          <p:nvPr/>
        </p:nvSpPr>
        <p:spPr>
          <a:xfrm>
            <a:off x="2127863" y="3592773"/>
            <a:ext cx="917239" cy="276999"/>
          </a:xfrm>
          <a:prstGeom prst="rect">
            <a:avLst/>
          </a:prstGeom>
          <a:noFill/>
        </p:spPr>
        <p:txBody>
          <a:bodyPr wrap="none" rtlCol="0">
            <a:spAutoFit/>
          </a:bodyPr>
          <a:lstStyle/>
          <a:p>
            <a:r>
              <a:rPr lang="en-US" sz="1200" dirty="0"/>
              <a:t>Describes</a:t>
            </a:r>
          </a:p>
        </p:txBody>
      </p:sp>
      <p:sp>
        <p:nvSpPr>
          <p:cNvPr id="36" name="TextBox 35">
            <a:extLst>
              <a:ext uri="{FF2B5EF4-FFF2-40B4-BE49-F238E27FC236}">
                <a16:creationId xmlns:a16="http://schemas.microsoft.com/office/drawing/2014/main" id="{BE73B430-AADA-41DD-A4BA-E007FB9177AD}"/>
              </a:ext>
            </a:extLst>
          </p:cNvPr>
          <p:cNvSpPr txBox="1"/>
          <p:nvPr/>
        </p:nvSpPr>
        <p:spPr>
          <a:xfrm>
            <a:off x="5324169" y="3293162"/>
            <a:ext cx="465192" cy="276999"/>
          </a:xfrm>
          <a:prstGeom prst="rect">
            <a:avLst/>
          </a:prstGeom>
          <a:noFill/>
        </p:spPr>
        <p:txBody>
          <a:bodyPr wrap="none" rtlCol="0">
            <a:spAutoFit/>
          </a:bodyPr>
          <a:lstStyle/>
          <a:p>
            <a:r>
              <a:rPr lang="en-US" sz="1200" dirty="0"/>
              <a:t>Has</a:t>
            </a:r>
          </a:p>
        </p:txBody>
      </p:sp>
      <p:sp>
        <p:nvSpPr>
          <p:cNvPr id="37" name="TextBox 36">
            <a:extLst>
              <a:ext uri="{FF2B5EF4-FFF2-40B4-BE49-F238E27FC236}">
                <a16:creationId xmlns:a16="http://schemas.microsoft.com/office/drawing/2014/main" id="{D23D81DC-7D39-455E-9F87-8E871D76D346}"/>
              </a:ext>
            </a:extLst>
          </p:cNvPr>
          <p:cNvSpPr txBox="1"/>
          <p:nvPr/>
        </p:nvSpPr>
        <p:spPr>
          <a:xfrm>
            <a:off x="3711267" y="3241086"/>
            <a:ext cx="841897" cy="276999"/>
          </a:xfrm>
          <a:prstGeom prst="rect">
            <a:avLst/>
          </a:prstGeom>
          <a:noFill/>
        </p:spPr>
        <p:txBody>
          <a:bodyPr wrap="none" rtlCol="0">
            <a:spAutoFit/>
          </a:bodyPr>
          <a:lstStyle/>
          <a:p>
            <a:r>
              <a:rPr lang="en-US" sz="1200" dirty="0"/>
              <a:t>Requires</a:t>
            </a:r>
          </a:p>
        </p:txBody>
      </p:sp>
      <p:cxnSp>
        <p:nvCxnSpPr>
          <p:cNvPr id="38" name="Straight Arrow Connector 37">
            <a:extLst>
              <a:ext uri="{FF2B5EF4-FFF2-40B4-BE49-F238E27FC236}">
                <a16:creationId xmlns:a16="http://schemas.microsoft.com/office/drawing/2014/main" id="{8FB5927A-75E1-4EEC-A89A-9B7246EF617A}"/>
              </a:ext>
            </a:extLst>
          </p:cNvPr>
          <p:cNvCxnSpPr>
            <a:cxnSpLocks/>
          </p:cNvCxnSpPr>
          <p:nvPr/>
        </p:nvCxnSpPr>
        <p:spPr bwMode="auto">
          <a:xfrm flipV="1">
            <a:off x="3319803" y="3200400"/>
            <a:ext cx="1149135" cy="8662"/>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4" name="Straight Arrow Connector 43">
            <a:extLst>
              <a:ext uri="{FF2B5EF4-FFF2-40B4-BE49-F238E27FC236}">
                <a16:creationId xmlns:a16="http://schemas.microsoft.com/office/drawing/2014/main" id="{326C9716-DFC1-4BF1-BB66-12A02790887D}"/>
              </a:ext>
            </a:extLst>
          </p:cNvPr>
          <p:cNvCxnSpPr>
            <a:cxnSpLocks/>
          </p:cNvCxnSpPr>
          <p:nvPr/>
        </p:nvCxnSpPr>
        <p:spPr bwMode="auto">
          <a:xfrm flipH="1" flipV="1">
            <a:off x="3379458" y="3451562"/>
            <a:ext cx="1089481" cy="7249"/>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49" name="Straight Arrow Connector 48">
            <a:extLst>
              <a:ext uri="{FF2B5EF4-FFF2-40B4-BE49-F238E27FC236}">
                <a16:creationId xmlns:a16="http://schemas.microsoft.com/office/drawing/2014/main" id="{88F81B69-70F8-4469-A342-870A335E57A5}"/>
              </a:ext>
            </a:extLst>
          </p:cNvPr>
          <p:cNvCxnSpPr>
            <a:cxnSpLocks/>
            <a:stCxn id="26" idx="3"/>
            <a:endCxn id="27" idx="1"/>
          </p:cNvCxnSpPr>
          <p:nvPr/>
        </p:nvCxnSpPr>
        <p:spPr bwMode="auto">
          <a:xfrm flipV="1">
            <a:off x="5942228" y="4256458"/>
            <a:ext cx="762000" cy="1"/>
          </a:xfrm>
          <a:prstGeom prst="straightConnector1">
            <a:avLst/>
          </a:prstGeom>
          <a:solidFill>
            <a:srgbClr val="FFFFFF"/>
          </a:solidFill>
          <a:ln w="9525" cap="flat" cmpd="sng" algn="ctr">
            <a:solidFill>
              <a:srgbClr val="000000"/>
            </a:solidFill>
            <a:prstDash val="solid"/>
            <a:round/>
            <a:headEnd type="none" w="med" len="med"/>
            <a:tailEnd type="oval" w="lg" len="lg"/>
          </a:ln>
          <a:effectLst/>
        </p:spPr>
      </p:cxnSp>
      <p:cxnSp>
        <p:nvCxnSpPr>
          <p:cNvPr id="52" name="Straight Arrow Connector 51">
            <a:extLst>
              <a:ext uri="{FF2B5EF4-FFF2-40B4-BE49-F238E27FC236}">
                <a16:creationId xmlns:a16="http://schemas.microsoft.com/office/drawing/2014/main" id="{D7DEE301-3C30-4849-BCA1-35D79495A000}"/>
              </a:ext>
            </a:extLst>
          </p:cNvPr>
          <p:cNvCxnSpPr>
            <a:cxnSpLocks/>
            <a:stCxn id="26" idx="0"/>
            <a:endCxn id="24" idx="2"/>
          </p:cNvCxnSpPr>
          <p:nvPr/>
        </p:nvCxnSpPr>
        <p:spPr bwMode="auto">
          <a:xfrm flipV="1">
            <a:off x="5484342" y="3491299"/>
            <a:ext cx="812961" cy="519501"/>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59" name="Straight Arrow Connector 58">
            <a:extLst>
              <a:ext uri="{FF2B5EF4-FFF2-40B4-BE49-F238E27FC236}">
                <a16:creationId xmlns:a16="http://schemas.microsoft.com/office/drawing/2014/main" id="{B1B2D820-57DB-423D-9B01-7DEFD5EF3396}"/>
              </a:ext>
            </a:extLst>
          </p:cNvPr>
          <p:cNvCxnSpPr>
            <a:cxnSpLocks/>
            <a:stCxn id="27" idx="0"/>
            <a:endCxn id="24" idx="2"/>
          </p:cNvCxnSpPr>
          <p:nvPr/>
        </p:nvCxnSpPr>
        <p:spPr bwMode="auto">
          <a:xfrm flipH="1" flipV="1">
            <a:off x="6297303" y="3491299"/>
            <a:ext cx="864811" cy="519500"/>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sp>
        <p:nvSpPr>
          <p:cNvPr id="62" name="TextBox 61">
            <a:extLst>
              <a:ext uri="{FF2B5EF4-FFF2-40B4-BE49-F238E27FC236}">
                <a16:creationId xmlns:a16="http://schemas.microsoft.com/office/drawing/2014/main" id="{F1339290-FAAC-4B74-9803-00BAF3081B20}"/>
              </a:ext>
            </a:extLst>
          </p:cNvPr>
          <p:cNvSpPr txBox="1"/>
          <p:nvPr/>
        </p:nvSpPr>
        <p:spPr>
          <a:xfrm>
            <a:off x="5316516" y="3748638"/>
            <a:ext cx="312906" cy="276999"/>
          </a:xfrm>
          <a:prstGeom prst="rect">
            <a:avLst/>
          </a:prstGeom>
          <a:noFill/>
        </p:spPr>
        <p:txBody>
          <a:bodyPr wrap="none" rtlCol="0">
            <a:spAutoFit/>
          </a:bodyPr>
          <a:lstStyle/>
          <a:p>
            <a:r>
              <a:rPr lang="en-US" sz="1200" dirty="0"/>
              <a:t>Is</a:t>
            </a:r>
          </a:p>
        </p:txBody>
      </p:sp>
      <p:sp>
        <p:nvSpPr>
          <p:cNvPr id="63" name="TextBox 62">
            <a:extLst>
              <a:ext uri="{FF2B5EF4-FFF2-40B4-BE49-F238E27FC236}">
                <a16:creationId xmlns:a16="http://schemas.microsoft.com/office/drawing/2014/main" id="{B505E141-F8B0-4C23-9BB0-77080A72A8A9}"/>
              </a:ext>
            </a:extLst>
          </p:cNvPr>
          <p:cNvSpPr txBox="1"/>
          <p:nvPr/>
        </p:nvSpPr>
        <p:spPr>
          <a:xfrm>
            <a:off x="6978832" y="3725965"/>
            <a:ext cx="312906" cy="276999"/>
          </a:xfrm>
          <a:prstGeom prst="rect">
            <a:avLst/>
          </a:prstGeom>
          <a:noFill/>
        </p:spPr>
        <p:txBody>
          <a:bodyPr wrap="none" rtlCol="0">
            <a:spAutoFit/>
          </a:bodyPr>
          <a:lstStyle/>
          <a:p>
            <a:r>
              <a:rPr lang="en-US" sz="1200" dirty="0"/>
              <a:t>Is</a:t>
            </a:r>
          </a:p>
        </p:txBody>
      </p:sp>
      <p:sp>
        <p:nvSpPr>
          <p:cNvPr id="64" name="TextBox 63">
            <a:extLst>
              <a:ext uri="{FF2B5EF4-FFF2-40B4-BE49-F238E27FC236}">
                <a16:creationId xmlns:a16="http://schemas.microsoft.com/office/drawing/2014/main" id="{04DE0CF6-B739-45F1-8D3B-078C39774F06}"/>
              </a:ext>
            </a:extLst>
          </p:cNvPr>
          <p:cNvSpPr txBox="1"/>
          <p:nvPr/>
        </p:nvSpPr>
        <p:spPr>
          <a:xfrm>
            <a:off x="3419836" y="3748638"/>
            <a:ext cx="312906" cy="276999"/>
          </a:xfrm>
          <a:prstGeom prst="rect">
            <a:avLst/>
          </a:prstGeom>
          <a:noFill/>
        </p:spPr>
        <p:txBody>
          <a:bodyPr wrap="none" rtlCol="0">
            <a:spAutoFit/>
          </a:bodyPr>
          <a:lstStyle/>
          <a:p>
            <a:r>
              <a:rPr lang="en-US" sz="1200" dirty="0"/>
              <a:t>Is</a:t>
            </a:r>
          </a:p>
        </p:txBody>
      </p:sp>
      <p:cxnSp>
        <p:nvCxnSpPr>
          <p:cNvPr id="65" name="Straight Arrow Connector 64">
            <a:extLst>
              <a:ext uri="{FF2B5EF4-FFF2-40B4-BE49-F238E27FC236}">
                <a16:creationId xmlns:a16="http://schemas.microsoft.com/office/drawing/2014/main" id="{65FB94E4-20C0-4312-A0DB-6A0AD26FFED8}"/>
              </a:ext>
            </a:extLst>
          </p:cNvPr>
          <p:cNvCxnSpPr>
            <a:cxnSpLocks/>
            <a:stCxn id="25" idx="3"/>
            <a:endCxn id="10" idx="2"/>
          </p:cNvCxnSpPr>
          <p:nvPr/>
        </p:nvCxnSpPr>
        <p:spPr bwMode="auto">
          <a:xfrm flipV="1">
            <a:off x="3348483" y="3491299"/>
            <a:ext cx="1426627" cy="683273"/>
          </a:xfrm>
          <a:prstGeom prst="straightConnector1">
            <a:avLst/>
          </a:prstGeom>
          <a:solidFill>
            <a:srgbClr val="FFFFFF"/>
          </a:solidFill>
          <a:ln w="9525" cap="flat" cmpd="sng" algn="ctr">
            <a:solidFill>
              <a:srgbClr val="000000"/>
            </a:solidFill>
            <a:prstDash val="solid"/>
            <a:round/>
            <a:headEnd type="none" w="med" len="med"/>
            <a:tailEnd type="arrow" w="lg" len="lg"/>
          </a:ln>
          <a:effectLst/>
        </p:spPr>
      </p:cxnSp>
      <p:cxnSp>
        <p:nvCxnSpPr>
          <p:cNvPr id="69" name="Connector: Curved 68">
            <a:extLst>
              <a:ext uri="{FF2B5EF4-FFF2-40B4-BE49-F238E27FC236}">
                <a16:creationId xmlns:a16="http://schemas.microsoft.com/office/drawing/2014/main" id="{63856E9C-73F2-4267-85AD-5B82C9CE8FCC}"/>
              </a:ext>
            </a:extLst>
          </p:cNvPr>
          <p:cNvCxnSpPr>
            <a:cxnSpLocks/>
            <a:stCxn id="10" idx="2"/>
            <a:endCxn id="10" idx="0"/>
          </p:cNvCxnSpPr>
          <p:nvPr/>
        </p:nvCxnSpPr>
        <p:spPr bwMode="auto">
          <a:xfrm rot="5400000" flipH="1">
            <a:off x="4622710" y="3338899"/>
            <a:ext cx="304800" cy="12700"/>
          </a:xfrm>
          <a:prstGeom prst="curvedConnector5">
            <a:avLst>
              <a:gd name="adj1" fmla="val -75000"/>
              <a:gd name="adj2" fmla="val -4529496"/>
              <a:gd name="adj3" fmla="val 175000"/>
            </a:avLst>
          </a:prstGeom>
          <a:solidFill>
            <a:srgbClr val="FFFFFF"/>
          </a:solidFill>
          <a:ln w="9525" cap="flat" cmpd="sng" algn="ctr">
            <a:solidFill>
              <a:srgbClr val="000000"/>
            </a:solidFill>
            <a:prstDash val="solid"/>
            <a:round/>
            <a:headEnd type="none" w="med" len="med"/>
            <a:tailEnd type="diamond" w="lg" len="lg"/>
          </a:ln>
          <a:effectLst/>
        </p:spPr>
      </p:cxnSp>
      <p:sp>
        <p:nvSpPr>
          <p:cNvPr id="79" name="TextBox 78">
            <a:extLst>
              <a:ext uri="{FF2B5EF4-FFF2-40B4-BE49-F238E27FC236}">
                <a16:creationId xmlns:a16="http://schemas.microsoft.com/office/drawing/2014/main" id="{DCA3E059-26C5-49F8-BA14-716B631CD853}"/>
              </a:ext>
            </a:extLst>
          </p:cNvPr>
          <p:cNvSpPr txBox="1"/>
          <p:nvPr/>
        </p:nvSpPr>
        <p:spPr>
          <a:xfrm>
            <a:off x="4615344" y="2758824"/>
            <a:ext cx="1168910" cy="276999"/>
          </a:xfrm>
          <a:prstGeom prst="rect">
            <a:avLst/>
          </a:prstGeom>
          <a:noFill/>
        </p:spPr>
        <p:txBody>
          <a:bodyPr wrap="none" rtlCol="0">
            <a:spAutoFit/>
          </a:bodyPr>
          <a:lstStyle/>
          <a:p>
            <a:r>
              <a:rPr lang="en-US" sz="1200" dirty="0"/>
              <a:t>Composed of</a:t>
            </a:r>
          </a:p>
        </p:txBody>
      </p:sp>
      <p:sp>
        <p:nvSpPr>
          <p:cNvPr id="80" name="TextBox 79">
            <a:extLst>
              <a:ext uri="{FF2B5EF4-FFF2-40B4-BE49-F238E27FC236}">
                <a16:creationId xmlns:a16="http://schemas.microsoft.com/office/drawing/2014/main" id="{D8A93BCF-5A28-4545-A552-127A21F791C2}"/>
              </a:ext>
            </a:extLst>
          </p:cNvPr>
          <p:cNvSpPr txBox="1"/>
          <p:nvPr/>
        </p:nvSpPr>
        <p:spPr>
          <a:xfrm>
            <a:off x="5879449" y="3995129"/>
            <a:ext cx="885179" cy="276999"/>
          </a:xfrm>
          <a:prstGeom prst="rect">
            <a:avLst/>
          </a:prstGeom>
          <a:noFill/>
        </p:spPr>
        <p:txBody>
          <a:bodyPr wrap="none" rtlCol="0">
            <a:spAutoFit/>
          </a:bodyPr>
          <a:lstStyle/>
          <a:p>
            <a:r>
              <a:rPr lang="en-US" sz="1200" dirty="0"/>
              <a:t>Connects</a:t>
            </a:r>
          </a:p>
        </p:txBody>
      </p:sp>
      <p:sp>
        <p:nvSpPr>
          <p:cNvPr id="34" name="Rectangle: Rounded Corners 23">
            <a:extLst>
              <a:ext uri="{FF2B5EF4-FFF2-40B4-BE49-F238E27FC236}">
                <a16:creationId xmlns:a16="http://schemas.microsoft.com/office/drawing/2014/main" id="{A6235770-DBFC-0840-94E7-372FDC1A32D6}"/>
              </a:ext>
            </a:extLst>
          </p:cNvPr>
          <p:cNvSpPr/>
          <p:nvPr/>
        </p:nvSpPr>
        <p:spPr bwMode="auto">
          <a:xfrm>
            <a:off x="5784254" y="2059148"/>
            <a:ext cx="915772" cy="304800"/>
          </a:xfrm>
          <a:prstGeom prst="round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90000"/>
              </a:lnSpc>
              <a:spcBef>
                <a:spcPct val="0"/>
              </a:spcBef>
              <a:spcAft>
                <a:spcPct val="10000"/>
              </a:spcAft>
              <a:buClrTx/>
              <a:buSzPct val="125000"/>
              <a:buFontTx/>
              <a:buNone/>
              <a:tabLst/>
            </a:pPr>
            <a:r>
              <a:rPr kumimoji="0" lang="en-US" sz="1200" b="1" i="0" u="none" strike="noStrike" cap="none" normalizeH="0" baseline="0" dirty="0">
                <a:ln>
                  <a:noFill/>
                </a:ln>
                <a:solidFill>
                  <a:srgbClr val="FF0000"/>
                </a:solidFill>
                <a:effectLst/>
                <a:highlight>
                  <a:srgbClr val="FFFF00"/>
                </a:highlight>
                <a:latin typeface="Arial" pitchFamily="-107" charset="0"/>
              </a:rPr>
              <a:t>Flow?</a:t>
            </a:r>
          </a:p>
        </p:txBody>
      </p:sp>
    </p:spTree>
    <p:extLst>
      <p:ext uri="{BB962C8B-B14F-4D97-AF65-F5344CB8AC3E}">
        <p14:creationId xmlns:p14="http://schemas.microsoft.com/office/powerpoint/2010/main" val="313670603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E2FE0E-A60F-42BA-B677-91D220FF2533}"/>
              </a:ext>
            </a:extLst>
          </p:cNvPr>
          <p:cNvSpPr>
            <a:spLocks noGrp="1"/>
          </p:cNvSpPr>
          <p:nvPr>
            <p:ph type="title"/>
          </p:nvPr>
        </p:nvSpPr>
        <p:spPr/>
        <p:txBody>
          <a:bodyPr/>
          <a:lstStyle/>
          <a:p>
            <a:r>
              <a:rPr lang="en-US" dirty="0"/>
              <a:t>Physical Viewpoint: Some Aspects</a:t>
            </a:r>
          </a:p>
        </p:txBody>
      </p:sp>
      <p:graphicFrame>
        <p:nvGraphicFramePr>
          <p:cNvPr id="5" name="Table 5">
            <a:extLst>
              <a:ext uri="{FF2B5EF4-FFF2-40B4-BE49-F238E27FC236}">
                <a16:creationId xmlns:a16="http://schemas.microsoft.com/office/drawing/2014/main" id="{A271336B-710A-4705-BB8B-09D1B8CE6B4D}"/>
              </a:ext>
            </a:extLst>
          </p:cNvPr>
          <p:cNvGraphicFramePr>
            <a:graphicFrameLocks noGrp="1"/>
          </p:cNvGraphicFramePr>
          <p:nvPr>
            <p:ph idx="1"/>
          </p:nvPr>
        </p:nvGraphicFramePr>
        <p:xfrm>
          <a:off x="1600200" y="914400"/>
          <a:ext cx="6057900" cy="5496560"/>
        </p:xfrm>
        <a:graphic>
          <a:graphicData uri="http://schemas.openxmlformats.org/drawingml/2006/table">
            <a:tbl>
              <a:tblPr firstRow="1" bandRow="1">
                <a:tableStyleId>{5C22544A-7EE6-4342-B048-85BDC9FD1C3A}</a:tableStyleId>
              </a:tblPr>
              <a:tblGrid>
                <a:gridCol w="2019300">
                  <a:extLst>
                    <a:ext uri="{9D8B030D-6E8A-4147-A177-3AD203B41FA5}">
                      <a16:colId xmlns:a16="http://schemas.microsoft.com/office/drawing/2014/main" val="3365649136"/>
                    </a:ext>
                  </a:extLst>
                </a:gridCol>
                <a:gridCol w="2019300">
                  <a:extLst>
                    <a:ext uri="{9D8B030D-6E8A-4147-A177-3AD203B41FA5}">
                      <a16:colId xmlns:a16="http://schemas.microsoft.com/office/drawing/2014/main" val="1043384294"/>
                    </a:ext>
                  </a:extLst>
                </a:gridCol>
                <a:gridCol w="2019300">
                  <a:extLst>
                    <a:ext uri="{9D8B030D-6E8A-4147-A177-3AD203B41FA5}">
                      <a16:colId xmlns:a16="http://schemas.microsoft.com/office/drawing/2014/main" val="302622459"/>
                    </a:ext>
                  </a:extLst>
                </a:gridCol>
              </a:tblGrid>
              <a:tr h="370840">
                <a:tc>
                  <a:txBody>
                    <a:bodyPr/>
                    <a:lstStyle/>
                    <a:p>
                      <a:r>
                        <a:rPr lang="en-US" dirty="0"/>
                        <a:t>Concern</a:t>
                      </a:r>
                    </a:p>
                  </a:txBody>
                  <a:tcPr/>
                </a:tc>
                <a:tc>
                  <a:txBody>
                    <a:bodyPr/>
                    <a:lstStyle/>
                    <a:p>
                      <a:r>
                        <a:rPr lang="en-US" dirty="0"/>
                        <a:t>Aspect</a:t>
                      </a:r>
                    </a:p>
                  </a:txBody>
                  <a:tcPr/>
                </a:tc>
                <a:tc>
                  <a:txBody>
                    <a:bodyPr/>
                    <a:lstStyle/>
                    <a:p>
                      <a:r>
                        <a:rPr lang="en-US" dirty="0"/>
                        <a:t>Service</a:t>
                      </a:r>
                    </a:p>
                  </a:txBody>
                  <a:tcPr/>
                </a:tc>
                <a:extLst>
                  <a:ext uri="{0D108BD9-81ED-4DB2-BD59-A6C34878D82A}">
                    <a16:rowId xmlns:a16="http://schemas.microsoft.com/office/drawing/2014/main" val="3383520202"/>
                  </a:ext>
                </a:extLst>
              </a:tr>
              <a:tr h="370840">
                <a:tc>
                  <a:txBody>
                    <a:bodyPr/>
                    <a:lstStyle/>
                    <a:p>
                      <a:r>
                        <a:rPr lang="en-US" dirty="0" err="1"/>
                        <a:t>DeltaV</a:t>
                      </a:r>
                      <a:endParaRPr lang="en-US" dirty="0"/>
                    </a:p>
                  </a:txBody>
                  <a:tcPr/>
                </a:tc>
                <a:tc>
                  <a:txBody>
                    <a:bodyPr/>
                    <a:lstStyle/>
                    <a:p>
                      <a:r>
                        <a:rPr lang="en-US" dirty="0"/>
                        <a:t>Propulsion</a:t>
                      </a:r>
                    </a:p>
                  </a:txBody>
                  <a:tcPr/>
                </a:tc>
                <a:tc>
                  <a:txBody>
                    <a:bodyPr/>
                    <a:lstStyle/>
                    <a:p>
                      <a:r>
                        <a:rPr lang="en-US" dirty="0"/>
                        <a:t>Linear Thrust</a:t>
                      </a:r>
                    </a:p>
                  </a:txBody>
                  <a:tcPr/>
                </a:tc>
                <a:extLst>
                  <a:ext uri="{0D108BD9-81ED-4DB2-BD59-A6C34878D82A}">
                    <a16:rowId xmlns:a16="http://schemas.microsoft.com/office/drawing/2014/main" val="3387296799"/>
                  </a:ext>
                </a:extLst>
              </a:tr>
              <a:tr h="370840">
                <a:tc>
                  <a:txBody>
                    <a:bodyPr/>
                    <a:lstStyle/>
                    <a:p>
                      <a:r>
                        <a:rPr lang="en-US" dirty="0"/>
                        <a:t>Temperature Range</a:t>
                      </a:r>
                    </a:p>
                  </a:txBody>
                  <a:tcPr/>
                </a:tc>
                <a:tc>
                  <a:txBody>
                    <a:bodyPr/>
                    <a:lstStyle/>
                    <a:p>
                      <a:r>
                        <a:rPr lang="en-US" dirty="0"/>
                        <a:t>Thermal</a:t>
                      </a:r>
                    </a:p>
                  </a:txBody>
                  <a:tcPr/>
                </a:tc>
                <a:tc>
                  <a:txBody>
                    <a:bodyPr/>
                    <a:lstStyle/>
                    <a:p>
                      <a:r>
                        <a:rPr lang="en-US" dirty="0"/>
                        <a:t>Heat Flow</a:t>
                      </a:r>
                    </a:p>
                  </a:txBody>
                  <a:tcPr/>
                </a:tc>
                <a:extLst>
                  <a:ext uri="{0D108BD9-81ED-4DB2-BD59-A6C34878D82A}">
                    <a16:rowId xmlns:a16="http://schemas.microsoft.com/office/drawing/2014/main" val="197659052"/>
                  </a:ext>
                </a:extLst>
              </a:tr>
              <a:tr h="370840">
                <a:tc>
                  <a:txBody>
                    <a:bodyPr/>
                    <a:lstStyle/>
                    <a:p>
                      <a:r>
                        <a:rPr lang="en-US" dirty="0"/>
                        <a:t>Agility, Pointing Accuracy, Mass Expulsion Control Capacity</a:t>
                      </a:r>
                    </a:p>
                  </a:txBody>
                  <a:tcPr/>
                </a:tc>
                <a:tc>
                  <a:txBody>
                    <a:bodyPr/>
                    <a:lstStyle/>
                    <a:p>
                      <a:r>
                        <a:rPr lang="en-US" dirty="0"/>
                        <a:t>Attitude Control</a:t>
                      </a:r>
                    </a:p>
                  </a:txBody>
                  <a:tcPr/>
                </a:tc>
                <a:tc>
                  <a:txBody>
                    <a:bodyPr/>
                    <a:lstStyle/>
                    <a:p>
                      <a:r>
                        <a:rPr lang="en-US" dirty="0"/>
                        <a:t>Torque</a:t>
                      </a:r>
                    </a:p>
                  </a:txBody>
                  <a:tcPr/>
                </a:tc>
                <a:extLst>
                  <a:ext uri="{0D108BD9-81ED-4DB2-BD59-A6C34878D82A}">
                    <a16:rowId xmlns:a16="http://schemas.microsoft.com/office/drawing/2014/main" val="2279501711"/>
                  </a:ext>
                </a:extLst>
              </a:tr>
              <a:tr h="370840">
                <a:tc>
                  <a:txBody>
                    <a:bodyPr/>
                    <a:lstStyle/>
                    <a:p>
                      <a:r>
                        <a:rPr lang="en-US" dirty="0"/>
                        <a:t>Power Storage Capacity, Voltage Range, Power Consumption</a:t>
                      </a:r>
                    </a:p>
                  </a:txBody>
                  <a:tcPr/>
                </a:tc>
                <a:tc>
                  <a:txBody>
                    <a:bodyPr/>
                    <a:lstStyle/>
                    <a:p>
                      <a:r>
                        <a:rPr lang="en-US" dirty="0"/>
                        <a:t>Electrical</a:t>
                      </a:r>
                    </a:p>
                  </a:txBody>
                  <a:tcPr/>
                </a:tc>
                <a:tc>
                  <a:txBody>
                    <a:bodyPr/>
                    <a:lstStyle/>
                    <a:p>
                      <a:r>
                        <a:rPr lang="en-US" dirty="0"/>
                        <a:t>Amperage Supply, Electrical Load</a:t>
                      </a:r>
                    </a:p>
                  </a:txBody>
                  <a:tcPr/>
                </a:tc>
                <a:extLst>
                  <a:ext uri="{0D108BD9-81ED-4DB2-BD59-A6C34878D82A}">
                    <a16:rowId xmlns:a16="http://schemas.microsoft.com/office/drawing/2014/main" val="2629194708"/>
                  </a:ext>
                </a:extLst>
              </a:tr>
              <a:tr h="370840">
                <a:tc>
                  <a:txBody>
                    <a:bodyPr/>
                    <a:lstStyle/>
                    <a:p>
                      <a:r>
                        <a:rPr lang="en-US" dirty="0"/>
                        <a:t>Device Orientation, Device Articulation, Keep Out Zone, Field of View</a:t>
                      </a:r>
                    </a:p>
                  </a:txBody>
                  <a:tcPr/>
                </a:tc>
                <a:tc>
                  <a:txBody>
                    <a:bodyPr/>
                    <a:lstStyle/>
                    <a:p>
                      <a:r>
                        <a:rPr lang="en-US" dirty="0"/>
                        <a:t>Structural</a:t>
                      </a:r>
                    </a:p>
                  </a:txBody>
                  <a:tcPr/>
                </a:tc>
                <a:tc>
                  <a:txBody>
                    <a:bodyPr/>
                    <a:lstStyle/>
                    <a:p>
                      <a:r>
                        <a:rPr lang="en-US" dirty="0"/>
                        <a:t>Mounting, Articulation Control</a:t>
                      </a:r>
                    </a:p>
                  </a:txBody>
                  <a:tcPr/>
                </a:tc>
                <a:extLst>
                  <a:ext uri="{0D108BD9-81ED-4DB2-BD59-A6C34878D82A}">
                    <a16:rowId xmlns:a16="http://schemas.microsoft.com/office/drawing/2014/main" val="708384008"/>
                  </a:ext>
                </a:extLst>
              </a:tr>
            </a:tbl>
          </a:graphicData>
        </a:graphic>
      </p:graphicFrame>
      <p:sp>
        <p:nvSpPr>
          <p:cNvPr id="4" name="Date Placeholder 3">
            <a:extLst>
              <a:ext uri="{FF2B5EF4-FFF2-40B4-BE49-F238E27FC236}">
                <a16:creationId xmlns:a16="http://schemas.microsoft.com/office/drawing/2014/main" id="{2F81DE0E-90CF-4B39-A24B-C290E9156F4D}"/>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763037336"/>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685800" y="76200"/>
            <a:ext cx="7772400" cy="381000"/>
          </a:xfrm>
          <a:prstGeom prst="rect">
            <a:avLst/>
          </a:prstGeom>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ctr" eaLnBrk="0" hangingPunct="0">
              <a:lnSpc>
                <a:spcPct val="90000"/>
              </a:lnSpc>
              <a:defRPr>
                <a:solidFill>
                  <a:srgbClr val="0099A6"/>
                </a:solidFill>
              </a:defRPr>
            </a:lvl1pPr>
            <a:lvl2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2pPr>
            <a:lvl3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3pPr>
            <a:lvl4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4pPr>
            <a:lvl5pPr algn="ctr" eaLnBrk="0" hangingPunct="0">
              <a:lnSpc>
                <a:spcPct val="90000"/>
              </a:lnSpc>
              <a:defRPr sz="2500">
                <a:solidFill>
                  <a:schemeClr val="hlink"/>
                </a:solidFill>
                <a:latin typeface="Arial" pitchFamily="-107" charset="0"/>
                <a:ea typeface="ＭＳ Ｐゴシック" pitchFamily="26" charset="-128"/>
                <a:cs typeface="ＭＳ Ｐゴシック" pitchFamily="26" charset="-128"/>
              </a:defRPr>
            </a:lvl5pPr>
            <a:lvl6pPr marL="457200" algn="ctr" eaLnBrk="0" fontAlgn="base" hangingPunct="0">
              <a:lnSpc>
                <a:spcPct val="90000"/>
              </a:lnSpc>
              <a:spcBef>
                <a:spcPct val="0"/>
              </a:spcBef>
              <a:spcAft>
                <a:spcPct val="0"/>
              </a:spcAft>
              <a:defRPr sz="2500">
                <a:solidFill>
                  <a:schemeClr val="hlink"/>
                </a:solidFill>
                <a:latin typeface="Arial" pitchFamily="-107" charset="0"/>
              </a:defRPr>
            </a:lvl6pPr>
            <a:lvl7pPr marL="914400" algn="ctr" eaLnBrk="0" fontAlgn="base" hangingPunct="0">
              <a:lnSpc>
                <a:spcPct val="90000"/>
              </a:lnSpc>
              <a:spcBef>
                <a:spcPct val="0"/>
              </a:spcBef>
              <a:spcAft>
                <a:spcPct val="0"/>
              </a:spcAft>
              <a:defRPr sz="2500">
                <a:solidFill>
                  <a:schemeClr val="hlink"/>
                </a:solidFill>
                <a:latin typeface="Arial" pitchFamily="-107" charset="0"/>
              </a:defRPr>
            </a:lvl7pPr>
            <a:lvl8pPr marL="1371600" algn="ctr" eaLnBrk="0" fontAlgn="base" hangingPunct="0">
              <a:lnSpc>
                <a:spcPct val="90000"/>
              </a:lnSpc>
              <a:spcBef>
                <a:spcPct val="0"/>
              </a:spcBef>
              <a:spcAft>
                <a:spcPct val="0"/>
              </a:spcAft>
              <a:defRPr sz="2500">
                <a:solidFill>
                  <a:schemeClr val="hlink"/>
                </a:solidFill>
                <a:latin typeface="Arial" pitchFamily="-107" charset="0"/>
              </a:defRPr>
            </a:lvl8pPr>
            <a:lvl9pPr marL="1828800" algn="ctr" eaLnBrk="0" fontAlgn="base" hangingPunct="0">
              <a:lnSpc>
                <a:spcPct val="90000"/>
              </a:lnSpc>
              <a:spcBef>
                <a:spcPct val="0"/>
              </a:spcBef>
              <a:spcAft>
                <a:spcPct val="0"/>
              </a:spcAft>
              <a:defRPr sz="2500">
                <a:solidFill>
                  <a:schemeClr val="hlink"/>
                </a:solidFill>
                <a:latin typeface="Arial" pitchFamily="-107" charset="0"/>
              </a:defRPr>
            </a:lvl9pPr>
          </a:lstStyle>
          <a:p>
            <a:r>
              <a:rPr lang="en-US" sz="2000" dirty="0"/>
              <a:t>Physical / Structural Viewpoint - </a:t>
            </a:r>
            <a:br>
              <a:rPr lang="en-US" sz="2000" dirty="0"/>
            </a:br>
            <a:r>
              <a:rPr lang="en-US" sz="2000" dirty="0"/>
              <a:t>Component / Connector Examples</a:t>
            </a:r>
          </a:p>
        </p:txBody>
      </p:sp>
      <p:sp>
        <p:nvSpPr>
          <p:cNvPr id="16390" name="Rectangle 6"/>
          <p:cNvSpPr>
            <a:spLocks noChangeArrowheads="1"/>
          </p:cNvSpPr>
          <p:nvPr/>
        </p:nvSpPr>
        <p:spPr bwMode="auto">
          <a:xfrm>
            <a:off x="533400" y="1371600"/>
            <a:ext cx="7772400" cy="3926681"/>
          </a:xfrm>
          <a:prstGeom prst="rect">
            <a:avLst/>
          </a:prstGeom>
          <a:noFill/>
          <a:ln>
            <a:noFill/>
          </a:ln>
          <a:effectLst/>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cap="flat">
                <a:solidFill>
                  <a:srgbClr val="808080"/>
                </a:solidFill>
                <a:round/>
                <a:headEnd/>
                <a:tailEnd/>
              </a14:hiddenLine>
            </a:ex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Lst>
        </p:spPr>
        <p:txBody>
          <a:bodyPr lIns="90000" tIns="46800" rIns="90000" bIns="46800"/>
          <a:lstStyle/>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Structural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(S/C bus, physical link, arm/articulation, structural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(joint, bolt (incl explosive), weld)</a:t>
            </a:r>
            <a:r>
              <a:rPr lang="en-US" sz="1600" b="1" dirty="0">
                <a:solidFill>
                  <a:srgbClr val="C403DA"/>
                </a:solidFill>
                <a:latin typeface="Arial" charset="0"/>
              </a:rPr>
              <a:t> </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Power</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(solar panel, battery, RTG, switches, power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(power bus, rotational power connectors)</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Thermal</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(cooler, heater, thermal attributes of other components)</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(heat pipe, duct, free space radiation)</a:t>
            </a:r>
          </a:p>
          <a:p>
            <a:pPr marL="341313" indent="-341313">
              <a:lnSpc>
                <a:spcPct val="90000"/>
              </a:lnSpc>
              <a:spcBef>
                <a:spcPts val="45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800" b="1" dirty="0">
                <a:solidFill>
                  <a:srgbClr val="C403DA"/>
                </a:solidFill>
                <a:latin typeface="Arial" charset="0"/>
              </a:rPr>
              <a:t>Propulsion</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Components (motor, wheel, thruster, gyro)</a:t>
            </a:r>
          </a:p>
          <a:p>
            <a:pPr marL="741363" lvl="1" indent="-284163">
              <a:lnSpc>
                <a:spcPct val="90000"/>
              </a:lnSpc>
              <a:spcBef>
                <a:spcPts val="400"/>
              </a:spcBef>
              <a:buClr>
                <a:srgbClr val="C403DA"/>
              </a:buClr>
              <a:buFont typeface="Arial" charset="0"/>
              <a:buChar char="–"/>
              <a:tabLst>
                <a:tab pos="341313" algn="l"/>
                <a:tab pos="1255713" algn="l"/>
                <a:tab pos="2170113" algn="l"/>
                <a:tab pos="3084513" algn="l"/>
                <a:tab pos="3998913" algn="l"/>
                <a:tab pos="4913313" algn="l"/>
                <a:tab pos="5827713" algn="l"/>
                <a:tab pos="6742113" algn="l"/>
                <a:tab pos="7656513" algn="l"/>
                <a:tab pos="8570913" algn="l"/>
                <a:tab pos="9485313" algn="l"/>
                <a:tab pos="10399713" algn="l"/>
              </a:tabLst>
              <a:defRPr/>
            </a:pPr>
            <a:r>
              <a:rPr lang="en-US" sz="1600" dirty="0">
                <a:solidFill>
                  <a:srgbClr val="C403DA"/>
                </a:solidFill>
                <a:latin typeface="Arial" charset="0"/>
              </a:rPr>
              <a:t>Connectors (contact patch, gravity, radiation pressure)</a:t>
            </a:r>
          </a:p>
        </p:txBody>
      </p:sp>
      <p:sp>
        <p:nvSpPr>
          <p:cNvPr id="2" name="Date Placeholder 1">
            <a:extLst>
              <a:ext uri="{FF2B5EF4-FFF2-40B4-BE49-F238E27FC236}">
                <a16:creationId xmlns:a16="http://schemas.microsoft.com/office/drawing/2014/main" id="{7AD48EF7-191A-5340-8282-DDCEB556CA06}"/>
              </a:ext>
            </a:extLst>
          </p:cNvPr>
          <p:cNvSpPr>
            <a:spLocks noGrp="1"/>
          </p:cNvSpPr>
          <p:nvPr>
            <p:ph type="dt" sz="half" idx="2"/>
          </p:nvPr>
        </p:nvSpPr>
        <p:spPr>
          <a:xfrm>
            <a:off x="0" y="6589712"/>
            <a:ext cx="1731963" cy="268288"/>
          </a:xfrm>
        </p:spPr>
        <p:txBody>
          <a:bodyPr/>
          <a:lstStyle/>
          <a:p>
            <a:r>
              <a:rPr lang="en-US"/>
              <a:t>13 December 2021</a:t>
            </a:r>
            <a:endParaRPr lang="en-US" dirty="0"/>
          </a:p>
        </p:txBody>
      </p:sp>
    </p:spTree>
    <p:extLst>
      <p:ext uri="{BB962C8B-B14F-4D97-AF65-F5344CB8AC3E}">
        <p14:creationId xmlns:p14="http://schemas.microsoft.com/office/powerpoint/2010/main" val="616427309"/>
      </p:ext>
    </p:extLst>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9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Date Placeholder 2">
            <a:extLst>
              <a:ext uri="{FF2B5EF4-FFF2-40B4-BE49-F238E27FC236}">
                <a16:creationId xmlns:a16="http://schemas.microsoft.com/office/drawing/2014/main" id="{42C50856-8D18-EE48-A589-94C9845F7EDE}"/>
              </a:ext>
            </a:extLst>
          </p:cNvPr>
          <p:cNvSpPr>
            <a:spLocks noGrp="1"/>
          </p:cNvSpPr>
          <p:nvPr>
            <p:ph type="dt" sz="quarter"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eaLnBrk="1" fontAlgn="base" hangingPunct="1">
              <a:spcBef>
                <a:spcPct val="0"/>
              </a:spcBef>
              <a:spcAft>
                <a:spcPct val="0"/>
              </a:spcAft>
              <a:defRPr sz="1200" kern="1200" smtClean="0">
                <a:solidFill>
                  <a:schemeClr val="tx1"/>
                </a:solidFill>
                <a:latin typeface="+mn-lt"/>
                <a:ea typeface="+mn-ea"/>
                <a:cs typeface="+mn-cs"/>
              </a:defRPr>
            </a:lvl1pPr>
            <a:lvl2pPr marL="4572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b="0"/>
              <a:t>13 December 2021</a:t>
            </a:r>
            <a:endParaRPr lang="en-US" altLang="en-US" b="0" dirty="0"/>
          </a:p>
        </p:txBody>
      </p:sp>
      <p:sp>
        <p:nvSpPr>
          <p:cNvPr id="22532" name="AutoShape 33">
            <a:extLst>
              <a:ext uri="{FF2B5EF4-FFF2-40B4-BE49-F238E27FC236}">
                <a16:creationId xmlns:a16="http://schemas.microsoft.com/office/drawing/2014/main" id="{CC25A71F-A233-9041-B384-4EE00D2F4274}"/>
              </a:ext>
            </a:extLst>
          </p:cNvPr>
          <p:cNvSpPr>
            <a:spLocks noChangeArrowheads="1"/>
          </p:cNvSpPr>
          <p:nvPr/>
        </p:nvSpPr>
        <p:spPr bwMode="auto">
          <a:xfrm>
            <a:off x="3027972" y="990600"/>
            <a:ext cx="4568825" cy="3806825"/>
          </a:xfrm>
          <a:prstGeom prst="cube">
            <a:avLst>
              <a:gd name="adj" fmla="val 1852"/>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33" name="Rectangle 2">
            <a:extLst>
              <a:ext uri="{FF2B5EF4-FFF2-40B4-BE49-F238E27FC236}">
                <a16:creationId xmlns:a16="http://schemas.microsoft.com/office/drawing/2014/main" id="{8BD3946F-CC0D-2B43-BD82-4569D9A1B7B5}"/>
              </a:ext>
            </a:extLst>
          </p:cNvPr>
          <p:cNvSpPr>
            <a:spLocks noGrp="1" noChangeArrowheads="1"/>
          </p:cNvSpPr>
          <p:nvPr>
            <p:ph type="title"/>
          </p:nvPr>
        </p:nvSpPr>
        <p:spPr>
          <a:xfrm>
            <a:off x="623888" y="82550"/>
            <a:ext cx="7772400" cy="838200"/>
          </a:xfrm>
          <a:noFill/>
        </p:spPr>
        <p:txBody>
          <a:bodyPr vert="horz" wrap="square" lIns="91440" tIns="45720" rIns="91440" bIns="45720" numCol="1" anchor="t" anchorCtr="0" compatLnSpc="1">
            <a:prstTxWarp prst="textNoShape">
              <a:avLst/>
            </a:prstTxWarp>
          </a:bodyPr>
          <a:lstStyle/>
          <a:p>
            <a:r>
              <a:rPr lang="en-US" altLang="en-US" sz="3200" kern="1200" dirty="0">
                <a:solidFill>
                  <a:srgbClr val="0099A6"/>
                </a:solidFill>
                <a:latin typeface="Arial" charset="0"/>
                <a:ea typeface="ＭＳ Ｐゴシック" charset="0"/>
              </a:rPr>
              <a:t>Physical / Structural View</a:t>
            </a:r>
          </a:p>
        </p:txBody>
      </p:sp>
      <p:sp>
        <p:nvSpPr>
          <p:cNvPr id="22547" name="AutoShape 7" descr="Wide upward diagonal">
            <a:extLst>
              <a:ext uri="{FF2B5EF4-FFF2-40B4-BE49-F238E27FC236}">
                <a16:creationId xmlns:a16="http://schemas.microsoft.com/office/drawing/2014/main" id="{5F62EFB2-4EEB-5C4B-93A7-E90D29B3D139}"/>
              </a:ext>
            </a:extLst>
          </p:cNvPr>
          <p:cNvSpPr>
            <a:spLocks noChangeArrowheads="1"/>
          </p:cNvSpPr>
          <p:nvPr/>
        </p:nvSpPr>
        <p:spPr bwMode="auto">
          <a:xfrm>
            <a:off x="5648934" y="3376613"/>
            <a:ext cx="1400175" cy="1238250"/>
          </a:xfrm>
          <a:prstGeom prst="cube">
            <a:avLst>
              <a:gd name="adj" fmla="val 15426"/>
            </a:avLst>
          </a:prstGeom>
          <a:blipFill dpi="0" rotWithShape="0">
            <a:blip r:embed="rId3"/>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48" name="Line 8">
            <a:extLst>
              <a:ext uri="{FF2B5EF4-FFF2-40B4-BE49-F238E27FC236}">
                <a16:creationId xmlns:a16="http://schemas.microsoft.com/office/drawing/2014/main" id="{C30A91E5-4126-CF43-8520-CBB257013697}"/>
              </a:ext>
            </a:extLst>
          </p:cNvPr>
          <p:cNvSpPr>
            <a:spLocks noChangeShapeType="1"/>
          </p:cNvSpPr>
          <p:nvPr/>
        </p:nvSpPr>
        <p:spPr bwMode="auto">
          <a:xfrm flipH="1" flipV="1">
            <a:off x="5206022" y="2833688"/>
            <a:ext cx="0" cy="3048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9" name="AutoShape 9" descr="Wide downward diagonal">
            <a:extLst>
              <a:ext uri="{FF2B5EF4-FFF2-40B4-BE49-F238E27FC236}">
                <a16:creationId xmlns:a16="http://schemas.microsoft.com/office/drawing/2014/main" id="{EF9BC01F-8FB3-7C4E-A7FF-7C9A38C0B07E}"/>
              </a:ext>
            </a:extLst>
          </p:cNvPr>
          <p:cNvSpPr>
            <a:spLocks noChangeArrowheads="1"/>
          </p:cNvSpPr>
          <p:nvPr/>
        </p:nvSpPr>
        <p:spPr bwMode="auto">
          <a:xfrm>
            <a:off x="4672622" y="1393825"/>
            <a:ext cx="2500313" cy="1439863"/>
          </a:xfrm>
          <a:prstGeom prst="cube">
            <a:avLst>
              <a:gd name="adj" fmla="val 15417"/>
            </a:avLst>
          </a:prstGeom>
          <a:blipFill dpi="0" rotWithShape="0">
            <a:blip r:embed="rId4"/>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0" name="Text Box 12">
            <a:extLst>
              <a:ext uri="{FF2B5EF4-FFF2-40B4-BE49-F238E27FC236}">
                <a16:creationId xmlns:a16="http://schemas.microsoft.com/office/drawing/2014/main" id="{1E91BD61-ABAF-7D4E-AB12-26C1B412A9DD}"/>
              </a:ext>
            </a:extLst>
          </p:cNvPr>
          <p:cNvSpPr txBox="1">
            <a:spLocks noChangeArrowheads="1"/>
          </p:cNvSpPr>
          <p:nvPr/>
        </p:nvSpPr>
        <p:spPr bwMode="auto">
          <a:xfrm>
            <a:off x="5126647" y="1857375"/>
            <a:ext cx="1379538" cy="73025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a:latin typeface="Arial" panose="020B0604020202020204" pitchFamily="34" charset="0"/>
              </a:rPr>
              <a:t>Command &amp;</a:t>
            </a:r>
          </a:p>
          <a:p>
            <a:pPr algn="ctr"/>
            <a:r>
              <a:rPr lang="en-US" altLang="en-US" sz="1400" b="1">
                <a:latin typeface="Arial" panose="020B0604020202020204" pitchFamily="34" charset="0"/>
              </a:rPr>
              <a:t>Data Handling</a:t>
            </a:r>
          </a:p>
          <a:p>
            <a:pPr algn="ctr"/>
            <a:r>
              <a:rPr lang="en-US" altLang="en-US" sz="1400" b="1">
                <a:latin typeface="Arial" panose="020B0604020202020204" pitchFamily="34" charset="0"/>
              </a:rPr>
              <a:t>Computer</a:t>
            </a:r>
          </a:p>
        </p:txBody>
      </p:sp>
      <p:sp>
        <p:nvSpPr>
          <p:cNvPr id="22551" name="Text Box 13">
            <a:extLst>
              <a:ext uri="{FF2B5EF4-FFF2-40B4-BE49-F238E27FC236}">
                <a16:creationId xmlns:a16="http://schemas.microsoft.com/office/drawing/2014/main" id="{50623634-F309-844F-A947-28B4EC2DCCD1}"/>
              </a:ext>
            </a:extLst>
          </p:cNvPr>
          <p:cNvSpPr txBox="1">
            <a:spLocks noChangeArrowheads="1"/>
          </p:cNvSpPr>
          <p:nvPr/>
        </p:nvSpPr>
        <p:spPr bwMode="auto">
          <a:xfrm>
            <a:off x="5751392" y="3842928"/>
            <a:ext cx="1023938" cy="5175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ACS</a:t>
            </a:r>
          </a:p>
          <a:p>
            <a:pPr algn="ctr"/>
            <a:r>
              <a:rPr lang="en-US" altLang="en-US" sz="1400" b="1" dirty="0">
                <a:latin typeface="Arial" panose="020B0604020202020204" pitchFamily="34" charset="0"/>
              </a:rPr>
              <a:t>Computer</a:t>
            </a:r>
          </a:p>
        </p:txBody>
      </p:sp>
      <p:sp>
        <p:nvSpPr>
          <p:cNvPr id="22552" name="Line 14">
            <a:extLst>
              <a:ext uri="{FF2B5EF4-FFF2-40B4-BE49-F238E27FC236}">
                <a16:creationId xmlns:a16="http://schemas.microsoft.com/office/drawing/2014/main" id="{14DB6174-D03E-E74F-BA2E-AA42E0FCECE1}"/>
              </a:ext>
            </a:extLst>
          </p:cNvPr>
          <p:cNvSpPr>
            <a:spLocks noChangeShapeType="1"/>
          </p:cNvSpPr>
          <p:nvPr/>
        </p:nvSpPr>
        <p:spPr bwMode="auto">
          <a:xfrm flipH="1" flipV="1">
            <a:off x="3097853" y="3138488"/>
            <a:ext cx="4086193" cy="7938"/>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4" name="Text Box 16">
            <a:extLst>
              <a:ext uri="{FF2B5EF4-FFF2-40B4-BE49-F238E27FC236}">
                <a16:creationId xmlns:a16="http://schemas.microsoft.com/office/drawing/2014/main" id="{57BCB4DE-FCA6-6347-A6BD-6D5C3DA1B428}"/>
              </a:ext>
            </a:extLst>
          </p:cNvPr>
          <p:cNvSpPr txBox="1">
            <a:spLocks noChangeArrowheads="1"/>
          </p:cNvSpPr>
          <p:nvPr/>
        </p:nvSpPr>
        <p:spPr bwMode="auto">
          <a:xfrm>
            <a:off x="5691797" y="2801938"/>
            <a:ext cx="962025" cy="58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b="1">
                <a:latin typeface="Arial" panose="020B0604020202020204" pitchFamily="34" charset="0"/>
              </a:rPr>
              <a:t>S/C Bus</a:t>
            </a:r>
          </a:p>
        </p:txBody>
      </p:sp>
      <p:sp>
        <p:nvSpPr>
          <p:cNvPr id="22556" name="Line 18">
            <a:extLst>
              <a:ext uri="{FF2B5EF4-FFF2-40B4-BE49-F238E27FC236}">
                <a16:creationId xmlns:a16="http://schemas.microsoft.com/office/drawing/2014/main" id="{FE48B076-B8DD-0C4F-8DA4-DC9DB73B6CA1}"/>
              </a:ext>
            </a:extLst>
          </p:cNvPr>
          <p:cNvSpPr>
            <a:spLocks noChangeShapeType="1"/>
          </p:cNvSpPr>
          <p:nvPr/>
        </p:nvSpPr>
        <p:spPr bwMode="auto">
          <a:xfrm flipH="1">
            <a:off x="6349022" y="3138488"/>
            <a:ext cx="0" cy="228600"/>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45" name="Rectangle 31">
            <a:extLst>
              <a:ext uri="{FF2B5EF4-FFF2-40B4-BE49-F238E27FC236}">
                <a16:creationId xmlns:a16="http://schemas.microsoft.com/office/drawing/2014/main" id="{1AD5B24E-F1D6-8647-818C-7405CD697D61}"/>
              </a:ext>
            </a:extLst>
          </p:cNvPr>
          <p:cNvSpPr>
            <a:spLocks noChangeArrowheads="1"/>
          </p:cNvSpPr>
          <p:nvPr/>
        </p:nvSpPr>
        <p:spPr bwMode="auto">
          <a:xfrm>
            <a:off x="6116029" y="5122863"/>
            <a:ext cx="2840842"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dirty="0">
                <a:latin typeface="Arial" panose="020B0604020202020204" pitchFamily="34" charset="0"/>
              </a:rPr>
              <a:t>Physical / Structural Concerns:</a:t>
            </a:r>
          </a:p>
          <a:p>
            <a:pPr lvl="1"/>
            <a:r>
              <a:rPr lang="en-US" altLang="en-US" sz="1400" dirty="0">
                <a:latin typeface="Arial" panose="020B0604020202020204" pitchFamily="34" charset="0"/>
              </a:rPr>
              <a:t>Physical connection</a:t>
            </a:r>
          </a:p>
          <a:p>
            <a:pPr lvl="1"/>
            <a:r>
              <a:rPr lang="en-US" altLang="en-US" sz="1400" dirty="0">
                <a:latin typeface="Arial" panose="020B0604020202020204" pitchFamily="34" charset="0"/>
              </a:rPr>
              <a:t>Mass / Power / Thermal</a:t>
            </a:r>
          </a:p>
          <a:p>
            <a:pPr lvl="1"/>
            <a:r>
              <a:rPr lang="en-US" altLang="en-US" sz="1400" dirty="0">
                <a:latin typeface="Arial" panose="020B0604020202020204" pitchFamily="34" charset="0"/>
              </a:rPr>
              <a:t>Physical Environment </a:t>
            </a:r>
          </a:p>
          <a:p>
            <a:pPr lvl="1"/>
            <a:r>
              <a:rPr lang="en-US" altLang="en-US" sz="1400" dirty="0">
                <a:latin typeface="Arial" panose="020B0604020202020204" pitchFamily="34" charset="0"/>
              </a:rPr>
              <a:t>Behaviors</a:t>
            </a:r>
          </a:p>
          <a:p>
            <a:pPr lvl="1"/>
            <a:r>
              <a:rPr lang="en-US" altLang="en-US" sz="1400" dirty="0">
                <a:latin typeface="Arial" panose="020B0604020202020204" pitchFamily="34" charset="0"/>
              </a:rPr>
              <a:t>Constraints </a:t>
            </a:r>
          </a:p>
          <a:p>
            <a:pPr lvl="1"/>
            <a:r>
              <a:rPr lang="en-US" altLang="en-US" sz="1400" dirty="0">
                <a:latin typeface="Arial" panose="020B0604020202020204" pitchFamily="34" charset="0"/>
              </a:rPr>
              <a:t>Configuration</a:t>
            </a:r>
          </a:p>
        </p:txBody>
      </p:sp>
      <p:sp>
        <p:nvSpPr>
          <p:cNvPr id="22546" name="Rectangle 34">
            <a:extLst>
              <a:ext uri="{FF2B5EF4-FFF2-40B4-BE49-F238E27FC236}">
                <a16:creationId xmlns:a16="http://schemas.microsoft.com/office/drawing/2014/main" id="{DBDAD115-C764-5D47-8EB8-451450EA7D61}"/>
              </a:ext>
            </a:extLst>
          </p:cNvPr>
          <p:cNvSpPr>
            <a:spLocks noChangeArrowheads="1"/>
          </p:cNvSpPr>
          <p:nvPr/>
        </p:nvSpPr>
        <p:spPr bwMode="auto">
          <a:xfrm>
            <a:off x="4582134" y="984250"/>
            <a:ext cx="13001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eaLnBrk="1" hangingPunct="1"/>
            <a:r>
              <a:rPr lang="en-US" altLang="ja-JP" sz="1200" b="1">
                <a:latin typeface="Arial" panose="020B0604020202020204" pitchFamily="34" charset="0"/>
                <a:ea typeface="ＭＳ Ｐゴシック" panose="020B0600070205080204" pitchFamily="34" charset="-128"/>
              </a:rPr>
              <a:t>SPACECRAFT</a:t>
            </a:r>
          </a:p>
        </p:txBody>
      </p:sp>
      <p:sp>
        <p:nvSpPr>
          <p:cNvPr id="32" name="AutoShape 33">
            <a:extLst>
              <a:ext uri="{FF2B5EF4-FFF2-40B4-BE49-F238E27FC236}">
                <a16:creationId xmlns:a16="http://schemas.microsoft.com/office/drawing/2014/main" id="{151A6188-AEC2-B340-953E-84766A2636FD}"/>
              </a:ext>
            </a:extLst>
          </p:cNvPr>
          <p:cNvSpPr>
            <a:spLocks noChangeArrowheads="1"/>
          </p:cNvSpPr>
          <p:nvPr/>
        </p:nvSpPr>
        <p:spPr bwMode="auto">
          <a:xfrm>
            <a:off x="1905000" y="1069980"/>
            <a:ext cx="1285959" cy="4835516"/>
          </a:xfrm>
          <a:prstGeom prst="cube">
            <a:avLst>
              <a:gd name="adj" fmla="val 86771"/>
            </a:avLst>
          </a:prstGeom>
          <a:solidFill>
            <a:srgbClr val="FFCCE6"/>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endParaRPr lang="en-US" altLang="en-US" sz="1800" b="1">
              <a:solidFill>
                <a:schemeClr val="bg1"/>
              </a:solidFill>
              <a:latin typeface="Arial" panose="020B0604020202020204" pitchFamily="34" charset="0"/>
              <a:ea typeface="Osaka" charset="-128"/>
            </a:endParaRPr>
          </a:p>
        </p:txBody>
      </p:sp>
      <p:sp>
        <p:nvSpPr>
          <p:cNvPr id="22559" name="AutoShape 25" descr="Zig zag">
            <a:extLst>
              <a:ext uri="{FF2B5EF4-FFF2-40B4-BE49-F238E27FC236}">
                <a16:creationId xmlns:a16="http://schemas.microsoft.com/office/drawing/2014/main" id="{0901122F-4B51-AB49-A5AF-5505003D0792}"/>
              </a:ext>
            </a:extLst>
          </p:cNvPr>
          <p:cNvSpPr>
            <a:spLocks noChangeArrowheads="1"/>
          </p:cNvSpPr>
          <p:nvPr/>
        </p:nvSpPr>
        <p:spPr bwMode="auto">
          <a:xfrm>
            <a:off x="2181129" y="2018314"/>
            <a:ext cx="939948" cy="1468437"/>
          </a:xfrm>
          <a:prstGeom prst="cube">
            <a:avLst>
              <a:gd name="adj" fmla="val 59398"/>
            </a:avLst>
          </a:prstGeom>
          <a:blipFill dpi="0" rotWithShape="0">
            <a:blip r:embed="rId5"/>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60" name="Text Box 28">
            <a:extLst>
              <a:ext uri="{FF2B5EF4-FFF2-40B4-BE49-F238E27FC236}">
                <a16:creationId xmlns:a16="http://schemas.microsoft.com/office/drawing/2014/main" id="{0E02E1F3-05E3-214A-9536-618AB290D956}"/>
              </a:ext>
            </a:extLst>
          </p:cNvPr>
          <p:cNvSpPr txBox="1">
            <a:spLocks noChangeArrowheads="1"/>
          </p:cNvSpPr>
          <p:nvPr/>
        </p:nvSpPr>
        <p:spPr bwMode="auto">
          <a:xfrm>
            <a:off x="2123408" y="2548797"/>
            <a:ext cx="1182688"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Spacecraft</a:t>
            </a:r>
          </a:p>
          <a:p>
            <a:pPr algn="ctr"/>
            <a:r>
              <a:rPr lang="en-US" altLang="en-US" sz="1400" b="1" dirty="0">
                <a:latin typeface="Arial" panose="020B0604020202020204" pitchFamily="34" charset="0"/>
              </a:rPr>
              <a:t>Transceiver</a:t>
            </a:r>
          </a:p>
        </p:txBody>
      </p:sp>
      <p:sp>
        <p:nvSpPr>
          <p:cNvPr id="22555" name="AutoShape 17" descr="Shingle">
            <a:extLst>
              <a:ext uri="{FF2B5EF4-FFF2-40B4-BE49-F238E27FC236}">
                <a16:creationId xmlns:a16="http://schemas.microsoft.com/office/drawing/2014/main" id="{3D0DCAA2-B6FE-4B49-B379-D18357F7B0DC}"/>
              </a:ext>
            </a:extLst>
          </p:cNvPr>
          <p:cNvSpPr>
            <a:spLocks noChangeArrowheads="1"/>
          </p:cNvSpPr>
          <p:nvPr/>
        </p:nvSpPr>
        <p:spPr bwMode="auto">
          <a:xfrm>
            <a:off x="2248671" y="3949700"/>
            <a:ext cx="804863" cy="1214437"/>
          </a:xfrm>
          <a:prstGeom prst="cube">
            <a:avLst>
              <a:gd name="adj" fmla="val 69909"/>
            </a:avLst>
          </a:prstGeom>
          <a:blipFill dpi="0" rotWithShape="0">
            <a:blip r:embed="rId6"/>
            <a:srcRect/>
            <a:tile tx="0" ty="0" sx="100000" sy="100000" flip="none" algn="tl"/>
          </a:blip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22557" name="Text Box 19">
            <a:extLst>
              <a:ext uri="{FF2B5EF4-FFF2-40B4-BE49-F238E27FC236}">
                <a16:creationId xmlns:a16="http://schemas.microsoft.com/office/drawing/2014/main" id="{54452060-3362-3843-8706-40895D5D9A06}"/>
              </a:ext>
            </a:extLst>
          </p:cNvPr>
          <p:cNvSpPr txBox="1">
            <a:spLocks noChangeArrowheads="1"/>
          </p:cNvSpPr>
          <p:nvPr/>
        </p:nvSpPr>
        <p:spPr bwMode="auto">
          <a:xfrm>
            <a:off x="2123408" y="4360453"/>
            <a:ext cx="1103313" cy="517525"/>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b="1" dirty="0">
                <a:latin typeface="Arial" panose="020B0604020202020204" pitchFamily="34" charset="0"/>
              </a:rPr>
              <a:t>Science</a:t>
            </a:r>
          </a:p>
          <a:p>
            <a:pPr algn="ctr"/>
            <a:r>
              <a:rPr lang="en-US" altLang="en-US" sz="1400" b="1" dirty="0">
                <a:latin typeface="Arial" panose="020B0604020202020204" pitchFamily="34" charset="0"/>
              </a:rPr>
              <a:t>Instrument</a:t>
            </a:r>
          </a:p>
        </p:txBody>
      </p:sp>
      <p:sp>
        <p:nvSpPr>
          <p:cNvPr id="22558" name="Line 22">
            <a:extLst>
              <a:ext uri="{FF2B5EF4-FFF2-40B4-BE49-F238E27FC236}">
                <a16:creationId xmlns:a16="http://schemas.microsoft.com/office/drawing/2014/main" id="{5E7D6C04-A577-8A48-BFE6-C35D46A625FA}"/>
              </a:ext>
            </a:extLst>
          </p:cNvPr>
          <p:cNvSpPr>
            <a:spLocks noChangeShapeType="1"/>
          </p:cNvSpPr>
          <p:nvPr/>
        </p:nvSpPr>
        <p:spPr bwMode="auto">
          <a:xfrm flipH="1">
            <a:off x="2386096" y="3138488"/>
            <a:ext cx="804863" cy="80153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2553" name="Line 15">
            <a:extLst>
              <a:ext uri="{FF2B5EF4-FFF2-40B4-BE49-F238E27FC236}">
                <a16:creationId xmlns:a16="http://schemas.microsoft.com/office/drawing/2014/main" id="{51F124B9-42D4-9F4E-B686-D191F8250F43}"/>
              </a:ext>
            </a:extLst>
          </p:cNvPr>
          <p:cNvSpPr>
            <a:spLocks noChangeShapeType="1"/>
          </p:cNvSpPr>
          <p:nvPr/>
        </p:nvSpPr>
        <p:spPr bwMode="auto">
          <a:xfrm flipH="1">
            <a:off x="2643313" y="3690527"/>
            <a:ext cx="0" cy="525873"/>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3" name="Line 15">
            <a:extLst>
              <a:ext uri="{FF2B5EF4-FFF2-40B4-BE49-F238E27FC236}">
                <a16:creationId xmlns:a16="http://schemas.microsoft.com/office/drawing/2014/main" id="{089A476D-C57C-504A-AB03-10984A53F934}"/>
              </a:ext>
            </a:extLst>
          </p:cNvPr>
          <p:cNvSpPr>
            <a:spLocks noChangeShapeType="1"/>
          </p:cNvSpPr>
          <p:nvPr/>
        </p:nvSpPr>
        <p:spPr bwMode="auto">
          <a:xfrm>
            <a:off x="2822698" y="3208342"/>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Line 15">
            <a:extLst>
              <a:ext uri="{FF2B5EF4-FFF2-40B4-BE49-F238E27FC236}">
                <a16:creationId xmlns:a16="http://schemas.microsoft.com/office/drawing/2014/main" id="{86496901-BBFC-1245-BA3C-244564908E3C}"/>
              </a:ext>
            </a:extLst>
          </p:cNvPr>
          <p:cNvSpPr>
            <a:spLocks noChangeShapeType="1"/>
          </p:cNvSpPr>
          <p:nvPr/>
        </p:nvSpPr>
        <p:spPr bwMode="auto">
          <a:xfrm>
            <a:off x="4144814" y="3164617"/>
            <a:ext cx="3" cy="288086"/>
          </a:xfrm>
          <a:prstGeom prst="line">
            <a:avLst/>
          </a:prstGeom>
          <a:noFill/>
          <a:ln w="381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5" name="AutoShape 7" descr="Wide upward diagonal">
            <a:extLst>
              <a:ext uri="{FF2B5EF4-FFF2-40B4-BE49-F238E27FC236}">
                <a16:creationId xmlns:a16="http://schemas.microsoft.com/office/drawing/2014/main" id="{7F51E9A6-D70F-B346-80C6-CFC6D73D62D6}"/>
              </a:ext>
            </a:extLst>
          </p:cNvPr>
          <p:cNvSpPr>
            <a:spLocks noChangeArrowheads="1"/>
          </p:cNvSpPr>
          <p:nvPr/>
        </p:nvSpPr>
        <p:spPr bwMode="auto">
          <a:xfrm>
            <a:off x="3518142" y="3462056"/>
            <a:ext cx="1285959" cy="707699"/>
          </a:xfrm>
          <a:prstGeom prst="cube">
            <a:avLst>
              <a:gd name="adj" fmla="val 15426"/>
            </a:avLst>
          </a:prstGeom>
          <a:solidFill>
            <a:srgbClr val="FF0000"/>
          </a:solidFill>
          <a:ln w="9525">
            <a:solidFill>
              <a:schemeClr val="tx1"/>
            </a:solidFill>
            <a:miter lim="800000"/>
            <a:headEnd/>
            <a:tailEnd/>
          </a:ln>
          <a:effectLst/>
        </p:spPr>
        <p:txBody>
          <a:bodyPr wrap="none" anchor="ct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eaLnBrk="1" hangingPunct="1"/>
            <a:endParaRPr lang="en-US" altLang="en-US"/>
          </a:p>
        </p:txBody>
      </p:sp>
      <p:sp>
        <p:nvSpPr>
          <p:cNvPr id="36" name="Text Box 13">
            <a:extLst>
              <a:ext uri="{FF2B5EF4-FFF2-40B4-BE49-F238E27FC236}">
                <a16:creationId xmlns:a16="http://schemas.microsoft.com/office/drawing/2014/main" id="{C0C690D4-E286-DB44-9290-61FC959BA2AC}"/>
              </a:ext>
            </a:extLst>
          </p:cNvPr>
          <p:cNvSpPr txBox="1">
            <a:spLocks noChangeArrowheads="1"/>
          </p:cNvSpPr>
          <p:nvPr/>
        </p:nvSpPr>
        <p:spPr bwMode="auto">
          <a:xfrm>
            <a:off x="3546179" y="3596222"/>
            <a:ext cx="1140056" cy="523220"/>
          </a:xfrm>
          <a:prstGeom prst="rect">
            <a:avLst/>
          </a:prstGeom>
          <a:noFill/>
          <a:ln>
            <a:noFill/>
          </a:ln>
          <a:effectLst/>
        </p:spPr>
        <p:txBody>
          <a:bodyPr wrap="none">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pPr algn="ctr"/>
            <a:r>
              <a:rPr lang="en-US" altLang="en-US" sz="1400" dirty="0">
                <a:latin typeface="Arial" panose="020B0604020202020204" pitchFamily="34" charset="0"/>
              </a:rPr>
              <a:t>Power</a:t>
            </a:r>
          </a:p>
          <a:p>
            <a:pPr algn="ctr"/>
            <a:r>
              <a:rPr lang="en-US" altLang="en-US" sz="1400" dirty="0">
                <a:latin typeface="Arial" panose="020B0604020202020204" pitchFamily="34" charset="0"/>
              </a:rPr>
              <a:t>Subsystem</a:t>
            </a:r>
          </a:p>
        </p:txBody>
      </p:sp>
    </p:spTree>
    <p:extLst>
      <p:ext uri="{BB962C8B-B14F-4D97-AF65-F5344CB8AC3E}">
        <p14:creationId xmlns:p14="http://schemas.microsoft.com/office/powerpoint/2010/main" val="35406773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F1AEB-8AB7-0347-80E5-437537FA4A3F}"/>
              </a:ext>
            </a:extLst>
          </p:cNvPr>
          <p:cNvSpPr>
            <a:spLocks noGrp="1"/>
          </p:cNvSpPr>
          <p:nvPr>
            <p:ph type="title"/>
          </p:nvPr>
        </p:nvSpPr>
        <p:spPr/>
        <p:txBody>
          <a:bodyPr/>
          <a:lstStyle/>
          <a:p>
            <a:r>
              <a:rPr lang="en-US" altLang="en-US" sz="2800" kern="1200" dirty="0">
                <a:latin typeface="Arial" charset="0"/>
                <a:ea typeface="ＭＳ Ｐゴシック" charset="0"/>
              </a:rPr>
              <a:t>Comments on Physical / Structural View</a:t>
            </a:r>
            <a:br>
              <a:rPr lang="en-US" altLang="en-US" sz="2800" kern="1200" dirty="0">
                <a:latin typeface="Arial" charset="0"/>
                <a:ea typeface="ＭＳ Ｐゴシック" charset="0"/>
              </a:rPr>
            </a:br>
            <a:r>
              <a:rPr lang="en-US" altLang="en-US" sz="28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9A4233E3-5DE1-E140-9213-9B71DB6AEF27}"/>
              </a:ext>
            </a:extLst>
          </p:cNvPr>
          <p:cNvSpPr>
            <a:spLocks noGrp="1"/>
          </p:cNvSpPr>
          <p:nvPr>
            <p:ph idx="1"/>
          </p:nvPr>
        </p:nvSpPr>
        <p:spPr>
          <a:xfrm>
            <a:off x="457200" y="1417638"/>
            <a:ext cx="8229600" cy="4525963"/>
          </a:xfrm>
        </p:spPr>
        <p:txBody>
          <a:bodyPr/>
          <a:lstStyle/>
          <a:p>
            <a:r>
              <a:rPr lang="en-US" dirty="0"/>
              <a:t>Physical / Structural view can be directly related to the Connectivity Views</a:t>
            </a:r>
          </a:p>
          <a:p>
            <a:pPr lvl="1"/>
            <a:r>
              <a:rPr lang="en-US" dirty="0"/>
              <a:t>Same sets of Nodes, different Connector types, different flows (energetic), different attributes</a:t>
            </a:r>
          </a:p>
          <a:p>
            <a:pPr lvl="1"/>
            <a:r>
              <a:rPr lang="en-US" dirty="0"/>
              <a:t>The same representation may be used (for crude mechanical drawings)</a:t>
            </a:r>
          </a:p>
          <a:p>
            <a:pPr lvl="1"/>
            <a:r>
              <a:rPr lang="en-US" dirty="0"/>
              <a:t>The Mechanical Engineering world has its own preferred representations and specialized analyses</a:t>
            </a:r>
          </a:p>
          <a:p>
            <a:r>
              <a:rPr lang="en-US" dirty="0"/>
              <a:t>Physical / Thermal &amp; Power views may also be similarly crudely modeled</a:t>
            </a:r>
          </a:p>
          <a:p>
            <a:pPr lvl="1"/>
            <a:r>
              <a:rPr lang="en-US" dirty="0"/>
              <a:t>Nodes are the same, but different attributes are relevant</a:t>
            </a:r>
          </a:p>
          <a:p>
            <a:pPr lvl="1"/>
            <a:r>
              <a:rPr lang="en-US" dirty="0"/>
              <a:t>Value of these specific representations, except as a way to relate the different views seems questionable</a:t>
            </a:r>
          </a:p>
          <a:p>
            <a:r>
              <a:rPr lang="en-US" dirty="0"/>
              <a:t>Physical / Propulsion, Magnetic, Gravitational and other views also require different views of these energetic processes</a:t>
            </a:r>
          </a:p>
        </p:txBody>
      </p:sp>
      <p:sp>
        <p:nvSpPr>
          <p:cNvPr id="4" name="Date Placeholder 3">
            <a:extLst>
              <a:ext uri="{FF2B5EF4-FFF2-40B4-BE49-F238E27FC236}">
                <a16:creationId xmlns:a16="http://schemas.microsoft.com/office/drawing/2014/main" id="{831B0EA8-6BD2-1942-8DAB-FDEA13C270F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1803443088"/>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E4918A-0C3F-5A47-BF52-90132F01BCCB}"/>
              </a:ext>
            </a:extLst>
          </p:cNvPr>
          <p:cNvSpPr>
            <a:spLocks noGrp="1"/>
          </p:cNvSpPr>
          <p:nvPr>
            <p:ph type="title"/>
          </p:nvPr>
        </p:nvSpPr>
        <p:spPr/>
        <p:txBody>
          <a:bodyPr/>
          <a:lstStyle/>
          <a:p>
            <a:r>
              <a:rPr lang="en-US" altLang="en-US" sz="2400" kern="1200" dirty="0">
                <a:latin typeface="Arial" charset="0"/>
                <a:ea typeface="ＭＳ Ｐゴシック" charset="0"/>
              </a:rPr>
              <a:t>Proposal for Physical / Structural View</a:t>
            </a:r>
            <a:br>
              <a:rPr lang="en-US" altLang="en-US" sz="2400" kern="1200" dirty="0">
                <a:latin typeface="Arial" charset="0"/>
                <a:ea typeface="ＭＳ Ｐゴシック" charset="0"/>
              </a:rPr>
            </a:br>
            <a:r>
              <a:rPr lang="en-US" altLang="en-US" sz="2400" kern="1200" dirty="0">
                <a:latin typeface="Arial" charset="0"/>
                <a:ea typeface="ＭＳ Ｐゴシック" charset="0"/>
              </a:rPr>
              <a:t>(and other Physical Views)</a:t>
            </a:r>
            <a:endParaRPr lang="en-US" dirty="0"/>
          </a:p>
        </p:txBody>
      </p:sp>
      <p:sp>
        <p:nvSpPr>
          <p:cNvPr id="3" name="Content Placeholder 2">
            <a:extLst>
              <a:ext uri="{FF2B5EF4-FFF2-40B4-BE49-F238E27FC236}">
                <a16:creationId xmlns:a16="http://schemas.microsoft.com/office/drawing/2014/main" id="{60DC8C70-8CF6-D545-A0D6-26512356F7A4}"/>
              </a:ext>
            </a:extLst>
          </p:cNvPr>
          <p:cNvSpPr>
            <a:spLocks noGrp="1"/>
          </p:cNvSpPr>
          <p:nvPr>
            <p:ph idx="1"/>
          </p:nvPr>
        </p:nvSpPr>
        <p:spPr>
          <a:xfrm>
            <a:off x="457200" y="1166018"/>
            <a:ext cx="8229600" cy="4525963"/>
          </a:xfrm>
        </p:spPr>
        <p:txBody>
          <a:bodyPr/>
          <a:lstStyle/>
          <a:p>
            <a:r>
              <a:rPr lang="en-US" dirty="0"/>
              <a:t>Architecture diagrams that relate Connectivity view objects, essential for communications &amp; protocols, can only weakly support engineering and other detailed Physical views</a:t>
            </a:r>
          </a:p>
          <a:p>
            <a:pPr lvl="1"/>
            <a:r>
              <a:rPr lang="en-US" dirty="0"/>
              <a:t>Recommend using a common set of simplified 3-D architecture diagrams, where useful, to tie these viewpoints together logically</a:t>
            </a:r>
          </a:p>
          <a:p>
            <a:pPr lvl="1"/>
            <a:r>
              <a:rPr lang="en-US" dirty="0"/>
              <a:t>Expect to use the engineering domain specific representations that are able to support detailed analyses</a:t>
            </a:r>
          </a:p>
          <a:p>
            <a:pPr lvl="2"/>
            <a:r>
              <a:rPr lang="en-US" dirty="0"/>
              <a:t>Identify that there are some engineering disciplines that are now coupling various physical aspects, such as thermal and electrical flow from spot welding, or finite element analysis that connects structural, thermal, and other flows.</a:t>
            </a:r>
          </a:p>
          <a:p>
            <a:pPr lvl="1"/>
            <a:r>
              <a:rPr lang="en-US" dirty="0"/>
              <a:t>Recommend using a single, common, underlying information model, with suitable attribute sets, to model these elements and tie these different aspects together</a:t>
            </a:r>
          </a:p>
          <a:p>
            <a:pPr lvl="2"/>
            <a:r>
              <a:rPr lang="en-US" dirty="0">
                <a:solidFill>
                  <a:srgbClr val="FF0000"/>
                </a:solidFill>
              </a:rPr>
              <a:t>Consider use of OML / IMCE approaches</a:t>
            </a:r>
          </a:p>
        </p:txBody>
      </p:sp>
      <p:sp>
        <p:nvSpPr>
          <p:cNvPr id="4" name="Date Placeholder 3">
            <a:extLst>
              <a:ext uri="{FF2B5EF4-FFF2-40B4-BE49-F238E27FC236}">
                <a16:creationId xmlns:a16="http://schemas.microsoft.com/office/drawing/2014/main" id="{0936F8DF-B5D6-CD46-B727-E50D37C69432}"/>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928943826"/>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36AED-128A-1A44-8C0B-690C9EA9A4F7}"/>
              </a:ext>
            </a:extLst>
          </p:cNvPr>
          <p:cNvSpPr>
            <a:spLocks noGrp="1"/>
          </p:cNvSpPr>
          <p:nvPr>
            <p:ph type="title"/>
          </p:nvPr>
        </p:nvSpPr>
        <p:spPr/>
        <p:txBody>
          <a:bodyPr/>
          <a:lstStyle/>
          <a:p>
            <a:r>
              <a:rPr lang="en-US" dirty="0"/>
              <a:t>RASDS Object Hierarchies</a:t>
            </a:r>
          </a:p>
        </p:txBody>
      </p:sp>
      <p:sp>
        <p:nvSpPr>
          <p:cNvPr id="3" name="Content Placeholder 2">
            <a:extLst>
              <a:ext uri="{FF2B5EF4-FFF2-40B4-BE49-F238E27FC236}">
                <a16:creationId xmlns:a16="http://schemas.microsoft.com/office/drawing/2014/main" id="{0E26E1C3-8579-3A45-8EDE-D059D282FA36}"/>
              </a:ext>
            </a:extLst>
          </p:cNvPr>
          <p:cNvSpPr>
            <a:spLocks noGrp="1"/>
          </p:cNvSpPr>
          <p:nvPr>
            <p:ph idx="1"/>
          </p:nvPr>
        </p:nvSpPr>
        <p:spPr/>
        <p:txBody>
          <a:bodyPr/>
          <a:lstStyle/>
          <a:p>
            <a:r>
              <a:rPr lang="en-US" dirty="0"/>
              <a:t>In many systems architecture contexts there are different objects, and different hierarchies of objects, that are needed:</a:t>
            </a:r>
          </a:p>
          <a:p>
            <a:pPr lvl="1"/>
            <a:r>
              <a:rPr lang="en-US" dirty="0"/>
              <a:t>Enterprise: mission phases, org structures, requirements decomposition “levels”</a:t>
            </a:r>
          </a:p>
          <a:p>
            <a:pPr lvl="1"/>
            <a:r>
              <a:rPr lang="en-US" dirty="0"/>
              <a:t>Functions: high level “functional groups”, “complex functions”, “atomic functions”</a:t>
            </a:r>
          </a:p>
          <a:p>
            <a:pPr lvl="1"/>
            <a:r>
              <a:rPr lang="en-US" dirty="0"/>
              <a:t>System Elements: systems, subsystems, elements, devices, components …</a:t>
            </a:r>
          </a:p>
          <a:p>
            <a:pPr lvl="1"/>
            <a:endParaRPr lang="en-US" dirty="0"/>
          </a:p>
          <a:p>
            <a:r>
              <a:rPr lang="en-US" dirty="0"/>
              <a:t>RASDS cannot create any definitive hierarchies, but it can provide examples and descriptions of how to do this.</a:t>
            </a:r>
          </a:p>
        </p:txBody>
      </p:sp>
      <p:sp>
        <p:nvSpPr>
          <p:cNvPr id="4" name="Date Placeholder 3">
            <a:extLst>
              <a:ext uri="{FF2B5EF4-FFF2-40B4-BE49-F238E27FC236}">
                <a16:creationId xmlns:a16="http://schemas.microsoft.com/office/drawing/2014/main" id="{E95B0E82-16C0-6842-90B3-5A8402E94712}"/>
              </a:ext>
            </a:extLst>
          </p:cNvPr>
          <p:cNvSpPr>
            <a:spLocks noGrp="1"/>
          </p:cNvSpPr>
          <p:nvPr>
            <p:ph type="dt" sz="half" idx="10"/>
          </p:nvPr>
        </p:nvSpPr>
        <p:spPr/>
        <p:txBody>
          <a:bodyPr/>
          <a:lstStyle/>
          <a:p>
            <a:r>
              <a:rPr lang="en-US"/>
              <a:t>13 December 2021</a:t>
            </a:r>
            <a:endParaRPr lang="en-US" dirty="0"/>
          </a:p>
        </p:txBody>
      </p:sp>
      <p:sp>
        <p:nvSpPr>
          <p:cNvPr id="5" name="Rectangle 4">
            <a:extLst>
              <a:ext uri="{FF2B5EF4-FFF2-40B4-BE49-F238E27FC236}">
                <a16:creationId xmlns:a16="http://schemas.microsoft.com/office/drawing/2014/main" id="{EF8E8979-90CD-2A49-AEA2-9413C90FE1B8}"/>
              </a:ext>
            </a:extLst>
          </p:cNvPr>
          <p:cNvSpPr/>
          <p:nvPr/>
        </p:nvSpPr>
        <p:spPr>
          <a:xfrm>
            <a:off x="1981200" y="1123325"/>
            <a:ext cx="4082656" cy="338554"/>
          </a:xfrm>
          <a:prstGeom prst="rect">
            <a:avLst/>
          </a:prstGeom>
        </p:spPr>
        <p:txBody>
          <a:bodyPr wrap="none">
            <a:spAutoFit/>
          </a:bodyPr>
          <a:lstStyle/>
          <a:p>
            <a:r>
              <a:rPr lang="en-US" sz="1600" i="1" dirty="0">
                <a:solidFill>
                  <a:srgbClr val="FF0000"/>
                </a:solidFill>
              </a:rPr>
              <a:t>Intro notions of Fred’s SC14 hierarchies</a:t>
            </a:r>
          </a:p>
        </p:txBody>
      </p:sp>
    </p:spTree>
    <p:extLst>
      <p:ext uri="{BB962C8B-B14F-4D97-AF65-F5344CB8AC3E}">
        <p14:creationId xmlns:p14="http://schemas.microsoft.com/office/powerpoint/2010/main" val="172629408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9D24B-F4D9-FB47-B645-F4B58AEE1B93}"/>
              </a:ext>
            </a:extLst>
          </p:cNvPr>
          <p:cNvSpPr>
            <a:spLocks noGrp="1"/>
          </p:cNvSpPr>
          <p:nvPr>
            <p:ph type="title"/>
          </p:nvPr>
        </p:nvSpPr>
        <p:spPr/>
        <p:txBody>
          <a:bodyPr/>
          <a:lstStyle/>
          <a:p>
            <a:r>
              <a:rPr lang="en-US" dirty="0"/>
              <a:t>UML System Decomposition Profile</a:t>
            </a:r>
          </a:p>
        </p:txBody>
      </p:sp>
      <p:sp>
        <p:nvSpPr>
          <p:cNvPr id="3" name="Content Placeholder 2">
            <a:extLst>
              <a:ext uri="{FF2B5EF4-FFF2-40B4-BE49-F238E27FC236}">
                <a16:creationId xmlns:a16="http://schemas.microsoft.com/office/drawing/2014/main" id="{AC73465A-46E9-EC48-A8B5-DFDBF55DE903}"/>
              </a:ext>
            </a:extLst>
          </p:cNvPr>
          <p:cNvSpPr>
            <a:spLocks noGrp="1"/>
          </p:cNvSpPr>
          <p:nvPr>
            <p:ph idx="1"/>
          </p:nvPr>
        </p:nvSpPr>
        <p:spPr>
          <a:xfrm>
            <a:off x="457200" y="990600"/>
            <a:ext cx="8229600" cy="5059363"/>
          </a:xfrm>
        </p:spPr>
        <p:txBody>
          <a:bodyPr/>
          <a:lstStyle/>
          <a:p>
            <a:r>
              <a:rPr lang="en-US" dirty="0"/>
              <a:t>The following is just one possible example of how to do this:</a:t>
            </a:r>
          </a:p>
          <a:p>
            <a:pPr lvl="1"/>
            <a:r>
              <a:rPr lang="en-US" dirty="0"/>
              <a:t>Created using SysML</a:t>
            </a:r>
          </a:p>
          <a:p>
            <a:pPr lvl="1"/>
            <a:r>
              <a:rPr lang="en-US" dirty="0"/>
              <a:t>Defines the &lt;&lt;stereotype&gt;&gt; for the top level system elements</a:t>
            </a:r>
          </a:p>
          <a:p>
            <a:pPr lvl="1"/>
            <a:r>
              <a:rPr lang="en-US" dirty="0"/>
              <a:t>Defines names for successive levels of decomposition of system elements, down to Subsystem</a:t>
            </a:r>
          </a:p>
          <a:p>
            <a:pPr lvl="1"/>
            <a:r>
              <a:rPr lang="en-US" dirty="0"/>
              <a:t>Splits below that level into a hardware hierarchy (HW) and a software hierarchy (SW)</a:t>
            </a:r>
          </a:p>
          <a:p>
            <a:pPr lvl="1"/>
            <a:r>
              <a:rPr lang="en-US" dirty="0"/>
              <a:t>Any other hierarchy of terms and levels may be defined, as driven by the project.  Just use them consistently.</a:t>
            </a:r>
          </a:p>
          <a:p>
            <a:pPr lvl="1"/>
            <a:r>
              <a:rPr lang="en-US" dirty="0"/>
              <a:t>Use the same basic process to create other decomposition hierarchies, like SE or RQ Levels.</a:t>
            </a:r>
          </a:p>
          <a:p>
            <a:r>
              <a:rPr lang="en-US" dirty="0"/>
              <a:t>This example also defines a color palette for different groupings of function types, i.e. kinds of functions, or different ownership.</a:t>
            </a:r>
          </a:p>
          <a:p>
            <a:pPr lvl="1"/>
            <a:endParaRPr lang="en-US" dirty="0"/>
          </a:p>
        </p:txBody>
      </p:sp>
      <p:sp>
        <p:nvSpPr>
          <p:cNvPr id="4" name="Date Placeholder 3">
            <a:extLst>
              <a:ext uri="{FF2B5EF4-FFF2-40B4-BE49-F238E27FC236}">
                <a16:creationId xmlns:a16="http://schemas.microsoft.com/office/drawing/2014/main" id="{E1889014-4126-974F-9F42-7688A0ED2181}"/>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7119692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D4B310-3CE0-8B42-A1A1-6EF138A75B39}"/>
              </a:ext>
            </a:extLst>
          </p:cNvPr>
          <p:cNvSpPr>
            <a:spLocks noGrp="1"/>
          </p:cNvSpPr>
          <p:nvPr>
            <p:ph type="title"/>
          </p:nvPr>
        </p:nvSpPr>
        <p:spPr/>
        <p:txBody>
          <a:bodyPr vert="horz"/>
          <a:lstStyle/>
          <a:p>
            <a:r>
              <a:rPr lang="en-US" dirty="0">
                <a:solidFill>
                  <a:srgbClr val="0099A6"/>
                </a:solidFill>
              </a:rPr>
              <a:t>RASDS++ Viewpoint Specifications</a:t>
            </a:r>
          </a:p>
        </p:txBody>
      </p:sp>
      <p:sp>
        <p:nvSpPr>
          <p:cNvPr id="4" name="Content Placeholder 3">
            <a:extLst>
              <a:ext uri="{FF2B5EF4-FFF2-40B4-BE49-F238E27FC236}">
                <a16:creationId xmlns:a16="http://schemas.microsoft.com/office/drawing/2014/main" id="{A6C55E96-7776-A046-ACCD-7E7CE0882719}"/>
              </a:ext>
            </a:extLst>
          </p:cNvPr>
          <p:cNvSpPr>
            <a:spLocks noGrp="1"/>
          </p:cNvSpPr>
          <p:nvPr>
            <p:ph idx="1"/>
          </p:nvPr>
        </p:nvSpPr>
        <p:spPr>
          <a:xfrm>
            <a:off x="457200" y="914400"/>
            <a:ext cx="8229600" cy="5310982"/>
          </a:xfrm>
        </p:spPr>
        <p:txBody>
          <a:bodyPr/>
          <a:lstStyle/>
          <a:p>
            <a:r>
              <a:rPr lang="en-US" dirty="0"/>
              <a:t>Each RASDS++ Viewpoint addresses:</a:t>
            </a:r>
          </a:p>
          <a:p>
            <a:pPr lvl="1"/>
            <a:r>
              <a:rPr lang="en-US" dirty="0"/>
              <a:t>Stakeholder concerns: What does the stakeholder care about (what must views address)</a:t>
            </a:r>
          </a:p>
          <a:p>
            <a:pPr lvl="1"/>
            <a:r>
              <a:rPr lang="en-US" dirty="0"/>
              <a:t>Objects: The fundamental kinds of objects (functions, data, organizations, physical elements, protocols, </a:t>
            </a:r>
            <a:r>
              <a:rPr lang="en-US" dirty="0" err="1"/>
              <a:t>etc</a:t>
            </a:r>
            <a:r>
              <a:rPr lang="en-US" dirty="0"/>
              <a:t>)</a:t>
            </a:r>
          </a:p>
          <a:p>
            <a:pPr lvl="1"/>
            <a:r>
              <a:rPr lang="en-US" dirty="0"/>
              <a:t>Relationships: The descriptions of object attributes and how they relate, including correspondences to other objects</a:t>
            </a:r>
          </a:p>
          <a:p>
            <a:pPr lvl="1"/>
            <a:r>
              <a:rPr lang="en-US" dirty="0"/>
              <a:t>Representation: How objects and relationships of different types are represented in diagrams</a:t>
            </a:r>
          </a:p>
          <a:p>
            <a:pPr lvl="1"/>
            <a:endParaRPr lang="en-US" dirty="0"/>
          </a:p>
          <a:p>
            <a:r>
              <a:rPr lang="en-US" dirty="0"/>
              <a:t>MBSE adaptations:</a:t>
            </a:r>
          </a:p>
          <a:p>
            <a:pPr lvl="1"/>
            <a:r>
              <a:rPr lang="en-US" dirty="0"/>
              <a:t>The primary work that must be done to use RASDS++ with MBSE tools is to:</a:t>
            </a:r>
          </a:p>
          <a:p>
            <a:pPr lvl="2"/>
            <a:r>
              <a:rPr lang="en-US" dirty="0"/>
              <a:t>Define profiles to represent the different objects and relationships</a:t>
            </a:r>
          </a:p>
          <a:p>
            <a:pPr lvl="2"/>
            <a:r>
              <a:rPr lang="en-US" dirty="0"/>
              <a:t>Create stereotypes that can be used consistently in the tools</a:t>
            </a:r>
          </a:p>
          <a:p>
            <a:pPr lvl="2"/>
            <a:r>
              <a:rPr lang="en-US" dirty="0"/>
              <a:t>Use the profiles and methods to develop the MBSE style representations</a:t>
            </a:r>
          </a:p>
        </p:txBody>
      </p:sp>
      <p:sp>
        <p:nvSpPr>
          <p:cNvPr id="3" name="Date Placeholder 2">
            <a:extLst>
              <a:ext uri="{FF2B5EF4-FFF2-40B4-BE49-F238E27FC236}">
                <a16:creationId xmlns:a16="http://schemas.microsoft.com/office/drawing/2014/main" id="{E0D5151C-D2DD-4646-B512-29FE2DC8313A}"/>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273389865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69951D-7A27-EF40-85A1-7661F72CE37F}"/>
              </a:ext>
            </a:extLst>
          </p:cNvPr>
          <p:cNvSpPr>
            <a:spLocks noGrp="1"/>
          </p:cNvSpPr>
          <p:nvPr>
            <p:ph type="title"/>
          </p:nvPr>
        </p:nvSpPr>
        <p:spPr/>
        <p:txBody>
          <a:bodyPr/>
          <a:lstStyle/>
          <a:p>
            <a:r>
              <a:rPr lang="en-US" dirty="0"/>
              <a:t>SysML Example of System Decomposition</a:t>
            </a:r>
          </a:p>
        </p:txBody>
      </p:sp>
      <p:pic>
        <p:nvPicPr>
          <p:cNvPr id="6" name="Content Placeholder 5">
            <a:extLst>
              <a:ext uri="{FF2B5EF4-FFF2-40B4-BE49-F238E27FC236}">
                <a16:creationId xmlns:a16="http://schemas.microsoft.com/office/drawing/2014/main" id="{296E52CF-C66D-944B-BFE6-C3A14EA575CD}"/>
              </a:ext>
            </a:extLst>
          </p:cNvPr>
          <p:cNvPicPr>
            <a:picLocks noGrp="1" noChangeAspect="1"/>
          </p:cNvPicPr>
          <p:nvPr>
            <p:ph idx="1"/>
          </p:nvPr>
        </p:nvPicPr>
        <p:blipFill rotWithShape="1">
          <a:blip r:embed="rId2"/>
          <a:srcRect t="2140" r="918" b="14752"/>
          <a:stretch/>
        </p:blipFill>
        <p:spPr>
          <a:xfrm>
            <a:off x="380999" y="762000"/>
            <a:ext cx="8582297" cy="5562600"/>
          </a:xfrm>
        </p:spPr>
      </p:pic>
      <p:sp>
        <p:nvSpPr>
          <p:cNvPr id="4" name="Date Placeholder 3">
            <a:extLst>
              <a:ext uri="{FF2B5EF4-FFF2-40B4-BE49-F238E27FC236}">
                <a16:creationId xmlns:a16="http://schemas.microsoft.com/office/drawing/2014/main" id="{475177E4-5516-274A-91C9-336CFF9408BD}"/>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54643862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1AD3D1-3518-704E-B134-358DF51D7746}"/>
              </a:ext>
            </a:extLst>
          </p:cNvPr>
          <p:cNvSpPr>
            <a:spLocks noGrp="1"/>
          </p:cNvSpPr>
          <p:nvPr>
            <p:ph type="title"/>
          </p:nvPr>
        </p:nvSpPr>
        <p:spPr/>
        <p:txBody>
          <a:bodyPr/>
          <a:lstStyle/>
          <a:p>
            <a:r>
              <a:rPr lang="en-US" dirty="0"/>
              <a:t>Mapping RASDS Into SysML</a:t>
            </a:r>
          </a:p>
        </p:txBody>
      </p:sp>
      <p:sp>
        <p:nvSpPr>
          <p:cNvPr id="3" name="Content Placeholder 2">
            <a:extLst>
              <a:ext uri="{FF2B5EF4-FFF2-40B4-BE49-F238E27FC236}">
                <a16:creationId xmlns:a16="http://schemas.microsoft.com/office/drawing/2014/main" id="{A9B44E83-E129-5B4E-9C58-5DE775945C70}"/>
              </a:ext>
            </a:extLst>
          </p:cNvPr>
          <p:cNvSpPr>
            <a:spLocks noGrp="1"/>
          </p:cNvSpPr>
          <p:nvPr>
            <p:ph idx="1"/>
          </p:nvPr>
        </p:nvSpPr>
        <p:spPr/>
        <p:txBody>
          <a:bodyPr/>
          <a:lstStyle/>
          <a:p>
            <a:r>
              <a:rPr lang="en-US" dirty="0"/>
              <a:t>Introduce general approach of mapping RASDS PPT presentation style to SysML / MBSE	</a:t>
            </a:r>
          </a:p>
          <a:p>
            <a:pPr lvl="1"/>
            <a:r>
              <a:rPr lang="en-US" dirty="0"/>
              <a:t>Create Profile</a:t>
            </a:r>
          </a:p>
          <a:p>
            <a:pPr lvl="1"/>
            <a:r>
              <a:rPr lang="en-US" dirty="0"/>
              <a:t>List diagram type to Viewpoint mapping approaches</a:t>
            </a:r>
          </a:p>
          <a:p>
            <a:r>
              <a:rPr lang="en-US" dirty="0"/>
              <a:t>Use the following set of “PPT hacked” example diagrams?</a:t>
            </a:r>
          </a:p>
          <a:p>
            <a:r>
              <a:rPr lang="en-US" dirty="0"/>
              <a:t>Or use example diagrams from Shames, Sarrel, Friedenthal paper?</a:t>
            </a:r>
          </a:p>
        </p:txBody>
      </p:sp>
      <p:sp>
        <p:nvSpPr>
          <p:cNvPr id="4" name="Date Placeholder 3">
            <a:extLst>
              <a:ext uri="{FF2B5EF4-FFF2-40B4-BE49-F238E27FC236}">
                <a16:creationId xmlns:a16="http://schemas.microsoft.com/office/drawing/2014/main" id="{7A653ED5-5F41-2C45-8D01-E4B3EB1226D3}"/>
              </a:ext>
            </a:extLst>
          </p:cNvPr>
          <p:cNvSpPr>
            <a:spLocks noGrp="1"/>
          </p:cNvSpPr>
          <p:nvPr>
            <p:ph type="dt" sz="half" idx="10"/>
          </p:nvPr>
        </p:nvSpPr>
        <p:spPr/>
        <p:txBody>
          <a:bodyPr/>
          <a:lstStyle/>
          <a:p>
            <a:r>
              <a:rPr lang="en-US"/>
              <a:t>13 December 2021</a:t>
            </a:r>
            <a:endParaRPr lang="en-US" dirty="0"/>
          </a:p>
        </p:txBody>
      </p:sp>
    </p:spTree>
    <p:extLst>
      <p:ext uri="{BB962C8B-B14F-4D97-AF65-F5344CB8AC3E}">
        <p14:creationId xmlns:p14="http://schemas.microsoft.com/office/powerpoint/2010/main" val="33704648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6B0BBA1-3FBB-1B48-907E-BA16437D77C1}"/>
              </a:ext>
            </a:extLst>
          </p:cNvPr>
          <p:cNvSpPr>
            <a:spLocks noGrp="1"/>
          </p:cNvSpPr>
          <p:nvPr>
            <p:ph type="dt" sz="half" idx="10"/>
          </p:nvPr>
        </p:nvSpPr>
        <p:spPr/>
        <p:txBody>
          <a:bodyPr/>
          <a:lstStyle/>
          <a:p>
            <a:r>
              <a:rPr lang="en-US" altLang="en-US"/>
              <a:t>13 December 2021</a:t>
            </a:r>
          </a:p>
        </p:txBody>
      </p:sp>
      <p:sp>
        <p:nvSpPr>
          <p:cNvPr id="305154" name="Rectangle 2">
            <a:extLst>
              <a:ext uri="{FF2B5EF4-FFF2-40B4-BE49-F238E27FC236}">
                <a16:creationId xmlns:a16="http://schemas.microsoft.com/office/drawing/2014/main" id="{E3E53AC2-BDD9-2141-ACF7-A42C6A895FAF}"/>
              </a:ext>
            </a:extLst>
          </p:cNvPr>
          <p:cNvSpPr>
            <a:spLocks noGrp="1" noChangeArrowheads="1"/>
          </p:cNvSpPr>
          <p:nvPr>
            <p:ph type="title"/>
          </p:nvPr>
        </p:nvSpPr>
        <p:spPr/>
        <p:txBody>
          <a:bodyPr/>
          <a:lstStyle/>
          <a:p>
            <a:r>
              <a:rPr lang="en-US" altLang="en-US"/>
              <a:t>Mapping RASDS into SysML</a:t>
            </a:r>
          </a:p>
        </p:txBody>
      </p:sp>
      <p:sp>
        <p:nvSpPr>
          <p:cNvPr id="305155" name="Rectangle 3">
            <a:extLst>
              <a:ext uri="{FF2B5EF4-FFF2-40B4-BE49-F238E27FC236}">
                <a16:creationId xmlns:a16="http://schemas.microsoft.com/office/drawing/2014/main" id="{6AE73D89-2BA1-294A-95F0-7BB5EAC79AFF}"/>
              </a:ext>
            </a:extLst>
          </p:cNvPr>
          <p:cNvSpPr>
            <a:spLocks noGrp="1" noChangeArrowheads="1"/>
          </p:cNvSpPr>
          <p:nvPr>
            <p:ph type="body" idx="1"/>
          </p:nvPr>
        </p:nvSpPr>
        <p:spPr/>
        <p:txBody>
          <a:bodyPr/>
          <a:lstStyle/>
          <a:p>
            <a:pPr>
              <a:lnSpc>
                <a:spcPct val="90000"/>
              </a:lnSpc>
            </a:pPr>
            <a:r>
              <a:rPr lang="en-US" altLang="en-US" sz="2400"/>
              <a:t>No simple one for one mapping</a:t>
            </a:r>
          </a:p>
          <a:p>
            <a:pPr>
              <a:lnSpc>
                <a:spcPct val="90000"/>
              </a:lnSpc>
            </a:pPr>
            <a:r>
              <a:rPr lang="en-US" altLang="en-US" sz="2400"/>
              <a:t>RASDS uses Viewpoints to expose different concerns of a single system</a:t>
            </a:r>
          </a:p>
          <a:p>
            <a:pPr>
              <a:lnSpc>
                <a:spcPct val="90000"/>
              </a:lnSpc>
            </a:pPr>
            <a:r>
              <a:rPr lang="en-US" altLang="en-US" sz="2400"/>
              <a:t>SysML uses specific diagrams to capture system structure, behavior, parameters and requirements</a:t>
            </a:r>
          </a:p>
          <a:p>
            <a:pPr>
              <a:lnSpc>
                <a:spcPct val="90000"/>
              </a:lnSpc>
            </a:pPr>
            <a:r>
              <a:rPr lang="en-US" altLang="en-US" sz="2400"/>
              <a:t>Several SysML diagrams, focused on different object classes, may be usefully applied to any given RASDS Viewpoint</a:t>
            </a:r>
          </a:p>
          <a:p>
            <a:pPr>
              <a:lnSpc>
                <a:spcPct val="90000"/>
              </a:lnSpc>
            </a:pPr>
            <a:r>
              <a:rPr lang="en-US" altLang="en-US" sz="2400"/>
              <a:t>Extended SysML Views may be used to define the relationships between Viewpoints and Diagrams</a:t>
            </a:r>
          </a:p>
          <a:p>
            <a:pPr>
              <a:lnSpc>
                <a:spcPct val="90000"/>
              </a:lnSpc>
            </a:pPr>
            <a:r>
              <a:rPr lang="en-US" altLang="en-US" sz="2400"/>
              <a:t>SysML will support more accurate fine grained modeling of structure, relationships and behavior than was expected of RASDS </a:t>
            </a:r>
          </a:p>
        </p:txBody>
      </p:sp>
    </p:spTree>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35A3EF9F-A37C-D349-83F3-07E4A5C6F1B0}"/>
              </a:ext>
            </a:extLst>
          </p:cNvPr>
          <p:cNvSpPr>
            <a:spLocks noGrp="1"/>
          </p:cNvSpPr>
          <p:nvPr>
            <p:ph type="dt" sz="half" idx="10"/>
          </p:nvPr>
        </p:nvSpPr>
        <p:spPr/>
        <p:txBody>
          <a:bodyPr/>
          <a:lstStyle/>
          <a:p>
            <a:r>
              <a:rPr lang="en-US" altLang="en-US"/>
              <a:t>13 December 2021</a:t>
            </a:r>
          </a:p>
        </p:txBody>
      </p:sp>
      <p:sp>
        <p:nvSpPr>
          <p:cNvPr id="301059" name="Rectangle 3">
            <a:extLst>
              <a:ext uri="{FF2B5EF4-FFF2-40B4-BE49-F238E27FC236}">
                <a16:creationId xmlns:a16="http://schemas.microsoft.com/office/drawing/2014/main" id="{99E93F90-C2F0-8F48-8F22-80E79F2A689F}"/>
              </a:ext>
            </a:extLst>
          </p:cNvPr>
          <p:cNvSpPr>
            <a:spLocks noGrp="1" noChangeArrowheads="1"/>
          </p:cNvSpPr>
          <p:nvPr>
            <p:ph type="body" idx="1"/>
          </p:nvPr>
        </p:nvSpPr>
        <p:spPr>
          <a:xfrm>
            <a:off x="693738" y="1443038"/>
            <a:ext cx="7772400" cy="4708525"/>
          </a:xfrm>
        </p:spPr>
        <p:txBody>
          <a:bodyPr/>
          <a:lstStyle/>
          <a:p>
            <a:pPr>
              <a:lnSpc>
                <a:spcPct val="90000"/>
              </a:lnSpc>
            </a:pPr>
            <a:r>
              <a:rPr lang="en-US" altLang="en-US" sz="2000"/>
              <a:t>Enterprise</a:t>
            </a:r>
          </a:p>
          <a:p>
            <a:pPr lvl="1">
              <a:lnSpc>
                <a:spcPct val="90000"/>
              </a:lnSpc>
            </a:pPr>
            <a:r>
              <a:rPr lang="en-US" altLang="en-US" sz="1800"/>
              <a:t>Organizational component &amp; collaboration diagrams</a:t>
            </a:r>
          </a:p>
          <a:p>
            <a:pPr lvl="1">
              <a:lnSpc>
                <a:spcPct val="90000"/>
              </a:lnSpc>
            </a:pPr>
            <a:r>
              <a:rPr lang="en-US" altLang="en-US" sz="1800"/>
              <a:t>Use case, interaction overview diagrams</a:t>
            </a:r>
          </a:p>
          <a:p>
            <a:pPr lvl="1">
              <a:lnSpc>
                <a:spcPct val="90000"/>
              </a:lnSpc>
            </a:pPr>
            <a:r>
              <a:rPr lang="en-US" altLang="en-US" sz="1800"/>
              <a:t>Requirements &amp; constraints for rules, policies &amp; agreements </a:t>
            </a:r>
          </a:p>
          <a:p>
            <a:pPr>
              <a:lnSpc>
                <a:spcPct val="90000"/>
              </a:lnSpc>
            </a:pPr>
            <a:r>
              <a:rPr lang="en-US" altLang="en-US" sz="2000"/>
              <a:t>Connectivity</a:t>
            </a:r>
          </a:p>
          <a:p>
            <a:pPr lvl="1">
              <a:lnSpc>
                <a:spcPct val="90000"/>
              </a:lnSpc>
            </a:pPr>
            <a:r>
              <a:rPr lang="en-US" altLang="en-US" sz="1800"/>
              <a:t>Physical component, composition, collaboration &amp; class diagrams</a:t>
            </a:r>
          </a:p>
          <a:p>
            <a:pPr lvl="1">
              <a:lnSpc>
                <a:spcPct val="90000"/>
              </a:lnSpc>
            </a:pPr>
            <a:r>
              <a:rPr lang="en-US" altLang="en-US" sz="1800"/>
              <a:t>Parametric diagram for physical link characterization</a:t>
            </a:r>
          </a:p>
          <a:p>
            <a:pPr>
              <a:lnSpc>
                <a:spcPct val="90000"/>
              </a:lnSpc>
            </a:pPr>
            <a:r>
              <a:rPr lang="en-US" altLang="en-US" sz="2000"/>
              <a:t>Functional</a:t>
            </a:r>
          </a:p>
          <a:p>
            <a:pPr lvl="1">
              <a:lnSpc>
                <a:spcPct val="90000"/>
              </a:lnSpc>
            </a:pPr>
            <a:r>
              <a:rPr lang="en-US" altLang="en-US" sz="1800"/>
              <a:t>Logical component, collaboration &amp; class diagrams</a:t>
            </a:r>
          </a:p>
          <a:p>
            <a:pPr lvl="1">
              <a:lnSpc>
                <a:spcPct val="90000"/>
              </a:lnSpc>
            </a:pPr>
            <a:r>
              <a:rPr lang="en-US" altLang="en-US" sz="1800"/>
              <a:t>Activity, state chart, parametric, &amp; timing diagrams</a:t>
            </a:r>
          </a:p>
          <a:p>
            <a:pPr>
              <a:lnSpc>
                <a:spcPct val="90000"/>
              </a:lnSpc>
            </a:pPr>
            <a:r>
              <a:rPr lang="en-US" altLang="en-US" sz="2000"/>
              <a:t>Informational</a:t>
            </a:r>
          </a:p>
          <a:p>
            <a:pPr lvl="1">
              <a:lnSpc>
                <a:spcPct val="90000"/>
              </a:lnSpc>
            </a:pPr>
            <a:r>
              <a:rPr lang="en-US" altLang="en-US" sz="1800"/>
              <a:t>Information class &amp; parametric diagrams</a:t>
            </a:r>
          </a:p>
          <a:p>
            <a:pPr>
              <a:lnSpc>
                <a:spcPct val="90000"/>
              </a:lnSpc>
            </a:pPr>
            <a:r>
              <a:rPr lang="en-US" altLang="en-US" sz="2000"/>
              <a:t>Communication</a:t>
            </a:r>
          </a:p>
          <a:p>
            <a:pPr lvl="1">
              <a:lnSpc>
                <a:spcPct val="90000"/>
              </a:lnSpc>
            </a:pPr>
            <a:r>
              <a:rPr lang="en-US" altLang="en-US" sz="1800"/>
              <a:t>Protocol component &amp; collaboration diagrams</a:t>
            </a:r>
          </a:p>
          <a:p>
            <a:pPr lvl="1">
              <a:lnSpc>
                <a:spcPct val="90000"/>
              </a:lnSpc>
            </a:pPr>
            <a:r>
              <a:rPr lang="en-US" altLang="en-US" sz="1800"/>
              <a:t>State machine, sequence, activity &amp; timing diagrams</a:t>
            </a:r>
          </a:p>
        </p:txBody>
      </p:sp>
      <p:sp>
        <p:nvSpPr>
          <p:cNvPr id="301058" name="Rectangle 2">
            <a:extLst>
              <a:ext uri="{FF2B5EF4-FFF2-40B4-BE49-F238E27FC236}">
                <a16:creationId xmlns:a16="http://schemas.microsoft.com/office/drawing/2014/main" id="{C8F7CE21-6D60-E84D-8B36-CB11CB9D317D}"/>
              </a:ext>
            </a:extLst>
          </p:cNvPr>
          <p:cNvSpPr>
            <a:spLocks noGrp="1" noChangeArrowheads="1"/>
          </p:cNvSpPr>
          <p:nvPr>
            <p:ph type="title"/>
          </p:nvPr>
        </p:nvSpPr>
        <p:spPr/>
        <p:txBody>
          <a:bodyPr/>
          <a:lstStyle/>
          <a:p>
            <a:r>
              <a:rPr lang="en-US" altLang="en-US"/>
              <a:t>Mapping RASDS into SysML</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Date Placeholder 2">
            <a:extLst>
              <a:ext uri="{FF2B5EF4-FFF2-40B4-BE49-F238E27FC236}">
                <a16:creationId xmlns:a16="http://schemas.microsoft.com/office/drawing/2014/main" id="{215A5670-CD10-574F-BFAB-8A4FA1743907}"/>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5474" name="Text Box 82">
            <a:extLst>
              <a:ext uri="{FF2B5EF4-FFF2-40B4-BE49-F238E27FC236}">
                <a16:creationId xmlns:a16="http://schemas.microsoft.com/office/drawing/2014/main" id="{021D1146-00BB-3D40-8321-3D9DDB09051F}"/>
              </a:ext>
            </a:extLst>
          </p:cNvPr>
          <p:cNvSpPr txBox="1">
            <a:spLocks noChangeArrowheads="1"/>
          </p:cNvSpPr>
          <p:nvPr/>
        </p:nvSpPr>
        <p:spPr bwMode="auto">
          <a:xfrm rot="-1919598">
            <a:off x="1565275" y="2840038"/>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15434" name="Rectangle 42">
            <a:extLst>
              <a:ext uri="{FF2B5EF4-FFF2-40B4-BE49-F238E27FC236}">
                <a16:creationId xmlns:a16="http://schemas.microsoft.com/office/drawing/2014/main" id="{8C47B5D6-C7E6-E142-81CB-F59CF3723DC7}"/>
              </a:ext>
            </a:extLst>
          </p:cNvPr>
          <p:cNvSpPr>
            <a:spLocks noChangeArrowheads="1"/>
          </p:cNvSpPr>
          <p:nvPr/>
        </p:nvSpPr>
        <p:spPr bwMode="auto">
          <a:xfrm>
            <a:off x="1524000" y="2325688"/>
            <a:ext cx="6408738" cy="329088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4" name="Rectangle 2">
            <a:extLst>
              <a:ext uri="{FF2B5EF4-FFF2-40B4-BE49-F238E27FC236}">
                <a16:creationId xmlns:a16="http://schemas.microsoft.com/office/drawing/2014/main" id="{74D15DDA-9812-5847-A7B8-5303C6CC844E}"/>
              </a:ext>
            </a:extLst>
          </p:cNvPr>
          <p:cNvSpPr>
            <a:spLocks noGrp="1" noChangeArrowheads="1"/>
          </p:cNvSpPr>
          <p:nvPr>
            <p:ph type="title"/>
          </p:nvPr>
        </p:nvSpPr>
        <p:spPr/>
        <p:txBody>
          <a:bodyPr/>
          <a:lstStyle/>
          <a:p>
            <a:r>
              <a:rPr lang="en-US" altLang="en-US" sz="2800"/>
              <a:t>Enterprise View Using SysML </a:t>
            </a:r>
            <a:br>
              <a:rPr lang="en-US" altLang="en-US" sz="2800"/>
            </a:br>
            <a:r>
              <a:rPr lang="en-US" altLang="en-US" sz="2800"/>
              <a:t>Use Case Diagram</a:t>
            </a:r>
          </a:p>
        </p:txBody>
      </p:sp>
      <p:grpSp>
        <p:nvGrpSpPr>
          <p:cNvPr id="315398" name="Group 6">
            <a:extLst>
              <a:ext uri="{FF2B5EF4-FFF2-40B4-BE49-F238E27FC236}">
                <a16:creationId xmlns:a16="http://schemas.microsoft.com/office/drawing/2014/main" id="{F8E06410-198C-2141-83DA-BA7073A9AE91}"/>
              </a:ext>
            </a:extLst>
          </p:cNvPr>
          <p:cNvGrpSpPr>
            <a:grpSpLocks/>
          </p:cNvGrpSpPr>
          <p:nvPr/>
        </p:nvGrpSpPr>
        <p:grpSpPr bwMode="auto">
          <a:xfrm>
            <a:off x="619125" y="1406525"/>
            <a:ext cx="8147050" cy="4864100"/>
            <a:chOff x="906" y="1255"/>
            <a:chExt cx="4110" cy="2326"/>
          </a:xfrm>
        </p:grpSpPr>
        <p:sp>
          <p:nvSpPr>
            <p:cNvPr id="315395" name="Rectangle 3">
              <a:extLst>
                <a:ext uri="{FF2B5EF4-FFF2-40B4-BE49-F238E27FC236}">
                  <a16:creationId xmlns:a16="http://schemas.microsoft.com/office/drawing/2014/main" id="{3276900C-21AA-CD4F-AC30-F626DC4A9860}"/>
                </a:ext>
              </a:extLst>
            </p:cNvPr>
            <p:cNvSpPr>
              <a:spLocks noChangeArrowheads="1"/>
            </p:cNvSpPr>
            <p:nvPr/>
          </p:nvSpPr>
          <p:spPr bwMode="auto">
            <a:xfrm>
              <a:off x="906" y="1255"/>
              <a:ext cx="4110" cy="2326"/>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396" name="Freeform 4">
              <a:extLst>
                <a:ext uri="{FF2B5EF4-FFF2-40B4-BE49-F238E27FC236}">
                  <a16:creationId xmlns:a16="http://schemas.microsoft.com/office/drawing/2014/main" id="{8C76D3A8-FB40-714C-9F46-558D75382AE8}"/>
                </a:ext>
              </a:extLst>
            </p:cNvPr>
            <p:cNvSpPr>
              <a:spLocks/>
            </p:cNvSpPr>
            <p:nvPr/>
          </p:nvSpPr>
          <p:spPr bwMode="auto">
            <a:xfrm>
              <a:off x="911" y="1255"/>
              <a:ext cx="1532" cy="296"/>
            </a:xfrm>
            <a:custGeom>
              <a:avLst/>
              <a:gdLst>
                <a:gd name="T0" fmla="*/ 0 w 1532"/>
                <a:gd name="T1" fmla="*/ 296 h 296"/>
                <a:gd name="T2" fmla="*/ 1403 w 1532"/>
                <a:gd name="T3" fmla="*/ 290 h 296"/>
                <a:gd name="T4" fmla="*/ 1532 w 1532"/>
                <a:gd name="T5" fmla="*/ 185 h 296"/>
                <a:gd name="T6" fmla="*/ 1532 w 1532"/>
                <a:gd name="T7" fmla="*/ 0 h 296"/>
              </a:gdLst>
              <a:ahLst/>
              <a:cxnLst>
                <a:cxn ang="0">
                  <a:pos x="T0" y="T1"/>
                </a:cxn>
                <a:cxn ang="0">
                  <a:pos x="T2" y="T3"/>
                </a:cxn>
                <a:cxn ang="0">
                  <a:pos x="T4" y="T5"/>
                </a:cxn>
                <a:cxn ang="0">
                  <a:pos x="T6" y="T7"/>
                </a:cxn>
              </a:cxnLst>
              <a:rect l="0" t="0" r="r" b="b"/>
              <a:pathLst>
                <a:path w="1532" h="296">
                  <a:moveTo>
                    <a:pt x="0" y="296"/>
                  </a:moveTo>
                  <a:lnTo>
                    <a:pt x="1403" y="290"/>
                  </a:lnTo>
                  <a:lnTo>
                    <a:pt x="1532" y="185"/>
                  </a:lnTo>
                  <a:lnTo>
                    <a:pt x="1532" y="0"/>
                  </a:ln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397" name="Rectangle 5">
            <a:extLst>
              <a:ext uri="{FF2B5EF4-FFF2-40B4-BE49-F238E27FC236}">
                <a16:creationId xmlns:a16="http://schemas.microsoft.com/office/drawing/2014/main" id="{AD2D3831-1AA5-D349-A537-9D8FA15C30EA}"/>
              </a:ext>
            </a:extLst>
          </p:cNvPr>
          <p:cNvSpPr>
            <a:spLocks noChangeArrowheads="1"/>
          </p:cNvSpPr>
          <p:nvPr/>
        </p:nvSpPr>
        <p:spPr bwMode="auto">
          <a:xfrm>
            <a:off x="1298575" y="1535113"/>
            <a:ext cx="151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a:solidFill>
                  <a:srgbClr val="000000"/>
                </a:solidFill>
                <a:latin typeface="Arial" panose="020B0604020202020204" pitchFamily="34" charset="0"/>
              </a:rPr>
              <a:t>&lt;&lt;usage&gt;&gt;</a:t>
            </a:r>
          </a:p>
          <a:p>
            <a:pPr algn="ctr"/>
            <a:r>
              <a:rPr lang="en-US" altLang="en-US" sz="1200">
                <a:solidFill>
                  <a:srgbClr val="000000"/>
                </a:solidFill>
                <a:latin typeface="Arial" panose="020B0604020202020204" pitchFamily="34" charset="0"/>
              </a:rPr>
              <a:t>Enterprise: Use Case</a:t>
            </a:r>
            <a:endParaRPr lang="en-US" altLang="en-US" sz="1200"/>
          </a:p>
        </p:txBody>
      </p:sp>
      <p:sp>
        <p:nvSpPr>
          <p:cNvPr id="315399" name="Oval 7">
            <a:extLst>
              <a:ext uri="{FF2B5EF4-FFF2-40B4-BE49-F238E27FC236}">
                <a16:creationId xmlns:a16="http://schemas.microsoft.com/office/drawing/2014/main" id="{1A8F3695-A66F-9747-9AD4-6388FAF50DDD}"/>
              </a:ext>
            </a:extLst>
          </p:cNvPr>
          <p:cNvSpPr>
            <a:spLocks noChangeArrowheads="1"/>
          </p:cNvSpPr>
          <p:nvPr/>
        </p:nvSpPr>
        <p:spPr bwMode="auto">
          <a:xfrm rot="-23403">
            <a:off x="3787775" y="2397125"/>
            <a:ext cx="2032000" cy="7334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Mars Exploration</a:t>
            </a:r>
          </a:p>
          <a:p>
            <a:pPr algn="ctr" eaLnBrk="0" hangingPunct="0"/>
            <a:r>
              <a:rPr lang="en-US" altLang="en-US" sz="1200" b="1">
                <a:latin typeface="Arial" panose="020B0604020202020204" pitchFamily="34" charset="0"/>
              </a:rPr>
              <a:t>Program </a:t>
            </a:r>
            <a:r>
              <a:rPr lang="en-US" altLang="en-US" sz="1200" b="1" u="sng">
                <a:latin typeface="Arial" panose="020B0604020202020204" pitchFamily="34" charset="0"/>
              </a:rPr>
              <a:t>Federation</a:t>
            </a:r>
          </a:p>
        </p:txBody>
      </p:sp>
      <p:sp>
        <p:nvSpPr>
          <p:cNvPr id="315400" name="Oval 8">
            <a:extLst>
              <a:ext uri="{FF2B5EF4-FFF2-40B4-BE49-F238E27FC236}">
                <a16:creationId xmlns:a16="http://schemas.microsoft.com/office/drawing/2014/main" id="{05AD1630-18E9-EC44-AA92-D24911D352C1}"/>
              </a:ext>
            </a:extLst>
          </p:cNvPr>
          <p:cNvSpPr>
            <a:spLocks noChangeArrowheads="1"/>
          </p:cNvSpPr>
          <p:nvPr/>
        </p:nvSpPr>
        <p:spPr bwMode="auto">
          <a:xfrm>
            <a:off x="1890713" y="3997325"/>
            <a:ext cx="12954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Mission A</a:t>
            </a:r>
          </a:p>
        </p:txBody>
      </p:sp>
      <p:sp>
        <p:nvSpPr>
          <p:cNvPr id="315401" name="Oval 9">
            <a:extLst>
              <a:ext uri="{FF2B5EF4-FFF2-40B4-BE49-F238E27FC236}">
                <a16:creationId xmlns:a16="http://schemas.microsoft.com/office/drawing/2014/main" id="{477068A1-A50B-794C-B818-4DB890E76F59}"/>
              </a:ext>
            </a:extLst>
          </p:cNvPr>
          <p:cNvSpPr>
            <a:spLocks noChangeArrowheads="1"/>
          </p:cNvSpPr>
          <p:nvPr/>
        </p:nvSpPr>
        <p:spPr bwMode="auto">
          <a:xfrm>
            <a:off x="1901825" y="3124200"/>
            <a:ext cx="1244600" cy="40005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Agency ABC</a:t>
            </a:r>
          </a:p>
        </p:txBody>
      </p:sp>
      <p:sp>
        <p:nvSpPr>
          <p:cNvPr id="315403" name="Oval 11">
            <a:extLst>
              <a:ext uri="{FF2B5EF4-FFF2-40B4-BE49-F238E27FC236}">
                <a16:creationId xmlns:a16="http://schemas.microsoft.com/office/drawing/2014/main" id="{C957583B-6714-B748-BA52-E42CD0FA25C2}"/>
              </a:ext>
            </a:extLst>
          </p:cNvPr>
          <p:cNvSpPr>
            <a:spLocks noChangeArrowheads="1"/>
          </p:cNvSpPr>
          <p:nvPr/>
        </p:nvSpPr>
        <p:spPr bwMode="auto">
          <a:xfrm>
            <a:off x="3716338" y="4422775"/>
            <a:ext cx="8382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GTN B</a:t>
            </a:r>
          </a:p>
        </p:txBody>
      </p:sp>
      <p:sp>
        <p:nvSpPr>
          <p:cNvPr id="315405" name="Oval 13">
            <a:extLst>
              <a:ext uri="{FF2B5EF4-FFF2-40B4-BE49-F238E27FC236}">
                <a16:creationId xmlns:a16="http://schemas.microsoft.com/office/drawing/2014/main" id="{AE5FA1B6-540E-F648-8E12-201997CE3F80}"/>
              </a:ext>
            </a:extLst>
          </p:cNvPr>
          <p:cNvSpPr>
            <a:spLocks noChangeArrowheads="1"/>
          </p:cNvSpPr>
          <p:nvPr/>
        </p:nvSpPr>
        <p:spPr bwMode="auto">
          <a:xfrm>
            <a:off x="6323013" y="3938588"/>
            <a:ext cx="1295400" cy="3810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Mission Q</a:t>
            </a:r>
            <a:endParaRPr lang="en-US" altLang="en-US" sz="1800">
              <a:solidFill>
                <a:schemeClr val="bg1"/>
              </a:solidFill>
              <a:latin typeface="Times" pitchFamily="2" charset="0"/>
            </a:endParaRPr>
          </a:p>
        </p:txBody>
      </p:sp>
      <p:sp>
        <p:nvSpPr>
          <p:cNvPr id="315408" name="Oval 16">
            <a:extLst>
              <a:ext uri="{FF2B5EF4-FFF2-40B4-BE49-F238E27FC236}">
                <a16:creationId xmlns:a16="http://schemas.microsoft.com/office/drawing/2014/main" id="{46F9387A-A3C7-CE4F-AECE-67C39F17A368}"/>
              </a:ext>
            </a:extLst>
          </p:cNvPr>
          <p:cNvSpPr>
            <a:spLocks noChangeArrowheads="1"/>
          </p:cNvSpPr>
          <p:nvPr/>
        </p:nvSpPr>
        <p:spPr bwMode="auto">
          <a:xfrm>
            <a:off x="5946775" y="4881563"/>
            <a:ext cx="990600" cy="381000"/>
          </a:xfrm>
          <a:prstGeom prst="ellipse">
            <a:avLst/>
          </a:prstGeom>
          <a:solidFill>
            <a:schemeClr val="accent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Instr C</a:t>
            </a:r>
          </a:p>
        </p:txBody>
      </p:sp>
      <p:sp>
        <p:nvSpPr>
          <p:cNvPr id="315410" name="Oval 18">
            <a:extLst>
              <a:ext uri="{FF2B5EF4-FFF2-40B4-BE49-F238E27FC236}">
                <a16:creationId xmlns:a16="http://schemas.microsoft.com/office/drawing/2014/main" id="{5C59EC17-B095-8C4E-883E-DCF91F87B67D}"/>
              </a:ext>
            </a:extLst>
          </p:cNvPr>
          <p:cNvSpPr>
            <a:spLocks noChangeArrowheads="1"/>
          </p:cNvSpPr>
          <p:nvPr/>
        </p:nvSpPr>
        <p:spPr bwMode="auto">
          <a:xfrm>
            <a:off x="6315075" y="3149600"/>
            <a:ext cx="1244600" cy="40005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Agency QRS</a:t>
            </a:r>
          </a:p>
        </p:txBody>
      </p:sp>
      <p:sp>
        <p:nvSpPr>
          <p:cNvPr id="315411" name="AutoShape 19">
            <a:extLst>
              <a:ext uri="{FF2B5EF4-FFF2-40B4-BE49-F238E27FC236}">
                <a16:creationId xmlns:a16="http://schemas.microsoft.com/office/drawing/2014/main" id="{BBE9109C-4EDF-6A42-91FF-7518C96455B7}"/>
              </a:ext>
            </a:extLst>
          </p:cNvPr>
          <p:cNvSpPr>
            <a:spLocks noChangeArrowheads="1"/>
          </p:cNvSpPr>
          <p:nvPr/>
        </p:nvSpPr>
        <p:spPr bwMode="auto">
          <a:xfrm flipV="1">
            <a:off x="6683375" y="5715000"/>
            <a:ext cx="820738"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Instrument</a:t>
            </a:r>
          </a:p>
          <a:p>
            <a:pPr algn="ctr"/>
            <a:r>
              <a:rPr lang="en-US" altLang="en-US" sz="900">
                <a:latin typeface="Arial" panose="020B0604020202020204" pitchFamily="34" charset="0"/>
              </a:rPr>
              <a:t>Integration</a:t>
            </a:r>
          </a:p>
        </p:txBody>
      </p:sp>
      <p:sp>
        <p:nvSpPr>
          <p:cNvPr id="315412" name="AutoShape 20">
            <a:extLst>
              <a:ext uri="{FF2B5EF4-FFF2-40B4-BE49-F238E27FC236}">
                <a16:creationId xmlns:a16="http://schemas.microsoft.com/office/drawing/2014/main" id="{CC9EF258-5E1B-4A4B-ABF5-FD84D900CD73}"/>
              </a:ext>
            </a:extLst>
          </p:cNvPr>
          <p:cNvSpPr>
            <a:spLocks noChangeArrowheads="1"/>
          </p:cNvSpPr>
          <p:nvPr/>
        </p:nvSpPr>
        <p:spPr bwMode="auto">
          <a:xfrm flipV="1">
            <a:off x="1344613" y="5759450"/>
            <a:ext cx="820737" cy="400050"/>
          </a:xfrm>
          <a:prstGeom prst="foldedCorner">
            <a:avLst>
              <a:gd name="adj" fmla="val 125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wrap="none" anchor="ctr"/>
          <a:lstStyle/>
          <a:p>
            <a:pPr algn="ctr"/>
            <a:r>
              <a:rPr lang="en-US" altLang="en-US" sz="900">
                <a:latin typeface="Arial" panose="020B0604020202020204" pitchFamily="34" charset="0"/>
              </a:rPr>
              <a:t>Operations</a:t>
            </a:r>
          </a:p>
          <a:p>
            <a:pPr algn="ctr"/>
            <a:r>
              <a:rPr lang="en-US" altLang="en-US" sz="900">
                <a:latin typeface="Arial" panose="020B0604020202020204" pitchFamily="34" charset="0"/>
              </a:rPr>
              <a:t>Contract</a:t>
            </a:r>
          </a:p>
        </p:txBody>
      </p:sp>
      <p:sp>
        <p:nvSpPr>
          <p:cNvPr id="315413" name="Line 21">
            <a:extLst>
              <a:ext uri="{FF2B5EF4-FFF2-40B4-BE49-F238E27FC236}">
                <a16:creationId xmlns:a16="http://schemas.microsoft.com/office/drawing/2014/main" id="{8167ABC1-7A40-5244-AF05-80F7A3622C6C}"/>
              </a:ext>
            </a:extLst>
          </p:cNvPr>
          <p:cNvSpPr>
            <a:spLocks noChangeShapeType="1"/>
          </p:cNvSpPr>
          <p:nvPr/>
        </p:nvSpPr>
        <p:spPr bwMode="auto">
          <a:xfrm flipH="1">
            <a:off x="3106738" y="2871788"/>
            <a:ext cx="703262" cy="371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4" name="Rectangle 22">
            <a:extLst>
              <a:ext uri="{FF2B5EF4-FFF2-40B4-BE49-F238E27FC236}">
                <a16:creationId xmlns:a16="http://schemas.microsoft.com/office/drawing/2014/main" id="{E5A0E8C0-56F1-A648-95FD-FDE0ACF4E344}"/>
              </a:ext>
            </a:extLst>
          </p:cNvPr>
          <p:cNvSpPr>
            <a:spLocks noChangeArrowheads="1"/>
          </p:cNvSpPr>
          <p:nvPr/>
        </p:nvSpPr>
        <p:spPr bwMode="auto">
          <a:xfrm>
            <a:off x="3263900" y="30178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5" name="Line 23">
            <a:extLst>
              <a:ext uri="{FF2B5EF4-FFF2-40B4-BE49-F238E27FC236}">
                <a16:creationId xmlns:a16="http://schemas.microsoft.com/office/drawing/2014/main" id="{42117C1D-2CF0-0E48-9ED8-C19F20B8EEE6}"/>
              </a:ext>
            </a:extLst>
          </p:cNvPr>
          <p:cNvSpPr>
            <a:spLocks noChangeShapeType="1"/>
          </p:cNvSpPr>
          <p:nvPr/>
        </p:nvSpPr>
        <p:spPr bwMode="auto">
          <a:xfrm>
            <a:off x="5738813" y="2898775"/>
            <a:ext cx="676275" cy="331788"/>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6" name="Rectangle 24">
            <a:extLst>
              <a:ext uri="{FF2B5EF4-FFF2-40B4-BE49-F238E27FC236}">
                <a16:creationId xmlns:a16="http://schemas.microsoft.com/office/drawing/2014/main" id="{56E0CBCF-7531-004B-81D2-C7DDA4B285BD}"/>
              </a:ext>
            </a:extLst>
          </p:cNvPr>
          <p:cNvSpPr>
            <a:spLocks noChangeArrowheads="1"/>
          </p:cNvSpPr>
          <p:nvPr/>
        </p:nvSpPr>
        <p:spPr bwMode="auto">
          <a:xfrm>
            <a:off x="5329238" y="304323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7" name="Line 25">
            <a:extLst>
              <a:ext uri="{FF2B5EF4-FFF2-40B4-BE49-F238E27FC236}">
                <a16:creationId xmlns:a16="http://schemas.microsoft.com/office/drawing/2014/main" id="{3DE0D25D-143E-7147-88D6-6DBB80F724FF}"/>
              </a:ext>
            </a:extLst>
          </p:cNvPr>
          <p:cNvSpPr>
            <a:spLocks noChangeShapeType="1"/>
          </p:cNvSpPr>
          <p:nvPr/>
        </p:nvSpPr>
        <p:spPr bwMode="auto">
          <a:xfrm>
            <a:off x="6937375" y="3567113"/>
            <a:ext cx="31750" cy="35401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18" name="Rectangle 26">
            <a:extLst>
              <a:ext uri="{FF2B5EF4-FFF2-40B4-BE49-F238E27FC236}">
                <a16:creationId xmlns:a16="http://schemas.microsoft.com/office/drawing/2014/main" id="{2BC483E2-86EF-1C44-ACFA-7E47E8AE0942}"/>
              </a:ext>
            </a:extLst>
          </p:cNvPr>
          <p:cNvSpPr>
            <a:spLocks noChangeArrowheads="1"/>
          </p:cNvSpPr>
          <p:nvPr/>
        </p:nvSpPr>
        <p:spPr bwMode="auto">
          <a:xfrm>
            <a:off x="6919913" y="3624263"/>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19" name="Line 27">
            <a:extLst>
              <a:ext uri="{FF2B5EF4-FFF2-40B4-BE49-F238E27FC236}">
                <a16:creationId xmlns:a16="http://schemas.microsoft.com/office/drawing/2014/main" id="{6506501D-03F9-3749-B358-61882FD6C122}"/>
              </a:ext>
            </a:extLst>
          </p:cNvPr>
          <p:cNvSpPr>
            <a:spLocks noChangeShapeType="1"/>
          </p:cNvSpPr>
          <p:nvPr/>
        </p:nvSpPr>
        <p:spPr bwMode="auto">
          <a:xfrm flipH="1">
            <a:off x="6573838" y="4295775"/>
            <a:ext cx="369887" cy="5588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0" name="Rectangle 28">
            <a:extLst>
              <a:ext uri="{FF2B5EF4-FFF2-40B4-BE49-F238E27FC236}">
                <a16:creationId xmlns:a16="http://schemas.microsoft.com/office/drawing/2014/main" id="{E917E2DE-53C8-E046-B6DA-FAB481DB2D87}"/>
              </a:ext>
            </a:extLst>
          </p:cNvPr>
          <p:cNvSpPr>
            <a:spLocks noChangeArrowheads="1"/>
          </p:cNvSpPr>
          <p:nvPr/>
        </p:nvSpPr>
        <p:spPr bwMode="auto">
          <a:xfrm>
            <a:off x="5969000" y="442277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1" name="Line 29">
            <a:extLst>
              <a:ext uri="{FF2B5EF4-FFF2-40B4-BE49-F238E27FC236}">
                <a16:creationId xmlns:a16="http://schemas.microsoft.com/office/drawing/2014/main" id="{11CADE1E-BD5E-FC46-BD26-3368674BC591}"/>
              </a:ext>
            </a:extLst>
          </p:cNvPr>
          <p:cNvSpPr>
            <a:spLocks noChangeShapeType="1"/>
          </p:cNvSpPr>
          <p:nvPr/>
        </p:nvSpPr>
        <p:spPr bwMode="auto">
          <a:xfrm>
            <a:off x="3082925" y="3414713"/>
            <a:ext cx="879475" cy="1016000"/>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2" name="Rectangle 30">
            <a:extLst>
              <a:ext uri="{FF2B5EF4-FFF2-40B4-BE49-F238E27FC236}">
                <a16:creationId xmlns:a16="http://schemas.microsoft.com/office/drawing/2014/main" id="{62DA8833-F19B-A54B-A21B-210394AF78DB}"/>
              </a:ext>
            </a:extLst>
          </p:cNvPr>
          <p:cNvSpPr>
            <a:spLocks noChangeArrowheads="1"/>
          </p:cNvSpPr>
          <p:nvPr/>
        </p:nvSpPr>
        <p:spPr bwMode="auto">
          <a:xfrm>
            <a:off x="3571875" y="3921125"/>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3" name="Line 31">
            <a:extLst>
              <a:ext uri="{FF2B5EF4-FFF2-40B4-BE49-F238E27FC236}">
                <a16:creationId xmlns:a16="http://schemas.microsoft.com/office/drawing/2014/main" id="{9C44FF22-A149-5549-B211-72DEF9E05231}"/>
              </a:ext>
            </a:extLst>
          </p:cNvPr>
          <p:cNvSpPr>
            <a:spLocks noChangeShapeType="1"/>
          </p:cNvSpPr>
          <p:nvPr/>
        </p:nvSpPr>
        <p:spPr bwMode="auto">
          <a:xfrm flipH="1">
            <a:off x="2484438" y="3548063"/>
            <a:ext cx="9525" cy="439737"/>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4" name="Rectangle 32">
            <a:extLst>
              <a:ext uri="{FF2B5EF4-FFF2-40B4-BE49-F238E27FC236}">
                <a16:creationId xmlns:a16="http://schemas.microsoft.com/office/drawing/2014/main" id="{CB6B6A83-2586-B74C-9EE6-6EA72493D109}"/>
              </a:ext>
            </a:extLst>
          </p:cNvPr>
          <p:cNvSpPr>
            <a:spLocks noChangeArrowheads="1"/>
          </p:cNvSpPr>
          <p:nvPr/>
        </p:nvSpPr>
        <p:spPr bwMode="auto">
          <a:xfrm>
            <a:off x="1644650" y="3633788"/>
            <a:ext cx="8699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&lt;&lt;includes&gt;&gt;</a:t>
            </a:r>
          </a:p>
        </p:txBody>
      </p:sp>
      <p:sp>
        <p:nvSpPr>
          <p:cNvPr id="315425" name="Line 33">
            <a:extLst>
              <a:ext uri="{FF2B5EF4-FFF2-40B4-BE49-F238E27FC236}">
                <a16:creationId xmlns:a16="http://schemas.microsoft.com/office/drawing/2014/main" id="{CC2C9783-0288-D94B-8FD5-D4D82A4AA085}"/>
              </a:ext>
            </a:extLst>
          </p:cNvPr>
          <p:cNvSpPr>
            <a:spLocks noChangeShapeType="1"/>
          </p:cNvSpPr>
          <p:nvPr/>
        </p:nvSpPr>
        <p:spPr bwMode="auto">
          <a:xfrm flipH="1">
            <a:off x="3448050" y="4784725"/>
            <a:ext cx="477838" cy="361950"/>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26" name="Rectangle 34">
            <a:extLst>
              <a:ext uri="{FF2B5EF4-FFF2-40B4-BE49-F238E27FC236}">
                <a16:creationId xmlns:a16="http://schemas.microsoft.com/office/drawing/2014/main" id="{4CCF61E8-EB6A-724F-A235-8A86801DF32F}"/>
              </a:ext>
            </a:extLst>
          </p:cNvPr>
          <p:cNvSpPr>
            <a:spLocks noChangeArrowheads="1"/>
          </p:cNvSpPr>
          <p:nvPr/>
        </p:nvSpPr>
        <p:spPr bwMode="auto">
          <a:xfrm>
            <a:off x="3652838" y="49196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27" name="Oval 35">
            <a:extLst>
              <a:ext uri="{FF2B5EF4-FFF2-40B4-BE49-F238E27FC236}">
                <a16:creationId xmlns:a16="http://schemas.microsoft.com/office/drawing/2014/main" id="{14A8FEE7-8A0C-B149-A86F-00D54BF154DF}"/>
              </a:ext>
            </a:extLst>
          </p:cNvPr>
          <p:cNvSpPr>
            <a:spLocks noChangeArrowheads="1"/>
          </p:cNvSpPr>
          <p:nvPr/>
        </p:nvSpPr>
        <p:spPr bwMode="auto">
          <a:xfrm rot="-23403">
            <a:off x="4113213" y="3392488"/>
            <a:ext cx="1477962" cy="377825"/>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latin typeface="Arial" panose="020B0604020202020204" pitchFamily="34" charset="0"/>
              </a:rPr>
              <a:t>Cross Support</a:t>
            </a:r>
          </a:p>
          <a:p>
            <a:pPr algn="ctr" eaLnBrk="0" hangingPunct="0"/>
            <a:r>
              <a:rPr lang="en-US" altLang="en-US" sz="1200" b="1">
                <a:latin typeface="Arial" panose="020B0604020202020204" pitchFamily="34" charset="0"/>
              </a:rPr>
              <a:t>Agreement</a:t>
            </a:r>
            <a:endParaRPr lang="en-US" altLang="en-US" sz="1200" b="1" u="sng">
              <a:latin typeface="Arial" panose="020B0604020202020204" pitchFamily="34" charset="0"/>
            </a:endParaRPr>
          </a:p>
        </p:txBody>
      </p:sp>
      <p:sp>
        <p:nvSpPr>
          <p:cNvPr id="315428" name="Line 36">
            <a:extLst>
              <a:ext uri="{FF2B5EF4-FFF2-40B4-BE49-F238E27FC236}">
                <a16:creationId xmlns:a16="http://schemas.microsoft.com/office/drawing/2014/main" id="{4682A79F-AF8B-C84A-83B7-D93F9B6FC8A6}"/>
              </a:ext>
            </a:extLst>
          </p:cNvPr>
          <p:cNvSpPr>
            <a:spLocks noChangeShapeType="1"/>
          </p:cNvSpPr>
          <p:nvPr/>
        </p:nvSpPr>
        <p:spPr bwMode="auto">
          <a:xfrm flipH="1" flipV="1">
            <a:off x="3117850" y="3332163"/>
            <a:ext cx="977900" cy="244475"/>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1" name="Rectangle 39">
            <a:extLst>
              <a:ext uri="{FF2B5EF4-FFF2-40B4-BE49-F238E27FC236}">
                <a16:creationId xmlns:a16="http://schemas.microsoft.com/office/drawing/2014/main" id="{7960342F-BB26-A543-BBA7-FE0533C84880}"/>
              </a:ext>
            </a:extLst>
          </p:cNvPr>
          <p:cNvSpPr>
            <a:spLocks noChangeArrowheads="1"/>
          </p:cNvSpPr>
          <p:nvPr/>
        </p:nvSpPr>
        <p:spPr bwMode="auto">
          <a:xfrm>
            <a:off x="3243263" y="3486150"/>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32" name="Rectangle 40">
            <a:extLst>
              <a:ext uri="{FF2B5EF4-FFF2-40B4-BE49-F238E27FC236}">
                <a16:creationId xmlns:a16="http://schemas.microsoft.com/office/drawing/2014/main" id="{0F22C507-6740-B44E-AFE3-A951CB684157}"/>
              </a:ext>
            </a:extLst>
          </p:cNvPr>
          <p:cNvSpPr>
            <a:spLocks noChangeArrowheads="1"/>
          </p:cNvSpPr>
          <p:nvPr/>
        </p:nvSpPr>
        <p:spPr bwMode="auto">
          <a:xfrm>
            <a:off x="5621338" y="3492500"/>
            <a:ext cx="8509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900">
                <a:latin typeface="Arial" panose="020B0604020202020204" pitchFamily="34" charset="0"/>
              </a:rPr>
              <a:t>&lt;&lt;extends&gt;&gt;</a:t>
            </a:r>
          </a:p>
        </p:txBody>
      </p:sp>
      <p:sp>
        <p:nvSpPr>
          <p:cNvPr id="315433" name="Line 41">
            <a:extLst>
              <a:ext uri="{FF2B5EF4-FFF2-40B4-BE49-F238E27FC236}">
                <a16:creationId xmlns:a16="http://schemas.microsoft.com/office/drawing/2014/main" id="{F75ED40F-1D5C-8F4C-861C-3DD195982E3E}"/>
              </a:ext>
            </a:extLst>
          </p:cNvPr>
          <p:cNvSpPr>
            <a:spLocks noChangeShapeType="1"/>
          </p:cNvSpPr>
          <p:nvPr/>
        </p:nvSpPr>
        <p:spPr bwMode="auto">
          <a:xfrm flipV="1">
            <a:off x="5595938" y="3376613"/>
            <a:ext cx="712787" cy="195262"/>
          </a:xfrm>
          <a:prstGeom prst="line">
            <a:avLst/>
          </a:prstGeom>
          <a:noFill/>
          <a:ln w="9525">
            <a:solidFill>
              <a:schemeClr val="tx1"/>
            </a:solidFill>
            <a:prstDash val="dash"/>
            <a:round/>
            <a:headEnd/>
            <a:tailEnd type="arrow"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15441" name="Group 49">
            <a:extLst>
              <a:ext uri="{FF2B5EF4-FFF2-40B4-BE49-F238E27FC236}">
                <a16:creationId xmlns:a16="http://schemas.microsoft.com/office/drawing/2014/main" id="{8B77166B-11A8-2249-BD86-AA8A1F960B40}"/>
              </a:ext>
            </a:extLst>
          </p:cNvPr>
          <p:cNvGrpSpPr>
            <a:grpSpLocks/>
          </p:cNvGrpSpPr>
          <p:nvPr/>
        </p:nvGrpSpPr>
        <p:grpSpPr bwMode="auto">
          <a:xfrm>
            <a:off x="4322763" y="5718175"/>
            <a:ext cx="152400" cy="404813"/>
            <a:chOff x="208" y="1717"/>
            <a:chExt cx="96" cy="255"/>
          </a:xfrm>
        </p:grpSpPr>
        <p:sp>
          <p:nvSpPr>
            <p:cNvPr id="315435" name="Oval 43">
              <a:extLst>
                <a:ext uri="{FF2B5EF4-FFF2-40B4-BE49-F238E27FC236}">
                  <a16:creationId xmlns:a16="http://schemas.microsoft.com/office/drawing/2014/main" id="{CA2FA6ED-2C31-7544-9A50-B9F0BCF6142F}"/>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6" name="Line 44">
              <a:extLst>
                <a:ext uri="{FF2B5EF4-FFF2-40B4-BE49-F238E27FC236}">
                  <a16:creationId xmlns:a16="http://schemas.microsoft.com/office/drawing/2014/main" id="{E0E24855-DD4A-254D-BBB3-59C710C6B4C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7" name="Line 45">
              <a:extLst>
                <a:ext uri="{FF2B5EF4-FFF2-40B4-BE49-F238E27FC236}">
                  <a16:creationId xmlns:a16="http://schemas.microsoft.com/office/drawing/2014/main" id="{32402082-D843-424B-863B-D30191C193B8}"/>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39" name="Line 47">
              <a:extLst>
                <a:ext uri="{FF2B5EF4-FFF2-40B4-BE49-F238E27FC236}">
                  <a16:creationId xmlns:a16="http://schemas.microsoft.com/office/drawing/2014/main" id="{E13BE5BB-0B5A-9141-AC34-B74EEC73E56E}"/>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0" name="Line 48">
              <a:extLst>
                <a:ext uri="{FF2B5EF4-FFF2-40B4-BE49-F238E27FC236}">
                  <a16:creationId xmlns:a16="http://schemas.microsoft.com/office/drawing/2014/main" id="{8B3935D8-F3FB-FA40-A61D-DB1E0DAF4105}"/>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2" name="Rectangle 50">
            <a:extLst>
              <a:ext uri="{FF2B5EF4-FFF2-40B4-BE49-F238E27FC236}">
                <a16:creationId xmlns:a16="http://schemas.microsoft.com/office/drawing/2014/main" id="{29F45E91-DB79-9A45-8EF3-1E68BA2240D2}"/>
              </a:ext>
            </a:extLst>
          </p:cNvPr>
          <p:cNvSpPr>
            <a:spLocks noChangeArrowheads="1"/>
          </p:cNvSpPr>
          <p:nvPr/>
        </p:nvSpPr>
        <p:spPr bwMode="auto">
          <a:xfrm>
            <a:off x="4410075" y="5678488"/>
            <a:ext cx="12763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Service 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grpSp>
        <p:nvGrpSpPr>
          <p:cNvPr id="315443" name="Group 51">
            <a:extLst>
              <a:ext uri="{FF2B5EF4-FFF2-40B4-BE49-F238E27FC236}">
                <a16:creationId xmlns:a16="http://schemas.microsoft.com/office/drawing/2014/main" id="{95233572-DF32-4A4D-9D8F-ED62A2BC3AE4}"/>
              </a:ext>
            </a:extLst>
          </p:cNvPr>
          <p:cNvGrpSpPr>
            <a:grpSpLocks/>
          </p:cNvGrpSpPr>
          <p:nvPr/>
        </p:nvGrpSpPr>
        <p:grpSpPr bwMode="auto">
          <a:xfrm>
            <a:off x="989013" y="3397250"/>
            <a:ext cx="152400" cy="404813"/>
            <a:chOff x="208" y="1717"/>
            <a:chExt cx="96" cy="255"/>
          </a:xfrm>
        </p:grpSpPr>
        <p:sp>
          <p:nvSpPr>
            <p:cNvPr id="315444" name="Oval 52">
              <a:extLst>
                <a:ext uri="{FF2B5EF4-FFF2-40B4-BE49-F238E27FC236}">
                  <a16:creationId xmlns:a16="http://schemas.microsoft.com/office/drawing/2014/main" id="{6FFB264E-ED39-8044-9FB6-FD222E776874}"/>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5" name="Line 53">
              <a:extLst>
                <a:ext uri="{FF2B5EF4-FFF2-40B4-BE49-F238E27FC236}">
                  <a16:creationId xmlns:a16="http://schemas.microsoft.com/office/drawing/2014/main" id="{826FFAFA-062D-4040-B384-12967828EADA}"/>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6" name="Line 54">
              <a:extLst>
                <a:ext uri="{FF2B5EF4-FFF2-40B4-BE49-F238E27FC236}">
                  <a16:creationId xmlns:a16="http://schemas.microsoft.com/office/drawing/2014/main" id="{CFFE08B0-889D-C943-9919-D5B7F1F1A354}"/>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7" name="Line 55">
              <a:extLst>
                <a:ext uri="{FF2B5EF4-FFF2-40B4-BE49-F238E27FC236}">
                  <a16:creationId xmlns:a16="http://schemas.microsoft.com/office/drawing/2014/main" id="{08469501-7BC7-054C-BD1A-CECEC17FB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48" name="Line 56">
              <a:extLst>
                <a:ext uri="{FF2B5EF4-FFF2-40B4-BE49-F238E27FC236}">
                  <a16:creationId xmlns:a16="http://schemas.microsoft.com/office/drawing/2014/main" id="{65E13B5C-BA18-544F-A461-9626BFA64C6C}"/>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49" name="Rectangle 57">
            <a:extLst>
              <a:ext uri="{FF2B5EF4-FFF2-40B4-BE49-F238E27FC236}">
                <a16:creationId xmlns:a16="http://schemas.microsoft.com/office/drawing/2014/main" id="{58CE8AB7-FDBF-D34B-B3EB-8E5EA83C772F}"/>
              </a:ext>
            </a:extLst>
          </p:cNvPr>
          <p:cNvSpPr>
            <a:spLocks noChangeArrowheads="1"/>
          </p:cNvSpPr>
          <p:nvPr/>
        </p:nvSpPr>
        <p:spPr bwMode="auto">
          <a:xfrm>
            <a:off x="639763" y="3717925"/>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0" name="Group 58">
            <a:extLst>
              <a:ext uri="{FF2B5EF4-FFF2-40B4-BE49-F238E27FC236}">
                <a16:creationId xmlns:a16="http://schemas.microsoft.com/office/drawing/2014/main" id="{5647A538-173C-B84A-84FA-5C2460C9CCED}"/>
              </a:ext>
            </a:extLst>
          </p:cNvPr>
          <p:cNvGrpSpPr>
            <a:grpSpLocks/>
          </p:cNvGrpSpPr>
          <p:nvPr/>
        </p:nvGrpSpPr>
        <p:grpSpPr bwMode="auto">
          <a:xfrm>
            <a:off x="8243888" y="3621088"/>
            <a:ext cx="152400" cy="404812"/>
            <a:chOff x="208" y="1717"/>
            <a:chExt cx="96" cy="255"/>
          </a:xfrm>
        </p:grpSpPr>
        <p:sp>
          <p:nvSpPr>
            <p:cNvPr id="315451" name="Oval 59">
              <a:extLst>
                <a:ext uri="{FF2B5EF4-FFF2-40B4-BE49-F238E27FC236}">
                  <a16:creationId xmlns:a16="http://schemas.microsoft.com/office/drawing/2014/main" id="{5C666E88-7422-8E46-9CF2-C90435DD26E6}"/>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2" name="Line 60">
              <a:extLst>
                <a:ext uri="{FF2B5EF4-FFF2-40B4-BE49-F238E27FC236}">
                  <a16:creationId xmlns:a16="http://schemas.microsoft.com/office/drawing/2014/main" id="{8F8E842E-9BF8-4E40-9723-361DBFFCC7AD}"/>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3" name="Line 61">
              <a:extLst>
                <a:ext uri="{FF2B5EF4-FFF2-40B4-BE49-F238E27FC236}">
                  <a16:creationId xmlns:a16="http://schemas.microsoft.com/office/drawing/2014/main" id="{9157C3E8-5229-C34C-9B9B-CF21A5E3E413}"/>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4" name="Line 62">
              <a:extLst>
                <a:ext uri="{FF2B5EF4-FFF2-40B4-BE49-F238E27FC236}">
                  <a16:creationId xmlns:a16="http://schemas.microsoft.com/office/drawing/2014/main" id="{5FB45782-E814-0C46-B0B6-D44CE9CDB90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5" name="Line 63">
              <a:extLst>
                <a:ext uri="{FF2B5EF4-FFF2-40B4-BE49-F238E27FC236}">
                  <a16:creationId xmlns:a16="http://schemas.microsoft.com/office/drawing/2014/main" id="{62AF977E-C341-5F49-960A-4746CBF3E7BB}"/>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56" name="Rectangle 64">
            <a:extLst>
              <a:ext uri="{FF2B5EF4-FFF2-40B4-BE49-F238E27FC236}">
                <a16:creationId xmlns:a16="http://schemas.microsoft.com/office/drawing/2014/main" id="{6C6F3269-19A7-D943-8C1E-C9FC51F4F7F6}"/>
              </a:ext>
            </a:extLst>
          </p:cNvPr>
          <p:cNvSpPr>
            <a:spLocks noChangeArrowheads="1"/>
          </p:cNvSpPr>
          <p:nvPr/>
        </p:nvSpPr>
        <p:spPr bwMode="auto">
          <a:xfrm>
            <a:off x="7894638" y="3970338"/>
            <a:ext cx="8826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Science</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57" name="Group 65">
            <a:extLst>
              <a:ext uri="{FF2B5EF4-FFF2-40B4-BE49-F238E27FC236}">
                <a16:creationId xmlns:a16="http://schemas.microsoft.com/office/drawing/2014/main" id="{BADE06B5-5E88-1547-B387-9A44E98D36F4}"/>
              </a:ext>
            </a:extLst>
          </p:cNvPr>
          <p:cNvGrpSpPr>
            <a:grpSpLocks/>
          </p:cNvGrpSpPr>
          <p:nvPr/>
        </p:nvGrpSpPr>
        <p:grpSpPr bwMode="auto">
          <a:xfrm>
            <a:off x="8258175" y="4984750"/>
            <a:ext cx="152400" cy="404813"/>
            <a:chOff x="208" y="1717"/>
            <a:chExt cx="96" cy="255"/>
          </a:xfrm>
        </p:grpSpPr>
        <p:sp>
          <p:nvSpPr>
            <p:cNvPr id="315458" name="Oval 66">
              <a:extLst>
                <a:ext uri="{FF2B5EF4-FFF2-40B4-BE49-F238E27FC236}">
                  <a16:creationId xmlns:a16="http://schemas.microsoft.com/office/drawing/2014/main" id="{4F0F893B-3793-7543-A9A9-FD7D4B1D3BFC}"/>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59" name="Line 67">
              <a:extLst>
                <a:ext uri="{FF2B5EF4-FFF2-40B4-BE49-F238E27FC236}">
                  <a16:creationId xmlns:a16="http://schemas.microsoft.com/office/drawing/2014/main" id="{6734033A-893B-A04E-9E34-5FAFF55253C1}"/>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0" name="Line 68">
              <a:extLst>
                <a:ext uri="{FF2B5EF4-FFF2-40B4-BE49-F238E27FC236}">
                  <a16:creationId xmlns:a16="http://schemas.microsoft.com/office/drawing/2014/main" id="{B0BBF369-60C9-8C4C-9AE5-960FC95666A1}"/>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1" name="Line 69">
              <a:extLst>
                <a:ext uri="{FF2B5EF4-FFF2-40B4-BE49-F238E27FC236}">
                  <a16:creationId xmlns:a16="http://schemas.microsoft.com/office/drawing/2014/main" id="{7A125465-E7CA-634C-9B97-0490D080E8BB}"/>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2" name="Line 70">
              <a:extLst>
                <a:ext uri="{FF2B5EF4-FFF2-40B4-BE49-F238E27FC236}">
                  <a16:creationId xmlns:a16="http://schemas.microsoft.com/office/drawing/2014/main" id="{57CE9ADD-B5B6-BF4C-8D59-72812BA199D3}"/>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63" name="Rectangle 71">
            <a:extLst>
              <a:ext uri="{FF2B5EF4-FFF2-40B4-BE49-F238E27FC236}">
                <a16:creationId xmlns:a16="http://schemas.microsoft.com/office/drawing/2014/main" id="{38AD687D-BCB8-AD41-8AD1-5EA66B84EEB7}"/>
              </a:ext>
            </a:extLst>
          </p:cNvPr>
          <p:cNvSpPr>
            <a:spLocks noChangeArrowheads="1"/>
          </p:cNvSpPr>
          <p:nvPr/>
        </p:nvSpPr>
        <p:spPr bwMode="auto">
          <a:xfrm>
            <a:off x="7826375" y="5334000"/>
            <a:ext cx="104775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Instrument</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&lt;&lt;Secondary&gt;&gt;</a:t>
            </a:r>
          </a:p>
        </p:txBody>
      </p:sp>
      <p:sp>
        <p:nvSpPr>
          <p:cNvPr id="315464" name="Oval 72">
            <a:extLst>
              <a:ext uri="{FF2B5EF4-FFF2-40B4-BE49-F238E27FC236}">
                <a16:creationId xmlns:a16="http://schemas.microsoft.com/office/drawing/2014/main" id="{AF58FF4C-37ED-B14D-A6D3-8B455795C47B}"/>
              </a:ext>
            </a:extLst>
          </p:cNvPr>
          <p:cNvSpPr>
            <a:spLocks noChangeArrowheads="1"/>
          </p:cNvSpPr>
          <p:nvPr/>
        </p:nvSpPr>
        <p:spPr bwMode="auto">
          <a:xfrm>
            <a:off x="1579563" y="4654550"/>
            <a:ext cx="1066800" cy="430213"/>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Relay</a:t>
            </a:r>
          </a:p>
          <a:p>
            <a:pPr algn="ctr" eaLnBrk="0" hangingPunct="0"/>
            <a:r>
              <a:rPr lang="en-US" altLang="en-US" sz="1200" b="1">
                <a:solidFill>
                  <a:schemeClr val="bg1"/>
                </a:solidFill>
                <a:latin typeface="Arial" panose="020B0604020202020204" pitchFamily="34" charset="0"/>
              </a:rPr>
              <a:t>Service  A</a:t>
            </a:r>
          </a:p>
        </p:txBody>
      </p:sp>
      <p:sp>
        <p:nvSpPr>
          <p:cNvPr id="315465" name="Line 73">
            <a:extLst>
              <a:ext uri="{FF2B5EF4-FFF2-40B4-BE49-F238E27FC236}">
                <a16:creationId xmlns:a16="http://schemas.microsoft.com/office/drawing/2014/main" id="{31BADB6F-A661-434E-9A69-B4C405A9ABF8}"/>
              </a:ext>
            </a:extLst>
          </p:cNvPr>
          <p:cNvSpPr>
            <a:spLocks noChangeShapeType="1"/>
          </p:cNvSpPr>
          <p:nvPr/>
        </p:nvSpPr>
        <p:spPr bwMode="auto">
          <a:xfrm flipH="1">
            <a:off x="2214563" y="4391025"/>
            <a:ext cx="261937" cy="244475"/>
          </a:xfrm>
          <a:prstGeom prst="line">
            <a:avLst/>
          </a:prstGeom>
          <a:noFill/>
          <a:ln w="9525">
            <a:solidFill>
              <a:schemeClr val="tx1"/>
            </a:solidFill>
            <a:prstDash val="dash"/>
            <a:round/>
            <a:headEnd type="arrow"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6" name="Rectangle 74">
            <a:extLst>
              <a:ext uri="{FF2B5EF4-FFF2-40B4-BE49-F238E27FC236}">
                <a16:creationId xmlns:a16="http://schemas.microsoft.com/office/drawing/2014/main" id="{9D073C6A-C317-5D4B-A957-95FA5DAED8F0}"/>
              </a:ext>
            </a:extLst>
          </p:cNvPr>
          <p:cNvSpPr>
            <a:spLocks noChangeArrowheads="1"/>
          </p:cNvSpPr>
          <p:nvPr/>
        </p:nvSpPr>
        <p:spPr bwMode="auto">
          <a:xfrm>
            <a:off x="2332038" y="4437063"/>
            <a:ext cx="85725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900">
                <a:latin typeface="Arial" panose="020B0604020202020204" pitchFamily="34" charset="0"/>
              </a:rPr>
              <a:t>&lt;&lt;extends&gt;&gt;</a:t>
            </a:r>
          </a:p>
        </p:txBody>
      </p:sp>
      <p:sp>
        <p:nvSpPr>
          <p:cNvPr id="315402" name="Oval 10">
            <a:extLst>
              <a:ext uri="{FF2B5EF4-FFF2-40B4-BE49-F238E27FC236}">
                <a16:creationId xmlns:a16="http://schemas.microsoft.com/office/drawing/2014/main" id="{CEE13CB2-6E0D-1C47-919F-674812E3CEAD}"/>
              </a:ext>
            </a:extLst>
          </p:cNvPr>
          <p:cNvSpPr>
            <a:spLocks noChangeArrowheads="1"/>
          </p:cNvSpPr>
          <p:nvPr/>
        </p:nvSpPr>
        <p:spPr bwMode="auto">
          <a:xfrm>
            <a:off x="2646363" y="5021263"/>
            <a:ext cx="1066800" cy="430212"/>
          </a:xfrm>
          <a:prstGeom prst="ellipse">
            <a:avLst/>
          </a:prstGeom>
          <a:solidFill>
            <a:schemeClr val="hlink"/>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r>
              <a:rPr lang="en-US" altLang="en-US" sz="1200" b="1">
                <a:solidFill>
                  <a:schemeClr val="bg1"/>
                </a:solidFill>
                <a:latin typeface="Arial" panose="020B0604020202020204" pitchFamily="34" charset="0"/>
              </a:rPr>
              <a:t>TT&amp;C</a:t>
            </a:r>
          </a:p>
          <a:p>
            <a:pPr algn="ctr" eaLnBrk="0" hangingPunct="0"/>
            <a:r>
              <a:rPr lang="en-US" altLang="en-US" sz="1200" b="1">
                <a:solidFill>
                  <a:schemeClr val="bg1"/>
                </a:solidFill>
                <a:latin typeface="Arial" panose="020B0604020202020204" pitchFamily="34" charset="0"/>
              </a:rPr>
              <a:t>Service  B</a:t>
            </a:r>
          </a:p>
        </p:txBody>
      </p:sp>
      <p:sp>
        <p:nvSpPr>
          <p:cNvPr id="315467" name="Line 75">
            <a:extLst>
              <a:ext uri="{FF2B5EF4-FFF2-40B4-BE49-F238E27FC236}">
                <a16:creationId xmlns:a16="http://schemas.microsoft.com/office/drawing/2014/main" id="{BA2ABAC4-54D2-A94E-A547-F8ECEB8AB156}"/>
              </a:ext>
            </a:extLst>
          </p:cNvPr>
          <p:cNvSpPr>
            <a:spLocks noChangeShapeType="1"/>
          </p:cNvSpPr>
          <p:nvPr/>
        </p:nvSpPr>
        <p:spPr bwMode="auto">
          <a:xfrm flipV="1">
            <a:off x="2168525" y="5383213"/>
            <a:ext cx="635000" cy="527050"/>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8" name="Line 76">
            <a:extLst>
              <a:ext uri="{FF2B5EF4-FFF2-40B4-BE49-F238E27FC236}">
                <a16:creationId xmlns:a16="http://schemas.microsoft.com/office/drawing/2014/main" id="{B161B276-2FB2-5342-808B-A8269BA1494A}"/>
              </a:ext>
            </a:extLst>
          </p:cNvPr>
          <p:cNvSpPr>
            <a:spLocks noChangeShapeType="1"/>
          </p:cNvSpPr>
          <p:nvPr/>
        </p:nvSpPr>
        <p:spPr bwMode="auto">
          <a:xfrm flipH="1" flipV="1">
            <a:off x="6619875" y="5262563"/>
            <a:ext cx="488950" cy="439737"/>
          </a:xfrm>
          <a:prstGeom prst="line">
            <a:avLst/>
          </a:prstGeom>
          <a:noFill/>
          <a:ln w="9525">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69" name="Line 77">
            <a:extLst>
              <a:ext uri="{FF2B5EF4-FFF2-40B4-BE49-F238E27FC236}">
                <a16:creationId xmlns:a16="http://schemas.microsoft.com/office/drawing/2014/main" id="{1DC62B2D-E683-604A-A2DA-D621B0EAA1E9}"/>
              </a:ext>
            </a:extLst>
          </p:cNvPr>
          <p:cNvSpPr>
            <a:spLocks noChangeShapeType="1"/>
          </p:cNvSpPr>
          <p:nvPr/>
        </p:nvSpPr>
        <p:spPr bwMode="auto">
          <a:xfrm>
            <a:off x="1157288" y="3590925"/>
            <a:ext cx="733425" cy="5286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0" name="Line 78">
            <a:extLst>
              <a:ext uri="{FF2B5EF4-FFF2-40B4-BE49-F238E27FC236}">
                <a16:creationId xmlns:a16="http://schemas.microsoft.com/office/drawing/2014/main" id="{BCADD426-87CC-934F-8C93-18DCC2AE5183}"/>
              </a:ext>
            </a:extLst>
          </p:cNvPr>
          <p:cNvSpPr>
            <a:spLocks noChangeShapeType="1"/>
          </p:cNvSpPr>
          <p:nvPr/>
        </p:nvSpPr>
        <p:spPr bwMode="auto">
          <a:xfrm>
            <a:off x="3614738" y="5375275"/>
            <a:ext cx="674687" cy="508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1" name="Line 79">
            <a:extLst>
              <a:ext uri="{FF2B5EF4-FFF2-40B4-BE49-F238E27FC236}">
                <a16:creationId xmlns:a16="http://schemas.microsoft.com/office/drawing/2014/main" id="{192B8F28-2F9E-1244-B7DD-1577F37511C5}"/>
              </a:ext>
            </a:extLst>
          </p:cNvPr>
          <p:cNvSpPr>
            <a:spLocks noChangeShapeType="1"/>
          </p:cNvSpPr>
          <p:nvPr/>
        </p:nvSpPr>
        <p:spPr bwMode="auto">
          <a:xfrm>
            <a:off x="6923088" y="5049838"/>
            <a:ext cx="1357312" cy="136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2" name="Line 80">
            <a:extLst>
              <a:ext uri="{FF2B5EF4-FFF2-40B4-BE49-F238E27FC236}">
                <a16:creationId xmlns:a16="http://schemas.microsoft.com/office/drawing/2014/main" id="{78074D73-1C83-9543-84A0-0F44BEEC1EDD}"/>
              </a:ext>
            </a:extLst>
          </p:cNvPr>
          <p:cNvSpPr>
            <a:spLocks noChangeShapeType="1"/>
          </p:cNvSpPr>
          <p:nvPr/>
        </p:nvSpPr>
        <p:spPr bwMode="auto">
          <a:xfrm flipV="1">
            <a:off x="7623175" y="3816350"/>
            <a:ext cx="633413" cy="28416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5" name="Rectangle 83">
            <a:extLst>
              <a:ext uri="{FF2B5EF4-FFF2-40B4-BE49-F238E27FC236}">
                <a16:creationId xmlns:a16="http://schemas.microsoft.com/office/drawing/2014/main" id="{8DF495DA-E8DB-1341-8796-3D387E9BA926}"/>
              </a:ext>
            </a:extLst>
          </p:cNvPr>
          <p:cNvSpPr>
            <a:spLocks noChangeArrowheads="1"/>
          </p:cNvSpPr>
          <p:nvPr/>
        </p:nvSpPr>
        <p:spPr bwMode="auto">
          <a:xfrm>
            <a:off x="627063" y="5000625"/>
            <a:ext cx="882650"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a:r>
              <a:rPr lang="en-US" altLang="en-US" sz="900" b="1">
                <a:latin typeface="Arial" panose="020B0604020202020204" pitchFamily="34" charset="0"/>
              </a:rPr>
              <a:t>Mission </a:t>
            </a:r>
          </a:p>
          <a:p>
            <a:pPr algn="ctr"/>
            <a:r>
              <a:rPr lang="en-US" altLang="en-US" sz="900" b="1">
                <a:latin typeface="Arial" panose="020B0604020202020204" pitchFamily="34" charset="0"/>
              </a:rPr>
              <a:t>Operations</a:t>
            </a:r>
          </a:p>
          <a:p>
            <a:pPr algn="ctr"/>
            <a:r>
              <a:rPr lang="en-US" altLang="en-US" sz="900" b="1">
                <a:latin typeface="Arial" panose="020B0604020202020204" pitchFamily="34" charset="0"/>
              </a:rPr>
              <a:t>Team</a:t>
            </a:r>
          </a:p>
          <a:p>
            <a:pPr algn="ctr"/>
            <a:r>
              <a:rPr lang="en-US" altLang="en-US" sz="900" b="1">
                <a:latin typeface="Arial" panose="020B0604020202020204" pitchFamily="34" charset="0"/>
              </a:rPr>
              <a:t>&lt;&lt;Primary&gt;&gt;</a:t>
            </a:r>
          </a:p>
        </p:txBody>
      </p:sp>
      <p:grpSp>
        <p:nvGrpSpPr>
          <p:cNvPr id="315476" name="Group 84">
            <a:extLst>
              <a:ext uri="{FF2B5EF4-FFF2-40B4-BE49-F238E27FC236}">
                <a16:creationId xmlns:a16="http://schemas.microsoft.com/office/drawing/2014/main" id="{D3C07A27-90FC-F646-B602-DF66D12E40FA}"/>
              </a:ext>
            </a:extLst>
          </p:cNvPr>
          <p:cNvGrpSpPr>
            <a:grpSpLocks/>
          </p:cNvGrpSpPr>
          <p:nvPr/>
        </p:nvGrpSpPr>
        <p:grpSpPr bwMode="auto">
          <a:xfrm>
            <a:off x="1004888" y="4614863"/>
            <a:ext cx="152400" cy="404812"/>
            <a:chOff x="208" y="1717"/>
            <a:chExt cx="96" cy="255"/>
          </a:xfrm>
        </p:grpSpPr>
        <p:sp>
          <p:nvSpPr>
            <p:cNvPr id="315477" name="Oval 85">
              <a:extLst>
                <a:ext uri="{FF2B5EF4-FFF2-40B4-BE49-F238E27FC236}">
                  <a16:creationId xmlns:a16="http://schemas.microsoft.com/office/drawing/2014/main" id="{5ACB85ED-02C4-C64E-927F-D8E056011AE7}"/>
                </a:ext>
              </a:extLst>
            </p:cNvPr>
            <p:cNvSpPr>
              <a:spLocks noChangeArrowheads="1"/>
            </p:cNvSpPr>
            <p:nvPr/>
          </p:nvSpPr>
          <p:spPr bwMode="auto">
            <a:xfrm>
              <a:off x="222" y="1717"/>
              <a:ext cx="67" cy="61"/>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8" name="Line 86">
              <a:extLst>
                <a:ext uri="{FF2B5EF4-FFF2-40B4-BE49-F238E27FC236}">
                  <a16:creationId xmlns:a16="http://schemas.microsoft.com/office/drawing/2014/main" id="{66791BF0-DD86-CD4B-B159-40FABE818D8E}"/>
                </a:ext>
              </a:extLst>
            </p:cNvPr>
            <p:cNvSpPr>
              <a:spLocks noChangeShapeType="1"/>
            </p:cNvSpPr>
            <p:nvPr/>
          </p:nvSpPr>
          <p:spPr bwMode="auto">
            <a:xfrm>
              <a:off x="256" y="1780"/>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79" name="Line 87">
              <a:extLst>
                <a:ext uri="{FF2B5EF4-FFF2-40B4-BE49-F238E27FC236}">
                  <a16:creationId xmlns:a16="http://schemas.microsoft.com/office/drawing/2014/main" id="{30A5BE9F-F536-EE41-95F6-40DF6C70B146}"/>
                </a:ext>
              </a:extLst>
            </p:cNvPr>
            <p:cNvSpPr>
              <a:spLocks noChangeShapeType="1"/>
            </p:cNvSpPr>
            <p:nvPr/>
          </p:nvSpPr>
          <p:spPr bwMode="auto">
            <a:xfrm rot="-5400000">
              <a:off x="256" y="175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0" name="Line 88">
              <a:extLst>
                <a:ext uri="{FF2B5EF4-FFF2-40B4-BE49-F238E27FC236}">
                  <a16:creationId xmlns:a16="http://schemas.microsoft.com/office/drawing/2014/main" id="{2ED54198-F382-4248-BDFE-886117AF734A}"/>
                </a:ext>
              </a:extLst>
            </p:cNvPr>
            <p:cNvSpPr>
              <a:spLocks noChangeShapeType="1"/>
            </p:cNvSpPr>
            <p:nvPr/>
          </p:nvSpPr>
          <p:spPr bwMode="auto">
            <a:xfrm rot="-8917620">
              <a:off x="228" y="1872"/>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5481" name="Line 89">
              <a:extLst>
                <a:ext uri="{FF2B5EF4-FFF2-40B4-BE49-F238E27FC236}">
                  <a16:creationId xmlns:a16="http://schemas.microsoft.com/office/drawing/2014/main" id="{70E417A9-9355-A049-98AC-C92274822794}"/>
                </a:ext>
              </a:extLst>
            </p:cNvPr>
            <p:cNvSpPr>
              <a:spLocks noChangeShapeType="1"/>
            </p:cNvSpPr>
            <p:nvPr/>
          </p:nvSpPr>
          <p:spPr bwMode="auto">
            <a:xfrm rot="8917620" flipH="1">
              <a:off x="284" y="1876"/>
              <a:ext cx="0" cy="96"/>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15482" name="Line 90">
            <a:extLst>
              <a:ext uri="{FF2B5EF4-FFF2-40B4-BE49-F238E27FC236}">
                <a16:creationId xmlns:a16="http://schemas.microsoft.com/office/drawing/2014/main" id="{77D90C49-B639-1B49-8487-0150096148EE}"/>
              </a:ext>
            </a:extLst>
          </p:cNvPr>
          <p:cNvSpPr>
            <a:spLocks noChangeShapeType="1"/>
          </p:cNvSpPr>
          <p:nvPr/>
        </p:nvSpPr>
        <p:spPr bwMode="auto">
          <a:xfrm flipV="1">
            <a:off x="1173163" y="4254500"/>
            <a:ext cx="763587" cy="55403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 name="Date Placeholder 2">
            <a:extLst>
              <a:ext uri="{FF2B5EF4-FFF2-40B4-BE49-F238E27FC236}">
                <a16:creationId xmlns:a16="http://schemas.microsoft.com/office/drawing/2014/main" id="{AB7D35BE-639E-3146-9A3C-7F6F1179BCC1}"/>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3251" name="Text Box 147">
            <a:extLst>
              <a:ext uri="{FF2B5EF4-FFF2-40B4-BE49-F238E27FC236}">
                <a16:creationId xmlns:a16="http://schemas.microsoft.com/office/drawing/2014/main" id="{18C6DB9B-4B27-2A4C-BD84-D0C91E04A1A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3106" name="Rectangle 2">
            <a:extLst>
              <a:ext uri="{FF2B5EF4-FFF2-40B4-BE49-F238E27FC236}">
                <a16:creationId xmlns:a16="http://schemas.microsoft.com/office/drawing/2014/main" id="{DC66CC7E-59B6-0145-B09E-3E5209309925}"/>
              </a:ext>
            </a:extLst>
          </p:cNvPr>
          <p:cNvSpPr>
            <a:spLocks noGrp="1" noChangeArrowheads="1"/>
          </p:cNvSpPr>
          <p:nvPr>
            <p:ph type="title"/>
          </p:nvPr>
        </p:nvSpPr>
        <p:spPr>
          <a:xfrm>
            <a:off x="685800" y="-21769"/>
            <a:ext cx="7772400" cy="854075"/>
          </a:xfrm>
        </p:spPr>
        <p:txBody>
          <a:bodyPr/>
          <a:lstStyle/>
          <a:p>
            <a:r>
              <a:rPr lang="en-US" altLang="en-US" sz="2400" dirty="0"/>
              <a:t>Connectivity View (Nodes &amp; Links) </a:t>
            </a:r>
            <a:br>
              <a:rPr lang="en-US" altLang="en-US" sz="2400" dirty="0"/>
            </a:br>
            <a:r>
              <a:rPr lang="en-US" altLang="en-US" sz="2400" dirty="0"/>
              <a:t>Using SysML Components (Spacecraft)</a:t>
            </a:r>
          </a:p>
        </p:txBody>
      </p:sp>
      <p:sp>
        <p:nvSpPr>
          <p:cNvPr id="303247" name="Rectangle 143">
            <a:extLst>
              <a:ext uri="{FF2B5EF4-FFF2-40B4-BE49-F238E27FC236}">
                <a16:creationId xmlns:a16="http://schemas.microsoft.com/office/drawing/2014/main" id="{C2B09666-407C-0648-9474-4E30737AEA4A}"/>
              </a:ext>
            </a:extLst>
          </p:cNvPr>
          <p:cNvSpPr>
            <a:spLocks noChangeArrowheads="1"/>
          </p:cNvSpPr>
          <p:nvPr/>
        </p:nvSpPr>
        <p:spPr bwMode="auto">
          <a:xfrm>
            <a:off x="0" y="63944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3109" name="Rectangle 5">
            <a:extLst>
              <a:ext uri="{FF2B5EF4-FFF2-40B4-BE49-F238E27FC236}">
                <a16:creationId xmlns:a16="http://schemas.microsoft.com/office/drawing/2014/main" id="{154DFCD8-C5C0-C449-A9B7-0B05ADC40F10}"/>
              </a:ext>
            </a:extLst>
          </p:cNvPr>
          <p:cNvSpPr>
            <a:spLocks noChangeArrowheads="1"/>
          </p:cNvSpPr>
          <p:nvPr/>
        </p:nvSpPr>
        <p:spPr bwMode="auto">
          <a:xfrm>
            <a:off x="5259388" y="2152650"/>
            <a:ext cx="2868612" cy="323532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10" name="Rectangle 6">
            <a:extLst>
              <a:ext uri="{FF2B5EF4-FFF2-40B4-BE49-F238E27FC236}">
                <a16:creationId xmlns:a16="http://schemas.microsoft.com/office/drawing/2014/main" id="{6FEDC219-926F-F048-A887-C3738037F100}"/>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1" name="Group 7">
            <a:extLst>
              <a:ext uri="{FF2B5EF4-FFF2-40B4-BE49-F238E27FC236}">
                <a16:creationId xmlns:a16="http://schemas.microsoft.com/office/drawing/2014/main" id="{1C6D197B-DCEB-8349-93AA-C4238D7A71F9}"/>
              </a:ext>
            </a:extLst>
          </p:cNvPr>
          <p:cNvGrpSpPr>
            <a:grpSpLocks/>
          </p:cNvGrpSpPr>
          <p:nvPr/>
        </p:nvGrpSpPr>
        <p:grpSpPr bwMode="auto">
          <a:xfrm>
            <a:off x="5259388" y="1870075"/>
            <a:ext cx="3144837" cy="3554413"/>
            <a:chOff x="3499" y="1224"/>
            <a:chExt cx="1807" cy="2239"/>
          </a:xfrm>
        </p:grpSpPr>
        <p:sp>
          <p:nvSpPr>
            <p:cNvPr id="303112" name="Rectangle 8">
              <a:extLst>
                <a:ext uri="{FF2B5EF4-FFF2-40B4-BE49-F238E27FC236}">
                  <a16:creationId xmlns:a16="http://schemas.microsoft.com/office/drawing/2014/main" id="{2A817A13-4705-1843-8479-7873FE79EA6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3" name="Rectangle 9">
              <a:extLst>
                <a:ext uri="{FF2B5EF4-FFF2-40B4-BE49-F238E27FC236}">
                  <a16:creationId xmlns:a16="http://schemas.microsoft.com/office/drawing/2014/main" id="{94CEF706-FCCF-2847-A106-2F14B4DDEBDD}"/>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4" name="Rectangle 10">
            <a:extLst>
              <a:ext uri="{FF2B5EF4-FFF2-40B4-BE49-F238E27FC236}">
                <a16:creationId xmlns:a16="http://schemas.microsoft.com/office/drawing/2014/main" id="{42C5A7A3-C438-F345-968F-3287F10DD90C}"/>
              </a:ext>
            </a:extLst>
          </p:cNvPr>
          <p:cNvSpPr>
            <a:spLocks noChangeArrowheads="1"/>
          </p:cNvSpPr>
          <p:nvPr/>
        </p:nvSpPr>
        <p:spPr bwMode="auto">
          <a:xfrm>
            <a:off x="5842000" y="1928813"/>
            <a:ext cx="201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sciInstr : scienceInstrument</a:t>
            </a:r>
          </a:p>
        </p:txBody>
      </p:sp>
      <p:sp>
        <p:nvSpPr>
          <p:cNvPr id="303115" name="Rectangle 11">
            <a:extLst>
              <a:ext uri="{FF2B5EF4-FFF2-40B4-BE49-F238E27FC236}">
                <a16:creationId xmlns:a16="http://schemas.microsoft.com/office/drawing/2014/main" id="{81CD5063-2FA1-BF4C-8159-2B3C40BE7555}"/>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3116" name="Group 12">
            <a:extLst>
              <a:ext uri="{FF2B5EF4-FFF2-40B4-BE49-F238E27FC236}">
                <a16:creationId xmlns:a16="http://schemas.microsoft.com/office/drawing/2014/main" id="{3F4BC846-6CD8-0B4B-A65F-A4E1F498A423}"/>
              </a:ext>
            </a:extLst>
          </p:cNvPr>
          <p:cNvGrpSpPr>
            <a:grpSpLocks/>
          </p:cNvGrpSpPr>
          <p:nvPr/>
        </p:nvGrpSpPr>
        <p:grpSpPr bwMode="auto">
          <a:xfrm>
            <a:off x="923925" y="1870075"/>
            <a:ext cx="2767013" cy="3554413"/>
            <a:chOff x="833" y="1224"/>
            <a:chExt cx="1678" cy="2239"/>
          </a:xfrm>
        </p:grpSpPr>
        <p:sp>
          <p:nvSpPr>
            <p:cNvPr id="303117" name="Rectangle 13">
              <a:extLst>
                <a:ext uri="{FF2B5EF4-FFF2-40B4-BE49-F238E27FC236}">
                  <a16:creationId xmlns:a16="http://schemas.microsoft.com/office/drawing/2014/main" id="{0058070B-851F-984B-84BE-3D51A3F3D2A0}"/>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18" name="Rectangle 14">
              <a:extLst>
                <a:ext uri="{FF2B5EF4-FFF2-40B4-BE49-F238E27FC236}">
                  <a16:creationId xmlns:a16="http://schemas.microsoft.com/office/drawing/2014/main" id="{1A607D76-363E-0742-8E12-9C4F848DA3E8}"/>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19" name="Rectangle 15">
            <a:extLst>
              <a:ext uri="{FF2B5EF4-FFF2-40B4-BE49-F238E27FC236}">
                <a16:creationId xmlns:a16="http://schemas.microsoft.com/office/drawing/2014/main" id="{08164AF5-8494-F948-B832-0AED0CC3278C}"/>
              </a:ext>
            </a:extLst>
          </p:cNvPr>
          <p:cNvSpPr>
            <a:spLocks noChangeArrowheads="1"/>
          </p:cNvSpPr>
          <p:nvPr/>
        </p:nvSpPr>
        <p:spPr bwMode="auto">
          <a:xfrm>
            <a:off x="1184275" y="1928813"/>
            <a:ext cx="2247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CDH : CmdDataHandlingSystem</a:t>
            </a:r>
            <a:endParaRPr lang="en-US" altLang="en-US" sz="2800" b="1">
              <a:solidFill>
                <a:schemeClr val="tx2"/>
              </a:solidFill>
              <a:latin typeface="Tahoma" panose="020B0604030504040204" pitchFamily="34" charset="0"/>
            </a:endParaRPr>
          </a:p>
        </p:txBody>
      </p:sp>
      <p:sp>
        <p:nvSpPr>
          <p:cNvPr id="303120" name="Rectangle 16">
            <a:extLst>
              <a:ext uri="{FF2B5EF4-FFF2-40B4-BE49-F238E27FC236}">
                <a16:creationId xmlns:a16="http://schemas.microsoft.com/office/drawing/2014/main" id="{20B9A57F-8214-8F4F-B440-EE6163CA76DA}"/>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1" name="Rectangle 17">
            <a:extLst>
              <a:ext uri="{FF2B5EF4-FFF2-40B4-BE49-F238E27FC236}">
                <a16:creationId xmlns:a16="http://schemas.microsoft.com/office/drawing/2014/main" id="{DFF72D27-DCA4-1D4D-BED5-062BDA091050}"/>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2" name="Rectangle 18">
            <a:extLst>
              <a:ext uri="{FF2B5EF4-FFF2-40B4-BE49-F238E27FC236}">
                <a16:creationId xmlns:a16="http://schemas.microsoft.com/office/drawing/2014/main" id="{97B70B39-FE21-8B49-A33F-60AAF43824FC}"/>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3" name="Rectangle 19">
            <a:extLst>
              <a:ext uri="{FF2B5EF4-FFF2-40B4-BE49-F238E27FC236}">
                <a16:creationId xmlns:a16="http://schemas.microsoft.com/office/drawing/2014/main" id="{1EEE2C83-C902-7247-AABB-30A67B741468}"/>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4" name="Freeform 20">
            <a:extLst>
              <a:ext uri="{FF2B5EF4-FFF2-40B4-BE49-F238E27FC236}">
                <a16:creationId xmlns:a16="http://schemas.microsoft.com/office/drawing/2014/main" id="{4F5E0536-1615-224B-8C05-E4F33E24FDC6}"/>
              </a:ext>
            </a:extLst>
          </p:cNvPr>
          <p:cNvSpPr>
            <a:spLocks/>
          </p:cNvSpPr>
          <p:nvPr/>
        </p:nvSpPr>
        <p:spPr bwMode="auto">
          <a:xfrm>
            <a:off x="2482850" y="5446713"/>
            <a:ext cx="2420938" cy="2936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27" name="Rectangle 23">
            <a:extLst>
              <a:ext uri="{FF2B5EF4-FFF2-40B4-BE49-F238E27FC236}">
                <a16:creationId xmlns:a16="http://schemas.microsoft.com/office/drawing/2014/main" id="{E16D5F13-872C-9741-AE29-5E0F5AF5A282}"/>
              </a:ext>
            </a:extLst>
          </p:cNvPr>
          <p:cNvSpPr>
            <a:spLocks noChangeArrowheads="1"/>
          </p:cNvSpPr>
          <p:nvPr/>
        </p:nvSpPr>
        <p:spPr bwMode="auto">
          <a:xfrm>
            <a:off x="2417763" y="53705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28" name="Rectangle 24">
            <a:extLst>
              <a:ext uri="{FF2B5EF4-FFF2-40B4-BE49-F238E27FC236}">
                <a16:creationId xmlns:a16="http://schemas.microsoft.com/office/drawing/2014/main" id="{25D1E740-C0B3-C747-9325-C53CD2453719}"/>
              </a:ext>
            </a:extLst>
          </p:cNvPr>
          <p:cNvSpPr>
            <a:spLocks noChangeArrowheads="1"/>
          </p:cNvSpPr>
          <p:nvPr/>
        </p:nvSpPr>
        <p:spPr bwMode="auto">
          <a:xfrm>
            <a:off x="2417763" y="53705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0" name="Rectangle 26">
            <a:extLst>
              <a:ext uri="{FF2B5EF4-FFF2-40B4-BE49-F238E27FC236}">
                <a16:creationId xmlns:a16="http://schemas.microsoft.com/office/drawing/2014/main" id="{095EB14D-DEF6-244C-882F-A749309A7BC7}"/>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1" name="Rectangle 27">
            <a:extLst>
              <a:ext uri="{FF2B5EF4-FFF2-40B4-BE49-F238E27FC236}">
                <a16:creationId xmlns:a16="http://schemas.microsoft.com/office/drawing/2014/main" id="{92F7D0C2-E7EA-3548-A483-F476800B1E49}"/>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4" name="Rectangle 30">
            <a:extLst>
              <a:ext uri="{FF2B5EF4-FFF2-40B4-BE49-F238E27FC236}">
                <a16:creationId xmlns:a16="http://schemas.microsoft.com/office/drawing/2014/main" id="{D358682A-A418-9944-9DF6-8B0082489B01}"/>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5" name="Rectangle 31">
            <a:extLst>
              <a:ext uri="{FF2B5EF4-FFF2-40B4-BE49-F238E27FC236}">
                <a16:creationId xmlns:a16="http://schemas.microsoft.com/office/drawing/2014/main" id="{3B5FE885-888F-464D-A835-99364395B96A}"/>
              </a:ext>
            </a:extLst>
          </p:cNvPr>
          <p:cNvSpPr>
            <a:spLocks noChangeArrowheads="1"/>
          </p:cNvSpPr>
          <p:nvPr/>
        </p:nvSpPr>
        <p:spPr bwMode="auto">
          <a:xfrm>
            <a:off x="4991100" y="5581650"/>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6" name="Rectangle 32">
            <a:extLst>
              <a:ext uri="{FF2B5EF4-FFF2-40B4-BE49-F238E27FC236}">
                <a16:creationId xmlns:a16="http://schemas.microsoft.com/office/drawing/2014/main" id="{C7AC915A-8100-804B-AA1A-23C0BF77BEEC}"/>
              </a:ext>
            </a:extLst>
          </p:cNvPr>
          <p:cNvSpPr>
            <a:spLocks noChangeArrowheads="1"/>
          </p:cNvSpPr>
          <p:nvPr/>
        </p:nvSpPr>
        <p:spPr bwMode="auto">
          <a:xfrm>
            <a:off x="5410200" y="5643563"/>
            <a:ext cx="952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03137" name="Rectangle 33">
            <a:extLst>
              <a:ext uri="{FF2B5EF4-FFF2-40B4-BE49-F238E27FC236}">
                <a16:creationId xmlns:a16="http://schemas.microsoft.com/office/drawing/2014/main" id="{1C92EDAA-78CD-0847-A259-E14C7478E0CE}"/>
              </a:ext>
            </a:extLst>
          </p:cNvPr>
          <p:cNvSpPr>
            <a:spLocks noChangeArrowheads="1"/>
          </p:cNvSpPr>
          <p:nvPr/>
        </p:nvSpPr>
        <p:spPr bwMode="auto">
          <a:xfrm>
            <a:off x="4927600" y="5684838"/>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38" name="Rectangle 34">
            <a:extLst>
              <a:ext uri="{FF2B5EF4-FFF2-40B4-BE49-F238E27FC236}">
                <a16:creationId xmlns:a16="http://schemas.microsoft.com/office/drawing/2014/main" id="{77CDF9A4-4FC6-0E42-AF28-4BA6C9D72CBD}"/>
              </a:ext>
            </a:extLst>
          </p:cNvPr>
          <p:cNvSpPr>
            <a:spLocks noChangeArrowheads="1"/>
          </p:cNvSpPr>
          <p:nvPr/>
        </p:nvSpPr>
        <p:spPr bwMode="auto">
          <a:xfrm>
            <a:off x="4927600" y="5684838"/>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39" name="Freeform 35">
            <a:extLst>
              <a:ext uri="{FF2B5EF4-FFF2-40B4-BE49-F238E27FC236}">
                <a16:creationId xmlns:a16="http://schemas.microsoft.com/office/drawing/2014/main" id="{E6910E44-74F0-CA42-A0EA-780C27AB1BC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0" name="Freeform 36">
            <a:extLst>
              <a:ext uri="{FF2B5EF4-FFF2-40B4-BE49-F238E27FC236}">
                <a16:creationId xmlns:a16="http://schemas.microsoft.com/office/drawing/2014/main" id="{281A12E9-03F3-224F-A177-AFE4B9DD1B18}"/>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1" name="Freeform 37">
            <a:extLst>
              <a:ext uri="{FF2B5EF4-FFF2-40B4-BE49-F238E27FC236}">
                <a16:creationId xmlns:a16="http://schemas.microsoft.com/office/drawing/2014/main" id="{6BCB0663-D21E-C246-8F57-A0DD38B29363}"/>
              </a:ext>
            </a:extLst>
          </p:cNvPr>
          <p:cNvSpPr>
            <a:spLocks/>
          </p:cNvSpPr>
          <p:nvPr/>
        </p:nvSpPr>
        <p:spPr bwMode="auto">
          <a:xfrm>
            <a:off x="771525" y="1635125"/>
            <a:ext cx="7770813" cy="1588"/>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3142" name="Group 38">
            <a:extLst>
              <a:ext uri="{FF2B5EF4-FFF2-40B4-BE49-F238E27FC236}">
                <a16:creationId xmlns:a16="http://schemas.microsoft.com/office/drawing/2014/main" id="{FF3C26A2-B796-9B44-83C3-9A94640A8C13}"/>
              </a:ext>
            </a:extLst>
          </p:cNvPr>
          <p:cNvGrpSpPr>
            <a:grpSpLocks/>
          </p:cNvGrpSpPr>
          <p:nvPr/>
        </p:nvGrpSpPr>
        <p:grpSpPr bwMode="auto">
          <a:xfrm>
            <a:off x="542925" y="1298575"/>
            <a:ext cx="8177213" cy="5030788"/>
            <a:chOff x="672" y="864"/>
            <a:chExt cx="4895" cy="3169"/>
          </a:xfrm>
        </p:grpSpPr>
        <p:sp>
          <p:nvSpPr>
            <p:cNvPr id="303143" name="Rectangle 39">
              <a:extLst>
                <a:ext uri="{FF2B5EF4-FFF2-40B4-BE49-F238E27FC236}">
                  <a16:creationId xmlns:a16="http://schemas.microsoft.com/office/drawing/2014/main" id="{0AF6306D-635D-1E46-AB92-8553AAFC885D}"/>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44" name="Rectangle 40">
              <a:extLst>
                <a:ext uri="{FF2B5EF4-FFF2-40B4-BE49-F238E27FC236}">
                  <a16:creationId xmlns:a16="http://schemas.microsoft.com/office/drawing/2014/main" id="{469F0962-E0E4-7B48-8243-60BB219741FE}"/>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3145" name="Rectangle 41">
            <a:extLst>
              <a:ext uri="{FF2B5EF4-FFF2-40B4-BE49-F238E27FC236}">
                <a16:creationId xmlns:a16="http://schemas.microsoft.com/office/drawing/2014/main" id="{004131E6-8C49-4E46-9E1B-6E08E45DFCBB}"/>
              </a:ext>
            </a:extLst>
          </p:cNvPr>
          <p:cNvSpPr>
            <a:spLocks noChangeArrowheads="1"/>
          </p:cNvSpPr>
          <p:nvPr/>
        </p:nvSpPr>
        <p:spPr bwMode="auto">
          <a:xfrm>
            <a:off x="4248150" y="1370013"/>
            <a:ext cx="909638"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400" b="1">
                <a:solidFill>
                  <a:srgbClr val="000000"/>
                </a:solidFill>
                <a:latin typeface="Arial" panose="020B0604020202020204" pitchFamily="34" charset="0"/>
              </a:rPr>
              <a:t>Spacecraft</a:t>
            </a:r>
            <a:endParaRPr lang="en-US" altLang="en-US" sz="3200" b="1">
              <a:solidFill>
                <a:schemeClr val="tx2"/>
              </a:solidFill>
              <a:latin typeface="Tahoma" panose="020B0604030504040204" pitchFamily="34" charset="0"/>
            </a:endParaRPr>
          </a:p>
        </p:txBody>
      </p:sp>
      <p:sp>
        <p:nvSpPr>
          <p:cNvPr id="303146" name="Rectangle 42">
            <a:extLst>
              <a:ext uri="{FF2B5EF4-FFF2-40B4-BE49-F238E27FC236}">
                <a16:creationId xmlns:a16="http://schemas.microsoft.com/office/drawing/2014/main" id="{D34D07F4-2BC2-F141-8897-B6D43F7AD786}"/>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48" name="Rectangle 44">
            <a:extLst>
              <a:ext uri="{FF2B5EF4-FFF2-40B4-BE49-F238E27FC236}">
                <a16:creationId xmlns:a16="http://schemas.microsoft.com/office/drawing/2014/main" id="{A2C9D2FE-5A68-7E45-A127-EEE3C92D8A65}"/>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0" name="Line 46">
            <a:extLst>
              <a:ext uri="{FF2B5EF4-FFF2-40B4-BE49-F238E27FC236}">
                <a16:creationId xmlns:a16="http://schemas.microsoft.com/office/drawing/2014/main" id="{C56627D4-CF99-C442-8D96-78981077860E}"/>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1" name="Line 47">
            <a:extLst>
              <a:ext uri="{FF2B5EF4-FFF2-40B4-BE49-F238E27FC236}">
                <a16:creationId xmlns:a16="http://schemas.microsoft.com/office/drawing/2014/main" id="{14A2BA21-FA0F-7A48-922A-0F0A08DE26C2}"/>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54" name="Freeform 50">
            <a:extLst>
              <a:ext uri="{FF2B5EF4-FFF2-40B4-BE49-F238E27FC236}">
                <a16:creationId xmlns:a16="http://schemas.microsoft.com/office/drawing/2014/main" id="{BAEDEBC2-6240-A844-989E-8101A6C85E1D}"/>
              </a:ext>
            </a:extLst>
          </p:cNvPr>
          <p:cNvSpPr>
            <a:spLocks noEditPoints="1"/>
          </p:cNvSpPr>
          <p:nvPr/>
        </p:nvSpPr>
        <p:spPr bwMode="auto">
          <a:xfrm>
            <a:off x="6735763" y="2527300"/>
            <a:ext cx="4762"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3155" name="Freeform 51">
            <a:extLst>
              <a:ext uri="{FF2B5EF4-FFF2-40B4-BE49-F238E27FC236}">
                <a16:creationId xmlns:a16="http://schemas.microsoft.com/office/drawing/2014/main" id="{F884F7AF-D292-D84C-8CA4-A2297C1F34C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6" name="Freeform 52">
            <a:extLst>
              <a:ext uri="{FF2B5EF4-FFF2-40B4-BE49-F238E27FC236}">
                <a16:creationId xmlns:a16="http://schemas.microsoft.com/office/drawing/2014/main" id="{FD5F7299-FD3F-7547-A853-5A65F57B6D89}"/>
              </a:ext>
            </a:extLst>
          </p:cNvPr>
          <p:cNvSpPr>
            <a:spLocks noEditPoints="1"/>
          </p:cNvSpPr>
          <p:nvPr/>
        </p:nvSpPr>
        <p:spPr bwMode="auto">
          <a:xfrm>
            <a:off x="5726113" y="2962275"/>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3157" name="Rectangle 53">
            <a:extLst>
              <a:ext uri="{FF2B5EF4-FFF2-40B4-BE49-F238E27FC236}">
                <a16:creationId xmlns:a16="http://schemas.microsoft.com/office/drawing/2014/main" id="{A882A9BA-2665-6F4F-9FA6-70B327F4F209}"/>
              </a:ext>
            </a:extLst>
          </p:cNvPr>
          <p:cNvSpPr>
            <a:spLocks noChangeArrowheads="1"/>
          </p:cNvSpPr>
          <p:nvPr/>
        </p:nvSpPr>
        <p:spPr bwMode="auto">
          <a:xfrm>
            <a:off x="5724525" y="252571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58" name="Rectangle 54">
            <a:extLst>
              <a:ext uri="{FF2B5EF4-FFF2-40B4-BE49-F238E27FC236}">
                <a16:creationId xmlns:a16="http://schemas.microsoft.com/office/drawing/2014/main" id="{CE23CE33-B02A-2D49-8BEB-8080086DF14D}"/>
              </a:ext>
            </a:extLst>
          </p:cNvPr>
          <p:cNvSpPr>
            <a:spLocks noChangeArrowheads="1"/>
          </p:cNvSpPr>
          <p:nvPr/>
        </p:nvSpPr>
        <p:spPr bwMode="auto">
          <a:xfrm>
            <a:off x="5724525" y="2424113"/>
            <a:ext cx="1014413"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59" name="Rectangle 55">
            <a:extLst>
              <a:ext uri="{FF2B5EF4-FFF2-40B4-BE49-F238E27FC236}">
                <a16:creationId xmlns:a16="http://schemas.microsoft.com/office/drawing/2014/main" id="{DEF2A615-20FB-0445-AA00-B7E611896322}"/>
              </a:ext>
            </a:extLst>
          </p:cNvPr>
          <p:cNvSpPr>
            <a:spLocks noChangeArrowheads="1"/>
          </p:cNvSpPr>
          <p:nvPr/>
        </p:nvSpPr>
        <p:spPr bwMode="auto">
          <a:xfrm>
            <a:off x="5989638" y="2505075"/>
            <a:ext cx="5207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 :</a:t>
            </a:r>
          </a:p>
          <a:p>
            <a:pPr algn="ctr"/>
            <a:r>
              <a:rPr lang="en-US" altLang="en-US" sz="1200" b="1">
                <a:solidFill>
                  <a:srgbClr val="000000"/>
                </a:solidFill>
                <a:latin typeface="Arial" panose="020B0604020202020204" pitchFamily="34" charset="0"/>
              </a:rPr>
              <a:t>Sensor</a:t>
            </a:r>
            <a:endParaRPr lang="en-US" altLang="en-US" sz="2800" b="1">
              <a:solidFill>
                <a:schemeClr val="tx2"/>
              </a:solidFill>
              <a:latin typeface="Tahoma" panose="020B0604030504040204" pitchFamily="34" charset="0"/>
            </a:endParaRPr>
          </a:p>
        </p:txBody>
      </p:sp>
      <p:sp>
        <p:nvSpPr>
          <p:cNvPr id="303160" name="Line 56">
            <a:extLst>
              <a:ext uri="{FF2B5EF4-FFF2-40B4-BE49-F238E27FC236}">
                <a16:creationId xmlns:a16="http://schemas.microsoft.com/office/drawing/2014/main" id="{0F2BEA76-996B-994A-8A3B-402F3F46ADFE}"/>
              </a:ext>
            </a:extLst>
          </p:cNvPr>
          <p:cNvSpPr>
            <a:spLocks noChangeShapeType="1"/>
          </p:cNvSpPr>
          <p:nvPr/>
        </p:nvSpPr>
        <p:spPr bwMode="auto">
          <a:xfrm flipH="1">
            <a:off x="5245100" y="2744788"/>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1" name="Rectangle 57">
            <a:extLst>
              <a:ext uri="{FF2B5EF4-FFF2-40B4-BE49-F238E27FC236}">
                <a16:creationId xmlns:a16="http://schemas.microsoft.com/office/drawing/2014/main" id="{49B2D259-2984-9E4C-A500-E8122C9658E9}"/>
              </a:ext>
            </a:extLst>
          </p:cNvPr>
          <p:cNvSpPr>
            <a:spLocks noChangeArrowheads="1"/>
          </p:cNvSpPr>
          <p:nvPr/>
        </p:nvSpPr>
        <p:spPr bwMode="auto">
          <a:xfrm>
            <a:off x="5691188" y="4649788"/>
            <a:ext cx="12430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2" name="Rectangle 58">
            <a:extLst>
              <a:ext uri="{FF2B5EF4-FFF2-40B4-BE49-F238E27FC236}">
                <a16:creationId xmlns:a16="http://schemas.microsoft.com/office/drawing/2014/main" id="{F76661A5-14B8-134F-BD04-E1741164B3AE}"/>
              </a:ext>
            </a:extLst>
          </p:cNvPr>
          <p:cNvSpPr>
            <a:spLocks noChangeArrowheads="1"/>
          </p:cNvSpPr>
          <p:nvPr/>
        </p:nvSpPr>
        <p:spPr bwMode="auto">
          <a:xfrm>
            <a:off x="6253163" y="4697413"/>
            <a:ext cx="203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ic :</a:t>
            </a:r>
            <a:endParaRPr lang="en-US" altLang="en-US" sz="2800" b="1">
              <a:solidFill>
                <a:schemeClr val="tx2"/>
              </a:solidFill>
              <a:latin typeface="Tahoma" panose="020B0604030504040204" pitchFamily="34" charset="0"/>
            </a:endParaRPr>
          </a:p>
        </p:txBody>
      </p:sp>
      <p:sp>
        <p:nvSpPr>
          <p:cNvPr id="303163" name="Rectangle 59">
            <a:extLst>
              <a:ext uri="{FF2B5EF4-FFF2-40B4-BE49-F238E27FC236}">
                <a16:creationId xmlns:a16="http://schemas.microsoft.com/office/drawing/2014/main" id="{13F886D9-F329-E84F-A42F-AEF91B3E1F6A}"/>
              </a:ext>
            </a:extLst>
          </p:cNvPr>
          <p:cNvSpPr>
            <a:spLocks noChangeArrowheads="1"/>
          </p:cNvSpPr>
          <p:nvPr/>
        </p:nvSpPr>
        <p:spPr bwMode="auto">
          <a:xfrm>
            <a:off x="5951538" y="4865688"/>
            <a:ext cx="850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InstrControl</a:t>
            </a:r>
            <a:endParaRPr lang="en-US" altLang="en-US" sz="2800" b="1">
              <a:solidFill>
                <a:schemeClr val="tx2"/>
              </a:solidFill>
              <a:latin typeface="Tahoma" panose="020B0604030504040204" pitchFamily="34" charset="0"/>
            </a:endParaRPr>
          </a:p>
        </p:txBody>
      </p:sp>
      <p:sp>
        <p:nvSpPr>
          <p:cNvPr id="303164" name="Line 60">
            <a:extLst>
              <a:ext uri="{FF2B5EF4-FFF2-40B4-BE49-F238E27FC236}">
                <a16:creationId xmlns:a16="http://schemas.microsoft.com/office/drawing/2014/main" id="{AA085153-7DFD-514D-B301-07E4A3662522}"/>
              </a:ext>
            </a:extLst>
          </p:cNvPr>
          <p:cNvSpPr>
            <a:spLocks noChangeShapeType="1"/>
          </p:cNvSpPr>
          <p:nvPr/>
        </p:nvSpPr>
        <p:spPr bwMode="auto">
          <a:xfrm flipV="1">
            <a:off x="6373813" y="2963863"/>
            <a:ext cx="1587" cy="16859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65" name="Freeform 61">
            <a:extLst>
              <a:ext uri="{FF2B5EF4-FFF2-40B4-BE49-F238E27FC236}">
                <a16:creationId xmlns:a16="http://schemas.microsoft.com/office/drawing/2014/main" id="{8CA516DD-9920-5E4B-833F-FEBE852BB358}"/>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6" name="Freeform 62">
            <a:extLst>
              <a:ext uri="{FF2B5EF4-FFF2-40B4-BE49-F238E27FC236}">
                <a16:creationId xmlns:a16="http://schemas.microsoft.com/office/drawing/2014/main" id="{AB10FEE5-6511-454C-A5F1-7F0A84C3DF62}"/>
              </a:ext>
            </a:extLst>
          </p:cNvPr>
          <p:cNvSpPr>
            <a:spLocks noEditPoints="1"/>
          </p:cNvSpPr>
          <p:nvPr/>
        </p:nvSpPr>
        <p:spPr bwMode="auto">
          <a:xfrm>
            <a:off x="6891338" y="4302125"/>
            <a:ext cx="1012825" cy="3175"/>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3167" name="Rectangle 63">
            <a:extLst>
              <a:ext uri="{FF2B5EF4-FFF2-40B4-BE49-F238E27FC236}">
                <a16:creationId xmlns:a16="http://schemas.microsoft.com/office/drawing/2014/main" id="{6325635F-1C1F-7347-80E9-84BA2FAC055D}"/>
              </a:ext>
            </a:extLst>
          </p:cNvPr>
          <p:cNvSpPr>
            <a:spLocks noChangeArrowheads="1"/>
          </p:cNvSpPr>
          <p:nvPr/>
        </p:nvSpPr>
        <p:spPr bwMode="auto">
          <a:xfrm>
            <a:off x="6889750" y="3865563"/>
            <a:ext cx="1014413"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68" name="Rectangle 64">
            <a:extLst>
              <a:ext uri="{FF2B5EF4-FFF2-40B4-BE49-F238E27FC236}">
                <a16:creationId xmlns:a16="http://schemas.microsoft.com/office/drawing/2014/main" id="{DDEBC302-9617-3042-A331-D7182E437E4C}"/>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69" name="Rectangle 65">
            <a:extLst>
              <a:ext uri="{FF2B5EF4-FFF2-40B4-BE49-F238E27FC236}">
                <a16:creationId xmlns:a16="http://schemas.microsoft.com/office/drawing/2014/main" id="{DEA74080-A6C5-BC4C-8EFD-74F8E56877FF}"/>
              </a:ext>
            </a:extLst>
          </p:cNvPr>
          <p:cNvSpPr>
            <a:spLocks noChangeArrowheads="1"/>
          </p:cNvSpPr>
          <p:nvPr/>
        </p:nvSpPr>
        <p:spPr bwMode="auto">
          <a:xfrm>
            <a:off x="6889750" y="3865563"/>
            <a:ext cx="10144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0" name="Rectangle 66">
            <a:extLst>
              <a:ext uri="{FF2B5EF4-FFF2-40B4-BE49-F238E27FC236}">
                <a16:creationId xmlns:a16="http://schemas.microsoft.com/office/drawing/2014/main" id="{C0E182A6-A5D4-4442-A052-02D15AEAED23}"/>
              </a:ext>
            </a:extLst>
          </p:cNvPr>
          <p:cNvSpPr>
            <a:spLocks noChangeArrowheads="1"/>
          </p:cNvSpPr>
          <p:nvPr/>
        </p:nvSpPr>
        <p:spPr bwMode="auto">
          <a:xfrm>
            <a:off x="6927850" y="4022725"/>
            <a:ext cx="927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ap : Aperture</a:t>
            </a:r>
            <a:endParaRPr lang="en-US" altLang="en-US" sz="2800" b="1">
              <a:solidFill>
                <a:schemeClr val="tx2"/>
              </a:solidFill>
              <a:latin typeface="Tahoma" panose="020B0604030504040204" pitchFamily="34" charset="0"/>
            </a:endParaRPr>
          </a:p>
        </p:txBody>
      </p:sp>
      <p:sp>
        <p:nvSpPr>
          <p:cNvPr id="303171" name="Rectangle 67">
            <a:extLst>
              <a:ext uri="{FF2B5EF4-FFF2-40B4-BE49-F238E27FC236}">
                <a16:creationId xmlns:a16="http://schemas.microsoft.com/office/drawing/2014/main" id="{45359529-36D5-9E49-8311-97947A9CF88A}"/>
              </a:ext>
            </a:extLst>
          </p:cNvPr>
          <p:cNvSpPr>
            <a:spLocks noChangeArrowheads="1"/>
          </p:cNvSpPr>
          <p:nvPr/>
        </p:nvSpPr>
        <p:spPr bwMode="auto">
          <a:xfrm>
            <a:off x="6310313" y="2908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2" name="Rectangle 68">
            <a:extLst>
              <a:ext uri="{FF2B5EF4-FFF2-40B4-BE49-F238E27FC236}">
                <a16:creationId xmlns:a16="http://schemas.microsoft.com/office/drawing/2014/main" id="{D5DFFE3E-2F38-C743-A4B3-A2ACB66FB577}"/>
              </a:ext>
            </a:extLst>
          </p:cNvPr>
          <p:cNvSpPr>
            <a:spLocks noChangeArrowheads="1"/>
          </p:cNvSpPr>
          <p:nvPr/>
        </p:nvSpPr>
        <p:spPr bwMode="auto">
          <a:xfrm>
            <a:off x="6310313" y="2908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3" name="Rectangle 69">
            <a:extLst>
              <a:ext uri="{FF2B5EF4-FFF2-40B4-BE49-F238E27FC236}">
                <a16:creationId xmlns:a16="http://schemas.microsoft.com/office/drawing/2014/main" id="{1098CBB7-E108-ED4F-9BE2-154E38D2AFA9}"/>
              </a:ext>
            </a:extLst>
          </p:cNvPr>
          <p:cNvSpPr>
            <a:spLocks noChangeArrowheads="1"/>
          </p:cNvSpPr>
          <p:nvPr/>
        </p:nvSpPr>
        <p:spPr bwMode="auto">
          <a:xfrm>
            <a:off x="6310313" y="4595813"/>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4" name="Rectangle 70">
            <a:extLst>
              <a:ext uri="{FF2B5EF4-FFF2-40B4-BE49-F238E27FC236}">
                <a16:creationId xmlns:a16="http://schemas.microsoft.com/office/drawing/2014/main" id="{0C06C7C4-C53A-9D4B-89A0-5751267EA0CE}"/>
              </a:ext>
            </a:extLst>
          </p:cNvPr>
          <p:cNvSpPr>
            <a:spLocks noChangeArrowheads="1"/>
          </p:cNvSpPr>
          <p:nvPr/>
        </p:nvSpPr>
        <p:spPr bwMode="auto">
          <a:xfrm>
            <a:off x="6310313" y="4595813"/>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5" name="Rectangle 71">
            <a:extLst>
              <a:ext uri="{FF2B5EF4-FFF2-40B4-BE49-F238E27FC236}">
                <a16:creationId xmlns:a16="http://schemas.microsoft.com/office/drawing/2014/main" id="{CEA02FC3-2E36-AD4B-9F65-5EABCD0758D6}"/>
              </a:ext>
            </a:extLst>
          </p:cNvPr>
          <p:cNvSpPr>
            <a:spLocks noChangeArrowheads="1"/>
          </p:cNvSpPr>
          <p:nvPr/>
        </p:nvSpPr>
        <p:spPr bwMode="auto">
          <a:xfrm>
            <a:off x="56292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6" name="Rectangle 72">
            <a:extLst>
              <a:ext uri="{FF2B5EF4-FFF2-40B4-BE49-F238E27FC236}">
                <a16:creationId xmlns:a16="http://schemas.microsoft.com/office/drawing/2014/main" id="{ABCF3FCD-EC48-1F4B-A81A-8231918C7323}"/>
              </a:ext>
            </a:extLst>
          </p:cNvPr>
          <p:cNvSpPr>
            <a:spLocks noChangeArrowheads="1"/>
          </p:cNvSpPr>
          <p:nvPr/>
        </p:nvSpPr>
        <p:spPr bwMode="auto">
          <a:xfrm>
            <a:off x="7332663" y="4249738"/>
            <a:ext cx="127000"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7" name="Rectangle 73">
            <a:extLst>
              <a:ext uri="{FF2B5EF4-FFF2-40B4-BE49-F238E27FC236}">
                <a16:creationId xmlns:a16="http://schemas.microsoft.com/office/drawing/2014/main" id="{C19EA41A-3D15-1B49-8C16-E71ED5AE2B4D}"/>
              </a:ext>
            </a:extLst>
          </p:cNvPr>
          <p:cNvSpPr>
            <a:spLocks noChangeArrowheads="1"/>
          </p:cNvSpPr>
          <p:nvPr/>
        </p:nvSpPr>
        <p:spPr bwMode="auto">
          <a:xfrm>
            <a:off x="7332663" y="4249738"/>
            <a:ext cx="127000"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78" name="Rectangle 74">
            <a:extLst>
              <a:ext uri="{FF2B5EF4-FFF2-40B4-BE49-F238E27FC236}">
                <a16:creationId xmlns:a16="http://schemas.microsoft.com/office/drawing/2014/main" id="{58A97A21-7B18-E54C-B6E0-1ACDC078DD38}"/>
              </a:ext>
            </a:extLst>
          </p:cNvPr>
          <p:cNvSpPr>
            <a:spLocks noChangeArrowheads="1"/>
          </p:cNvSpPr>
          <p:nvPr/>
        </p:nvSpPr>
        <p:spPr bwMode="auto">
          <a:xfrm>
            <a:off x="5659438" y="2690813"/>
            <a:ext cx="128587"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79" name="Rectangle 75">
            <a:extLst>
              <a:ext uri="{FF2B5EF4-FFF2-40B4-BE49-F238E27FC236}">
                <a16:creationId xmlns:a16="http://schemas.microsoft.com/office/drawing/2014/main" id="{DDF6B794-2B3A-2542-B2E2-3C062A4C082F}"/>
              </a:ext>
            </a:extLst>
          </p:cNvPr>
          <p:cNvSpPr>
            <a:spLocks noChangeArrowheads="1"/>
          </p:cNvSpPr>
          <p:nvPr/>
        </p:nvSpPr>
        <p:spPr bwMode="auto">
          <a:xfrm>
            <a:off x="5659438" y="2690813"/>
            <a:ext cx="128587"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0" name="Freeform 76">
            <a:extLst>
              <a:ext uri="{FF2B5EF4-FFF2-40B4-BE49-F238E27FC236}">
                <a16:creationId xmlns:a16="http://schemas.microsoft.com/office/drawing/2014/main" id="{4C966251-20F3-CD42-A940-B6AF412085EB}"/>
              </a:ext>
            </a:extLst>
          </p:cNvPr>
          <p:cNvSpPr>
            <a:spLocks/>
          </p:cNvSpPr>
          <p:nvPr/>
        </p:nvSpPr>
        <p:spPr bwMode="auto">
          <a:xfrm>
            <a:off x="6738938" y="2744788"/>
            <a:ext cx="636587" cy="105251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1" name="Rectangle 77">
            <a:extLst>
              <a:ext uri="{FF2B5EF4-FFF2-40B4-BE49-F238E27FC236}">
                <a16:creationId xmlns:a16="http://schemas.microsoft.com/office/drawing/2014/main" id="{F926682C-9F9F-6749-B3C4-9D13312526B1}"/>
              </a:ext>
            </a:extLst>
          </p:cNvPr>
          <p:cNvSpPr>
            <a:spLocks noChangeArrowheads="1"/>
          </p:cNvSpPr>
          <p:nvPr/>
        </p:nvSpPr>
        <p:spPr bwMode="auto">
          <a:xfrm>
            <a:off x="6675438" y="2690813"/>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2" name="Rectangle 78">
            <a:extLst>
              <a:ext uri="{FF2B5EF4-FFF2-40B4-BE49-F238E27FC236}">
                <a16:creationId xmlns:a16="http://schemas.microsoft.com/office/drawing/2014/main" id="{9FF86DA2-F772-9D4E-9B21-4AEEF75D09FF}"/>
              </a:ext>
            </a:extLst>
          </p:cNvPr>
          <p:cNvSpPr>
            <a:spLocks noChangeArrowheads="1"/>
          </p:cNvSpPr>
          <p:nvPr/>
        </p:nvSpPr>
        <p:spPr bwMode="auto">
          <a:xfrm>
            <a:off x="6675438" y="2690813"/>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84" name="Rectangle 80">
            <a:extLst>
              <a:ext uri="{FF2B5EF4-FFF2-40B4-BE49-F238E27FC236}">
                <a16:creationId xmlns:a16="http://schemas.microsoft.com/office/drawing/2014/main" id="{FFFDEA32-F0D8-F84D-91B5-5E8922EC46B8}"/>
              </a:ext>
            </a:extLst>
          </p:cNvPr>
          <p:cNvSpPr>
            <a:spLocks noChangeArrowheads="1"/>
          </p:cNvSpPr>
          <p:nvPr/>
        </p:nvSpPr>
        <p:spPr bwMode="auto">
          <a:xfrm>
            <a:off x="7326313" y="38115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185" name="Rectangle 81">
            <a:extLst>
              <a:ext uri="{FF2B5EF4-FFF2-40B4-BE49-F238E27FC236}">
                <a16:creationId xmlns:a16="http://schemas.microsoft.com/office/drawing/2014/main" id="{B2523AFD-043C-E64C-9703-ABFEC47611AE}"/>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86" name="Rectangle 82">
            <a:extLst>
              <a:ext uri="{FF2B5EF4-FFF2-40B4-BE49-F238E27FC236}">
                <a16:creationId xmlns:a16="http://schemas.microsoft.com/office/drawing/2014/main" id="{87E141F7-BC6F-174C-9D4C-0528A1A54E1D}"/>
              </a:ext>
            </a:extLst>
          </p:cNvPr>
          <p:cNvSpPr>
            <a:spLocks noChangeArrowheads="1"/>
          </p:cNvSpPr>
          <p:nvPr/>
        </p:nvSpPr>
        <p:spPr bwMode="auto">
          <a:xfrm>
            <a:off x="6802438" y="2493963"/>
            <a:ext cx="11049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ap: Mechanical</a:t>
            </a:r>
            <a:endParaRPr lang="en-US" altLang="en-US" sz="2800" b="1">
              <a:solidFill>
                <a:schemeClr val="tx2"/>
              </a:solidFill>
              <a:latin typeface="Tahoma" panose="020B0604030504040204" pitchFamily="34" charset="0"/>
            </a:endParaRPr>
          </a:p>
        </p:txBody>
      </p:sp>
      <p:sp>
        <p:nvSpPr>
          <p:cNvPr id="303188" name="Line 84">
            <a:extLst>
              <a:ext uri="{FF2B5EF4-FFF2-40B4-BE49-F238E27FC236}">
                <a16:creationId xmlns:a16="http://schemas.microsoft.com/office/drawing/2014/main" id="{EB79B5D2-AC89-D34C-823E-890DADC5AE29}"/>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189" name="Rectangle 85">
            <a:extLst>
              <a:ext uri="{FF2B5EF4-FFF2-40B4-BE49-F238E27FC236}">
                <a16:creationId xmlns:a16="http://schemas.microsoft.com/office/drawing/2014/main" id="{4F7EEFDA-C299-9944-A484-F50E22746A99}"/>
              </a:ext>
            </a:extLst>
          </p:cNvPr>
          <p:cNvSpPr>
            <a:spLocks noChangeArrowheads="1"/>
          </p:cNvSpPr>
          <p:nvPr/>
        </p:nvSpPr>
        <p:spPr bwMode="auto">
          <a:xfrm>
            <a:off x="56292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190" name="Rectangle 86">
            <a:extLst>
              <a:ext uri="{FF2B5EF4-FFF2-40B4-BE49-F238E27FC236}">
                <a16:creationId xmlns:a16="http://schemas.microsoft.com/office/drawing/2014/main" id="{C8CEE315-9DC1-4646-AF1E-20E67393B407}"/>
              </a:ext>
            </a:extLst>
          </p:cNvPr>
          <p:cNvSpPr>
            <a:spLocks noChangeArrowheads="1"/>
          </p:cNvSpPr>
          <p:nvPr/>
        </p:nvSpPr>
        <p:spPr bwMode="auto">
          <a:xfrm>
            <a:off x="2724150" y="4189413"/>
            <a:ext cx="495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ObsFin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191" name="Rectangle 87">
            <a:extLst>
              <a:ext uri="{FF2B5EF4-FFF2-40B4-BE49-F238E27FC236}">
                <a16:creationId xmlns:a16="http://schemas.microsoft.com/office/drawing/2014/main" id="{689FD546-322C-0E47-AA56-5A2CC2DFF9FB}"/>
              </a:ext>
            </a:extLst>
          </p:cNvPr>
          <p:cNvSpPr>
            <a:spLocks noChangeArrowheads="1"/>
          </p:cNvSpPr>
          <p:nvPr/>
        </p:nvSpPr>
        <p:spPr bwMode="auto">
          <a:xfrm>
            <a:off x="2589213" y="3400425"/>
            <a:ext cx="10033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DataDonePort</a:t>
            </a:r>
            <a:endParaRPr lang="en-US" altLang="en-US" sz="2800" b="1">
              <a:solidFill>
                <a:schemeClr val="tx2"/>
              </a:solidFill>
              <a:latin typeface="Tahoma" panose="020B0604030504040204" pitchFamily="34" charset="0"/>
            </a:endParaRPr>
          </a:p>
        </p:txBody>
      </p:sp>
      <p:sp>
        <p:nvSpPr>
          <p:cNvPr id="303192" name="Freeform 88">
            <a:extLst>
              <a:ext uri="{FF2B5EF4-FFF2-40B4-BE49-F238E27FC236}">
                <a16:creationId xmlns:a16="http://schemas.microsoft.com/office/drawing/2014/main" id="{18A21701-479D-3642-B215-442558562E65}"/>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3193" name="Freeform 89">
            <a:extLst>
              <a:ext uri="{FF2B5EF4-FFF2-40B4-BE49-F238E27FC236}">
                <a16:creationId xmlns:a16="http://schemas.microsoft.com/office/drawing/2014/main" id="{91FB42C9-4A09-8E4C-B43E-743206D11F1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4" name="Freeform 90">
            <a:extLst>
              <a:ext uri="{FF2B5EF4-FFF2-40B4-BE49-F238E27FC236}">
                <a16:creationId xmlns:a16="http://schemas.microsoft.com/office/drawing/2014/main" id="{185A33B9-8367-4E44-9550-FB868FE6795F}"/>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5" name="Freeform 91">
            <a:extLst>
              <a:ext uri="{FF2B5EF4-FFF2-40B4-BE49-F238E27FC236}">
                <a16:creationId xmlns:a16="http://schemas.microsoft.com/office/drawing/2014/main" id="{985EE6D5-EED7-A74A-A091-78A6A5850DB5}"/>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196" name="Rectangle 92">
            <a:extLst>
              <a:ext uri="{FF2B5EF4-FFF2-40B4-BE49-F238E27FC236}">
                <a16:creationId xmlns:a16="http://schemas.microsoft.com/office/drawing/2014/main" id="{1CC6EF03-ACB4-7047-8C18-A851F47AD78F}"/>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197" name="Rectangle 93">
            <a:extLst>
              <a:ext uri="{FF2B5EF4-FFF2-40B4-BE49-F238E27FC236}">
                <a16:creationId xmlns:a16="http://schemas.microsoft.com/office/drawing/2014/main" id="{871409D1-AE52-AD46-A5A3-A5D9B7FB0882}"/>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198" name="Rectangle 94">
            <a:extLst>
              <a:ext uri="{FF2B5EF4-FFF2-40B4-BE49-F238E27FC236}">
                <a16:creationId xmlns:a16="http://schemas.microsoft.com/office/drawing/2014/main" id="{895B2834-6EBB-9C44-A195-EAE097A07B49}"/>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03199" name="Rectangle 95">
            <a:extLst>
              <a:ext uri="{FF2B5EF4-FFF2-40B4-BE49-F238E27FC236}">
                <a16:creationId xmlns:a16="http://schemas.microsoft.com/office/drawing/2014/main" id="{E670E33E-EC7F-1B48-8C8F-6893AD870AF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03203" name="Rectangle 99">
            <a:extLst>
              <a:ext uri="{FF2B5EF4-FFF2-40B4-BE49-F238E27FC236}">
                <a16:creationId xmlns:a16="http://schemas.microsoft.com/office/drawing/2014/main" id="{0CAC904A-7CFB-E547-A7A0-F7C1A1B5E649}"/>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04" name="Rectangle 100">
            <a:extLst>
              <a:ext uri="{FF2B5EF4-FFF2-40B4-BE49-F238E27FC236}">
                <a16:creationId xmlns:a16="http://schemas.microsoft.com/office/drawing/2014/main" id="{DBD9EE5A-42E0-B041-990B-E68A862856B5}"/>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05" name="Rectangle 101">
            <a:extLst>
              <a:ext uri="{FF2B5EF4-FFF2-40B4-BE49-F238E27FC236}">
                <a16:creationId xmlns:a16="http://schemas.microsoft.com/office/drawing/2014/main" id="{C00BBD2B-A951-9746-BBC9-9924A626CDF6}"/>
              </a:ext>
            </a:extLst>
          </p:cNvPr>
          <p:cNvSpPr>
            <a:spLocks noChangeArrowheads="1"/>
          </p:cNvSpPr>
          <p:nvPr/>
        </p:nvSpPr>
        <p:spPr bwMode="auto">
          <a:xfrm>
            <a:off x="1895475" y="3668713"/>
            <a:ext cx="1092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ecu : Execution</a:t>
            </a:r>
            <a:endParaRPr lang="en-US" altLang="en-US" sz="2800" b="1">
              <a:solidFill>
                <a:schemeClr val="tx2"/>
              </a:solidFill>
              <a:latin typeface="Tahoma" panose="020B0604030504040204" pitchFamily="34" charset="0"/>
            </a:endParaRPr>
          </a:p>
        </p:txBody>
      </p:sp>
      <p:sp>
        <p:nvSpPr>
          <p:cNvPr id="303206" name="Rectangle 102">
            <a:extLst>
              <a:ext uri="{FF2B5EF4-FFF2-40B4-BE49-F238E27FC236}">
                <a16:creationId xmlns:a16="http://schemas.microsoft.com/office/drawing/2014/main" id="{7C221BF9-C2E7-4347-BF9E-A9F2CE3EA964}"/>
              </a:ext>
            </a:extLst>
          </p:cNvPr>
          <p:cNvSpPr>
            <a:spLocks noChangeArrowheads="1"/>
          </p:cNvSpPr>
          <p:nvPr/>
        </p:nvSpPr>
        <p:spPr bwMode="auto">
          <a:xfrm>
            <a:off x="2009775" y="3835400"/>
            <a:ext cx="838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Control Unit</a:t>
            </a:r>
            <a:endParaRPr lang="en-US" altLang="en-US" sz="2800" b="1">
              <a:solidFill>
                <a:schemeClr val="tx2"/>
              </a:solidFill>
              <a:latin typeface="Tahoma" panose="020B0604030504040204" pitchFamily="34" charset="0"/>
            </a:endParaRPr>
          </a:p>
        </p:txBody>
      </p:sp>
      <p:sp>
        <p:nvSpPr>
          <p:cNvPr id="303207" name="Line 103">
            <a:extLst>
              <a:ext uri="{FF2B5EF4-FFF2-40B4-BE49-F238E27FC236}">
                <a16:creationId xmlns:a16="http://schemas.microsoft.com/office/drawing/2014/main" id="{AC66963A-883A-104D-B7DF-E5544DD28856}"/>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08" name="Freeform 104">
            <a:extLst>
              <a:ext uri="{FF2B5EF4-FFF2-40B4-BE49-F238E27FC236}">
                <a16:creationId xmlns:a16="http://schemas.microsoft.com/office/drawing/2014/main" id="{1962A305-6540-6040-97D5-FE694168084B}"/>
              </a:ext>
            </a:extLst>
          </p:cNvPr>
          <p:cNvSpPr>
            <a:spLocks noEditPoints="1"/>
          </p:cNvSpPr>
          <p:nvPr/>
        </p:nvSpPr>
        <p:spPr bwMode="auto">
          <a:xfrm>
            <a:off x="2959100" y="4651375"/>
            <a:ext cx="1588" cy="434975"/>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3209" name="Freeform 105">
            <a:extLst>
              <a:ext uri="{FF2B5EF4-FFF2-40B4-BE49-F238E27FC236}">
                <a16:creationId xmlns:a16="http://schemas.microsoft.com/office/drawing/2014/main" id="{6B3549BE-8F90-8A48-B053-509666AF8A93}"/>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0" name="Freeform 106">
            <a:extLst>
              <a:ext uri="{FF2B5EF4-FFF2-40B4-BE49-F238E27FC236}">
                <a16:creationId xmlns:a16="http://schemas.microsoft.com/office/drawing/2014/main" id="{1CB25D07-F9CD-5848-A50C-521B9F8FA20D}"/>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1" name="Freeform 107">
            <a:extLst>
              <a:ext uri="{FF2B5EF4-FFF2-40B4-BE49-F238E27FC236}">
                <a16:creationId xmlns:a16="http://schemas.microsoft.com/office/drawing/2014/main" id="{13616429-DC1F-9A4F-B3F1-9B0183855DEA}"/>
              </a:ext>
            </a:extLst>
          </p:cNvPr>
          <p:cNvSpPr>
            <a:spLocks noEditPoints="1"/>
          </p:cNvSpPr>
          <p:nvPr/>
        </p:nvSpPr>
        <p:spPr bwMode="auto">
          <a:xfrm>
            <a:off x="1946275" y="5086350"/>
            <a:ext cx="1012825" cy="3175"/>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3212" name="Rectangle 108">
            <a:extLst>
              <a:ext uri="{FF2B5EF4-FFF2-40B4-BE49-F238E27FC236}">
                <a16:creationId xmlns:a16="http://schemas.microsoft.com/office/drawing/2014/main" id="{90C49D2A-38C6-9C4D-8D24-4C4EA4D2541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3" name="Rectangle 109">
            <a:extLst>
              <a:ext uri="{FF2B5EF4-FFF2-40B4-BE49-F238E27FC236}">
                <a16:creationId xmlns:a16="http://schemas.microsoft.com/office/drawing/2014/main" id="{BDFB7818-AD84-6A4B-BF60-F0AB1287D899}"/>
              </a:ext>
            </a:extLst>
          </p:cNvPr>
          <p:cNvSpPr>
            <a:spLocks noChangeArrowheads="1"/>
          </p:cNvSpPr>
          <p:nvPr/>
        </p:nvSpPr>
        <p:spPr bwMode="auto">
          <a:xfrm>
            <a:off x="1639888" y="4649788"/>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4" name="Rectangle 110">
            <a:extLst>
              <a:ext uri="{FF2B5EF4-FFF2-40B4-BE49-F238E27FC236}">
                <a16:creationId xmlns:a16="http://schemas.microsoft.com/office/drawing/2014/main" id="{C0361DA6-BC6F-EC4B-99FB-599FF0737BEA}"/>
              </a:ext>
            </a:extLst>
          </p:cNvPr>
          <p:cNvSpPr>
            <a:spLocks noChangeArrowheads="1"/>
          </p:cNvSpPr>
          <p:nvPr/>
        </p:nvSpPr>
        <p:spPr bwMode="auto">
          <a:xfrm>
            <a:off x="2139950" y="4697413"/>
            <a:ext cx="254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oc :</a:t>
            </a:r>
            <a:endParaRPr lang="en-US" altLang="en-US" sz="2800" b="1">
              <a:solidFill>
                <a:schemeClr val="tx2"/>
              </a:solidFill>
              <a:latin typeface="Tahoma" panose="020B0604030504040204" pitchFamily="34" charset="0"/>
            </a:endParaRPr>
          </a:p>
        </p:txBody>
      </p:sp>
      <p:sp>
        <p:nvSpPr>
          <p:cNvPr id="303215" name="Rectangle 111">
            <a:extLst>
              <a:ext uri="{FF2B5EF4-FFF2-40B4-BE49-F238E27FC236}">
                <a16:creationId xmlns:a16="http://schemas.microsoft.com/office/drawing/2014/main" id="{EE73B64A-ADED-4944-83EE-59089C429414}"/>
              </a:ext>
            </a:extLst>
          </p:cNvPr>
          <p:cNvSpPr>
            <a:spLocks noChangeArrowheads="1"/>
          </p:cNvSpPr>
          <p:nvPr/>
        </p:nvSpPr>
        <p:spPr bwMode="auto">
          <a:xfrm>
            <a:off x="1893888" y="4865688"/>
            <a:ext cx="812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ObsControl</a:t>
            </a:r>
            <a:endParaRPr lang="en-US" altLang="en-US" sz="2800" b="1">
              <a:solidFill>
                <a:schemeClr val="tx2"/>
              </a:solidFill>
              <a:latin typeface="Tahoma" panose="020B0604030504040204" pitchFamily="34" charset="0"/>
            </a:endParaRPr>
          </a:p>
        </p:txBody>
      </p:sp>
      <p:sp>
        <p:nvSpPr>
          <p:cNvPr id="303216" name="Line 112">
            <a:extLst>
              <a:ext uri="{FF2B5EF4-FFF2-40B4-BE49-F238E27FC236}">
                <a16:creationId xmlns:a16="http://schemas.microsoft.com/office/drawing/2014/main" id="{3CD90846-A8D5-7B4F-A5FE-36390CF0E712}"/>
              </a:ext>
            </a:extLst>
          </p:cNvPr>
          <p:cNvSpPr>
            <a:spLocks noChangeShapeType="1"/>
          </p:cNvSpPr>
          <p:nvPr/>
        </p:nvSpPr>
        <p:spPr bwMode="auto">
          <a:xfrm flipV="1">
            <a:off x="2090738"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17" name="Rectangle 113">
            <a:extLst>
              <a:ext uri="{FF2B5EF4-FFF2-40B4-BE49-F238E27FC236}">
                <a16:creationId xmlns:a16="http://schemas.microsoft.com/office/drawing/2014/main" id="{F3015F32-0654-2F46-82BE-95A2B24A516D}"/>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18" name="Rectangle 114">
            <a:extLst>
              <a:ext uri="{FF2B5EF4-FFF2-40B4-BE49-F238E27FC236}">
                <a16:creationId xmlns:a16="http://schemas.microsoft.com/office/drawing/2014/main" id="{915CEB1B-AC0C-0B45-B08B-E321A9A68501}"/>
              </a:ext>
            </a:extLst>
          </p:cNvPr>
          <p:cNvSpPr>
            <a:spLocks noChangeArrowheads="1"/>
          </p:cNvSpPr>
          <p:nvPr/>
        </p:nvSpPr>
        <p:spPr bwMode="auto">
          <a:xfrm>
            <a:off x="2417763" y="503237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19" name="Rectangle 115">
            <a:extLst>
              <a:ext uri="{FF2B5EF4-FFF2-40B4-BE49-F238E27FC236}">
                <a16:creationId xmlns:a16="http://schemas.microsoft.com/office/drawing/2014/main" id="{263B636A-4432-5E4C-AAB3-9B6FD5D07B3D}"/>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0" name="Rectangle 116">
            <a:extLst>
              <a:ext uri="{FF2B5EF4-FFF2-40B4-BE49-F238E27FC236}">
                <a16:creationId xmlns:a16="http://schemas.microsoft.com/office/drawing/2014/main" id="{72B66237-F715-2744-8784-74135C66C8DE}"/>
              </a:ext>
            </a:extLst>
          </p:cNvPr>
          <p:cNvSpPr>
            <a:spLocks noChangeArrowheads="1"/>
          </p:cNvSpPr>
          <p:nvPr/>
        </p:nvSpPr>
        <p:spPr bwMode="auto">
          <a:xfrm>
            <a:off x="2895600" y="4813300"/>
            <a:ext cx="127000"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1" name="Rectangle 117">
            <a:extLst>
              <a:ext uri="{FF2B5EF4-FFF2-40B4-BE49-F238E27FC236}">
                <a16:creationId xmlns:a16="http://schemas.microsoft.com/office/drawing/2014/main" id="{6146427F-557F-714B-A25C-535BD834A14A}"/>
              </a:ext>
            </a:extLst>
          </p:cNvPr>
          <p:cNvSpPr>
            <a:spLocks noChangeArrowheads="1"/>
          </p:cNvSpPr>
          <p:nvPr/>
        </p:nvSpPr>
        <p:spPr bwMode="auto">
          <a:xfrm>
            <a:off x="2027238"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2" name="Rectangle 118">
            <a:extLst>
              <a:ext uri="{FF2B5EF4-FFF2-40B4-BE49-F238E27FC236}">
                <a16:creationId xmlns:a16="http://schemas.microsoft.com/office/drawing/2014/main" id="{6687E53B-228C-B94F-B2C2-DE3AA8C7F8B1}"/>
              </a:ext>
            </a:extLst>
          </p:cNvPr>
          <p:cNvSpPr>
            <a:spLocks noChangeArrowheads="1"/>
          </p:cNvSpPr>
          <p:nvPr/>
        </p:nvSpPr>
        <p:spPr bwMode="auto">
          <a:xfrm>
            <a:off x="2027238"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3" name="Rectangle 119">
            <a:extLst>
              <a:ext uri="{FF2B5EF4-FFF2-40B4-BE49-F238E27FC236}">
                <a16:creationId xmlns:a16="http://schemas.microsoft.com/office/drawing/2014/main" id="{349E14E8-AE5B-874A-953D-70FF866176CC}"/>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4" name="Rectangle 120">
            <a:extLst>
              <a:ext uri="{FF2B5EF4-FFF2-40B4-BE49-F238E27FC236}">
                <a16:creationId xmlns:a16="http://schemas.microsoft.com/office/drawing/2014/main" id="{6D2BEBB7-F072-8B49-B1E0-9361BD64B56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5" name="Rectangle 121">
            <a:extLst>
              <a:ext uri="{FF2B5EF4-FFF2-40B4-BE49-F238E27FC236}">
                <a16:creationId xmlns:a16="http://schemas.microsoft.com/office/drawing/2014/main" id="{80AFBCE5-82BE-4D49-9153-3B0D8515C552}"/>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6" name="Rectangle 122">
            <a:extLst>
              <a:ext uri="{FF2B5EF4-FFF2-40B4-BE49-F238E27FC236}">
                <a16:creationId xmlns:a16="http://schemas.microsoft.com/office/drawing/2014/main" id="{9E5C575C-1E20-D545-845C-73B6435739B3}"/>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7" name="Rectangle 123">
            <a:extLst>
              <a:ext uri="{FF2B5EF4-FFF2-40B4-BE49-F238E27FC236}">
                <a16:creationId xmlns:a16="http://schemas.microsoft.com/office/drawing/2014/main" id="{B3353609-CD1B-E640-ABD9-42334943E894}"/>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28" name="Rectangle 124">
            <a:extLst>
              <a:ext uri="{FF2B5EF4-FFF2-40B4-BE49-F238E27FC236}">
                <a16:creationId xmlns:a16="http://schemas.microsoft.com/office/drawing/2014/main" id="{B051E365-B1AF-8C48-905E-B14D0ABCEAD5}"/>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29" name="Rectangle 125">
            <a:extLst>
              <a:ext uri="{FF2B5EF4-FFF2-40B4-BE49-F238E27FC236}">
                <a16:creationId xmlns:a16="http://schemas.microsoft.com/office/drawing/2014/main" id="{822431DA-F453-4948-8C0D-0DC2F09FBD88}"/>
              </a:ext>
            </a:extLst>
          </p:cNvPr>
          <p:cNvSpPr>
            <a:spLocks noChangeArrowheads="1"/>
          </p:cNvSpPr>
          <p:nvPr/>
        </p:nvSpPr>
        <p:spPr bwMode="auto">
          <a:xfrm>
            <a:off x="2027238"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0" name="Rectangle 126">
            <a:extLst>
              <a:ext uri="{FF2B5EF4-FFF2-40B4-BE49-F238E27FC236}">
                <a16:creationId xmlns:a16="http://schemas.microsoft.com/office/drawing/2014/main" id="{A76FA79E-3B3C-CA4B-AEE4-AA407D3312DF}"/>
              </a:ext>
            </a:extLst>
          </p:cNvPr>
          <p:cNvSpPr>
            <a:spLocks noChangeArrowheads="1"/>
          </p:cNvSpPr>
          <p:nvPr/>
        </p:nvSpPr>
        <p:spPr bwMode="auto">
          <a:xfrm>
            <a:off x="2027238"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31" name="Rectangle 127">
            <a:extLst>
              <a:ext uri="{FF2B5EF4-FFF2-40B4-BE49-F238E27FC236}">
                <a16:creationId xmlns:a16="http://schemas.microsoft.com/office/drawing/2014/main" id="{709D8D34-A9D8-3F46-A332-C7AB5E72E2C9}"/>
              </a:ext>
            </a:extLst>
          </p:cNvPr>
          <p:cNvSpPr>
            <a:spLocks noChangeArrowheads="1"/>
          </p:cNvSpPr>
          <p:nvPr/>
        </p:nvSpPr>
        <p:spPr bwMode="auto">
          <a:xfrm>
            <a:off x="1287463" y="4179888"/>
            <a:ext cx="749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InstrCmnd</a:t>
            </a:r>
          </a:p>
          <a:p>
            <a:pPr algn="ctr"/>
            <a:r>
              <a:rPr lang="en-US" altLang="en-US" sz="1200" b="1">
                <a:solidFill>
                  <a:srgbClr val="000000"/>
                </a:solidFill>
                <a:latin typeface="Arial" panose="020B0604020202020204" pitchFamily="34" charset="0"/>
              </a:rPr>
              <a:t>Port</a:t>
            </a:r>
          </a:p>
        </p:txBody>
      </p:sp>
      <p:sp>
        <p:nvSpPr>
          <p:cNvPr id="303232" name="Rectangle 128">
            <a:extLst>
              <a:ext uri="{FF2B5EF4-FFF2-40B4-BE49-F238E27FC236}">
                <a16:creationId xmlns:a16="http://schemas.microsoft.com/office/drawing/2014/main" id="{7FB611EA-1A91-AE43-ABDC-EFB6C7792760}"/>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36" name="Line 132">
            <a:extLst>
              <a:ext uri="{FF2B5EF4-FFF2-40B4-BE49-F238E27FC236}">
                <a16:creationId xmlns:a16="http://schemas.microsoft.com/office/drawing/2014/main" id="{795F9F5F-55FB-554A-B469-147F5E373C4A}"/>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7" name="Line 133">
            <a:extLst>
              <a:ext uri="{FF2B5EF4-FFF2-40B4-BE49-F238E27FC236}">
                <a16:creationId xmlns:a16="http://schemas.microsoft.com/office/drawing/2014/main" id="{5E249B5E-2AC3-2C48-8847-BD79332E5931}"/>
              </a:ext>
            </a:extLst>
          </p:cNvPr>
          <p:cNvSpPr>
            <a:spLocks noChangeShapeType="1"/>
          </p:cNvSpPr>
          <p:nvPr/>
        </p:nvSpPr>
        <p:spPr bwMode="auto">
          <a:xfrm flipH="1">
            <a:off x="3044825" y="4868863"/>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8" name="Line 134">
            <a:extLst>
              <a:ext uri="{FF2B5EF4-FFF2-40B4-BE49-F238E27FC236}">
                <a16:creationId xmlns:a16="http://schemas.microsoft.com/office/drawing/2014/main" id="{E310E1E3-C06D-1B40-B4C9-8E1A48CACF70}"/>
              </a:ext>
            </a:extLst>
          </p:cNvPr>
          <p:cNvSpPr>
            <a:spLocks noChangeShapeType="1"/>
          </p:cNvSpPr>
          <p:nvPr/>
        </p:nvSpPr>
        <p:spPr bwMode="auto">
          <a:xfrm rot="16200000" flipH="1">
            <a:off x="2376488" y="5265738"/>
            <a:ext cx="2222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39" name="Rectangle 135">
            <a:extLst>
              <a:ext uri="{FF2B5EF4-FFF2-40B4-BE49-F238E27FC236}">
                <a16:creationId xmlns:a16="http://schemas.microsoft.com/office/drawing/2014/main" id="{51B8F6E8-C67F-5E49-904B-30E622907774}"/>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0" name="Rectangle 136">
            <a:extLst>
              <a:ext uri="{FF2B5EF4-FFF2-40B4-BE49-F238E27FC236}">
                <a16:creationId xmlns:a16="http://schemas.microsoft.com/office/drawing/2014/main" id="{EF99560B-33C9-FB4F-8FF0-26E7AAFFCF37}"/>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03241" name="Rectangle 137">
            <a:extLst>
              <a:ext uri="{FF2B5EF4-FFF2-40B4-BE49-F238E27FC236}">
                <a16:creationId xmlns:a16="http://schemas.microsoft.com/office/drawing/2014/main" id="{53871147-FD18-DA4D-9768-4ABB9E61DFBE}"/>
              </a:ext>
            </a:extLst>
          </p:cNvPr>
          <p:cNvSpPr>
            <a:spLocks noChangeArrowheads="1"/>
          </p:cNvSpPr>
          <p:nvPr/>
        </p:nvSpPr>
        <p:spPr bwMode="auto">
          <a:xfrm>
            <a:off x="6850063" y="47894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03242" name="Rectangle 138">
            <a:extLst>
              <a:ext uri="{FF2B5EF4-FFF2-40B4-BE49-F238E27FC236}">
                <a16:creationId xmlns:a16="http://schemas.microsoft.com/office/drawing/2014/main" id="{1D70C7EE-21BA-884D-B3CE-666A22AD7277}"/>
              </a:ext>
            </a:extLst>
          </p:cNvPr>
          <p:cNvSpPr>
            <a:spLocks noChangeArrowheads="1"/>
          </p:cNvSpPr>
          <p:nvPr/>
        </p:nvSpPr>
        <p:spPr bwMode="auto">
          <a:xfrm>
            <a:off x="4094163" y="5510213"/>
            <a:ext cx="7493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TelemPort</a:t>
            </a:r>
            <a:endParaRPr lang="en-US" altLang="en-US" sz="2800" b="1">
              <a:solidFill>
                <a:schemeClr val="tx2"/>
              </a:solidFill>
              <a:latin typeface="Tahoma" panose="020B0604030504040204" pitchFamily="34" charset="0"/>
            </a:endParaRPr>
          </a:p>
        </p:txBody>
      </p:sp>
      <p:sp>
        <p:nvSpPr>
          <p:cNvPr id="303243" name="AutoShape 139">
            <a:extLst>
              <a:ext uri="{FF2B5EF4-FFF2-40B4-BE49-F238E27FC236}">
                <a16:creationId xmlns:a16="http://schemas.microsoft.com/office/drawing/2014/main" id="{BDF06378-C085-3D4A-B501-63D74CFD0058}"/>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4" name="AutoShape 140">
            <a:extLst>
              <a:ext uri="{FF2B5EF4-FFF2-40B4-BE49-F238E27FC236}">
                <a16:creationId xmlns:a16="http://schemas.microsoft.com/office/drawing/2014/main" id="{66FB7FEC-5215-464D-9FAF-9E625CC4F42F}"/>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3245" name="Rectangle 141">
            <a:extLst>
              <a:ext uri="{FF2B5EF4-FFF2-40B4-BE49-F238E27FC236}">
                <a16:creationId xmlns:a16="http://schemas.microsoft.com/office/drawing/2014/main" id="{F99F634B-8399-EE4F-9636-BAD931703096}"/>
              </a:ext>
            </a:extLst>
          </p:cNvPr>
          <p:cNvSpPr>
            <a:spLocks noChangeArrowheads="1"/>
          </p:cNvSpPr>
          <p:nvPr/>
        </p:nvSpPr>
        <p:spPr bwMode="auto">
          <a:xfrm>
            <a:off x="4114800" y="4992688"/>
            <a:ext cx="8445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TakeObs</a:t>
            </a:r>
            <a:endParaRPr lang="en-US" altLang="en-US" sz="2800" b="1">
              <a:solidFill>
                <a:schemeClr val="tx2"/>
              </a:solidFill>
              <a:latin typeface="Tahoma" panose="020B0604030504040204" pitchFamily="34" charset="0"/>
            </a:endParaRPr>
          </a:p>
        </p:txBody>
      </p:sp>
      <p:sp>
        <p:nvSpPr>
          <p:cNvPr id="303246" name="Rectangle 142">
            <a:extLst>
              <a:ext uri="{FF2B5EF4-FFF2-40B4-BE49-F238E27FC236}">
                <a16:creationId xmlns:a16="http://schemas.microsoft.com/office/drawing/2014/main" id="{8EFBFC8C-165A-C047-8CD6-0490F5888689}"/>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SensorData</a:t>
            </a:r>
            <a:endParaRPr lang="en-US" altLang="en-US" sz="2800" b="1">
              <a:solidFill>
                <a:schemeClr val="tx2"/>
              </a:solidFill>
              <a:latin typeface="Tahoma" panose="020B0604030504040204" pitchFamily="34" charset="0"/>
            </a:endParaRPr>
          </a:p>
        </p:txBody>
      </p:sp>
      <p:sp>
        <p:nvSpPr>
          <p:cNvPr id="303252" name="Rectangle 148">
            <a:extLst>
              <a:ext uri="{FF2B5EF4-FFF2-40B4-BE49-F238E27FC236}">
                <a16:creationId xmlns:a16="http://schemas.microsoft.com/office/drawing/2014/main" id="{B174E695-9054-AF4A-9DF7-7FDC44F2BAEF}"/>
              </a:ext>
            </a:extLst>
          </p:cNvPr>
          <p:cNvSpPr>
            <a:spLocks noChangeArrowheads="1"/>
          </p:cNvSpPr>
          <p:nvPr/>
        </p:nvSpPr>
        <p:spPr bwMode="auto">
          <a:xfrm>
            <a:off x="6594475" y="56800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3" name="Rectangle 149">
            <a:extLst>
              <a:ext uri="{FF2B5EF4-FFF2-40B4-BE49-F238E27FC236}">
                <a16:creationId xmlns:a16="http://schemas.microsoft.com/office/drawing/2014/main" id="{6F1A14C0-4023-A748-85F7-7517CAF7E6FC}"/>
              </a:ext>
            </a:extLst>
          </p:cNvPr>
          <p:cNvSpPr>
            <a:spLocks noChangeArrowheads="1"/>
          </p:cNvSpPr>
          <p:nvPr/>
        </p:nvSpPr>
        <p:spPr bwMode="auto">
          <a:xfrm>
            <a:off x="7226300" y="62769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54" name="Freeform 150">
            <a:extLst>
              <a:ext uri="{FF2B5EF4-FFF2-40B4-BE49-F238E27FC236}">
                <a16:creationId xmlns:a16="http://schemas.microsoft.com/office/drawing/2014/main" id="{F9E73B72-9964-6941-8F09-EFDBA96A11F6}"/>
              </a:ext>
            </a:extLst>
          </p:cNvPr>
          <p:cNvSpPr>
            <a:spLocks/>
          </p:cNvSpPr>
          <p:nvPr/>
        </p:nvSpPr>
        <p:spPr bwMode="auto">
          <a:xfrm flipH="1" flipV="1">
            <a:off x="6738938" y="5727700"/>
            <a:ext cx="554037" cy="54610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5" name="Freeform 151">
            <a:extLst>
              <a:ext uri="{FF2B5EF4-FFF2-40B4-BE49-F238E27FC236}">
                <a16:creationId xmlns:a16="http://schemas.microsoft.com/office/drawing/2014/main" id="{CB0E61D7-45A6-6A49-943E-BA852DC0A726}"/>
              </a:ext>
            </a:extLst>
          </p:cNvPr>
          <p:cNvSpPr>
            <a:spLocks/>
          </p:cNvSpPr>
          <p:nvPr/>
        </p:nvSpPr>
        <p:spPr bwMode="auto">
          <a:xfrm flipV="1">
            <a:off x="6978650" y="4371975"/>
            <a:ext cx="433388" cy="465138"/>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6" name="Rectangle 152">
            <a:extLst>
              <a:ext uri="{FF2B5EF4-FFF2-40B4-BE49-F238E27FC236}">
                <a16:creationId xmlns:a16="http://schemas.microsoft.com/office/drawing/2014/main" id="{B7BEC292-746E-D74C-9151-E885940E622E}"/>
              </a:ext>
            </a:extLst>
          </p:cNvPr>
          <p:cNvSpPr>
            <a:spLocks noChangeArrowheads="1"/>
          </p:cNvSpPr>
          <p:nvPr/>
        </p:nvSpPr>
        <p:spPr bwMode="auto">
          <a:xfrm>
            <a:off x="6694488" y="6464300"/>
            <a:ext cx="7747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RFAntenna</a:t>
            </a:r>
            <a:endParaRPr lang="en-US" altLang="en-US" sz="2800" b="1">
              <a:solidFill>
                <a:schemeClr val="tx2"/>
              </a:solidFill>
              <a:latin typeface="Tahoma" panose="020B0604030504040204" pitchFamily="34" charset="0"/>
            </a:endParaRPr>
          </a:p>
        </p:txBody>
      </p:sp>
      <p:sp>
        <p:nvSpPr>
          <p:cNvPr id="303258" name="Freeform 154">
            <a:extLst>
              <a:ext uri="{FF2B5EF4-FFF2-40B4-BE49-F238E27FC236}">
                <a16:creationId xmlns:a16="http://schemas.microsoft.com/office/drawing/2014/main" id="{813A2E3C-F288-1346-8625-6ACB0EF0C61B}"/>
              </a:ext>
            </a:extLst>
          </p:cNvPr>
          <p:cNvSpPr>
            <a:spLocks/>
          </p:cNvSpPr>
          <p:nvPr/>
        </p:nvSpPr>
        <p:spPr bwMode="auto">
          <a:xfrm>
            <a:off x="708025" y="3805238"/>
            <a:ext cx="3398838" cy="23129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59" name="Rectangle 155">
            <a:extLst>
              <a:ext uri="{FF2B5EF4-FFF2-40B4-BE49-F238E27FC236}">
                <a16:creationId xmlns:a16="http://schemas.microsoft.com/office/drawing/2014/main" id="{72F54E0B-DB59-754B-92DE-A9395CA2B586}"/>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1" name="Rectangle 157">
            <a:extLst>
              <a:ext uri="{FF2B5EF4-FFF2-40B4-BE49-F238E27FC236}">
                <a16:creationId xmlns:a16="http://schemas.microsoft.com/office/drawing/2014/main" id="{B1C8B2DD-A77A-4644-AD4E-B3D4ABE229FB}"/>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2" name="Rectangle 158">
            <a:extLst>
              <a:ext uri="{FF2B5EF4-FFF2-40B4-BE49-F238E27FC236}">
                <a16:creationId xmlns:a16="http://schemas.microsoft.com/office/drawing/2014/main" id="{D725B8EB-01A6-B048-B90F-FB47F04C8071}"/>
              </a:ext>
            </a:extLst>
          </p:cNvPr>
          <p:cNvSpPr>
            <a:spLocks noChangeArrowheads="1"/>
          </p:cNvSpPr>
          <p:nvPr/>
        </p:nvSpPr>
        <p:spPr bwMode="auto">
          <a:xfrm>
            <a:off x="4175125" y="5959475"/>
            <a:ext cx="1673225" cy="296863"/>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3" name="Rectangle 159">
            <a:extLst>
              <a:ext uri="{FF2B5EF4-FFF2-40B4-BE49-F238E27FC236}">
                <a16:creationId xmlns:a16="http://schemas.microsoft.com/office/drawing/2014/main" id="{3EC9C662-4B7A-1A4F-B25A-B34ED4902A4D}"/>
              </a:ext>
            </a:extLst>
          </p:cNvPr>
          <p:cNvSpPr>
            <a:spLocks noChangeArrowheads="1"/>
          </p:cNvSpPr>
          <p:nvPr/>
        </p:nvSpPr>
        <p:spPr bwMode="auto">
          <a:xfrm>
            <a:off x="4702175" y="6021388"/>
            <a:ext cx="7366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03264" name="Rectangle 160">
            <a:extLst>
              <a:ext uri="{FF2B5EF4-FFF2-40B4-BE49-F238E27FC236}">
                <a16:creationId xmlns:a16="http://schemas.microsoft.com/office/drawing/2014/main" id="{678F2E0C-1C07-A142-AFB6-6171CD05822D}"/>
              </a:ext>
            </a:extLst>
          </p:cNvPr>
          <p:cNvSpPr>
            <a:spLocks noChangeArrowheads="1"/>
          </p:cNvSpPr>
          <p:nvPr/>
        </p:nvSpPr>
        <p:spPr bwMode="auto">
          <a:xfrm>
            <a:off x="4111625" y="606266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5" name="Rectangle 161">
            <a:extLst>
              <a:ext uri="{FF2B5EF4-FFF2-40B4-BE49-F238E27FC236}">
                <a16:creationId xmlns:a16="http://schemas.microsoft.com/office/drawing/2014/main" id="{5149C45F-96CC-964C-A398-E1BB45050576}"/>
              </a:ext>
            </a:extLst>
          </p:cNvPr>
          <p:cNvSpPr>
            <a:spLocks noChangeArrowheads="1"/>
          </p:cNvSpPr>
          <p:nvPr/>
        </p:nvSpPr>
        <p:spPr bwMode="auto">
          <a:xfrm>
            <a:off x="4111625" y="606266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66" name="Rectangle 162">
            <a:extLst>
              <a:ext uri="{FF2B5EF4-FFF2-40B4-BE49-F238E27FC236}">
                <a16:creationId xmlns:a16="http://schemas.microsoft.com/office/drawing/2014/main" id="{69A664A9-385E-264B-BDE6-87AA1D381710}"/>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69" name="Rectangle 165">
            <a:extLst>
              <a:ext uri="{FF2B5EF4-FFF2-40B4-BE49-F238E27FC236}">
                <a16:creationId xmlns:a16="http://schemas.microsoft.com/office/drawing/2014/main" id="{CBDF8C8A-4632-1049-80A4-F1D2B7842379}"/>
              </a:ext>
            </a:extLst>
          </p:cNvPr>
          <p:cNvSpPr>
            <a:spLocks noChangeArrowheads="1"/>
          </p:cNvSpPr>
          <p:nvPr/>
        </p:nvSpPr>
        <p:spPr bwMode="auto">
          <a:xfrm>
            <a:off x="3005138" y="58975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TeleCmndPort</a:t>
            </a:r>
            <a:endParaRPr lang="en-US" altLang="en-US" sz="2800" b="1">
              <a:solidFill>
                <a:schemeClr val="tx2"/>
              </a:solidFill>
              <a:latin typeface="Tahoma" panose="020B0604030504040204" pitchFamily="34" charset="0"/>
            </a:endParaRPr>
          </a:p>
        </p:txBody>
      </p:sp>
      <p:sp>
        <p:nvSpPr>
          <p:cNvPr id="303270" name="Rectangle 166">
            <a:extLst>
              <a:ext uri="{FF2B5EF4-FFF2-40B4-BE49-F238E27FC236}">
                <a16:creationId xmlns:a16="http://schemas.microsoft.com/office/drawing/2014/main" id="{ECA904AF-532E-CA4E-8209-2DAAB8A339ED}"/>
              </a:ext>
            </a:extLst>
          </p:cNvPr>
          <p:cNvSpPr>
            <a:spLocks noChangeArrowheads="1"/>
          </p:cNvSpPr>
          <p:nvPr/>
        </p:nvSpPr>
        <p:spPr bwMode="auto">
          <a:xfrm>
            <a:off x="5778500" y="60579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1" name="Freeform 167">
            <a:extLst>
              <a:ext uri="{FF2B5EF4-FFF2-40B4-BE49-F238E27FC236}">
                <a16:creationId xmlns:a16="http://schemas.microsoft.com/office/drawing/2014/main" id="{3F063291-F68E-C943-81AA-00931A4E476B}"/>
              </a:ext>
            </a:extLst>
          </p:cNvPr>
          <p:cNvSpPr>
            <a:spLocks/>
          </p:cNvSpPr>
          <p:nvPr/>
        </p:nvSpPr>
        <p:spPr bwMode="auto">
          <a:xfrm flipH="1" flipV="1">
            <a:off x="5895975" y="6113463"/>
            <a:ext cx="954088" cy="22383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2" name="Rectangle 168">
            <a:extLst>
              <a:ext uri="{FF2B5EF4-FFF2-40B4-BE49-F238E27FC236}">
                <a16:creationId xmlns:a16="http://schemas.microsoft.com/office/drawing/2014/main" id="{89B6CF91-FE58-C74A-A58F-63BAFAABD0EE}"/>
              </a:ext>
            </a:extLst>
          </p:cNvPr>
          <p:cNvSpPr>
            <a:spLocks noChangeArrowheads="1"/>
          </p:cNvSpPr>
          <p:nvPr/>
        </p:nvSpPr>
        <p:spPr bwMode="auto">
          <a:xfrm>
            <a:off x="1122363" y="3433763"/>
            <a:ext cx="546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CmndIn</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03273" name="Line 169">
            <a:extLst>
              <a:ext uri="{FF2B5EF4-FFF2-40B4-BE49-F238E27FC236}">
                <a16:creationId xmlns:a16="http://schemas.microsoft.com/office/drawing/2014/main" id="{70EB449F-D0F9-E34B-899D-25BE810FF67D}"/>
              </a:ext>
            </a:extLst>
          </p:cNvPr>
          <p:cNvSpPr>
            <a:spLocks noChangeShapeType="1"/>
          </p:cNvSpPr>
          <p:nvPr/>
        </p:nvSpPr>
        <p:spPr bwMode="auto">
          <a:xfrm flipH="1">
            <a:off x="688975" y="3824288"/>
            <a:ext cx="1036638"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60" name="Rectangle 156">
            <a:extLst>
              <a:ext uri="{FF2B5EF4-FFF2-40B4-BE49-F238E27FC236}">
                <a16:creationId xmlns:a16="http://schemas.microsoft.com/office/drawing/2014/main" id="{FAEE82BC-6335-EC4D-892E-A2808C7A76AB}"/>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03267" name="Rectangle 163">
            <a:extLst>
              <a:ext uri="{FF2B5EF4-FFF2-40B4-BE49-F238E27FC236}">
                <a16:creationId xmlns:a16="http://schemas.microsoft.com/office/drawing/2014/main" id="{5C88B5E7-BC48-9945-B3DD-35D1299EBDFD}"/>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03274" name="Line 170">
            <a:extLst>
              <a:ext uri="{FF2B5EF4-FFF2-40B4-BE49-F238E27FC236}">
                <a16:creationId xmlns:a16="http://schemas.microsoft.com/office/drawing/2014/main" id="{27B2E6E1-7FC9-BB40-92FB-14D855607EF9}"/>
              </a:ext>
            </a:extLst>
          </p:cNvPr>
          <p:cNvSpPr>
            <a:spLocks noChangeShapeType="1"/>
          </p:cNvSpPr>
          <p:nvPr/>
        </p:nvSpPr>
        <p:spPr bwMode="auto">
          <a:xfrm flipV="1">
            <a:off x="26527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3275" name="Rectangle 171">
            <a:extLst>
              <a:ext uri="{FF2B5EF4-FFF2-40B4-BE49-F238E27FC236}">
                <a16:creationId xmlns:a16="http://schemas.microsoft.com/office/drawing/2014/main" id="{CF4676E5-5690-3549-8B0D-5BE1737BF599}"/>
              </a:ext>
            </a:extLst>
          </p:cNvPr>
          <p:cNvSpPr>
            <a:spLocks noChangeArrowheads="1"/>
          </p:cNvSpPr>
          <p:nvPr/>
        </p:nvSpPr>
        <p:spPr bwMode="auto">
          <a:xfrm>
            <a:off x="2589213" y="4002088"/>
            <a:ext cx="125412"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6" name="Rectangle 172">
            <a:extLst>
              <a:ext uri="{FF2B5EF4-FFF2-40B4-BE49-F238E27FC236}">
                <a16:creationId xmlns:a16="http://schemas.microsoft.com/office/drawing/2014/main" id="{8F91FFAF-05D6-D54E-9153-FC0A896F66E7}"/>
              </a:ext>
            </a:extLst>
          </p:cNvPr>
          <p:cNvSpPr>
            <a:spLocks noChangeArrowheads="1"/>
          </p:cNvSpPr>
          <p:nvPr/>
        </p:nvSpPr>
        <p:spPr bwMode="auto">
          <a:xfrm>
            <a:off x="2589213" y="4002088"/>
            <a:ext cx="125412"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77" name="Rectangle 173">
            <a:extLst>
              <a:ext uri="{FF2B5EF4-FFF2-40B4-BE49-F238E27FC236}">
                <a16:creationId xmlns:a16="http://schemas.microsoft.com/office/drawing/2014/main" id="{E798B258-0EED-4948-80C2-936D57FE08FF}"/>
              </a:ext>
            </a:extLst>
          </p:cNvPr>
          <p:cNvSpPr>
            <a:spLocks noChangeArrowheads="1"/>
          </p:cNvSpPr>
          <p:nvPr/>
        </p:nvSpPr>
        <p:spPr bwMode="auto">
          <a:xfrm>
            <a:off x="2589213" y="4595813"/>
            <a:ext cx="125412" cy="1079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3278" name="Rectangle 174">
            <a:extLst>
              <a:ext uri="{FF2B5EF4-FFF2-40B4-BE49-F238E27FC236}">
                <a16:creationId xmlns:a16="http://schemas.microsoft.com/office/drawing/2014/main" id="{09A35A93-D161-5F48-A32B-C12524DD3C2D}"/>
              </a:ext>
            </a:extLst>
          </p:cNvPr>
          <p:cNvSpPr>
            <a:spLocks noChangeArrowheads="1"/>
          </p:cNvSpPr>
          <p:nvPr/>
        </p:nvSpPr>
        <p:spPr bwMode="auto">
          <a:xfrm>
            <a:off x="2589213" y="4595813"/>
            <a:ext cx="125412" cy="1079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3282" name="Rectangle 178">
            <a:extLst>
              <a:ext uri="{FF2B5EF4-FFF2-40B4-BE49-F238E27FC236}">
                <a16:creationId xmlns:a16="http://schemas.microsoft.com/office/drawing/2014/main" id="{73972611-99C4-634B-BBBE-847A1F91C42E}"/>
              </a:ext>
            </a:extLst>
          </p:cNvPr>
          <p:cNvSpPr>
            <a:spLocks noChangeArrowheads="1"/>
          </p:cNvSpPr>
          <p:nvPr/>
        </p:nvSpPr>
        <p:spPr bwMode="auto">
          <a:xfrm>
            <a:off x="6783388" y="6292850"/>
            <a:ext cx="127000" cy="109538"/>
          </a:xfrm>
          <a:prstGeom prst="rect">
            <a:avLst/>
          </a:prstGeom>
          <a:solidFill>
            <a:schemeClr val="bg1"/>
          </a:solidFill>
          <a:ln w="25400">
            <a:solidFill>
              <a:srgbClr val="000000"/>
            </a:solidFill>
            <a:miter lim="800000"/>
            <a:headEnd/>
            <a:tailEnd/>
          </a:ln>
        </p:spPr>
        <p:txBody>
          <a:bodyPr/>
          <a:lstStyle/>
          <a:p>
            <a:endParaRPr lang="en-US"/>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Date Placeholder 2">
            <a:extLst>
              <a:ext uri="{FF2B5EF4-FFF2-40B4-BE49-F238E27FC236}">
                <a16:creationId xmlns:a16="http://schemas.microsoft.com/office/drawing/2014/main" id="{055A15C2-4B70-E24B-850F-5BC1F9C8C5E8}"/>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13346" name="Rectangle 2">
            <a:extLst>
              <a:ext uri="{FF2B5EF4-FFF2-40B4-BE49-F238E27FC236}">
                <a16:creationId xmlns:a16="http://schemas.microsoft.com/office/drawing/2014/main" id="{933BEB35-7A7D-F346-AC6C-A7E2F4B62BC7}"/>
              </a:ext>
            </a:extLst>
          </p:cNvPr>
          <p:cNvSpPr>
            <a:spLocks noGrp="1" noChangeArrowheads="1"/>
          </p:cNvSpPr>
          <p:nvPr>
            <p:ph type="title"/>
          </p:nvPr>
        </p:nvSpPr>
        <p:spPr/>
        <p:txBody>
          <a:bodyPr/>
          <a:lstStyle/>
          <a:p>
            <a:r>
              <a:rPr lang="en-US" altLang="en-US" sz="2400"/>
              <a:t>Connectivity View (Nodes &amp; Links) </a:t>
            </a:r>
            <a:br>
              <a:rPr lang="en-US" altLang="en-US" sz="2400"/>
            </a:br>
            <a:r>
              <a:rPr lang="en-US" altLang="en-US" sz="2400"/>
              <a:t>Using SysML Components (MOS &amp; TT&amp;C Systems)</a:t>
            </a:r>
          </a:p>
        </p:txBody>
      </p:sp>
      <p:sp>
        <p:nvSpPr>
          <p:cNvPr id="313476" name="Rectangle 132">
            <a:extLst>
              <a:ext uri="{FF2B5EF4-FFF2-40B4-BE49-F238E27FC236}">
                <a16:creationId xmlns:a16="http://schemas.microsoft.com/office/drawing/2014/main" id="{59C5D7CA-D24F-4C48-8CC1-FF6F6885D633}"/>
              </a:ext>
            </a:extLst>
          </p:cNvPr>
          <p:cNvSpPr>
            <a:spLocks noChangeArrowheads="1"/>
          </p:cNvSpPr>
          <p:nvPr/>
        </p:nvSpPr>
        <p:spPr bwMode="auto">
          <a:xfrm>
            <a:off x="4175125" y="5908675"/>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507" name="Line 163">
            <a:extLst>
              <a:ext uri="{FF2B5EF4-FFF2-40B4-BE49-F238E27FC236}">
                <a16:creationId xmlns:a16="http://schemas.microsoft.com/office/drawing/2014/main" id="{EBD1BEC5-30AA-5345-889D-A595497B2AC2}"/>
              </a:ext>
            </a:extLst>
          </p:cNvPr>
          <p:cNvSpPr>
            <a:spLocks noChangeShapeType="1"/>
          </p:cNvSpPr>
          <p:nvPr/>
        </p:nvSpPr>
        <p:spPr bwMode="auto">
          <a:xfrm flipH="1">
            <a:off x="5249863" y="37861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49" name="Rectangle 5">
            <a:extLst>
              <a:ext uri="{FF2B5EF4-FFF2-40B4-BE49-F238E27FC236}">
                <a16:creationId xmlns:a16="http://schemas.microsoft.com/office/drawing/2014/main" id="{7E7C748C-6A41-274B-880F-6CF8A704E5D5}"/>
              </a:ext>
            </a:extLst>
          </p:cNvPr>
          <p:cNvSpPr>
            <a:spLocks noChangeArrowheads="1"/>
          </p:cNvSpPr>
          <p:nvPr/>
        </p:nvSpPr>
        <p:spPr bwMode="auto">
          <a:xfrm>
            <a:off x="5259388" y="1870075"/>
            <a:ext cx="2868612"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0" name="Group 6">
            <a:extLst>
              <a:ext uri="{FF2B5EF4-FFF2-40B4-BE49-F238E27FC236}">
                <a16:creationId xmlns:a16="http://schemas.microsoft.com/office/drawing/2014/main" id="{96EB533E-74D5-C344-9018-BA6C06147FEF}"/>
              </a:ext>
            </a:extLst>
          </p:cNvPr>
          <p:cNvGrpSpPr>
            <a:grpSpLocks/>
          </p:cNvGrpSpPr>
          <p:nvPr/>
        </p:nvGrpSpPr>
        <p:grpSpPr bwMode="auto">
          <a:xfrm>
            <a:off x="5259388" y="1870075"/>
            <a:ext cx="3144837" cy="3554413"/>
            <a:chOff x="3499" y="1224"/>
            <a:chExt cx="1807" cy="2239"/>
          </a:xfrm>
        </p:grpSpPr>
        <p:sp>
          <p:nvSpPr>
            <p:cNvPr id="313351" name="Rectangle 7">
              <a:extLst>
                <a:ext uri="{FF2B5EF4-FFF2-40B4-BE49-F238E27FC236}">
                  <a16:creationId xmlns:a16="http://schemas.microsoft.com/office/drawing/2014/main" id="{8A74ED3A-9AF0-CE49-BD53-BDFA5A9C92CF}"/>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2" name="Rectangle 8">
              <a:extLst>
                <a:ext uri="{FF2B5EF4-FFF2-40B4-BE49-F238E27FC236}">
                  <a16:creationId xmlns:a16="http://schemas.microsoft.com/office/drawing/2014/main" id="{D9228621-50F3-7748-9CAD-6843C2C023F5}"/>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3" name="Rectangle 9">
            <a:extLst>
              <a:ext uri="{FF2B5EF4-FFF2-40B4-BE49-F238E27FC236}">
                <a16:creationId xmlns:a16="http://schemas.microsoft.com/office/drawing/2014/main" id="{235C6DD6-5D54-E449-A658-58D2D663C555}"/>
              </a:ext>
            </a:extLst>
          </p:cNvPr>
          <p:cNvSpPr>
            <a:spLocks noChangeArrowheads="1"/>
          </p:cNvSpPr>
          <p:nvPr/>
        </p:nvSpPr>
        <p:spPr bwMode="auto">
          <a:xfrm>
            <a:off x="5813425" y="1928813"/>
            <a:ext cx="2108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TT&amp;C : TrackTelemCommand</a:t>
            </a:r>
          </a:p>
        </p:txBody>
      </p:sp>
      <p:sp>
        <p:nvSpPr>
          <p:cNvPr id="313354" name="Rectangle 10">
            <a:extLst>
              <a:ext uri="{FF2B5EF4-FFF2-40B4-BE49-F238E27FC236}">
                <a16:creationId xmlns:a16="http://schemas.microsoft.com/office/drawing/2014/main" id="{02021288-6931-ED46-92CF-4435587FBFC0}"/>
              </a:ext>
            </a:extLst>
          </p:cNvPr>
          <p:cNvSpPr>
            <a:spLocks noChangeArrowheads="1"/>
          </p:cNvSpPr>
          <p:nvPr/>
        </p:nvSpPr>
        <p:spPr bwMode="auto">
          <a:xfrm>
            <a:off x="1027113" y="1870075"/>
            <a:ext cx="2660650" cy="3190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13355" name="Group 11">
            <a:extLst>
              <a:ext uri="{FF2B5EF4-FFF2-40B4-BE49-F238E27FC236}">
                <a16:creationId xmlns:a16="http://schemas.microsoft.com/office/drawing/2014/main" id="{28471833-7399-2A4C-B5E6-C7137936D2ED}"/>
              </a:ext>
            </a:extLst>
          </p:cNvPr>
          <p:cNvGrpSpPr>
            <a:grpSpLocks/>
          </p:cNvGrpSpPr>
          <p:nvPr/>
        </p:nvGrpSpPr>
        <p:grpSpPr bwMode="auto">
          <a:xfrm>
            <a:off x="923925" y="1870075"/>
            <a:ext cx="2767013" cy="3554413"/>
            <a:chOff x="833" y="1224"/>
            <a:chExt cx="1678" cy="2239"/>
          </a:xfrm>
        </p:grpSpPr>
        <p:sp>
          <p:nvSpPr>
            <p:cNvPr id="313356" name="Rectangle 12">
              <a:extLst>
                <a:ext uri="{FF2B5EF4-FFF2-40B4-BE49-F238E27FC236}">
                  <a16:creationId xmlns:a16="http://schemas.microsoft.com/office/drawing/2014/main" id="{F8D1BC62-A328-2D40-9D65-E755ABD66C1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57" name="Rectangle 13">
              <a:extLst>
                <a:ext uri="{FF2B5EF4-FFF2-40B4-BE49-F238E27FC236}">
                  <a16:creationId xmlns:a16="http://schemas.microsoft.com/office/drawing/2014/main" id="{1CD42AFE-0689-F648-B48B-5BAA477BB4BB}"/>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13358" name="Rectangle 14">
            <a:extLst>
              <a:ext uri="{FF2B5EF4-FFF2-40B4-BE49-F238E27FC236}">
                <a16:creationId xmlns:a16="http://schemas.microsoft.com/office/drawing/2014/main" id="{8C7D1CD0-8550-DB46-9C55-5C4809660EE2}"/>
              </a:ext>
            </a:extLst>
          </p:cNvPr>
          <p:cNvSpPr>
            <a:spLocks noChangeArrowheads="1"/>
          </p:cNvSpPr>
          <p:nvPr/>
        </p:nvSpPr>
        <p:spPr bwMode="auto">
          <a:xfrm>
            <a:off x="1387475" y="1928813"/>
            <a:ext cx="185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MOS : MissionOpsSystem</a:t>
            </a:r>
            <a:endParaRPr lang="en-US" altLang="en-US" sz="2800" b="1">
              <a:solidFill>
                <a:schemeClr val="tx2"/>
              </a:solidFill>
              <a:latin typeface="Tahoma" panose="020B0604030504040204" pitchFamily="34" charset="0"/>
            </a:endParaRPr>
          </a:p>
        </p:txBody>
      </p:sp>
      <p:sp>
        <p:nvSpPr>
          <p:cNvPr id="313359" name="Rectangle 15">
            <a:extLst>
              <a:ext uri="{FF2B5EF4-FFF2-40B4-BE49-F238E27FC236}">
                <a16:creationId xmlns:a16="http://schemas.microsoft.com/office/drawing/2014/main" id="{1E59A009-34A3-AB47-9908-269880596308}"/>
              </a:ext>
            </a:extLst>
          </p:cNvPr>
          <p:cNvSpPr>
            <a:spLocks noChangeArrowheads="1"/>
          </p:cNvSpPr>
          <p:nvPr/>
        </p:nvSpPr>
        <p:spPr bwMode="auto">
          <a:xfrm>
            <a:off x="3641725" y="2690813"/>
            <a:ext cx="128588"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0" name="Rectangle 16">
            <a:extLst>
              <a:ext uri="{FF2B5EF4-FFF2-40B4-BE49-F238E27FC236}">
                <a16:creationId xmlns:a16="http://schemas.microsoft.com/office/drawing/2014/main" id="{98AEE4F0-B1C2-B243-A431-4B7915C3EDF4}"/>
              </a:ext>
            </a:extLst>
          </p:cNvPr>
          <p:cNvSpPr>
            <a:spLocks noChangeArrowheads="1"/>
          </p:cNvSpPr>
          <p:nvPr/>
        </p:nvSpPr>
        <p:spPr bwMode="auto">
          <a:xfrm>
            <a:off x="3641725" y="2690813"/>
            <a:ext cx="128588"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1" name="Rectangle 17">
            <a:extLst>
              <a:ext uri="{FF2B5EF4-FFF2-40B4-BE49-F238E27FC236}">
                <a16:creationId xmlns:a16="http://schemas.microsoft.com/office/drawing/2014/main" id="{BB338DAC-2D1D-F94D-B4CF-2ACD0077CAD3}"/>
              </a:ext>
            </a:extLst>
          </p:cNvPr>
          <p:cNvSpPr>
            <a:spLocks noChangeArrowheads="1"/>
          </p:cNvSpPr>
          <p:nvPr/>
        </p:nvSpPr>
        <p:spPr bwMode="auto">
          <a:xfrm>
            <a:off x="5178425"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2" name="Rectangle 18">
            <a:extLst>
              <a:ext uri="{FF2B5EF4-FFF2-40B4-BE49-F238E27FC236}">
                <a16:creationId xmlns:a16="http://schemas.microsoft.com/office/drawing/2014/main" id="{402A6168-7BCC-7C41-A593-95C6A0A39972}"/>
              </a:ext>
            </a:extLst>
          </p:cNvPr>
          <p:cNvSpPr>
            <a:spLocks noChangeArrowheads="1"/>
          </p:cNvSpPr>
          <p:nvPr/>
        </p:nvSpPr>
        <p:spPr bwMode="auto">
          <a:xfrm>
            <a:off x="5210175" y="4813300"/>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3" name="Freeform 19">
            <a:extLst>
              <a:ext uri="{FF2B5EF4-FFF2-40B4-BE49-F238E27FC236}">
                <a16:creationId xmlns:a16="http://schemas.microsoft.com/office/drawing/2014/main" id="{59CB481E-3E15-1A45-B07D-F063F378DEC6}"/>
              </a:ext>
            </a:extLst>
          </p:cNvPr>
          <p:cNvSpPr>
            <a:spLocks/>
          </p:cNvSpPr>
          <p:nvPr/>
        </p:nvSpPr>
        <p:spPr bwMode="auto">
          <a:xfrm rot="-5400000">
            <a:off x="2878932" y="4171156"/>
            <a:ext cx="633412" cy="35242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6" name="Rectangle 22">
            <a:extLst>
              <a:ext uri="{FF2B5EF4-FFF2-40B4-BE49-F238E27FC236}">
                <a16:creationId xmlns:a16="http://schemas.microsoft.com/office/drawing/2014/main" id="{3860C438-DADE-7E47-9704-11A7FB3E4E5E}"/>
              </a:ext>
            </a:extLst>
          </p:cNvPr>
          <p:cNvSpPr>
            <a:spLocks noChangeArrowheads="1"/>
          </p:cNvSpPr>
          <p:nvPr/>
        </p:nvSpPr>
        <p:spPr bwMode="auto">
          <a:xfrm>
            <a:off x="3627438" y="4813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67" name="Rectangle 23">
            <a:extLst>
              <a:ext uri="{FF2B5EF4-FFF2-40B4-BE49-F238E27FC236}">
                <a16:creationId xmlns:a16="http://schemas.microsoft.com/office/drawing/2014/main" id="{AB4A0F95-F764-734B-94AC-E0C4DC77DE7D}"/>
              </a:ext>
            </a:extLst>
          </p:cNvPr>
          <p:cNvSpPr>
            <a:spLocks noChangeArrowheads="1"/>
          </p:cNvSpPr>
          <p:nvPr/>
        </p:nvSpPr>
        <p:spPr bwMode="auto">
          <a:xfrm>
            <a:off x="3627438" y="4813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68" name="Rectangle 24">
            <a:extLst>
              <a:ext uri="{FF2B5EF4-FFF2-40B4-BE49-F238E27FC236}">
                <a16:creationId xmlns:a16="http://schemas.microsoft.com/office/drawing/2014/main" id="{C1A6F1D7-0178-1140-8A17-E16EC0A5830B}"/>
              </a:ext>
            </a:extLst>
          </p:cNvPr>
          <p:cNvSpPr>
            <a:spLocks noChangeArrowheads="1"/>
          </p:cNvSpPr>
          <p:nvPr/>
        </p:nvSpPr>
        <p:spPr bwMode="auto">
          <a:xfrm>
            <a:off x="4991100" y="5530850"/>
            <a:ext cx="1457325" cy="219075"/>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0" name="Rectangle 36">
            <a:extLst>
              <a:ext uri="{FF2B5EF4-FFF2-40B4-BE49-F238E27FC236}">
                <a16:creationId xmlns:a16="http://schemas.microsoft.com/office/drawing/2014/main" id="{6FFD2FE2-693F-A54E-8090-3E302DB38640}"/>
              </a:ext>
            </a:extLst>
          </p:cNvPr>
          <p:cNvSpPr>
            <a:spLocks noChangeArrowheads="1"/>
          </p:cNvSpPr>
          <p:nvPr/>
        </p:nvSpPr>
        <p:spPr bwMode="auto">
          <a:xfrm>
            <a:off x="4224338" y="2540000"/>
            <a:ext cx="5238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1" name="Rectangle 37">
            <a:extLst>
              <a:ext uri="{FF2B5EF4-FFF2-40B4-BE49-F238E27FC236}">
                <a16:creationId xmlns:a16="http://schemas.microsoft.com/office/drawing/2014/main" id="{FC810686-4C78-D741-A9E8-9335C86AD5C4}"/>
              </a:ext>
            </a:extLst>
          </p:cNvPr>
          <p:cNvSpPr>
            <a:spLocks noChangeArrowheads="1"/>
          </p:cNvSpPr>
          <p:nvPr/>
        </p:nvSpPr>
        <p:spPr bwMode="auto">
          <a:xfrm>
            <a:off x="4248150" y="4679950"/>
            <a:ext cx="498475"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2" name="Line 38">
            <a:extLst>
              <a:ext uri="{FF2B5EF4-FFF2-40B4-BE49-F238E27FC236}">
                <a16:creationId xmlns:a16="http://schemas.microsoft.com/office/drawing/2014/main" id="{54E243C9-0F8B-4D4B-994B-4A0F49B7C009}"/>
              </a:ext>
            </a:extLst>
          </p:cNvPr>
          <p:cNvSpPr>
            <a:spLocks noChangeShapeType="1"/>
          </p:cNvSpPr>
          <p:nvPr/>
        </p:nvSpPr>
        <p:spPr bwMode="auto">
          <a:xfrm flipH="1">
            <a:off x="3759200" y="2744788"/>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3" name="Line 39">
            <a:extLst>
              <a:ext uri="{FF2B5EF4-FFF2-40B4-BE49-F238E27FC236}">
                <a16:creationId xmlns:a16="http://schemas.microsoft.com/office/drawing/2014/main" id="{42CC14F0-3D9F-144D-BB82-54D07A90F829}"/>
              </a:ext>
            </a:extLst>
          </p:cNvPr>
          <p:cNvSpPr>
            <a:spLocks noChangeShapeType="1"/>
          </p:cNvSpPr>
          <p:nvPr/>
        </p:nvSpPr>
        <p:spPr bwMode="auto">
          <a:xfrm flipH="1">
            <a:off x="3768725" y="4868863"/>
            <a:ext cx="14224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84" name="Freeform 40">
            <a:extLst>
              <a:ext uri="{FF2B5EF4-FFF2-40B4-BE49-F238E27FC236}">
                <a16:creationId xmlns:a16="http://schemas.microsoft.com/office/drawing/2014/main" id="{BAAFB697-44BB-7C4F-B9D9-E7C7657DD534}"/>
              </a:ext>
            </a:extLst>
          </p:cNvPr>
          <p:cNvSpPr>
            <a:spLocks noEditPoints="1"/>
          </p:cNvSpPr>
          <p:nvPr/>
        </p:nvSpPr>
        <p:spPr bwMode="auto">
          <a:xfrm>
            <a:off x="6597650" y="2519363"/>
            <a:ext cx="4763" cy="434975"/>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13385" name="Freeform 41">
            <a:extLst>
              <a:ext uri="{FF2B5EF4-FFF2-40B4-BE49-F238E27FC236}">
                <a16:creationId xmlns:a16="http://schemas.microsoft.com/office/drawing/2014/main" id="{6DAB4789-156E-0741-96C8-238C63970864}"/>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6" name="Freeform 42">
            <a:extLst>
              <a:ext uri="{FF2B5EF4-FFF2-40B4-BE49-F238E27FC236}">
                <a16:creationId xmlns:a16="http://schemas.microsoft.com/office/drawing/2014/main" id="{DF22C223-0564-E144-8F50-A79A53390553}"/>
              </a:ext>
            </a:extLst>
          </p:cNvPr>
          <p:cNvSpPr>
            <a:spLocks noEditPoints="1"/>
          </p:cNvSpPr>
          <p:nvPr/>
        </p:nvSpPr>
        <p:spPr bwMode="auto">
          <a:xfrm>
            <a:off x="5588000" y="2954338"/>
            <a:ext cx="1009650" cy="3175"/>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13387" name="Rectangle 43">
            <a:extLst>
              <a:ext uri="{FF2B5EF4-FFF2-40B4-BE49-F238E27FC236}">
                <a16:creationId xmlns:a16="http://schemas.microsoft.com/office/drawing/2014/main" id="{303864F9-710A-7146-8E47-BFF99BF9F44E}"/>
              </a:ext>
            </a:extLst>
          </p:cNvPr>
          <p:cNvSpPr>
            <a:spLocks noChangeArrowheads="1"/>
          </p:cNvSpPr>
          <p:nvPr/>
        </p:nvSpPr>
        <p:spPr bwMode="auto">
          <a:xfrm>
            <a:off x="5586413" y="2517775"/>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88" name="Rectangle 44">
            <a:extLst>
              <a:ext uri="{FF2B5EF4-FFF2-40B4-BE49-F238E27FC236}">
                <a16:creationId xmlns:a16="http://schemas.microsoft.com/office/drawing/2014/main" id="{89C5BC93-05D0-FA44-9E4A-4A45DD5DF22D}"/>
              </a:ext>
            </a:extLst>
          </p:cNvPr>
          <p:cNvSpPr>
            <a:spLocks noChangeArrowheads="1"/>
          </p:cNvSpPr>
          <p:nvPr/>
        </p:nvSpPr>
        <p:spPr bwMode="auto">
          <a:xfrm>
            <a:off x="5586413" y="2416175"/>
            <a:ext cx="1014412" cy="5397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89" name="Rectangle 45">
            <a:extLst>
              <a:ext uri="{FF2B5EF4-FFF2-40B4-BE49-F238E27FC236}">
                <a16:creationId xmlns:a16="http://schemas.microsoft.com/office/drawing/2014/main" id="{BDFE196B-AAEF-0549-AA74-907990248CEE}"/>
              </a:ext>
            </a:extLst>
          </p:cNvPr>
          <p:cNvSpPr>
            <a:spLocks noChangeArrowheads="1"/>
          </p:cNvSpPr>
          <p:nvPr/>
        </p:nvSpPr>
        <p:spPr bwMode="auto">
          <a:xfrm>
            <a:off x="5753100" y="2497138"/>
            <a:ext cx="7239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TM :</a:t>
            </a:r>
          </a:p>
          <a:p>
            <a:pPr algn="ctr"/>
            <a:r>
              <a:rPr lang="en-US" altLang="en-US" sz="1200" b="1">
                <a:solidFill>
                  <a:srgbClr val="000000"/>
                </a:solidFill>
                <a:latin typeface="Arial" panose="020B0604020202020204" pitchFamily="34" charset="0"/>
              </a:rPr>
              <a:t>Telemetry</a:t>
            </a:r>
            <a:endParaRPr lang="en-US" altLang="en-US" sz="2800" b="1">
              <a:solidFill>
                <a:schemeClr val="tx2"/>
              </a:solidFill>
              <a:latin typeface="Tahoma" panose="020B0604030504040204" pitchFamily="34" charset="0"/>
            </a:endParaRPr>
          </a:p>
        </p:txBody>
      </p:sp>
      <p:sp>
        <p:nvSpPr>
          <p:cNvPr id="313390" name="Line 46">
            <a:extLst>
              <a:ext uri="{FF2B5EF4-FFF2-40B4-BE49-F238E27FC236}">
                <a16:creationId xmlns:a16="http://schemas.microsoft.com/office/drawing/2014/main" id="{F40FAD13-D0B3-C043-99B1-311AEEB86CA6}"/>
              </a:ext>
            </a:extLst>
          </p:cNvPr>
          <p:cNvSpPr>
            <a:spLocks noChangeShapeType="1"/>
          </p:cNvSpPr>
          <p:nvPr/>
        </p:nvSpPr>
        <p:spPr bwMode="auto">
          <a:xfrm flipH="1">
            <a:off x="5245100" y="2744788"/>
            <a:ext cx="34290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1" name="Rectangle 47">
            <a:extLst>
              <a:ext uri="{FF2B5EF4-FFF2-40B4-BE49-F238E27FC236}">
                <a16:creationId xmlns:a16="http://schemas.microsoft.com/office/drawing/2014/main" id="{9679947F-2BB7-F14E-8F20-09CA6B180170}"/>
              </a:ext>
            </a:extLst>
          </p:cNvPr>
          <p:cNvSpPr>
            <a:spLocks noChangeArrowheads="1"/>
          </p:cNvSpPr>
          <p:nvPr/>
        </p:nvSpPr>
        <p:spPr bwMode="auto">
          <a:xfrm>
            <a:off x="5543550" y="3567113"/>
            <a:ext cx="1243013"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392" name="Rectangle 48">
            <a:extLst>
              <a:ext uri="{FF2B5EF4-FFF2-40B4-BE49-F238E27FC236}">
                <a16:creationId xmlns:a16="http://schemas.microsoft.com/office/drawing/2014/main" id="{33C37994-C85B-9445-BF18-2E70FCB1E795}"/>
              </a:ext>
            </a:extLst>
          </p:cNvPr>
          <p:cNvSpPr>
            <a:spLocks noChangeArrowheads="1"/>
          </p:cNvSpPr>
          <p:nvPr/>
        </p:nvSpPr>
        <p:spPr bwMode="auto">
          <a:xfrm>
            <a:off x="6073775" y="3614738"/>
            <a:ext cx="266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TC :</a:t>
            </a:r>
            <a:endParaRPr lang="en-US" altLang="en-US" sz="2800" b="1">
              <a:solidFill>
                <a:schemeClr val="tx2"/>
              </a:solidFill>
              <a:latin typeface="Tahoma" panose="020B0604030504040204" pitchFamily="34" charset="0"/>
            </a:endParaRPr>
          </a:p>
        </p:txBody>
      </p:sp>
      <p:sp>
        <p:nvSpPr>
          <p:cNvPr id="313393" name="Rectangle 49">
            <a:extLst>
              <a:ext uri="{FF2B5EF4-FFF2-40B4-BE49-F238E27FC236}">
                <a16:creationId xmlns:a16="http://schemas.microsoft.com/office/drawing/2014/main" id="{4898E6A4-5636-C842-B051-3B8787099AFC}"/>
              </a:ext>
            </a:extLst>
          </p:cNvPr>
          <p:cNvSpPr>
            <a:spLocks noChangeArrowheads="1"/>
          </p:cNvSpPr>
          <p:nvPr/>
        </p:nvSpPr>
        <p:spPr bwMode="auto">
          <a:xfrm>
            <a:off x="5675313" y="3763963"/>
            <a:ext cx="10287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Telecommand</a:t>
            </a:r>
            <a:endParaRPr lang="en-US" altLang="en-US" sz="2800" b="1">
              <a:solidFill>
                <a:schemeClr val="tx2"/>
              </a:solidFill>
              <a:latin typeface="Tahoma" panose="020B0604030504040204" pitchFamily="34" charset="0"/>
            </a:endParaRPr>
          </a:p>
        </p:txBody>
      </p:sp>
      <p:sp>
        <p:nvSpPr>
          <p:cNvPr id="313394" name="Line 50">
            <a:extLst>
              <a:ext uri="{FF2B5EF4-FFF2-40B4-BE49-F238E27FC236}">
                <a16:creationId xmlns:a16="http://schemas.microsoft.com/office/drawing/2014/main" id="{3EA6BA51-F9FF-894D-991C-8EDE2C5FB0AD}"/>
              </a:ext>
            </a:extLst>
          </p:cNvPr>
          <p:cNvSpPr>
            <a:spLocks noChangeShapeType="1"/>
          </p:cNvSpPr>
          <p:nvPr/>
        </p:nvSpPr>
        <p:spPr bwMode="auto">
          <a:xfrm flipH="1" flipV="1">
            <a:off x="6122988" y="2955925"/>
            <a:ext cx="7937" cy="5905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397" name="Rectangle 53">
            <a:extLst>
              <a:ext uri="{FF2B5EF4-FFF2-40B4-BE49-F238E27FC236}">
                <a16:creationId xmlns:a16="http://schemas.microsoft.com/office/drawing/2014/main" id="{6BA3BBDE-8A6B-F642-9C33-59006FBCC7AF}"/>
              </a:ext>
            </a:extLst>
          </p:cNvPr>
          <p:cNvSpPr>
            <a:spLocks noChangeArrowheads="1"/>
          </p:cNvSpPr>
          <p:nvPr/>
        </p:nvSpPr>
        <p:spPr bwMode="auto">
          <a:xfrm>
            <a:off x="5700713" y="462756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398" name="Rectangle 54">
            <a:extLst>
              <a:ext uri="{FF2B5EF4-FFF2-40B4-BE49-F238E27FC236}">
                <a16:creationId xmlns:a16="http://schemas.microsoft.com/office/drawing/2014/main" id="{471E547A-37B2-3B42-9F64-AF2908692CE1}"/>
              </a:ext>
            </a:extLst>
          </p:cNvPr>
          <p:cNvSpPr>
            <a:spLocks noChangeArrowheads="1"/>
          </p:cNvSpPr>
          <p:nvPr/>
        </p:nvSpPr>
        <p:spPr bwMode="auto">
          <a:xfrm>
            <a:off x="5748338" y="4627563"/>
            <a:ext cx="1112837" cy="4191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00" name="Rectangle 56">
            <a:extLst>
              <a:ext uri="{FF2B5EF4-FFF2-40B4-BE49-F238E27FC236}">
                <a16:creationId xmlns:a16="http://schemas.microsoft.com/office/drawing/2014/main" id="{058CC9EC-F2DC-594D-8971-D23B4AB14A5D}"/>
              </a:ext>
            </a:extLst>
          </p:cNvPr>
          <p:cNvSpPr>
            <a:spLocks noChangeArrowheads="1"/>
          </p:cNvSpPr>
          <p:nvPr/>
        </p:nvSpPr>
        <p:spPr bwMode="auto">
          <a:xfrm>
            <a:off x="5865813" y="4775200"/>
            <a:ext cx="8509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Pt : Pointing</a:t>
            </a:r>
            <a:endParaRPr lang="en-US" altLang="en-US" sz="2800" b="1">
              <a:solidFill>
                <a:schemeClr val="tx2"/>
              </a:solidFill>
              <a:latin typeface="Tahoma" panose="020B0604030504040204" pitchFamily="34" charset="0"/>
            </a:endParaRPr>
          </a:p>
        </p:txBody>
      </p:sp>
      <p:sp>
        <p:nvSpPr>
          <p:cNvPr id="313402" name="Rectangle 58">
            <a:extLst>
              <a:ext uri="{FF2B5EF4-FFF2-40B4-BE49-F238E27FC236}">
                <a16:creationId xmlns:a16="http://schemas.microsoft.com/office/drawing/2014/main" id="{4F76CF28-8D75-D043-B7BB-404A2C2E6D0D}"/>
              </a:ext>
            </a:extLst>
          </p:cNvPr>
          <p:cNvSpPr>
            <a:spLocks noChangeArrowheads="1"/>
          </p:cNvSpPr>
          <p:nvPr/>
        </p:nvSpPr>
        <p:spPr bwMode="auto">
          <a:xfrm>
            <a:off x="6057900" y="290036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04" name="Rectangle 60">
            <a:extLst>
              <a:ext uri="{FF2B5EF4-FFF2-40B4-BE49-F238E27FC236}">
                <a16:creationId xmlns:a16="http://schemas.microsoft.com/office/drawing/2014/main" id="{8C98BDF0-1DFC-F848-882E-CD25A80B0F44}"/>
              </a:ext>
            </a:extLst>
          </p:cNvPr>
          <p:cNvSpPr>
            <a:spLocks noChangeArrowheads="1"/>
          </p:cNvSpPr>
          <p:nvPr/>
        </p:nvSpPr>
        <p:spPr bwMode="auto">
          <a:xfrm>
            <a:off x="6067425" y="3513138"/>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05" name="Rectangle 61">
            <a:extLst>
              <a:ext uri="{FF2B5EF4-FFF2-40B4-BE49-F238E27FC236}">
                <a16:creationId xmlns:a16="http://schemas.microsoft.com/office/drawing/2014/main" id="{17A24358-107A-C148-9F47-AE55F11EFF18}"/>
              </a:ext>
            </a:extLst>
          </p:cNvPr>
          <p:cNvSpPr>
            <a:spLocks noChangeArrowheads="1"/>
          </p:cNvSpPr>
          <p:nvPr/>
        </p:nvSpPr>
        <p:spPr bwMode="auto">
          <a:xfrm>
            <a:off x="5481638" y="37306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8" name="Rectangle 64">
            <a:extLst>
              <a:ext uri="{FF2B5EF4-FFF2-40B4-BE49-F238E27FC236}">
                <a16:creationId xmlns:a16="http://schemas.microsoft.com/office/drawing/2014/main" id="{C75B093D-3912-EE4F-9FE0-4890B484A687}"/>
              </a:ext>
            </a:extLst>
          </p:cNvPr>
          <p:cNvSpPr>
            <a:spLocks noChangeArrowheads="1"/>
          </p:cNvSpPr>
          <p:nvPr/>
        </p:nvSpPr>
        <p:spPr bwMode="auto">
          <a:xfrm>
            <a:off x="5521325" y="2682875"/>
            <a:ext cx="128588"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09" name="Rectangle 65">
            <a:extLst>
              <a:ext uri="{FF2B5EF4-FFF2-40B4-BE49-F238E27FC236}">
                <a16:creationId xmlns:a16="http://schemas.microsoft.com/office/drawing/2014/main" id="{36B9652E-C0F6-C94F-AF9C-85136EE77421}"/>
              </a:ext>
            </a:extLst>
          </p:cNvPr>
          <p:cNvSpPr>
            <a:spLocks noChangeArrowheads="1"/>
          </p:cNvSpPr>
          <p:nvPr/>
        </p:nvSpPr>
        <p:spPr bwMode="auto">
          <a:xfrm>
            <a:off x="5521325" y="2682875"/>
            <a:ext cx="128588"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1" name="Rectangle 67">
            <a:extLst>
              <a:ext uri="{FF2B5EF4-FFF2-40B4-BE49-F238E27FC236}">
                <a16:creationId xmlns:a16="http://schemas.microsoft.com/office/drawing/2014/main" id="{E1B042E7-28B1-F04B-8D21-E2E0FCCA7046}"/>
              </a:ext>
            </a:extLst>
          </p:cNvPr>
          <p:cNvSpPr>
            <a:spLocks noChangeArrowheads="1"/>
          </p:cNvSpPr>
          <p:nvPr/>
        </p:nvSpPr>
        <p:spPr bwMode="auto">
          <a:xfrm>
            <a:off x="6537325" y="2682875"/>
            <a:ext cx="125413"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2" name="Rectangle 68">
            <a:extLst>
              <a:ext uri="{FF2B5EF4-FFF2-40B4-BE49-F238E27FC236}">
                <a16:creationId xmlns:a16="http://schemas.microsoft.com/office/drawing/2014/main" id="{8200ED19-A50B-594C-A0C5-E57CB2D2668B}"/>
              </a:ext>
            </a:extLst>
          </p:cNvPr>
          <p:cNvSpPr>
            <a:spLocks noChangeArrowheads="1"/>
          </p:cNvSpPr>
          <p:nvPr/>
        </p:nvSpPr>
        <p:spPr bwMode="auto">
          <a:xfrm>
            <a:off x="6537325" y="2682875"/>
            <a:ext cx="125413"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14" name="Rectangle 70">
            <a:extLst>
              <a:ext uri="{FF2B5EF4-FFF2-40B4-BE49-F238E27FC236}">
                <a16:creationId xmlns:a16="http://schemas.microsoft.com/office/drawing/2014/main" id="{75AF576E-9FDE-4447-A1F7-CA6B61C6A5D3}"/>
              </a:ext>
            </a:extLst>
          </p:cNvPr>
          <p:cNvSpPr>
            <a:spLocks noChangeArrowheads="1"/>
          </p:cNvSpPr>
          <p:nvPr/>
        </p:nvSpPr>
        <p:spPr bwMode="auto">
          <a:xfrm>
            <a:off x="6729413" y="3209925"/>
            <a:ext cx="598487" cy="1412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15" name="Rectangle 71">
            <a:extLst>
              <a:ext uri="{FF2B5EF4-FFF2-40B4-BE49-F238E27FC236}">
                <a16:creationId xmlns:a16="http://schemas.microsoft.com/office/drawing/2014/main" id="{037F5D4B-1F3E-0A44-9F3F-2D1B56B66662}"/>
              </a:ext>
            </a:extLst>
          </p:cNvPr>
          <p:cNvSpPr>
            <a:spLocks noChangeArrowheads="1"/>
          </p:cNvSpPr>
          <p:nvPr/>
        </p:nvSpPr>
        <p:spPr bwMode="auto">
          <a:xfrm>
            <a:off x="7112000" y="4899025"/>
            <a:ext cx="1181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Ant: Mechanical</a:t>
            </a:r>
            <a:endParaRPr lang="en-US" altLang="en-US" sz="2800" b="1">
              <a:solidFill>
                <a:schemeClr val="tx2"/>
              </a:solidFill>
              <a:latin typeface="Tahoma" panose="020B0604030504040204" pitchFamily="34" charset="0"/>
            </a:endParaRPr>
          </a:p>
        </p:txBody>
      </p:sp>
      <p:sp>
        <p:nvSpPr>
          <p:cNvPr id="313416" name="Line 72">
            <a:extLst>
              <a:ext uri="{FF2B5EF4-FFF2-40B4-BE49-F238E27FC236}">
                <a16:creationId xmlns:a16="http://schemas.microsoft.com/office/drawing/2014/main" id="{E8CF7A5D-43F6-3D40-A4D9-1770DE72D15C}"/>
              </a:ext>
            </a:extLst>
          </p:cNvPr>
          <p:cNvSpPr>
            <a:spLocks noChangeShapeType="1"/>
          </p:cNvSpPr>
          <p:nvPr/>
        </p:nvSpPr>
        <p:spPr bwMode="auto">
          <a:xfrm flipH="1">
            <a:off x="5254625" y="4868863"/>
            <a:ext cx="4794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17" name="Rectangle 73">
            <a:extLst>
              <a:ext uri="{FF2B5EF4-FFF2-40B4-BE49-F238E27FC236}">
                <a16:creationId xmlns:a16="http://schemas.microsoft.com/office/drawing/2014/main" id="{BDE0C633-6E13-6D40-9E79-97EE08434126}"/>
              </a:ext>
            </a:extLst>
          </p:cNvPr>
          <p:cNvSpPr>
            <a:spLocks noChangeArrowheads="1"/>
          </p:cNvSpPr>
          <p:nvPr/>
        </p:nvSpPr>
        <p:spPr bwMode="auto">
          <a:xfrm>
            <a:off x="5481638" y="3730625"/>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9" name="Rectangle 75">
            <a:extLst>
              <a:ext uri="{FF2B5EF4-FFF2-40B4-BE49-F238E27FC236}">
                <a16:creationId xmlns:a16="http://schemas.microsoft.com/office/drawing/2014/main" id="{61B1B09C-E1B1-9D43-8603-7E3702810C33}"/>
              </a:ext>
            </a:extLst>
          </p:cNvPr>
          <p:cNvSpPr>
            <a:spLocks noChangeArrowheads="1"/>
          </p:cNvSpPr>
          <p:nvPr/>
        </p:nvSpPr>
        <p:spPr bwMode="auto">
          <a:xfrm>
            <a:off x="2535238" y="3400425"/>
            <a:ext cx="1117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TelemDonePort</a:t>
            </a:r>
            <a:endParaRPr lang="en-US" altLang="en-US" sz="2800" b="1">
              <a:solidFill>
                <a:schemeClr val="tx2"/>
              </a:solidFill>
              <a:latin typeface="Tahoma" panose="020B0604030504040204" pitchFamily="34" charset="0"/>
            </a:endParaRPr>
          </a:p>
        </p:txBody>
      </p:sp>
      <p:sp>
        <p:nvSpPr>
          <p:cNvPr id="313420" name="Freeform 76">
            <a:extLst>
              <a:ext uri="{FF2B5EF4-FFF2-40B4-BE49-F238E27FC236}">
                <a16:creationId xmlns:a16="http://schemas.microsoft.com/office/drawing/2014/main" id="{F50FD5F0-AF5F-124D-A6F8-AE5F51E2AC7D}"/>
              </a:ext>
            </a:extLst>
          </p:cNvPr>
          <p:cNvSpPr>
            <a:spLocks noEditPoints="1"/>
          </p:cNvSpPr>
          <p:nvPr/>
        </p:nvSpPr>
        <p:spPr bwMode="auto">
          <a:xfrm>
            <a:off x="2959100" y="2527300"/>
            <a:ext cx="1588" cy="434975"/>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13421" name="Freeform 77">
            <a:extLst>
              <a:ext uri="{FF2B5EF4-FFF2-40B4-BE49-F238E27FC236}">
                <a16:creationId xmlns:a16="http://schemas.microsoft.com/office/drawing/2014/main" id="{F7D04FF5-E1BE-6D4E-995B-FC4B0E54177A}"/>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2" name="Freeform 78">
            <a:extLst>
              <a:ext uri="{FF2B5EF4-FFF2-40B4-BE49-F238E27FC236}">
                <a16:creationId xmlns:a16="http://schemas.microsoft.com/office/drawing/2014/main" id="{4B26C8F7-0C52-474E-8F10-38DF754C9E43}"/>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3" name="Freeform 79">
            <a:extLst>
              <a:ext uri="{FF2B5EF4-FFF2-40B4-BE49-F238E27FC236}">
                <a16:creationId xmlns:a16="http://schemas.microsoft.com/office/drawing/2014/main" id="{C942CDBC-5BC0-E046-86F0-5D49AE5DF504}"/>
              </a:ext>
            </a:extLst>
          </p:cNvPr>
          <p:cNvSpPr>
            <a:spLocks noEditPoints="1"/>
          </p:cNvSpPr>
          <p:nvPr/>
        </p:nvSpPr>
        <p:spPr bwMode="auto">
          <a:xfrm>
            <a:off x="1946275" y="2962275"/>
            <a:ext cx="1012825" cy="1588"/>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13424" name="Rectangle 80">
            <a:extLst>
              <a:ext uri="{FF2B5EF4-FFF2-40B4-BE49-F238E27FC236}">
                <a16:creationId xmlns:a16="http://schemas.microsoft.com/office/drawing/2014/main" id="{F7E999F0-AA49-6D48-9035-C0C40D9429D6}"/>
              </a:ext>
            </a:extLst>
          </p:cNvPr>
          <p:cNvSpPr>
            <a:spLocks noChangeArrowheads="1"/>
          </p:cNvSpPr>
          <p:nvPr/>
        </p:nvSpPr>
        <p:spPr bwMode="auto">
          <a:xfrm>
            <a:off x="1944688" y="2525713"/>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5" name="Rectangle 81">
            <a:extLst>
              <a:ext uri="{FF2B5EF4-FFF2-40B4-BE49-F238E27FC236}">
                <a16:creationId xmlns:a16="http://schemas.microsoft.com/office/drawing/2014/main" id="{28E8E52A-79D2-1647-BD96-969EFE9EE585}"/>
              </a:ext>
            </a:extLst>
          </p:cNvPr>
          <p:cNvSpPr>
            <a:spLocks noChangeArrowheads="1"/>
          </p:cNvSpPr>
          <p:nvPr/>
        </p:nvSpPr>
        <p:spPr bwMode="auto">
          <a:xfrm>
            <a:off x="1838325" y="2525713"/>
            <a:ext cx="1120775"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26" name="Rectangle 82">
            <a:extLst>
              <a:ext uri="{FF2B5EF4-FFF2-40B4-BE49-F238E27FC236}">
                <a16:creationId xmlns:a16="http://schemas.microsoft.com/office/drawing/2014/main" id="{C0B3F7DA-0D46-0149-8DC3-25FA1C8161E5}"/>
              </a:ext>
            </a:extLst>
          </p:cNvPr>
          <p:cNvSpPr>
            <a:spLocks noChangeArrowheads="1"/>
          </p:cNvSpPr>
          <p:nvPr/>
        </p:nvSpPr>
        <p:spPr bwMode="auto">
          <a:xfrm>
            <a:off x="2287588" y="2574925"/>
            <a:ext cx="3048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dm :</a:t>
            </a:r>
            <a:endParaRPr lang="en-US" altLang="en-US" sz="2800" b="1">
              <a:solidFill>
                <a:schemeClr val="tx2"/>
              </a:solidFill>
              <a:latin typeface="Tahoma" panose="020B0604030504040204" pitchFamily="34" charset="0"/>
            </a:endParaRPr>
          </a:p>
        </p:txBody>
      </p:sp>
      <p:sp>
        <p:nvSpPr>
          <p:cNvPr id="313427" name="Rectangle 83">
            <a:extLst>
              <a:ext uri="{FF2B5EF4-FFF2-40B4-BE49-F238E27FC236}">
                <a16:creationId xmlns:a16="http://schemas.microsoft.com/office/drawing/2014/main" id="{F3D6F669-F0E9-0A47-830B-9D620B106925}"/>
              </a:ext>
            </a:extLst>
          </p:cNvPr>
          <p:cNvSpPr>
            <a:spLocks noChangeArrowheads="1"/>
          </p:cNvSpPr>
          <p:nvPr/>
        </p:nvSpPr>
        <p:spPr bwMode="auto">
          <a:xfrm>
            <a:off x="1924050" y="2741613"/>
            <a:ext cx="965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DataManager</a:t>
            </a:r>
            <a:endParaRPr lang="en-US" altLang="en-US" sz="2800" b="1">
              <a:solidFill>
                <a:schemeClr val="tx2"/>
              </a:solidFill>
              <a:latin typeface="Tahoma" panose="020B0604030504040204" pitchFamily="34" charset="0"/>
            </a:endParaRPr>
          </a:p>
        </p:txBody>
      </p:sp>
      <p:sp>
        <p:nvSpPr>
          <p:cNvPr id="313428" name="Rectangle 84">
            <a:extLst>
              <a:ext uri="{FF2B5EF4-FFF2-40B4-BE49-F238E27FC236}">
                <a16:creationId xmlns:a16="http://schemas.microsoft.com/office/drawing/2014/main" id="{689FF2B5-C6CE-5346-902D-38B9D14DA3D4}"/>
              </a:ext>
            </a:extLst>
          </p:cNvPr>
          <p:cNvSpPr>
            <a:spLocks noChangeArrowheads="1"/>
          </p:cNvSpPr>
          <p:nvPr/>
        </p:nvSpPr>
        <p:spPr bwMode="auto">
          <a:xfrm>
            <a:off x="1944688" y="3619500"/>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29" name="Rectangle 85">
            <a:extLst>
              <a:ext uri="{FF2B5EF4-FFF2-40B4-BE49-F238E27FC236}">
                <a16:creationId xmlns:a16="http://schemas.microsoft.com/office/drawing/2014/main" id="{2DB3E546-E01F-7546-AD0A-D4C6CB4C7D77}"/>
              </a:ext>
            </a:extLst>
          </p:cNvPr>
          <p:cNvSpPr>
            <a:spLocks noChangeArrowheads="1"/>
          </p:cNvSpPr>
          <p:nvPr/>
        </p:nvSpPr>
        <p:spPr bwMode="auto">
          <a:xfrm>
            <a:off x="1773238" y="3619500"/>
            <a:ext cx="130016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0" name="Rectangle 86">
            <a:extLst>
              <a:ext uri="{FF2B5EF4-FFF2-40B4-BE49-F238E27FC236}">
                <a16:creationId xmlns:a16="http://schemas.microsoft.com/office/drawing/2014/main" id="{BAD29225-2370-8443-AEC2-15853CA3F18C}"/>
              </a:ext>
            </a:extLst>
          </p:cNvPr>
          <p:cNvSpPr>
            <a:spLocks noChangeArrowheads="1"/>
          </p:cNvSpPr>
          <p:nvPr/>
        </p:nvSpPr>
        <p:spPr bwMode="auto">
          <a:xfrm>
            <a:off x="1938338" y="3668713"/>
            <a:ext cx="10160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MOP : Mission</a:t>
            </a:r>
            <a:endParaRPr lang="en-US" altLang="en-US" sz="2800" b="1">
              <a:solidFill>
                <a:schemeClr val="tx2"/>
              </a:solidFill>
              <a:latin typeface="Tahoma" panose="020B0604030504040204" pitchFamily="34" charset="0"/>
            </a:endParaRPr>
          </a:p>
        </p:txBody>
      </p:sp>
      <p:sp>
        <p:nvSpPr>
          <p:cNvPr id="313431" name="Rectangle 87">
            <a:extLst>
              <a:ext uri="{FF2B5EF4-FFF2-40B4-BE49-F238E27FC236}">
                <a16:creationId xmlns:a16="http://schemas.microsoft.com/office/drawing/2014/main" id="{2B788C2C-38F5-BE41-B394-3B4501A3274B}"/>
              </a:ext>
            </a:extLst>
          </p:cNvPr>
          <p:cNvSpPr>
            <a:spLocks noChangeArrowheads="1"/>
          </p:cNvSpPr>
          <p:nvPr/>
        </p:nvSpPr>
        <p:spPr bwMode="auto">
          <a:xfrm>
            <a:off x="1978025" y="3835400"/>
            <a:ext cx="9144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OpsPlanning</a:t>
            </a:r>
            <a:endParaRPr lang="en-US" altLang="en-US" sz="2800" b="1">
              <a:solidFill>
                <a:schemeClr val="tx2"/>
              </a:solidFill>
              <a:latin typeface="Tahoma" panose="020B0604030504040204" pitchFamily="34" charset="0"/>
            </a:endParaRPr>
          </a:p>
        </p:txBody>
      </p:sp>
      <p:sp>
        <p:nvSpPr>
          <p:cNvPr id="313432" name="Line 88">
            <a:extLst>
              <a:ext uri="{FF2B5EF4-FFF2-40B4-BE49-F238E27FC236}">
                <a16:creationId xmlns:a16="http://schemas.microsoft.com/office/drawing/2014/main" id="{AE591494-B37C-BB41-B819-E262B5A692E8}"/>
              </a:ext>
            </a:extLst>
          </p:cNvPr>
          <p:cNvSpPr>
            <a:spLocks noChangeShapeType="1"/>
          </p:cNvSpPr>
          <p:nvPr/>
        </p:nvSpPr>
        <p:spPr bwMode="auto">
          <a:xfrm>
            <a:off x="2452688" y="2963863"/>
            <a:ext cx="1587" cy="6556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37" name="Rectangle 93">
            <a:extLst>
              <a:ext uri="{FF2B5EF4-FFF2-40B4-BE49-F238E27FC236}">
                <a16:creationId xmlns:a16="http://schemas.microsoft.com/office/drawing/2014/main" id="{7C30D57F-2D36-D94F-882D-5D936EBC614F}"/>
              </a:ext>
            </a:extLst>
          </p:cNvPr>
          <p:cNvSpPr>
            <a:spLocks noChangeArrowheads="1"/>
          </p:cNvSpPr>
          <p:nvPr/>
        </p:nvSpPr>
        <p:spPr bwMode="auto">
          <a:xfrm>
            <a:off x="1944688" y="4649788"/>
            <a:ext cx="1014412" cy="438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38" name="Rectangle 94">
            <a:extLst>
              <a:ext uri="{FF2B5EF4-FFF2-40B4-BE49-F238E27FC236}">
                <a16:creationId xmlns:a16="http://schemas.microsoft.com/office/drawing/2014/main" id="{9736E4AB-2A64-DE46-B7AD-55A99E440818}"/>
              </a:ext>
            </a:extLst>
          </p:cNvPr>
          <p:cNvSpPr>
            <a:spLocks noChangeArrowheads="1"/>
          </p:cNvSpPr>
          <p:nvPr/>
        </p:nvSpPr>
        <p:spPr bwMode="auto">
          <a:xfrm>
            <a:off x="1639888" y="4545013"/>
            <a:ext cx="1319212" cy="438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39" name="Rectangle 95">
            <a:extLst>
              <a:ext uri="{FF2B5EF4-FFF2-40B4-BE49-F238E27FC236}">
                <a16:creationId xmlns:a16="http://schemas.microsoft.com/office/drawing/2014/main" id="{D87F6D17-E596-B243-BE58-0531DDAFFABE}"/>
              </a:ext>
            </a:extLst>
          </p:cNvPr>
          <p:cNvSpPr>
            <a:spLocks noChangeArrowheads="1"/>
          </p:cNvSpPr>
          <p:nvPr/>
        </p:nvSpPr>
        <p:spPr bwMode="auto">
          <a:xfrm>
            <a:off x="2127250" y="4592638"/>
            <a:ext cx="279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SC :</a:t>
            </a:r>
            <a:endParaRPr lang="en-US" altLang="en-US" sz="2800" b="1">
              <a:solidFill>
                <a:schemeClr val="tx2"/>
              </a:solidFill>
              <a:latin typeface="Tahoma" panose="020B0604030504040204" pitchFamily="34" charset="0"/>
            </a:endParaRPr>
          </a:p>
        </p:txBody>
      </p:sp>
      <p:sp>
        <p:nvSpPr>
          <p:cNvPr id="313440" name="Rectangle 96">
            <a:extLst>
              <a:ext uri="{FF2B5EF4-FFF2-40B4-BE49-F238E27FC236}">
                <a16:creationId xmlns:a16="http://schemas.microsoft.com/office/drawing/2014/main" id="{758656A3-0049-2E4E-BE7A-B4CC30EF8196}"/>
              </a:ext>
            </a:extLst>
          </p:cNvPr>
          <p:cNvSpPr>
            <a:spLocks noChangeArrowheads="1"/>
          </p:cNvSpPr>
          <p:nvPr/>
        </p:nvSpPr>
        <p:spPr bwMode="auto">
          <a:xfrm>
            <a:off x="1911350" y="4760913"/>
            <a:ext cx="7874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SendCmnd</a:t>
            </a:r>
            <a:endParaRPr lang="en-US" altLang="en-US" sz="2800" b="1">
              <a:solidFill>
                <a:schemeClr val="tx2"/>
              </a:solidFill>
              <a:latin typeface="Tahoma" panose="020B0604030504040204" pitchFamily="34" charset="0"/>
            </a:endParaRPr>
          </a:p>
        </p:txBody>
      </p:sp>
      <p:sp>
        <p:nvSpPr>
          <p:cNvPr id="313441" name="Line 97">
            <a:extLst>
              <a:ext uri="{FF2B5EF4-FFF2-40B4-BE49-F238E27FC236}">
                <a16:creationId xmlns:a16="http://schemas.microsoft.com/office/drawing/2014/main" id="{9302242A-96A3-594E-B9FD-8202A3F0A69C}"/>
              </a:ext>
            </a:extLst>
          </p:cNvPr>
          <p:cNvSpPr>
            <a:spLocks noChangeShapeType="1"/>
          </p:cNvSpPr>
          <p:nvPr/>
        </p:nvSpPr>
        <p:spPr bwMode="auto">
          <a:xfrm flipV="1">
            <a:off x="2309813" y="4057650"/>
            <a:ext cx="1587" cy="5921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42" name="Rectangle 98">
            <a:extLst>
              <a:ext uri="{FF2B5EF4-FFF2-40B4-BE49-F238E27FC236}">
                <a16:creationId xmlns:a16="http://schemas.microsoft.com/office/drawing/2014/main" id="{1A31B03C-C9D4-C04F-9B15-EF777DDFAF78}"/>
              </a:ext>
            </a:extLst>
          </p:cNvPr>
          <p:cNvSpPr>
            <a:spLocks noChangeArrowheads="1"/>
          </p:cNvSpPr>
          <p:nvPr/>
        </p:nvSpPr>
        <p:spPr bwMode="auto">
          <a:xfrm>
            <a:off x="2417763" y="503237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3" name="Rectangle 99">
            <a:extLst>
              <a:ext uri="{FF2B5EF4-FFF2-40B4-BE49-F238E27FC236}">
                <a16:creationId xmlns:a16="http://schemas.microsoft.com/office/drawing/2014/main" id="{B510D459-1015-DC43-A4D9-1C9A1D8982C2}"/>
              </a:ext>
            </a:extLst>
          </p:cNvPr>
          <p:cNvSpPr>
            <a:spLocks noChangeArrowheads="1"/>
          </p:cNvSpPr>
          <p:nvPr/>
        </p:nvSpPr>
        <p:spPr bwMode="auto">
          <a:xfrm>
            <a:off x="2895600" y="46021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4" name="Rectangle 100">
            <a:extLst>
              <a:ext uri="{FF2B5EF4-FFF2-40B4-BE49-F238E27FC236}">
                <a16:creationId xmlns:a16="http://schemas.microsoft.com/office/drawing/2014/main" id="{A9356A74-8AD9-7C4F-8ABF-0991E8218AF3}"/>
              </a:ext>
            </a:extLst>
          </p:cNvPr>
          <p:cNvSpPr>
            <a:spLocks noChangeArrowheads="1"/>
          </p:cNvSpPr>
          <p:nvPr/>
        </p:nvSpPr>
        <p:spPr bwMode="auto">
          <a:xfrm>
            <a:off x="2895600" y="4813300"/>
            <a:ext cx="127000"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7" name="Rectangle 103">
            <a:extLst>
              <a:ext uri="{FF2B5EF4-FFF2-40B4-BE49-F238E27FC236}">
                <a16:creationId xmlns:a16="http://schemas.microsoft.com/office/drawing/2014/main" id="{C90EDA20-DA86-A44B-84EB-7BB330C2F064}"/>
              </a:ext>
            </a:extLst>
          </p:cNvPr>
          <p:cNvSpPr>
            <a:spLocks noChangeArrowheads="1"/>
          </p:cNvSpPr>
          <p:nvPr/>
        </p:nvSpPr>
        <p:spPr bwMode="auto">
          <a:xfrm>
            <a:off x="2246313" y="4002088"/>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8" name="Rectangle 104">
            <a:extLst>
              <a:ext uri="{FF2B5EF4-FFF2-40B4-BE49-F238E27FC236}">
                <a16:creationId xmlns:a16="http://schemas.microsoft.com/office/drawing/2014/main" id="{1857E80E-FB89-FE4D-BD2B-C82CF3E11B11}"/>
              </a:ext>
            </a:extLst>
          </p:cNvPr>
          <p:cNvSpPr>
            <a:spLocks noChangeArrowheads="1"/>
          </p:cNvSpPr>
          <p:nvPr/>
        </p:nvSpPr>
        <p:spPr bwMode="auto">
          <a:xfrm>
            <a:off x="2389188" y="3565525"/>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49" name="Rectangle 105">
            <a:extLst>
              <a:ext uri="{FF2B5EF4-FFF2-40B4-BE49-F238E27FC236}">
                <a16:creationId xmlns:a16="http://schemas.microsoft.com/office/drawing/2014/main" id="{E15998AD-BA13-8C4F-A2B2-394DA857DE99}"/>
              </a:ext>
            </a:extLst>
          </p:cNvPr>
          <p:cNvSpPr>
            <a:spLocks noChangeArrowheads="1"/>
          </p:cNvSpPr>
          <p:nvPr/>
        </p:nvSpPr>
        <p:spPr bwMode="auto">
          <a:xfrm>
            <a:off x="2389188" y="3565525"/>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0" name="Rectangle 106">
            <a:extLst>
              <a:ext uri="{FF2B5EF4-FFF2-40B4-BE49-F238E27FC236}">
                <a16:creationId xmlns:a16="http://schemas.microsoft.com/office/drawing/2014/main" id="{A3FACC4D-F59D-2642-A44B-CF1454DC7397}"/>
              </a:ext>
            </a:extLst>
          </p:cNvPr>
          <p:cNvSpPr>
            <a:spLocks noChangeArrowheads="1"/>
          </p:cNvSpPr>
          <p:nvPr/>
        </p:nvSpPr>
        <p:spPr bwMode="auto">
          <a:xfrm>
            <a:off x="2389188" y="2908300"/>
            <a:ext cx="125412" cy="1095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1" name="Rectangle 107">
            <a:extLst>
              <a:ext uri="{FF2B5EF4-FFF2-40B4-BE49-F238E27FC236}">
                <a16:creationId xmlns:a16="http://schemas.microsoft.com/office/drawing/2014/main" id="{D08307DA-C034-2343-A681-FEE16C27E066}"/>
              </a:ext>
            </a:extLst>
          </p:cNvPr>
          <p:cNvSpPr>
            <a:spLocks noChangeArrowheads="1"/>
          </p:cNvSpPr>
          <p:nvPr/>
        </p:nvSpPr>
        <p:spPr bwMode="auto">
          <a:xfrm>
            <a:off x="2389188" y="2908300"/>
            <a:ext cx="125412" cy="1095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2" name="Rectangle 108">
            <a:extLst>
              <a:ext uri="{FF2B5EF4-FFF2-40B4-BE49-F238E27FC236}">
                <a16:creationId xmlns:a16="http://schemas.microsoft.com/office/drawing/2014/main" id="{C11061A9-F2A5-5C42-84EB-EBF510EA2F9C}"/>
              </a:ext>
            </a:extLst>
          </p:cNvPr>
          <p:cNvSpPr>
            <a:spLocks noChangeArrowheads="1"/>
          </p:cNvSpPr>
          <p:nvPr/>
        </p:nvSpPr>
        <p:spPr bwMode="auto">
          <a:xfrm>
            <a:off x="2895600" y="2690813"/>
            <a:ext cx="127000"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3" name="Rectangle 109">
            <a:extLst>
              <a:ext uri="{FF2B5EF4-FFF2-40B4-BE49-F238E27FC236}">
                <a16:creationId xmlns:a16="http://schemas.microsoft.com/office/drawing/2014/main" id="{6D096C4A-177D-5F4E-B329-061DFA264C97}"/>
              </a:ext>
            </a:extLst>
          </p:cNvPr>
          <p:cNvSpPr>
            <a:spLocks noChangeArrowheads="1"/>
          </p:cNvSpPr>
          <p:nvPr/>
        </p:nvSpPr>
        <p:spPr bwMode="auto">
          <a:xfrm>
            <a:off x="2895600" y="2690813"/>
            <a:ext cx="127000" cy="1095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55" name="Rectangle 111">
            <a:extLst>
              <a:ext uri="{FF2B5EF4-FFF2-40B4-BE49-F238E27FC236}">
                <a16:creationId xmlns:a16="http://schemas.microsoft.com/office/drawing/2014/main" id="{27A10639-A839-DE41-BB93-7658AF6E6B77}"/>
              </a:ext>
            </a:extLst>
          </p:cNvPr>
          <p:cNvSpPr>
            <a:spLocks noChangeArrowheads="1"/>
          </p:cNvSpPr>
          <p:nvPr/>
        </p:nvSpPr>
        <p:spPr bwMode="auto">
          <a:xfrm>
            <a:off x="2246313" y="4491038"/>
            <a:ext cx="125412" cy="107950"/>
          </a:xfrm>
          <a:prstGeom prst="rect">
            <a:avLst/>
          </a:prstGeom>
          <a:solidFill>
            <a:schemeClr val="bg1"/>
          </a:solidFill>
          <a:ln w="25400">
            <a:solidFill>
              <a:srgbClr val="000000"/>
            </a:solidFill>
            <a:miter lim="800000"/>
            <a:headEnd/>
            <a:tailEnd/>
          </a:ln>
        </p:spPr>
        <p:txBody>
          <a:bodyPr/>
          <a:lstStyle/>
          <a:p>
            <a:endParaRPr lang="en-US"/>
          </a:p>
        </p:txBody>
      </p:sp>
      <p:sp>
        <p:nvSpPr>
          <p:cNvPr id="313456" name="Rectangle 112">
            <a:extLst>
              <a:ext uri="{FF2B5EF4-FFF2-40B4-BE49-F238E27FC236}">
                <a16:creationId xmlns:a16="http://schemas.microsoft.com/office/drawing/2014/main" id="{52BB4150-1E69-C44B-A162-D8259D7857A7}"/>
              </a:ext>
            </a:extLst>
          </p:cNvPr>
          <p:cNvSpPr>
            <a:spLocks noChangeArrowheads="1"/>
          </p:cNvSpPr>
          <p:nvPr/>
        </p:nvSpPr>
        <p:spPr bwMode="auto">
          <a:xfrm>
            <a:off x="1470025" y="4318000"/>
            <a:ext cx="762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Cmnd Port</a:t>
            </a:r>
          </a:p>
        </p:txBody>
      </p:sp>
      <p:sp>
        <p:nvSpPr>
          <p:cNvPr id="313457" name="Rectangle 113">
            <a:extLst>
              <a:ext uri="{FF2B5EF4-FFF2-40B4-BE49-F238E27FC236}">
                <a16:creationId xmlns:a16="http://schemas.microsoft.com/office/drawing/2014/main" id="{61AE3BAF-E877-F541-A916-C30C0A006E07}"/>
              </a:ext>
            </a:extLst>
          </p:cNvPr>
          <p:cNvSpPr>
            <a:spLocks noChangeArrowheads="1"/>
          </p:cNvSpPr>
          <p:nvPr/>
        </p:nvSpPr>
        <p:spPr bwMode="auto">
          <a:xfrm>
            <a:off x="1831975" y="3141663"/>
            <a:ext cx="522288" cy="14128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58" name="Line 114">
            <a:extLst>
              <a:ext uri="{FF2B5EF4-FFF2-40B4-BE49-F238E27FC236}">
                <a16:creationId xmlns:a16="http://schemas.microsoft.com/office/drawing/2014/main" id="{9EDBBF4B-8E01-EE4B-AB6D-EEE9E7CC715B}"/>
              </a:ext>
            </a:extLst>
          </p:cNvPr>
          <p:cNvSpPr>
            <a:spLocks noChangeShapeType="1"/>
          </p:cNvSpPr>
          <p:nvPr/>
        </p:nvSpPr>
        <p:spPr bwMode="auto">
          <a:xfrm flipH="1">
            <a:off x="3035300" y="2744788"/>
            <a:ext cx="593725"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59" name="Line 115">
            <a:extLst>
              <a:ext uri="{FF2B5EF4-FFF2-40B4-BE49-F238E27FC236}">
                <a16:creationId xmlns:a16="http://schemas.microsoft.com/office/drawing/2014/main" id="{CD734948-9061-374F-AF3C-01BC3BDF7F6D}"/>
              </a:ext>
            </a:extLst>
          </p:cNvPr>
          <p:cNvSpPr>
            <a:spLocks noChangeShapeType="1"/>
          </p:cNvSpPr>
          <p:nvPr/>
        </p:nvSpPr>
        <p:spPr bwMode="auto">
          <a:xfrm flipH="1">
            <a:off x="2976563" y="4868863"/>
            <a:ext cx="66198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61" name="Rectangle 117">
            <a:extLst>
              <a:ext uri="{FF2B5EF4-FFF2-40B4-BE49-F238E27FC236}">
                <a16:creationId xmlns:a16="http://schemas.microsoft.com/office/drawing/2014/main" id="{370D250D-C049-4644-B6DD-6E3B426B97D6}"/>
              </a:ext>
            </a:extLst>
          </p:cNvPr>
          <p:cNvSpPr>
            <a:spLocks noChangeArrowheads="1"/>
          </p:cNvSpPr>
          <p:nvPr/>
        </p:nvSpPr>
        <p:spPr bwMode="auto">
          <a:xfrm>
            <a:off x="5178425" y="2690813"/>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2" name="Rectangle 118">
            <a:extLst>
              <a:ext uri="{FF2B5EF4-FFF2-40B4-BE49-F238E27FC236}">
                <a16:creationId xmlns:a16="http://schemas.microsoft.com/office/drawing/2014/main" id="{1D39A0F5-E68F-DE40-B069-817F38ADD8D4}"/>
              </a:ext>
            </a:extLst>
          </p:cNvPr>
          <p:cNvSpPr>
            <a:spLocks noChangeArrowheads="1"/>
          </p:cNvSpPr>
          <p:nvPr/>
        </p:nvSpPr>
        <p:spPr bwMode="auto">
          <a:xfrm>
            <a:off x="5210175" y="4813300"/>
            <a:ext cx="125413" cy="109538"/>
          </a:xfrm>
          <a:prstGeom prst="rect">
            <a:avLst/>
          </a:prstGeom>
          <a:solidFill>
            <a:schemeClr val="bg1"/>
          </a:solidFill>
          <a:ln w="25400">
            <a:solidFill>
              <a:srgbClr val="000000"/>
            </a:solidFill>
            <a:miter lim="800000"/>
            <a:headEnd/>
            <a:tailEnd/>
          </a:ln>
        </p:spPr>
        <p:txBody>
          <a:bodyPr/>
          <a:lstStyle/>
          <a:p>
            <a:endParaRPr lang="en-US"/>
          </a:p>
        </p:txBody>
      </p:sp>
      <p:sp>
        <p:nvSpPr>
          <p:cNvPr id="313463" name="Rectangle 119">
            <a:extLst>
              <a:ext uri="{FF2B5EF4-FFF2-40B4-BE49-F238E27FC236}">
                <a16:creationId xmlns:a16="http://schemas.microsoft.com/office/drawing/2014/main" id="{4AAD3ECF-B2FD-1C45-A532-66D63D853ADF}"/>
              </a:ext>
            </a:extLst>
          </p:cNvPr>
          <p:cNvSpPr>
            <a:spLocks noChangeArrowheads="1"/>
          </p:cNvSpPr>
          <p:nvPr/>
        </p:nvSpPr>
        <p:spPr bwMode="auto">
          <a:xfrm>
            <a:off x="6711950" y="371633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64" name="Rectangle 120">
            <a:extLst>
              <a:ext uri="{FF2B5EF4-FFF2-40B4-BE49-F238E27FC236}">
                <a16:creationId xmlns:a16="http://schemas.microsoft.com/office/drawing/2014/main" id="{F5F2AA2D-0F14-4346-848C-6AB259FCB680}"/>
              </a:ext>
            </a:extLst>
          </p:cNvPr>
          <p:cNvSpPr>
            <a:spLocks noChangeArrowheads="1"/>
          </p:cNvSpPr>
          <p:nvPr/>
        </p:nvSpPr>
        <p:spPr bwMode="auto">
          <a:xfrm>
            <a:off x="3046413" y="2355850"/>
            <a:ext cx="444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Telem</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65" name="AutoShape 121">
            <a:extLst>
              <a:ext uri="{FF2B5EF4-FFF2-40B4-BE49-F238E27FC236}">
                <a16:creationId xmlns:a16="http://schemas.microsoft.com/office/drawing/2014/main" id="{2724003E-114A-DE46-ACFB-A7054B01A064}"/>
              </a:ext>
            </a:extLst>
          </p:cNvPr>
          <p:cNvSpPr>
            <a:spLocks noChangeArrowheads="1"/>
          </p:cNvSpPr>
          <p:nvPr/>
        </p:nvSpPr>
        <p:spPr bwMode="auto">
          <a:xfrm rot="-5400000">
            <a:off x="4446588" y="264795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6" name="AutoShape 122">
            <a:extLst>
              <a:ext uri="{FF2B5EF4-FFF2-40B4-BE49-F238E27FC236}">
                <a16:creationId xmlns:a16="http://schemas.microsoft.com/office/drawing/2014/main" id="{76200940-3457-B94C-A55F-277F77F02D5E}"/>
              </a:ext>
            </a:extLst>
          </p:cNvPr>
          <p:cNvSpPr>
            <a:spLocks noChangeArrowheads="1"/>
          </p:cNvSpPr>
          <p:nvPr/>
        </p:nvSpPr>
        <p:spPr bwMode="auto">
          <a:xfrm rot="5400000">
            <a:off x="4468813" y="4783138"/>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467" name="Rectangle 123">
            <a:extLst>
              <a:ext uri="{FF2B5EF4-FFF2-40B4-BE49-F238E27FC236}">
                <a16:creationId xmlns:a16="http://schemas.microsoft.com/office/drawing/2014/main" id="{32B43E8F-8F0E-444C-AC99-576681CC29AE}"/>
              </a:ext>
            </a:extLst>
          </p:cNvPr>
          <p:cNvSpPr>
            <a:spLocks noChangeArrowheads="1"/>
          </p:cNvSpPr>
          <p:nvPr/>
        </p:nvSpPr>
        <p:spPr bwMode="auto">
          <a:xfrm>
            <a:off x="3995738" y="5011738"/>
            <a:ext cx="1020762"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PointingData</a:t>
            </a:r>
            <a:endParaRPr lang="en-US" altLang="en-US" sz="2800" b="1">
              <a:solidFill>
                <a:schemeClr val="tx2"/>
              </a:solidFill>
              <a:latin typeface="Tahoma" panose="020B0604030504040204" pitchFamily="34" charset="0"/>
            </a:endParaRPr>
          </a:p>
        </p:txBody>
      </p:sp>
      <p:sp>
        <p:nvSpPr>
          <p:cNvPr id="313468" name="Rectangle 124">
            <a:extLst>
              <a:ext uri="{FF2B5EF4-FFF2-40B4-BE49-F238E27FC236}">
                <a16:creationId xmlns:a16="http://schemas.microsoft.com/office/drawing/2014/main" id="{2836E6C2-8BC8-3B4A-B6FC-D56FFE366126}"/>
              </a:ext>
            </a:extLst>
          </p:cNvPr>
          <p:cNvSpPr>
            <a:spLocks noChangeArrowheads="1"/>
          </p:cNvSpPr>
          <p:nvPr/>
        </p:nvSpPr>
        <p:spPr bwMode="auto">
          <a:xfrm>
            <a:off x="4075113" y="2874963"/>
            <a:ext cx="88265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TelemData</a:t>
            </a:r>
            <a:endParaRPr lang="en-US" altLang="en-US" sz="2800" b="1">
              <a:solidFill>
                <a:schemeClr val="tx2"/>
              </a:solidFill>
              <a:latin typeface="Tahoma" panose="020B0604030504040204" pitchFamily="34" charset="0"/>
            </a:endParaRPr>
          </a:p>
        </p:txBody>
      </p:sp>
      <p:sp>
        <p:nvSpPr>
          <p:cNvPr id="313471" name="Freeform 127">
            <a:extLst>
              <a:ext uri="{FF2B5EF4-FFF2-40B4-BE49-F238E27FC236}">
                <a16:creationId xmlns:a16="http://schemas.microsoft.com/office/drawing/2014/main" id="{CC54C4B2-9C0A-DB44-891D-9A7197F43943}"/>
              </a:ext>
            </a:extLst>
          </p:cNvPr>
          <p:cNvSpPr>
            <a:spLocks/>
          </p:cNvSpPr>
          <p:nvPr/>
        </p:nvSpPr>
        <p:spPr bwMode="auto">
          <a:xfrm flipV="1">
            <a:off x="3368675" y="3784600"/>
            <a:ext cx="319088" cy="5857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13473" name="Rectangle 129">
            <a:extLst>
              <a:ext uri="{FF2B5EF4-FFF2-40B4-BE49-F238E27FC236}">
                <a16:creationId xmlns:a16="http://schemas.microsoft.com/office/drawing/2014/main" id="{92D0B96D-DAB4-7345-8B45-1C4203553C0A}"/>
              </a:ext>
            </a:extLst>
          </p:cNvPr>
          <p:cNvSpPr>
            <a:spLocks noChangeArrowheads="1"/>
          </p:cNvSpPr>
          <p:nvPr/>
        </p:nvSpPr>
        <p:spPr bwMode="auto">
          <a:xfrm>
            <a:off x="8596313" y="3084513"/>
            <a:ext cx="2413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RF</a:t>
            </a:r>
          </a:p>
          <a:p>
            <a:pPr algn="ctr"/>
            <a:r>
              <a:rPr lang="en-US" altLang="en-US" sz="1200" b="1">
                <a:solidFill>
                  <a:srgbClr val="000000"/>
                </a:solidFill>
                <a:latin typeface="Arial" panose="020B0604020202020204" pitchFamily="34" charset="0"/>
              </a:rPr>
              <a:t>Ant</a:t>
            </a:r>
            <a:endParaRPr lang="en-US" altLang="en-US" sz="2800" b="1">
              <a:solidFill>
                <a:schemeClr val="tx2"/>
              </a:solidFill>
              <a:latin typeface="Tahoma" panose="020B0604030504040204" pitchFamily="34" charset="0"/>
            </a:endParaRPr>
          </a:p>
        </p:txBody>
      </p:sp>
      <p:sp>
        <p:nvSpPr>
          <p:cNvPr id="313475" name="Rectangle 131">
            <a:extLst>
              <a:ext uri="{FF2B5EF4-FFF2-40B4-BE49-F238E27FC236}">
                <a16:creationId xmlns:a16="http://schemas.microsoft.com/office/drawing/2014/main" id="{C0AD4AA8-C0A2-3B4A-8D11-AACDD533F70A}"/>
              </a:ext>
            </a:extLst>
          </p:cNvPr>
          <p:cNvSpPr>
            <a:spLocks noChangeArrowheads="1"/>
          </p:cNvSpPr>
          <p:nvPr/>
        </p:nvSpPr>
        <p:spPr bwMode="auto">
          <a:xfrm>
            <a:off x="873125" y="3773488"/>
            <a:ext cx="125413" cy="1095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1" name="Rectangle 137">
            <a:extLst>
              <a:ext uri="{FF2B5EF4-FFF2-40B4-BE49-F238E27FC236}">
                <a16:creationId xmlns:a16="http://schemas.microsoft.com/office/drawing/2014/main" id="{3967F363-12B4-7043-8F2A-95BA698F3FCE}"/>
              </a:ext>
            </a:extLst>
          </p:cNvPr>
          <p:cNvSpPr>
            <a:spLocks noChangeArrowheads="1"/>
          </p:cNvSpPr>
          <p:nvPr/>
        </p:nvSpPr>
        <p:spPr bwMode="auto">
          <a:xfrm>
            <a:off x="1712913" y="3759200"/>
            <a:ext cx="125412" cy="1095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13482" name="Rectangle 138">
            <a:extLst>
              <a:ext uri="{FF2B5EF4-FFF2-40B4-BE49-F238E27FC236}">
                <a16:creationId xmlns:a16="http://schemas.microsoft.com/office/drawing/2014/main" id="{6B59C00B-1131-0145-BF83-38466885F5E4}"/>
              </a:ext>
            </a:extLst>
          </p:cNvPr>
          <p:cNvSpPr>
            <a:spLocks noChangeArrowheads="1"/>
          </p:cNvSpPr>
          <p:nvPr/>
        </p:nvSpPr>
        <p:spPr bwMode="auto">
          <a:xfrm>
            <a:off x="5292725" y="2995613"/>
            <a:ext cx="419100" cy="547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Tele</a:t>
            </a:r>
          </a:p>
          <a:p>
            <a:pPr algn="ctr"/>
            <a:r>
              <a:rPr lang="en-US" altLang="en-US" sz="1200" b="1">
                <a:solidFill>
                  <a:srgbClr val="000000"/>
                </a:solidFill>
                <a:latin typeface="Arial" panose="020B0604020202020204" pitchFamily="34" charset="0"/>
              </a:rPr>
              <a:t>Cmnd</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5" name="Rectangle 141">
            <a:extLst>
              <a:ext uri="{FF2B5EF4-FFF2-40B4-BE49-F238E27FC236}">
                <a16:creationId xmlns:a16="http://schemas.microsoft.com/office/drawing/2014/main" id="{C28372EC-7E22-654F-B8CF-8741EBC153E9}"/>
              </a:ext>
            </a:extLst>
          </p:cNvPr>
          <p:cNvSpPr>
            <a:spLocks noChangeArrowheads="1"/>
          </p:cNvSpPr>
          <p:nvPr/>
        </p:nvSpPr>
        <p:spPr bwMode="auto">
          <a:xfrm>
            <a:off x="1108075" y="3433763"/>
            <a:ext cx="5715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ObsReq</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486" name="Line 142">
            <a:extLst>
              <a:ext uri="{FF2B5EF4-FFF2-40B4-BE49-F238E27FC236}">
                <a16:creationId xmlns:a16="http://schemas.microsoft.com/office/drawing/2014/main" id="{7B454CF3-FEC8-4A4A-94EC-07FD41689173}"/>
              </a:ext>
            </a:extLst>
          </p:cNvPr>
          <p:cNvSpPr>
            <a:spLocks noChangeShapeType="1"/>
          </p:cNvSpPr>
          <p:nvPr/>
        </p:nvSpPr>
        <p:spPr bwMode="auto">
          <a:xfrm flipH="1">
            <a:off x="933450" y="3824288"/>
            <a:ext cx="79216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87" name="Rectangle 143">
            <a:extLst>
              <a:ext uri="{FF2B5EF4-FFF2-40B4-BE49-F238E27FC236}">
                <a16:creationId xmlns:a16="http://schemas.microsoft.com/office/drawing/2014/main" id="{B26566CE-F990-AA4E-BCA0-24A2C4ECCC12}"/>
              </a:ext>
            </a:extLst>
          </p:cNvPr>
          <p:cNvSpPr>
            <a:spLocks noChangeArrowheads="1"/>
          </p:cNvSpPr>
          <p:nvPr/>
        </p:nvSpPr>
        <p:spPr bwMode="auto">
          <a:xfrm>
            <a:off x="873125" y="3773488"/>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488" name="Rectangle 144">
            <a:extLst>
              <a:ext uri="{FF2B5EF4-FFF2-40B4-BE49-F238E27FC236}">
                <a16:creationId xmlns:a16="http://schemas.microsoft.com/office/drawing/2014/main" id="{401595BF-74FC-7146-860E-AFC990AEB802}"/>
              </a:ext>
            </a:extLst>
          </p:cNvPr>
          <p:cNvSpPr>
            <a:spLocks noChangeArrowheads="1"/>
          </p:cNvSpPr>
          <p:nvPr/>
        </p:nvSpPr>
        <p:spPr bwMode="auto">
          <a:xfrm>
            <a:off x="1712913" y="3759200"/>
            <a:ext cx="125412" cy="109538"/>
          </a:xfrm>
          <a:prstGeom prst="rect">
            <a:avLst/>
          </a:prstGeom>
          <a:solidFill>
            <a:schemeClr val="bg1"/>
          </a:solidFill>
          <a:ln w="25400">
            <a:solidFill>
              <a:srgbClr val="000000"/>
            </a:solidFill>
            <a:miter lim="800000"/>
            <a:headEnd/>
            <a:tailEnd/>
          </a:ln>
        </p:spPr>
        <p:txBody>
          <a:bodyPr/>
          <a:lstStyle/>
          <a:p>
            <a:endParaRPr lang="en-US"/>
          </a:p>
        </p:txBody>
      </p:sp>
      <p:sp>
        <p:nvSpPr>
          <p:cNvPr id="313407" name="Rectangle 63">
            <a:extLst>
              <a:ext uri="{FF2B5EF4-FFF2-40B4-BE49-F238E27FC236}">
                <a16:creationId xmlns:a16="http://schemas.microsoft.com/office/drawing/2014/main" id="{B3AFE028-A5D8-D744-AC29-27788C275601}"/>
              </a:ext>
            </a:extLst>
          </p:cNvPr>
          <p:cNvSpPr>
            <a:spLocks noChangeArrowheads="1"/>
          </p:cNvSpPr>
          <p:nvPr/>
        </p:nvSpPr>
        <p:spPr bwMode="auto">
          <a:xfrm>
            <a:off x="5673725" y="4806950"/>
            <a:ext cx="127000" cy="107950"/>
          </a:xfrm>
          <a:prstGeom prst="rect">
            <a:avLst/>
          </a:prstGeom>
          <a:solidFill>
            <a:schemeClr val="bg1"/>
          </a:solidFill>
          <a:ln w="25400">
            <a:solidFill>
              <a:srgbClr val="000000"/>
            </a:solidFill>
            <a:miter lim="800000"/>
            <a:headEnd/>
            <a:tailEnd/>
          </a:ln>
        </p:spPr>
        <p:txBody>
          <a:bodyPr/>
          <a:lstStyle/>
          <a:p>
            <a:endParaRPr lang="en-US"/>
          </a:p>
        </p:txBody>
      </p:sp>
      <p:sp>
        <p:nvSpPr>
          <p:cNvPr id="313498" name="Line 154">
            <a:extLst>
              <a:ext uri="{FF2B5EF4-FFF2-40B4-BE49-F238E27FC236}">
                <a16:creationId xmlns:a16="http://schemas.microsoft.com/office/drawing/2014/main" id="{9EECBE22-828D-0B44-9C21-0BF0523E4F81}"/>
              </a:ext>
            </a:extLst>
          </p:cNvPr>
          <p:cNvSpPr>
            <a:spLocks noChangeShapeType="1"/>
          </p:cNvSpPr>
          <p:nvPr/>
        </p:nvSpPr>
        <p:spPr bwMode="auto">
          <a:xfrm>
            <a:off x="6889750" y="4832350"/>
            <a:ext cx="1546225" cy="47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499" name="Rectangle 155">
            <a:extLst>
              <a:ext uri="{FF2B5EF4-FFF2-40B4-BE49-F238E27FC236}">
                <a16:creationId xmlns:a16="http://schemas.microsoft.com/office/drawing/2014/main" id="{AE4722AE-431C-D14B-BE2E-1EA7D24DA804}"/>
              </a:ext>
            </a:extLst>
          </p:cNvPr>
          <p:cNvSpPr>
            <a:spLocks noChangeArrowheads="1"/>
          </p:cNvSpPr>
          <p:nvPr/>
        </p:nvSpPr>
        <p:spPr bwMode="auto">
          <a:xfrm>
            <a:off x="8340725" y="478472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413" name="Rectangle 69">
            <a:extLst>
              <a:ext uri="{FF2B5EF4-FFF2-40B4-BE49-F238E27FC236}">
                <a16:creationId xmlns:a16="http://schemas.microsoft.com/office/drawing/2014/main" id="{492D5C5C-B929-E541-AE24-AA0F7D77C36C}"/>
              </a:ext>
            </a:extLst>
          </p:cNvPr>
          <p:cNvSpPr>
            <a:spLocks noChangeArrowheads="1"/>
          </p:cNvSpPr>
          <p:nvPr/>
        </p:nvSpPr>
        <p:spPr bwMode="auto">
          <a:xfrm>
            <a:off x="6791325" y="4789488"/>
            <a:ext cx="127000"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0" name="Line 156">
            <a:extLst>
              <a:ext uri="{FF2B5EF4-FFF2-40B4-BE49-F238E27FC236}">
                <a16:creationId xmlns:a16="http://schemas.microsoft.com/office/drawing/2014/main" id="{566CABAA-FCD5-7B4B-ADBA-1317FDCD9157}"/>
              </a:ext>
            </a:extLst>
          </p:cNvPr>
          <p:cNvSpPr>
            <a:spLocks noChangeShapeType="1"/>
          </p:cNvSpPr>
          <p:nvPr/>
        </p:nvSpPr>
        <p:spPr bwMode="auto">
          <a:xfrm>
            <a:off x="6837363" y="3763963"/>
            <a:ext cx="1546225" cy="47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5" name="Group 151">
            <a:extLst>
              <a:ext uri="{FF2B5EF4-FFF2-40B4-BE49-F238E27FC236}">
                <a16:creationId xmlns:a16="http://schemas.microsoft.com/office/drawing/2014/main" id="{4E237393-184D-0C43-8516-17831512816A}"/>
              </a:ext>
            </a:extLst>
          </p:cNvPr>
          <p:cNvGrpSpPr>
            <a:grpSpLocks/>
          </p:cNvGrpSpPr>
          <p:nvPr/>
        </p:nvGrpSpPr>
        <p:grpSpPr bwMode="auto">
          <a:xfrm>
            <a:off x="7002463" y="3625850"/>
            <a:ext cx="1198562" cy="296863"/>
            <a:chOff x="2965" y="3754"/>
            <a:chExt cx="755" cy="187"/>
          </a:xfrm>
        </p:grpSpPr>
        <p:sp>
          <p:nvSpPr>
            <p:cNvPr id="313477" name="Rectangle 133">
              <a:extLst>
                <a:ext uri="{FF2B5EF4-FFF2-40B4-BE49-F238E27FC236}">
                  <a16:creationId xmlns:a16="http://schemas.microsoft.com/office/drawing/2014/main" id="{E38E33F1-1C49-1844-AB6A-726BCDEE08BA}"/>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13478" name="Rectangle 134">
              <a:extLst>
                <a:ext uri="{FF2B5EF4-FFF2-40B4-BE49-F238E27FC236}">
                  <a16:creationId xmlns:a16="http://schemas.microsoft.com/office/drawing/2014/main" id="{4DAFDA18-B381-E144-B869-A458C3A4F4B7}"/>
                </a:ext>
              </a:extLst>
            </p:cNvPr>
            <p:cNvSpPr>
              <a:spLocks noChangeArrowheads="1"/>
            </p:cNvSpPr>
            <p:nvPr/>
          </p:nvSpPr>
          <p:spPr bwMode="auto">
            <a:xfrm>
              <a:off x="3122" y="3793"/>
              <a:ext cx="4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ul : UpLink</a:t>
              </a:r>
              <a:endParaRPr lang="en-US" altLang="en-US" sz="2800" b="1">
                <a:solidFill>
                  <a:schemeClr val="tx2"/>
                </a:solidFill>
                <a:latin typeface="Tahoma" panose="020B0604030504040204" pitchFamily="34" charset="0"/>
              </a:endParaRPr>
            </a:p>
          </p:txBody>
        </p:sp>
        <p:sp>
          <p:nvSpPr>
            <p:cNvPr id="313480" name="Rectangle 136">
              <a:extLst>
                <a:ext uri="{FF2B5EF4-FFF2-40B4-BE49-F238E27FC236}">
                  <a16:creationId xmlns:a16="http://schemas.microsoft.com/office/drawing/2014/main" id="{BBE92C9A-398F-4647-9A32-A065EB5205F4}"/>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83" name="Rectangle 139">
              <a:extLst>
                <a:ext uri="{FF2B5EF4-FFF2-40B4-BE49-F238E27FC236}">
                  <a16:creationId xmlns:a16="http://schemas.microsoft.com/office/drawing/2014/main" id="{7E373EC0-24F9-7144-98B0-D99FDFADE592}"/>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97" name="Rectangle 153">
            <a:extLst>
              <a:ext uri="{FF2B5EF4-FFF2-40B4-BE49-F238E27FC236}">
                <a16:creationId xmlns:a16="http://schemas.microsoft.com/office/drawing/2014/main" id="{46903D02-3003-824B-99E6-5D0A390EFCDE}"/>
              </a:ext>
            </a:extLst>
          </p:cNvPr>
          <p:cNvSpPr>
            <a:spLocks noChangeArrowheads="1"/>
          </p:cNvSpPr>
          <p:nvPr/>
        </p:nvSpPr>
        <p:spPr bwMode="auto">
          <a:xfrm>
            <a:off x="8326438" y="3724275"/>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1" name="Line 157">
            <a:extLst>
              <a:ext uri="{FF2B5EF4-FFF2-40B4-BE49-F238E27FC236}">
                <a16:creationId xmlns:a16="http://schemas.microsoft.com/office/drawing/2014/main" id="{57236535-270B-4346-B78F-6F007BEE4B54}"/>
              </a:ext>
            </a:extLst>
          </p:cNvPr>
          <p:cNvSpPr>
            <a:spLocks noChangeShapeType="1"/>
          </p:cNvSpPr>
          <p:nvPr/>
        </p:nvSpPr>
        <p:spPr bwMode="auto">
          <a:xfrm flipV="1">
            <a:off x="6662738" y="2722563"/>
            <a:ext cx="1752600" cy="142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13496" name="Group 152">
            <a:extLst>
              <a:ext uri="{FF2B5EF4-FFF2-40B4-BE49-F238E27FC236}">
                <a16:creationId xmlns:a16="http://schemas.microsoft.com/office/drawing/2014/main" id="{24BC2647-907A-D249-B8D8-47D1959E2EFC}"/>
              </a:ext>
            </a:extLst>
          </p:cNvPr>
          <p:cNvGrpSpPr>
            <a:grpSpLocks/>
          </p:cNvGrpSpPr>
          <p:nvPr/>
        </p:nvGrpSpPr>
        <p:grpSpPr bwMode="auto">
          <a:xfrm>
            <a:off x="6919913" y="2584450"/>
            <a:ext cx="1314450" cy="287338"/>
            <a:chOff x="3406" y="3522"/>
            <a:chExt cx="828" cy="181"/>
          </a:xfrm>
        </p:grpSpPr>
        <p:sp>
          <p:nvSpPr>
            <p:cNvPr id="313369" name="Rectangle 25">
              <a:extLst>
                <a:ext uri="{FF2B5EF4-FFF2-40B4-BE49-F238E27FC236}">
                  <a16:creationId xmlns:a16="http://schemas.microsoft.com/office/drawing/2014/main" id="{467B88A5-E7A3-AA49-B337-47EA2E09A57C}"/>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13370" name="Rectangle 26">
              <a:extLst>
                <a:ext uri="{FF2B5EF4-FFF2-40B4-BE49-F238E27FC236}">
                  <a16:creationId xmlns:a16="http://schemas.microsoft.com/office/drawing/2014/main" id="{ECCFF0DE-A747-BF4D-B496-B3AF034155E6}"/>
                </a:ext>
              </a:extLst>
            </p:cNvPr>
            <p:cNvSpPr>
              <a:spLocks noChangeArrowheads="1"/>
            </p:cNvSpPr>
            <p:nvPr/>
          </p:nvSpPr>
          <p:spPr bwMode="auto">
            <a:xfrm>
              <a:off x="3516" y="3555"/>
              <a:ext cx="600"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dl : DownLink</a:t>
              </a:r>
              <a:endParaRPr lang="en-US" altLang="en-US" sz="2800" b="1">
                <a:solidFill>
                  <a:schemeClr val="tx2"/>
                </a:solidFill>
                <a:latin typeface="Tahoma" panose="020B0604030504040204" pitchFamily="34" charset="0"/>
              </a:endParaRPr>
            </a:p>
          </p:txBody>
        </p:sp>
        <p:sp>
          <p:nvSpPr>
            <p:cNvPr id="313372" name="Rectangle 28">
              <a:extLst>
                <a:ext uri="{FF2B5EF4-FFF2-40B4-BE49-F238E27FC236}">
                  <a16:creationId xmlns:a16="http://schemas.microsoft.com/office/drawing/2014/main" id="{40EE9D53-3368-DC4A-AE26-C31AC7D2F409}"/>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13469" name="Rectangle 125">
              <a:extLst>
                <a:ext uri="{FF2B5EF4-FFF2-40B4-BE49-F238E27FC236}">
                  <a16:creationId xmlns:a16="http://schemas.microsoft.com/office/drawing/2014/main" id="{F686F858-3F66-914C-90B1-75BEDE24F254}"/>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13470" name="Rectangle 126">
            <a:extLst>
              <a:ext uri="{FF2B5EF4-FFF2-40B4-BE49-F238E27FC236}">
                <a16:creationId xmlns:a16="http://schemas.microsoft.com/office/drawing/2014/main" id="{5E8385FE-5B80-4248-9093-1340B2B0D183}"/>
              </a:ext>
            </a:extLst>
          </p:cNvPr>
          <p:cNvSpPr>
            <a:spLocks noChangeArrowheads="1"/>
          </p:cNvSpPr>
          <p:nvPr/>
        </p:nvSpPr>
        <p:spPr bwMode="auto">
          <a:xfrm>
            <a:off x="8329613" y="267335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3" name="Line 159">
            <a:extLst>
              <a:ext uri="{FF2B5EF4-FFF2-40B4-BE49-F238E27FC236}">
                <a16:creationId xmlns:a16="http://schemas.microsoft.com/office/drawing/2014/main" id="{4AD9A868-10D3-F044-AF4F-896E859A62A1}"/>
              </a:ext>
            </a:extLst>
          </p:cNvPr>
          <p:cNvSpPr>
            <a:spLocks noChangeShapeType="1"/>
          </p:cNvSpPr>
          <p:nvPr/>
        </p:nvSpPr>
        <p:spPr bwMode="auto">
          <a:xfrm flipH="1">
            <a:off x="3756025" y="3781425"/>
            <a:ext cx="14224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13504" name="Rectangle 160">
            <a:extLst>
              <a:ext uri="{FF2B5EF4-FFF2-40B4-BE49-F238E27FC236}">
                <a16:creationId xmlns:a16="http://schemas.microsoft.com/office/drawing/2014/main" id="{65143066-D0AF-0348-A016-EC0A017ACB86}"/>
              </a:ext>
            </a:extLst>
          </p:cNvPr>
          <p:cNvSpPr>
            <a:spLocks noChangeArrowheads="1"/>
          </p:cNvSpPr>
          <p:nvPr/>
        </p:nvSpPr>
        <p:spPr bwMode="auto">
          <a:xfrm>
            <a:off x="5197475" y="3725863"/>
            <a:ext cx="125413" cy="109537"/>
          </a:xfrm>
          <a:prstGeom prst="rect">
            <a:avLst/>
          </a:prstGeom>
          <a:solidFill>
            <a:schemeClr val="bg1"/>
          </a:solidFill>
          <a:ln w="25400">
            <a:solidFill>
              <a:srgbClr val="000000"/>
            </a:solidFill>
            <a:miter lim="800000"/>
            <a:headEnd/>
            <a:tailEnd/>
          </a:ln>
        </p:spPr>
        <p:txBody>
          <a:bodyPr/>
          <a:lstStyle/>
          <a:p>
            <a:endParaRPr lang="en-US"/>
          </a:p>
        </p:txBody>
      </p:sp>
      <p:sp>
        <p:nvSpPr>
          <p:cNvPr id="313505" name="AutoShape 161">
            <a:extLst>
              <a:ext uri="{FF2B5EF4-FFF2-40B4-BE49-F238E27FC236}">
                <a16:creationId xmlns:a16="http://schemas.microsoft.com/office/drawing/2014/main" id="{664C07EF-C219-7F4A-9026-E61607404D4A}"/>
              </a:ext>
            </a:extLst>
          </p:cNvPr>
          <p:cNvSpPr>
            <a:spLocks noChangeArrowheads="1"/>
          </p:cNvSpPr>
          <p:nvPr/>
        </p:nvSpPr>
        <p:spPr bwMode="auto">
          <a:xfrm rot="5400000">
            <a:off x="4456113" y="3695700"/>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13506" name="Rectangle 162">
            <a:extLst>
              <a:ext uri="{FF2B5EF4-FFF2-40B4-BE49-F238E27FC236}">
                <a16:creationId xmlns:a16="http://schemas.microsoft.com/office/drawing/2014/main" id="{DCDEF374-29A7-494B-8968-C1494AC3E291}"/>
              </a:ext>
            </a:extLst>
          </p:cNvPr>
          <p:cNvSpPr>
            <a:spLocks noChangeArrowheads="1"/>
          </p:cNvSpPr>
          <p:nvPr/>
        </p:nvSpPr>
        <p:spPr bwMode="auto">
          <a:xfrm>
            <a:off x="3983038" y="3924300"/>
            <a:ext cx="1020762"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i="1">
                <a:solidFill>
                  <a:srgbClr val="000000"/>
                </a:solidFill>
                <a:latin typeface="Arial" panose="020B0604020202020204" pitchFamily="34" charset="0"/>
              </a:rPr>
              <a:t>CmndData</a:t>
            </a:r>
            <a:endParaRPr lang="en-US" altLang="en-US" sz="2800" b="1">
              <a:solidFill>
                <a:schemeClr val="tx2"/>
              </a:solidFill>
              <a:latin typeface="Tahoma" panose="020B0604030504040204" pitchFamily="34" charset="0"/>
            </a:endParaRPr>
          </a:p>
        </p:txBody>
      </p:sp>
      <p:sp>
        <p:nvSpPr>
          <p:cNvPr id="313508" name="Rectangle 164">
            <a:extLst>
              <a:ext uri="{FF2B5EF4-FFF2-40B4-BE49-F238E27FC236}">
                <a16:creationId xmlns:a16="http://schemas.microsoft.com/office/drawing/2014/main" id="{FB94BEF4-A271-564A-A147-DA60091F3D27}"/>
              </a:ext>
            </a:extLst>
          </p:cNvPr>
          <p:cNvSpPr>
            <a:spLocks noChangeArrowheads="1"/>
          </p:cNvSpPr>
          <p:nvPr/>
        </p:nvSpPr>
        <p:spPr bwMode="auto">
          <a:xfrm>
            <a:off x="6194425" y="3025775"/>
            <a:ext cx="419100" cy="547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1200" b="1">
                <a:solidFill>
                  <a:srgbClr val="000000"/>
                </a:solidFill>
                <a:latin typeface="Arial" panose="020B0604020202020204" pitchFamily="34" charset="0"/>
              </a:rPr>
              <a:t>Re</a:t>
            </a:r>
          </a:p>
          <a:p>
            <a:pPr algn="ctr"/>
            <a:r>
              <a:rPr lang="en-US" altLang="en-US" sz="1200" b="1">
                <a:solidFill>
                  <a:srgbClr val="000000"/>
                </a:solidFill>
                <a:latin typeface="Arial" panose="020B0604020202020204" pitchFamily="34" charset="0"/>
              </a:rPr>
              <a:t>Trans</a:t>
            </a:r>
          </a:p>
          <a:p>
            <a:pPr algn="ctr"/>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02" name="Rectangle 158">
            <a:extLst>
              <a:ext uri="{FF2B5EF4-FFF2-40B4-BE49-F238E27FC236}">
                <a16:creationId xmlns:a16="http://schemas.microsoft.com/office/drawing/2014/main" id="{9937424F-CF59-9340-8968-71EC31B84692}"/>
              </a:ext>
            </a:extLst>
          </p:cNvPr>
          <p:cNvSpPr>
            <a:spLocks noChangeArrowheads="1"/>
          </p:cNvSpPr>
          <p:nvPr/>
        </p:nvSpPr>
        <p:spPr bwMode="auto">
          <a:xfrm>
            <a:off x="3614738" y="3725863"/>
            <a:ext cx="125412" cy="109537"/>
          </a:xfrm>
          <a:prstGeom prst="rect">
            <a:avLst/>
          </a:prstGeom>
          <a:solidFill>
            <a:schemeClr val="bg1"/>
          </a:solidFill>
          <a:ln w="25400">
            <a:solidFill>
              <a:srgbClr val="000000"/>
            </a:solidFill>
            <a:miter lim="800000"/>
            <a:headEnd/>
            <a:tailEnd/>
          </a:ln>
        </p:spPr>
        <p:txBody>
          <a:bodyPr/>
          <a:lstStyle/>
          <a:p>
            <a:endParaRPr lang="en-US"/>
          </a:p>
        </p:txBody>
      </p:sp>
      <p:sp>
        <p:nvSpPr>
          <p:cNvPr id="313445" name="Rectangle 101">
            <a:extLst>
              <a:ext uri="{FF2B5EF4-FFF2-40B4-BE49-F238E27FC236}">
                <a16:creationId xmlns:a16="http://schemas.microsoft.com/office/drawing/2014/main" id="{A9EF3C16-8E1C-6E43-BD3B-3A3FF28E2E65}"/>
              </a:ext>
            </a:extLst>
          </p:cNvPr>
          <p:cNvSpPr>
            <a:spLocks noChangeArrowheads="1"/>
          </p:cNvSpPr>
          <p:nvPr/>
        </p:nvSpPr>
        <p:spPr bwMode="auto">
          <a:xfrm>
            <a:off x="2895600" y="4813300"/>
            <a:ext cx="127000" cy="109538"/>
          </a:xfrm>
          <a:prstGeom prst="rect">
            <a:avLst/>
          </a:prstGeom>
          <a:solidFill>
            <a:schemeClr val="bg1"/>
          </a:solidFill>
          <a:ln w="25400">
            <a:solidFill>
              <a:srgbClr val="000000"/>
            </a:solidFill>
            <a:miter lim="800000"/>
            <a:headEnd/>
            <a:tailEnd/>
          </a:ln>
        </p:spPr>
        <p:txBody>
          <a:bodyPr/>
          <a:lstStyle/>
          <a:p>
            <a:endParaRPr lang="en-US"/>
          </a:p>
        </p:txBody>
      </p:sp>
      <p:sp>
        <p:nvSpPr>
          <p:cNvPr id="313509" name="Rectangle 165">
            <a:extLst>
              <a:ext uri="{FF2B5EF4-FFF2-40B4-BE49-F238E27FC236}">
                <a16:creationId xmlns:a16="http://schemas.microsoft.com/office/drawing/2014/main" id="{DC4CB77C-2599-8148-90F1-3C4D871FD561}"/>
              </a:ext>
            </a:extLst>
          </p:cNvPr>
          <p:cNvSpPr>
            <a:spLocks noChangeArrowheads="1"/>
          </p:cNvSpPr>
          <p:nvPr/>
        </p:nvSpPr>
        <p:spPr bwMode="auto">
          <a:xfrm>
            <a:off x="6677025" y="2235200"/>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DL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
        <p:nvSpPr>
          <p:cNvPr id="313510" name="Rectangle 166">
            <a:extLst>
              <a:ext uri="{FF2B5EF4-FFF2-40B4-BE49-F238E27FC236}">
                <a16:creationId xmlns:a16="http://schemas.microsoft.com/office/drawing/2014/main" id="{30D1F45A-9A86-2749-B84B-A120963EEE01}"/>
              </a:ext>
            </a:extLst>
          </p:cNvPr>
          <p:cNvSpPr>
            <a:spLocks noChangeArrowheads="1"/>
          </p:cNvSpPr>
          <p:nvPr/>
        </p:nvSpPr>
        <p:spPr bwMode="auto">
          <a:xfrm>
            <a:off x="6838950" y="3217863"/>
            <a:ext cx="3048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1200" b="1">
                <a:solidFill>
                  <a:srgbClr val="000000"/>
                </a:solidFill>
                <a:latin typeface="Arial" panose="020B0604020202020204" pitchFamily="34" charset="0"/>
              </a:rPr>
              <a:t>UL</a:t>
            </a:r>
          </a:p>
          <a:p>
            <a:r>
              <a:rPr lang="en-US" altLang="en-US" sz="1200" b="1">
                <a:solidFill>
                  <a:srgbClr val="000000"/>
                </a:solidFill>
                <a:latin typeface="Arial" panose="020B0604020202020204" pitchFamily="34" charset="0"/>
              </a:rPr>
              <a:t>Port</a:t>
            </a:r>
            <a:endParaRPr lang="en-US" altLang="en-US" sz="2800" b="1">
              <a:solidFill>
                <a:schemeClr val="tx2"/>
              </a:solidFill>
              <a:latin typeface="Tahoma" panose="020B0604030504040204" pitchFamily="34" charset="0"/>
            </a:endParaRP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Date Placeholder 2">
            <a:extLst>
              <a:ext uri="{FF2B5EF4-FFF2-40B4-BE49-F238E27FC236}">
                <a16:creationId xmlns:a16="http://schemas.microsoft.com/office/drawing/2014/main" id="{FF09E0E5-A8E3-6049-933D-19D0AC93355C}"/>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9251" name="Rectangle 3">
            <a:extLst>
              <a:ext uri="{FF2B5EF4-FFF2-40B4-BE49-F238E27FC236}">
                <a16:creationId xmlns:a16="http://schemas.microsoft.com/office/drawing/2014/main" id="{5D6E5B86-E916-2B42-B0E5-24DEA42C09AE}"/>
              </a:ext>
            </a:extLst>
          </p:cNvPr>
          <p:cNvSpPr>
            <a:spLocks noGrp="1" noChangeArrowheads="1"/>
          </p:cNvSpPr>
          <p:nvPr>
            <p:ph type="title"/>
          </p:nvPr>
        </p:nvSpPr>
        <p:spPr>
          <a:xfrm>
            <a:off x="693738" y="490538"/>
            <a:ext cx="7772400" cy="854075"/>
          </a:xfrm>
          <a:noFill/>
          <a:ln/>
        </p:spPr>
        <p:txBody>
          <a:bodyPr/>
          <a:lstStyle/>
          <a:p>
            <a:r>
              <a:rPr lang="en-US" altLang="en-US" sz="2800"/>
              <a:t>Connectivity View (Composition) </a:t>
            </a:r>
            <a:br>
              <a:rPr lang="en-US" altLang="en-US" sz="2800"/>
            </a:br>
            <a:r>
              <a:rPr lang="en-US" altLang="en-US" sz="2800"/>
              <a:t>Using SysML Components</a:t>
            </a:r>
            <a:br>
              <a:rPr lang="en-US" altLang="en-US" sz="2800"/>
            </a:br>
            <a:endParaRPr lang="en-US" altLang="en-US" sz="2800"/>
          </a:p>
        </p:txBody>
      </p:sp>
      <p:sp>
        <p:nvSpPr>
          <p:cNvPr id="309273" name="Text Box 25">
            <a:extLst>
              <a:ext uri="{FF2B5EF4-FFF2-40B4-BE49-F238E27FC236}">
                <a16:creationId xmlns:a16="http://schemas.microsoft.com/office/drawing/2014/main" id="{0EF9B6CE-07E5-CB40-B765-E1FC36AA2AB0}"/>
              </a:ext>
            </a:extLst>
          </p:cNvPr>
          <p:cNvSpPr txBox="1">
            <a:spLocks noChangeArrowheads="1"/>
          </p:cNvSpPr>
          <p:nvPr/>
        </p:nvSpPr>
        <p:spPr bwMode="auto">
          <a:xfrm>
            <a:off x="4625975" y="5103813"/>
            <a:ext cx="3784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structure inherited by each kind of Spacecraft …</a:t>
            </a:r>
          </a:p>
        </p:txBody>
      </p:sp>
      <p:sp>
        <p:nvSpPr>
          <p:cNvPr id="309298" name="Text Box 50">
            <a:extLst>
              <a:ext uri="{FF2B5EF4-FFF2-40B4-BE49-F238E27FC236}">
                <a16:creationId xmlns:a16="http://schemas.microsoft.com/office/drawing/2014/main" id="{EC6E1B17-018D-6045-AE26-9289C43C4DF3}"/>
              </a:ext>
            </a:extLst>
          </p:cNvPr>
          <p:cNvSpPr txBox="1">
            <a:spLocks noChangeArrowheads="1"/>
          </p:cNvSpPr>
          <p:nvPr/>
        </p:nvSpPr>
        <p:spPr bwMode="auto">
          <a:xfrm>
            <a:off x="4600575" y="5849938"/>
            <a:ext cx="4191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 and constrained for each kind</a:t>
            </a:r>
          </a:p>
        </p:txBody>
      </p:sp>
      <p:sp>
        <p:nvSpPr>
          <p:cNvPr id="309302" name="Text Box 54">
            <a:extLst>
              <a:ext uri="{FF2B5EF4-FFF2-40B4-BE49-F238E27FC236}">
                <a16:creationId xmlns:a16="http://schemas.microsoft.com/office/drawing/2014/main" id="{188F5727-DDF4-7F40-B8DC-B098EFA1B67D}"/>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grpSp>
        <p:nvGrpSpPr>
          <p:cNvPr id="309999" name="Group 751">
            <a:extLst>
              <a:ext uri="{FF2B5EF4-FFF2-40B4-BE49-F238E27FC236}">
                <a16:creationId xmlns:a16="http://schemas.microsoft.com/office/drawing/2014/main" id="{3B619FC7-80CC-5A42-8F3B-9874BF1F3A26}"/>
              </a:ext>
            </a:extLst>
          </p:cNvPr>
          <p:cNvGrpSpPr>
            <a:grpSpLocks/>
          </p:cNvGrpSpPr>
          <p:nvPr/>
        </p:nvGrpSpPr>
        <p:grpSpPr bwMode="auto">
          <a:xfrm>
            <a:off x="258763" y="3327400"/>
            <a:ext cx="3979862" cy="2647950"/>
            <a:chOff x="182" y="1954"/>
            <a:chExt cx="2507" cy="1668"/>
          </a:xfrm>
        </p:grpSpPr>
        <p:sp>
          <p:nvSpPr>
            <p:cNvPr id="309861" name="Line 613">
              <a:extLst>
                <a:ext uri="{FF2B5EF4-FFF2-40B4-BE49-F238E27FC236}">
                  <a16:creationId xmlns:a16="http://schemas.microsoft.com/office/drawing/2014/main" id="{F9B70D4C-1E65-0B4D-869C-BBC094A0F08F}"/>
                </a:ext>
              </a:extLst>
            </p:cNvPr>
            <p:cNvSpPr>
              <a:spLocks noChangeShapeType="1"/>
            </p:cNvSpPr>
            <p:nvPr/>
          </p:nvSpPr>
          <p:spPr bwMode="auto">
            <a:xfrm flipH="1">
              <a:off x="1549" y="2778"/>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62" name="Rectangle 614">
              <a:extLst>
                <a:ext uri="{FF2B5EF4-FFF2-40B4-BE49-F238E27FC236}">
                  <a16:creationId xmlns:a16="http://schemas.microsoft.com/office/drawing/2014/main" id="{8FE6DEFE-F0CE-914D-B58C-F4AF3D27FA97}"/>
                </a:ext>
              </a:extLst>
            </p:cNvPr>
            <p:cNvSpPr>
              <a:spLocks noChangeArrowheads="1"/>
            </p:cNvSpPr>
            <p:nvPr/>
          </p:nvSpPr>
          <p:spPr bwMode="auto">
            <a:xfrm>
              <a:off x="1552" y="1954"/>
              <a:ext cx="896"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3" name="Group 615">
              <a:extLst>
                <a:ext uri="{FF2B5EF4-FFF2-40B4-BE49-F238E27FC236}">
                  <a16:creationId xmlns:a16="http://schemas.microsoft.com/office/drawing/2014/main" id="{925977F9-DACC-8F47-969A-43EDCDE99F11}"/>
                </a:ext>
              </a:extLst>
            </p:cNvPr>
            <p:cNvGrpSpPr>
              <a:grpSpLocks/>
            </p:cNvGrpSpPr>
            <p:nvPr/>
          </p:nvGrpSpPr>
          <p:grpSpPr bwMode="auto">
            <a:xfrm>
              <a:off x="1552" y="1954"/>
              <a:ext cx="983" cy="1528"/>
              <a:chOff x="3499" y="1224"/>
              <a:chExt cx="1807" cy="2239"/>
            </a:xfrm>
          </p:grpSpPr>
          <p:sp>
            <p:nvSpPr>
              <p:cNvPr id="309864" name="Rectangle 616">
                <a:extLst>
                  <a:ext uri="{FF2B5EF4-FFF2-40B4-BE49-F238E27FC236}">
                    <a16:creationId xmlns:a16="http://schemas.microsoft.com/office/drawing/2014/main" id="{1BF58F65-5069-6847-927D-F7CE257638B8}"/>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65" name="Rectangle 617">
                <a:extLst>
                  <a:ext uri="{FF2B5EF4-FFF2-40B4-BE49-F238E27FC236}">
                    <a16:creationId xmlns:a16="http://schemas.microsoft.com/office/drawing/2014/main" id="{F88BF47D-E43B-EF4E-9086-FF0A559EFE77}"/>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66" name="Rectangle 618">
              <a:extLst>
                <a:ext uri="{FF2B5EF4-FFF2-40B4-BE49-F238E27FC236}">
                  <a16:creationId xmlns:a16="http://schemas.microsoft.com/office/drawing/2014/main" id="{19D97EFD-2694-D041-89A7-65BC7EE8702D}"/>
                </a:ext>
              </a:extLst>
            </p:cNvPr>
            <p:cNvSpPr>
              <a:spLocks noChangeArrowheads="1"/>
            </p:cNvSpPr>
            <p:nvPr/>
          </p:nvSpPr>
          <p:spPr bwMode="auto">
            <a:xfrm>
              <a:off x="1615" y="1979"/>
              <a:ext cx="8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TT&amp;C : TrackTelemCommand</a:t>
              </a:r>
            </a:p>
          </p:txBody>
        </p:sp>
        <p:sp>
          <p:nvSpPr>
            <p:cNvPr id="309867" name="Rectangle 619">
              <a:extLst>
                <a:ext uri="{FF2B5EF4-FFF2-40B4-BE49-F238E27FC236}">
                  <a16:creationId xmlns:a16="http://schemas.microsoft.com/office/drawing/2014/main" id="{69DFBCDB-B4AA-B34F-8E69-EA8023FE4C9E}"/>
                </a:ext>
              </a:extLst>
            </p:cNvPr>
            <p:cNvSpPr>
              <a:spLocks noChangeArrowheads="1"/>
            </p:cNvSpPr>
            <p:nvPr/>
          </p:nvSpPr>
          <p:spPr bwMode="auto">
            <a:xfrm>
              <a:off x="230" y="1954"/>
              <a:ext cx="831" cy="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868" name="Group 620">
              <a:extLst>
                <a:ext uri="{FF2B5EF4-FFF2-40B4-BE49-F238E27FC236}">
                  <a16:creationId xmlns:a16="http://schemas.microsoft.com/office/drawing/2014/main" id="{F1872254-2C9B-6A4F-B48A-427379A45980}"/>
                </a:ext>
              </a:extLst>
            </p:cNvPr>
            <p:cNvGrpSpPr>
              <a:grpSpLocks/>
            </p:cNvGrpSpPr>
            <p:nvPr/>
          </p:nvGrpSpPr>
          <p:grpSpPr bwMode="auto">
            <a:xfrm>
              <a:off x="198" y="1954"/>
              <a:ext cx="864" cy="1528"/>
              <a:chOff x="833" y="1224"/>
              <a:chExt cx="1678" cy="2239"/>
            </a:xfrm>
          </p:grpSpPr>
          <p:sp>
            <p:nvSpPr>
              <p:cNvPr id="309869" name="Rectangle 621">
                <a:extLst>
                  <a:ext uri="{FF2B5EF4-FFF2-40B4-BE49-F238E27FC236}">
                    <a16:creationId xmlns:a16="http://schemas.microsoft.com/office/drawing/2014/main" id="{87AD5053-FC3E-1045-A47D-181AD22C24BC}"/>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0" name="Rectangle 622">
                <a:extLst>
                  <a:ext uri="{FF2B5EF4-FFF2-40B4-BE49-F238E27FC236}">
                    <a16:creationId xmlns:a16="http://schemas.microsoft.com/office/drawing/2014/main" id="{39F71FEA-F052-DD46-8434-003CAAE9F634}"/>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871" name="Rectangle 623">
              <a:extLst>
                <a:ext uri="{FF2B5EF4-FFF2-40B4-BE49-F238E27FC236}">
                  <a16:creationId xmlns:a16="http://schemas.microsoft.com/office/drawing/2014/main" id="{F9FE6919-D2CE-3E45-9210-427A3C0A280D}"/>
                </a:ext>
              </a:extLst>
            </p:cNvPr>
            <p:cNvSpPr>
              <a:spLocks noChangeArrowheads="1"/>
            </p:cNvSpPr>
            <p:nvPr/>
          </p:nvSpPr>
          <p:spPr bwMode="auto">
            <a:xfrm>
              <a:off x="249" y="1979"/>
              <a:ext cx="7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MOS : MissionOpsSystem</a:t>
              </a:r>
              <a:endParaRPr lang="en-US" altLang="en-US" sz="1800" b="1">
                <a:solidFill>
                  <a:schemeClr val="tx2"/>
                </a:solidFill>
                <a:latin typeface="Tahoma" panose="020B0604030504040204" pitchFamily="34" charset="0"/>
              </a:endParaRPr>
            </a:p>
          </p:txBody>
        </p:sp>
        <p:sp>
          <p:nvSpPr>
            <p:cNvPr id="309872" name="Rectangle 624">
              <a:extLst>
                <a:ext uri="{FF2B5EF4-FFF2-40B4-BE49-F238E27FC236}">
                  <a16:creationId xmlns:a16="http://schemas.microsoft.com/office/drawing/2014/main" id="{52AF82D7-1AD1-494A-9331-6BB7A45D9A09}"/>
                </a:ext>
              </a:extLst>
            </p:cNvPr>
            <p:cNvSpPr>
              <a:spLocks noChangeArrowheads="1"/>
            </p:cNvSpPr>
            <p:nvPr/>
          </p:nvSpPr>
          <p:spPr bwMode="auto">
            <a:xfrm>
              <a:off x="104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3" name="Rectangle 625">
              <a:extLst>
                <a:ext uri="{FF2B5EF4-FFF2-40B4-BE49-F238E27FC236}">
                  <a16:creationId xmlns:a16="http://schemas.microsoft.com/office/drawing/2014/main" id="{436E67AA-5B68-6A49-BA86-4AF31628BA01}"/>
                </a:ext>
              </a:extLst>
            </p:cNvPr>
            <p:cNvSpPr>
              <a:spLocks noChangeArrowheads="1"/>
            </p:cNvSpPr>
            <p:nvPr/>
          </p:nvSpPr>
          <p:spPr bwMode="auto">
            <a:xfrm>
              <a:off x="1047"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4" name="Rectangle 626">
              <a:extLst>
                <a:ext uri="{FF2B5EF4-FFF2-40B4-BE49-F238E27FC236}">
                  <a16:creationId xmlns:a16="http://schemas.microsoft.com/office/drawing/2014/main" id="{5227B82E-1767-8943-ACC9-D77CB8C62A79}"/>
                </a:ext>
              </a:extLst>
            </p:cNvPr>
            <p:cNvSpPr>
              <a:spLocks noChangeArrowheads="1"/>
            </p:cNvSpPr>
            <p:nvPr/>
          </p:nvSpPr>
          <p:spPr bwMode="auto">
            <a:xfrm>
              <a:off x="1527"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5" name="Rectangle 627">
              <a:extLst>
                <a:ext uri="{FF2B5EF4-FFF2-40B4-BE49-F238E27FC236}">
                  <a16:creationId xmlns:a16="http://schemas.microsoft.com/office/drawing/2014/main" id="{9E8DE7CA-445A-484F-BAA9-1CDF939B45BD}"/>
                </a:ext>
              </a:extLst>
            </p:cNvPr>
            <p:cNvSpPr>
              <a:spLocks noChangeArrowheads="1"/>
            </p:cNvSpPr>
            <p:nvPr/>
          </p:nvSpPr>
          <p:spPr bwMode="auto">
            <a:xfrm>
              <a:off x="1537" y="321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6" name="Freeform 628">
              <a:extLst>
                <a:ext uri="{FF2B5EF4-FFF2-40B4-BE49-F238E27FC236}">
                  <a16:creationId xmlns:a16="http://schemas.microsoft.com/office/drawing/2014/main" id="{8F79DE39-DE0C-7E4B-8B3C-0CBFEB69BCF8}"/>
                </a:ext>
              </a:extLst>
            </p:cNvPr>
            <p:cNvSpPr>
              <a:spLocks/>
            </p:cNvSpPr>
            <p:nvPr/>
          </p:nvSpPr>
          <p:spPr bwMode="auto">
            <a:xfrm rot="-5400000">
              <a:off x="772" y="2964"/>
              <a:ext cx="272" cy="11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7" name="Rectangle 629">
              <a:extLst>
                <a:ext uri="{FF2B5EF4-FFF2-40B4-BE49-F238E27FC236}">
                  <a16:creationId xmlns:a16="http://schemas.microsoft.com/office/drawing/2014/main" id="{9203F3BD-9036-6249-8C87-3067481C1CC8}"/>
                </a:ext>
              </a:extLst>
            </p:cNvPr>
            <p:cNvSpPr>
              <a:spLocks noChangeArrowheads="1"/>
            </p:cNvSpPr>
            <p:nvPr/>
          </p:nvSpPr>
          <p:spPr bwMode="auto">
            <a:xfrm>
              <a:off x="665" y="3459"/>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78" name="Rectangle 630">
              <a:extLst>
                <a:ext uri="{FF2B5EF4-FFF2-40B4-BE49-F238E27FC236}">
                  <a16:creationId xmlns:a16="http://schemas.microsoft.com/office/drawing/2014/main" id="{4FA850D4-9AEA-0E47-9820-829A11930E95}"/>
                </a:ext>
              </a:extLst>
            </p:cNvPr>
            <p:cNvSpPr>
              <a:spLocks noChangeArrowheads="1"/>
            </p:cNvSpPr>
            <p:nvPr/>
          </p:nvSpPr>
          <p:spPr bwMode="auto">
            <a:xfrm>
              <a:off x="665" y="3459"/>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79" name="Rectangle 631">
              <a:extLst>
                <a:ext uri="{FF2B5EF4-FFF2-40B4-BE49-F238E27FC236}">
                  <a16:creationId xmlns:a16="http://schemas.microsoft.com/office/drawing/2014/main" id="{54E9CFB3-721A-FC48-A67D-653A4DDA181D}"/>
                </a:ext>
              </a:extLst>
            </p:cNvPr>
            <p:cNvSpPr>
              <a:spLocks noChangeArrowheads="1"/>
            </p:cNvSpPr>
            <p:nvPr/>
          </p:nvSpPr>
          <p:spPr bwMode="auto">
            <a:xfrm>
              <a:off x="1042"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0" name="Rectangle 632">
              <a:extLst>
                <a:ext uri="{FF2B5EF4-FFF2-40B4-BE49-F238E27FC236}">
                  <a16:creationId xmlns:a16="http://schemas.microsoft.com/office/drawing/2014/main" id="{E4897F2A-6324-5442-B862-A59998739532}"/>
                </a:ext>
              </a:extLst>
            </p:cNvPr>
            <p:cNvSpPr>
              <a:spLocks noChangeArrowheads="1"/>
            </p:cNvSpPr>
            <p:nvPr/>
          </p:nvSpPr>
          <p:spPr bwMode="auto">
            <a:xfrm>
              <a:off x="1042" y="3219"/>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81" name="Rectangle 633">
              <a:extLst>
                <a:ext uri="{FF2B5EF4-FFF2-40B4-BE49-F238E27FC236}">
                  <a16:creationId xmlns:a16="http://schemas.microsoft.com/office/drawing/2014/main" id="{5F7ABE8D-0C02-8F40-8268-6D86199216CE}"/>
                </a:ext>
              </a:extLst>
            </p:cNvPr>
            <p:cNvSpPr>
              <a:spLocks noChangeArrowheads="1"/>
            </p:cNvSpPr>
            <p:nvPr/>
          </p:nvSpPr>
          <p:spPr bwMode="auto">
            <a:xfrm>
              <a:off x="1468" y="3528"/>
              <a:ext cx="456" cy="9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2" name="Rectangle 634">
              <a:extLst>
                <a:ext uri="{FF2B5EF4-FFF2-40B4-BE49-F238E27FC236}">
                  <a16:creationId xmlns:a16="http://schemas.microsoft.com/office/drawing/2014/main" id="{66CA1933-B078-C041-AFA1-3B80C1ECA0E9}"/>
                </a:ext>
              </a:extLst>
            </p:cNvPr>
            <p:cNvSpPr>
              <a:spLocks noChangeArrowheads="1"/>
            </p:cNvSpPr>
            <p:nvPr/>
          </p:nvSpPr>
          <p:spPr bwMode="auto">
            <a:xfrm>
              <a:off x="1229" y="2242"/>
              <a:ext cx="164"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3" name="Rectangle 635">
              <a:extLst>
                <a:ext uri="{FF2B5EF4-FFF2-40B4-BE49-F238E27FC236}">
                  <a16:creationId xmlns:a16="http://schemas.microsoft.com/office/drawing/2014/main" id="{A828CC53-721E-BC41-87EE-5D320FB417F4}"/>
                </a:ext>
              </a:extLst>
            </p:cNvPr>
            <p:cNvSpPr>
              <a:spLocks noChangeArrowheads="1"/>
            </p:cNvSpPr>
            <p:nvPr/>
          </p:nvSpPr>
          <p:spPr bwMode="auto">
            <a:xfrm>
              <a:off x="1236" y="3162"/>
              <a:ext cx="15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84" name="Line 636">
              <a:extLst>
                <a:ext uri="{FF2B5EF4-FFF2-40B4-BE49-F238E27FC236}">
                  <a16:creationId xmlns:a16="http://schemas.microsoft.com/office/drawing/2014/main" id="{91850544-8729-D44E-BA49-2260E968BDF0}"/>
                </a:ext>
              </a:extLst>
            </p:cNvPr>
            <p:cNvSpPr>
              <a:spLocks noChangeShapeType="1"/>
            </p:cNvSpPr>
            <p:nvPr/>
          </p:nvSpPr>
          <p:spPr bwMode="auto">
            <a:xfrm flipH="1">
              <a:off x="1084" y="2330"/>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5" name="Line 637">
              <a:extLst>
                <a:ext uri="{FF2B5EF4-FFF2-40B4-BE49-F238E27FC236}">
                  <a16:creationId xmlns:a16="http://schemas.microsoft.com/office/drawing/2014/main" id="{8FE20D37-5AD9-DD47-B784-05B046C67475}"/>
                </a:ext>
              </a:extLst>
            </p:cNvPr>
            <p:cNvSpPr>
              <a:spLocks noChangeShapeType="1"/>
            </p:cNvSpPr>
            <p:nvPr/>
          </p:nvSpPr>
          <p:spPr bwMode="auto">
            <a:xfrm flipH="1">
              <a:off x="1087" y="3243"/>
              <a:ext cx="444"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86" name="Freeform 638">
              <a:extLst>
                <a:ext uri="{FF2B5EF4-FFF2-40B4-BE49-F238E27FC236}">
                  <a16:creationId xmlns:a16="http://schemas.microsoft.com/office/drawing/2014/main" id="{4A871291-F984-F64F-83B7-355CC95F6595}"/>
                </a:ext>
              </a:extLst>
            </p:cNvPr>
            <p:cNvSpPr>
              <a:spLocks noEditPoints="1"/>
            </p:cNvSpPr>
            <p:nvPr/>
          </p:nvSpPr>
          <p:spPr bwMode="auto">
            <a:xfrm>
              <a:off x="1970" y="2233"/>
              <a:ext cx="2" cy="187"/>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887" name="Freeform 639">
              <a:extLst>
                <a:ext uri="{FF2B5EF4-FFF2-40B4-BE49-F238E27FC236}">
                  <a16:creationId xmlns:a16="http://schemas.microsoft.com/office/drawing/2014/main" id="{B66E0930-8088-3E44-BB13-D78E52788B2F}"/>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8" name="Freeform 640">
              <a:extLst>
                <a:ext uri="{FF2B5EF4-FFF2-40B4-BE49-F238E27FC236}">
                  <a16:creationId xmlns:a16="http://schemas.microsoft.com/office/drawing/2014/main" id="{8597DB7A-E70F-1E41-A4F6-40B088A15593}"/>
                </a:ext>
              </a:extLst>
            </p:cNvPr>
            <p:cNvSpPr>
              <a:spLocks noEditPoints="1"/>
            </p:cNvSpPr>
            <p:nvPr/>
          </p:nvSpPr>
          <p:spPr bwMode="auto">
            <a:xfrm>
              <a:off x="1655" y="2420"/>
              <a:ext cx="315" cy="2"/>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889" name="Rectangle 641">
              <a:extLst>
                <a:ext uri="{FF2B5EF4-FFF2-40B4-BE49-F238E27FC236}">
                  <a16:creationId xmlns:a16="http://schemas.microsoft.com/office/drawing/2014/main" id="{01898FBF-72C4-C44D-B081-FE9F1C5930C6}"/>
                </a:ext>
              </a:extLst>
            </p:cNvPr>
            <p:cNvSpPr>
              <a:spLocks noChangeArrowheads="1"/>
            </p:cNvSpPr>
            <p:nvPr/>
          </p:nvSpPr>
          <p:spPr bwMode="auto">
            <a:xfrm>
              <a:off x="1654" y="2232"/>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0" name="Rectangle 642">
              <a:extLst>
                <a:ext uri="{FF2B5EF4-FFF2-40B4-BE49-F238E27FC236}">
                  <a16:creationId xmlns:a16="http://schemas.microsoft.com/office/drawing/2014/main" id="{5F1FE9D7-F444-8749-8EC9-7AEF7333343C}"/>
                </a:ext>
              </a:extLst>
            </p:cNvPr>
            <p:cNvSpPr>
              <a:spLocks noChangeArrowheads="1"/>
            </p:cNvSpPr>
            <p:nvPr/>
          </p:nvSpPr>
          <p:spPr bwMode="auto">
            <a:xfrm>
              <a:off x="1654" y="2189"/>
              <a:ext cx="317" cy="23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1" name="Rectangle 643">
              <a:extLst>
                <a:ext uri="{FF2B5EF4-FFF2-40B4-BE49-F238E27FC236}">
                  <a16:creationId xmlns:a16="http://schemas.microsoft.com/office/drawing/2014/main" id="{4B33758A-A64F-D24A-950F-1BE431D059C8}"/>
                </a:ext>
              </a:extLst>
            </p:cNvPr>
            <p:cNvSpPr>
              <a:spLocks noChangeArrowheads="1"/>
            </p:cNvSpPr>
            <p:nvPr/>
          </p:nvSpPr>
          <p:spPr bwMode="auto">
            <a:xfrm>
              <a:off x="1676" y="2224"/>
              <a:ext cx="28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TM :</a:t>
              </a:r>
            </a:p>
            <a:p>
              <a:pPr algn="ctr"/>
              <a:r>
                <a:rPr lang="en-US" altLang="en-US" sz="800" b="1">
                  <a:solidFill>
                    <a:srgbClr val="000000"/>
                  </a:solidFill>
                  <a:latin typeface="Arial" panose="020B0604020202020204" pitchFamily="34" charset="0"/>
                </a:rPr>
                <a:t>Telemetry</a:t>
              </a:r>
              <a:endParaRPr lang="en-US" altLang="en-US" sz="1800" b="1">
                <a:solidFill>
                  <a:schemeClr val="tx2"/>
                </a:solidFill>
                <a:latin typeface="Tahoma" panose="020B0604030504040204" pitchFamily="34" charset="0"/>
              </a:endParaRPr>
            </a:p>
          </p:txBody>
        </p:sp>
        <p:sp>
          <p:nvSpPr>
            <p:cNvPr id="309892" name="Line 644">
              <a:extLst>
                <a:ext uri="{FF2B5EF4-FFF2-40B4-BE49-F238E27FC236}">
                  <a16:creationId xmlns:a16="http://schemas.microsoft.com/office/drawing/2014/main" id="{682AC9AE-501D-534B-B68A-0F7373D5D4D6}"/>
                </a:ext>
              </a:extLst>
            </p:cNvPr>
            <p:cNvSpPr>
              <a:spLocks noChangeShapeType="1"/>
            </p:cNvSpPr>
            <p:nvPr/>
          </p:nvSpPr>
          <p:spPr bwMode="auto">
            <a:xfrm flipH="1">
              <a:off x="1548" y="2330"/>
              <a:ext cx="1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3" name="Rectangle 645">
              <a:extLst>
                <a:ext uri="{FF2B5EF4-FFF2-40B4-BE49-F238E27FC236}">
                  <a16:creationId xmlns:a16="http://schemas.microsoft.com/office/drawing/2014/main" id="{7A80BEFA-EEF8-BB4E-AB30-70A8D62A5290}"/>
                </a:ext>
              </a:extLst>
            </p:cNvPr>
            <p:cNvSpPr>
              <a:spLocks noChangeArrowheads="1"/>
            </p:cNvSpPr>
            <p:nvPr/>
          </p:nvSpPr>
          <p:spPr bwMode="auto">
            <a:xfrm>
              <a:off x="1641" y="2684"/>
              <a:ext cx="388"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4" name="Rectangle 646">
              <a:extLst>
                <a:ext uri="{FF2B5EF4-FFF2-40B4-BE49-F238E27FC236}">
                  <a16:creationId xmlns:a16="http://schemas.microsoft.com/office/drawing/2014/main" id="{0B212588-3F0F-CC4B-B8D5-305075EDAFEC}"/>
                </a:ext>
              </a:extLst>
            </p:cNvPr>
            <p:cNvSpPr>
              <a:spLocks noChangeArrowheads="1"/>
            </p:cNvSpPr>
            <p:nvPr/>
          </p:nvSpPr>
          <p:spPr bwMode="auto">
            <a:xfrm>
              <a:off x="1784" y="2704"/>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TC :</a:t>
              </a:r>
              <a:endParaRPr lang="en-US" altLang="en-US" sz="1800" b="1">
                <a:solidFill>
                  <a:schemeClr val="tx2"/>
                </a:solidFill>
                <a:latin typeface="Tahoma" panose="020B0604030504040204" pitchFamily="34" charset="0"/>
              </a:endParaRPr>
            </a:p>
          </p:txBody>
        </p:sp>
        <p:sp>
          <p:nvSpPr>
            <p:cNvPr id="309895" name="Rectangle 647">
              <a:extLst>
                <a:ext uri="{FF2B5EF4-FFF2-40B4-BE49-F238E27FC236}">
                  <a16:creationId xmlns:a16="http://schemas.microsoft.com/office/drawing/2014/main" id="{6DE3569A-327C-7649-8E82-48F18F8AEE31}"/>
                </a:ext>
              </a:extLst>
            </p:cNvPr>
            <p:cNvSpPr>
              <a:spLocks noChangeArrowheads="1"/>
            </p:cNvSpPr>
            <p:nvPr/>
          </p:nvSpPr>
          <p:spPr bwMode="auto">
            <a:xfrm>
              <a:off x="1634" y="2768"/>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Telecommand</a:t>
              </a:r>
              <a:endParaRPr lang="en-US" altLang="en-US" sz="1800" b="1">
                <a:solidFill>
                  <a:schemeClr val="tx2"/>
                </a:solidFill>
                <a:latin typeface="Tahoma" panose="020B0604030504040204" pitchFamily="34" charset="0"/>
              </a:endParaRPr>
            </a:p>
          </p:txBody>
        </p:sp>
        <p:sp>
          <p:nvSpPr>
            <p:cNvPr id="309896" name="Line 648">
              <a:extLst>
                <a:ext uri="{FF2B5EF4-FFF2-40B4-BE49-F238E27FC236}">
                  <a16:creationId xmlns:a16="http://schemas.microsoft.com/office/drawing/2014/main" id="{E578A9F0-86AE-0341-9C48-0E480E147DF5}"/>
                </a:ext>
              </a:extLst>
            </p:cNvPr>
            <p:cNvSpPr>
              <a:spLocks noChangeShapeType="1"/>
            </p:cNvSpPr>
            <p:nvPr/>
          </p:nvSpPr>
          <p:spPr bwMode="auto">
            <a:xfrm flipH="1" flipV="1">
              <a:off x="1822" y="2421"/>
              <a:ext cx="3" cy="25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897" name="Rectangle 649">
              <a:extLst>
                <a:ext uri="{FF2B5EF4-FFF2-40B4-BE49-F238E27FC236}">
                  <a16:creationId xmlns:a16="http://schemas.microsoft.com/office/drawing/2014/main" id="{9E52C24F-9646-CF45-A536-6396F302B595}"/>
                </a:ext>
              </a:extLst>
            </p:cNvPr>
            <p:cNvSpPr>
              <a:spLocks noChangeArrowheads="1"/>
            </p:cNvSpPr>
            <p:nvPr/>
          </p:nvSpPr>
          <p:spPr bwMode="auto">
            <a:xfrm>
              <a:off x="1690" y="3139"/>
              <a:ext cx="317" cy="18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898" name="Rectangle 650">
              <a:extLst>
                <a:ext uri="{FF2B5EF4-FFF2-40B4-BE49-F238E27FC236}">
                  <a16:creationId xmlns:a16="http://schemas.microsoft.com/office/drawing/2014/main" id="{5443CA9D-48BF-6943-A3D6-2B28CA7A06A0}"/>
                </a:ext>
              </a:extLst>
            </p:cNvPr>
            <p:cNvSpPr>
              <a:spLocks noChangeArrowheads="1"/>
            </p:cNvSpPr>
            <p:nvPr/>
          </p:nvSpPr>
          <p:spPr bwMode="auto">
            <a:xfrm>
              <a:off x="1705" y="3139"/>
              <a:ext cx="348" cy="18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899" name="Rectangle 651">
              <a:extLst>
                <a:ext uri="{FF2B5EF4-FFF2-40B4-BE49-F238E27FC236}">
                  <a16:creationId xmlns:a16="http://schemas.microsoft.com/office/drawing/2014/main" id="{9E22333B-E7A5-B94E-B7EF-91030A712F0D}"/>
                </a:ext>
              </a:extLst>
            </p:cNvPr>
            <p:cNvSpPr>
              <a:spLocks noChangeArrowheads="1"/>
            </p:cNvSpPr>
            <p:nvPr/>
          </p:nvSpPr>
          <p:spPr bwMode="auto">
            <a:xfrm>
              <a:off x="1746" y="3161"/>
              <a:ext cx="25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Pt : </a:t>
              </a:r>
            </a:p>
            <a:p>
              <a:pPr algn="ctr"/>
              <a:r>
                <a:rPr lang="en-US" altLang="en-US" sz="800" b="1">
                  <a:solidFill>
                    <a:srgbClr val="000000"/>
                  </a:solidFill>
                  <a:latin typeface="Arial" panose="020B0604020202020204" pitchFamily="34" charset="0"/>
                </a:rPr>
                <a:t>Pointing</a:t>
              </a:r>
              <a:endParaRPr lang="en-US" altLang="en-US" sz="1800" b="1">
                <a:solidFill>
                  <a:schemeClr val="tx2"/>
                </a:solidFill>
                <a:latin typeface="Tahoma" panose="020B0604030504040204" pitchFamily="34" charset="0"/>
              </a:endParaRPr>
            </a:p>
          </p:txBody>
        </p:sp>
        <p:sp>
          <p:nvSpPr>
            <p:cNvPr id="309900" name="Rectangle 652">
              <a:extLst>
                <a:ext uri="{FF2B5EF4-FFF2-40B4-BE49-F238E27FC236}">
                  <a16:creationId xmlns:a16="http://schemas.microsoft.com/office/drawing/2014/main" id="{875921D6-8193-AA40-856E-AA4EC66DC015}"/>
                </a:ext>
              </a:extLst>
            </p:cNvPr>
            <p:cNvSpPr>
              <a:spLocks noChangeArrowheads="1"/>
            </p:cNvSpPr>
            <p:nvPr/>
          </p:nvSpPr>
          <p:spPr bwMode="auto">
            <a:xfrm>
              <a:off x="1802" y="2397"/>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1" name="Rectangle 653">
              <a:extLst>
                <a:ext uri="{FF2B5EF4-FFF2-40B4-BE49-F238E27FC236}">
                  <a16:creationId xmlns:a16="http://schemas.microsoft.com/office/drawing/2014/main" id="{C3BF615A-D429-524F-A851-A3BF6B38C229}"/>
                </a:ext>
              </a:extLst>
            </p:cNvPr>
            <p:cNvSpPr>
              <a:spLocks noChangeArrowheads="1"/>
            </p:cNvSpPr>
            <p:nvPr/>
          </p:nvSpPr>
          <p:spPr bwMode="auto">
            <a:xfrm>
              <a:off x="1805" y="2660"/>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02" name="Rectangle 654">
              <a:extLst>
                <a:ext uri="{FF2B5EF4-FFF2-40B4-BE49-F238E27FC236}">
                  <a16:creationId xmlns:a16="http://schemas.microsoft.com/office/drawing/2014/main" id="{92D60C3B-D755-1A4C-980E-179C1AF544EF}"/>
                </a:ext>
              </a:extLst>
            </p:cNvPr>
            <p:cNvSpPr>
              <a:spLocks noChangeArrowheads="1"/>
            </p:cNvSpPr>
            <p:nvPr/>
          </p:nvSpPr>
          <p:spPr bwMode="auto">
            <a:xfrm>
              <a:off x="1622" y="275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3" name="Rectangle 655">
              <a:extLst>
                <a:ext uri="{FF2B5EF4-FFF2-40B4-BE49-F238E27FC236}">
                  <a16:creationId xmlns:a16="http://schemas.microsoft.com/office/drawing/2014/main" id="{3FA0ADD5-62DE-4645-9FED-234D8DD4EA50}"/>
                </a:ext>
              </a:extLst>
            </p:cNvPr>
            <p:cNvSpPr>
              <a:spLocks noChangeArrowheads="1"/>
            </p:cNvSpPr>
            <p:nvPr/>
          </p:nvSpPr>
          <p:spPr bwMode="auto">
            <a:xfrm>
              <a:off x="1634" y="2303"/>
              <a:ext cx="40"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4" name="Rectangle 656">
              <a:extLst>
                <a:ext uri="{FF2B5EF4-FFF2-40B4-BE49-F238E27FC236}">
                  <a16:creationId xmlns:a16="http://schemas.microsoft.com/office/drawing/2014/main" id="{7F7638F5-EB5C-BA4E-89C9-2E41BF4CB563}"/>
                </a:ext>
              </a:extLst>
            </p:cNvPr>
            <p:cNvSpPr>
              <a:spLocks noChangeArrowheads="1"/>
            </p:cNvSpPr>
            <p:nvPr/>
          </p:nvSpPr>
          <p:spPr bwMode="auto">
            <a:xfrm>
              <a:off x="1634" y="2303"/>
              <a:ext cx="40"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5" name="Rectangle 657">
              <a:extLst>
                <a:ext uri="{FF2B5EF4-FFF2-40B4-BE49-F238E27FC236}">
                  <a16:creationId xmlns:a16="http://schemas.microsoft.com/office/drawing/2014/main" id="{10FC701B-AD60-F14D-AA02-33B4A8F9D289}"/>
                </a:ext>
              </a:extLst>
            </p:cNvPr>
            <p:cNvSpPr>
              <a:spLocks noChangeArrowheads="1"/>
            </p:cNvSpPr>
            <p:nvPr/>
          </p:nvSpPr>
          <p:spPr bwMode="auto">
            <a:xfrm>
              <a:off x="1952" y="2303"/>
              <a:ext cx="39"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6" name="Rectangle 658">
              <a:extLst>
                <a:ext uri="{FF2B5EF4-FFF2-40B4-BE49-F238E27FC236}">
                  <a16:creationId xmlns:a16="http://schemas.microsoft.com/office/drawing/2014/main" id="{0BF69A5A-3580-7645-A7B4-2121FD95D398}"/>
                </a:ext>
              </a:extLst>
            </p:cNvPr>
            <p:cNvSpPr>
              <a:spLocks noChangeArrowheads="1"/>
            </p:cNvSpPr>
            <p:nvPr/>
          </p:nvSpPr>
          <p:spPr bwMode="auto">
            <a:xfrm>
              <a:off x="1952" y="2303"/>
              <a:ext cx="39" cy="4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07" name="Rectangle 659">
              <a:extLst>
                <a:ext uri="{FF2B5EF4-FFF2-40B4-BE49-F238E27FC236}">
                  <a16:creationId xmlns:a16="http://schemas.microsoft.com/office/drawing/2014/main" id="{C6D5EF7A-ABE1-5143-9B36-C20B21E6E40F}"/>
                </a:ext>
              </a:extLst>
            </p:cNvPr>
            <p:cNvSpPr>
              <a:spLocks noChangeArrowheads="1"/>
            </p:cNvSpPr>
            <p:nvPr/>
          </p:nvSpPr>
          <p:spPr bwMode="auto">
            <a:xfrm>
              <a:off x="2012" y="2530"/>
              <a:ext cx="186" cy="6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08" name="Rectangle 660">
              <a:extLst>
                <a:ext uri="{FF2B5EF4-FFF2-40B4-BE49-F238E27FC236}">
                  <a16:creationId xmlns:a16="http://schemas.microsoft.com/office/drawing/2014/main" id="{3E38CE18-6EC2-EE45-A6DD-31D6DFD846FC}"/>
                </a:ext>
              </a:extLst>
            </p:cNvPr>
            <p:cNvSpPr>
              <a:spLocks noChangeArrowheads="1"/>
            </p:cNvSpPr>
            <p:nvPr/>
          </p:nvSpPr>
          <p:spPr bwMode="auto">
            <a:xfrm>
              <a:off x="2151" y="3256"/>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Ant: </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909" name="Line 661">
              <a:extLst>
                <a:ext uri="{FF2B5EF4-FFF2-40B4-BE49-F238E27FC236}">
                  <a16:creationId xmlns:a16="http://schemas.microsoft.com/office/drawing/2014/main" id="{8797124B-62FD-A240-9703-BA42A292D972}"/>
                </a:ext>
              </a:extLst>
            </p:cNvPr>
            <p:cNvSpPr>
              <a:spLocks noChangeShapeType="1"/>
            </p:cNvSpPr>
            <p:nvPr/>
          </p:nvSpPr>
          <p:spPr bwMode="auto">
            <a:xfrm flipH="1">
              <a:off x="1551" y="3243"/>
              <a:ext cx="150"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10" name="Rectangle 662">
              <a:extLst>
                <a:ext uri="{FF2B5EF4-FFF2-40B4-BE49-F238E27FC236}">
                  <a16:creationId xmlns:a16="http://schemas.microsoft.com/office/drawing/2014/main" id="{E1514122-90D3-CA42-B025-D9A3EF32EC5B}"/>
                </a:ext>
              </a:extLst>
            </p:cNvPr>
            <p:cNvSpPr>
              <a:spLocks noChangeArrowheads="1"/>
            </p:cNvSpPr>
            <p:nvPr/>
          </p:nvSpPr>
          <p:spPr bwMode="auto">
            <a:xfrm>
              <a:off x="1622" y="2754"/>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11" name="Rectangle 663">
              <a:extLst>
                <a:ext uri="{FF2B5EF4-FFF2-40B4-BE49-F238E27FC236}">
                  <a16:creationId xmlns:a16="http://schemas.microsoft.com/office/drawing/2014/main" id="{AF3DBC03-0B41-0941-8311-061B25776A9C}"/>
                </a:ext>
              </a:extLst>
            </p:cNvPr>
            <p:cNvSpPr>
              <a:spLocks noChangeArrowheads="1"/>
            </p:cNvSpPr>
            <p:nvPr/>
          </p:nvSpPr>
          <p:spPr bwMode="auto">
            <a:xfrm>
              <a:off x="707" y="2540"/>
              <a:ext cx="3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12" name="Freeform 664">
              <a:extLst>
                <a:ext uri="{FF2B5EF4-FFF2-40B4-BE49-F238E27FC236}">
                  <a16:creationId xmlns:a16="http://schemas.microsoft.com/office/drawing/2014/main" id="{E1159328-1253-8148-A5A5-89428F9206D7}"/>
                </a:ext>
              </a:extLst>
            </p:cNvPr>
            <p:cNvSpPr>
              <a:spLocks noEditPoints="1"/>
            </p:cNvSpPr>
            <p:nvPr/>
          </p:nvSpPr>
          <p:spPr bwMode="auto">
            <a:xfrm>
              <a:off x="834" y="2237"/>
              <a:ext cx="0" cy="187"/>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913" name="Freeform 665">
              <a:extLst>
                <a:ext uri="{FF2B5EF4-FFF2-40B4-BE49-F238E27FC236}">
                  <a16:creationId xmlns:a16="http://schemas.microsoft.com/office/drawing/2014/main" id="{7BB1A9DE-B99F-0A4D-95DA-03917FE156C3}"/>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4" name="Freeform 666">
              <a:extLst>
                <a:ext uri="{FF2B5EF4-FFF2-40B4-BE49-F238E27FC236}">
                  <a16:creationId xmlns:a16="http://schemas.microsoft.com/office/drawing/2014/main" id="{186BCC3B-E7EF-6246-9141-39E442BDA8D0}"/>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5" name="Freeform 667">
              <a:extLst>
                <a:ext uri="{FF2B5EF4-FFF2-40B4-BE49-F238E27FC236}">
                  <a16:creationId xmlns:a16="http://schemas.microsoft.com/office/drawing/2014/main" id="{7C601E6D-9B92-C449-BF54-DBC708FA3BD9}"/>
                </a:ext>
              </a:extLst>
            </p:cNvPr>
            <p:cNvSpPr>
              <a:spLocks noEditPoints="1"/>
            </p:cNvSpPr>
            <p:nvPr/>
          </p:nvSpPr>
          <p:spPr bwMode="auto">
            <a:xfrm>
              <a:off x="517" y="2424"/>
              <a:ext cx="317"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916" name="Rectangle 668">
              <a:extLst>
                <a:ext uri="{FF2B5EF4-FFF2-40B4-BE49-F238E27FC236}">
                  <a16:creationId xmlns:a16="http://schemas.microsoft.com/office/drawing/2014/main" id="{8F2FC8C0-2827-1146-BCFA-D93B489BCE9C}"/>
                </a:ext>
              </a:extLst>
            </p:cNvPr>
            <p:cNvSpPr>
              <a:spLocks noChangeArrowheads="1"/>
            </p:cNvSpPr>
            <p:nvPr/>
          </p:nvSpPr>
          <p:spPr bwMode="auto">
            <a:xfrm>
              <a:off x="517" y="223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17" name="Rectangle 669">
              <a:extLst>
                <a:ext uri="{FF2B5EF4-FFF2-40B4-BE49-F238E27FC236}">
                  <a16:creationId xmlns:a16="http://schemas.microsoft.com/office/drawing/2014/main" id="{88077359-8008-FE49-83C8-E3AEEF108DB7}"/>
                </a:ext>
              </a:extLst>
            </p:cNvPr>
            <p:cNvSpPr>
              <a:spLocks noChangeArrowheads="1"/>
            </p:cNvSpPr>
            <p:nvPr/>
          </p:nvSpPr>
          <p:spPr bwMode="auto">
            <a:xfrm>
              <a:off x="484" y="2236"/>
              <a:ext cx="350"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18" name="Rectangle 670">
              <a:extLst>
                <a:ext uri="{FF2B5EF4-FFF2-40B4-BE49-F238E27FC236}">
                  <a16:creationId xmlns:a16="http://schemas.microsoft.com/office/drawing/2014/main" id="{A1B912A1-22E7-184F-96CA-6C0BAF1C9876}"/>
                </a:ext>
              </a:extLst>
            </p:cNvPr>
            <p:cNvSpPr>
              <a:spLocks noChangeArrowheads="1"/>
            </p:cNvSpPr>
            <p:nvPr/>
          </p:nvSpPr>
          <p:spPr bwMode="auto">
            <a:xfrm>
              <a:off x="603" y="2256"/>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919" name="Rectangle 671">
              <a:extLst>
                <a:ext uri="{FF2B5EF4-FFF2-40B4-BE49-F238E27FC236}">
                  <a16:creationId xmlns:a16="http://schemas.microsoft.com/office/drawing/2014/main" id="{FABFAE5C-6790-5448-B942-3B41BB9CB527}"/>
                </a:ext>
              </a:extLst>
            </p:cNvPr>
            <p:cNvSpPr>
              <a:spLocks noChangeArrowheads="1"/>
            </p:cNvSpPr>
            <p:nvPr/>
          </p:nvSpPr>
          <p:spPr bwMode="auto">
            <a:xfrm>
              <a:off x="464" y="2328"/>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920" name="Rectangle 672">
              <a:extLst>
                <a:ext uri="{FF2B5EF4-FFF2-40B4-BE49-F238E27FC236}">
                  <a16:creationId xmlns:a16="http://schemas.microsoft.com/office/drawing/2014/main" id="{02429FF7-F568-B540-B48D-1237B8879B23}"/>
                </a:ext>
              </a:extLst>
            </p:cNvPr>
            <p:cNvSpPr>
              <a:spLocks noChangeArrowheads="1"/>
            </p:cNvSpPr>
            <p:nvPr/>
          </p:nvSpPr>
          <p:spPr bwMode="auto">
            <a:xfrm>
              <a:off x="517" y="2706"/>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1" name="Rectangle 673">
              <a:extLst>
                <a:ext uri="{FF2B5EF4-FFF2-40B4-BE49-F238E27FC236}">
                  <a16:creationId xmlns:a16="http://schemas.microsoft.com/office/drawing/2014/main" id="{9392A271-BE3D-2946-B7A0-9D98B9164B72}"/>
                </a:ext>
              </a:extLst>
            </p:cNvPr>
            <p:cNvSpPr>
              <a:spLocks noChangeArrowheads="1"/>
            </p:cNvSpPr>
            <p:nvPr/>
          </p:nvSpPr>
          <p:spPr bwMode="auto">
            <a:xfrm>
              <a:off x="463" y="2706"/>
              <a:ext cx="406"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2" name="Rectangle 674">
              <a:extLst>
                <a:ext uri="{FF2B5EF4-FFF2-40B4-BE49-F238E27FC236}">
                  <a16:creationId xmlns:a16="http://schemas.microsoft.com/office/drawing/2014/main" id="{0A90E5FE-B0B4-8044-828C-E1CF07F0852B}"/>
                </a:ext>
              </a:extLst>
            </p:cNvPr>
            <p:cNvSpPr>
              <a:spLocks noChangeArrowheads="1"/>
            </p:cNvSpPr>
            <p:nvPr/>
          </p:nvSpPr>
          <p:spPr bwMode="auto">
            <a:xfrm>
              <a:off x="458" y="2727"/>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MOP : Mission</a:t>
              </a:r>
              <a:endParaRPr lang="en-US" altLang="en-US" sz="1800" b="1">
                <a:solidFill>
                  <a:schemeClr val="tx2"/>
                </a:solidFill>
                <a:latin typeface="Tahoma" panose="020B0604030504040204" pitchFamily="34" charset="0"/>
              </a:endParaRPr>
            </a:p>
          </p:txBody>
        </p:sp>
        <p:sp>
          <p:nvSpPr>
            <p:cNvPr id="309923" name="Rectangle 675">
              <a:extLst>
                <a:ext uri="{FF2B5EF4-FFF2-40B4-BE49-F238E27FC236}">
                  <a16:creationId xmlns:a16="http://schemas.microsoft.com/office/drawing/2014/main" id="{43A3727E-457F-E44A-9E49-A37C7DD1C57D}"/>
                </a:ext>
              </a:extLst>
            </p:cNvPr>
            <p:cNvSpPr>
              <a:spLocks noChangeArrowheads="1"/>
            </p:cNvSpPr>
            <p:nvPr/>
          </p:nvSpPr>
          <p:spPr bwMode="auto">
            <a:xfrm>
              <a:off x="478" y="2798"/>
              <a:ext cx="38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OpsPlanning</a:t>
              </a:r>
              <a:endParaRPr lang="en-US" altLang="en-US" sz="1800" b="1">
                <a:solidFill>
                  <a:schemeClr val="tx2"/>
                </a:solidFill>
                <a:latin typeface="Tahoma" panose="020B0604030504040204" pitchFamily="34" charset="0"/>
              </a:endParaRPr>
            </a:p>
          </p:txBody>
        </p:sp>
        <p:sp>
          <p:nvSpPr>
            <p:cNvPr id="309924" name="Line 676">
              <a:extLst>
                <a:ext uri="{FF2B5EF4-FFF2-40B4-BE49-F238E27FC236}">
                  <a16:creationId xmlns:a16="http://schemas.microsoft.com/office/drawing/2014/main" id="{0FD9CE6A-355F-D444-A6CA-8CF019C6C64D}"/>
                </a:ext>
              </a:extLst>
            </p:cNvPr>
            <p:cNvSpPr>
              <a:spLocks noChangeShapeType="1"/>
            </p:cNvSpPr>
            <p:nvPr/>
          </p:nvSpPr>
          <p:spPr bwMode="auto">
            <a:xfrm>
              <a:off x="675" y="2424"/>
              <a:ext cx="1" cy="28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25" name="Rectangle 677">
              <a:extLst>
                <a:ext uri="{FF2B5EF4-FFF2-40B4-BE49-F238E27FC236}">
                  <a16:creationId xmlns:a16="http://schemas.microsoft.com/office/drawing/2014/main" id="{11B98378-5B1B-AA42-84C9-8A073E60DF69}"/>
                </a:ext>
              </a:extLst>
            </p:cNvPr>
            <p:cNvSpPr>
              <a:spLocks noChangeArrowheads="1"/>
            </p:cNvSpPr>
            <p:nvPr/>
          </p:nvSpPr>
          <p:spPr bwMode="auto">
            <a:xfrm>
              <a:off x="517" y="3149"/>
              <a:ext cx="317" cy="18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26" name="Rectangle 678">
              <a:extLst>
                <a:ext uri="{FF2B5EF4-FFF2-40B4-BE49-F238E27FC236}">
                  <a16:creationId xmlns:a16="http://schemas.microsoft.com/office/drawing/2014/main" id="{4B8DAEE6-BFD5-5949-8722-D256B65C64AA}"/>
                </a:ext>
              </a:extLst>
            </p:cNvPr>
            <p:cNvSpPr>
              <a:spLocks noChangeArrowheads="1"/>
            </p:cNvSpPr>
            <p:nvPr/>
          </p:nvSpPr>
          <p:spPr bwMode="auto">
            <a:xfrm>
              <a:off x="422" y="3104"/>
              <a:ext cx="412" cy="18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27" name="Rectangle 679">
              <a:extLst>
                <a:ext uri="{FF2B5EF4-FFF2-40B4-BE49-F238E27FC236}">
                  <a16:creationId xmlns:a16="http://schemas.microsoft.com/office/drawing/2014/main" id="{6FA3A3FE-E59B-0A4B-AC8F-FE9856A41691}"/>
                </a:ext>
              </a:extLst>
            </p:cNvPr>
            <p:cNvSpPr>
              <a:spLocks noChangeArrowheads="1"/>
            </p:cNvSpPr>
            <p:nvPr/>
          </p:nvSpPr>
          <p:spPr bwMode="auto">
            <a:xfrm>
              <a:off x="554" y="3125"/>
              <a:ext cx="1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 :</a:t>
              </a:r>
              <a:endParaRPr lang="en-US" altLang="en-US" sz="1800" b="1">
                <a:solidFill>
                  <a:schemeClr val="tx2"/>
                </a:solidFill>
                <a:latin typeface="Tahoma" panose="020B0604030504040204" pitchFamily="34" charset="0"/>
              </a:endParaRPr>
            </a:p>
          </p:txBody>
        </p:sp>
        <p:sp>
          <p:nvSpPr>
            <p:cNvPr id="309928" name="Rectangle 680">
              <a:extLst>
                <a:ext uri="{FF2B5EF4-FFF2-40B4-BE49-F238E27FC236}">
                  <a16:creationId xmlns:a16="http://schemas.microsoft.com/office/drawing/2014/main" id="{E2104366-6AB7-254E-A3A5-8133DA3FA948}"/>
                </a:ext>
              </a:extLst>
            </p:cNvPr>
            <p:cNvSpPr>
              <a:spLocks noChangeArrowheads="1"/>
            </p:cNvSpPr>
            <p:nvPr/>
          </p:nvSpPr>
          <p:spPr bwMode="auto">
            <a:xfrm>
              <a:off x="461" y="3196"/>
              <a:ext cx="3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SendCmnd</a:t>
              </a:r>
              <a:endParaRPr lang="en-US" altLang="en-US" sz="1800" b="1">
                <a:solidFill>
                  <a:schemeClr val="tx2"/>
                </a:solidFill>
                <a:latin typeface="Tahoma" panose="020B0604030504040204" pitchFamily="34" charset="0"/>
              </a:endParaRPr>
            </a:p>
          </p:txBody>
        </p:sp>
        <p:sp>
          <p:nvSpPr>
            <p:cNvPr id="309929" name="Line 681">
              <a:extLst>
                <a:ext uri="{FF2B5EF4-FFF2-40B4-BE49-F238E27FC236}">
                  <a16:creationId xmlns:a16="http://schemas.microsoft.com/office/drawing/2014/main" id="{CD06FF53-7F2A-9E44-AF5B-B94E7C0DDA69}"/>
                </a:ext>
              </a:extLst>
            </p:cNvPr>
            <p:cNvSpPr>
              <a:spLocks noChangeShapeType="1"/>
            </p:cNvSpPr>
            <p:nvPr/>
          </p:nvSpPr>
          <p:spPr bwMode="auto">
            <a:xfrm flipV="1">
              <a:off x="631" y="2894"/>
              <a:ext cx="0" cy="25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30" name="Rectangle 682">
              <a:extLst>
                <a:ext uri="{FF2B5EF4-FFF2-40B4-BE49-F238E27FC236}">
                  <a16:creationId xmlns:a16="http://schemas.microsoft.com/office/drawing/2014/main" id="{2E536586-B401-974C-92AE-733955BFA6CE}"/>
                </a:ext>
              </a:extLst>
            </p:cNvPr>
            <p:cNvSpPr>
              <a:spLocks noChangeArrowheads="1"/>
            </p:cNvSpPr>
            <p:nvPr/>
          </p:nvSpPr>
          <p:spPr bwMode="auto">
            <a:xfrm>
              <a:off x="665" y="3314"/>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1" name="Rectangle 683">
              <a:extLst>
                <a:ext uri="{FF2B5EF4-FFF2-40B4-BE49-F238E27FC236}">
                  <a16:creationId xmlns:a16="http://schemas.microsoft.com/office/drawing/2014/main" id="{A8F2F2D7-5054-A64A-88B6-71EE85D73253}"/>
                </a:ext>
              </a:extLst>
            </p:cNvPr>
            <p:cNvSpPr>
              <a:spLocks noChangeArrowheads="1"/>
            </p:cNvSpPr>
            <p:nvPr/>
          </p:nvSpPr>
          <p:spPr bwMode="auto">
            <a:xfrm>
              <a:off x="814" y="312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2" name="Rectangle 684">
              <a:extLst>
                <a:ext uri="{FF2B5EF4-FFF2-40B4-BE49-F238E27FC236}">
                  <a16:creationId xmlns:a16="http://schemas.microsoft.com/office/drawing/2014/main" id="{3686F1DE-5A7C-F748-9155-E6C04C1CB380}"/>
                </a:ext>
              </a:extLst>
            </p:cNvPr>
            <p:cNvSpPr>
              <a:spLocks noChangeArrowheads="1"/>
            </p:cNvSpPr>
            <p:nvPr/>
          </p:nvSpPr>
          <p:spPr bwMode="auto">
            <a:xfrm>
              <a:off x="814" y="3219"/>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3" name="Rectangle 685">
              <a:extLst>
                <a:ext uri="{FF2B5EF4-FFF2-40B4-BE49-F238E27FC236}">
                  <a16:creationId xmlns:a16="http://schemas.microsoft.com/office/drawing/2014/main" id="{B8AB97F6-4EFB-B548-9510-E5CF45281A5F}"/>
                </a:ext>
              </a:extLst>
            </p:cNvPr>
            <p:cNvSpPr>
              <a:spLocks noChangeArrowheads="1"/>
            </p:cNvSpPr>
            <p:nvPr/>
          </p:nvSpPr>
          <p:spPr bwMode="auto">
            <a:xfrm>
              <a:off x="611" y="2871"/>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34" name="Rectangle 686">
              <a:extLst>
                <a:ext uri="{FF2B5EF4-FFF2-40B4-BE49-F238E27FC236}">
                  <a16:creationId xmlns:a16="http://schemas.microsoft.com/office/drawing/2014/main" id="{A3E4E7E5-7B3F-C149-8779-3826B830EE32}"/>
                </a:ext>
              </a:extLst>
            </p:cNvPr>
            <p:cNvSpPr>
              <a:spLocks noChangeArrowheads="1"/>
            </p:cNvSpPr>
            <p:nvPr/>
          </p:nvSpPr>
          <p:spPr bwMode="auto">
            <a:xfrm>
              <a:off x="656" y="2683"/>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5" name="Rectangle 687">
              <a:extLst>
                <a:ext uri="{FF2B5EF4-FFF2-40B4-BE49-F238E27FC236}">
                  <a16:creationId xmlns:a16="http://schemas.microsoft.com/office/drawing/2014/main" id="{9DC2FA64-69E6-4549-B1C6-FF14DD685ACE}"/>
                </a:ext>
              </a:extLst>
            </p:cNvPr>
            <p:cNvSpPr>
              <a:spLocks noChangeArrowheads="1"/>
            </p:cNvSpPr>
            <p:nvPr/>
          </p:nvSpPr>
          <p:spPr bwMode="auto">
            <a:xfrm>
              <a:off x="656" y="2683"/>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6" name="Rectangle 688">
              <a:extLst>
                <a:ext uri="{FF2B5EF4-FFF2-40B4-BE49-F238E27FC236}">
                  <a16:creationId xmlns:a16="http://schemas.microsoft.com/office/drawing/2014/main" id="{55A9ED9F-E2C1-1044-AFEE-AAFE89151004}"/>
                </a:ext>
              </a:extLst>
            </p:cNvPr>
            <p:cNvSpPr>
              <a:spLocks noChangeArrowheads="1"/>
            </p:cNvSpPr>
            <p:nvPr/>
          </p:nvSpPr>
          <p:spPr bwMode="auto">
            <a:xfrm>
              <a:off x="656" y="2400"/>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7" name="Rectangle 689">
              <a:extLst>
                <a:ext uri="{FF2B5EF4-FFF2-40B4-BE49-F238E27FC236}">
                  <a16:creationId xmlns:a16="http://schemas.microsoft.com/office/drawing/2014/main" id="{B31A24BC-67B4-FB4D-A703-5256B4E601BF}"/>
                </a:ext>
              </a:extLst>
            </p:cNvPr>
            <p:cNvSpPr>
              <a:spLocks noChangeArrowheads="1"/>
            </p:cNvSpPr>
            <p:nvPr/>
          </p:nvSpPr>
          <p:spPr bwMode="auto">
            <a:xfrm>
              <a:off x="656" y="2400"/>
              <a:ext cx="39"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38" name="Rectangle 690">
              <a:extLst>
                <a:ext uri="{FF2B5EF4-FFF2-40B4-BE49-F238E27FC236}">
                  <a16:creationId xmlns:a16="http://schemas.microsoft.com/office/drawing/2014/main" id="{5EB4889C-B61E-C54D-9035-2AE07EBB1647}"/>
                </a:ext>
              </a:extLst>
            </p:cNvPr>
            <p:cNvSpPr>
              <a:spLocks noChangeArrowheads="1"/>
            </p:cNvSpPr>
            <p:nvPr/>
          </p:nvSpPr>
          <p:spPr bwMode="auto">
            <a:xfrm>
              <a:off x="814" y="2307"/>
              <a:ext cx="40"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39" name="Rectangle 691">
              <a:extLst>
                <a:ext uri="{FF2B5EF4-FFF2-40B4-BE49-F238E27FC236}">
                  <a16:creationId xmlns:a16="http://schemas.microsoft.com/office/drawing/2014/main" id="{39F13580-D2DE-D441-971C-335D179BFE31}"/>
                </a:ext>
              </a:extLst>
            </p:cNvPr>
            <p:cNvSpPr>
              <a:spLocks noChangeArrowheads="1"/>
            </p:cNvSpPr>
            <p:nvPr/>
          </p:nvSpPr>
          <p:spPr bwMode="auto">
            <a:xfrm>
              <a:off x="814" y="2307"/>
              <a:ext cx="40" cy="4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40" name="Rectangle 692">
              <a:extLst>
                <a:ext uri="{FF2B5EF4-FFF2-40B4-BE49-F238E27FC236}">
                  <a16:creationId xmlns:a16="http://schemas.microsoft.com/office/drawing/2014/main" id="{A542D79A-1457-6343-A02D-C0C1B85A8AF7}"/>
                </a:ext>
              </a:extLst>
            </p:cNvPr>
            <p:cNvSpPr>
              <a:spLocks noChangeArrowheads="1"/>
            </p:cNvSpPr>
            <p:nvPr/>
          </p:nvSpPr>
          <p:spPr bwMode="auto">
            <a:xfrm>
              <a:off x="611" y="3081"/>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41" name="Rectangle 693">
              <a:extLst>
                <a:ext uri="{FF2B5EF4-FFF2-40B4-BE49-F238E27FC236}">
                  <a16:creationId xmlns:a16="http://schemas.microsoft.com/office/drawing/2014/main" id="{9FA2E587-A50C-274A-96A5-6CB3C7C3B8B4}"/>
                </a:ext>
              </a:extLst>
            </p:cNvPr>
            <p:cNvSpPr>
              <a:spLocks noChangeArrowheads="1"/>
            </p:cNvSpPr>
            <p:nvPr/>
          </p:nvSpPr>
          <p:spPr bwMode="auto">
            <a:xfrm>
              <a:off x="323" y="3006"/>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 Port</a:t>
              </a:r>
            </a:p>
          </p:txBody>
        </p:sp>
        <p:sp>
          <p:nvSpPr>
            <p:cNvPr id="309942" name="Rectangle 694">
              <a:extLst>
                <a:ext uri="{FF2B5EF4-FFF2-40B4-BE49-F238E27FC236}">
                  <a16:creationId xmlns:a16="http://schemas.microsoft.com/office/drawing/2014/main" id="{66FDB98E-7125-1C46-99C6-7F544DC5243F}"/>
                </a:ext>
              </a:extLst>
            </p:cNvPr>
            <p:cNvSpPr>
              <a:spLocks noChangeArrowheads="1"/>
            </p:cNvSpPr>
            <p:nvPr/>
          </p:nvSpPr>
          <p:spPr bwMode="auto">
            <a:xfrm>
              <a:off x="482" y="2501"/>
              <a:ext cx="163" cy="6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43" name="Line 695">
              <a:extLst>
                <a:ext uri="{FF2B5EF4-FFF2-40B4-BE49-F238E27FC236}">
                  <a16:creationId xmlns:a16="http://schemas.microsoft.com/office/drawing/2014/main" id="{EEB8847E-BE17-4043-8A09-E6F648305392}"/>
                </a:ext>
              </a:extLst>
            </p:cNvPr>
            <p:cNvSpPr>
              <a:spLocks noChangeShapeType="1"/>
            </p:cNvSpPr>
            <p:nvPr/>
          </p:nvSpPr>
          <p:spPr bwMode="auto">
            <a:xfrm flipH="1">
              <a:off x="857" y="2330"/>
              <a:ext cx="18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4" name="Line 696">
              <a:extLst>
                <a:ext uri="{FF2B5EF4-FFF2-40B4-BE49-F238E27FC236}">
                  <a16:creationId xmlns:a16="http://schemas.microsoft.com/office/drawing/2014/main" id="{C6B6A27C-2658-6347-B9E3-37EA636295B7}"/>
                </a:ext>
              </a:extLst>
            </p:cNvPr>
            <p:cNvSpPr>
              <a:spLocks noChangeShapeType="1"/>
            </p:cNvSpPr>
            <p:nvPr/>
          </p:nvSpPr>
          <p:spPr bwMode="auto">
            <a:xfrm flipH="1">
              <a:off x="839" y="3243"/>
              <a:ext cx="20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45" name="Rectangle 697">
              <a:extLst>
                <a:ext uri="{FF2B5EF4-FFF2-40B4-BE49-F238E27FC236}">
                  <a16:creationId xmlns:a16="http://schemas.microsoft.com/office/drawing/2014/main" id="{CB441ED8-A4A1-714C-9544-45A3C88B5D1B}"/>
                </a:ext>
              </a:extLst>
            </p:cNvPr>
            <p:cNvSpPr>
              <a:spLocks noChangeArrowheads="1"/>
            </p:cNvSpPr>
            <p:nvPr/>
          </p:nvSpPr>
          <p:spPr bwMode="auto">
            <a:xfrm>
              <a:off x="1527" y="23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46" name="Rectangle 698">
              <a:extLst>
                <a:ext uri="{FF2B5EF4-FFF2-40B4-BE49-F238E27FC236}">
                  <a16:creationId xmlns:a16="http://schemas.microsoft.com/office/drawing/2014/main" id="{3CAE82CD-5678-7D46-9616-CABF07CCD3ED}"/>
                </a:ext>
              </a:extLst>
            </p:cNvPr>
            <p:cNvSpPr>
              <a:spLocks noChangeArrowheads="1"/>
            </p:cNvSpPr>
            <p:nvPr/>
          </p:nvSpPr>
          <p:spPr bwMode="auto">
            <a:xfrm>
              <a:off x="1537" y="3219"/>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7" name="Rectangle 699">
              <a:extLst>
                <a:ext uri="{FF2B5EF4-FFF2-40B4-BE49-F238E27FC236}">
                  <a16:creationId xmlns:a16="http://schemas.microsoft.com/office/drawing/2014/main" id="{BDFE7E51-9DF0-0146-80D6-89DA270AB187}"/>
                </a:ext>
              </a:extLst>
            </p:cNvPr>
            <p:cNvSpPr>
              <a:spLocks noChangeArrowheads="1"/>
            </p:cNvSpPr>
            <p:nvPr/>
          </p:nvSpPr>
          <p:spPr bwMode="auto">
            <a:xfrm>
              <a:off x="2006" y="2748"/>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48" name="Rectangle 700">
              <a:extLst>
                <a:ext uri="{FF2B5EF4-FFF2-40B4-BE49-F238E27FC236}">
                  <a16:creationId xmlns:a16="http://schemas.microsoft.com/office/drawing/2014/main" id="{AACCEB24-BB7E-8944-B7EB-1A48E44A5A1F}"/>
                </a:ext>
              </a:extLst>
            </p:cNvPr>
            <p:cNvSpPr>
              <a:spLocks noChangeArrowheads="1"/>
            </p:cNvSpPr>
            <p:nvPr/>
          </p:nvSpPr>
          <p:spPr bwMode="auto">
            <a:xfrm>
              <a:off x="842" y="2163"/>
              <a:ext cx="17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49" name="AutoShape 701">
              <a:extLst>
                <a:ext uri="{FF2B5EF4-FFF2-40B4-BE49-F238E27FC236}">
                  <a16:creationId xmlns:a16="http://schemas.microsoft.com/office/drawing/2014/main" id="{96098FE5-FFD7-424A-80E8-432E36164B06}"/>
                </a:ext>
              </a:extLst>
            </p:cNvPr>
            <p:cNvSpPr>
              <a:spLocks noChangeArrowheads="1"/>
            </p:cNvSpPr>
            <p:nvPr/>
          </p:nvSpPr>
          <p:spPr bwMode="auto">
            <a:xfrm rot="-5400000">
              <a:off x="1288" y="2298"/>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0" name="AutoShape 702">
              <a:extLst>
                <a:ext uri="{FF2B5EF4-FFF2-40B4-BE49-F238E27FC236}">
                  <a16:creationId xmlns:a16="http://schemas.microsoft.com/office/drawing/2014/main" id="{2B4ADCF2-829F-3546-A25B-59722C45218D}"/>
                </a:ext>
              </a:extLst>
            </p:cNvPr>
            <p:cNvSpPr>
              <a:spLocks noChangeArrowheads="1"/>
            </p:cNvSpPr>
            <p:nvPr/>
          </p:nvSpPr>
          <p:spPr bwMode="auto">
            <a:xfrm rot="5400000">
              <a:off x="1295" y="3216"/>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51" name="Rectangle 703">
              <a:extLst>
                <a:ext uri="{FF2B5EF4-FFF2-40B4-BE49-F238E27FC236}">
                  <a16:creationId xmlns:a16="http://schemas.microsoft.com/office/drawing/2014/main" id="{095A2646-3039-5544-A92A-10A9BCC24D00}"/>
                </a:ext>
              </a:extLst>
            </p:cNvPr>
            <p:cNvSpPr>
              <a:spLocks noChangeArrowheads="1"/>
            </p:cNvSpPr>
            <p:nvPr/>
          </p:nvSpPr>
          <p:spPr bwMode="auto">
            <a:xfrm>
              <a:off x="1158" y="3305"/>
              <a:ext cx="319"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Pointing</a:t>
              </a:r>
            </a:p>
            <a:p>
              <a:pPr algn="ctr"/>
              <a:r>
                <a:rPr lang="en-US" altLang="en-US" sz="800" b="1" i="1">
                  <a:solidFill>
                    <a:srgbClr val="000000"/>
                  </a:solidFill>
                  <a:latin typeface="Arial" panose="020B0604020202020204" pitchFamily="34" charset="0"/>
                </a:rPr>
                <a:t>Data</a:t>
              </a:r>
              <a:endParaRPr lang="en-US" altLang="en-US" sz="1800" b="1">
                <a:solidFill>
                  <a:schemeClr val="tx2"/>
                </a:solidFill>
                <a:latin typeface="Tahoma" panose="020B0604030504040204" pitchFamily="34" charset="0"/>
              </a:endParaRPr>
            </a:p>
          </p:txBody>
        </p:sp>
        <p:sp>
          <p:nvSpPr>
            <p:cNvPr id="309952" name="Rectangle 704">
              <a:extLst>
                <a:ext uri="{FF2B5EF4-FFF2-40B4-BE49-F238E27FC236}">
                  <a16:creationId xmlns:a16="http://schemas.microsoft.com/office/drawing/2014/main" id="{C974FEA4-5E19-7447-9CA1-A2E83351AD56}"/>
                </a:ext>
              </a:extLst>
            </p:cNvPr>
            <p:cNvSpPr>
              <a:spLocks noChangeArrowheads="1"/>
            </p:cNvSpPr>
            <p:nvPr/>
          </p:nvSpPr>
          <p:spPr bwMode="auto">
            <a:xfrm>
              <a:off x="1147" y="2386"/>
              <a:ext cx="38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TelemData</a:t>
              </a:r>
              <a:endParaRPr lang="en-US" altLang="en-US" sz="1800" b="1">
                <a:solidFill>
                  <a:schemeClr val="tx2"/>
                </a:solidFill>
                <a:latin typeface="Tahoma" panose="020B0604030504040204" pitchFamily="34" charset="0"/>
              </a:endParaRPr>
            </a:p>
          </p:txBody>
        </p:sp>
        <p:sp>
          <p:nvSpPr>
            <p:cNvPr id="309953" name="Freeform 705">
              <a:extLst>
                <a:ext uri="{FF2B5EF4-FFF2-40B4-BE49-F238E27FC236}">
                  <a16:creationId xmlns:a16="http://schemas.microsoft.com/office/drawing/2014/main" id="{BF984112-2DA8-A146-9F25-01DD68A9B93B}"/>
                </a:ext>
              </a:extLst>
            </p:cNvPr>
            <p:cNvSpPr>
              <a:spLocks/>
            </p:cNvSpPr>
            <p:nvPr/>
          </p:nvSpPr>
          <p:spPr bwMode="auto">
            <a:xfrm flipV="1">
              <a:off x="962" y="2777"/>
              <a:ext cx="99" cy="25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54" name="Rectangle 706">
              <a:extLst>
                <a:ext uri="{FF2B5EF4-FFF2-40B4-BE49-F238E27FC236}">
                  <a16:creationId xmlns:a16="http://schemas.microsoft.com/office/drawing/2014/main" id="{084E4796-43C6-E548-875E-14E616575E57}"/>
                </a:ext>
              </a:extLst>
            </p:cNvPr>
            <p:cNvSpPr>
              <a:spLocks noChangeArrowheads="1"/>
            </p:cNvSpPr>
            <p:nvPr/>
          </p:nvSpPr>
          <p:spPr bwMode="auto">
            <a:xfrm>
              <a:off x="2577" y="2476"/>
              <a:ext cx="112"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t>
              </a:r>
            </a:p>
            <a:p>
              <a:pPr algn="ctr"/>
              <a:r>
                <a:rPr lang="en-US" altLang="en-US" sz="800" b="1">
                  <a:solidFill>
                    <a:srgbClr val="000000"/>
                  </a:solidFill>
                  <a:latin typeface="Arial" panose="020B0604020202020204" pitchFamily="34" charset="0"/>
                </a:rPr>
                <a:t>Ant</a:t>
              </a:r>
              <a:endParaRPr lang="en-US" altLang="en-US" sz="1800" b="1">
                <a:solidFill>
                  <a:schemeClr val="tx2"/>
                </a:solidFill>
                <a:latin typeface="Tahoma" panose="020B0604030504040204" pitchFamily="34" charset="0"/>
              </a:endParaRPr>
            </a:p>
          </p:txBody>
        </p:sp>
        <p:sp>
          <p:nvSpPr>
            <p:cNvPr id="309955" name="Rectangle 707">
              <a:extLst>
                <a:ext uri="{FF2B5EF4-FFF2-40B4-BE49-F238E27FC236}">
                  <a16:creationId xmlns:a16="http://schemas.microsoft.com/office/drawing/2014/main" id="{154E1731-4445-0541-853F-E3C3444FADEB}"/>
                </a:ext>
              </a:extLst>
            </p:cNvPr>
            <p:cNvSpPr>
              <a:spLocks noChangeArrowheads="1"/>
            </p:cNvSpPr>
            <p:nvPr/>
          </p:nvSpPr>
          <p:spPr bwMode="auto">
            <a:xfrm>
              <a:off x="182" y="2772"/>
              <a:ext cx="39" cy="4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6" name="Rectangle 708">
              <a:extLst>
                <a:ext uri="{FF2B5EF4-FFF2-40B4-BE49-F238E27FC236}">
                  <a16:creationId xmlns:a16="http://schemas.microsoft.com/office/drawing/2014/main" id="{D84D3E65-CF39-5544-99C2-02F89F5DE200}"/>
                </a:ext>
              </a:extLst>
            </p:cNvPr>
            <p:cNvSpPr>
              <a:spLocks noChangeArrowheads="1"/>
            </p:cNvSpPr>
            <p:nvPr/>
          </p:nvSpPr>
          <p:spPr bwMode="auto">
            <a:xfrm>
              <a:off x="444" y="2766"/>
              <a:ext cx="40" cy="47"/>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957" name="Rectangle 709">
              <a:extLst>
                <a:ext uri="{FF2B5EF4-FFF2-40B4-BE49-F238E27FC236}">
                  <a16:creationId xmlns:a16="http://schemas.microsoft.com/office/drawing/2014/main" id="{20EF298D-51DA-1840-A937-6EFF29316A94}"/>
                </a:ext>
              </a:extLst>
            </p:cNvPr>
            <p:cNvSpPr>
              <a:spLocks noChangeArrowheads="1"/>
            </p:cNvSpPr>
            <p:nvPr/>
          </p:nvSpPr>
          <p:spPr bwMode="auto">
            <a:xfrm>
              <a:off x="1572" y="2438"/>
              <a:ext cx="1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a:t>
              </a:r>
            </a:p>
            <a:p>
              <a:pPr algn="ctr"/>
              <a:r>
                <a:rPr lang="en-US" altLang="en-US" sz="800" b="1">
                  <a:solidFill>
                    <a:srgbClr val="000000"/>
                  </a:solidFill>
                  <a:latin typeface="Arial" panose="020B0604020202020204" pitchFamily="34" charset="0"/>
                </a:rPr>
                <a:t>Cmnd</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8" name="Rectangle 710">
              <a:extLst>
                <a:ext uri="{FF2B5EF4-FFF2-40B4-BE49-F238E27FC236}">
                  <a16:creationId xmlns:a16="http://schemas.microsoft.com/office/drawing/2014/main" id="{1C6B87E2-0B8F-ED49-96DE-72C62BC2EAE5}"/>
                </a:ext>
              </a:extLst>
            </p:cNvPr>
            <p:cNvSpPr>
              <a:spLocks noChangeArrowheads="1"/>
            </p:cNvSpPr>
            <p:nvPr/>
          </p:nvSpPr>
          <p:spPr bwMode="auto">
            <a:xfrm>
              <a:off x="225" y="2626"/>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ObsReq</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59" name="Line 711">
              <a:extLst>
                <a:ext uri="{FF2B5EF4-FFF2-40B4-BE49-F238E27FC236}">
                  <a16:creationId xmlns:a16="http://schemas.microsoft.com/office/drawing/2014/main" id="{507A74F3-5509-A747-A7E6-EBBA746A7D6E}"/>
                </a:ext>
              </a:extLst>
            </p:cNvPr>
            <p:cNvSpPr>
              <a:spLocks noChangeShapeType="1"/>
            </p:cNvSpPr>
            <p:nvPr/>
          </p:nvSpPr>
          <p:spPr bwMode="auto">
            <a:xfrm flipH="1">
              <a:off x="201" y="2794"/>
              <a:ext cx="247"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0" name="Rectangle 712">
              <a:extLst>
                <a:ext uri="{FF2B5EF4-FFF2-40B4-BE49-F238E27FC236}">
                  <a16:creationId xmlns:a16="http://schemas.microsoft.com/office/drawing/2014/main" id="{3FD1D0D2-BA77-1949-A861-CC9B0F2C617E}"/>
                </a:ext>
              </a:extLst>
            </p:cNvPr>
            <p:cNvSpPr>
              <a:spLocks noChangeArrowheads="1"/>
            </p:cNvSpPr>
            <p:nvPr/>
          </p:nvSpPr>
          <p:spPr bwMode="auto">
            <a:xfrm>
              <a:off x="182" y="277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61" name="Rectangle 713">
              <a:extLst>
                <a:ext uri="{FF2B5EF4-FFF2-40B4-BE49-F238E27FC236}">
                  <a16:creationId xmlns:a16="http://schemas.microsoft.com/office/drawing/2014/main" id="{89501E4C-63F6-0642-8067-EC67C0ADACA8}"/>
                </a:ext>
              </a:extLst>
            </p:cNvPr>
            <p:cNvSpPr>
              <a:spLocks noChangeArrowheads="1"/>
            </p:cNvSpPr>
            <p:nvPr/>
          </p:nvSpPr>
          <p:spPr bwMode="auto">
            <a:xfrm>
              <a:off x="444" y="2766"/>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2" name="Rectangle 714">
              <a:extLst>
                <a:ext uri="{FF2B5EF4-FFF2-40B4-BE49-F238E27FC236}">
                  <a16:creationId xmlns:a16="http://schemas.microsoft.com/office/drawing/2014/main" id="{8820B681-7BD1-F546-8BFC-09ECC6B80E1A}"/>
                </a:ext>
              </a:extLst>
            </p:cNvPr>
            <p:cNvSpPr>
              <a:spLocks noChangeArrowheads="1"/>
            </p:cNvSpPr>
            <p:nvPr/>
          </p:nvSpPr>
          <p:spPr bwMode="auto">
            <a:xfrm>
              <a:off x="1682" y="3217"/>
              <a:ext cx="39" cy="46"/>
            </a:xfrm>
            <a:prstGeom prst="rect">
              <a:avLst/>
            </a:prstGeom>
            <a:solidFill>
              <a:schemeClr val="bg1"/>
            </a:solidFill>
            <a:ln w="25400">
              <a:solidFill>
                <a:srgbClr val="000000"/>
              </a:solidFill>
              <a:miter lim="800000"/>
              <a:headEnd/>
              <a:tailEnd/>
            </a:ln>
          </p:spPr>
          <p:txBody>
            <a:bodyPr/>
            <a:lstStyle/>
            <a:p>
              <a:endParaRPr lang="en-US"/>
            </a:p>
          </p:txBody>
        </p:sp>
        <p:sp>
          <p:nvSpPr>
            <p:cNvPr id="309963" name="Line 715">
              <a:extLst>
                <a:ext uri="{FF2B5EF4-FFF2-40B4-BE49-F238E27FC236}">
                  <a16:creationId xmlns:a16="http://schemas.microsoft.com/office/drawing/2014/main" id="{979C3B92-C36F-A24F-B0CD-08CA1B9C2942}"/>
                </a:ext>
              </a:extLst>
            </p:cNvPr>
            <p:cNvSpPr>
              <a:spLocks noChangeShapeType="1"/>
            </p:cNvSpPr>
            <p:nvPr/>
          </p:nvSpPr>
          <p:spPr bwMode="auto">
            <a:xfrm>
              <a:off x="2062" y="322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64" name="Rectangle 716">
              <a:extLst>
                <a:ext uri="{FF2B5EF4-FFF2-40B4-BE49-F238E27FC236}">
                  <a16:creationId xmlns:a16="http://schemas.microsoft.com/office/drawing/2014/main" id="{8062411E-0FED-7649-B4D2-CDFA74B7A8FD}"/>
                </a:ext>
              </a:extLst>
            </p:cNvPr>
            <p:cNvSpPr>
              <a:spLocks noChangeArrowheads="1"/>
            </p:cNvSpPr>
            <p:nvPr/>
          </p:nvSpPr>
          <p:spPr bwMode="auto">
            <a:xfrm>
              <a:off x="2515" y="3207"/>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5" name="Rectangle 717">
              <a:extLst>
                <a:ext uri="{FF2B5EF4-FFF2-40B4-BE49-F238E27FC236}">
                  <a16:creationId xmlns:a16="http://schemas.microsoft.com/office/drawing/2014/main" id="{4E1CC976-4FF2-B648-9CDC-82F7325D17DE}"/>
                </a:ext>
              </a:extLst>
            </p:cNvPr>
            <p:cNvSpPr>
              <a:spLocks noChangeArrowheads="1"/>
            </p:cNvSpPr>
            <p:nvPr/>
          </p:nvSpPr>
          <p:spPr bwMode="auto">
            <a:xfrm>
              <a:off x="2031" y="320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66" name="Line 718">
              <a:extLst>
                <a:ext uri="{FF2B5EF4-FFF2-40B4-BE49-F238E27FC236}">
                  <a16:creationId xmlns:a16="http://schemas.microsoft.com/office/drawing/2014/main" id="{70658A20-8BBD-7041-BFDC-4431A287F8AC}"/>
                </a:ext>
              </a:extLst>
            </p:cNvPr>
            <p:cNvSpPr>
              <a:spLocks noChangeShapeType="1"/>
            </p:cNvSpPr>
            <p:nvPr/>
          </p:nvSpPr>
          <p:spPr bwMode="auto">
            <a:xfrm>
              <a:off x="2045" y="2768"/>
              <a:ext cx="483" cy="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67" name="Group 719">
              <a:extLst>
                <a:ext uri="{FF2B5EF4-FFF2-40B4-BE49-F238E27FC236}">
                  <a16:creationId xmlns:a16="http://schemas.microsoft.com/office/drawing/2014/main" id="{B7E813E8-C8E8-D048-8ABD-E8A1A48E2ACE}"/>
                </a:ext>
              </a:extLst>
            </p:cNvPr>
            <p:cNvGrpSpPr>
              <a:grpSpLocks/>
            </p:cNvGrpSpPr>
            <p:nvPr/>
          </p:nvGrpSpPr>
          <p:grpSpPr bwMode="auto">
            <a:xfrm>
              <a:off x="2097" y="2709"/>
              <a:ext cx="374" cy="127"/>
              <a:chOff x="2965" y="3754"/>
              <a:chExt cx="755" cy="187"/>
            </a:xfrm>
          </p:grpSpPr>
          <p:sp>
            <p:nvSpPr>
              <p:cNvPr id="309968" name="Rectangle 720">
                <a:extLst>
                  <a:ext uri="{FF2B5EF4-FFF2-40B4-BE49-F238E27FC236}">
                    <a16:creationId xmlns:a16="http://schemas.microsoft.com/office/drawing/2014/main" id="{836273FF-DA72-9549-B4FA-F60AAD04C3FB}"/>
                  </a:ext>
                </a:extLst>
              </p:cNvPr>
              <p:cNvSpPr>
                <a:spLocks noChangeArrowheads="1"/>
              </p:cNvSpPr>
              <p:nvPr/>
            </p:nvSpPr>
            <p:spPr bwMode="auto">
              <a:xfrm>
                <a:off x="3000" y="3754"/>
                <a:ext cx="684" cy="187"/>
              </a:xfrm>
              <a:prstGeom prst="rect">
                <a:avLst/>
              </a:prstGeom>
              <a:solidFill>
                <a:schemeClr val="bg1"/>
              </a:solidFill>
              <a:ln w="25400">
                <a:solidFill>
                  <a:srgbClr val="000000"/>
                </a:solidFill>
                <a:miter lim="800000"/>
                <a:headEnd/>
                <a:tailEnd/>
              </a:ln>
            </p:spPr>
            <p:txBody>
              <a:bodyPr/>
              <a:lstStyle/>
              <a:p>
                <a:endParaRPr lang="en-US"/>
              </a:p>
            </p:txBody>
          </p:sp>
          <p:sp>
            <p:nvSpPr>
              <p:cNvPr id="309969" name="Rectangle 721">
                <a:extLst>
                  <a:ext uri="{FF2B5EF4-FFF2-40B4-BE49-F238E27FC236}">
                    <a16:creationId xmlns:a16="http://schemas.microsoft.com/office/drawing/2014/main" id="{C49C3A73-BEAA-4540-AC8C-DA4C837D5B58}"/>
                  </a:ext>
                </a:extLst>
              </p:cNvPr>
              <p:cNvSpPr>
                <a:spLocks noChangeArrowheads="1"/>
              </p:cNvSpPr>
              <p:nvPr/>
            </p:nvSpPr>
            <p:spPr bwMode="auto">
              <a:xfrm>
                <a:off x="3024" y="3794"/>
                <a:ext cx="662" cy="113"/>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970" name="Rectangle 722">
                <a:extLst>
                  <a:ext uri="{FF2B5EF4-FFF2-40B4-BE49-F238E27FC236}">
                    <a16:creationId xmlns:a16="http://schemas.microsoft.com/office/drawing/2014/main" id="{83C4E03D-60F4-104D-891D-D54A88B34DDA}"/>
                  </a:ext>
                </a:extLst>
              </p:cNvPr>
              <p:cNvSpPr>
                <a:spLocks noChangeArrowheads="1"/>
              </p:cNvSpPr>
              <p:nvPr/>
            </p:nvSpPr>
            <p:spPr bwMode="auto">
              <a:xfrm>
                <a:off x="2965" y="3813"/>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1" name="Rectangle 723">
                <a:extLst>
                  <a:ext uri="{FF2B5EF4-FFF2-40B4-BE49-F238E27FC236}">
                    <a16:creationId xmlns:a16="http://schemas.microsoft.com/office/drawing/2014/main" id="{B3B68C1B-A949-D74D-9667-98591E488C11}"/>
                  </a:ext>
                </a:extLst>
              </p:cNvPr>
              <p:cNvSpPr>
                <a:spLocks noChangeArrowheads="1"/>
              </p:cNvSpPr>
              <p:nvPr/>
            </p:nvSpPr>
            <p:spPr bwMode="auto">
              <a:xfrm>
                <a:off x="3640" y="3816"/>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2" name="Rectangle 724">
              <a:extLst>
                <a:ext uri="{FF2B5EF4-FFF2-40B4-BE49-F238E27FC236}">
                  <a16:creationId xmlns:a16="http://schemas.microsoft.com/office/drawing/2014/main" id="{DF6BAAA5-B396-C247-B079-09D8C114FCEE}"/>
                </a:ext>
              </a:extLst>
            </p:cNvPr>
            <p:cNvSpPr>
              <a:spLocks noChangeArrowheads="1"/>
            </p:cNvSpPr>
            <p:nvPr/>
          </p:nvSpPr>
          <p:spPr bwMode="auto">
            <a:xfrm>
              <a:off x="2510" y="2751"/>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73" name="Line 725">
              <a:extLst>
                <a:ext uri="{FF2B5EF4-FFF2-40B4-BE49-F238E27FC236}">
                  <a16:creationId xmlns:a16="http://schemas.microsoft.com/office/drawing/2014/main" id="{7DD986FF-396F-2F47-922E-2A0F2F297A1A}"/>
                </a:ext>
              </a:extLst>
            </p:cNvPr>
            <p:cNvSpPr>
              <a:spLocks noChangeShapeType="1"/>
            </p:cNvSpPr>
            <p:nvPr/>
          </p:nvSpPr>
          <p:spPr bwMode="auto">
            <a:xfrm flipV="1">
              <a:off x="1991" y="2320"/>
              <a:ext cx="547" cy="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9974" name="Group 726">
              <a:extLst>
                <a:ext uri="{FF2B5EF4-FFF2-40B4-BE49-F238E27FC236}">
                  <a16:creationId xmlns:a16="http://schemas.microsoft.com/office/drawing/2014/main" id="{85B95FE0-8BE9-4348-905E-D19321CBD0B2}"/>
                </a:ext>
              </a:extLst>
            </p:cNvPr>
            <p:cNvGrpSpPr>
              <a:grpSpLocks/>
            </p:cNvGrpSpPr>
            <p:nvPr/>
          </p:nvGrpSpPr>
          <p:grpSpPr bwMode="auto">
            <a:xfrm>
              <a:off x="2067" y="2261"/>
              <a:ext cx="416" cy="124"/>
              <a:chOff x="3398" y="3522"/>
              <a:chExt cx="839" cy="181"/>
            </a:xfrm>
          </p:grpSpPr>
          <p:sp>
            <p:nvSpPr>
              <p:cNvPr id="309975" name="Rectangle 727">
                <a:extLst>
                  <a:ext uri="{FF2B5EF4-FFF2-40B4-BE49-F238E27FC236}">
                    <a16:creationId xmlns:a16="http://schemas.microsoft.com/office/drawing/2014/main" id="{9D691CC8-B404-344A-B080-242CA5AA59A8}"/>
                  </a:ext>
                </a:extLst>
              </p:cNvPr>
              <p:cNvSpPr>
                <a:spLocks noChangeArrowheads="1"/>
              </p:cNvSpPr>
              <p:nvPr/>
            </p:nvSpPr>
            <p:spPr bwMode="auto">
              <a:xfrm>
                <a:off x="3445" y="3522"/>
                <a:ext cx="753" cy="181"/>
              </a:xfrm>
              <a:prstGeom prst="rect">
                <a:avLst/>
              </a:prstGeom>
              <a:solidFill>
                <a:schemeClr val="bg1"/>
              </a:solidFill>
              <a:ln w="25400">
                <a:solidFill>
                  <a:srgbClr val="000000"/>
                </a:solidFill>
                <a:miter lim="800000"/>
                <a:headEnd/>
                <a:tailEnd/>
              </a:ln>
            </p:spPr>
            <p:txBody>
              <a:bodyPr/>
              <a:lstStyle/>
              <a:p>
                <a:endParaRPr lang="en-US"/>
              </a:p>
            </p:txBody>
          </p:sp>
          <p:sp>
            <p:nvSpPr>
              <p:cNvPr id="309976" name="Rectangle 728">
                <a:extLst>
                  <a:ext uri="{FF2B5EF4-FFF2-40B4-BE49-F238E27FC236}">
                    <a16:creationId xmlns:a16="http://schemas.microsoft.com/office/drawing/2014/main" id="{77439DF7-A937-EE4E-86D4-7B26A1CB5E27}"/>
                  </a:ext>
                </a:extLst>
              </p:cNvPr>
              <p:cNvSpPr>
                <a:spLocks noChangeArrowheads="1"/>
              </p:cNvSpPr>
              <p:nvPr/>
            </p:nvSpPr>
            <p:spPr bwMode="auto">
              <a:xfrm>
                <a:off x="3398" y="3556"/>
                <a:ext cx="839" cy="112"/>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977" name="Rectangle 729">
                <a:extLst>
                  <a:ext uri="{FF2B5EF4-FFF2-40B4-BE49-F238E27FC236}">
                    <a16:creationId xmlns:a16="http://schemas.microsoft.com/office/drawing/2014/main" id="{1A5EF109-5285-464C-B871-5DFE2B2A8FA5}"/>
                  </a:ext>
                </a:extLst>
              </p:cNvPr>
              <p:cNvSpPr>
                <a:spLocks noChangeArrowheads="1"/>
              </p:cNvSpPr>
              <p:nvPr/>
            </p:nvSpPr>
            <p:spPr bwMode="auto">
              <a:xfrm>
                <a:off x="3406" y="3575"/>
                <a:ext cx="80" cy="69"/>
              </a:xfrm>
              <a:prstGeom prst="rect">
                <a:avLst/>
              </a:prstGeom>
              <a:solidFill>
                <a:schemeClr val="bg1"/>
              </a:solidFill>
              <a:ln w="25400">
                <a:solidFill>
                  <a:srgbClr val="000000"/>
                </a:solidFill>
                <a:miter lim="800000"/>
                <a:headEnd/>
                <a:tailEnd/>
              </a:ln>
            </p:spPr>
            <p:txBody>
              <a:bodyPr/>
              <a:lstStyle/>
              <a:p>
                <a:endParaRPr lang="en-US"/>
              </a:p>
            </p:txBody>
          </p:sp>
          <p:sp>
            <p:nvSpPr>
              <p:cNvPr id="309978" name="Rectangle 730">
                <a:extLst>
                  <a:ext uri="{FF2B5EF4-FFF2-40B4-BE49-F238E27FC236}">
                    <a16:creationId xmlns:a16="http://schemas.microsoft.com/office/drawing/2014/main" id="{53BA517F-0A08-904B-9145-BE0558D4E0F8}"/>
                  </a:ext>
                </a:extLst>
              </p:cNvPr>
              <p:cNvSpPr>
                <a:spLocks noChangeArrowheads="1"/>
              </p:cNvSpPr>
              <p:nvPr/>
            </p:nvSpPr>
            <p:spPr bwMode="auto">
              <a:xfrm>
                <a:off x="4154" y="3578"/>
                <a:ext cx="80" cy="69"/>
              </a:xfrm>
              <a:prstGeom prst="rect">
                <a:avLst/>
              </a:prstGeom>
              <a:solidFill>
                <a:schemeClr val="bg1"/>
              </a:solidFill>
              <a:ln w="25400">
                <a:solidFill>
                  <a:srgbClr val="000000"/>
                </a:solidFill>
                <a:miter lim="800000"/>
                <a:headEnd/>
                <a:tailEnd/>
              </a:ln>
            </p:spPr>
            <p:txBody>
              <a:bodyPr/>
              <a:lstStyle/>
              <a:p>
                <a:endParaRPr lang="en-US"/>
              </a:p>
            </p:txBody>
          </p:sp>
        </p:grpSp>
        <p:sp>
          <p:nvSpPr>
            <p:cNvPr id="309979" name="Rectangle 731">
              <a:extLst>
                <a:ext uri="{FF2B5EF4-FFF2-40B4-BE49-F238E27FC236}">
                  <a16:creationId xmlns:a16="http://schemas.microsoft.com/office/drawing/2014/main" id="{39EA269A-E348-354A-B8CE-B29F59A545D9}"/>
                </a:ext>
              </a:extLst>
            </p:cNvPr>
            <p:cNvSpPr>
              <a:spLocks noChangeArrowheads="1"/>
            </p:cNvSpPr>
            <p:nvPr/>
          </p:nvSpPr>
          <p:spPr bwMode="auto">
            <a:xfrm>
              <a:off x="2511" y="229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0" name="Line 732">
              <a:extLst>
                <a:ext uri="{FF2B5EF4-FFF2-40B4-BE49-F238E27FC236}">
                  <a16:creationId xmlns:a16="http://schemas.microsoft.com/office/drawing/2014/main" id="{E2E7C7BC-53BC-2A49-890A-1DCBF1436920}"/>
                </a:ext>
              </a:extLst>
            </p:cNvPr>
            <p:cNvSpPr>
              <a:spLocks noChangeShapeType="1"/>
            </p:cNvSpPr>
            <p:nvPr/>
          </p:nvSpPr>
          <p:spPr bwMode="auto">
            <a:xfrm flipH="1">
              <a:off x="1083" y="2776"/>
              <a:ext cx="444"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81" name="Rectangle 733">
              <a:extLst>
                <a:ext uri="{FF2B5EF4-FFF2-40B4-BE49-F238E27FC236}">
                  <a16:creationId xmlns:a16="http://schemas.microsoft.com/office/drawing/2014/main" id="{82370862-F41A-B64C-872E-3711089265A1}"/>
                </a:ext>
              </a:extLst>
            </p:cNvPr>
            <p:cNvSpPr>
              <a:spLocks noChangeArrowheads="1"/>
            </p:cNvSpPr>
            <p:nvPr/>
          </p:nvSpPr>
          <p:spPr bwMode="auto">
            <a:xfrm>
              <a:off x="1533" y="2752"/>
              <a:ext cx="39" cy="47"/>
            </a:xfrm>
            <a:prstGeom prst="rect">
              <a:avLst/>
            </a:prstGeom>
            <a:solidFill>
              <a:schemeClr val="bg1"/>
            </a:solidFill>
            <a:ln w="25400">
              <a:solidFill>
                <a:srgbClr val="000000"/>
              </a:solidFill>
              <a:miter lim="800000"/>
              <a:headEnd/>
              <a:tailEnd/>
            </a:ln>
          </p:spPr>
          <p:txBody>
            <a:bodyPr/>
            <a:lstStyle/>
            <a:p>
              <a:endParaRPr lang="en-US"/>
            </a:p>
          </p:txBody>
        </p:sp>
        <p:sp>
          <p:nvSpPr>
            <p:cNvPr id="309982" name="AutoShape 734">
              <a:extLst>
                <a:ext uri="{FF2B5EF4-FFF2-40B4-BE49-F238E27FC236}">
                  <a16:creationId xmlns:a16="http://schemas.microsoft.com/office/drawing/2014/main" id="{422C7F9B-58E0-A24F-8F69-A05EE666100E}"/>
                </a:ext>
              </a:extLst>
            </p:cNvPr>
            <p:cNvSpPr>
              <a:spLocks noChangeArrowheads="1"/>
            </p:cNvSpPr>
            <p:nvPr/>
          </p:nvSpPr>
          <p:spPr bwMode="auto">
            <a:xfrm rot="5400000">
              <a:off x="1291" y="2749"/>
              <a:ext cx="75" cy="5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83" name="Rectangle 735">
              <a:extLst>
                <a:ext uri="{FF2B5EF4-FFF2-40B4-BE49-F238E27FC236}">
                  <a16:creationId xmlns:a16="http://schemas.microsoft.com/office/drawing/2014/main" id="{2D11FC02-DF81-674D-AE02-0F6F0E507A05}"/>
                </a:ext>
              </a:extLst>
            </p:cNvPr>
            <p:cNvSpPr>
              <a:spLocks noChangeArrowheads="1"/>
            </p:cNvSpPr>
            <p:nvPr/>
          </p:nvSpPr>
          <p:spPr bwMode="auto">
            <a:xfrm>
              <a:off x="1082" y="2837"/>
              <a:ext cx="45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CmndData</a:t>
              </a:r>
              <a:endParaRPr lang="en-US" altLang="en-US" sz="1800" b="1">
                <a:solidFill>
                  <a:schemeClr val="tx2"/>
                </a:solidFill>
                <a:latin typeface="Tahoma" panose="020B0604030504040204" pitchFamily="34" charset="0"/>
              </a:endParaRPr>
            </a:p>
          </p:txBody>
        </p:sp>
        <p:sp>
          <p:nvSpPr>
            <p:cNvPr id="309984" name="Rectangle 736">
              <a:extLst>
                <a:ext uri="{FF2B5EF4-FFF2-40B4-BE49-F238E27FC236}">
                  <a16:creationId xmlns:a16="http://schemas.microsoft.com/office/drawing/2014/main" id="{15A5B63E-B162-9546-8672-799B5EC348AF}"/>
                </a:ext>
              </a:extLst>
            </p:cNvPr>
            <p:cNvSpPr>
              <a:spLocks noChangeArrowheads="1"/>
            </p:cNvSpPr>
            <p:nvPr/>
          </p:nvSpPr>
          <p:spPr bwMode="auto">
            <a:xfrm>
              <a:off x="1843" y="2451"/>
              <a:ext cx="168"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Re</a:t>
              </a:r>
            </a:p>
            <a:p>
              <a:pPr algn="ctr"/>
              <a:r>
                <a:rPr lang="en-US" altLang="en-US" sz="800" b="1">
                  <a:solidFill>
                    <a:srgbClr val="000000"/>
                  </a:solidFill>
                  <a:latin typeface="Arial" panose="020B0604020202020204" pitchFamily="34" charset="0"/>
                </a:rPr>
                <a:t>Trans</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5" name="Rectangle 737">
              <a:extLst>
                <a:ext uri="{FF2B5EF4-FFF2-40B4-BE49-F238E27FC236}">
                  <a16:creationId xmlns:a16="http://schemas.microsoft.com/office/drawing/2014/main" id="{97693886-2729-DB40-BD2D-DA824728DAA9}"/>
                </a:ext>
              </a:extLst>
            </p:cNvPr>
            <p:cNvSpPr>
              <a:spLocks noChangeArrowheads="1"/>
            </p:cNvSpPr>
            <p:nvPr/>
          </p:nvSpPr>
          <p:spPr bwMode="auto">
            <a:xfrm>
              <a:off x="1038" y="2752"/>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6" name="Rectangle 738">
              <a:extLst>
                <a:ext uri="{FF2B5EF4-FFF2-40B4-BE49-F238E27FC236}">
                  <a16:creationId xmlns:a16="http://schemas.microsoft.com/office/drawing/2014/main" id="{B0F637CB-D55F-2F48-A222-6C8601712E14}"/>
                </a:ext>
              </a:extLst>
            </p:cNvPr>
            <p:cNvSpPr>
              <a:spLocks noChangeArrowheads="1"/>
            </p:cNvSpPr>
            <p:nvPr/>
          </p:nvSpPr>
          <p:spPr bwMode="auto">
            <a:xfrm>
              <a:off x="814" y="3219"/>
              <a:ext cx="40" cy="47"/>
            </a:xfrm>
            <a:prstGeom prst="rect">
              <a:avLst/>
            </a:prstGeom>
            <a:solidFill>
              <a:schemeClr val="bg1"/>
            </a:solidFill>
            <a:ln w="25400">
              <a:solidFill>
                <a:srgbClr val="000000"/>
              </a:solidFill>
              <a:miter lim="800000"/>
              <a:headEnd/>
              <a:tailEnd/>
            </a:ln>
          </p:spPr>
          <p:txBody>
            <a:bodyPr/>
            <a:lstStyle/>
            <a:p>
              <a:endParaRPr lang="en-US"/>
            </a:p>
          </p:txBody>
        </p:sp>
        <p:sp>
          <p:nvSpPr>
            <p:cNvPr id="309987" name="Rectangle 739">
              <a:extLst>
                <a:ext uri="{FF2B5EF4-FFF2-40B4-BE49-F238E27FC236}">
                  <a16:creationId xmlns:a16="http://schemas.microsoft.com/office/drawing/2014/main" id="{EBE3C655-AB45-D84A-930B-10A2D1D9079E}"/>
                </a:ext>
              </a:extLst>
            </p:cNvPr>
            <p:cNvSpPr>
              <a:spLocks noChangeArrowheads="1"/>
            </p:cNvSpPr>
            <p:nvPr/>
          </p:nvSpPr>
          <p:spPr bwMode="auto">
            <a:xfrm>
              <a:off x="1995" y="2111"/>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DL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988" name="Rectangle 740">
              <a:extLst>
                <a:ext uri="{FF2B5EF4-FFF2-40B4-BE49-F238E27FC236}">
                  <a16:creationId xmlns:a16="http://schemas.microsoft.com/office/drawing/2014/main" id="{0FCBD14B-9816-B449-8E7D-BB249F941F53}"/>
                </a:ext>
              </a:extLst>
            </p:cNvPr>
            <p:cNvSpPr>
              <a:spLocks noChangeArrowheads="1"/>
            </p:cNvSpPr>
            <p:nvPr/>
          </p:nvSpPr>
          <p:spPr bwMode="auto">
            <a:xfrm>
              <a:off x="2046" y="2533"/>
              <a:ext cx="1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altLang="en-US" sz="800" b="1">
                  <a:solidFill>
                    <a:srgbClr val="000000"/>
                  </a:solidFill>
                  <a:latin typeface="Arial" panose="020B0604020202020204" pitchFamily="34" charset="0"/>
                </a:rPr>
                <a:t>UL</a:t>
              </a:r>
            </a:p>
            <a:p>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grpSp>
      <p:sp>
        <p:nvSpPr>
          <p:cNvPr id="309990" name="Line 742">
            <a:extLst>
              <a:ext uri="{FF2B5EF4-FFF2-40B4-BE49-F238E27FC236}">
                <a16:creationId xmlns:a16="http://schemas.microsoft.com/office/drawing/2014/main" id="{FA179E9F-BB34-004E-AB92-3501390ECDEB}"/>
              </a:ext>
            </a:extLst>
          </p:cNvPr>
          <p:cNvSpPr>
            <a:spLocks noChangeShapeType="1"/>
          </p:cNvSpPr>
          <p:nvPr/>
        </p:nvSpPr>
        <p:spPr bwMode="auto">
          <a:xfrm flipH="1" flipV="1">
            <a:off x="4335463" y="4338638"/>
            <a:ext cx="2624137"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1" name="AutoShape 743">
            <a:extLst>
              <a:ext uri="{FF2B5EF4-FFF2-40B4-BE49-F238E27FC236}">
                <a16:creationId xmlns:a16="http://schemas.microsoft.com/office/drawing/2014/main" id="{67A4D468-B238-C34B-9515-653AD5184A64}"/>
              </a:ext>
            </a:extLst>
          </p:cNvPr>
          <p:cNvSpPr>
            <a:spLocks noChangeArrowheads="1"/>
          </p:cNvSpPr>
          <p:nvPr/>
        </p:nvSpPr>
        <p:spPr bwMode="auto">
          <a:xfrm rot="-5400000">
            <a:off x="6224588" y="425132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2" name="Line 744">
            <a:extLst>
              <a:ext uri="{FF2B5EF4-FFF2-40B4-BE49-F238E27FC236}">
                <a16:creationId xmlns:a16="http://schemas.microsoft.com/office/drawing/2014/main" id="{F77D830F-90D3-EE41-9AC2-B440B91D60DF}"/>
              </a:ext>
            </a:extLst>
          </p:cNvPr>
          <p:cNvSpPr>
            <a:spLocks noChangeShapeType="1"/>
          </p:cNvSpPr>
          <p:nvPr/>
        </p:nvSpPr>
        <p:spPr bwMode="auto">
          <a:xfrm>
            <a:off x="4010025" y="4622800"/>
            <a:ext cx="23510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993" name="AutoShape 745">
            <a:extLst>
              <a:ext uri="{FF2B5EF4-FFF2-40B4-BE49-F238E27FC236}">
                <a16:creationId xmlns:a16="http://schemas.microsoft.com/office/drawing/2014/main" id="{1F410E77-1F9F-6D4B-98F8-B516EA94FB11}"/>
              </a:ext>
            </a:extLst>
          </p:cNvPr>
          <p:cNvSpPr>
            <a:spLocks noChangeArrowheads="1"/>
          </p:cNvSpPr>
          <p:nvPr/>
        </p:nvSpPr>
        <p:spPr bwMode="auto">
          <a:xfrm rot="5400000" flipH="1">
            <a:off x="5635625" y="4537075"/>
            <a:ext cx="174625" cy="17462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995" name="Freeform 747">
            <a:extLst>
              <a:ext uri="{FF2B5EF4-FFF2-40B4-BE49-F238E27FC236}">
                <a16:creationId xmlns:a16="http://schemas.microsoft.com/office/drawing/2014/main" id="{23900689-1AE1-A144-8154-CD91ECAE3FE7}"/>
              </a:ext>
            </a:extLst>
          </p:cNvPr>
          <p:cNvSpPr>
            <a:spLocks/>
          </p:cNvSpPr>
          <p:nvPr/>
        </p:nvSpPr>
        <p:spPr bwMode="auto">
          <a:xfrm rot="-5400000">
            <a:off x="7277100" y="3675063"/>
            <a:ext cx="284163" cy="106838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6" name="Freeform 748">
            <a:extLst>
              <a:ext uri="{FF2B5EF4-FFF2-40B4-BE49-F238E27FC236}">
                <a16:creationId xmlns:a16="http://schemas.microsoft.com/office/drawing/2014/main" id="{EC1CD24F-F9A0-B647-92FA-022AFF737A83}"/>
              </a:ext>
            </a:extLst>
          </p:cNvPr>
          <p:cNvSpPr>
            <a:spLocks/>
          </p:cNvSpPr>
          <p:nvPr/>
        </p:nvSpPr>
        <p:spPr bwMode="auto">
          <a:xfrm rot="-5400000">
            <a:off x="6931026" y="3425825"/>
            <a:ext cx="558800" cy="1831975"/>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997" name="Freeform 749">
            <a:extLst>
              <a:ext uri="{FF2B5EF4-FFF2-40B4-BE49-F238E27FC236}">
                <a16:creationId xmlns:a16="http://schemas.microsoft.com/office/drawing/2014/main" id="{CA73379F-CABA-0F44-AD31-F8ADA3FFD3F1}"/>
              </a:ext>
            </a:extLst>
          </p:cNvPr>
          <p:cNvSpPr>
            <a:spLocks/>
          </p:cNvSpPr>
          <p:nvPr/>
        </p:nvSpPr>
        <p:spPr bwMode="auto">
          <a:xfrm flipH="1" flipV="1">
            <a:off x="4000500" y="3910013"/>
            <a:ext cx="328613" cy="438150"/>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10003" name="Group 755">
            <a:extLst>
              <a:ext uri="{FF2B5EF4-FFF2-40B4-BE49-F238E27FC236}">
                <a16:creationId xmlns:a16="http://schemas.microsoft.com/office/drawing/2014/main" id="{86C50BBB-B129-9D41-AA95-346722625CB7}"/>
              </a:ext>
            </a:extLst>
          </p:cNvPr>
          <p:cNvGrpSpPr>
            <a:grpSpLocks/>
          </p:cNvGrpSpPr>
          <p:nvPr/>
        </p:nvGrpSpPr>
        <p:grpSpPr bwMode="auto">
          <a:xfrm>
            <a:off x="5340350" y="1298575"/>
            <a:ext cx="3379788" cy="2781300"/>
            <a:chOff x="3364" y="818"/>
            <a:chExt cx="2129" cy="1752"/>
          </a:xfrm>
        </p:grpSpPr>
        <p:sp>
          <p:nvSpPr>
            <p:cNvPr id="309567" name="Rectangle 319">
              <a:extLst>
                <a:ext uri="{FF2B5EF4-FFF2-40B4-BE49-F238E27FC236}">
                  <a16:creationId xmlns:a16="http://schemas.microsoft.com/office/drawing/2014/main" id="{2CF3D315-3FA3-6345-98E8-B37E34E0B1EE}"/>
                </a:ext>
              </a:extLst>
            </p:cNvPr>
            <p:cNvSpPr>
              <a:spLocks noChangeArrowheads="1"/>
            </p:cNvSpPr>
            <p:nvPr/>
          </p:nvSpPr>
          <p:spPr bwMode="auto">
            <a:xfrm>
              <a:off x="4605" y="1112"/>
              <a:ext cx="736" cy="1114"/>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68" name="Rectangle 320">
              <a:extLst>
                <a:ext uri="{FF2B5EF4-FFF2-40B4-BE49-F238E27FC236}">
                  <a16:creationId xmlns:a16="http://schemas.microsoft.com/office/drawing/2014/main" id="{D222B035-7E65-A64D-B09A-61DA2B1EAF9B}"/>
                </a:ext>
              </a:extLst>
            </p:cNvPr>
            <p:cNvSpPr>
              <a:spLocks noChangeArrowheads="1"/>
            </p:cNvSpPr>
            <p:nvPr/>
          </p:nvSpPr>
          <p:spPr bwMode="auto">
            <a:xfrm>
              <a:off x="4605" y="1015"/>
              <a:ext cx="736"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69" name="Group 321">
              <a:extLst>
                <a:ext uri="{FF2B5EF4-FFF2-40B4-BE49-F238E27FC236}">
                  <a16:creationId xmlns:a16="http://schemas.microsoft.com/office/drawing/2014/main" id="{A6DDF4E4-2867-2F4E-B1E9-20A63CEAD321}"/>
                </a:ext>
              </a:extLst>
            </p:cNvPr>
            <p:cNvGrpSpPr>
              <a:grpSpLocks/>
            </p:cNvGrpSpPr>
            <p:nvPr/>
          </p:nvGrpSpPr>
          <p:grpSpPr bwMode="auto">
            <a:xfrm>
              <a:off x="4605" y="1015"/>
              <a:ext cx="807" cy="1224"/>
              <a:chOff x="3499" y="1224"/>
              <a:chExt cx="1807" cy="2239"/>
            </a:xfrm>
          </p:grpSpPr>
          <p:sp>
            <p:nvSpPr>
              <p:cNvPr id="309570" name="Rectangle 322">
                <a:extLst>
                  <a:ext uri="{FF2B5EF4-FFF2-40B4-BE49-F238E27FC236}">
                    <a16:creationId xmlns:a16="http://schemas.microsoft.com/office/drawing/2014/main" id="{AF3BA78F-12CF-0342-88A5-3489C48BFDA5}"/>
                  </a:ext>
                </a:extLst>
              </p:cNvPr>
              <p:cNvSpPr>
                <a:spLocks noChangeArrowheads="1"/>
              </p:cNvSpPr>
              <p:nvPr/>
            </p:nvSpPr>
            <p:spPr bwMode="auto">
              <a:xfrm>
                <a:off x="3499" y="1425"/>
                <a:ext cx="1807" cy="20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1" name="Rectangle 323">
                <a:extLst>
                  <a:ext uri="{FF2B5EF4-FFF2-40B4-BE49-F238E27FC236}">
                    <a16:creationId xmlns:a16="http://schemas.microsoft.com/office/drawing/2014/main" id="{6F530632-D461-0E45-9559-1FE43FABFA9F}"/>
                  </a:ext>
                </a:extLst>
              </p:cNvPr>
              <p:cNvSpPr>
                <a:spLocks noChangeArrowheads="1"/>
              </p:cNvSpPr>
              <p:nvPr/>
            </p:nvSpPr>
            <p:spPr bwMode="auto">
              <a:xfrm>
                <a:off x="3499" y="1224"/>
                <a:ext cx="1807"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2" name="Rectangle 324">
              <a:extLst>
                <a:ext uri="{FF2B5EF4-FFF2-40B4-BE49-F238E27FC236}">
                  <a16:creationId xmlns:a16="http://schemas.microsoft.com/office/drawing/2014/main" id="{E7FE1AF4-E2C1-264B-96CE-A2FD3FDB0288}"/>
                </a:ext>
              </a:extLst>
            </p:cNvPr>
            <p:cNvSpPr>
              <a:spLocks noChangeArrowheads="1"/>
            </p:cNvSpPr>
            <p:nvPr/>
          </p:nvSpPr>
          <p:spPr bwMode="auto">
            <a:xfrm>
              <a:off x="4607" y="1035"/>
              <a:ext cx="8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sciInstr : scienceInstrument</a:t>
              </a:r>
            </a:p>
          </p:txBody>
        </p:sp>
        <p:sp>
          <p:nvSpPr>
            <p:cNvPr id="309573" name="Rectangle 325">
              <a:extLst>
                <a:ext uri="{FF2B5EF4-FFF2-40B4-BE49-F238E27FC236}">
                  <a16:creationId xmlns:a16="http://schemas.microsoft.com/office/drawing/2014/main" id="{720A40EC-9ECA-194D-8609-21D1E91122E0}"/>
                </a:ext>
              </a:extLst>
            </p:cNvPr>
            <p:cNvSpPr>
              <a:spLocks noChangeArrowheads="1"/>
            </p:cNvSpPr>
            <p:nvPr/>
          </p:nvSpPr>
          <p:spPr bwMode="auto">
            <a:xfrm>
              <a:off x="3519" y="1015"/>
              <a:ext cx="683" cy="11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grpSp>
          <p:nvGrpSpPr>
            <p:cNvPr id="309574" name="Group 326">
              <a:extLst>
                <a:ext uri="{FF2B5EF4-FFF2-40B4-BE49-F238E27FC236}">
                  <a16:creationId xmlns:a16="http://schemas.microsoft.com/office/drawing/2014/main" id="{0E2A3230-4AC0-2D4D-A522-576E7B392C67}"/>
                </a:ext>
              </a:extLst>
            </p:cNvPr>
            <p:cNvGrpSpPr>
              <a:grpSpLocks/>
            </p:cNvGrpSpPr>
            <p:nvPr/>
          </p:nvGrpSpPr>
          <p:grpSpPr bwMode="auto">
            <a:xfrm>
              <a:off x="3492" y="1015"/>
              <a:ext cx="710" cy="1224"/>
              <a:chOff x="833" y="1224"/>
              <a:chExt cx="1678" cy="2239"/>
            </a:xfrm>
          </p:grpSpPr>
          <p:sp>
            <p:nvSpPr>
              <p:cNvPr id="309575" name="Rectangle 327">
                <a:extLst>
                  <a:ext uri="{FF2B5EF4-FFF2-40B4-BE49-F238E27FC236}">
                    <a16:creationId xmlns:a16="http://schemas.microsoft.com/office/drawing/2014/main" id="{E3A72E3A-A522-ED43-AAB0-E3578B7A4A02}"/>
                  </a:ext>
                </a:extLst>
              </p:cNvPr>
              <p:cNvSpPr>
                <a:spLocks noChangeArrowheads="1"/>
              </p:cNvSpPr>
              <p:nvPr/>
            </p:nvSpPr>
            <p:spPr bwMode="auto">
              <a:xfrm>
                <a:off x="833" y="1224"/>
                <a:ext cx="1678" cy="20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76" name="Rectangle 328">
                <a:extLst>
                  <a:ext uri="{FF2B5EF4-FFF2-40B4-BE49-F238E27FC236}">
                    <a16:creationId xmlns:a16="http://schemas.microsoft.com/office/drawing/2014/main" id="{FBB685AB-152E-8C4B-8FA9-084E7902BD42}"/>
                  </a:ext>
                </a:extLst>
              </p:cNvPr>
              <p:cNvSpPr>
                <a:spLocks noChangeArrowheads="1"/>
              </p:cNvSpPr>
              <p:nvPr/>
            </p:nvSpPr>
            <p:spPr bwMode="auto">
              <a:xfrm>
                <a:off x="833" y="1224"/>
                <a:ext cx="1678" cy="223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77" name="Rectangle 329">
              <a:extLst>
                <a:ext uri="{FF2B5EF4-FFF2-40B4-BE49-F238E27FC236}">
                  <a16:creationId xmlns:a16="http://schemas.microsoft.com/office/drawing/2014/main" id="{2A44114E-F9CF-7743-8B79-D9AF666C6EE7}"/>
                </a:ext>
              </a:extLst>
            </p:cNvPr>
            <p:cNvSpPr>
              <a:spLocks noChangeArrowheads="1"/>
            </p:cNvSpPr>
            <p:nvPr/>
          </p:nvSpPr>
          <p:spPr bwMode="auto">
            <a:xfrm>
              <a:off x="3364" y="1035"/>
              <a:ext cx="9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CDH : CmdDataHandlingSystem</a:t>
              </a:r>
              <a:endParaRPr lang="en-US" altLang="en-US" sz="1800" b="1">
                <a:solidFill>
                  <a:schemeClr val="tx2"/>
                </a:solidFill>
                <a:latin typeface="Tahoma" panose="020B0604030504040204" pitchFamily="34" charset="0"/>
              </a:endParaRPr>
            </a:p>
          </p:txBody>
        </p:sp>
        <p:sp>
          <p:nvSpPr>
            <p:cNvPr id="309578" name="Rectangle 330">
              <a:extLst>
                <a:ext uri="{FF2B5EF4-FFF2-40B4-BE49-F238E27FC236}">
                  <a16:creationId xmlns:a16="http://schemas.microsoft.com/office/drawing/2014/main" id="{22597294-8406-9E44-AFCD-0234168F0A69}"/>
                </a:ext>
              </a:extLst>
            </p:cNvPr>
            <p:cNvSpPr>
              <a:spLocks noChangeArrowheads="1"/>
            </p:cNvSpPr>
            <p:nvPr/>
          </p:nvSpPr>
          <p:spPr bwMode="auto">
            <a:xfrm>
              <a:off x="4190"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79" name="Rectangle 331">
              <a:extLst>
                <a:ext uri="{FF2B5EF4-FFF2-40B4-BE49-F238E27FC236}">
                  <a16:creationId xmlns:a16="http://schemas.microsoft.com/office/drawing/2014/main" id="{7BC50C59-7886-3A4E-957B-96A44F7BF8FF}"/>
                </a:ext>
              </a:extLst>
            </p:cNvPr>
            <p:cNvSpPr>
              <a:spLocks noChangeArrowheads="1"/>
            </p:cNvSpPr>
            <p:nvPr/>
          </p:nvSpPr>
          <p:spPr bwMode="auto">
            <a:xfrm>
              <a:off x="4190"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0" name="Rectangle 332">
              <a:extLst>
                <a:ext uri="{FF2B5EF4-FFF2-40B4-BE49-F238E27FC236}">
                  <a16:creationId xmlns:a16="http://schemas.microsoft.com/office/drawing/2014/main" id="{0C913882-957E-054D-B939-23BDADFCA4CF}"/>
                </a:ext>
              </a:extLst>
            </p:cNvPr>
            <p:cNvSpPr>
              <a:spLocks noChangeArrowheads="1"/>
            </p:cNvSpPr>
            <p:nvPr/>
          </p:nvSpPr>
          <p:spPr bwMode="auto">
            <a:xfrm>
              <a:off x="4584"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1" name="Rectangle 333">
              <a:extLst>
                <a:ext uri="{FF2B5EF4-FFF2-40B4-BE49-F238E27FC236}">
                  <a16:creationId xmlns:a16="http://schemas.microsoft.com/office/drawing/2014/main" id="{D5D73E66-383F-7241-B930-56838FED467C}"/>
                </a:ext>
              </a:extLst>
            </p:cNvPr>
            <p:cNvSpPr>
              <a:spLocks noChangeArrowheads="1"/>
            </p:cNvSpPr>
            <p:nvPr/>
          </p:nvSpPr>
          <p:spPr bwMode="auto">
            <a:xfrm>
              <a:off x="4592"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2" name="Freeform 334">
              <a:extLst>
                <a:ext uri="{FF2B5EF4-FFF2-40B4-BE49-F238E27FC236}">
                  <a16:creationId xmlns:a16="http://schemas.microsoft.com/office/drawing/2014/main" id="{F9B5BEC9-E098-8B42-BE68-90842141AD75}"/>
                </a:ext>
              </a:extLst>
            </p:cNvPr>
            <p:cNvSpPr>
              <a:spLocks/>
            </p:cNvSpPr>
            <p:nvPr/>
          </p:nvSpPr>
          <p:spPr bwMode="auto">
            <a:xfrm>
              <a:off x="3892" y="2246"/>
              <a:ext cx="622" cy="10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3" name="Rectangle 335">
              <a:extLst>
                <a:ext uri="{FF2B5EF4-FFF2-40B4-BE49-F238E27FC236}">
                  <a16:creationId xmlns:a16="http://schemas.microsoft.com/office/drawing/2014/main" id="{112CCD5D-E85C-BF47-B2CE-584716D9A4C8}"/>
                </a:ext>
              </a:extLst>
            </p:cNvPr>
            <p:cNvSpPr>
              <a:spLocks noChangeArrowheads="1"/>
            </p:cNvSpPr>
            <p:nvPr/>
          </p:nvSpPr>
          <p:spPr bwMode="auto">
            <a:xfrm>
              <a:off x="3876" y="2220"/>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4" name="Rectangle 336">
              <a:extLst>
                <a:ext uri="{FF2B5EF4-FFF2-40B4-BE49-F238E27FC236}">
                  <a16:creationId xmlns:a16="http://schemas.microsoft.com/office/drawing/2014/main" id="{846F429B-FF7A-2947-B5D0-2BCF27DB1B8F}"/>
                </a:ext>
              </a:extLst>
            </p:cNvPr>
            <p:cNvSpPr>
              <a:spLocks noChangeArrowheads="1"/>
            </p:cNvSpPr>
            <p:nvPr/>
          </p:nvSpPr>
          <p:spPr bwMode="auto">
            <a:xfrm>
              <a:off x="3876" y="2220"/>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5" name="Rectangle 337">
              <a:extLst>
                <a:ext uri="{FF2B5EF4-FFF2-40B4-BE49-F238E27FC236}">
                  <a16:creationId xmlns:a16="http://schemas.microsoft.com/office/drawing/2014/main" id="{C17D157E-D606-FD42-8BC5-7BAD0D5C0132}"/>
                </a:ext>
              </a:extLst>
            </p:cNvPr>
            <p:cNvSpPr>
              <a:spLocks noChangeArrowheads="1"/>
            </p:cNvSpPr>
            <p:nvPr/>
          </p:nvSpPr>
          <p:spPr bwMode="auto">
            <a:xfrm>
              <a:off x="4186"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6" name="Rectangle 338">
              <a:extLst>
                <a:ext uri="{FF2B5EF4-FFF2-40B4-BE49-F238E27FC236}">
                  <a16:creationId xmlns:a16="http://schemas.microsoft.com/office/drawing/2014/main" id="{CDE0B0E8-FC86-5248-9BB1-67D83AFF6D44}"/>
                </a:ext>
              </a:extLst>
            </p:cNvPr>
            <p:cNvSpPr>
              <a:spLocks noChangeArrowheads="1"/>
            </p:cNvSpPr>
            <p:nvPr/>
          </p:nvSpPr>
          <p:spPr bwMode="auto">
            <a:xfrm>
              <a:off x="4186" y="20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7" name="Rectangle 339">
              <a:extLst>
                <a:ext uri="{FF2B5EF4-FFF2-40B4-BE49-F238E27FC236}">
                  <a16:creationId xmlns:a16="http://schemas.microsoft.com/office/drawing/2014/main" id="{F618E1FF-545F-3E42-857F-6C5D9D719ECE}"/>
                </a:ext>
              </a:extLst>
            </p:cNvPr>
            <p:cNvSpPr>
              <a:spLocks noChangeArrowheads="1"/>
            </p:cNvSpPr>
            <p:nvPr/>
          </p:nvSpPr>
          <p:spPr bwMode="auto">
            <a:xfrm>
              <a:off x="4536" y="227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88" name="Rectangle 340">
              <a:extLst>
                <a:ext uri="{FF2B5EF4-FFF2-40B4-BE49-F238E27FC236}">
                  <a16:creationId xmlns:a16="http://schemas.microsoft.com/office/drawing/2014/main" id="{857476A3-6758-9546-BD73-7CBACF160520}"/>
                </a:ext>
              </a:extLst>
            </p:cNvPr>
            <p:cNvSpPr>
              <a:spLocks noChangeArrowheads="1"/>
            </p:cNvSpPr>
            <p:nvPr/>
          </p:nvSpPr>
          <p:spPr bwMode="auto">
            <a:xfrm>
              <a:off x="4536" y="229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89" name="Rectangle 341">
              <a:extLst>
                <a:ext uri="{FF2B5EF4-FFF2-40B4-BE49-F238E27FC236}">
                  <a16:creationId xmlns:a16="http://schemas.microsoft.com/office/drawing/2014/main" id="{E8942C13-FDAA-FE48-8BE8-D02FDF4D561F}"/>
                </a:ext>
              </a:extLst>
            </p:cNvPr>
            <p:cNvSpPr>
              <a:spLocks noChangeArrowheads="1"/>
            </p:cNvSpPr>
            <p:nvPr/>
          </p:nvSpPr>
          <p:spPr bwMode="auto">
            <a:xfrm>
              <a:off x="4559" y="2314"/>
              <a:ext cx="41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dl : DownLink</a:t>
              </a:r>
              <a:endParaRPr lang="en-US" altLang="en-US" sz="1800" b="1">
                <a:solidFill>
                  <a:schemeClr val="tx2"/>
                </a:solidFill>
                <a:latin typeface="Tahoma" panose="020B0604030504040204" pitchFamily="34" charset="0"/>
              </a:endParaRPr>
            </a:p>
          </p:txBody>
        </p:sp>
        <p:sp>
          <p:nvSpPr>
            <p:cNvPr id="309590" name="Rectangle 342">
              <a:extLst>
                <a:ext uri="{FF2B5EF4-FFF2-40B4-BE49-F238E27FC236}">
                  <a16:creationId xmlns:a16="http://schemas.microsoft.com/office/drawing/2014/main" id="{98F42B97-EF01-6745-AE8B-0475D2396738}"/>
                </a:ext>
              </a:extLst>
            </p:cNvPr>
            <p:cNvSpPr>
              <a:spLocks noChangeArrowheads="1"/>
            </p:cNvSpPr>
            <p:nvPr/>
          </p:nvSpPr>
          <p:spPr bwMode="auto">
            <a:xfrm>
              <a:off x="4520" y="23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591" name="Rectangle 343">
              <a:extLst>
                <a:ext uri="{FF2B5EF4-FFF2-40B4-BE49-F238E27FC236}">
                  <a16:creationId xmlns:a16="http://schemas.microsoft.com/office/drawing/2014/main" id="{0A059DF5-3122-D048-A868-C696ED9AA8EA}"/>
                </a:ext>
              </a:extLst>
            </p:cNvPr>
            <p:cNvSpPr>
              <a:spLocks noChangeArrowheads="1"/>
            </p:cNvSpPr>
            <p:nvPr/>
          </p:nvSpPr>
          <p:spPr bwMode="auto">
            <a:xfrm>
              <a:off x="4520" y="2328"/>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2" name="Freeform 344">
              <a:extLst>
                <a:ext uri="{FF2B5EF4-FFF2-40B4-BE49-F238E27FC236}">
                  <a16:creationId xmlns:a16="http://schemas.microsoft.com/office/drawing/2014/main" id="{4D178BF1-7147-7B41-AF6D-8B000DF65FF7}"/>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3" name="Freeform 345">
              <a:extLst>
                <a:ext uri="{FF2B5EF4-FFF2-40B4-BE49-F238E27FC236}">
                  <a16:creationId xmlns:a16="http://schemas.microsoft.com/office/drawing/2014/main" id="{31BFADB8-838D-E149-9FFA-A9CC1B320A6E}"/>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4" name="Freeform 346">
              <a:extLst>
                <a:ext uri="{FF2B5EF4-FFF2-40B4-BE49-F238E27FC236}">
                  <a16:creationId xmlns:a16="http://schemas.microsoft.com/office/drawing/2014/main" id="{9FB31547-D6C9-BE47-A58F-96B73F159380}"/>
                </a:ext>
              </a:extLst>
            </p:cNvPr>
            <p:cNvSpPr>
              <a:spLocks/>
            </p:cNvSpPr>
            <p:nvPr/>
          </p:nvSpPr>
          <p:spPr bwMode="auto">
            <a:xfrm>
              <a:off x="3453" y="934"/>
              <a:ext cx="1994" cy="0"/>
            </a:xfrm>
            <a:custGeom>
              <a:avLst/>
              <a:gdLst>
                <a:gd name="T0" fmla="*/ 8123 w 8123"/>
                <a:gd name="T1" fmla="*/ 0 w 8123"/>
                <a:gd name="T2" fmla="*/ 8123 w 8123"/>
              </a:gdLst>
              <a:ahLst/>
              <a:cxnLst>
                <a:cxn ang="0">
                  <a:pos x="T0" y="0"/>
                </a:cxn>
                <a:cxn ang="0">
                  <a:pos x="T1" y="0"/>
                </a:cxn>
                <a:cxn ang="0">
                  <a:pos x="T2" y="0"/>
                </a:cxn>
              </a:cxnLst>
              <a:rect l="0" t="0" r="r" b="b"/>
              <a:pathLst>
                <a:path w="8123">
                  <a:moveTo>
                    <a:pt x="8123" y="0"/>
                  </a:moveTo>
                  <a:lnTo>
                    <a:pt x="0" y="0"/>
                  </a:lnTo>
                  <a:lnTo>
                    <a:pt x="8123"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nvGrpSpPr>
            <p:cNvPr id="309595" name="Group 347">
              <a:extLst>
                <a:ext uri="{FF2B5EF4-FFF2-40B4-BE49-F238E27FC236}">
                  <a16:creationId xmlns:a16="http://schemas.microsoft.com/office/drawing/2014/main" id="{798046AB-62E8-4B43-B8AD-7E0D70F1F4BF}"/>
                </a:ext>
              </a:extLst>
            </p:cNvPr>
            <p:cNvGrpSpPr>
              <a:grpSpLocks/>
            </p:cNvGrpSpPr>
            <p:nvPr/>
          </p:nvGrpSpPr>
          <p:grpSpPr bwMode="auto">
            <a:xfrm>
              <a:off x="3395" y="818"/>
              <a:ext cx="2098" cy="1732"/>
              <a:chOff x="672" y="864"/>
              <a:chExt cx="4895" cy="3169"/>
            </a:xfrm>
          </p:grpSpPr>
          <p:sp>
            <p:nvSpPr>
              <p:cNvPr id="309596" name="Rectangle 348">
                <a:extLst>
                  <a:ext uri="{FF2B5EF4-FFF2-40B4-BE49-F238E27FC236}">
                    <a16:creationId xmlns:a16="http://schemas.microsoft.com/office/drawing/2014/main" id="{A8363F1A-9EC8-2F45-BDDE-2BE1AD430983}"/>
                  </a:ext>
                </a:extLst>
              </p:cNvPr>
              <p:cNvSpPr>
                <a:spLocks noChangeArrowheads="1"/>
              </p:cNvSpPr>
              <p:nvPr/>
            </p:nvSpPr>
            <p:spPr bwMode="auto">
              <a:xfrm>
                <a:off x="672" y="864"/>
                <a:ext cx="4895" cy="3169"/>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597" name="Rectangle 349">
                <a:extLst>
                  <a:ext uri="{FF2B5EF4-FFF2-40B4-BE49-F238E27FC236}">
                    <a16:creationId xmlns:a16="http://schemas.microsoft.com/office/drawing/2014/main" id="{F0A0081B-7D0A-DA42-BA3D-017AA0FDD7F4}"/>
                  </a:ext>
                </a:extLst>
              </p:cNvPr>
              <p:cNvSpPr>
                <a:spLocks noChangeArrowheads="1"/>
              </p:cNvSpPr>
              <p:nvPr/>
            </p:nvSpPr>
            <p:spPr bwMode="auto">
              <a:xfrm>
                <a:off x="672" y="864"/>
                <a:ext cx="4895" cy="21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sp>
          <p:nvSpPr>
            <p:cNvPr id="309598" name="Rectangle 350">
              <a:extLst>
                <a:ext uri="{FF2B5EF4-FFF2-40B4-BE49-F238E27FC236}">
                  <a16:creationId xmlns:a16="http://schemas.microsoft.com/office/drawing/2014/main" id="{679C7DC5-5BC7-CA47-9E47-045C31C0921C}"/>
                </a:ext>
              </a:extLst>
            </p:cNvPr>
            <p:cNvSpPr>
              <a:spLocks noChangeArrowheads="1"/>
            </p:cNvSpPr>
            <p:nvPr/>
          </p:nvSpPr>
          <p:spPr bwMode="auto">
            <a:xfrm>
              <a:off x="4274" y="843"/>
              <a:ext cx="376" cy="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900" b="1">
                  <a:solidFill>
                    <a:srgbClr val="000000"/>
                  </a:solidFill>
                  <a:latin typeface="Arial" panose="020B0604020202020204" pitchFamily="34" charset="0"/>
                </a:rPr>
                <a:t>Spacecraft</a:t>
              </a:r>
              <a:endParaRPr lang="en-US" altLang="en-US" sz="2000" b="1">
                <a:solidFill>
                  <a:schemeClr val="tx2"/>
                </a:solidFill>
                <a:latin typeface="Tahoma" panose="020B0604030504040204" pitchFamily="34" charset="0"/>
              </a:endParaRPr>
            </a:p>
          </p:txBody>
        </p:sp>
        <p:sp>
          <p:nvSpPr>
            <p:cNvPr id="309599" name="Rectangle 351">
              <a:extLst>
                <a:ext uri="{FF2B5EF4-FFF2-40B4-BE49-F238E27FC236}">
                  <a16:creationId xmlns:a16="http://schemas.microsoft.com/office/drawing/2014/main" id="{2998E33D-E94F-3647-8752-FCD0B9466FFD}"/>
                </a:ext>
              </a:extLst>
            </p:cNvPr>
            <p:cNvSpPr>
              <a:spLocks noChangeArrowheads="1"/>
            </p:cNvSpPr>
            <p:nvPr/>
          </p:nvSpPr>
          <p:spPr bwMode="auto">
            <a:xfrm>
              <a:off x="4339" y="1245"/>
              <a:ext cx="135"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0" name="Rectangle 352">
              <a:extLst>
                <a:ext uri="{FF2B5EF4-FFF2-40B4-BE49-F238E27FC236}">
                  <a16:creationId xmlns:a16="http://schemas.microsoft.com/office/drawing/2014/main" id="{4386F0C5-63EC-8144-9DD7-5CEAF183B2D5}"/>
                </a:ext>
              </a:extLst>
            </p:cNvPr>
            <p:cNvSpPr>
              <a:spLocks noChangeArrowheads="1"/>
            </p:cNvSpPr>
            <p:nvPr/>
          </p:nvSpPr>
          <p:spPr bwMode="auto">
            <a:xfrm>
              <a:off x="4345" y="1982"/>
              <a:ext cx="128"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1" name="Line 353">
              <a:extLst>
                <a:ext uri="{FF2B5EF4-FFF2-40B4-BE49-F238E27FC236}">
                  <a16:creationId xmlns:a16="http://schemas.microsoft.com/office/drawing/2014/main" id="{55F650F2-5353-1E4B-9E52-7BF976A50D6B}"/>
                </a:ext>
              </a:extLst>
            </p:cNvPr>
            <p:cNvSpPr>
              <a:spLocks noChangeShapeType="1"/>
            </p:cNvSpPr>
            <p:nvPr/>
          </p:nvSpPr>
          <p:spPr bwMode="auto">
            <a:xfrm flipH="1">
              <a:off x="4220" y="1316"/>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2" name="Line 354">
              <a:extLst>
                <a:ext uri="{FF2B5EF4-FFF2-40B4-BE49-F238E27FC236}">
                  <a16:creationId xmlns:a16="http://schemas.microsoft.com/office/drawing/2014/main" id="{91F0A38B-1B95-F740-A545-0780D0995F75}"/>
                </a:ext>
              </a:extLst>
            </p:cNvPr>
            <p:cNvSpPr>
              <a:spLocks noChangeShapeType="1"/>
            </p:cNvSpPr>
            <p:nvPr/>
          </p:nvSpPr>
          <p:spPr bwMode="auto">
            <a:xfrm flipH="1">
              <a:off x="4222" y="2047"/>
              <a:ext cx="365" cy="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03" name="Freeform 355">
              <a:extLst>
                <a:ext uri="{FF2B5EF4-FFF2-40B4-BE49-F238E27FC236}">
                  <a16:creationId xmlns:a16="http://schemas.microsoft.com/office/drawing/2014/main" id="{58799962-D094-FE43-9903-F3DEA232E6A5}"/>
                </a:ext>
              </a:extLst>
            </p:cNvPr>
            <p:cNvSpPr>
              <a:spLocks noEditPoints="1"/>
            </p:cNvSpPr>
            <p:nvPr/>
          </p:nvSpPr>
          <p:spPr bwMode="auto">
            <a:xfrm>
              <a:off x="4984" y="1241"/>
              <a:ext cx="1" cy="150"/>
            </a:xfrm>
            <a:custGeom>
              <a:avLst/>
              <a:gdLst>
                <a:gd name="T0" fmla="*/ 0 w 4"/>
                <a:gd name="T1" fmla="*/ 27 h 547"/>
                <a:gd name="T2" fmla="*/ 4 w 4"/>
                <a:gd name="T3" fmla="*/ 0 h 547"/>
                <a:gd name="T4" fmla="*/ 0 w 4"/>
                <a:gd name="T5" fmla="*/ 70 h 547"/>
                <a:gd name="T6" fmla="*/ 3 w 4"/>
                <a:gd name="T7" fmla="*/ 42 h 547"/>
                <a:gd name="T8" fmla="*/ 3 w 4"/>
                <a:gd name="T9" fmla="*/ 112 h 547"/>
                <a:gd name="T10" fmla="*/ 0 w 4"/>
                <a:gd name="T11" fmla="*/ 84 h 547"/>
                <a:gd name="T12" fmla="*/ 4 w 4"/>
                <a:gd name="T13" fmla="*/ 154 h 547"/>
                <a:gd name="T14" fmla="*/ 0 w 4"/>
                <a:gd name="T15" fmla="*/ 128 h 547"/>
                <a:gd name="T16" fmla="*/ 4 w 4"/>
                <a:gd name="T17" fmla="*/ 171 h 547"/>
                <a:gd name="T18" fmla="*/ 0 w 4"/>
                <a:gd name="T19" fmla="*/ 170 h 547"/>
                <a:gd name="T20" fmla="*/ 4 w 4"/>
                <a:gd name="T21" fmla="*/ 213 h 547"/>
                <a:gd name="T22" fmla="*/ 0 w 4"/>
                <a:gd name="T23" fmla="*/ 238 h 547"/>
                <a:gd name="T24" fmla="*/ 4 w 4"/>
                <a:gd name="T25" fmla="*/ 213 h 547"/>
                <a:gd name="T26" fmla="*/ 0 w 4"/>
                <a:gd name="T27" fmla="*/ 282 h 547"/>
                <a:gd name="T28" fmla="*/ 3 w 4"/>
                <a:gd name="T29" fmla="*/ 254 h 547"/>
                <a:gd name="T30" fmla="*/ 2 w 4"/>
                <a:gd name="T31" fmla="*/ 325 h 547"/>
                <a:gd name="T32" fmla="*/ 2 w 4"/>
                <a:gd name="T33" fmla="*/ 296 h 547"/>
                <a:gd name="T34" fmla="*/ 3 w 4"/>
                <a:gd name="T35" fmla="*/ 367 h 547"/>
                <a:gd name="T36" fmla="*/ 0 w 4"/>
                <a:gd name="T37" fmla="*/ 339 h 547"/>
                <a:gd name="T38" fmla="*/ 4 w 4"/>
                <a:gd name="T39" fmla="*/ 408 h 547"/>
                <a:gd name="T40" fmla="*/ 0 w 4"/>
                <a:gd name="T41" fmla="*/ 383 h 547"/>
                <a:gd name="T42" fmla="*/ 4 w 4"/>
                <a:gd name="T43" fmla="*/ 450 h 547"/>
                <a:gd name="T44" fmla="*/ 0 w 4"/>
                <a:gd name="T45" fmla="*/ 425 h 547"/>
                <a:gd name="T46" fmla="*/ 4 w 4"/>
                <a:gd name="T47" fmla="*/ 425 h 547"/>
                <a:gd name="T48" fmla="*/ 0 w 4"/>
                <a:gd name="T49" fmla="*/ 493 h 547"/>
                <a:gd name="T50" fmla="*/ 4 w 4"/>
                <a:gd name="T51" fmla="*/ 467 h 547"/>
                <a:gd name="T52" fmla="*/ 0 w 4"/>
                <a:gd name="T53" fmla="*/ 537 h 547"/>
                <a:gd name="T54" fmla="*/ 3 w 4"/>
                <a:gd name="T55" fmla="*/ 508 h 547"/>
                <a:gd name="T56" fmla="*/ 0 w 4"/>
                <a:gd name="T57" fmla="*/ 519 h 547"/>
                <a:gd name="T58" fmla="*/ 2 w 4"/>
                <a:gd name="T59" fmla="*/ 547 h 547"/>
                <a:gd name="T60" fmla="*/ 0 w 4"/>
                <a:gd name="T61" fmla="*/ 476 h 547"/>
                <a:gd name="T62" fmla="*/ 3 w 4"/>
                <a:gd name="T63" fmla="*/ 504 h 547"/>
                <a:gd name="T64" fmla="*/ 0 w 4"/>
                <a:gd name="T65" fmla="*/ 435 h 547"/>
                <a:gd name="T66" fmla="*/ 4 w 4"/>
                <a:gd name="T67" fmla="*/ 460 h 547"/>
                <a:gd name="T68" fmla="*/ 0 w 4"/>
                <a:gd name="T69" fmla="*/ 417 h 547"/>
                <a:gd name="T70" fmla="*/ 4 w 4"/>
                <a:gd name="T71" fmla="*/ 393 h 547"/>
                <a:gd name="T72" fmla="*/ 0 w 4"/>
                <a:gd name="T73" fmla="*/ 417 h 547"/>
                <a:gd name="T74" fmla="*/ 3 w 4"/>
                <a:gd name="T75" fmla="*/ 348 h 547"/>
                <a:gd name="T76" fmla="*/ 0 w 4"/>
                <a:gd name="T77" fmla="*/ 376 h 547"/>
                <a:gd name="T78" fmla="*/ 2 w 4"/>
                <a:gd name="T79" fmla="*/ 307 h 547"/>
                <a:gd name="T80" fmla="*/ 2 w 4"/>
                <a:gd name="T81" fmla="*/ 334 h 547"/>
                <a:gd name="T82" fmla="*/ 0 w 4"/>
                <a:gd name="T83" fmla="*/ 265 h 547"/>
                <a:gd name="T84" fmla="*/ 3 w 4"/>
                <a:gd name="T85" fmla="*/ 291 h 547"/>
                <a:gd name="T86" fmla="*/ 0 w 4"/>
                <a:gd name="T87" fmla="*/ 224 h 547"/>
                <a:gd name="T88" fmla="*/ 4 w 4"/>
                <a:gd name="T89" fmla="*/ 247 h 547"/>
                <a:gd name="T90" fmla="*/ 0 w 4"/>
                <a:gd name="T91" fmla="*/ 247 h 547"/>
                <a:gd name="T92" fmla="*/ 4 w 4"/>
                <a:gd name="T93" fmla="*/ 179 h 547"/>
                <a:gd name="T94" fmla="*/ 0 w 4"/>
                <a:gd name="T95" fmla="*/ 206 h 547"/>
                <a:gd name="T96" fmla="*/ 3 w 4"/>
                <a:gd name="T97" fmla="*/ 136 h 547"/>
                <a:gd name="T98" fmla="*/ 0 w 4"/>
                <a:gd name="T99" fmla="*/ 164 h 547"/>
                <a:gd name="T100" fmla="*/ 0 w 4"/>
                <a:gd name="T101" fmla="*/ 94 h 547"/>
                <a:gd name="T102" fmla="*/ 3 w 4"/>
                <a:gd name="T103" fmla="*/ 122 h 547"/>
                <a:gd name="T104" fmla="*/ 0 w 4"/>
                <a:gd name="T105" fmla="*/ 52 h 547"/>
                <a:gd name="T106" fmla="*/ 4 w 4"/>
                <a:gd name="T107" fmla="*/ 78 h 547"/>
                <a:gd name="T108" fmla="*/ 0 w 4"/>
                <a:gd name="T109" fmla="*/ 10 h 547"/>
                <a:gd name="T110" fmla="*/ 4 w 4"/>
                <a:gd name="T111" fmla="*/ 36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4" h="547">
                  <a:moveTo>
                    <a:pt x="4" y="1"/>
                  </a:moveTo>
                  <a:lnTo>
                    <a:pt x="4" y="26"/>
                  </a:lnTo>
                  <a:lnTo>
                    <a:pt x="4" y="27"/>
                  </a:lnTo>
                  <a:lnTo>
                    <a:pt x="3" y="27"/>
                  </a:lnTo>
                  <a:lnTo>
                    <a:pt x="3" y="28"/>
                  </a:lnTo>
                  <a:lnTo>
                    <a:pt x="2" y="28"/>
                  </a:lnTo>
                  <a:lnTo>
                    <a:pt x="0" y="28"/>
                  </a:lnTo>
                  <a:lnTo>
                    <a:pt x="0" y="27"/>
                  </a:lnTo>
                  <a:lnTo>
                    <a:pt x="0" y="27"/>
                  </a:lnTo>
                  <a:lnTo>
                    <a:pt x="0" y="26"/>
                  </a:lnTo>
                  <a:lnTo>
                    <a:pt x="0" y="1"/>
                  </a:lnTo>
                  <a:lnTo>
                    <a:pt x="0" y="0"/>
                  </a:lnTo>
                  <a:lnTo>
                    <a:pt x="0" y="0"/>
                  </a:lnTo>
                  <a:lnTo>
                    <a:pt x="0" y="0"/>
                  </a:lnTo>
                  <a:lnTo>
                    <a:pt x="2" y="0"/>
                  </a:lnTo>
                  <a:lnTo>
                    <a:pt x="3" y="0"/>
                  </a:lnTo>
                  <a:lnTo>
                    <a:pt x="3" y="0"/>
                  </a:lnTo>
                  <a:lnTo>
                    <a:pt x="4" y="0"/>
                  </a:lnTo>
                  <a:lnTo>
                    <a:pt x="4" y="1"/>
                  </a:lnTo>
                  <a:lnTo>
                    <a:pt x="4" y="1"/>
                  </a:lnTo>
                  <a:close/>
                  <a:moveTo>
                    <a:pt x="4" y="44"/>
                  </a:moveTo>
                  <a:lnTo>
                    <a:pt x="4" y="69"/>
                  </a:lnTo>
                  <a:lnTo>
                    <a:pt x="4" y="69"/>
                  </a:lnTo>
                  <a:lnTo>
                    <a:pt x="3" y="70"/>
                  </a:lnTo>
                  <a:lnTo>
                    <a:pt x="3" y="70"/>
                  </a:lnTo>
                  <a:lnTo>
                    <a:pt x="2" y="70"/>
                  </a:lnTo>
                  <a:lnTo>
                    <a:pt x="0" y="70"/>
                  </a:lnTo>
                  <a:lnTo>
                    <a:pt x="0" y="70"/>
                  </a:lnTo>
                  <a:lnTo>
                    <a:pt x="0" y="69"/>
                  </a:lnTo>
                  <a:lnTo>
                    <a:pt x="0" y="69"/>
                  </a:lnTo>
                  <a:lnTo>
                    <a:pt x="0" y="44"/>
                  </a:lnTo>
                  <a:lnTo>
                    <a:pt x="0" y="43"/>
                  </a:lnTo>
                  <a:lnTo>
                    <a:pt x="0" y="42"/>
                  </a:lnTo>
                  <a:lnTo>
                    <a:pt x="0" y="42"/>
                  </a:lnTo>
                  <a:lnTo>
                    <a:pt x="2" y="42"/>
                  </a:lnTo>
                  <a:lnTo>
                    <a:pt x="3" y="42"/>
                  </a:lnTo>
                  <a:lnTo>
                    <a:pt x="3" y="42"/>
                  </a:lnTo>
                  <a:lnTo>
                    <a:pt x="4" y="43"/>
                  </a:lnTo>
                  <a:lnTo>
                    <a:pt x="4" y="44"/>
                  </a:lnTo>
                  <a:lnTo>
                    <a:pt x="4" y="44"/>
                  </a:lnTo>
                  <a:close/>
                  <a:moveTo>
                    <a:pt x="4" y="86"/>
                  </a:moveTo>
                  <a:lnTo>
                    <a:pt x="4" y="111"/>
                  </a:lnTo>
                  <a:lnTo>
                    <a:pt x="4" y="112"/>
                  </a:lnTo>
                  <a:lnTo>
                    <a:pt x="3" y="112"/>
                  </a:lnTo>
                  <a:lnTo>
                    <a:pt x="3" y="112"/>
                  </a:lnTo>
                  <a:lnTo>
                    <a:pt x="2" y="113"/>
                  </a:lnTo>
                  <a:lnTo>
                    <a:pt x="0" y="112"/>
                  </a:lnTo>
                  <a:lnTo>
                    <a:pt x="0" y="112"/>
                  </a:lnTo>
                  <a:lnTo>
                    <a:pt x="0" y="112"/>
                  </a:lnTo>
                  <a:lnTo>
                    <a:pt x="0" y="111"/>
                  </a:lnTo>
                  <a:lnTo>
                    <a:pt x="0" y="86"/>
                  </a:lnTo>
                  <a:lnTo>
                    <a:pt x="0" y="85"/>
                  </a:lnTo>
                  <a:lnTo>
                    <a:pt x="0" y="85"/>
                  </a:lnTo>
                  <a:lnTo>
                    <a:pt x="0" y="84"/>
                  </a:lnTo>
                  <a:lnTo>
                    <a:pt x="2" y="84"/>
                  </a:lnTo>
                  <a:lnTo>
                    <a:pt x="3" y="84"/>
                  </a:lnTo>
                  <a:lnTo>
                    <a:pt x="3" y="85"/>
                  </a:lnTo>
                  <a:lnTo>
                    <a:pt x="4" y="85"/>
                  </a:lnTo>
                  <a:lnTo>
                    <a:pt x="4" y="86"/>
                  </a:lnTo>
                  <a:lnTo>
                    <a:pt x="4" y="86"/>
                  </a:lnTo>
                  <a:close/>
                  <a:moveTo>
                    <a:pt x="4" y="128"/>
                  </a:moveTo>
                  <a:lnTo>
                    <a:pt x="4" y="153"/>
                  </a:lnTo>
                  <a:lnTo>
                    <a:pt x="4" y="154"/>
                  </a:lnTo>
                  <a:lnTo>
                    <a:pt x="3" y="155"/>
                  </a:lnTo>
                  <a:lnTo>
                    <a:pt x="3" y="155"/>
                  </a:lnTo>
                  <a:lnTo>
                    <a:pt x="2" y="155"/>
                  </a:lnTo>
                  <a:lnTo>
                    <a:pt x="0" y="155"/>
                  </a:lnTo>
                  <a:lnTo>
                    <a:pt x="0" y="155"/>
                  </a:lnTo>
                  <a:lnTo>
                    <a:pt x="0" y="154"/>
                  </a:lnTo>
                  <a:lnTo>
                    <a:pt x="0" y="153"/>
                  </a:lnTo>
                  <a:lnTo>
                    <a:pt x="0" y="128"/>
                  </a:lnTo>
                  <a:lnTo>
                    <a:pt x="0" y="128"/>
                  </a:lnTo>
                  <a:lnTo>
                    <a:pt x="0" y="127"/>
                  </a:lnTo>
                  <a:lnTo>
                    <a:pt x="0" y="127"/>
                  </a:lnTo>
                  <a:lnTo>
                    <a:pt x="2" y="127"/>
                  </a:lnTo>
                  <a:lnTo>
                    <a:pt x="3" y="127"/>
                  </a:lnTo>
                  <a:lnTo>
                    <a:pt x="3" y="127"/>
                  </a:lnTo>
                  <a:lnTo>
                    <a:pt x="4" y="128"/>
                  </a:lnTo>
                  <a:lnTo>
                    <a:pt x="4" y="128"/>
                  </a:lnTo>
                  <a:lnTo>
                    <a:pt x="4" y="128"/>
                  </a:lnTo>
                  <a:close/>
                  <a:moveTo>
                    <a:pt x="4" y="171"/>
                  </a:moveTo>
                  <a:lnTo>
                    <a:pt x="4" y="196"/>
                  </a:lnTo>
                  <a:lnTo>
                    <a:pt x="4" y="196"/>
                  </a:lnTo>
                  <a:lnTo>
                    <a:pt x="3" y="197"/>
                  </a:lnTo>
                  <a:lnTo>
                    <a:pt x="2" y="197"/>
                  </a:lnTo>
                  <a:lnTo>
                    <a:pt x="0" y="197"/>
                  </a:lnTo>
                  <a:lnTo>
                    <a:pt x="0" y="196"/>
                  </a:lnTo>
                  <a:lnTo>
                    <a:pt x="0" y="196"/>
                  </a:lnTo>
                  <a:lnTo>
                    <a:pt x="0" y="171"/>
                  </a:lnTo>
                  <a:lnTo>
                    <a:pt x="0" y="170"/>
                  </a:lnTo>
                  <a:lnTo>
                    <a:pt x="0" y="170"/>
                  </a:lnTo>
                  <a:lnTo>
                    <a:pt x="0" y="169"/>
                  </a:lnTo>
                  <a:lnTo>
                    <a:pt x="2" y="169"/>
                  </a:lnTo>
                  <a:lnTo>
                    <a:pt x="3" y="169"/>
                  </a:lnTo>
                  <a:lnTo>
                    <a:pt x="3" y="170"/>
                  </a:lnTo>
                  <a:lnTo>
                    <a:pt x="4" y="170"/>
                  </a:lnTo>
                  <a:lnTo>
                    <a:pt x="4" y="171"/>
                  </a:lnTo>
                  <a:lnTo>
                    <a:pt x="4" y="171"/>
                  </a:lnTo>
                  <a:close/>
                  <a:moveTo>
                    <a:pt x="4" y="213"/>
                  </a:moveTo>
                  <a:lnTo>
                    <a:pt x="4" y="238"/>
                  </a:lnTo>
                  <a:lnTo>
                    <a:pt x="4" y="239"/>
                  </a:lnTo>
                  <a:lnTo>
                    <a:pt x="3" y="239"/>
                  </a:lnTo>
                  <a:lnTo>
                    <a:pt x="3" y="240"/>
                  </a:lnTo>
                  <a:lnTo>
                    <a:pt x="2" y="240"/>
                  </a:lnTo>
                  <a:lnTo>
                    <a:pt x="0" y="240"/>
                  </a:lnTo>
                  <a:lnTo>
                    <a:pt x="0" y="239"/>
                  </a:lnTo>
                  <a:lnTo>
                    <a:pt x="0" y="239"/>
                  </a:lnTo>
                  <a:lnTo>
                    <a:pt x="0" y="238"/>
                  </a:lnTo>
                  <a:lnTo>
                    <a:pt x="0" y="213"/>
                  </a:lnTo>
                  <a:lnTo>
                    <a:pt x="0" y="213"/>
                  </a:lnTo>
                  <a:lnTo>
                    <a:pt x="0" y="212"/>
                  </a:lnTo>
                  <a:lnTo>
                    <a:pt x="0" y="212"/>
                  </a:lnTo>
                  <a:lnTo>
                    <a:pt x="2" y="212"/>
                  </a:lnTo>
                  <a:lnTo>
                    <a:pt x="3" y="212"/>
                  </a:lnTo>
                  <a:lnTo>
                    <a:pt x="3" y="212"/>
                  </a:lnTo>
                  <a:lnTo>
                    <a:pt x="4" y="213"/>
                  </a:lnTo>
                  <a:lnTo>
                    <a:pt x="4" y="213"/>
                  </a:lnTo>
                  <a:lnTo>
                    <a:pt x="4" y="213"/>
                  </a:lnTo>
                  <a:close/>
                  <a:moveTo>
                    <a:pt x="4" y="256"/>
                  </a:moveTo>
                  <a:lnTo>
                    <a:pt x="4" y="281"/>
                  </a:lnTo>
                  <a:lnTo>
                    <a:pt x="4" y="281"/>
                  </a:lnTo>
                  <a:lnTo>
                    <a:pt x="3" y="282"/>
                  </a:lnTo>
                  <a:lnTo>
                    <a:pt x="3" y="282"/>
                  </a:lnTo>
                  <a:lnTo>
                    <a:pt x="2" y="282"/>
                  </a:lnTo>
                  <a:lnTo>
                    <a:pt x="0" y="282"/>
                  </a:lnTo>
                  <a:lnTo>
                    <a:pt x="0" y="282"/>
                  </a:lnTo>
                  <a:lnTo>
                    <a:pt x="0" y="281"/>
                  </a:lnTo>
                  <a:lnTo>
                    <a:pt x="0" y="281"/>
                  </a:lnTo>
                  <a:lnTo>
                    <a:pt x="0" y="256"/>
                  </a:lnTo>
                  <a:lnTo>
                    <a:pt x="0" y="255"/>
                  </a:lnTo>
                  <a:lnTo>
                    <a:pt x="0" y="254"/>
                  </a:lnTo>
                  <a:lnTo>
                    <a:pt x="0" y="254"/>
                  </a:lnTo>
                  <a:lnTo>
                    <a:pt x="2" y="254"/>
                  </a:lnTo>
                  <a:lnTo>
                    <a:pt x="3" y="254"/>
                  </a:lnTo>
                  <a:lnTo>
                    <a:pt x="3" y="254"/>
                  </a:lnTo>
                  <a:lnTo>
                    <a:pt x="4" y="255"/>
                  </a:lnTo>
                  <a:lnTo>
                    <a:pt x="4" y="256"/>
                  </a:lnTo>
                  <a:lnTo>
                    <a:pt x="4" y="256"/>
                  </a:lnTo>
                  <a:close/>
                  <a:moveTo>
                    <a:pt x="4" y="298"/>
                  </a:moveTo>
                  <a:lnTo>
                    <a:pt x="4" y="323"/>
                  </a:lnTo>
                  <a:lnTo>
                    <a:pt x="4" y="324"/>
                  </a:lnTo>
                  <a:lnTo>
                    <a:pt x="3" y="324"/>
                  </a:lnTo>
                  <a:lnTo>
                    <a:pt x="3" y="324"/>
                  </a:lnTo>
                  <a:lnTo>
                    <a:pt x="2" y="325"/>
                  </a:lnTo>
                  <a:lnTo>
                    <a:pt x="0" y="324"/>
                  </a:lnTo>
                  <a:lnTo>
                    <a:pt x="0" y="324"/>
                  </a:lnTo>
                  <a:lnTo>
                    <a:pt x="0" y="324"/>
                  </a:lnTo>
                  <a:lnTo>
                    <a:pt x="0" y="323"/>
                  </a:lnTo>
                  <a:lnTo>
                    <a:pt x="0" y="298"/>
                  </a:lnTo>
                  <a:lnTo>
                    <a:pt x="0" y="297"/>
                  </a:lnTo>
                  <a:lnTo>
                    <a:pt x="0" y="297"/>
                  </a:lnTo>
                  <a:lnTo>
                    <a:pt x="0" y="296"/>
                  </a:lnTo>
                  <a:lnTo>
                    <a:pt x="2" y="296"/>
                  </a:lnTo>
                  <a:lnTo>
                    <a:pt x="3" y="296"/>
                  </a:lnTo>
                  <a:lnTo>
                    <a:pt x="3" y="297"/>
                  </a:lnTo>
                  <a:lnTo>
                    <a:pt x="4" y="297"/>
                  </a:lnTo>
                  <a:lnTo>
                    <a:pt x="4" y="298"/>
                  </a:lnTo>
                  <a:lnTo>
                    <a:pt x="4" y="298"/>
                  </a:lnTo>
                  <a:close/>
                  <a:moveTo>
                    <a:pt x="4" y="340"/>
                  </a:moveTo>
                  <a:lnTo>
                    <a:pt x="4" y="365"/>
                  </a:lnTo>
                  <a:lnTo>
                    <a:pt x="4" y="366"/>
                  </a:lnTo>
                  <a:lnTo>
                    <a:pt x="3" y="367"/>
                  </a:lnTo>
                  <a:lnTo>
                    <a:pt x="3" y="367"/>
                  </a:lnTo>
                  <a:lnTo>
                    <a:pt x="2" y="367"/>
                  </a:lnTo>
                  <a:lnTo>
                    <a:pt x="0" y="367"/>
                  </a:lnTo>
                  <a:lnTo>
                    <a:pt x="0" y="367"/>
                  </a:lnTo>
                  <a:lnTo>
                    <a:pt x="0" y="366"/>
                  </a:lnTo>
                  <a:lnTo>
                    <a:pt x="0" y="365"/>
                  </a:lnTo>
                  <a:lnTo>
                    <a:pt x="0" y="340"/>
                  </a:lnTo>
                  <a:lnTo>
                    <a:pt x="0" y="340"/>
                  </a:lnTo>
                  <a:lnTo>
                    <a:pt x="0" y="339"/>
                  </a:lnTo>
                  <a:lnTo>
                    <a:pt x="0" y="339"/>
                  </a:lnTo>
                  <a:lnTo>
                    <a:pt x="2" y="339"/>
                  </a:lnTo>
                  <a:lnTo>
                    <a:pt x="3" y="339"/>
                  </a:lnTo>
                  <a:lnTo>
                    <a:pt x="3" y="339"/>
                  </a:lnTo>
                  <a:lnTo>
                    <a:pt x="4" y="340"/>
                  </a:lnTo>
                  <a:lnTo>
                    <a:pt x="4" y="340"/>
                  </a:lnTo>
                  <a:lnTo>
                    <a:pt x="4" y="340"/>
                  </a:lnTo>
                  <a:close/>
                  <a:moveTo>
                    <a:pt x="4" y="383"/>
                  </a:moveTo>
                  <a:lnTo>
                    <a:pt x="4" y="408"/>
                  </a:lnTo>
                  <a:lnTo>
                    <a:pt x="4" y="408"/>
                  </a:lnTo>
                  <a:lnTo>
                    <a:pt x="3" y="409"/>
                  </a:lnTo>
                  <a:lnTo>
                    <a:pt x="3" y="409"/>
                  </a:lnTo>
                  <a:lnTo>
                    <a:pt x="2" y="410"/>
                  </a:lnTo>
                  <a:lnTo>
                    <a:pt x="0" y="409"/>
                  </a:lnTo>
                  <a:lnTo>
                    <a:pt x="0" y="409"/>
                  </a:lnTo>
                  <a:lnTo>
                    <a:pt x="0" y="408"/>
                  </a:lnTo>
                  <a:lnTo>
                    <a:pt x="0" y="408"/>
                  </a:lnTo>
                  <a:lnTo>
                    <a:pt x="0" y="383"/>
                  </a:lnTo>
                  <a:lnTo>
                    <a:pt x="0" y="382"/>
                  </a:lnTo>
                  <a:lnTo>
                    <a:pt x="0" y="382"/>
                  </a:lnTo>
                  <a:lnTo>
                    <a:pt x="2" y="381"/>
                  </a:lnTo>
                  <a:lnTo>
                    <a:pt x="3" y="382"/>
                  </a:lnTo>
                  <a:lnTo>
                    <a:pt x="4" y="382"/>
                  </a:lnTo>
                  <a:lnTo>
                    <a:pt x="4" y="383"/>
                  </a:lnTo>
                  <a:lnTo>
                    <a:pt x="4" y="383"/>
                  </a:lnTo>
                  <a:close/>
                  <a:moveTo>
                    <a:pt x="4" y="425"/>
                  </a:moveTo>
                  <a:lnTo>
                    <a:pt x="4" y="450"/>
                  </a:lnTo>
                  <a:lnTo>
                    <a:pt x="4" y="451"/>
                  </a:lnTo>
                  <a:lnTo>
                    <a:pt x="3" y="451"/>
                  </a:lnTo>
                  <a:lnTo>
                    <a:pt x="3" y="452"/>
                  </a:lnTo>
                  <a:lnTo>
                    <a:pt x="2" y="452"/>
                  </a:lnTo>
                  <a:lnTo>
                    <a:pt x="0" y="452"/>
                  </a:lnTo>
                  <a:lnTo>
                    <a:pt x="0" y="451"/>
                  </a:lnTo>
                  <a:lnTo>
                    <a:pt x="0" y="451"/>
                  </a:lnTo>
                  <a:lnTo>
                    <a:pt x="0" y="450"/>
                  </a:lnTo>
                  <a:lnTo>
                    <a:pt x="0" y="425"/>
                  </a:lnTo>
                  <a:lnTo>
                    <a:pt x="0" y="425"/>
                  </a:lnTo>
                  <a:lnTo>
                    <a:pt x="0" y="424"/>
                  </a:lnTo>
                  <a:lnTo>
                    <a:pt x="0" y="424"/>
                  </a:lnTo>
                  <a:lnTo>
                    <a:pt x="2" y="424"/>
                  </a:lnTo>
                  <a:lnTo>
                    <a:pt x="3" y="424"/>
                  </a:lnTo>
                  <a:lnTo>
                    <a:pt x="3" y="424"/>
                  </a:lnTo>
                  <a:lnTo>
                    <a:pt x="4" y="425"/>
                  </a:lnTo>
                  <a:lnTo>
                    <a:pt x="4" y="425"/>
                  </a:lnTo>
                  <a:lnTo>
                    <a:pt x="4" y="425"/>
                  </a:lnTo>
                  <a:close/>
                  <a:moveTo>
                    <a:pt x="4" y="468"/>
                  </a:moveTo>
                  <a:lnTo>
                    <a:pt x="4" y="493"/>
                  </a:lnTo>
                  <a:lnTo>
                    <a:pt x="4" y="493"/>
                  </a:lnTo>
                  <a:lnTo>
                    <a:pt x="3" y="494"/>
                  </a:lnTo>
                  <a:lnTo>
                    <a:pt x="3" y="494"/>
                  </a:lnTo>
                  <a:lnTo>
                    <a:pt x="2" y="494"/>
                  </a:lnTo>
                  <a:lnTo>
                    <a:pt x="0" y="494"/>
                  </a:lnTo>
                  <a:lnTo>
                    <a:pt x="0" y="494"/>
                  </a:lnTo>
                  <a:lnTo>
                    <a:pt x="0" y="493"/>
                  </a:lnTo>
                  <a:lnTo>
                    <a:pt x="0" y="493"/>
                  </a:lnTo>
                  <a:lnTo>
                    <a:pt x="0" y="468"/>
                  </a:lnTo>
                  <a:lnTo>
                    <a:pt x="0" y="467"/>
                  </a:lnTo>
                  <a:lnTo>
                    <a:pt x="0" y="466"/>
                  </a:lnTo>
                  <a:lnTo>
                    <a:pt x="0" y="466"/>
                  </a:lnTo>
                  <a:lnTo>
                    <a:pt x="2" y="466"/>
                  </a:lnTo>
                  <a:lnTo>
                    <a:pt x="3" y="466"/>
                  </a:lnTo>
                  <a:lnTo>
                    <a:pt x="3" y="466"/>
                  </a:lnTo>
                  <a:lnTo>
                    <a:pt x="4" y="467"/>
                  </a:lnTo>
                  <a:lnTo>
                    <a:pt x="4" y="468"/>
                  </a:lnTo>
                  <a:lnTo>
                    <a:pt x="4" y="468"/>
                  </a:lnTo>
                  <a:close/>
                  <a:moveTo>
                    <a:pt x="4" y="510"/>
                  </a:moveTo>
                  <a:lnTo>
                    <a:pt x="4" y="535"/>
                  </a:lnTo>
                  <a:lnTo>
                    <a:pt x="4" y="536"/>
                  </a:lnTo>
                  <a:lnTo>
                    <a:pt x="3" y="536"/>
                  </a:lnTo>
                  <a:lnTo>
                    <a:pt x="3" y="537"/>
                  </a:lnTo>
                  <a:lnTo>
                    <a:pt x="2" y="537"/>
                  </a:lnTo>
                  <a:lnTo>
                    <a:pt x="0" y="537"/>
                  </a:lnTo>
                  <a:lnTo>
                    <a:pt x="0" y="536"/>
                  </a:lnTo>
                  <a:lnTo>
                    <a:pt x="0" y="536"/>
                  </a:lnTo>
                  <a:lnTo>
                    <a:pt x="0" y="535"/>
                  </a:lnTo>
                  <a:lnTo>
                    <a:pt x="0" y="510"/>
                  </a:lnTo>
                  <a:lnTo>
                    <a:pt x="0" y="509"/>
                  </a:lnTo>
                  <a:lnTo>
                    <a:pt x="0" y="509"/>
                  </a:lnTo>
                  <a:lnTo>
                    <a:pt x="0" y="508"/>
                  </a:lnTo>
                  <a:lnTo>
                    <a:pt x="2" y="508"/>
                  </a:lnTo>
                  <a:lnTo>
                    <a:pt x="3" y="508"/>
                  </a:lnTo>
                  <a:lnTo>
                    <a:pt x="3" y="509"/>
                  </a:lnTo>
                  <a:lnTo>
                    <a:pt x="4" y="509"/>
                  </a:lnTo>
                  <a:lnTo>
                    <a:pt x="4" y="510"/>
                  </a:lnTo>
                  <a:lnTo>
                    <a:pt x="4" y="510"/>
                  </a:lnTo>
                  <a:close/>
                  <a:moveTo>
                    <a:pt x="0" y="544"/>
                  </a:moveTo>
                  <a:lnTo>
                    <a:pt x="0" y="520"/>
                  </a:lnTo>
                  <a:lnTo>
                    <a:pt x="0" y="520"/>
                  </a:lnTo>
                  <a:lnTo>
                    <a:pt x="0" y="519"/>
                  </a:lnTo>
                  <a:lnTo>
                    <a:pt x="0" y="519"/>
                  </a:lnTo>
                  <a:lnTo>
                    <a:pt x="2" y="519"/>
                  </a:lnTo>
                  <a:lnTo>
                    <a:pt x="3" y="519"/>
                  </a:lnTo>
                  <a:lnTo>
                    <a:pt x="3" y="519"/>
                  </a:lnTo>
                  <a:lnTo>
                    <a:pt x="4" y="520"/>
                  </a:lnTo>
                  <a:lnTo>
                    <a:pt x="4" y="520"/>
                  </a:lnTo>
                  <a:lnTo>
                    <a:pt x="4" y="544"/>
                  </a:lnTo>
                  <a:lnTo>
                    <a:pt x="4" y="546"/>
                  </a:lnTo>
                  <a:lnTo>
                    <a:pt x="3" y="546"/>
                  </a:lnTo>
                  <a:lnTo>
                    <a:pt x="2" y="547"/>
                  </a:lnTo>
                  <a:lnTo>
                    <a:pt x="0" y="546"/>
                  </a:lnTo>
                  <a:lnTo>
                    <a:pt x="0" y="546"/>
                  </a:lnTo>
                  <a:lnTo>
                    <a:pt x="0" y="544"/>
                  </a:lnTo>
                  <a:lnTo>
                    <a:pt x="0" y="544"/>
                  </a:lnTo>
                  <a:close/>
                  <a:moveTo>
                    <a:pt x="0" y="502"/>
                  </a:moveTo>
                  <a:lnTo>
                    <a:pt x="0" y="478"/>
                  </a:lnTo>
                  <a:lnTo>
                    <a:pt x="0" y="477"/>
                  </a:lnTo>
                  <a:lnTo>
                    <a:pt x="0" y="477"/>
                  </a:lnTo>
                  <a:lnTo>
                    <a:pt x="0" y="476"/>
                  </a:lnTo>
                  <a:lnTo>
                    <a:pt x="2" y="476"/>
                  </a:lnTo>
                  <a:lnTo>
                    <a:pt x="3" y="476"/>
                  </a:lnTo>
                  <a:lnTo>
                    <a:pt x="3" y="477"/>
                  </a:lnTo>
                  <a:lnTo>
                    <a:pt x="4" y="477"/>
                  </a:lnTo>
                  <a:lnTo>
                    <a:pt x="4" y="478"/>
                  </a:lnTo>
                  <a:lnTo>
                    <a:pt x="4" y="502"/>
                  </a:lnTo>
                  <a:lnTo>
                    <a:pt x="4" y="502"/>
                  </a:lnTo>
                  <a:lnTo>
                    <a:pt x="3" y="504"/>
                  </a:lnTo>
                  <a:lnTo>
                    <a:pt x="3" y="504"/>
                  </a:lnTo>
                  <a:lnTo>
                    <a:pt x="2" y="505"/>
                  </a:lnTo>
                  <a:lnTo>
                    <a:pt x="0" y="504"/>
                  </a:lnTo>
                  <a:lnTo>
                    <a:pt x="0" y="504"/>
                  </a:lnTo>
                  <a:lnTo>
                    <a:pt x="0" y="502"/>
                  </a:lnTo>
                  <a:lnTo>
                    <a:pt x="0" y="502"/>
                  </a:lnTo>
                  <a:lnTo>
                    <a:pt x="0" y="502"/>
                  </a:lnTo>
                  <a:close/>
                  <a:moveTo>
                    <a:pt x="0" y="460"/>
                  </a:moveTo>
                  <a:lnTo>
                    <a:pt x="0" y="436"/>
                  </a:lnTo>
                  <a:lnTo>
                    <a:pt x="0" y="435"/>
                  </a:lnTo>
                  <a:lnTo>
                    <a:pt x="0" y="434"/>
                  </a:lnTo>
                  <a:lnTo>
                    <a:pt x="0" y="434"/>
                  </a:lnTo>
                  <a:lnTo>
                    <a:pt x="2" y="434"/>
                  </a:lnTo>
                  <a:lnTo>
                    <a:pt x="3" y="434"/>
                  </a:lnTo>
                  <a:lnTo>
                    <a:pt x="3" y="434"/>
                  </a:lnTo>
                  <a:lnTo>
                    <a:pt x="4" y="435"/>
                  </a:lnTo>
                  <a:lnTo>
                    <a:pt x="4" y="436"/>
                  </a:lnTo>
                  <a:lnTo>
                    <a:pt x="4" y="460"/>
                  </a:lnTo>
                  <a:lnTo>
                    <a:pt x="4" y="460"/>
                  </a:lnTo>
                  <a:lnTo>
                    <a:pt x="3" y="462"/>
                  </a:lnTo>
                  <a:lnTo>
                    <a:pt x="3" y="462"/>
                  </a:lnTo>
                  <a:lnTo>
                    <a:pt x="2" y="462"/>
                  </a:lnTo>
                  <a:lnTo>
                    <a:pt x="0" y="462"/>
                  </a:lnTo>
                  <a:lnTo>
                    <a:pt x="0" y="462"/>
                  </a:lnTo>
                  <a:lnTo>
                    <a:pt x="0" y="460"/>
                  </a:lnTo>
                  <a:lnTo>
                    <a:pt x="0" y="460"/>
                  </a:lnTo>
                  <a:lnTo>
                    <a:pt x="0" y="460"/>
                  </a:lnTo>
                  <a:close/>
                  <a:moveTo>
                    <a:pt x="0" y="417"/>
                  </a:moveTo>
                  <a:lnTo>
                    <a:pt x="0" y="393"/>
                  </a:lnTo>
                  <a:lnTo>
                    <a:pt x="0" y="392"/>
                  </a:lnTo>
                  <a:lnTo>
                    <a:pt x="0" y="392"/>
                  </a:lnTo>
                  <a:lnTo>
                    <a:pt x="0" y="390"/>
                  </a:lnTo>
                  <a:lnTo>
                    <a:pt x="2" y="390"/>
                  </a:lnTo>
                  <a:lnTo>
                    <a:pt x="3" y="390"/>
                  </a:lnTo>
                  <a:lnTo>
                    <a:pt x="3" y="392"/>
                  </a:lnTo>
                  <a:lnTo>
                    <a:pt x="4" y="392"/>
                  </a:lnTo>
                  <a:lnTo>
                    <a:pt x="4" y="393"/>
                  </a:lnTo>
                  <a:lnTo>
                    <a:pt x="4" y="417"/>
                  </a:lnTo>
                  <a:lnTo>
                    <a:pt x="4" y="418"/>
                  </a:lnTo>
                  <a:lnTo>
                    <a:pt x="3" y="418"/>
                  </a:lnTo>
                  <a:lnTo>
                    <a:pt x="3" y="420"/>
                  </a:lnTo>
                  <a:lnTo>
                    <a:pt x="2" y="420"/>
                  </a:lnTo>
                  <a:lnTo>
                    <a:pt x="0" y="420"/>
                  </a:lnTo>
                  <a:lnTo>
                    <a:pt x="0" y="418"/>
                  </a:lnTo>
                  <a:lnTo>
                    <a:pt x="0" y="418"/>
                  </a:lnTo>
                  <a:lnTo>
                    <a:pt x="0" y="417"/>
                  </a:lnTo>
                  <a:lnTo>
                    <a:pt x="0" y="417"/>
                  </a:lnTo>
                  <a:close/>
                  <a:moveTo>
                    <a:pt x="0" y="375"/>
                  </a:moveTo>
                  <a:lnTo>
                    <a:pt x="0" y="351"/>
                  </a:lnTo>
                  <a:lnTo>
                    <a:pt x="0" y="350"/>
                  </a:lnTo>
                  <a:lnTo>
                    <a:pt x="0" y="348"/>
                  </a:lnTo>
                  <a:lnTo>
                    <a:pt x="0" y="348"/>
                  </a:lnTo>
                  <a:lnTo>
                    <a:pt x="2" y="348"/>
                  </a:lnTo>
                  <a:lnTo>
                    <a:pt x="3" y="348"/>
                  </a:lnTo>
                  <a:lnTo>
                    <a:pt x="3" y="348"/>
                  </a:lnTo>
                  <a:lnTo>
                    <a:pt x="4" y="350"/>
                  </a:lnTo>
                  <a:lnTo>
                    <a:pt x="4" y="351"/>
                  </a:lnTo>
                  <a:lnTo>
                    <a:pt x="4" y="375"/>
                  </a:lnTo>
                  <a:lnTo>
                    <a:pt x="4" y="375"/>
                  </a:lnTo>
                  <a:lnTo>
                    <a:pt x="3" y="376"/>
                  </a:lnTo>
                  <a:lnTo>
                    <a:pt x="3" y="376"/>
                  </a:lnTo>
                  <a:lnTo>
                    <a:pt x="2" y="376"/>
                  </a:lnTo>
                  <a:lnTo>
                    <a:pt x="0" y="376"/>
                  </a:lnTo>
                  <a:lnTo>
                    <a:pt x="0" y="376"/>
                  </a:lnTo>
                  <a:lnTo>
                    <a:pt x="0" y="375"/>
                  </a:lnTo>
                  <a:lnTo>
                    <a:pt x="0" y="375"/>
                  </a:lnTo>
                  <a:lnTo>
                    <a:pt x="0" y="375"/>
                  </a:lnTo>
                  <a:close/>
                  <a:moveTo>
                    <a:pt x="0" y="332"/>
                  </a:moveTo>
                  <a:lnTo>
                    <a:pt x="0" y="308"/>
                  </a:lnTo>
                  <a:lnTo>
                    <a:pt x="0" y="308"/>
                  </a:lnTo>
                  <a:lnTo>
                    <a:pt x="0" y="307"/>
                  </a:lnTo>
                  <a:lnTo>
                    <a:pt x="0" y="307"/>
                  </a:lnTo>
                  <a:lnTo>
                    <a:pt x="2" y="307"/>
                  </a:lnTo>
                  <a:lnTo>
                    <a:pt x="3" y="307"/>
                  </a:lnTo>
                  <a:lnTo>
                    <a:pt x="3" y="307"/>
                  </a:lnTo>
                  <a:lnTo>
                    <a:pt x="4" y="308"/>
                  </a:lnTo>
                  <a:lnTo>
                    <a:pt x="4" y="308"/>
                  </a:lnTo>
                  <a:lnTo>
                    <a:pt x="4" y="332"/>
                  </a:lnTo>
                  <a:lnTo>
                    <a:pt x="4" y="333"/>
                  </a:lnTo>
                  <a:lnTo>
                    <a:pt x="3" y="333"/>
                  </a:lnTo>
                  <a:lnTo>
                    <a:pt x="3" y="334"/>
                  </a:lnTo>
                  <a:lnTo>
                    <a:pt x="2" y="334"/>
                  </a:lnTo>
                  <a:lnTo>
                    <a:pt x="0" y="334"/>
                  </a:lnTo>
                  <a:lnTo>
                    <a:pt x="0" y="333"/>
                  </a:lnTo>
                  <a:lnTo>
                    <a:pt x="0" y="333"/>
                  </a:lnTo>
                  <a:lnTo>
                    <a:pt x="0" y="332"/>
                  </a:lnTo>
                  <a:lnTo>
                    <a:pt x="0" y="332"/>
                  </a:lnTo>
                  <a:close/>
                  <a:moveTo>
                    <a:pt x="0" y="290"/>
                  </a:moveTo>
                  <a:lnTo>
                    <a:pt x="0" y="266"/>
                  </a:lnTo>
                  <a:lnTo>
                    <a:pt x="0" y="265"/>
                  </a:lnTo>
                  <a:lnTo>
                    <a:pt x="0" y="265"/>
                  </a:lnTo>
                  <a:lnTo>
                    <a:pt x="0" y="263"/>
                  </a:lnTo>
                  <a:lnTo>
                    <a:pt x="2" y="263"/>
                  </a:lnTo>
                  <a:lnTo>
                    <a:pt x="3" y="263"/>
                  </a:lnTo>
                  <a:lnTo>
                    <a:pt x="3" y="265"/>
                  </a:lnTo>
                  <a:lnTo>
                    <a:pt x="4" y="265"/>
                  </a:lnTo>
                  <a:lnTo>
                    <a:pt x="4" y="266"/>
                  </a:lnTo>
                  <a:lnTo>
                    <a:pt x="4" y="290"/>
                  </a:lnTo>
                  <a:lnTo>
                    <a:pt x="4" y="290"/>
                  </a:lnTo>
                  <a:lnTo>
                    <a:pt x="3" y="291"/>
                  </a:lnTo>
                  <a:lnTo>
                    <a:pt x="3" y="291"/>
                  </a:lnTo>
                  <a:lnTo>
                    <a:pt x="2" y="293"/>
                  </a:lnTo>
                  <a:lnTo>
                    <a:pt x="0" y="291"/>
                  </a:lnTo>
                  <a:lnTo>
                    <a:pt x="0" y="291"/>
                  </a:lnTo>
                  <a:lnTo>
                    <a:pt x="0" y="290"/>
                  </a:lnTo>
                  <a:lnTo>
                    <a:pt x="0" y="290"/>
                  </a:lnTo>
                  <a:lnTo>
                    <a:pt x="0" y="290"/>
                  </a:lnTo>
                  <a:close/>
                  <a:moveTo>
                    <a:pt x="0" y="247"/>
                  </a:moveTo>
                  <a:lnTo>
                    <a:pt x="0" y="224"/>
                  </a:lnTo>
                  <a:lnTo>
                    <a:pt x="0" y="223"/>
                  </a:lnTo>
                  <a:lnTo>
                    <a:pt x="0" y="221"/>
                  </a:lnTo>
                  <a:lnTo>
                    <a:pt x="0" y="221"/>
                  </a:lnTo>
                  <a:lnTo>
                    <a:pt x="2" y="221"/>
                  </a:lnTo>
                  <a:lnTo>
                    <a:pt x="3" y="221"/>
                  </a:lnTo>
                  <a:lnTo>
                    <a:pt x="3" y="221"/>
                  </a:lnTo>
                  <a:lnTo>
                    <a:pt x="4" y="223"/>
                  </a:lnTo>
                  <a:lnTo>
                    <a:pt x="4" y="224"/>
                  </a:lnTo>
                  <a:lnTo>
                    <a:pt x="4" y="247"/>
                  </a:lnTo>
                  <a:lnTo>
                    <a:pt x="4" y="248"/>
                  </a:lnTo>
                  <a:lnTo>
                    <a:pt x="3" y="249"/>
                  </a:lnTo>
                  <a:lnTo>
                    <a:pt x="3" y="249"/>
                  </a:lnTo>
                  <a:lnTo>
                    <a:pt x="2" y="249"/>
                  </a:lnTo>
                  <a:lnTo>
                    <a:pt x="0" y="249"/>
                  </a:lnTo>
                  <a:lnTo>
                    <a:pt x="0" y="249"/>
                  </a:lnTo>
                  <a:lnTo>
                    <a:pt x="0" y="248"/>
                  </a:lnTo>
                  <a:lnTo>
                    <a:pt x="0" y="247"/>
                  </a:lnTo>
                  <a:lnTo>
                    <a:pt x="0" y="247"/>
                  </a:lnTo>
                  <a:close/>
                  <a:moveTo>
                    <a:pt x="0" y="205"/>
                  </a:moveTo>
                  <a:lnTo>
                    <a:pt x="0" y="181"/>
                  </a:lnTo>
                  <a:lnTo>
                    <a:pt x="0" y="179"/>
                  </a:lnTo>
                  <a:lnTo>
                    <a:pt x="0" y="179"/>
                  </a:lnTo>
                  <a:lnTo>
                    <a:pt x="0" y="178"/>
                  </a:lnTo>
                  <a:lnTo>
                    <a:pt x="2" y="178"/>
                  </a:lnTo>
                  <a:lnTo>
                    <a:pt x="3" y="178"/>
                  </a:lnTo>
                  <a:lnTo>
                    <a:pt x="3" y="179"/>
                  </a:lnTo>
                  <a:lnTo>
                    <a:pt x="4" y="179"/>
                  </a:lnTo>
                  <a:lnTo>
                    <a:pt x="4" y="181"/>
                  </a:lnTo>
                  <a:lnTo>
                    <a:pt x="4" y="205"/>
                  </a:lnTo>
                  <a:lnTo>
                    <a:pt x="4" y="206"/>
                  </a:lnTo>
                  <a:lnTo>
                    <a:pt x="3" y="206"/>
                  </a:lnTo>
                  <a:lnTo>
                    <a:pt x="3" y="206"/>
                  </a:lnTo>
                  <a:lnTo>
                    <a:pt x="2" y="207"/>
                  </a:lnTo>
                  <a:lnTo>
                    <a:pt x="0" y="206"/>
                  </a:lnTo>
                  <a:lnTo>
                    <a:pt x="0" y="206"/>
                  </a:lnTo>
                  <a:lnTo>
                    <a:pt x="0" y="206"/>
                  </a:lnTo>
                  <a:lnTo>
                    <a:pt x="0" y="205"/>
                  </a:lnTo>
                  <a:lnTo>
                    <a:pt x="0" y="205"/>
                  </a:lnTo>
                  <a:close/>
                  <a:moveTo>
                    <a:pt x="0" y="163"/>
                  </a:moveTo>
                  <a:lnTo>
                    <a:pt x="0" y="139"/>
                  </a:lnTo>
                  <a:lnTo>
                    <a:pt x="0" y="137"/>
                  </a:lnTo>
                  <a:lnTo>
                    <a:pt x="0" y="136"/>
                  </a:lnTo>
                  <a:lnTo>
                    <a:pt x="0" y="136"/>
                  </a:lnTo>
                  <a:lnTo>
                    <a:pt x="2" y="136"/>
                  </a:lnTo>
                  <a:lnTo>
                    <a:pt x="3" y="136"/>
                  </a:lnTo>
                  <a:lnTo>
                    <a:pt x="3" y="136"/>
                  </a:lnTo>
                  <a:lnTo>
                    <a:pt x="4" y="137"/>
                  </a:lnTo>
                  <a:lnTo>
                    <a:pt x="4" y="139"/>
                  </a:lnTo>
                  <a:lnTo>
                    <a:pt x="4" y="163"/>
                  </a:lnTo>
                  <a:lnTo>
                    <a:pt x="4" y="163"/>
                  </a:lnTo>
                  <a:lnTo>
                    <a:pt x="3" y="164"/>
                  </a:lnTo>
                  <a:lnTo>
                    <a:pt x="3" y="164"/>
                  </a:lnTo>
                  <a:lnTo>
                    <a:pt x="2" y="164"/>
                  </a:lnTo>
                  <a:lnTo>
                    <a:pt x="0" y="164"/>
                  </a:lnTo>
                  <a:lnTo>
                    <a:pt x="0" y="164"/>
                  </a:lnTo>
                  <a:lnTo>
                    <a:pt x="0" y="163"/>
                  </a:lnTo>
                  <a:lnTo>
                    <a:pt x="0" y="163"/>
                  </a:lnTo>
                  <a:lnTo>
                    <a:pt x="0" y="163"/>
                  </a:lnTo>
                  <a:close/>
                  <a:moveTo>
                    <a:pt x="0" y="120"/>
                  </a:moveTo>
                  <a:lnTo>
                    <a:pt x="0" y="95"/>
                  </a:lnTo>
                  <a:lnTo>
                    <a:pt x="0" y="95"/>
                  </a:lnTo>
                  <a:lnTo>
                    <a:pt x="0" y="94"/>
                  </a:lnTo>
                  <a:lnTo>
                    <a:pt x="0" y="94"/>
                  </a:lnTo>
                  <a:lnTo>
                    <a:pt x="2" y="94"/>
                  </a:lnTo>
                  <a:lnTo>
                    <a:pt x="3" y="94"/>
                  </a:lnTo>
                  <a:lnTo>
                    <a:pt x="3" y="94"/>
                  </a:lnTo>
                  <a:lnTo>
                    <a:pt x="4" y="95"/>
                  </a:lnTo>
                  <a:lnTo>
                    <a:pt x="4" y="95"/>
                  </a:lnTo>
                  <a:lnTo>
                    <a:pt x="4" y="120"/>
                  </a:lnTo>
                  <a:lnTo>
                    <a:pt x="4" y="121"/>
                  </a:lnTo>
                  <a:lnTo>
                    <a:pt x="3" y="121"/>
                  </a:lnTo>
                  <a:lnTo>
                    <a:pt x="3" y="122"/>
                  </a:lnTo>
                  <a:lnTo>
                    <a:pt x="2" y="122"/>
                  </a:lnTo>
                  <a:lnTo>
                    <a:pt x="0" y="122"/>
                  </a:lnTo>
                  <a:lnTo>
                    <a:pt x="0" y="121"/>
                  </a:lnTo>
                  <a:lnTo>
                    <a:pt x="0" y="121"/>
                  </a:lnTo>
                  <a:lnTo>
                    <a:pt x="0" y="120"/>
                  </a:lnTo>
                  <a:lnTo>
                    <a:pt x="0" y="120"/>
                  </a:lnTo>
                  <a:close/>
                  <a:moveTo>
                    <a:pt x="0" y="78"/>
                  </a:moveTo>
                  <a:lnTo>
                    <a:pt x="0" y="53"/>
                  </a:lnTo>
                  <a:lnTo>
                    <a:pt x="0" y="52"/>
                  </a:lnTo>
                  <a:lnTo>
                    <a:pt x="0" y="52"/>
                  </a:lnTo>
                  <a:lnTo>
                    <a:pt x="0" y="51"/>
                  </a:lnTo>
                  <a:lnTo>
                    <a:pt x="2" y="51"/>
                  </a:lnTo>
                  <a:lnTo>
                    <a:pt x="3" y="51"/>
                  </a:lnTo>
                  <a:lnTo>
                    <a:pt x="3" y="52"/>
                  </a:lnTo>
                  <a:lnTo>
                    <a:pt x="4" y="52"/>
                  </a:lnTo>
                  <a:lnTo>
                    <a:pt x="4" y="53"/>
                  </a:lnTo>
                  <a:lnTo>
                    <a:pt x="4" y="78"/>
                  </a:lnTo>
                  <a:lnTo>
                    <a:pt x="4" y="78"/>
                  </a:lnTo>
                  <a:lnTo>
                    <a:pt x="3" y="79"/>
                  </a:lnTo>
                  <a:lnTo>
                    <a:pt x="2" y="79"/>
                  </a:lnTo>
                  <a:lnTo>
                    <a:pt x="0" y="79"/>
                  </a:lnTo>
                  <a:lnTo>
                    <a:pt x="0" y="78"/>
                  </a:lnTo>
                  <a:lnTo>
                    <a:pt x="0" y="78"/>
                  </a:lnTo>
                  <a:lnTo>
                    <a:pt x="0" y="78"/>
                  </a:lnTo>
                  <a:close/>
                  <a:moveTo>
                    <a:pt x="0" y="35"/>
                  </a:moveTo>
                  <a:lnTo>
                    <a:pt x="0" y="10"/>
                  </a:lnTo>
                  <a:lnTo>
                    <a:pt x="0" y="10"/>
                  </a:lnTo>
                  <a:lnTo>
                    <a:pt x="0" y="9"/>
                  </a:lnTo>
                  <a:lnTo>
                    <a:pt x="0" y="9"/>
                  </a:lnTo>
                  <a:lnTo>
                    <a:pt x="2" y="9"/>
                  </a:lnTo>
                  <a:lnTo>
                    <a:pt x="3" y="9"/>
                  </a:lnTo>
                  <a:lnTo>
                    <a:pt x="3" y="9"/>
                  </a:lnTo>
                  <a:lnTo>
                    <a:pt x="4" y="10"/>
                  </a:lnTo>
                  <a:lnTo>
                    <a:pt x="4" y="10"/>
                  </a:lnTo>
                  <a:lnTo>
                    <a:pt x="4" y="35"/>
                  </a:lnTo>
                  <a:lnTo>
                    <a:pt x="4" y="36"/>
                  </a:lnTo>
                  <a:lnTo>
                    <a:pt x="3" y="37"/>
                  </a:lnTo>
                  <a:lnTo>
                    <a:pt x="3" y="37"/>
                  </a:lnTo>
                  <a:lnTo>
                    <a:pt x="2" y="37"/>
                  </a:lnTo>
                  <a:lnTo>
                    <a:pt x="0" y="37"/>
                  </a:lnTo>
                  <a:lnTo>
                    <a:pt x="0" y="37"/>
                  </a:lnTo>
                  <a:lnTo>
                    <a:pt x="0" y="36"/>
                  </a:lnTo>
                  <a:lnTo>
                    <a:pt x="0" y="35"/>
                  </a:lnTo>
                  <a:lnTo>
                    <a:pt x="0" y="35"/>
                  </a:lnTo>
                  <a:close/>
                </a:path>
              </a:pathLst>
            </a:custGeom>
            <a:solidFill>
              <a:srgbClr val="000000"/>
            </a:solidFill>
            <a:ln w="25400">
              <a:solidFill>
                <a:srgbClr val="000000"/>
              </a:solidFill>
              <a:prstDash val="solid"/>
              <a:round/>
              <a:headEnd/>
              <a:tailEnd/>
            </a:ln>
          </p:spPr>
          <p:txBody>
            <a:bodyPr/>
            <a:lstStyle/>
            <a:p>
              <a:endParaRPr lang="en-US"/>
            </a:p>
          </p:txBody>
        </p:sp>
        <p:sp>
          <p:nvSpPr>
            <p:cNvPr id="309604" name="Freeform 356">
              <a:extLst>
                <a:ext uri="{FF2B5EF4-FFF2-40B4-BE49-F238E27FC236}">
                  <a16:creationId xmlns:a16="http://schemas.microsoft.com/office/drawing/2014/main" id="{D1B59646-6044-9C4F-B849-AC250B060E1C}"/>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5" name="Freeform 357">
              <a:extLst>
                <a:ext uri="{FF2B5EF4-FFF2-40B4-BE49-F238E27FC236}">
                  <a16:creationId xmlns:a16="http://schemas.microsoft.com/office/drawing/2014/main" id="{94141A0A-1DDE-3E48-A8E6-8D3D3B094CB2}"/>
                </a:ext>
              </a:extLst>
            </p:cNvPr>
            <p:cNvSpPr>
              <a:spLocks noEditPoints="1"/>
            </p:cNvSpPr>
            <p:nvPr/>
          </p:nvSpPr>
          <p:spPr bwMode="auto">
            <a:xfrm>
              <a:off x="4725" y="1391"/>
              <a:ext cx="259" cy="1"/>
            </a:xfrm>
            <a:custGeom>
              <a:avLst/>
              <a:gdLst>
                <a:gd name="T0" fmla="*/ 0 w 1056"/>
                <a:gd name="T1" fmla="*/ 1 h 4"/>
                <a:gd name="T2" fmla="*/ 43 w 1056"/>
                <a:gd name="T3" fmla="*/ 3 h 4"/>
                <a:gd name="T4" fmla="*/ 112 w 1056"/>
                <a:gd name="T5" fmla="*/ 3 h 4"/>
                <a:gd name="T6" fmla="*/ 155 w 1056"/>
                <a:gd name="T7" fmla="*/ 1 h 4"/>
                <a:gd name="T8" fmla="*/ 128 w 1056"/>
                <a:gd name="T9" fmla="*/ 0 h 4"/>
                <a:gd name="T10" fmla="*/ 170 w 1056"/>
                <a:gd name="T11" fmla="*/ 0 h 4"/>
                <a:gd name="T12" fmla="*/ 212 w 1056"/>
                <a:gd name="T13" fmla="*/ 2 h 4"/>
                <a:gd name="T14" fmla="*/ 281 w 1056"/>
                <a:gd name="T15" fmla="*/ 4 h 4"/>
                <a:gd name="T16" fmla="*/ 325 w 1056"/>
                <a:gd name="T17" fmla="*/ 2 h 4"/>
                <a:gd name="T18" fmla="*/ 366 w 1056"/>
                <a:gd name="T19" fmla="*/ 0 h 4"/>
                <a:gd name="T20" fmla="*/ 340 w 1056"/>
                <a:gd name="T21" fmla="*/ 0 h 4"/>
                <a:gd name="T22" fmla="*/ 381 w 1056"/>
                <a:gd name="T23" fmla="*/ 2 h 4"/>
                <a:gd name="T24" fmla="*/ 450 w 1056"/>
                <a:gd name="T25" fmla="*/ 4 h 4"/>
                <a:gd name="T26" fmla="*/ 494 w 1056"/>
                <a:gd name="T27" fmla="*/ 2 h 4"/>
                <a:gd name="T28" fmla="*/ 535 w 1056"/>
                <a:gd name="T29" fmla="*/ 0 h 4"/>
                <a:gd name="T30" fmla="*/ 509 w 1056"/>
                <a:gd name="T31" fmla="*/ 0 h 4"/>
                <a:gd name="T32" fmla="*/ 551 w 1056"/>
                <a:gd name="T33" fmla="*/ 2 h 4"/>
                <a:gd name="T34" fmla="*/ 620 w 1056"/>
                <a:gd name="T35" fmla="*/ 4 h 4"/>
                <a:gd name="T36" fmla="*/ 664 w 1056"/>
                <a:gd name="T37" fmla="*/ 2 h 4"/>
                <a:gd name="T38" fmla="*/ 705 w 1056"/>
                <a:gd name="T39" fmla="*/ 0 h 4"/>
                <a:gd name="T40" fmla="*/ 679 w 1056"/>
                <a:gd name="T41" fmla="*/ 0 h 4"/>
                <a:gd name="T42" fmla="*/ 721 w 1056"/>
                <a:gd name="T43" fmla="*/ 2 h 4"/>
                <a:gd name="T44" fmla="*/ 764 w 1056"/>
                <a:gd name="T45" fmla="*/ 3 h 4"/>
                <a:gd name="T46" fmla="*/ 833 w 1056"/>
                <a:gd name="T47" fmla="*/ 3 h 4"/>
                <a:gd name="T48" fmla="*/ 876 w 1056"/>
                <a:gd name="T49" fmla="*/ 1 h 4"/>
                <a:gd name="T50" fmla="*/ 849 w 1056"/>
                <a:gd name="T51" fmla="*/ 0 h 4"/>
                <a:gd name="T52" fmla="*/ 890 w 1056"/>
                <a:gd name="T53" fmla="*/ 1 h 4"/>
                <a:gd name="T54" fmla="*/ 934 w 1056"/>
                <a:gd name="T55" fmla="*/ 3 h 4"/>
                <a:gd name="T56" fmla="*/ 1003 w 1056"/>
                <a:gd name="T57" fmla="*/ 3 h 4"/>
                <a:gd name="T58" fmla="*/ 1045 w 1056"/>
                <a:gd name="T59" fmla="*/ 1 h 4"/>
                <a:gd name="T60" fmla="*/ 1019 w 1056"/>
                <a:gd name="T61" fmla="*/ 0 h 4"/>
                <a:gd name="T62" fmla="*/ 1055 w 1056"/>
                <a:gd name="T63" fmla="*/ 2 h 4"/>
                <a:gd name="T64" fmla="*/ 1012 w 1056"/>
                <a:gd name="T65" fmla="*/ 0 h 4"/>
                <a:gd name="T66" fmla="*/ 943 w 1056"/>
                <a:gd name="T67" fmla="*/ 1 h 4"/>
                <a:gd name="T68" fmla="*/ 900 w 1056"/>
                <a:gd name="T69" fmla="*/ 3 h 4"/>
                <a:gd name="T70" fmla="*/ 927 w 1056"/>
                <a:gd name="T71" fmla="*/ 4 h 4"/>
                <a:gd name="T72" fmla="*/ 886 w 1056"/>
                <a:gd name="T73" fmla="*/ 2 h 4"/>
                <a:gd name="T74" fmla="*/ 842 w 1056"/>
                <a:gd name="T75" fmla="*/ 0 h 4"/>
                <a:gd name="T76" fmla="*/ 773 w 1056"/>
                <a:gd name="T77" fmla="*/ 1 h 4"/>
                <a:gd name="T78" fmla="*/ 731 w 1056"/>
                <a:gd name="T79" fmla="*/ 3 h 4"/>
                <a:gd name="T80" fmla="*/ 757 w 1056"/>
                <a:gd name="T81" fmla="*/ 4 h 4"/>
                <a:gd name="T82" fmla="*/ 715 w 1056"/>
                <a:gd name="T83" fmla="*/ 3 h 4"/>
                <a:gd name="T84" fmla="*/ 674 w 1056"/>
                <a:gd name="T85" fmla="*/ 1 h 4"/>
                <a:gd name="T86" fmla="*/ 606 w 1056"/>
                <a:gd name="T87" fmla="*/ 0 h 4"/>
                <a:gd name="T88" fmla="*/ 561 w 1056"/>
                <a:gd name="T89" fmla="*/ 2 h 4"/>
                <a:gd name="T90" fmla="*/ 521 w 1056"/>
                <a:gd name="T91" fmla="*/ 4 h 4"/>
                <a:gd name="T92" fmla="*/ 546 w 1056"/>
                <a:gd name="T93" fmla="*/ 3 h 4"/>
                <a:gd name="T94" fmla="*/ 504 w 1056"/>
                <a:gd name="T95" fmla="*/ 2 h 4"/>
                <a:gd name="T96" fmla="*/ 461 w 1056"/>
                <a:gd name="T97" fmla="*/ 0 h 4"/>
                <a:gd name="T98" fmla="*/ 392 w 1056"/>
                <a:gd name="T99" fmla="*/ 1 h 4"/>
                <a:gd name="T100" fmla="*/ 349 w 1056"/>
                <a:gd name="T101" fmla="*/ 3 h 4"/>
                <a:gd name="T102" fmla="*/ 375 w 1056"/>
                <a:gd name="T103" fmla="*/ 4 h 4"/>
                <a:gd name="T104" fmla="*/ 334 w 1056"/>
                <a:gd name="T105" fmla="*/ 2 h 4"/>
                <a:gd name="T106" fmla="*/ 291 w 1056"/>
                <a:gd name="T107" fmla="*/ 0 h 4"/>
                <a:gd name="T108" fmla="*/ 224 w 1056"/>
                <a:gd name="T109" fmla="*/ 0 h 4"/>
                <a:gd name="T110" fmla="*/ 179 w 1056"/>
                <a:gd name="T111" fmla="*/ 2 h 4"/>
                <a:gd name="T112" fmla="*/ 139 w 1056"/>
                <a:gd name="T113" fmla="*/ 4 h 4"/>
                <a:gd name="T114" fmla="*/ 164 w 1056"/>
                <a:gd name="T115" fmla="*/ 3 h 4"/>
                <a:gd name="T116" fmla="*/ 122 w 1056"/>
                <a:gd name="T117" fmla="*/ 1 h 4"/>
                <a:gd name="T118" fmla="*/ 55 w 1056"/>
                <a:gd name="T119" fmla="*/ 0 h 4"/>
                <a:gd name="T120" fmla="*/ 9 w 1056"/>
                <a:gd name="T121" fmla="*/ 2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6" h="4">
                  <a:moveTo>
                    <a:pt x="1" y="0"/>
                  </a:moveTo>
                  <a:lnTo>
                    <a:pt x="26" y="0"/>
                  </a:lnTo>
                  <a:lnTo>
                    <a:pt x="27" y="0"/>
                  </a:lnTo>
                  <a:lnTo>
                    <a:pt x="27" y="1"/>
                  </a:lnTo>
                  <a:lnTo>
                    <a:pt x="28" y="1"/>
                  </a:lnTo>
                  <a:lnTo>
                    <a:pt x="28" y="2"/>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2" y="3"/>
                  </a:lnTo>
                  <a:lnTo>
                    <a:pt x="42" y="2"/>
                  </a:lnTo>
                  <a:lnTo>
                    <a:pt x="42" y="2"/>
                  </a:lnTo>
                  <a:lnTo>
                    <a:pt x="42" y="1"/>
                  </a:lnTo>
                  <a:lnTo>
                    <a:pt x="42" y="1"/>
                  </a:lnTo>
                  <a:lnTo>
                    <a:pt x="43" y="0"/>
                  </a:lnTo>
                  <a:lnTo>
                    <a:pt x="44" y="0"/>
                  </a:lnTo>
                  <a:lnTo>
                    <a:pt x="44" y="0"/>
                  </a:lnTo>
                  <a:close/>
                  <a:moveTo>
                    <a:pt x="86" y="0"/>
                  </a:moveTo>
                  <a:lnTo>
                    <a:pt x="111" y="0"/>
                  </a:lnTo>
                  <a:lnTo>
                    <a:pt x="112" y="0"/>
                  </a:lnTo>
                  <a:lnTo>
                    <a:pt x="112" y="1"/>
                  </a:lnTo>
                  <a:lnTo>
                    <a:pt x="112" y="1"/>
                  </a:lnTo>
                  <a:lnTo>
                    <a:pt x="113" y="2"/>
                  </a:lnTo>
                  <a:lnTo>
                    <a:pt x="112" y="2"/>
                  </a:lnTo>
                  <a:lnTo>
                    <a:pt x="112" y="3"/>
                  </a:lnTo>
                  <a:lnTo>
                    <a:pt x="112" y="3"/>
                  </a:lnTo>
                  <a:lnTo>
                    <a:pt x="111" y="4"/>
                  </a:lnTo>
                  <a:lnTo>
                    <a:pt x="86" y="4"/>
                  </a:lnTo>
                  <a:lnTo>
                    <a:pt x="85" y="3"/>
                  </a:lnTo>
                  <a:lnTo>
                    <a:pt x="85" y="3"/>
                  </a:lnTo>
                  <a:lnTo>
                    <a:pt x="84" y="2"/>
                  </a:lnTo>
                  <a:lnTo>
                    <a:pt x="84" y="2"/>
                  </a:lnTo>
                  <a:lnTo>
                    <a:pt x="84" y="1"/>
                  </a:lnTo>
                  <a:lnTo>
                    <a:pt x="85" y="1"/>
                  </a:lnTo>
                  <a:lnTo>
                    <a:pt x="85" y="0"/>
                  </a:lnTo>
                  <a:lnTo>
                    <a:pt x="86" y="0"/>
                  </a:lnTo>
                  <a:lnTo>
                    <a:pt x="86" y="0"/>
                  </a:lnTo>
                  <a:close/>
                  <a:moveTo>
                    <a:pt x="128" y="0"/>
                  </a:moveTo>
                  <a:lnTo>
                    <a:pt x="153" y="0"/>
                  </a:lnTo>
                  <a:lnTo>
                    <a:pt x="154" y="0"/>
                  </a:lnTo>
                  <a:lnTo>
                    <a:pt x="155" y="1"/>
                  </a:lnTo>
                  <a:lnTo>
                    <a:pt x="155" y="1"/>
                  </a:lnTo>
                  <a:lnTo>
                    <a:pt x="155" y="2"/>
                  </a:lnTo>
                  <a:lnTo>
                    <a:pt x="155" y="2"/>
                  </a:lnTo>
                  <a:lnTo>
                    <a:pt x="155" y="3"/>
                  </a:lnTo>
                  <a:lnTo>
                    <a:pt x="154" y="3"/>
                  </a:lnTo>
                  <a:lnTo>
                    <a:pt x="153" y="4"/>
                  </a:lnTo>
                  <a:lnTo>
                    <a:pt x="128" y="4"/>
                  </a:lnTo>
                  <a:lnTo>
                    <a:pt x="128" y="3"/>
                  </a:lnTo>
                  <a:lnTo>
                    <a:pt x="127" y="3"/>
                  </a:lnTo>
                  <a:lnTo>
                    <a:pt x="127" y="2"/>
                  </a:lnTo>
                  <a:lnTo>
                    <a:pt x="127" y="2"/>
                  </a:lnTo>
                  <a:lnTo>
                    <a:pt x="127" y="1"/>
                  </a:lnTo>
                  <a:lnTo>
                    <a:pt x="127" y="1"/>
                  </a:lnTo>
                  <a:lnTo>
                    <a:pt x="128" y="0"/>
                  </a:lnTo>
                  <a:lnTo>
                    <a:pt x="128" y="0"/>
                  </a:lnTo>
                  <a:lnTo>
                    <a:pt x="128"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70" y="1"/>
                  </a:lnTo>
                  <a:lnTo>
                    <a:pt x="170" y="0"/>
                  </a:lnTo>
                  <a:lnTo>
                    <a:pt x="171" y="0"/>
                  </a:lnTo>
                  <a:lnTo>
                    <a:pt x="171" y="0"/>
                  </a:lnTo>
                  <a:close/>
                  <a:moveTo>
                    <a:pt x="213" y="0"/>
                  </a:moveTo>
                  <a:lnTo>
                    <a:pt x="238" y="0"/>
                  </a:lnTo>
                  <a:lnTo>
                    <a:pt x="239" y="0"/>
                  </a:lnTo>
                  <a:lnTo>
                    <a:pt x="239" y="1"/>
                  </a:lnTo>
                  <a:lnTo>
                    <a:pt x="240" y="1"/>
                  </a:lnTo>
                  <a:lnTo>
                    <a:pt x="240" y="2"/>
                  </a:lnTo>
                  <a:lnTo>
                    <a:pt x="240" y="2"/>
                  </a:lnTo>
                  <a:lnTo>
                    <a:pt x="239" y="3"/>
                  </a:lnTo>
                  <a:lnTo>
                    <a:pt x="239" y="3"/>
                  </a:lnTo>
                  <a:lnTo>
                    <a:pt x="238" y="4"/>
                  </a:lnTo>
                  <a:lnTo>
                    <a:pt x="213" y="4"/>
                  </a:lnTo>
                  <a:lnTo>
                    <a:pt x="213" y="3"/>
                  </a:lnTo>
                  <a:lnTo>
                    <a:pt x="212" y="3"/>
                  </a:lnTo>
                  <a:lnTo>
                    <a:pt x="212" y="2"/>
                  </a:lnTo>
                  <a:lnTo>
                    <a:pt x="212" y="2"/>
                  </a:lnTo>
                  <a:lnTo>
                    <a:pt x="212" y="1"/>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4" y="3"/>
                  </a:lnTo>
                  <a:lnTo>
                    <a:pt x="254" y="2"/>
                  </a:lnTo>
                  <a:lnTo>
                    <a:pt x="254" y="2"/>
                  </a:lnTo>
                  <a:lnTo>
                    <a:pt x="254" y="1"/>
                  </a:lnTo>
                  <a:lnTo>
                    <a:pt x="254"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6" y="2"/>
                  </a:lnTo>
                  <a:lnTo>
                    <a:pt x="296" y="2"/>
                  </a:lnTo>
                  <a:lnTo>
                    <a:pt x="296"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8" y="0"/>
                  </a:lnTo>
                  <a:lnTo>
                    <a:pt x="409" y="1"/>
                  </a:lnTo>
                  <a:lnTo>
                    <a:pt x="409" y="1"/>
                  </a:lnTo>
                  <a:lnTo>
                    <a:pt x="410" y="2"/>
                  </a:lnTo>
                  <a:lnTo>
                    <a:pt x="409" y="2"/>
                  </a:lnTo>
                  <a:lnTo>
                    <a:pt x="409" y="3"/>
                  </a:lnTo>
                  <a:lnTo>
                    <a:pt x="408"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1" y="1"/>
                  </a:lnTo>
                  <a:lnTo>
                    <a:pt x="452" y="1"/>
                  </a:lnTo>
                  <a:lnTo>
                    <a:pt x="452" y="2"/>
                  </a:lnTo>
                  <a:lnTo>
                    <a:pt x="452" y="2"/>
                  </a:lnTo>
                  <a:lnTo>
                    <a:pt x="451"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09" y="3"/>
                  </a:lnTo>
                  <a:lnTo>
                    <a:pt x="509" y="3"/>
                  </a:lnTo>
                  <a:lnTo>
                    <a:pt x="509" y="2"/>
                  </a:lnTo>
                  <a:lnTo>
                    <a:pt x="509" y="2"/>
                  </a:lnTo>
                  <a:lnTo>
                    <a:pt x="509" y="1"/>
                  </a:lnTo>
                  <a:lnTo>
                    <a:pt x="509" y="1"/>
                  </a:lnTo>
                  <a:lnTo>
                    <a:pt x="509"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0" y="0"/>
                  </a:lnTo>
                  <a:lnTo>
                    <a:pt x="621" y="1"/>
                  </a:lnTo>
                  <a:lnTo>
                    <a:pt x="621" y="1"/>
                  </a:lnTo>
                  <a:lnTo>
                    <a:pt x="622" y="2"/>
                  </a:lnTo>
                  <a:lnTo>
                    <a:pt x="621" y="2"/>
                  </a:lnTo>
                  <a:lnTo>
                    <a:pt x="621" y="3"/>
                  </a:lnTo>
                  <a:lnTo>
                    <a:pt x="620"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6" y="2"/>
                  </a:lnTo>
                  <a:lnTo>
                    <a:pt x="706" y="2"/>
                  </a:lnTo>
                  <a:lnTo>
                    <a:pt x="706" y="3"/>
                  </a:lnTo>
                  <a:lnTo>
                    <a:pt x="705" y="3"/>
                  </a:lnTo>
                  <a:lnTo>
                    <a:pt x="705" y="4"/>
                  </a:lnTo>
                  <a:lnTo>
                    <a:pt x="680" y="4"/>
                  </a:lnTo>
                  <a:lnTo>
                    <a:pt x="679" y="3"/>
                  </a:lnTo>
                  <a:lnTo>
                    <a:pt x="679" y="3"/>
                  </a:lnTo>
                  <a:lnTo>
                    <a:pt x="678" y="2"/>
                  </a:lnTo>
                  <a:lnTo>
                    <a:pt x="678" y="2"/>
                  </a:lnTo>
                  <a:lnTo>
                    <a:pt x="678" y="1"/>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1" y="3"/>
                  </a:lnTo>
                  <a:lnTo>
                    <a:pt x="721" y="3"/>
                  </a:lnTo>
                  <a:lnTo>
                    <a:pt x="721" y="2"/>
                  </a:lnTo>
                  <a:lnTo>
                    <a:pt x="721" y="2"/>
                  </a:lnTo>
                  <a:lnTo>
                    <a:pt x="721" y="1"/>
                  </a:lnTo>
                  <a:lnTo>
                    <a:pt x="721" y="1"/>
                  </a:lnTo>
                  <a:lnTo>
                    <a:pt x="721" y="0"/>
                  </a:lnTo>
                  <a:lnTo>
                    <a:pt x="722" y="0"/>
                  </a:lnTo>
                  <a:lnTo>
                    <a:pt x="722" y="0"/>
                  </a:lnTo>
                  <a:close/>
                  <a:moveTo>
                    <a:pt x="765" y="0"/>
                  </a:moveTo>
                  <a:lnTo>
                    <a:pt x="790" y="0"/>
                  </a:lnTo>
                  <a:lnTo>
                    <a:pt x="790" y="0"/>
                  </a:lnTo>
                  <a:lnTo>
                    <a:pt x="791" y="1"/>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3" y="1"/>
                  </a:lnTo>
                  <a:lnTo>
                    <a:pt x="834" y="2"/>
                  </a:lnTo>
                  <a:lnTo>
                    <a:pt x="833"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49" y="0"/>
                  </a:moveTo>
                  <a:lnTo>
                    <a:pt x="873" y="0"/>
                  </a:lnTo>
                  <a:lnTo>
                    <a:pt x="875" y="0"/>
                  </a:lnTo>
                  <a:lnTo>
                    <a:pt x="876" y="1"/>
                  </a:lnTo>
                  <a:lnTo>
                    <a:pt x="876" y="1"/>
                  </a:lnTo>
                  <a:lnTo>
                    <a:pt x="876" y="2"/>
                  </a:lnTo>
                  <a:lnTo>
                    <a:pt x="876" y="2"/>
                  </a:lnTo>
                  <a:lnTo>
                    <a:pt x="876" y="3"/>
                  </a:lnTo>
                  <a:lnTo>
                    <a:pt x="875" y="3"/>
                  </a:lnTo>
                  <a:lnTo>
                    <a:pt x="873" y="4"/>
                  </a:lnTo>
                  <a:lnTo>
                    <a:pt x="849" y="4"/>
                  </a:lnTo>
                  <a:lnTo>
                    <a:pt x="849" y="3"/>
                  </a:lnTo>
                  <a:lnTo>
                    <a:pt x="848" y="3"/>
                  </a:lnTo>
                  <a:lnTo>
                    <a:pt x="848" y="2"/>
                  </a:lnTo>
                  <a:lnTo>
                    <a:pt x="848" y="2"/>
                  </a:lnTo>
                  <a:lnTo>
                    <a:pt x="848" y="1"/>
                  </a:lnTo>
                  <a:lnTo>
                    <a:pt x="848" y="1"/>
                  </a:lnTo>
                  <a:lnTo>
                    <a:pt x="849" y="0"/>
                  </a:lnTo>
                  <a:lnTo>
                    <a:pt x="849" y="0"/>
                  </a:lnTo>
                  <a:lnTo>
                    <a:pt x="849" y="0"/>
                  </a:lnTo>
                  <a:close/>
                  <a:moveTo>
                    <a:pt x="892" y="0"/>
                  </a:moveTo>
                  <a:lnTo>
                    <a:pt x="917" y="0"/>
                  </a:lnTo>
                  <a:lnTo>
                    <a:pt x="917" y="0"/>
                  </a:lnTo>
                  <a:lnTo>
                    <a:pt x="918" y="1"/>
                  </a:lnTo>
                  <a:lnTo>
                    <a:pt x="918" y="1"/>
                  </a:lnTo>
                  <a:lnTo>
                    <a:pt x="918"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5" y="3"/>
                  </a:lnTo>
                  <a:lnTo>
                    <a:pt x="975" y="2"/>
                  </a:lnTo>
                  <a:lnTo>
                    <a:pt x="975" y="2"/>
                  </a:lnTo>
                  <a:lnTo>
                    <a:pt x="975" y="1"/>
                  </a:lnTo>
                  <a:lnTo>
                    <a:pt x="975" y="1"/>
                  </a:lnTo>
                  <a:lnTo>
                    <a:pt x="976" y="0"/>
                  </a:lnTo>
                  <a:lnTo>
                    <a:pt x="977" y="0"/>
                  </a:lnTo>
                  <a:lnTo>
                    <a:pt x="977" y="0"/>
                  </a:lnTo>
                  <a:close/>
                  <a:moveTo>
                    <a:pt x="1019" y="0"/>
                  </a:moveTo>
                  <a:lnTo>
                    <a:pt x="1044" y="0"/>
                  </a:lnTo>
                  <a:lnTo>
                    <a:pt x="1045" y="0"/>
                  </a:lnTo>
                  <a:lnTo>
                    <a:pt x="1045" y="1"/>
                  </a:lnTo>
                  <a:lnTo>
                    <a:pt x="1045" y="1"/>
                  </a:lnTo>
                  <a:lnTo>
                    <a:pt x="1046" y="2"/>
                  </a:lnTo>
                  <a:lnTo>
                    <a:pt x="1045" y="2"/>
                  </a:lnTo>
                  <a:lnTo>
                    <a:pt x="1045" y="3"/>
                  </a:lnTo>
                  <a:lnTo>
                    <a:pt x="1045" y="3"/>
                  </a:lnTo>
                  <a:lnTo>
                    <a:pt x="1044" y="4"/>
                  </a:lnTo>
                  <a:lnTo>
                    <a:pt x="1019" y="4"/>
                  </a:lnTo>
                  <a:lnTo>
                    <a:pt x="1018" y="3"/>
                  </a:lnTo>
                  <a:lnTo>
                    <a:pt x="1018" y="3"/>
                  </a:lnTo>
                  <a:lnTo>
                    <a:pt x="1017" y="2"/>
                  </a:lnTo>
                  <a:lnTo>
                    <a:pt x="1017" y="2"/>
                  </a:lnTo>
                  <a:lnTo>
                    <a:pt x="1017" y="1"/>
                  </a:lnTo>
                  <a:lnTo>
                    <a:pt x="1018" y="1"/>
                  </a:lnTo>
                  <a:lnTo>
                    <a:pt x="1018" y="0"/>
                  </a:lnTo>
                  <a:lnTo>
                    <a:pt x="1019" y="0"/>
                  </a:lnTo>
                  <a:lnTo>
                    <a:pt x="1019" y="0"/>
                  </a:lnTo>
                  <a:close/>
                  <a:moveTo>
                    <a:pt x="1054" y="4"/>
                  </a:moveTo>
                  <a:lnTo>
                    <a:pt x="1030" y="4"/>
                  </a:lnTo>
                  <a:lnTo>
                    <a:pt x="1028" y="3"/>
                  </a:lnTo>
                  <a:lnTo>
                    <a:pt x="1028" y="3"/>
                  </a:lnTo>
                  <a:lnTo>
                    <a:pt x="1027" y="2"/>
                  </a:lnTo>
                  <a:lnTo>
                    <a:pt x="1027" y="2"/>
                  </a:lnTo>
                  <a:lnTo>
                    <a:pt x="1027" y="1"/>
                  </a:lnTo>
                  <a:lnTo>
                    <a:pt x="1028" y="1"/>
                  </a:lnTo>
                  <a:lnTo>
                    <a:pt x="1028" y="0"/>
                  </a:lnTo>
                  <a:lnTo>
                    <a:pt x="1030" y="0"/>
                  </a:lnTo>
                  <a:lnTo>
                    <a:pt x="1054" y="0"/>
                  </a:lnTo>
                  <a:lnTo>
                    <a:pt x="1054" y="0"/>
                  </a:lnTo>
                  <a:lnTo>
                    <a:pt x="1055" y="1"/>
                  </a:lnTo>
                  <a:lnTo>
                    <a:pt x="1055" y="1"/>
                  </a:lnTo>
                  <a:lnTo>
                    <a:pt x="1056" y="2"/>
                  </a:lnTo>
                  <a:lnTo>
                    <a:pt x="1055" y="2"/>
                  </a:lnTo>
                  <a:lnTo>
                    <a:pt x="1055" y="3"/>
                  </a:lnTo>
                  <a:lnTo>
                    <a:pt x="1054" y="3"/>
                  </a:lnTo>
                  <a:lnTo>
                    <a:pt x="1054" y="4"/>
                  </a:lnTo>
                  <a:lnTo>
                    <a:pt x="1054" y="4"/>
                  </a:lnTo>
                  <a:close/>
                  <a:moveTo>
                    <a:pt x="1011" y="4"/>
                  </a:moveTo>
                  <a:lnTo>
                    <a:pt x="988" y="4"/>
                  </a:lnTo>
                  <a:lnTo>
                    <a:pt x="986" y="3"/>
                  </a:lnTo>
                  <a:lnTo>
                    <a:pt x="985" y="3"/>
                  </a:lnTo>
                  <a:lnTo>
                    <a:pt x="985" y="2"/>
                  </a:lnTo>
                  <a:lnTo>
                    <a:pt x="985" y="2"/>
                  </a:lnTo>
                  <a:lnTo>
                    <a:pt x="985" y="1"/>
                  </a:lnTo>
                  <a:lnTo>
                    <a:pt x="985" y="1"/>
                  </a:lnTo>
                  <a:lnTo>
                    <a:pt x="986" y="0"/>
                  </a:lnTo>
                  <a:lnTo>
                    <a:pt x="988" y="0"/>
                  </a:lnTo>
                  <a:lnTo>
                    <a:pt x="1011" y="0"/>
                  </a:lnTo>
                  <a:lnTo>
                    <a:pt x="1012" y="0"/>
                  </a:lnTo>
                  <a:lnTo>
                    <a:pt x="1013" y="1"/>
                  </a:lnTo>
                  <a:lnTo>
                    <a:pt x="1013" y="1"/>
                  </a:lnTo>
                  <a:lnTo>
                    <a:pt x="1013" y="2"/>
                  </a:lnTo>
                  <a:lnTo>
                    <a:pt x="1013" y="2"/>
                  </a:lnTo>
                  <a:lnTo>
                    <a:pt x="1013" y="3"/>
                  </a:lnTo>
                  <a:lnTo>
                    <a:pt x="1012" y="3"/>
                  </a:lnTo>
                  <a:lnTo>
                    <a:pt x="1011" y="4"/>
                  </a:lnTo>
                  <a:lnTo>
                    <a:pt x="1011" y="4"/>
                  </a:lnTo>
                  <a:close/>
                  <a:moveTo>
                    <a:pt x="969" y="4"/>
                  </a:moveTo>
                  <a:lnTo>
                    <a:pt x="945" y="4"/>
                  </a:lnTo>
                  <a:lnTo>
                    <a:pt x="943" y="3"/>
                  </a:lnTo>
                  <a:lnTo>
                    <a:pt x="943" y="3"/>
                  </a:lnTo>
                  <a:lnTo>
                    <a:pt x="942" y="2"/>
                  </a:lnTo>
                  <a:lnTo>
                    <a:pt x="942" y="2"/>
                  </a:lnTo>
                  <a:lnTo>
                    <a:pt x="942" y="1"/>
                  </a:lnTo>
                  <a:lnTo>
                    <a:pt x="943" y="1"/>
                  </a:lnTo>
                  <a:lnTo>
                    <a:pt x="943" y="0"/>
                  </a:lnTo>
                  <a:lnTo>
                    <a:pt x="945" y="0"/>
                  </a:lnTo>
                  <a:lnTo>
                    <a:pt x="969" y="0"/>
                  </a:lnTo>
                  <a:lnTo>
                    <a:pt x="970" y="0"/>
                  </a:lnTo>
                  <a:lnTo>
                    <a:pt x="970" y="1"/>
                  </a:lnTo>
                  <a:lnTo>
                    <a:pt x="970" y="1"/>
                  </a:lnTo>
                  <a:lnTo>
                    <a:pt x="971" y="2"/>
                  </a:lnTo>
                  <a:lnTo>
                    <a:pt x="970" y="2"/>
                  </a:lnTo>
                  <a:lnTo>
                    <a:pt x="970" y="3"/>
                  </a:lnTo>
                  <a:lnTo>
                    <a:pt x="970" y="3"/>
                  </a:lnTo>
                  <a:lnTo>
                    <a:pt x="969" y="4"/>
                  </a:lnTo>
                  <a:lnTo>
                    <a:pt x="969" y="4"/>
                  </a:lnTo>
                  <a:close/>
                  <a:moveTo>
                    <a:pt x="927" y="4"/>
                  </a:moveTo>
                  <a:lnTo>
                    <a:pt x="903" y="4"/>
                  </a:lnTo>
                  <a:lnTo>
                    <a:pt x="901" y="3"/>
                  </a:lnTo>
                  <a:lnTo>
                    <a:pt x="900" y="3"/>
                  </a:lnTo>
                  <a:lnTo>
                    <a:pt x="900" y="2"/>
                  </a:lnTo>
                  <a:lnTo>
                    <a:pt x="900" y="2"/>
                  </a:lnTo>
                  <a:lnTo>
                    <a:pt x="900" y="1"/>
                  </a:lnTo>
                  <a:lnTo>
                    <a:pt x="900" y="1"/>
                  </a:lnTo>
                  <a:lnTo>
                    <a:pt x="901" y="0"/>
                  </a:lnTo>
                  <a:lnTo>
                    <a:pt x="903" y="0"/>
                  </a:lnTo>
                  <a:lnTo>
                    <a:pt x="927" y="0"/>
                  </a:lnTo>
                  <a:lnTo>
                    <a:pt x="927" y="0"/>
                  </a:lnTo>
                  <a:lnTo>
                    <a:pt x="928" y="1"/>
                  </a:lnTo>
                  <a:lnTo>
                    <a:pt x="928" y="1"/>
                  </a:lnTo>
                  <a:lnTo>
                    <a:pt x="928" y="2"/>
                  </a:lnTo>
                  <a:lnTo>
                    <a:pt x="928" y="2"/>
                  </a:lnTo>
                  <a:lnTo>
                    <a:pt x="928" y="3"/>
                  </a:lnTo>
                  <a:lnTo>
                    <a:pt x="927" y="3"/>
                  </a:lnTo>
                  <a:lnTo>
                    <a:pt x="927" y="4"/>
                  </a:lnTo>
                  <a:lnTo>
                    <a:pt x="927" y="4"/>
                  </a:lnTo>
                  <a:close/>
                  <a:moveTo>
                    <a:pt x="884" y="4"/>
                  </a:moveTo>
                  <a:lnTo>
                    <a:pt x="860" y="4"/>
                  </a:lnTo>
                  <a:lnTo>
                    <a:pt x="860" y="3"/>
                  </a:lnTo>
                  <a:lnTo>
                    <a:pt x="858" y="3"/>
                  </a:lnTo>
                  <a:lnTo>
                    <a:pt x="858" y="2"/>
                  </a:lnTo>
                  <a:lnTo>
                    <a:pt x="858" y="2"/>
                  </a:lnTo>
                  <a:lnTo>
                    <a:pt x="858" y="1"/>
                  </a:lnTo>
                  <a:lnTo>
                    <a:pt x="858" y="1"/>
                  </a:lnTo>
                  <a:lnTo>
                    <a:pt x="860" y="0"/>
                  </a:lnTo>
                  <a:lnTo>
                    <a:pt x="860" y="0"/>
                  </a:lnTo>
                  <a:lnTo>
                    <a:pt x="884" y="0"/>
                  </a:lnTo>
                  <a:lnTo>
                    <a:pt x="885" y="0"/>
                  </a:lnTo>
                  <a:lnTo>
                    <a:pt x="885" y="1"/>
                  </a:lnTo>
                  <a:lnTo>
                    <a:pt x="886" y="1"/>
                  </a:lnTo>
                  <a:lnTo>
                    <a:pt x="886" y="2"/>
                  </a:lnTo>
                  <a:lnTo>
                    <a:pt x="886" y="2"/>
                  </a:lnTo>
                  <a:lnTo>
                    <a:pt x="885" y="3"/>
                  </a:lnTo>
                  <a:lnTo>
                    <a:pt x="885" y="3"/>
                  </a:lnTo>
                  <a:lnTo>
                    <a:pt x="884" y="4"/>
                  </a:lnTo>
                  <a:lnTo>
                    <a:pt x="884" y="4"/>
                  </a:lnTo>
                  <a:close/>
                  <a:moveTo>
                    <a:pt x="842" y="4"/>
                  </a:moveTo>
                  <a:lnTo>
                    <a:pt x="818" y="4"/>
                  </a:lnTo>
                  <a:lnTo>
                    <a:pt x="816" y="3"/>
                  </a:lnTo>
                  <a:lnTo>
                    <a:pt x="816" y="3"/>
                  </a:lnTo>
                  <a:lnTo>
                    <a:pt x="815" y="2"/>
                  </a:lnTo>
                  <a:lnTo>
                    <a:pt x="815" y="2"/>
                  </a:lnTo>
                  <a:lnTo>
                    <a:pt x="815" y="1"/>
                  </a:lnTo>
                  <a:lnTo>
                    <a:pt x="816" y="1"/>
                  </a:lnTo>
                  <a:lnTo>
                    <a:pt x="816" y="0"/>
                  </a:lnTo>
                  <a:lnTo>
                    <a:pt x="818" y="0"/>
                  </a:lnTo>
                  <a:lnTo>
                    <a:pt x="842" y="0"/>
                  </a:lnTo>
                  <a:lnTo>
                    <a:pt x="842" y="0"/>
                  </a:lnTo>
                  <a:lnTo>
                    <a:pt x="843" y="1"/>
                  </a:lnTo>
                  <a:lnTo>
                    <a:pt x="843" y="1"/>
                  </a:lnTo>
                  <a:lnTo>
                    <a:pt x="844" y="2"/>
                  </a:lnTo>
                  <a:lnTo>
                    <a:pt x="843" y="2"/>
                  </a:lnTo>
                  <a:lnTo>
                    <a:pt x="843" y="3"/>
                  </a:lnTo>
                  <a:lnTo>
                    <a:pt x="842" y="3"/>
                  </a:lnTo>
                  <a:lnTo>
                    <a:pt x="842" y="4"/>
                  </a:lnTo>
                  <a:lnTo>
                    <a:pt x="842" y="4"/>
                  </a:lnTo>
                  <a:close/>
                  <a:moveTo>
                    <a:pt x="799" y="4"/>
                  </a:moveTo>
                  <a:lnTo>
                    <a:pt x="774" y="4"/>
                  </a:lnTo>
                  <a:lnTo>
                    <a:pt x="774" y="3"/>
                  </a:lnTo>
                  <a:lnTo>
                    <a:pt x="773" y="3"/>
                  </a:lnTo>
                  <a:lnTo>
                    <a:pt x="773" y="2"/>
                  </a:lnTo>
                  <a:lnTo>
                    <a:pt x="773" y="2"/>
                  </a:lnTo>
                  <a:lnTo>
                    <a:pt x="773" y="1"/>
                  </a:lnTo>
                  <a:lnTo>
                    <a:pt x="773" y="1"/>
                  </a:lnTo>
                  <a:lnTo>
                    <a:pt x="774" y="0"/>
                  </a:lnTo>
                  <a:lnTo>
                    <a:pt x="774" y="0"/>
                  </a:lnTo>
                  <a:lnTo>
                    <a:pt x="799" y="0"/>
                  </a:lnTo>
                  <a:lnTo>
                    <a:pt x="800" y="0"/>
                  </a:lnTo>
                  <a:lnTo>
                    <a:pt x="801" y="1"/>
                  </a:lnTo>
                  <a:lnTo>
                    <a:pt x="801" y="1"/>
                  </a:lnTo>
                  <a:lnTo>
                    <a:pt x="801" y="2"/>
                  </a:lnTo>
                  <a:lnTo>
                    <a:pt x="801" y="2"/>
                  </a:lnTo>
                  <a:lnTo>
                    <a:pt x="801" y="3"/>
                  </a:lnTo>
                  <a:lnTo>
                    <a:pt x="800" y="3"/>
                  </a:lnTo>
                  <a:lnTo>
                    <a:pt x="799" y="4"/>
                  </a:lnTo>
                  <a:lnTo>
                    <a:pt x="799" y="4"/>
                  </a:lnTo>
                  <a:close/>
                  <a:moveTo>
                    <a:pt x="757" y="4"/>
                  </a:moveTo>
                  <a:lnTo>
                    <a:pt x="733" y="4"/>
                  </a:lnTo>
                  <a:lnTo>
                    <a:pt x="731" y="3"/>
                  </a:lnTo>
                  <a:lnTo>
                    <a:pt x="731" y="3"/>
                  </a:lnTo>
                  <a:lnTo>
                    <a:pt x="730" y="2"/>
                  </a:lnTo>
                  <a:lnTo>
                    <a:pt x="730" y="2"/>
                  </a:lnTo>
                  <a:lnTo>
                    <a:pt x="730" y="1"/>
                  </a:lnTo>
                  <a:lnTo>
                    <a:pt x="731" y="1"/>
                  </a:lnTo>
                  <a:lnTo>
                    <a:pt x="731" y="0"/>
                  </a:lnTo>
                  <a:lnTo>
                    <a:pt x="733" y="0"/>
                  </a:lnTo>
                  <a:lnTo>
                    <a:pt x="757" y="0"/>
                  </a:lnTo>
                  <a:lnTo>
                    <a:pt x="758" y="0"/>
                  </a:lnTo>
                  <a:lnTo>
                    <a:pt x="758" y="1"/>
                  </a:lnTo>
                  <a:lnTo>
                    <a:pt x="758" y="1"/>
                  </a:lnTo>
                  <a:lnTo>
                    <a:pt x="759" y="2"/>
                  </a:lnTo>
                  <a:lnTo>
                    <a:pt x="758" y="2"/>
                  </a:lnTo>
                  <a:lnTo>
                    <a:pt x="758" y="3"/>
                  </a:lnTo>
                  <a:lnTo>
                    <a:pt x="758" y="3"/>
                  </a:lnTo>
                  <a:lnTo>
                    <a:pt x="757" y="4"/>
                  </a:lnTo>
                  <a:lnTo>
                    <a:pt x="757" y="4"/>
                  </a:lnTo>
                  <a:close/>
                  <a:moveTo>
                    <a:pt x="715" y="4"/>
                  </a:moveTo>
                  <a:lnTo>
                    <a:pt x="691" y="4"/>
                  </a:lnTo>
                  <a:lnTo>
                    <a:pt x="689" y="3"/>
                  </a:lnTo>
                  <a:lnTo>
                    <a:pt x="688" y="3"/>
                  </a:lnTo>
                  <a:lnTo>
                    <a:pt x="688" y="2"/>
                  </a:lnTo>
                  <a:lnTo>
                    <a:pt x="688" y="1"/>
                  </a:lnTo>
                  <a:lnTo>
                    <a:pt x="689" y="0"/>
                  </a:lnTo>
                  <a:lnTo>
                    <a:pt x="691" y="0"/>
                  </a:lnTo>
                  <a:lnTo>
                    <a:pt x="715" y="0"/>
                  </a:lnTo>
                  <a:lnTo>
                    <a:pt x="715" y="0"/>
                  </a:lnTo>
                  <a:lnTo>
                    <a:pt x="716" y="1"/>
                  </a:lnTo>
                  <a:lnTo>
                    <a:pt x="716" y="1"/>
                  </a:lnTo>
                  <a:lnTo>
                    <a:pt x="716" y="2"/>
                  </a:lnTo>
                  <a:lnTo>
                    <a:pt x="716" y="2"/>
                  </a:lnTo>
                  <a:lnTo>
                    <a:pt x="716" y="3"/>
                  </a:lnTo>
                  <a:lnTo>
                    <a:pt x="715" y="3"/>
                  </a:lnTo>
                  <a:lnTo>
                    <a:pt x="715" y="4"/>
                  </a:lnTo>
                  <a:lnTo>
                    <a:pt x="715" y="4"/>
                  </a:lnTo>
                  <a:close/>
                  <a:moveTo>
                    <a:pt x="672" y="4"/>
                  </a:moveTo>
                  <a:lnTo>
                    <a:pt x="648" y="4"/>
                  </a:lnTo>
                  <a:lnTo>
                    <a:pt x="646" y="3"/>
                  </a:lnTo>
                  <a:lnTo>
                    <a:pt x="646" y="3"/>
                  </a:lnTo>
                  <a:lnTo>
                    <a:pt x="646" y="2"/>
                  </a:lnTo>
                  <a:lnTo>
                    <a:pt x="646" y="2"/>
                  </a:lnTo>
                  <a:lnTo>
                    <a:pt x="646" y="1"/>
                  </a:lnTo>
                  <a:lnTo>
                    <a:pt x="646" y="1"/>
                  </a:lnTo>
                  <a:lnTo>
                    <a:pt x="646" y="0"/>
                  </a:lnTo>
                  <a:lnTo>
                    <a:pt x="648" y="0"/>
                  </a:lnTo>
                  <a:lnTo>
                    <a:pt x="672" y="0"/>
                  </a:lnTo>
                  <a:lnTo>
                    <a:pt x="673" y="0"/>
                  </a:lnTo>
                  <a:lnTo>
                    <a:pt x="673" y="1"/>
                  </a:lnTo>
                  <a:lnTo>
                    <a:pt x="674" y="1"/>
                  </a:lnTo>
                  <a:lnTo>
                    <a:pt x="674" y="2"/>
                  </a:lnTo>
                  <a:lnTo>
                    <a:pt x="674" y="2"/>
                  </a:lnTo>
                  <a:lnTo>
                    <a:pt x="673" y="3"/>
                  </a:lnTo>
                  <a:lnTo>
                    <a:pt x="673" y="3"/>
                  </a:lnTo>
                  <a:lnTo>
                    <a:pt x="672" y="4"/>
                  </a:lnTo>
                  <a:lnTo>
                    <a:pt x="672" y="4"/>
                  </a:lnTo>
                  <a:close/>
                  <a:moveTo>
                    <a:pt x="630" y="4"/>
                  </a:moveTo>
                  <a:lnTo>
                    <a:pt x="606" y="4"/>
                  </a:lnTo>
                  <a:lnTo>
                    <a:pt x="604" y="3"/>
                  </a:lnTo>
                  <a:lnTo>
                    <a:pt x="604" y="3"/>
                  </a:lnTo>
                  <a:lnTo>
                    <a:pt x="603" y="2"/>
                  </a:lnTo>
                  <a:lnTo>
                    <a:pt x="603" y="2"/>
                  </a:lnTo>
                  <a:lnTo>
                    <a:pt x="603" y="1"/>
                  </a:lnTo>
                  <a:lnTo>
                    <a:pt x="604" y="1"/>
                  </a:lnTo>
                  <a:lnTo>
                    <a:pt x="604" y="0"/>
                  </a:lnTo>
                  <a:lnTo>
                    <a:pt x="606" y="0"/>
                  </a:lnTo>
                  <a:lnTo>
                    <a:pt x="630" y="0"/>
                  </a:lnTo>
                  <a:lnTo>
                    <a:pt x="630" y="0"/>
                  </a:lnTo>
                  <a:lnTo>
                    <a:pt x="631" y="1"/>
                  </a:lnTo>
                  <a:lnTo>
                    <a:pt x="631" y="1"/>
                  </a:lnTo>
                  <a:lnTo>
                    <a:pt x="631" y="2"/>
                  </a:lnTo>
                  <a:lnTo>
                    <a:pt x="631" y="2"/>
                  </a:lnTo>
                  <a:lnTo>
                    <a:pt x="631" y="3"/>
                  </a:lnTo>
                  <a:lnTo>
                    <a:pt x="630" y="3"/>
                  </a:lnTo>
                  <a:lnTo>
                    <a:pt x="630" y="4"/>
                  </a:lnTo>
                  <a:lnTo>
                    <a:pt x="630" y="4"/>
                  </a:lnTo>
                  <a:close/>
                  <a:moveTo>
                    <a:pt x="587" y="4"/>
                  </a:moveTo>
                  <a:lnTo>
                    <a:pt x="563" y="4"/>
                  </a:lnTo>
                  <a:lnTo>
                    <a:pt x="563" y="3"/>
                  </a:lnTo>
                  <a:lnTo>
                    <a:pt x="561" y="3"/>
                  </a:lnTo>
                  <a:lnTo>
                    <a:pt x="561" y="2"/>
                  </a:lnTo>
                  <a:lnTo>
                    <a:pt x="561" y="2"/>
                  </a:lnTo>
                  <a:lnTo>
                    <a:pt x="561" y="1"/>
                  </a:lnTo>
                  <a:lnTo>
                    <a:pt x="561" y="1"/>
                  </a:lnTo>
                  <a:lnTo>
                    <a:pt x="563" y="0"/>
                  </a:lnTo>
                  <a:lnTo>
                    <a:pt x="563" y="0"/>
                  </a:lnTo>
                  <a:lnTo>
                    <a:pt x="587" y="0"/>
                  </a:lnTo>
                  <a:lnTo>
                    <a:pt x="588" y="0"/>
                  </a:lnTo>
                  <a:lnTo>
                    <a:pt x="589" y="1"/>
                  </a:lnTo>
                  <a:lnTo>
                    <a:pt x="589" y="1"/>
                  </a:lnTo>
                  <a:lnTo>
                    <a:pt x="589" y="2"/>
                  </a:lnTo>
                  <a:lnTo>
                    <a:pt x="589" y="2"/>
                  </a:lnTo>
                  <a:lnTo>
                    <a:pt x="589" y="3"/>
                  </a:lnTo>
                  <a:lnTo>
                    <a:pt x="588" y="3"/>
                  </a:lnTo>
                  <a:lnTo>
                    <a:pt x="587" y="4"/>
                  </a:lnTo>
                  <a:lnTo>
                    <a:pt x="587" y="4"/>
                  </a:lnTo>
                  <a:close/>
                  <a:moveTo>
                    <a:pt x="545" y="4"/>
                  </a:moveTo>
                  <a:lnTo>
                    <a:pt x="521" y="4"/>
                  </a:lnTo>
                  <a:lnTo>
                    <a:pt x="519" y="3"/>
                  </a:lnTo>
                  <a:lnTo>
                    <a:pt x="519" y="3"/>
                  </a:lnTo>
                  <a:lnTo>
                    <a:pt x="518" y="2"/>
                  </a:lnTo>
                  <a:lnTo>
                    <a:pt x="518" y="2"/>
                  </a:lnTo>
                  <a:lnTo>
                    <a:pt x="518" y="1"/>
                  </a:lnTo>
                  <a:lnTo>
                    <a:pt x="519" y="1"/>
                  </a:lnTo>
                  <a:lnTo>
                    <a:pt x="519" y="0"/>
                  </a:lnTo>
                  <a:lnTo>
                    <a:pt x="521" y="0"/>
                  </a:lnTo>
                  <a:lnTo>
                    <a:pt x="545" y="0"/>
                  </a:lnTo>
                  <a:lnTo>
                    <a:pt x="546" y="0"/>
                  </a:lnTo>
                  <a:lnTo>
                    <a:pt x="546" y="1"/>
                  </a:lnTo>
                  <a:lnTo>
                    <a:pt x="546" y="1"/>
                  </a:lnTo>
                  <a:lnTo>
                    <a:pt x="547" y="2"/>
                  </a:lnTo>
                  <a:lnTo>
                    <a:pt x="546" y="2"/>
                  </a:lnTo>
                  <a:lnTo>
                    <a:pt x="546" y="3"/>
                  </a:lnTo>
                  <a:lnTo>
                    <a:pt x="546" y="3"/>
                  </a:lnTo>
                  <a:lnTo>
                    <a:pt x="545" y="4"/>
                  </a:lnTo>
                  <a:lnTo>
                    <a:pt x="545" y="4"/>
                  </a:lnTo>
                  <a:close/>
                  <a:moveTo>
                    <a:pt x="503" y="4"/>
                  </a:moveTo>
                  <a:lnTo>
                    <a:pt x="479" y="4"/>
                  </a:lnTo>
                  <a:lnTo>
                    <a:pt x="477" y="3"/>
                  </a:lnTo>
                  <a:lnTo>
                    <a:pt x="476" y="3"/>
                  </a:lnTo>
                  <a:lnTo>
                    <a:pt x="476" y="2"/>
                  </a:lnTo>
                  <a:lnTo>
                    <a:pt x="476" y="2"/>
                  </a:lnTo>
                  <a:lnTo>
                    <a:pt x="476" y="1"/>
                  </a:lnTo>
                  <a:lnTo>
                    <a:pt x="476" y="1"/>
                  </a:lnTo>
                  <a:lnTo>
                    <a:pt x="477" y="0"/>
                  </a:lnTo>
                  <a:lnTo>
                    <a:pt x="479" y="0"/>
                  </a:lnTo>
                  <a:lnTo>
                    <a:pt x="503" y="0"/>
                  </a:lnTo>
                  <a:lnTo>
                    <a:pt x="503" y="0"/>
                  </a:lnTo>
                  <a:lnTo>
                    <a:pt x="504" y="1"/>
                  </a:lnTo>
                  <a:lnTo>
                    <a:pt x="504" y="2"/>
                  </a:lnTo>
                  <a:lnTo>
                    <a:pt x="504" y="3"/>
                  </a:lnTo>
                  <a:lnTo>
                    <a:pt x="503" y="3"/>
                  </a:lnTo>
                  <a:lnTo>
                    <a:pt x="503" y="4"/>
                  </a:lnTo>
                  <a:lnTo>
                    <a:pt x="503" y="4"/>
                  </a:lnTo>
                  <a:close/>
                  <a:moveTo>
                    <a:pt x="460" y="4"/>
                  </a:moveTo>
                  <a:lnTo>
                    <a:pt x="436" y="4"/>
                  </a:lnTo>
                  <a:lnTo>
                    <a:pt x="434" y="3"/>
                  </a:lnTo>
                  <a:lnTo>
                    <a:pt x="434" y="3"/>
                  </a:lnTo>
                  <a:lnTo>
                    <a:pt x="434" y="2"/>
                  </a:lnTo>
                  <a:lnTo>
                    <a:pt x="434" y="2"/>
                  </a:lnTo>
                  <a:lnTo>
                    <a:pt x="434" y="1"/>
                  </a:lnTo>
                  <a:lnTo>
                    <a:pt x="434" y="1"/>
                  </a:lnTo>
                  <a:lnTo>
                    <a:pt x="434" y="0"/>
                  </a:lnTo>
                  <a:lnTo>
                    <a:pt x="436" y="0"/>
                  </a:lnTo>
                  <a:lnTo>
                    <a:pt x="460" y="0"/>
                  </a:lnTo>
                  <a:lnTo>
                    <a:pt x="461" y="0"/>
                  </a:lnTo>
                  <a:lnTo>
                    <a:pt x="461" y="1"/>
                  </a:lnTo>
                  <a:lnTo>
                    <a:pt x="462" y="1"/>
                  </a:lnTo>
                  <a:lnTo>
                    <a:pt x="462" y="2"/>
                  </a:lnTo>
                  <a:lnTo>
                    <a:pt x="462" y="2"/>
                  </a:lnTo>
                  <a:lnTo>
                    <a:pt x="461" y="3"/>
                  </a:lnTo>
                  <a:lnTo>
                    <a:pt x="461" y="3"/>
                  </a:lnTo>
                  <a:lnTo>
                    <a:pt x="460" y="4"/>
                  </a:lnTo>
                  <a:lnTo>
                    <a:pt x="460" y="4"/>
                  </a:lnTo>
                  <a:close/>
                  <a:moveTo>
                    <a:pt x="418" y="4"/>
                  </a:moveTo>
                  <a:lnTo>
                    <a:pt x="394" y="4"/>
                  </a:lnTo>
                  <a:lnTo>
                    <a:pt x="392" y="3"/>
                  </a:lnTo>
                  <a:lnTo>
                    <a:pt x="392" y="3"/>
                  </a:lnTo>
                  <a:lnTo>
                    <a:pt x="391" y="2"/>
                  </a:lnTo>
                  <a:lnTo>
                    <a:pt x="391" y="2"/>
                  </a:lnTo>
                  <a:lnTo>
                    <a:pt x="391" y="1"/>
                  </a:lnTo>
                  <a:lnTo>
                    <a:pt x="392" y="1"/>
                  </a:lnTo>
                  <a:lnTo>
                    <a:pt x="392" y="0"/>
                  </a:lnTo>
                  <a:lnTo>
                    <a:pt x="394" y="0"/>
                  </a:lnTo>
                  <a:lnTo>
                    <a:pt x="418" y="0"/>
                  </a:lnTo>
                  <a:lnTo>
                    <a:pt x="418" y="0"/>
                  </a:lnTo>
                  <a:lnTo>
                    <a:pt x="419" y="1"/>
                  </a:lnTo>
                  <a:lnTo>
                    <a:pt x="419" y="1"/>
                  </a:lnTo>
                  <a:lnTo>
                    <a:pt x="419" y="2"/>
                  </a:lnTo>
                  <a:lnTo>
                    <a:pt x="419" y="2"/>
                  </a:lnTo>
                  <a:lnTo>
                    <a:pt x="419" y="3"/>
                  </a:lnTo>
                  <a:lnTo>
                    <a:pt x="418" y="3"/>
                  </a:lnTo>
                  <a:lnTo>
                    <a:pt x="418" y="4"/>
                  </a:lnTo>
                  <a:lnTo>
                    <a:pt x="418" y="4"/>
                  </a:lnTo>
                  <a:close/>
                  <a:moveTo>
                    <a:pt x="375" y="4"/>
                  </a:moveTo>
                  <a:lnTo>
                    <a:pt x="351" y="4"/>
                  </a:lnTo>
                  <a:lnTo>
                    <a:pt x="351" y="3"/>
                  </a:lnTo>
                  <a:lnTo>
                    <a:pt x="349" y="3"/>
                  </a:lnTo>
                  <a:lnTo>
                    <a:pt x="349" y="2"/>
                  </a:lnTo>
                  <a:lnTo>
                    <a:pt x="349" y="2"/>
                  </a:lnTo>
                  <a:lnTo>
                    <a:pt x="349" y="1"/>
                  </a:lnTo>
                  <a:lnTo>
                    <a:pt x="349" y="1"/>
                  </a:lnTo>
                  <a:lnTo>
                    <a:pt x="351" y="0"/>
                  </a:lnTo>
                  <a:lnTo>
                    <a:pt x="351" y="0"/>
                  </a:lnTo>
                  <a:lnTo>
                    <a:pt x="375" y="0"/>
                  </a:lnTo>
                  <a:lnTo>
                    <a:pt x="376" y="0"/>
                  </a:lnTo>
                  <a:lnTo>
                    <a:pt x="377" y="1"/>
                  </a:lnTo>
                  <a:lnTo>
                    <a:pt x="377" y="1"/>
                  </a:lnTo>
                  <a:lnTo>
                    <a:pt x="377" y="2"/>
                  </a:lnTo>
                  <a:lnTo>
                    <a:pt x="377" y="2"/>
                  </a:lnTo>
                  <a:lnTo>
                    <a:pt x="377" y="3"/>
                  </a:lnTo>
                  <a:lnTo>
                    <a:pt x="376" y="3"/>
                  </a:lnTo>
                  <a:lnTo>
                    <a:pt x="375" y="4"/>
                  </a:lnTo>
                  <a:lnTo>
                    <a:pt x="375" y="4"/>
                  </a:lnTo>
                  <a:close/>
                  <a:moveTo>
                    <a:pt x="333" y="4"/>
                  </a:moveTo>
                  <a:lnTo>
                    <a:pt x="309" y="4"/>
                  </a:lnTo>
                  <a:lnTo>
                    <a:pt x="307" y="3"/>
                  </a:lnTo>
                  <a:lnTo>
                    <a:pt x="307" y="3"/>
                  </a:lnTo>
                  <a:lnTo>
                    <a:pt x="306" y="2"/>
                  </a:lnTo>
                  <a:lnTo>
                    <a:pt x="306" y="2"/>
                  </a:lnTo>
                  <a:lnTo>
                    <a:pt x="306" y="1"/>
                  </a:lnTo>
                  <a:lnTo>
                    <a:pt x="307" y="1"/>
                  </a:lnTo>
                  <a:lnTo>
                    <a:pt x="307" y="0"/>
                  </a:lnTo>
                  <a:lnTo>
                    <a:pt x="309" y="0"/>
                  </a:lnTo>
                  <a:lnTo>
                    <a:pt x="333" y="0"/>
                  </a:lnTo>
                  <a:lnTo>
                    <a:pt x="333" y="0"/>
                  </a:lnTo>
                  <a:lnTo>
                    <a:pt x="334" y="1"/>
                  </a:lnTo>
                  <a:lnTo>
                    <a:pt x="334" y="1"/>
                  </a:lnTo>
                  <a:lnTo>
                    <a:pt x="335" y="2"/>
                  </a:lnTo>
                  <a:lnTo>
                    <a:pt x="334" y="2"/>
                  </a:lnTo>
                  <a:lnTo>
                    <a:pt x="334" y="3"/>
                  </a:lnTo>
                  <a:lnTo>
                    <a:pt x="333" y="3"/>
                  </a:lnTo>
                  <a:lnTo>
                    <a:pt x="333" y="4"/>
                  </a:lnTo>
                  <a:lnTo>
                    <a:pt x="333" y="4"/>
                  </a:lnTo>
                  <a:close/>
                  <a:moveTo>
                    <a:pt x="291" y="4"/>
                  </a:moveTo>
                  <a:lnTo>
                    <a:pt x="267" y="4"/>
                  </a:lnTo>
                  <a:lnTo>
                    <a:pt x="266" y="3"/>
                  </a:lnTo>
                  <a:lnTo>
                    <a:pt x="264" y="3"/>
                  </a:lnTo>
                  <a:lnTo>
                    <a:pt x="264" y="2"/>
                  </a:lnTo>
                  <a:lnTo>
                    <a:pt x="264" y="2"/>
                  </a:lnTo>
                  <a:lnTo>
                    <a:pt x="264" y="1"/>
                  </a:lnTo>
                  <a:lnTo>
                    <a:pt x="264" y="1"/>
                  </a:lnTo>
                  <a:lnTo>
                    <a:pt x="266" y="0"/>
                  </a:lnTo>
                  <a:lnTo>
                    <a:pt x="267" y="0"/>
                  </a:lnTo>
                  <a:lnTo>
                    <a:pt x="291" y="0"/>
                  </a:lnTo>
                  <a:lnTo>
                    <a:pt x="291" y="0"/>
                  </a:lnTo>
                  <a:lnTo>
                    <a:pt x="292" y="1"/>
                  </a:lnTo>
                  <a:lnTo>
                    <a:pt x="292" y="1"/>
                  </a:lnTo>
                  <a:lnTo>
                    <a:pt x="292" y="2"/>
                  </a:lnTo>
                  <a:lnTo>
                    <a:pt x="292" y="2"/>
                  </a:lnTo>
                  <a:lnTo>
                    <a:pt x="292" y="3"/>
                  </a:lnTo>
                  <a:lnTo>
                    <a:pt x="291" y="3"/>
                  </a:lnTo>
                  <a:lnTo>
                    <a:pt x="291" y="4"/>
                  </a:lnTo>
                  <a:lnTo>
                    <a:pt x="291" y="4"/>
                  </a:lnTo>
                  <a:close/>
                  <a:moveTo>
                    <a:pt x="248" y="4"/>
                  </a:moveTo>
                  <a:lnTo>
                    <a:pt x="224" y="4"/>
                  </a:lnTo>
                  <a:lnTo>
                    <a:pt x="222" y="3"/>
                  </a:lnTo>
                  <a:lnTo>
                    <a:pt x="222" y="3"/>
                  </a:lnTo>
                  <a:lnTo>
                    <a:pt x="222" y="2"/>
                  </a:lnTo>
                  <a:lnTo>
                    <a:pt x="222" y="1"/>
                  </a:lnTo>
                  <a:lnTo>
                    <a:pt x="222" y="0"/>
                  </a:lnTo>
                  <a:lnTo>
                    <a:pt x="224" y="0"/>
                  </a:lnTo>
                  <a:lnTo>
                    <a:pt x="248" y="0"/>
                  </a:lnTo>
                  <a:lnTo>
                    <a:pt x="249" y="0"/>
                  </a:lnTo>
                  <a:lnTo>
                    <a:pt x="249" y="1"/>
                  </a:lnTo>
                  <a:lnTo>
                    <a:pt x="250" y="1"/>
                  </a:lnTo>
                  <a:lnTo>
                    <a:pt x="250" y="2"/>
                  </a:lnTo>
                  <a:lnTo>
                    <a:pt x="250" y="2"/>
                  </a:lnTo>
                  <a:lnTo>
                    <a:pt x="249" y="3"/>
                  </a:lnTo>
                  <a:lnTo>
                    <a:pt x="249" y="3"/>
                  </a:lnTo>
                  <a:lnTo>
                    <a:pt x="248" y="4"/>
                  </a:lnTo>
                  <a:lnTo>
                    <a:pt x="248" y="4"/>
                  </a:lnTo>
                  <a:close/>
                  <a:moveTo>
                    <a:pt x="206" y="4"/>
                  </a:moveTo>
                  <a:lnTo>
                    <a:pt x="182" y="4"/>
                  </a:lnTo>
                  <a:lnTo>
                    <a:pt x="180" y="3"/>
                  </a:lnTo>
                  <a:lnTo>
                    <a:pt x="179" y="3"/>
                  </a:lnTo>
                  <a:lnTo>
                    <a:pt x="179" y="2"/>
                  </a:lnTo>
                  <a:lnTo>
                    <a:pt x="179" y="2"/>
                  </a:lnTo>
                  <a:lnTo>
                    <a:pt x="179" y="1"/>
                  </a:lnTo>
                  <a:lnTo>
                    <a:pt x="179" y="1"/>
                  </a:lnTo>
                  <a:lnTo>
                    <a:pt x="180" y="0"/>
                  </a:lnTo>
                  <a:lnTo>
                    <a:pt x="182" y="0"/>
                  </a:lnTo>
                  <a:lnTo>
                    <a:pt x="206" y="0"/>
                  </a:lnTo>
                  <a:lnTo>
                    <a:pt x="206" y="0"/>
                  </a:lnTo>
                  <a:lnTo>
                    <a:pt x="207" y="1"/>
                  </a:lnTo>
                  <a:lnTo>
                    <a:pt x="207" y="1"/>
                  </a:lnTo>
                  <a:lnTo>
                    <a:pt x="207" y="2"/>
                  </a:lnTo>
                  <a:lnTo>
                    <a:pt x="207" y="2"/>
                  </a:lnTo>
                  <a:lnTo>
                    <a:pt x="207" y="3"/>
                  </a:lnTo>
                  <a:lnTo>
                    <a:pt x="206" y="3"/>
                  </a:lnTo>
                  <a:lnTo>
                    <a:pt x="206" y="4"/>
                  </a:lnTo>
                  <a:lnTo>
                    <a:pt x="206" y="4"/>
                  </a:lnTo>
                  <a:close/>
                  <a:moveTo>
                    <a:pt x="163" y="4"/>
                  </a:moveTo>
                  <a:lnTo>
                    <a:pt x="139" y="4"/>
                  </a:lnTo>
                  <a:lnTo>
                    <a:pt x="139" y="3"/>
                  </a:lnTo>
                  <a:lnTo>
                    <a:pt x="137" y="3"/>
                  </a:lnTo>
                  <a:lnTo>
                    <a:pt x="137" y="2"/>
                  </a:lnTo>
                  <a:lnTo>
                    <a:pt x="137" y="2"/>
                  </a:lnTo>
                  <a:lnTo>
                    <a:pt x="137" y="1"/>
                  </a:lnTo>
                  <a:lnTo>
                    <a:pt x="137" y="1"/>
                  </a:lnTo>
                  <a:lnTo>
                    <a:pt x="139" y="0"/>
                  </a:lnTo>
                  <a:lnTo>
                    <a:pt x="139" y="0"/>
                  </a:lnTo>
                  <a:lnTo>
                    <a:pt x="163" y="0"/>
                  </a:lnTo>
                  <a:lnTo>
                    <a:pt x="164" y="0"/>
                  </a:lnTo>
                  <a:lnTo>
                    <a:pt x="164" y="1"/>
                  </a:lnTo>
                  <a:lnTo>
                    <a:pt x="165" y="1"/>
                  </a:lnTo>
                  <a:lnTo>
                    <a:pt x="165" y="2"/>
                  </a:lnTo>
                  <a:lnTo>
                    <a:pt x="165" y="2"/>
                  </a:lnTo>
                  <a:lnTo>
                    <a:pt x="164" y="3"/>
                  </a:lnTo>
                  <a:lnTo>
                    <a:pt x="164" y="3"/>
                  </a:lnTo>
                  <a:lnTo>
                    <a:pt x="163" y="4"/>
                  </a:lnTo>
                  <a:lnTo>
                    <a:pt x="163" y="4"/>
                  </a:lnTo>
                  <a:close/>
                  <a:moveTo>
                    <a:pt x="121" y="4"/>
                  </a:moveTo>
                  <a:lnTo>
                    <a:pt x="97" y="4"/>
                  </a:lnTo>
                  <a:lnTo>
                    <a:pt x="95" y="3"/>
                  </a:lnTo>
                  <a:lnTo>
                    <a:pt x="95" y="3"/>
                  </a:lnTo>
                  <a:lnTo>
                    <a:pt x="94" y="2"/>
                  </a:lnTo>
                  <a:lnTo>
                    <a:pt x="94" y="2"/>
                  </a:lnTo>
                  <a:lnTo>
                    <a:pt x="94" y="1"/>
                  </a:lnTo>
                  <a:lnTo>
                    <a:pt x="95" y="1"/>
                  </a:lnTo>
                  <a:lnTo>
                    <a:pt x="95" y="0"/>
                  </a:lnTo>
                  <a:lnTo>
                    <a:pt x="97" y="0"/>
                  </a:lnTo>
                  <a:lnTo>
                    <a:pt x="121" y="0"/>
                  </a:lnTo>
                  <a:lnTo>
                    <a:pt x="121" y="0"/>
                  </a:lnTo>
                  <a:lnTo>
                    <a:pt x="122" y="1"/>
                  </a:lnTo>
                  <a:lnTo>
                    <a:pt x="122" y="1"/>
                  </a:lnTo>
                  <a:lnTo>
                    <a:pt x="123" y="2"/>
                  </a:lnTo>
                  <a:lnTo>
                    <a:pt x="122" y="2"/>
                  </a:lnTo>
                  <a:lnTo>
                    <a:pt x="122" y="3"/>
                  </a:lnTo>
                  <a:lnTo>
                    <a:pt x="121" y="3"/>
                  </a:lnTo>
                  <a:lnTo>
                    <a:pt x="121" y="4"/>
                  </a:lnTo>
                  <a:lnTo>
                    <a:pt x="121" y="4"/>
                  </a:lnTo>
                  <a:close/>
                  <a:moveTo>
                    <a:pt x="79" y="4"/>
                  </a:moveTo>
                  <a:lnTo>
                    <a:pt x="55" y="4"/>
                  </a:lnTo>
                  <a:lnTo>
                    <a:pt x="54" y="3"/>
                  </a:lnTo>
                  <a:lnTo>
                    <a:pt x="52" y="3"/>
                  </a:lnTo>
                  <a:lnTo>
                    <a:pt x="52" y="2"/>
                  </a:lnTo>
                  <a:lnTo>
                    <a:pt x="52" y="2"/>
                  </a:lnTo>
                  <a:lnTo>
                    <a:pt x="52" y="1"/>
                  </a:lnTo>
                  <a:lnTo>
                    <a:pt x="52" y="1"/>
                  </a:lnTo>
                  <a:lnTo>
                    <a:pt x="54" y="0"/>
                  </a:lnTo>
                  <a:lnTo>
                    <a:pt x="55" y="0"/>
                  </a:lnTo>
                  <a:lnTo>
                    <a:pt x="79" y="0"/>
                  </a:lnTo>
                  <a:lnTo>
                    <a:pt x="79" y="0"/>
                  </a:lnTo>
                  <a:lnTo>
                    <a:pt x="80" y="1"/>
                  </a:lnTo>
                  <a:lnTo>
                    <a:pt x="80" y="1"/>
                  </a:lnTo>
                  <a:lnTo>
                    <a:pt x="80" y="2"/>
                  </a:lnTo>
                  <a:lnTo>
                    <a:pt x="80" y="2"/>
                  </a:lnTo>
                  <a:lnTo>
                    <a:pt x="80" y="3"/>
                  </a:lnTo>
                  <a:lnTo>
                    <a:pt x="79" y="3"/>
                  </a:lnTo>
                  <a:lnTo>
                    <a:pt x="79" y="4"/>
                  </a:lnTo>
                  <a:lnTo>
                    <a:pt x="79" y="4"/>
                  </a:lnTo>
                  <a:close/>
                  <a:moveTo>
                    <a:pt x="36" y="4"/>
                  </a:moveTo>
                  <a:lnTo>
                    <a:pt x="12" y="4"/>
                  </a:lnTo>
                  <a:lnTo>
                    <a:pt x="10" y="3"/>
                  </a:lnTo>
                  <a:lnTo>
                    <a:pt x="10" y="3"/>
                  </a:lnTo>
                  <a:lnTo>
                    <a:pt x="9" y="2"/>
                  </a:lnTo>
                  <a:lnTo>
                    <a:pt x="9" y="2"/>
                  </a:lnTo>
                  <a:lnTo>
                    <a:pt x="9" y="1"/>
                  </a:lnTo>
                  <a:lnTo>
                    <a:pt x="10" y="1"/>
                  </a:lnTo>
                  <a:lnTo>
                    <a:pt x="10" y="0"/>
                  </a:lnTo>
                  <a:lnTo>
                    <a:pt x="12" y="0"/>
                  </a:lnTo>
                  <a:lnTo>
                    <a:pt x="36" y="0"/>
                  </a:lnTo>
                  <a:lnTo>
                    <a:pt x="37" y="0"/>
                  </a:lnTo>
                  <a:lnTo>
                    <a:pt x="37" y="1"/>
                  </a:lnTo>
                  <a:lnTo>
                    <a:pt x="38" y="2"/>
                  </a:lnTo>
                  <a:lnTo>
                    <a:pt x="37" y="3"/>
                  </a:lnTo>
                  <a:lnTo>
                    <a:pt x="37" y="3"/>
                  </a:lnTo>
                  <a:lnTo>
                    <a:pt x="36" y="4"/>
                  </a:lnTo>
                  <a:lnTo>
                    <a:pt x="36" y="4"/>
                  </a:lnTo>
                  <a:close/>
                </a:path>
              </a:pathLst>
            </a:custGeom>
            <a:solidFill>
              <a:srgbClr val="000000"/>
            </a:solidFill>
            <a:ln w="25400">
              <a:solidFill>
                <a:srgbClr val="000000"/>
              </a:solidFill>
              <a:prstDash val="solid"/>
              <a:round/>
              <a:headEnd/>
              <a:tailEnd/>
            </a:ln>
          </p:spPr>
          <p:txBody>
            <a:bodyPr/>
            <a:lstStyle/>
            <a:p>
              <a:endParaRPr lang="en-US"/>
            </a:p>
          </p:txBody>
        </p:sp>
        <p:sp>
          <p:nvSpPr>
            <p:cNvPr id="309606" name="Rectangle 358">
              <a:extLst>
                <a:ext uri="{FF2B5EF4-FFF2-40B4-BE49-F238E27FC236}">
                  <a16:creationId xmlns:a16="http://schemas.microsoft.com/office/drawing/2014/main" id="{B8DDD373-9834-DA40-A159-3982A9C2A49F}"/>
                </a:ext>
              </a:extLst>
            </p:cNvPr>
            <p:cNvSpPr>
              <a:spLocks noChangeArrowheads="1"/>
            </p:cNvSpPr>
            <p:nvPr/>
          </p:nvSpPr>
          <p:spPr bwMode="auto">
            <a:xfrm>
              <a:off x="472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07" name="Rectangle 359">
              <a:extLst>
                <a:ext uri="{FF2B5EF4-FFF2-40B4-BE49-F238E27FC236}">
                  <a16:creationId xmlns:a16="http://schemas.microsoft.com/office/drawing/2014/main" id="{8072D8F6-1A34-3947-9C24-6A91B262313C}"/>
                </a:ext>
              </a:extLst>
            </p:cNvPr>
            <p:cNvSpPr>
              <a:spLocks noChangeArrowheads="1"/>
            </p:cNvSpPr>
            <p:nvPr/>
          </p:nvSpPr>
          <p:spPr bwMode="auto">
            <a:xfrm>
              <a:off x="4724" y="1206"/>
              <a:ext cx="261" cy="185"/>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08" name="Rectangle 360">
              <a:extLst>
                <a:ext uri="{FF2B5EF4-FFF2-40B4-BE49-F238E27FC236}">
                  <a16:creationId xmlns:a16="http://schemas.microsoft.com/office/drawing/2014/main" id="{81C782F6-AA28-F74D-A591-B9A36C754B6E}"/>
                </a:ext>
              </a:extLst>
            </p:cNvPr>
            <p:cNvSpPr>
              <a:spLocks noChangeArrowheads="1"/>
            </p:cNvSpPr>
            <p:nvPr/>
          </p:nvSpPr>
          <p:spPr bwMode="auto">
            <a:xfrm>
              <a:off x="4755" y="1233"/>
              <a:ext cx="20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S :</a:t>
              </a:r>
            </a:p>
            <a:p>
              <a:pPr algn="ctr"/>
              <a:r>
                <a:rPr lang="en-US" altLang="en-US" sz="800" b="1">
                  <a:solidFill>
                    <a:srgbClr val="000000"/>
                  </a:solidFill>
                  <a:latin typeface="Arial" panose="020B0604020202020204" pitchFamily="34" charset="0"/>
                </a:rPr>
                <a:t>Sensor</a:t>
              </a:r>
              <a:endParaRPr lang="en-US" altLang="en-US" sz="1800" b="1">
                <a:solidFill>
                  <a:schemeClr val="tx2"/>
                </a:solidFill>
                <a:latin typeface="Tahoma" panose="020B0604030504040204" pitchFamily="34" charset="0"/>
              </a:endParaRPr>
            </a:p>
          </p:txBody>
        </p:sp>
        <p:sp>
          <p:nvSpPr>
            <p:cNvPr id="309609" name="Line 361">
              <a:extLst>
                <a:ext uri="{FF2B5EF4-FFF2-40B4-BE49-F238E27FC236}">
                  <a16:creationId xmlns:a16="http://schemas.microsoft.com/office/drawing/2014/main" id="{95B93B1B-93DA-904A-AAC0-A44864BC0DD1}"/>
                </a:ext>
              </a:extLst>
            </p:cNvPr>
            <p:cNvSpPr>
              <a:spLocks noChangeShapeType="1"/>
            </p:cNvSpPr>
            <p:nvPr/>
          </p:nvSpPr>
          <p:spPr bwMode="auto">
            <a:xfrm flipH="1">
              <a:off x="4601" y="1316"/>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0" name="Rectangle 362">
              <a:extLst>
                <a:ext uri="{FF2B5EF4-FFF2-40B4-BE49-F238E27FC236}">
                  <a16:creationId xmlns:a16="http://schemas.microsoft.com/office/drawing/2014/main" id="{BC2DFA23-817B-AC43-8CBA-7B0E5D19F793}"/>
                </a:ext>
              </a:extLst>
            </p:cNvPr>
            <p:cNvSpPr>
              <a:spLocks noChangeArrowheads="1"/>
            </p:cNvSpPr>
            <p:nvPr/>
          </p:nvSpPr>
          <p:spPr bwMode="auto">
            <a:xfrm>
              <a:off x="4716" y="1972"/>
              <a:ext cx="31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1" name="Rectangle 363">
              <a:extLst>
                <a:ext uri="{FF2B5EF4-FFF2-40B4-BE49-F238E27FC236}">
                  <a16:creationId xmlns:a16="http://schemas.microsoft.com/office/drawing/2014/main" id="{21753084-CCE3-A744-9C4A-C99C043804DC}"/>
                </a:ext>
              </a:extLst>
            </p:cNvPr>
            <p:cNvSpPr>
              <a:spLocks noChangeArrowheads="1"/>
            </p:cNvSpPr>
            <p:nvPr/>
          </p:nvSpPr>
          <p:spPr bwMode="auto">
            <a:xfrm>
              <a:off x="4834" y="1988"/>
              <a:ext cx="1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IC :</a:t>
              </a:r>
              <a:endParaRPr lang="en-US" altLang="en-US" sz="1800" b="1">
                <a:solidFill>
                  <a:schemeClr val="tx2"/>
                </a:solidFill>
                <a:latin typeface="Tahoma" panose="020B0604030504040204" pitchFamily="34" charset="0"/>
              </a:endParaRPr>
            </a:p>
          </p:txBody>
        </p:sp>
        <p:sp>
          <p:nvSpPr>
            <p:cNvPr id="309612" name="Rectangle 364">
              <a:extLst>
                <a:ext uri="{FF2B5EF4-FFF2-40B4-BE49-F238E27FC236}">
                  <a16:creationId xmlns:a16="http://schemas.microsoft.com/office/drawing/2014/main" id="{B9D94975-2842-464E-8510-E25DF37CE882}"/>
                </a:ext>
              </a:extLst>
            </p:cNvPr>
            <p:cNvSpPr>
              <a:spLocks noChangeArrowheads="1"/>
            </p:cNvSpPr>
            <p:nvPr/>
          </p:nvSpPr>
          <p:spPr bwMode="auto">
            <a:xfrm>
              <a:off x="4709" y="2046"/>
              <a:ext cx="36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InstrControl</a:t>
              </a:r>
              <a:endParaRPr lang="en-US" altLang="en-US" sz="1800" b="1">
                <a:solidFill>
                  <a:schemeClr val="tx2"/>
                </a:solidFill>
                <a:latin typeface="Tahoma" panose="020B0604030504040204" pitchFamily="34" charset="0"/>
              </a:endParaRPr>
            </a:p>
          </p:txBody>
        </p:sp>
        <p:sp>
          <p:nvSpPr>
            <p:cNvPr id="309613" name="Line 365">
              <a:extLst>
                <a:ext uri="{FF2B5EF4-FFF2-40B4-BE49-F238E27FC236}">
                  <a16:creationId xmlns:a16="http://schemas.microsoft.com/office/drawing/2014/main" id="{1727A3B8-FD1F-8146-9707-93928F911872}"/>
                </a:ext>
              </a:extLst>
            </p:cNvPr>
            <p:cNvSpPr>
              <a:spLocks noChangeShapeType="1"/>
            </p:cNvSpPr>
            <p:nvPr/>
          </p:nvSpPr>
          <p:spPr bwMode="auto">
            <a:xfrm flipV="1">
              <a:off x="4891" y="1391"/>
              <a:ext cx="0" cy="581"/>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14" name="Freeform 366">
              <a:extLst>
                <a:ext uri="{FF2B5EF4-FFF2-40B4-BE49-F238E27FC236}">
                  <a16:creationId xmlns:a16="http://schemas.microsoft.com/office/drawing/2014/main" id="{A7126C1A-6C04-1B4D-BCDF-62C8D832D727}"/>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5" name="Freeform 367">
              <a:extLst>
                <a:ext uri="{FF2B5EF4-FFF2-40B4-BE49-F238E27FC236}">
                  <a16:creationId xmlns:a16="http://schemas.microsoft.com/office/drawing/2014/main" id="{622D3053-FA1C-DB4F-B4CB-39ABD3F54BCB}"/>
                </a:ext>
              </a:extLst>
            </p:cNvPr>
            <p:cNvSpPr>
              <a:spLocks noEditPoints="1"/>
            </p:cNvSpPr>
            <p:nvPr/>
          </p:nvSpPr>
          <p:spPr bwMode="auto">
            <a:xfrm>
              <a:off x="5024" y="1852"/>
              <a:ext cx="260" cy="1"/>
            </a:xfrm>
            <a:custGeom>
              <a:avLst/>
              <a:gdLst>
                <a:gd name="T0" fmla="*/ 1 w 1057"/>
                <a:gd name="T1" fmla="*/ 0 h 4"/>
                <a:gd name="T2" fmla="*/ 42 w 1057"/>
                <a:gd name="T3" fmla="*/ 2 h 4"/>
                <a:gd name="T4" fmla="*/ 111 w 1057"/>
                <a:gd name="T5" fmla="*/ 4 h 4"/>
                <a:gd name="T6" fmla="*/ 155 w 1057"/>
                <a:gd name="T7" fmla="*/ 2 h 4"/>
                <a:gd name="T8" fmla="*/ 196 w 1057"/>
                <a:gd name="T9" fmla="*/ 0 h 4"/>
                <a:gd name="T10" fmla="*/ 170 w 1057"/>
                <a:gd name="T11" fmla="*/ 0 h 4"/>
                <a:gd name="T12" fmla="*/ 212 w 1057"/>
                <a:gd name="T13" fmla="*/ 2 h 4"/>
                <a:gd name="T14" fmla="*/ 255 w 1057"/>
                <a:gd name="T15" fmla="*/ 3 h 4"/>
                <a:gd name="T16" fmla="*/ 324 w 1057"/>
                <a:gd name="T17" fmla="*/ 3 h 4"/>
                <a:gd name="T18" fmla="*/ 367 w 1057"/>
                <a:gd name="T19" fmla="*/ 1 h 4"/>
                <a:gd name="T20" fmla="*/ 341 w 1057"/>
                <a:gd name="T21" fmla="*/ 0 h 4"/>
                <a:gd name="T22" fmla="*/ 381 w 1057"/>
                <a:gd name="T23" fmla="*/ 1 h 4"/>
                <a:gd name="T24" fmla="*/ 425 w 1057"/>
                <a:gd name="T25" fmla="*/ 3 h 4"/>
                <a:gd name="T26" fmla="*/ 494 w 1057"/>
                <a:gd name="T27" fmla="*/ 3 h 4"/>
                <a:gd name="T28" fmla="*/ 536 w 1057"/>
                <a:gd name="T29" fmla="*/ 1 h 4"/>
                <a:gd name="T30" fmla="*/ 510 w 1057"/>
                <a:gd name="T31" fmla="*/ 0 h 4"/>
                <a:gd name="T32" fmla="*/ 551 w 1057"/>
                <a:gd name="T33" fmla="*/ 1 h 4"/>
                <a:gd name="T34" fmla="*/ 594 w 1057"/>
                <a:gd name="T35" fmla="*/ 3 h 4"/>
                <a:gd name="T36" fmla="*/ 664 w 1057"/>
                <a:gd name="T37" fmla="*/ 3 h 4"/>
                <a:gd name="T38" fmla="*/ 706 w 1057"/>
                <a:gd name="T39" fmla="*/ 1 h 4"/>
                <a:gd name="T40" fmla="*/ 747 w 1057"/>
                <a:gd name="T41" fmla="*/ 0 h 4"/>
                <a:gd name="T42" fmla="*/ 722 w 1057"/>
                <a:gd name="T43" fmla="*/ 0 h 4"/>
                <a:gd name="T44" fmla="*/ 763 w 1057"/>
                <a:gd name="T45" fmla="*/ 2 h 4"/>
                <a:gd name="T46" fmla="*/ 832 w 1057"/>
                <a:gd name="T47" fmla="*/ 4 h 4"/>
                <a:gd name="T48" fmla="*/ 876 w 1057"/>
                <a:gd name="T49" fmla="*/ 2 h 4"/>
                <a:gd name="T50" fmla="*/ 917 w 1057"/>
                <a:gd name="T51" fmla="*/ 0 h 4"/>
                <a:gd name="T52" fmla="*/ 891 w 1057"/>
                <a:gd name="T53" fmla="*/ 0 h 4"/>
                <a:gd name="T54" fmla="*/ 933 w 1057"/>
                <a:gd name="T55" fmla="*/ 2 h 4"/>
                <a:gd name="T56" fmla="*/ 1002 w 1057"/>
                <a:gd name="T57" fmla="*/ 4 h 4"/>
                <a:gd name="T58" fmla="*/ 1046 w 1057"/>
                <a:gd name="T59" fmla="*/ 2 h 4"/>
                <a:gd name="T60" fmla="*/ 1030 w 1057"/>
                <a:gd name="T61" fmla="*/ 4 h 4"/>
                <a:gd name="T62" fmla="*/ 1056 w 1057"/>
                <a:gd name="T63" fmla="*/ 3 h 4"/>
                <a:gd name="T64" fmla="*/ 1014 w 1057"/>
                <a:gd name="T65" fmla="*/ 2 h 4"/>
                <a:gd name="T66" fmla="*/ 971 w 1057"/>
                <a:gd name="T67" fmla="*/ 0 h 4"/>
                <a:gd name="T68" fmla="*/ 902 w 1057"/>
                <a:gd name="T69" fmla="*/ 1 h 4"/>
                <a:gd name="T70" fmla="*/ 859 w 1057"/>
                <a:gd name="T71" fmla="*/ 3 h 4"/>
                <a:gd name="T72" fmla="*/ 884 w 1057"/>
                <a:gd name="T73" fmla="*/ 4 h 4"/>
                <a:gd name="T74" fmla="*/ 844 w 1057"/>
                <a:gd name="T75" fmla="*/ 2 h 4"/>
                <a:gd name="T76" fmla="*/ 801 w 1057"/>
                <a:gd name="T77" fmla="*/ 0 h 4"/>
                <a:gd name="T78" fmla="*/ 733 w 1057"/>
                <a:gd name="T79" fmla="*/ 0 h 4"/>
                <a:gd name="T80" fmla="*/ 689 w 1057"/>
                <a:gd name="T81" fmla="*/ 2 h 4"/>
                <a:gd name="T82" fmla="*/ 648 w 1057"/>
                <a:gd name="T83" fmla="*/ 4 h 4"/>
                <a:gd name="T84" fmla="*/ 674 w 1057"/>
                <a:gd name="T85" fmla="*/ 3 h 4"/>
                <a:gd name="T86" fmla="*/ 632 w 1057"/>
                <a:gd name="T87" fmla="*/ 1 h 4"/>
                <a:gd name="T88" fmla="*/ 564 w 1057"/>
                <a:gd name="T89" fmla="*/ 0 h 4"/>
                <a:gd name="T90" fmla="*/ 519 w 1057"/>
                <a:gd name="T91" fmla="*/ 2 h 4"/>
                <a:gd name="T92" fmla="*/ 477 w 1057"/>
                <a:gd name="T93" fmla="*/ 3 h 4"/>
                <a:gd name="T94" fmla="*/ 504 w 1057"/>
                <a:gd name="T95" fmla="*/ 4 h 4"/>
                <a:gd name="T96" fmla="*/ 463 w 1057"/>
                <a:gd name="T97" fmla="*/ 2 h 4"/>
                <a:gd name="T98" fmla="*/ 419 w 1057"/>
                <a:gd name="T99" fmla="*/ 0 h 4"/>
                <a:gd name="T100" fmla="*/ 350 w 1057"/>
                <a:gd name="T101" fmla="*/ 1 h 4"/>
                <a:gd name="T102" fmla="*/ 308 w 1057"/>
                <a:gd name="T103" fmla="*/ 3 h 4"/>
                <a:gd name="T104" fmla="*/ 334 w 1057"/>
                <a:gd name="T105" fmla="*/ 4 h 4"/>
                <a:gd name="T106" fmla="*/ 293 w 1057"/>
                <a:gd name="T107" fmla="*/ 2 h 4"/>
                <a:gd name="T108" fmla="*/ 250 w 1057"/>
                <a:gd name="T109" fmla="*/ 0 h 4"/>
                <a:gd name="T110" fmla="*/ 181 w 1057"/>
                <a:gd name="T111" fmla="*/ 1 h 4"/>
                <a:gd name="T112" fmla="*/ 138 w 1057"/>
                <a:gd name="T113" fmla="*/ 3 h 4"/>
                <a:gd name="T114" fmla="*/ 163 w 1057"/>
                <a:gd name="T115" fmla="*/ 4 h 4"/>
                <a:gd name="T116" fmla="*/ 123 w 1057"/>
                <a:gd name="T117" fmla="*/ 2 h 4"/>
                <a:gd name="T118" fmla="*/ 80 w 1057"/>
                <a:gd name="T119" fmla="*/ 0 h 4"/>
                <a:gd name="T120" fmla="*/ 12 w 1057"/>
                <a:gd name="T12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4">
                  <a:moveTo>
                    <a:pt x="1" y="0"/>
                  </a:moveTo>
                  <a:lnTo>
                    <a:pt x="26" y="0"/>
                  </a:lnTo>
                  <a:lnTo>
                    <a:pt x="27" y="0"/>
                  </a:lnTo>
                  <a:lnTo>
                    <a:pt x="27" y="1"/>
                  </a:lnTo>
                  <a:lnTo>
                    <a:pt x="28" y="2"/>
                  </a:lnTo>
                  <a:lnTo>
                    <a:pt x="27" y="3"/>
                  </a:lnTo>
                  <a:lnTo>
                    <a:pt x="27" y="3"/>
                  </a:lnTo>
                  <a:lnTo>
                    <a:pt x="26" y="4"/>
                  </a:lnTo>
                  <a:lnTo>
                    <a:pt x="1" y="4"/>
                  </a:lnTo>
                  <a:lnTo>
                    <a:pt x="1" y="3"/>
                  </a:lnTo>
                  <a:lnTo>
                    <a:pt x="0" y="3"/>
                  </a:lnTo>
                  <a:lnTo>
                    <a:pt x="0" y="2"/>
                  </a:lnTo>
                  <a:lnTo>
                    <a:pt x="0" y="2"/>
                  </a:lnTo>
                  <a:lnTo>
                    <a:pt x="0" y="1"/>
                  </a:lnTo>
                  <a:lnTo>
                    <a:pt x="0" y="1"/>
                  </a:lnTo>
                  <a:lnTo>
                    <a:pt x="1" y="0"/>
                  </a:lnTo>
                  <a:lnTo>
                    <a:pt x="1" y="0"/>
                  </a:lnTo>
                  <a:lnTo>
                    <a:pt x="1" y="0"/>
                  </a:lnTo>
                  <a:close/>
                  <a:moveTo>
                    <a:pt x="44" y="0"/>
                  </a:moveTo>
                  <a:lnTo>
                    <a:pt x="69" y="0"/>
                  </a:lnTo>
                  <a:lnTo>
                    <a:pt x="69" y="0"/>
                  </a:lnTo>
                  <a:lnTo>
                    <a:pt x="70" y="1"/>
                  </a:lnTo>
                  <a:lnTo>
                    <a:pt x="70" y="1"/>
                  </a:lnTo>
                  <a:lnTo>
                    <a:pt x="70" y="2"/>
                  </a:lnTo>
                  <a:lnTo>
                    <a:pt x="70" y="2"/>
                  </a:lnTo>
                  <a:lnTo>
                    <a:pt x="70" y="3"/>
                  </a:lnTo>
                  <a:lnTo>
                    <a:pt x="69" y="3"/>
                  </a:lnTo>
                  <a:lnTo>
                    <a:pt x="69" y="4"/>
                  </a:lnTo>
                  <a:lnTo>
                    <a:pt x="44" y="4"/>
                  </a:lnTo>
                  <a:lnTo>
                    <a:pt x="43" y="3"/>
                  </a:lnTo>
                  <a:lnTo>
                    <a:pt x="43" y="3"/>
                  </a:lnTo>
                  <a:lnTo>
                    <a:pt x="42" y="2"/>
                  </a:lnTo>
                  <a:lnTo>
                    <a:pt x="42" y="2"/>
                  </a:lnTo>
                  <a:lnTo>
                    <a:pt x="42" y="1"/>
                  </a:lnTo>
                  <a:lnTo>
                    <a:pt x="43" y="1"/>
                  </a:lnTo>
                  <a:lnTo>
                    <a:pt x="43" y="0"/>
                  </a:lnTo>
                  <a:lnTo>
                    <a:pt x="44" y="0"/>
                  </a:lnTo>
                  <a:lnTo>
                    <a:pt x="44" y="0"/>
                  </a:lnTo>
                  <a:close/>
                  <a:moveTo>
                    <a:pt x="86" y="0"/>
                  </a:moveTo>
                  <a:lnTo>
                    <a:pt x="111" y="0"/>
                  </a:lnTo>
                  <a:lnTo>
                    <a:pt x="112" y="0"/>
                  </a:lnTo>
                  <a:lnTo>
                    <a:pt x="112" y="1"/>
                  </a:lnTo>
                  <a:lnTo>
                    <a:pt x="113" y="1"/>
                  </a:lnTo>
                  <a:lnTo>
                    <a:pt x="113" y="2"/>
                  </a:lnTo>
                  <a:lnTo>
                    <a:pt x="113" y="2"/>
                  </a:lnTo>
                  <a:lnTo>
                    <a:pt x="112" y="3"/>
                  </a:lnTo>
                  <a:lnTo>
                    <a:pt x="112" y="3"/>
                  </a:lnTo>
                  <a:lnTo>
                    <a:pt x="111" y="4"/>
                  </a:lnTo>
                  <a:lnTo>
                    <a:pt x="86" y="4"/>
                  </a:lnTo>
                  <a:lnTo>
                    <a:pt x="85" y="3"/>
                  </a:lnTo>
                  <a:lnTo>
                    <a:pt x="85" y="3"/>
                  </a:lnTo>
                  <a:lnTo>
                    <a:pt x="85" y="2"/>
                  </a:lnTo>
                  <a:lnTo>
                    <a:pt x="85" y="2"/>
                  </a:lnTo>
                  <a:lnTo>
                    <a:pt x="85" y="1"/>
                  </a:lnTo>
                  <a:lnTo>
                    <a:pt x="85" y="1"/>
                  </a:lnTo>
                  <a:lnTo>
                    <a:pt x="85" y="0"/>
                  </a:lnTo>
                  <a:lnTo>
                    <a:pt x="86" y="0"/>
                  </a:lnTo>
                  <a:lnTo>
                    <a:pt x="86" y="0"/>
                  </a:lnTo>
                  <a:close/>
                  <a:moveTo>
                    <a:pt x="129" y="0"/>
                  </a:moveTo>
                  <a:lnTo>
                    <a:pt x="154" y="0"/>
                  </a:lnTo>
                  <a:lnTo>
                    <a:pt x="154" y="0"/>
                  </a:lnTo>
                  <a:lnTo>
                    <a:pt x="155" y="1"/>
                  </a:lnTo>
                  <a:lnTo>
                    <a:pt x="155" y="1"/>
                  </a:lnTo>
                  <a:lnTo>
                    <a:pt x="155" y="2"/>
                  </a:lnTo>
                  <a:lnTo>
                    <a:pt x="155" y="2"/>
                  </a:lnTo>
                  <a:lnTo>
                    <a:pt x="155" y="3"/>
                  </a:lnTo>
                  <a:lnTo>
                    <a:pt x="154" y="3"/>
                  </a:lnTo>
                  <a:lnTo>
                    <a:pt x="154" y="4"/>
                  </a:lnTo>
                  <a:lnTo>
                    <a:pt x="129" y="4"/>
                  </a:lnTo>
                  <a:lnTo>
                    <a:pt x="128" y="3"/>
                  </a:lnTo>
                  <a:lnTo>
                    <a:pt x="127" y="3"/>
                  </a:lnTo>
                  <a:lnTo>
                    <a:pt x="127" y="2"/>
                  </a:lnTo>
                  <a:lnTo>
                    <a:pt x="127" y="2"/>
                  </a:lnTo>
                  <a:lnTo>
                    <a:pt x="127" y="1"/>
                  </a:lnTo>
                  <a:lnTo>
                    <a:pt x="127" y="1"/>
                  </a:lnTo>
                  <a:lnTo>
                    <a:pt x="128" y="0"/>
                  </a:lnTo>
                  <a:lnTo>
                    <a:pt x="129" y="0"/>
                  </a:lnTo>
                  <a:lnTo>
                    <a:pt x="129" y="0"/>
                  </a:lnTo>
                  <a:close/>
                  <a:moveTo>
                    <a:pt x="171" y="0"/>
                  </a:moveTo>
                  <a:lnTo>
                    <a:pt x="196" y="0"/>
                  </a:lnTo>
                  <a:lnTo>
                    <a:pt x="196" y="0"/>
                  </a:lnTo>
                  <a:lnTo>
                    <a:pt x="197" y="1"/>
                  </a:lnTo>
                  <a:lnTo>
                    <a:pt x="197" y="1"/>
                  </a:lnTo>
                  <a:lnTo>
                    <a:pt x="198" y="2"/>
                  </a:lnTo>
                  <a:lnTo>
                    <a:pt x="197" y="2"/>
                  </a:lnTo>
                  <a:lnTo>
                    <a:pt x="197" y="3"/>
                  </a:lnTo>
                  <a:lnTo>
                    <a:pt x="196" y="3"/>
                  </a:lnTo>
                  <a:lnTo>
                    <a:pt x="196" y="4"/>
                  </a:lnTo>
                  <a:lnTo>
                    <a:pt x="171" y="4"/>
                  </a:lnTo>
                  <a:lnTo>
                    <a:pt x="170" y="3"/>
                  </a:lnTo>
                  <a:lnTo>
                    <a:pt x="170" y="3"/>
                  </a:lnTo>
                  <a:lnTo>
                    <a:pt x="169" y="2"/>
                  </a:lnTo>
                  <a:lnTo>
                    <a:pt x="169" y="2"/>
                  </a:lnTo>
                  <a:lnTo>
                    <a:pt x="169" y="1"/>
                  </a:lnTo>
                  <a:lnTo>
                    <a:pt x="170" y="1"/>
                  </a:lnTo>
                  <a:lnTo>
                    <a:pt x="170" y="0"/>
                  </a:lnTo>
                  <a:lnTo>
                    <a:pt x="171" y="0"/>
                  </a:lnTo>
                  <a:lnTo>
                    <a:pt x="171" y="0"/>
                  </a:lnTo>
                  <a:close/>
                  <a:moveTo>
                    <a:pt x="213" y="0"/>
                  </a:moveTo>
                  <a:lnTo>
                    <a:pt x="238" y="0"/>
                  </a:lnTo>
                  <a:lnTo>
                    <a:pt x="239" y="0"/>
                  </a:lnTo>
                  <a:lnTo>
                    <a:pt x="240" y="1"/>
                  </a:lnTo>
                  <a:lnTo>
                    <a:pt x="240" y="1"/>
                  </a:lnTo>
                  <a:lnTo>
                    <a:pt x="240" y="2"/>
                  </a:lnTo>
                  <a:lnTo>
                    <a:pt x="240" y="2"/>
                  </a:lnTo>
                  <a:lnTo>
                    <a:pt x="240" y="3"/>
                  </a:lnTo>
                  <a:lnTo>
                    <a:pt x="239" y="3"/>
                  </a:lnTo>
                  <a:lnTo>
                    <a:pt x="238" y="4"/>
                  </a:lnTo>
                  <a:lnTo>
                    <a:pt x="213" y="4"/>
                  </a:lnTo>
                  <a:lnTo>
                    <a:pt x="213" y="3"/>
                  </a:lnTo>
                  <a:lnTo>
                    <a:pt x="212" y="3"/>
                  </a:lnTo>
                  <a:lnTo>
                    <a:pt x="212" y="2"/>
                  </a:lnTo>
                  <a:lnTo>
                    <a:pt x="212" y="1"/>
                  </a:lnTo>
                  <a:lnTo>
                    <a:pt x="213" y="0"/>
                  </a:lnTo>
                  <a:lnTo>
                    <a:pt x="213" y="0"/>
                  </a:lnTo>
                  <a:lnTo>
                    <a:pt x="213" y="0"/>
                  </a:lnTo>
                  <a:close/>
                  <a:moveTo>
                    <a:pt x="256" y="0"/>
                  </a:moveTo>
                  <a:lnTo>
                    <a:pt x="281" y="0"/>
                  </a:lnTo>
                  <a:lnTo>
                    <a:pt x="281" y="0"/>
                  </a:lnTo>
                  <a:lnTo>
                    <a:pt x="282" y="1"/>
                  </a:lnTo>
                  <a:lnTo>
                    <a:pt x="282" y="1"/>
                  </a:lnTo>
                  <a:lnTo>
                    <a:pt x="282" y="2"/>
                  </a:lnTo>
                  <a:lnTo>
                    <a:pt x="282" y="2"/>
                  </a:lnTo>
                  <a:lnTo>
                    <a:pt x="282" y="3"/>
                  </a:lnTo>
                  <a:lnTo>
                    <a:pt x="281" y="3"/>
                  </a:lnTo>
                  <a:lnTo>
                    <a:pt x="281" y="4"/>
                  </a:lnTo>
                  <a:lnTo>
                    <a:pt x="256" y="4"/>
                  </a:lnTo>
                  <a:lnTo>
                    <a:pt x="255" y="3"/>
                  </a:lnTo>
                  <a:lnTo>
                    <a:pt x="255" y="3"/>
                  </a:lnTo>
                  <a:lnTo>
                    <a:pt x="254" y="2"/>
                  </a:lnTo>
                  <a:lnTo>
                    <a:pt x="254" y="2"/>
                  </a:lnTo>
                  <a:lnTo>
                    <a:pt x="254" y="1"/>
                  </a:lnTo>
                  <a:lnTo>
                    <a:pt x="255" y="1"/>
                  </a:lnTo>
                  <a:lnTo>
                    <a:pt x="255" y="0"/>
                  </a:lnTo>
                  <a:lnTo>
                    <a:pt x="256" y="0"/>
                  </a:lnTo>
                  <a:lnTo>
                    <a:pt x="256" y="0"/>
                  </a:lnTo>
                  <a:close/>
                  <a:moveTo>
                    <a:pt x="298" y="0"/>
                  </a:moveTo>
                  <a:lnTo>
                    <a:pt x="323" y="0"/>
                  </a:lnTo>
                  <a:lnTo>
                    <a:pt x="324" y="0"/>
                  </a:lnTo>
                  <a:lnTo>
                    <a:pt x="324" y="1"/>
                  </a:lnTo>
                  <a:lnTo>
                    <a:pt x="325" y="1"/>
                  </a:lnTo>
                  <a:lnTo>
                    <a:pt x="325" y="2"/>
                  </a:lnTo>
                  <a:lnTo>
                    <a:pt x="325" y="2"/>
                  </a:lnTo>
                  <a:lnTo>
                    <a:pt x="324" y="3"/>
                  </a:lnTo>
                  <a:lnTo>
                    <a:pt x="324" y="3"/>
                  </a:lnTo>
                  <a:lnTo>
                    <a:pt x="323" y="4"/>
                  </a:lnTo>
                  <a:lnTo>
                    <a:pt x="298" y="4"/>
                  </a:lnTo>
                  <a:lnTo>
                    <a:pt x="297" y="3"/>
                  </a:lnTo>
                  <a:lnTo>
                    <a:pt x="297" y="3"/>
                  </a:lnTo>
                  <a:lnTo>
                    <a:pt x="297" y="2"/>
                  </a:lnTo>
                  <a:lnTo>
                    <a:pt x="297" y="2"/>
                  </a:lnTo>
                  <a:lnTo>
                    <a:pt x="297" y="1"/>
                  </a:lnTo>
                  <a:lnTo>
                    <a:pt x="297" y="1"/>
                  </a:lnTo>
                  <a:lnTo>
                    <a:pt x="297" y="0"/>
                  </a:lnTo>
                  <a:lnTo>
                    <a:pt x="298" y="0"/>
                  </a:lnTo>
                  <a:lnTo>
                    <a:pt x="298" y="0"/>
                  </a:lnTo>
                  <a:close/>
                  <a:moveTo>
                    <a:pt x="341" y="0"/>
                  </a:moveTo>
                  <a:lnTo>
                    <a:pt x="366" y="0"/>
                  </a:lnTo>
                  <a:lnTo>
                    <a:pt x="366" y="0"/>
                  </a:lnTo>
                  <a:lnTo>
                    <a:pt x="367" y="1"/>
                  </a:lnTo>
                  <a:lnTo>
                    <a:pt x="367" y="1"/>
                  </a:lnTo>
                  <a:lnTo>
                    <a:pt x="367" y="2"/>
                  </a:lnTo>
                  <a:lnTo>
                    <a:pt x="367" y="2"/>
                  </a:lnTo>
                  <a:lnTo>
                    <a:pt x="367" y="3"/>
                  </a:lnTo>
                  <a:lnTo>
                    <a:pt x="366" y="3"/>
                  </a:lnTo>
                  <a:lnTo>
                    <a:pt x="366" y="4"/>
                  </a:lnTo>
                  <a:lnTo>
                    <a:pt x="341" y="4"/>
                  </a:lnTo>
                  <a:lnTo>
                    <a:pt x="340" y="3"/>
                  </a:lnTo>
                  <a:lnTo>
                    <a:pt x="339" y="3"/>
                  </a:lnTo>
                  <a:lnTo>
                    <a:pt x="339" y="2"/>
                  </a:lnTo>
                  <a:lnTo>
                    <a:pt x="339" y="2"/>
                  </a:lnTo>
                  <a:lnTo>
                    <a:pt x="339" y="1"/>
                  </a:lnTo>
                  <a:lnTo>
                    <a:pt x="339" y="1"/>
                  </a:lnTo>
                  <a:lnTo>
                    <a:pt x="340" y="0"/>
                  </a:lnTo>
                  <a:lnTo>
                    <a:pt x="341" y="0"/>
                  </a:lnTo>
                  <a:lnTo>
                    <a:pt x="341" y="0"/>
                  </a:lnTo>
                  <a:close/>
                  <a:moveTo>
                    <a:pt x="383" y="0"/>
                  </a:moveTo>
                  <a:lnTo>
                    <a:pt x="408" y="0"/>
                  </a:lnTo>
                  <a:lnTo>
                    <a:pt x="409" y="0"/>
                  </a:lnTo>
                  <a:lnTo>
                    <a:pt x="409" y="1"/>
                  </a:lnTo>
                  <a:lnTo>
                    <a:pt x="409" y="1"/>
                  </a:lnTo>
                  <a:lnTo>
                    <a:pt x="410" y="2"/>
                  </a:lnTo>
                  <a:lnTo>
                    <a:pt x="409" y="2"/>
                  </a:lnTo>
                  <a:lnTo>
                    <a:pt x="409" y="3"/>
                  </a:lnTo>
                  <a:lnTo>
                    <a:pt x="409" y="3"/>
                  </a:lnTo>
                  <a:lnTo>
                    <a:pt x="408" y="4"/>
                  </a:lnTo>
                  <a:lnTo>
                    <a:pt x="383" y="4"/>
                  </a:lnTo>
                  <a:lnTo>
                    <a:pt x="382" y="3"/>
                  </a:lnTo>
                  <a:lnTo>
                    <a:pt x="382" y="3"/>
                  </a:lnTo>
                  <a:lnTo>
                    <a:pt x="381" y="2"/>
                  </a:lnTo>
                  <a:lnTo>
                    <a:pt x="381" y="2"/>
                  </a:lnTo>
                  <a:lnTo>
                    <a:pt x="381" y="1"/>
                  </a:lnTo>
                  <a:lnTo>
                    <a:pt x="382" y="1"/>
                  </a:lnTo>
                  <a:lnTo>
                    <a:pt x="382" y="0"/>
                  </a:lnTo>
                  <a:lnTo>
                    <a:pt x="383" y="0"/>
                  </a:lnTo>
                  <a:lnTo>
                    <a:pt x="383" y="0"/>
                  </a:lnTo>
                  <a:close/>
                  <a:moveTo>
                    <a:pt x="425" y="0"/>
                  </a:moveTo>
                  <a:lnTo>
                    <a:pt x="450" y="0"/>
                  </a:lnTo>
                  <a:lnTo>
                    <a:pt x="451" y="0"/>
                  </a:lnTo>
                  <a:lnTo>
                    <a:pt x="452" y="1"/>
                  </a:lnTo>
                  <a:lnTo>
                    <a:pt x="452" y="1"/>
                  </a:lnTo>
                  <a:lnTo>
                    <a:pt x="452" y="2"/>
                  </a:lnTo>
                  <a:lnTo>
                    <a:pt x="452" y="2"/>
                  </a:lnTo>
                  <a:lnTo>
                    <a:pt x="452" y="3"/>
                  </a:lnTo>
                  <a:lnTo>
                    <a:pt x="451" y="3"/>
                  </a:lnTo>
                  <a:lnTo>
                    <a:pt x="450" y="4"/>
                  </a:lnTo>
                  <a:lnTo>
                    <a:pt x="425" y="4"/>
                  </a:lnTo>
                  <a:lnTo>
                    <a:pt x="425" y="3"/>
                  </a:lnTo>
                  <a:lnTo>
                    <a:pt x="424" y="3"/>
                  </a:lnTo>
                  <a:lnTo>
                    <a:pt x="424" y="2"/>
                  </a:lnTo>
                  <a:lnTo>
                    <a:pt x="424" y="2"/>
                  </a:lnTo>
                  <a:lnTo>
                    <a:pt x="424" y="1"/>
                  </a:lnTo>
                  <a:lnTo>
                    <a:pt x="424" y="1"/>
                  </a:lnTo>
                  <a:lnTo>
                    <a:pt x="425" y="0"/>
                  </a:lnTo>
                  <a:lnTo>
                    <a:pt x="425" y="0"/>
                  </a:lnTo>
                  <a:lnTo>
                    <a:pt x="425" y="0"/>
                  </a:lnTo>
                  <a:close/>
                  <a:moveTo>
                    <a:pt x="468" y="0"/>
                  </a:moveTo>
                  <a:lnTo>
                    <a:pt x="493" y="0"/>
                  </a:lnTo>
                  <a:lnTo>
                    <a:pt x="493" y="0"/>
                  </a:lnTo>
                  <a:lnTo>
                    <a:pt x="494" y="1"/>
                  </a:lnTo>
                  <a:lnTo>
                    <a:pt x="494" y="1"/>
                  </a:lnTo>
                  <a:lnTo>
                    <a:pt x="494" y="2"/>
                  </a:lnTo>
                  <a:lnTo>
                    <a:pt x="494" y="2"/>
                  </a:lnTo>
                  <a:lnTo>
                    <a:pt x="494" y="3"/>
                  </a:lnTo>
                  <a:lnTo>
                    <a:pt x="493" y="3"/>
                  </a:lnTo>
                  <a:lnTo>
                    <a:pt x="493" y="4"/>
                  </a:lnTo>
                  <a:lnTo>
                    <a:pt x="468" y="4"/>
                  </a:lnTo>
                  <a:lnTo>
                    <a:pt x="467" y="3"/>
                  </a:lnTo>
                  <a:lnTo>
                    <a:pt x="467" y="3"/>
                  </a:lnTo>
                  <a:lnTo>
                    <a:pt x="466" y="2"/>
                  </a:lnTo>
                  <a:lnTo>
                    <a:pt x="466" y="2"/>
                  </a:lnTo>
                  <a:lnTo>
                    <a:pt x="466" y="1"/>
                  </a:lnTo>
                  <a:lnTo>
                    <a:pt x="467" y="1"/>
                  </a:lnTo>
                  <a:lnTo>
                    <a:pt x="467" y="0"/>
                  </a:lnTo>
                  <a:lnTo>
                    <a:pt x="468" y="0"/>
                  </a:lnTo>
                  <a:lnTo>
                    <a:pt x="468" y="0"/>
                  </a:lnTo>
                  <a:close/>
                  <a:moveTo>
                    <a:pt x="510" y="0"/>
                  </a:moveTo>
                  <a:lnTo>
                    <a:pt x="535" y="0"/>
                  </a:lnTo>
                  <a:lnTo>
                    <a:pt x="536" y="0"/>
                  </a:lnTo>
                  <a:lnTo>
                    <a:pt x="536" y="1"/>
                  </a:lnTo>
                  <a:lnTo>
                    <a:pt x="537" y="1"/>
                  </a:lnTo>
                  <a:lnTo>
                    <a:pt x="537" y="2"/>
                  </a:lnTo>
                  <a:lnTo>
                    <a:pt x="537" y="2"/>
                  </a:lnTo>
                  <a:lnTo>
                    <a:pt x="536" y="3"/>
                  </a:lnTo>
                  <a:lnTo>
                    <a:pt x="536" y="3"/>
                  </a:lnTo>
                  <a:lnTo>
                    <a:pt x="535" y="4"/>
                  </a:lnTo>
                  <a:lnTo>
                    <a:pt x="510" y="4"/>
                  </a:lnTo>
                  <a:lnTo>
                    <a:pt x="510" y="3"/>
                  </a:lnTo>
                  <a:lnTo>
                    <a:pt x="509" y="3"/>
                  </a:lnTo>
                  <a:lnTo>
                    <a:pt x="509" y="2"/>
                  </a:lnTo>
                  <a:lnTo>
                    <a:pt x="509" y="2"/>
                  </a:lnTo>
                  <a:lnTo>
                    <a:pt x="509" y="1"/>
                  </a:lnTo>
                  <a:lnTo>
                    <a:pt x="509" y="1"/>
                  </a:lnTo>
                  <a:lnTo>
                    <a:pt x="510" y="0"/>
                  </a:lnTo>
                  <a:lnTo>
                    <a:pt x="510" y="0"/>
                  </a:lnTo>
                  <a:lnTo>
                    <a:pt x="510" y="0"/>
                  </a:lnTo>
                  <a:close/>
                  <a:moveTo>
                    <a:pt x="553" y="0"/>
                  </a:moveTo>
                  <a:lnTo>
                    <a:pt x="578" y="0"/>
                  </a:lnTo>
                  <a:lnTo>
                    <a:pt x="578" y="0"/>
                  </a:lnTo>
                  <a:lnTo>
                    <a:pt x="579" y="1"/>
                  </a:lnTo>
                  <a:lnTo>
                    <a:pt x="579" y="1"/>
                  </a:lnTo>
                  <a:lnTo>
                    <a:pt x="579" y="2"/>
                  </a:lnTo>
                  <a:lnTo>
                    <a:pt x="579" y="2"/>
                  </a:lnTo>
                  <a:lnTo>
                    <a:pt x="579" y="3"/>
                  </a:lnTo>
                  <a:lnTo>
                    <a:pt x="578" y="3"/>
                  </a:lnTo>
                  <a:lnTo>
                    <a:pt x="578" y="4"/>
                  </a:lnTo>
                  <a:lnTo>
                    <a:pt x="553" y="4"/>
                  </a:lnTo>
                  <a:lnTo>
                    <a:pt x="552" y="3"/>
                  </a:lnTo>
                  <a:lnTo>
                    <a:pt x="551" y="3"/>
                  </a:lnTo>
                  <a:lnTo>
                    <a:pt x="551" y="2"/>
                  </a:lnTo>
                  <a:lnTo>
                    <a:pt x="551" y="2"/>
                  </a:lnTo>
                  <a:lnTo>
                    <a:pt x="551" y="1"/>
                  </a:lnTo>
                  <a:lnTo>
                    <a:pt x="551" y="1"/>
                  </a:lnTo>
                  <a:lnTo>
                    <a:pt x="552" y="0"/>
                  </a:lnTo>
                  <a:lnTo>
                    <a:pt x="553" y="0"/>
                  </a:lnTo>
                  <a:lnTo>
                    <a:pt x="553" y="0"/>
                  </a:lnTo>
                  <a:close/>
                  <a:moveTo>
                    <a:pt x="595" y="0"/>
                  </a:moveTo>
                  <a:lnTo>
                    <a:pt x="620" y="0"/>
                  </a:lnTo>
                  <a:lnTo>
                    <a:pt x="621" y="0"/>
                  </a:lnTo>
                  <a:lnTo>
                    <a:pt x="621" y="1"/>
                  </a:lnTo>
                  <a:lnTo>
                    <a:pt x="621" y="1"/>
                  </a:lnTo>
                  <a:lnTo>
                    <a:pt x="622" y="2"/>
                  </a:lnTo>
                  <a:lnTo>
                    <a:pt x="621" y="2"/>
                  </a:lnTo>
                  <a:lnTo>
                    <a:pt x="621" y="3"/>
                  </a:lnTo>
                  <a:lnTo>
                    <a:pt x="621" y="3"/>
                  </a:lnTo>
                  <a:lnTo>
                    <a:pt x="620" y="4"/>
                  </a:lnTo>
                  <a:lnTo>
                    <a:pt x="595" y="4"/>
                  </a:lnTo>
                  <a:lnTo>
                    <a:pt x="594" y="3"/>
                  </a:lnTo>
                  <a:lnTo>
                    <a:pt x="594" y="3"/>
                  </a:lnTo>
                  <a:lnTo>
                    <a:pt x="593" y="2"/>
                  </a:lnTo>
                  <a:lnTo>
                    <a:pt x="593" y="2"/>
                  </a:lnTo>
                  <a:lnTo>
                    <a:pt x="593" y="1"/>
                  </a:lnTo>
                  <a:lnTo>
                    <a:pt x="594" y="1"/>
                  </a:lnTo>
                  <a:lnTo>
                    <a:pt x="594" y="0"/>
                  </a:lnTo>
                  <a:lnTo>
                    <a:pt x="595" y="0"/>
                  </a:lnTo>
                  <a:lnTo>
                    <a:pt x="595" y="0"/>
                  </a:lnTo>
                  <a:close/>
                  <a:moveTo>
                    <a:pt x="637" y="0"/>
                  </a:moveTo>
                  <a:lnTo>
                    <a:pt x="662" y="0"/>
                  </a:lnTo>
                  <a:lnTo>
                    <a:pt x="663" y="0"/>
                  </a:lnTo>
                  <a:lnTo>
                    <a:pt x="664" y="1"/>
                  </a:lnTo>
                  <a:lnTo>
                    <a:pt x="664" y="1"/>
                  </a:lnTo>
                  <a:lnTo>
                    <a:pt x="664" y="2"/>
                  </a:lnTo>
                  <a:lnTo>
                    <a:pt x="664" y="2"/>
                  </a:lnTo>
                  <a:lnTo>
                    <a:pt x="664" y="3"/>
                  </a:lnTo>
                  <a:lnTo>
                    <a:pt x="663" y="3"/>
                  </a:lnTo>
                  <a:lnTo>
                    <a:pt x="662" y="4"/>
                  </a:lnTo>
                  <a:lnTo>
                    <a:pt x="637" y="4"/>
                  </a:lnTo>
                  <a:lnTo>
                    <a:pt x="637" y="3"/>
                  </a:lnTo>
                  <a:lnTo>
                    <a:pt x="636" y="3"/>
                  </a:lnTo>
                  <a:lnTo>
                    <a:pt x="636" y="2"/>
                  </a:lnTo>
                  <a:lnTo>
                    <a:pt x="636" y="2"/>
                  </a:lnTo>
                  <a:lnTo>
                    <a:pt x="636" y="1"/>
                  </a:lnTo>
                  <a:lnTo>
                    <a:pt x="636" y="1"/>
                  </a:lnTo>
                  <a:lnTo>
                    <a:pt x="637" y="0"/>
                  </a:lnTo>
                  <a:lnTo>
                    <a:pt x="637" y="0"/>
                  </a:lnTo>
                  <a:lnTo>
                    <a:pt x="637" y="0"/>
                  </a:lnTo>
                  <a:close/>
                  <a:moveTo>
                    <a:pt x="680" y="0"/>
                  </a:moveTo>
                  <a:lnTo>
                    <a:pt x="705" y="0"/>
                  </a:lnTo>
                  <a:lnTo>
                    <a:pt x="705" y="0"/>
                  </a:lnTo>
                  <a:lnTo>
                    <a:pt x="706" y="1"/>
                  </a:lnTo>
                  <a:lnTo>
                    <a:pt x="706" y="1"/>
                  </a:lnTo>
                  <a:lnTo>
                    <a:pt x="707" y="2"/>
                  </a:lnTo>
                  <a:lnTo>
                    <a:pt x="706" y="2"/>
                  </a:lnTo>
                  <a:lnTo>
                    <a:pt x="706" y="3"/>
                  </a:lnTo>
                  <a:lnTo>
                    <a:pt x="705" y="3"/>
                  </a:lnTo>
                  <a:lnTo>
                    <a:pt x="705" y="4"/>
                  </a:lnTo>
                  <a:lnTo>
                    <a:pt x="680" y="4"/>
                  </a:lnTo>
                  <a:lnTo>
                    <a:pt x="679" y="3"/>
                  </a:lnTo>
                  <a:lnTo>
                    <a:pt x="679" y="3"/>
                  </a:lnTo>
                  <a:lnTo>
                    <a:pt x="678" y="2"/>
                  </a:lnTo>
                  <a:lnTo>
                    <a:pt x="679" y="1"/>
                  </a:lnTo>
                  <a:lnTo>
                    <a:pt x="679" y="0"/>
                  </a:lnTo>
                  <a:lnTo>
                    <a:pt x="680" y="0"/>
                  </a:lnTo>
                  <a:lnTo>
                    <a:pt x="680" y="0"/>
                  </a:lnTo>
                  <a:close/>
                  <a:moveTo>
                    <a:pt x="722" y="0"/>
                  </a:moveTo>
                  <a:lnTo>
                    <a:pt x="747" y="0"/>
                  </a:lnTo>
                  <a:lnTo>
                    <a:pt x="748" y="0"/>
                  </a:lnTo>
                  <a:lnTo>
                    <a:pt x="748" y="1"/>
                  </a:lnTo>
                  <a:lnTo>
                    <a:pt x="749" y="1"/>
                  </a:lnTo>
                  <a:lnTo>
                    <a:pt x="749" y="2"/>
                  </a:lnTo>
                  <a:lnTo>
                    <a:pt x="749" y="2"/>
                  </a:lnTo>
                  <a:lnTo>
                    <a:pt x="748" y="3"/>
                  </a:lnTo>
                  <a:lnTo>
                    <a:pt x="748" y="3"/>
                  </a:lnTo>
                  <a:lnTo>
                    <a:pt x="747" y="4"/>
                  </a:lnTo>
                  <a:lnTo>
                    <a:pt x="722" y="4"/>
                  </a:lnTo>
                  <a:lnTo>
                    <a:pt x="722" y="3"/>
                  </a:lnTo>
                  <a:lnTo>
                    <a:pt x="721" y="3"/>
                  </a:lnTo>
                  <a:lnTo>
                    <a:pt x="721" y="2"/>
                  </a:lnTo>
                  <a:lnTo>
                    <a:pt x="721" y="2"/>
                  </a:lnTo>
                  <a:lnTo>
                    <a:pt x="721" y="1"/>
                  </a:lnTo>
                  <a:lnTo>
                    <a:pt x="721" y="1"/>
                  </a:lnTo>
                  <a:lnTo>
                    <a:pt x="722" y="0"/>
                  </a:lnTo>
                  <a:lnTo>
                    <a:pt x="722" y="0"/>
                  </a:lnTo>
                  <a:lnTo>
                    <a:pt x="722" y="0"/>
                  </a:lnTo>
                  <a:close/>
                  <a:moveTo>
                    <a:pt x="765" y="0"/>
                  </a:moveTo>
                  <a:lnTo>
                    <a:pt x="790" y="0"/>
                  </a:lnTo>
                  <a:lnTo>
                    <a:pt x="790" y="0"/>
                  </a:lnTo>
                  <a:lnTo>
                    <a:pt x="791" y="1"/>
                  </a:lnTo>
                  <a:lnTo>
                    <a:pt x="791" y="1"/>
                  </a:lnTo>
                  <a:lnTo>
                    <a:pt x="791" y="2"/>
                  </a:lnTo>
                  <a:lnTo>
                    <a:pt x="791" y="2"/>
                  </a:lnTo>
                  <a:lnTo>
                    <a:pt x="791" y="3"/>
                  </a:lnTo>
                  <a:lnTo>
                    <a:pt x="790" y="3"/>
                  </a:lnTo>
                  <a:lnTo>
                    <a:pt x="790" y="4"/>
                  </a:lnTo>
                  <a:lnTo>
                    <a:pt x="765" y="4"/>
                  </a:lnTo>
                  <a:lnTo>
                    <a:pt x="764" y="3"/>
                  </a:lnTo>
                  <a:lnTo>
                    <a:pt x="763" y="3"/>
                  </a:lnTo>
                  <a:lnTo>
                    <a:pt x="763" y="2"/>
                  </a:lnTo>
                  <a:lnTo>
                    <a:pt x="763" y="2"/>
                  </a:lnTo>
                  <a:lnTo>
                    <a:pt x="763" y="1"/>
                  </a:lnTo>
                  <a:lnTo>
                    <a:pt x="763" y="1"/>
                  </a:lnTo>
                  <a:lnTo>
                    <a:pt x="764" y="0"/>
                  </a:lnTo>
                  <a:lnTo>
                    <a:pt x="765" y="0"/>
                  </a:lnTo>
                  <a:lnTo>
                    <a:pt x="765" y="0"/>
                  </a:lnTo>
                  <a:close/>
                  <a:moveTo>
                    <a:pt x="807" y="0"/>
                  </a:moveTo>
                  <a:lnTo>
                    <a:pt x="832" y="0"/>
                  </a:lnTo>
                  <a:lnTo>
                    <a:pt x="833" y="0"/>
                  </a:lnTo>
                  <a:lnTo>
                    <a:pt x="833" y="1"/>
                  </a:lnTo>
                  <a:lnTo>
                    <a:pt x="834" y="1"/>
                  </a:lnTo>
                  <a:lnTo>
                    <a:pt x="834" y="2"/>
                  </a:lnTo>
                  <a:lnTo>
                    <a:pt x="834" y="2"/>
                  </a:lnTo>
                  <a:lnTo>
                    <a:pt x="833" y="3"/>
                  </a:lnTo>
                  <a:lnTo>
                    <a:pt x="833" y="3"/>
                  </a:lnTo>
                  <a:lnTo>
                    <a:pt x="832" y="4"/>
                  </a:lnTo>
                  <a:lnTo>
                    <a:pt x="807" y="4"/>
                  </a:lnTo>
                  <a:lnTo>
                    <a:pt x="806" y="3"/>
                  </a:lnTo>
                  <a:lnTo>
                    <a:pt x="806" y="3"/>
                  </a:lnTo>
                  <a:lnTo>
                    <a:pt x="805" y="2"/>
                  </a:lnTo>
                  <a:lnTo>
                    <a:pt x="805" y="2"/>
                  </a:lnTo>
                  <a:lnTo>
                    <a:pt x="805" y="1"/>
                  </a:lnTo>
                  <a:lnTo>
                    <a:pt x="806" y="1"/>
                  </a:lnTo>
                  <a:lnTo>
                    <a:pt x="806" y="0"/>
                  </a:lnTo>
                  <a:lnTo>
                    <a:pt x="807" y="0"/>
                  </a:lnTo>
                  <a:lnTo>
                    <a:pt x="807" y="0"/>
                  </a:lnTo>
                  <a:close/>
                  <a:moveTo>
                    <a:pt x="850" y="0"/>
                  </a:moveTo>
                  <a:lnTo>
                    <a:pt x="875" y="0"/>
                  </a:lnTo>
                  <a:lnTo>
                    <a:pt x="875" y="0"/>
                  </a:lnTo>
                  <a:lnTo>
                    <a:pt x="876" y="1"/>
                  </a:lnTo>
                  <a:lnTo>
                    <a:pt x="876" y="1"/>
                  </a:lnTo>
                  <a:lnTo>
                    <a:pt x="876" y="2"/>
                  </a:lnTo>
                  <a:lnTo>
                    <a:pt x="876" y="2"/>
                  </a:lnTo>
                  <a:lnTo>
                    <a:pt x="876" y="3"/>
                  </a:lnTo>
                  <a:lnTo>
                    <a:pt x="875" y="3"/>
                  </a:lnTo>
                  <a:lnTo>
                    <a:pt x="875" y="4"/>
                  </a:lnTo>
                  <a:lnTo>
                    <a:pt x="850" y="4"/>
                  </a:lnTo>
                  <a:lnTo>
                    <a:pt x="849" y="3"/>
                  </a:lnTo>
                  <a:lnTo>
                    <a:pt x="848" y="3"/>
                  </a:lnTo>
                  <a:lnTo>
                    <a:pt x="848" y="2"/>
                  </a:lnTo>
                  <a:lnTo>
                    <a:pt x="848" y="2"/>
                  </a:lnTo>
                  <a:lnTo>
                    <a:pt x="848" y="1"/>
                  </a:lnTo>
                  <a:lnTo>
                    <a:pt x="848" y="1"/>
                  </a:lnTo>
                  <a:lnTo>
                    <a:pt x="849" y="0"/>
                  </a:lnTo>
                  <a:lnTo>
                    <a:pt x="850" y="0"/>
                  </a:lnTo>
                  <a:lnTo>
                    <a:pt x="850" y="0"/>
                  </a:lnTo>
                  <a:close/>
                  <a:moveTo>
                    <a:pt x="892" y="0"/>
                  </a:moveTo>
                  <a:lnTo>
                    <a:pt x="917" y="0"/>
                  </a:lnTo>
                  <a:lnTo>
                    <a:pt x="917" y="0"/>
                  </a:lnTo>
                  <a:lnTo>
                    <a:pt x="918" y="1"/>
                  </a:lnTo>
                  <a:lnTo>
                    <a:pt x="918" y="1"/>
                  </a:lnTo>
                  <a:lnTo>
                    <a:pt x="919" y="2"/>
                  </a:lnTo>
                  <a:lnTo>
                    <a:pt x="918" y="2"/>
                  </a:lnTo>
                  <a:lnTo>
                    <a:pt x="918" y="3"/>
                  </a:lnTo>
                  <a:lnTo>
                    <a:pt x="917" y="3"/>
                  </a:lnTo>
                  <a:lnTo>
                    <a:pt x="917" y="4"/>
                  </a:lnTo>
                  <a:lnTo>
                    <a:pt x="892" y="4"/>
                  </a:lnTo>
                  <a:lnTo>
                    <a:pt x="891" y="3"/>
                  </a:lnTo>
                  <a:lnTo>
                    <a:pt x="891" y="3"/>
                  </a:lnTo>
                  <a:lnTo>
                    <a:pt x="890" y="2"/>
                  </a:lnTo>
                  <a:lnTo>
                    <a:pt x="890" y="2"/>
                  </a:lnTo>
                  <a:lnTo>
                    <a:pt x="890" y="1"/>
                  </a:lnTo>
                  <a:lnTo>
                    <a:pt x="891" y="1"/>
                  </a:lnTo>
                  <a:lnTo>
                    <a:pt x="891" y="0"/>
                  </a:lnTo>
                  <a:lnTo>
                    <a:pt x="892" y="0"/>
                  </a:lnTo>
                  <a:lnTo>
                    <a:pt x="892" y="0"/>
                  </a:lnTo>
                  <a:close/>
                  <a:moveTo>
                    <a:pt x="934" y="0"/>
                  </a:moveTo>
                  <a:lnTo>
                    <a:pt x="959" y="0"/>
                  </a:lnTo>
                  <a:lnTo>
                    <a:pt x="960" y="0"/>
                  </a:lnTo>
                  <a:lnTo>
                    <a:pt x="960" y="1"/>
                  </a:lnTo>
                  <a:lnTo>
                    <a:pt x="961" y="1"/>
                  </a:lnTo>
                  <a:lnTo>
                    <a:pt x="961" y="2"/>
                  </a:lnTo>
                  <a:lnTo>
                    <a:pt x="961" y="2"/>
                  </a:lnTo>
                  <a:lnTo>
                    <a:pt x="960" y="3"/>
                  </a:lnTo>
                  <a:lnTo>
                    <a:pt x="960" y="3"/>
                  </a:lnTo>
                  <a:lnTo>
                    <a:pt x="959" y="4"/>
                  </a:lnTo>
                  <a:lnTo>
                    <a:pt x="934" y="4"/>
                  </a:lnTo>
                  <a:lnTo>
                    <a:pt x="934" y="3"/>
                  </a:lnTo>
                  <a:lnTo>
                    <a:pt x="933" y="3"/>
                  </a:lnTo>
                  <a:lnTo>
                    <a:pt x="933" y="2"/>
                  </a:lnTo>
                  <a:lnTo>
                    <a:pt x="933" y="2"/>
                  </a:lnTo>
                  <a:lnTo>
                    <a:pt x="933" y="1"/>
                  </a:lnTo>
                  <a:lnTo>
                    <a:pt x="933" y="1"/>
                  </a:lnTo>
                  <a:lnTo>
                    <a:pt x="934" y="0"/>
                  </a:lnTo>
                  <a:lnTo>
                    <a:pt x="934" y="0"/>
                  </a:lnTo>
                  <a:lnTo>
                    <a:pt x="934" y="0"/>
                  </a:lnTo>
                  <a:close/>
                  <a:moveTo>
                    <a:pt x="977" y="0"/>
                  </a:moveTo>
                  <a:lnTo>
                    <a:pt x="1002" y="0"/>
                  </a:lnTo>
                  <a:lnTo>
                    <a:pt x="1002" y="0"/>
                  </a:lnTo>
                  <a:lnTo>
                    <a:pt x="1003" y="1"/>
                  </a:lnTo>
                  <a:lnTo>
                    <a:pt x="1003" y="1"/>
                  </a:lnTo>
                  <a:lnTo>
                    <a:pt x="1003" y="2"/>
                  </a:lnTo>
                  <a:lnTo>
                    <a:pt x="1003" y="2"/>
                  </a:lnTo>
                  <a:lnTo>
                    <a:pt x="1003" y="3"/>
                  </a:lnTo>
                  <a:lnTo>
                    <a:pt x="1002" y="3"/>
                  </a:lnTo>
                  <a:lnTo>
                    <a:pt x="1002" y="4"/>
                  </a:lnTo>
                  <a:lnTo>
                    <a:pt x="977" y="4"/>
                  </a:lnTo>
                  <a:lnTo>
                    <a:pt x="976" y="3"/>
                  </a:lnTo>
                  <a:lnTo>
                    <a:pt x="976" y="3"/>
                  </a:lnTo>
                  <a:lnTo>
                    <a:pt x="975" y="2"/>
                  </a:lnTo>
                  <a:lnTo>
                    <a:pt x="975" y="2"/>
                  </a:lnTo>
                  <a:lnTo>
                    <a:pt x="975" y="1"/>
                  </a:lnTo>
                  <a:lnTo>
                    <a:pt x="976" y="1"/>
                  </a:lnTo>
                  <a:lnTo>
                    <a:pt x="976" y="0"/>
                  </a:lnTo>
                  <a:lnTo>
                    <a:pt x="977" y="0"/>
                  </a:lnTo>
                  <a:lnTo>
                    <a:pt x="977" y="0"/>
                  </a:lnTo>
                  <a:close/>
                  <a:moveTo>
                    <a:pt x="1019" y="0"/>
                  </a:moveTo>
                  <a:lnTo>
                    <a:pt x="1044" y="0"/>
                  </a:lnTo>
                  <a:lnTo>
                    <a:pt x="1045" y="0"/>
                  </a:lnTo>
                  <a:lnTo>
                    <a:pt x="1045" y="1"/>
                  </a:lnTo>
                  <a:lnTo>
                    <a:pt x="1046" y="1"/>
                  </a:lnTo>
                  <a:lnTo>
                    <a:pt x="1046" y="2"/>
                  </a:lnTo>
                  <a:lnTo>
                    <a:pt x="1046" y="2"/>
                  </a:lnTo>
                  <a:lnTo>
                    <a:pt x="1045" y="3"/>
                  </a:lnTo>
                  <a:lnTo>
                    <a:pt x="1045" y="3"/>
                  </a:lnTo>
                  <a:lnTo>
                    <a:pt x="1044" y="4"/>
                  </a:lnTo>
                  <a:lnTo>
                    <a:pt x="1019" y="4"/>
                  </a:lnTo>
                  <a:lnTo>
                    <a:pt x="1018" y="3"/>
                  </a:lnTo>
                  <a:lnTo>
                    <a:pt x="1018" y="3"/>
                  </a:lnTo>
                  <a:lnTo>
                    <a:pt x="1018" y="2"/>
                  </a:lnTo>
                  <a:lnTo>
                    <a:pt x="1018" y="2"/>
                  </a:lnTo>
                  <a:lnTo>
                    <a:pt x="1018" y="1"/>
                  </a:lnTo>
                  <a:lnTo>
                    <a:pt x="1018" y="1"/>
                  </a:lnTo>
                  <a:lnTo>
                    <a:pt x="1018" y="0"/>
                  </a:lnTo>
                  <a:lnTo>
                    <a:pt x="1019" y="0"/>
                  </a:lnTo>
                  <a:lnTo>
                    <a:pt x="1019" y="0"/>
                  </a:lnTo>
                  <a:close/>
                  <a:moveTo>
                    <a:pt x="1054" y="4"/>
                  </a:moveTo>
                  <a:lnTo>
                    <a:pt x="1030" y="4"/>
                  </a:lnTo>
                  <a:lnTo>
                    <a:pt x="1029" y="3"/>
                  </a:lnTo>
                  <a:lnTo>
                    <a:pt x="1029" y="3"/>
                  </a:lnTo>
                  <a:lnTo>
                    <a:pt x="1028" y="2"/>
                  </a:lnTo>
                  <a:lnTo>
                    <a:pt x="1028" y="2"/>
                  </a:lnTo>
                  <a:lnTo>
                    <a:pt x="1028" y="1"/>
                  </a:lnTo>
                  <a:lnTo>
                    <a:pt x="1029" y="1"/>
                  </a:lnTo>
                  <a:lnTo>
                    <a:pt x="1029" y="0"/>
                  </a:lnTo>
                  <a:lnTo>
                    <a:pt x="1030" y="0"/>
                  </a:lnTo>
                  <a:lnTo>
                    <a:pt x="1054" y="0"/>
                  </a:lnTo>
                  <a:lnTo>
                    <a:pt x="1056" y="0"/>
                  </a:lnTo>
                  <a:lnTo>
                    <a:pt x="1056" y="1"/>
                  </a:lnTo>
                  <a:lnTo>
                    <a:pt x="1056" y="1"/>
                  </a:lnTo>
                  <a:lnTo>
                    <a:pt x="1057" y="2"/>
                  </a:lnTo>
                  <a:lnTo>
                    <a:pt x="1056" y="2"/>
                  </a:lnTo>
                  <a:lnTo>
                    <a:pt x="1056" y="3"/>
                  </a:lnTo>
                  <a:lnTo>
                    <a:pt x="1056" y="3"/>
                  </a:lnTo>
                  <a:lnTo>
                    <a:pt x="1054" y="4"/>
                  </a:lnTo>
                  <a:lnTo>
                    <a:pt x="1054" y="4"/>
                  </a:lnTo>
                  <a:close/>
                  <a:moveTo>
                    <a:pt x="1013" y="4"/>
                  </a:moveTo>
                  <a:lnTo>
                    <a:pt x="988" y="4"/>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2"/>
                  </a:lnTo>
                  <a:lnTo>
                    <a:pt x="1014" y="3"/>
                  </a:lnTo>
                  <a:lnTo>
                    <a:pt x="1013" y="3"/>
                  </a:lnTo>
                  <a:lnTo>
                    <a:pt x="1013" y="4"/>
                  </a:lnTo>
                  <a:lnTo>
                    <a:pt x="1013" y="4"/>
                  </a:lnTo>
                  <a:close/>
                  <a:moveTo>
                    <a:pt x="969" y="4"/>
                  </a:moveTo>
                  <a:lnTo>
                    <a:pt x="945" y="4"/>
                  </a:lnTo>
                  <a:lnTo>
                    <a:pt x="944" y="3"/>
                  </a:lnTo>
                  <a:lnTo>
                    <a:pt x="944" y="3"/>
                  </a:lnTo>
                  <a:lnTo>
                    <a:pt x="944" y="2"/>
                  </a:lnTo>
                  <a:lnTo>
                    <a:pt x="944" y="2"/>
                  </a:lnTo>
                  <a:lnTo>
                    <a:pt x="944" y="1"/>
                  </a:lnTo>
                  <a:lnTo>
                    <a:pt x="944" y="1"/>
                  </a:lnTo>
                  <a:lnTo>
                    <a:pt x="944" y="0"/>
                  </a:lnTo>
                  <a:lnTo>
                    <a:pt x="945" y="0"/>
                  </a:lnTo>
                  <a:lnTo>
                    <a:pt x="969" y="0"/>
                  </a:lnTo>
                  <a:lnTo>
                    <a:pt x="971" y="0"/>
                  </a:lnTo>
                  <a:lnTo>
                    <a:pt x="971" y="1"/>
                  </a:lnTo>
                  <a:lnTo>
                    <a:pt x="972" y="1"/>
                  </a:lnTo>
                  <a:lnTo>
                    <a:pt x="972" y="2"/>
                  </a:lnTo>
                  <a:lnTo>
                    <a:pt x="972" y="2"/>
                  </a:lnTo>
                  <a:lnTo>
                    <a:pt x="971" y="3"/>
                  </a:lnTo>
                  <a:lnTo>
                    <a:pt x="971" y="3"/>
                  </a:lnTo>
                  <a:lnTo>
                    <a:pt x="969" y="4"/>
                  </a:lnTo>
                  <a:lnTo>
                    <a:pt x="969" y="4"/>
                  </a:lnTo>
                  <a:close/>
                  <a:moveTo>
                    <a:pt x="928" y="4"/>
                  </a:moveTo>
                  <a:lnTo>
                    <a:pt x="903" y="4"/>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4"/>
                  </a:lnTo>
                  <a:lnTo>
                    <a:pt x="928" y="4"/>
                  </a:lnTo>
                  <a:close/>
                  <a:moveTo>
                    <a:pt x="884" y="4"/>
                  </a:moveTo>
                  <a:lnTo>
                    <a:pt x="860" y="4"/>
                  </a:lnTo>
                  <a:lnTo>
                    <a:pt x="860" y="3"/>
                  </a:lnTo>
                  <a:lnTo>
                    <a:pt x="859" y="3"/>
                  </a:lnTo>
                  <a:lnTo>
                    <a:pt x="859" y="2"/>
                  </a:lnTo>
                  <a:lnTo>
                    <a:pt x="859" y="2"/>
                  </a:lnTo>
                  <a:lnTo>
                    <a:pt x="859" y="1"/>
                  </a:lnTo>
                  <a:lnTo>
                    <a:pt x="859" y="1"/>
                  </a:lnTo>
                  <a:lnTo>
                    <a:pt x="860" y="0"/>
                  </a:lnTo>
                  <a:lnTo>
                    <a:pt x="860" y="0"/>
                  </a:lnTo>
                  <a:lnTo>
                    <a:pt x="884" y="0"/>
                  </a:lnTo>
                  <a:lnTo>
                    <a:pt x="886" y="0"/>
                  </a:lnTo>
                  <a:lnTo>
                    <a:pt x="887" y="1"/>
                  </a:lnTo>
                  <a:lnTo>
                    <a:pt x="887" y="1"/>
                  </a:lnTo>
                  <a:lnTo>
                    <a:pt x="887" y="2"/>
                  </a:lnTo>
                  <a:lnTo>
                    <a:pt x="887" y="2"/>
                  </a:lnTo>
                  <a:lnTo>
                    <a:pt x="887" y="3"/>
                  </a:lnTo>
                  <a:lnTo>
                    <a:pt x="886" y="3"/>
                  </a:lnTo>
                  <a:lnTo>
                    <a:pt x="884" y="4"/>
                  </a:lnTo>
                  <a:lnTo>
                    <a:pt x="884" y="4"/>
                  </a:lnTo>
                  <a:close/>
                  <a:moveTo>
                    <a:pt x="842" y="4"/>
                  </a:moveTo>
                  <a:lnTo>
                    <a:pt x="818" y="4"/>
                  </a:lnTo>
                  <a:lnTo>
                    <a:pt x="817" y="3"/>
                  </a:lnTo>
                  <a:lnTo>
                    <a:pt x="817" y="3"/>
                  </a:lnTo>
                  <a:lnTo>
                    <a:pt x="816" y="2"/>
                  </a:lnTo>
                  <a:lnTo>
                    <a:pt x="816" y="2"/>
                  </a:lnTo>
                  <a:lnTo>
                    <a:pt x="816" y="1"/>
                  </a:lnTo>
                  <a:lnTo>
                    <a:pt x="817" y="1"/>
                  </a:lnTo>
                  <a:lnTo>
                    <a:pt x="817" y="0"/>
                  </a:lnTo>
                  <a:lnTo>
                    <a:pt x="818" y="0"/>
                  </a:lnTo>
                  <a:lnTo>
                    <a:pt x="842" y="0"/>
                  </a:lnTo>
                  <a:lnTo>
                    <a:pt x="842" y="0"/>
                  </a:lnTo>
                  <a:lnTo>
                    <a:pt x="844" y="1"/>
                  </a:lnTo>
                  <a:lnTo>
                    <a:pt x="844" y="1"/>
                  </a:lnTo>
                  <a:lnTo>
                    <a:pt x="845" y="2"/>
                  </a:lnTo>
                  <a:lnTo>
                    <a:pt x="844" y="2"/>
                  </a:lnTo>
                  <a:lnTo>
                    <a:pt x="844" y="3"/>
                  </a:lnTo>
                  <a:lnTo>
                    <a:pt x="842" y="3"/>
                  </a:lnTo>
                  <a:lnTo>
                    <a:pt x="842" y="4"/>
                  </a:lnTo>
                  <a:lnTo>
                    <a:pt x="842" y="4"/>
                  </a:lnTo>
                  <a:close/>
                  <a:moveTo>
                    <a:pt x="801" y="4"/>
                  </a:moveTo>
                  <a:lnTo>
                    <a:pt x="776" y="4"/>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4"/>
                  </a:lnTo>
                  <a:lnTo>
                    <a:pt x="801" y="4"/>
                  </a:lnTo>
                  <a:close/>
                  <a:moveTo>
                    <a:pt x="757" y="4"/>
                  </a:moveTo>
                  <a:lnTo>
                    <a:pt x="733" y="4"/>
                  </a:lnTo>
                  <a:lnTo>
                    <a:pt x="732" y="3"/>
                  </a:lnTo>
                  <a:lnTo>
                    <a:pt x="732" y="3"/>
                  </a:lnTo>
                  <a:lnTo>
                    <a:pt x="732" y="2"/>
                  </a:lnTo>
                  <a:lnTo>
                    <a:pt x="732" y="1"/>
                  </a:lnTo>
                  <a:lnTo>
                    <a:pt x="732" y="0"/>
                  </a:lnTo>
                  <a:lnTo>
                    <a:pt x="733" y="0"/>
                  </a:lnTo>
                  <a:lnTo>
                    <a:pt x="757" y="0"/>
                  </a:lnTo>
                  <a:lnTo>
                    <a:pt x="759" y="0"/>
                  </a:lnTo>
                  <a:lnTo>
                    <a:pt x="759" y="1"/>
                  </a:lnTo>
                  <a:lnTo>
                    <a:pt x="760" y="1"/>
                  </a:lnTo>
                  <a:lnTo>
                    <a:pt x="760" y="2"/>
                  </a:lnTo>
                  <a:lnTo>
                    <a:pt x="760" y="2"/>
                  </a:lnTo>
                  <a:lnTo>
                    <a:pt x="759" y="3"/>
                  </a:lnTo>
                  <a:lnTo>
                    <a:pt x="759" y="3"/>
                  </a:lnTo>
                  <a:lnTo>
                    <a:pt x="757" y="4"/>
                  </a:lnTo>
                  <a:lnTo>
                    <a:pt x="757" y="4"/>
                  </a:lnTo>
                  <a:close/>
                  <a:moveTo>
                    <a:pt x="716" y="4"/>
                  </a:moveTo>
                  <a:lnTo>
                    <a:pt x="691" y="4"/>
                  </a:lnTo>
                  <a:lnTo>
                    <a:pt x="690" y="3"/>
                  </a:lnTo>
                  <a:lnTo>
                    <a:pt x="689" y="3"/>
                  </a:lnTo>
                  <a:lnTo>
                    <a:pt x="689" y="2"/>
                  </a:lnTo>
                  <a:lnTo>
                    <a:pt x="689" y="2"/>
                  </a:lnTo>
                  <a:lnTo>
                    <a:pt x="689" y="1"/>
                  </a:lnTo>
                  <a:lnTo>
                    <a:pt x="689" y="1"/>
                  </a:lnTo>
                  <a:lnTo>
                    <a:pt x="690" y="0"/>
                  </a:lnTo>
                  <a:lnTo>
                    <a:pt x="691" y="0"/>
                  </a:lnTo>
                  <a:lnTo>
                    <a:pt x="716" y="0"/>
                  </a:lnTo>
                  <a:lnTo>
                    <a:pt x="716" y="0"/>
                  </a:lnTo>
                  <a:lnTo>
                    <a:pt x="717" y="1"/>
                  </a:lnTo>
                  <a:lnTo>
                    <a:pt x="717" y="1"/>
                  </a:lnTo>
                  <a:lnTo>
                    <a:pt x="717" y="2"/>
                  </a:lnTo>
                  <a:lnTo>
                    <a:pt x="717" y="2"/>
                  </a:lnTo>
                  <a:lnTo>
                    <a:pt x="717" y="3"/>
                  </a:lnTo>
                  <a:lnTo>
                    <a:pt x="716" y="3"/>
                  </a:lnTo>
                  <a:lnTo>
                    <a:pt x="716" y="4"/>
                  </a:lnTo>
                  <a:lnTo>
                    <a:pt x="716" y="4"/>
                  </a:lnTo>
                  <a:close/>
                  <a:moveTo>
                    <a:pt x="672" y="4"/>
                  </a:moveTo>
                  <a:lnTo>
                    <a:pt x="648" y="4"/>
                  </a:lnTo>
                  <a:lnTo>
                    <a:pt x="648" y="3"/>
                  </a:lnTo>
                  <a:lnTo>
                    <a:pt x="647" y="3"/>
                  </a:lnTo>
                  <a:lnTo>
                    <a:pt x="647" y="2"/>
                  </a:lnTo>
                  <a:lnTo>
                    <a:pt x="647" y="2"/>
                  </a:lnTo>
                  <a:lnTo>
                    <a:pt x="647" y="1"/>
                  </a:lnTo>
                  <a:lnTo>
                    <a:pt x="647" y="1"/>
                  </a:lnTo>
                  <a:lnTo>
                    <a:pt x="648" y="0"/>
                  </a:lnTo>
                  <a:lnTo>
                    <a:pt x="648" y="0"/>
                  </a:lnTo>
                  <a:lnTo>
                    <a:pt x="672" y="0"/>
                  </a:lnTo>
                  <a:lnTo>
                    <a:pt x="674" y="0"/>
                  </a:lnTo>
                  <a:lnTo>
                    <a:pt x="674" y="1"/>
                  </a:lnTo>
                  <a:lnTo>
                    <a:pt x="675" y="1"/>
                  </a:lnTo>
                  <a:lnTo>
                    <a:pt x="675" y="2"/>
                  </a:lnTo>
                  <a:lnTo>
                    <a:pt x="675" y="2"/>
                  </a:lnTo>
                  <a:lnTo>
                    <a:pt x="674" y="3"/>
                  </a:lnTo>
                  <a:lnTo>
                    <a:pt x="674" y="3"/>
                  </a:lnTo>
                  <a:lnTo>
                    <a:pt x="672" y="4"/>
                  </a:lnTo>
                  <a:lnTo>
                    <a:pt x="672" y="4"/>
                  </a:lnTo>
                  <a:close/>
                  <a:moveTo>
                    <a:pt x="631" y="4"/>
                  </a:moveTo>
                  <a:lnTo>
                    <a:pt x="606" y="4"/>
                  </a:lnTo>
                  <a:lnTo>
                    <a:pt x="605" y="3"/>
                  </a:lnTo>
                  <a:lnTo>
                    <a:pt x="605" y="3"/>
                  </a:lnTo>
                  <a:lnTo>
                    <a:pt x="604" y="2"/>
                  </a:lnTo>
                  <a:lnTo>
                    <a:pt x="604" y="2"/>
                  </a:lnTo>
                  <a:lnTo>
                    <a:pt x="604" y="1"/>
                  </a:lnTo>
                  <a:lnTo>
                    <a:pt x="605" y="1"/>
                  </a:lnTo>
                  <a:lnTo>
                    <a:pt x="605" y="0"/>
                  </a:lnTo>
                  <a:lnTo>
                    <a:pt x="606" y="0"/>
                  </a:lnTo>
                  <a:lnTo>
                    <a:pt x="631" y="0"/>
                  </a:lnTo>
                  <a:lnTo>
                    <a:pt x="631" y="0"/>
                  </a:lnTo>
                  <a:lnTo>
                    <a:pt x="632" y="1"/>
                  </a:lnTo>
                  <a:lnTo>
                    <a:pt x="632" y="1"/>
                  </a:lnTo>
                  <a:lnTo>
                    <a:pt x="633" y="2"/>
                  </a:lnTo>
                  <a:lnTo>
                    <a:pt x="632" y="2"/>
                  </a:lnTo>
                  <a:lnTo>
                    <a:pt x="632" y="3"/>
                  </a:lnTo>
                  <a:lnTo>
                    <a:pt x="631" y="3"/>
                  </a:lnTo>
                  <a:lnTo>
                    <a:pt x="631" y="4"/>
                  </a:lnTo>
                  <a:lnTo>
                    <a:pt x="631" y="4"/>
                  </a:lnTo>
                  <a:close/>
                  <a:moveTo>
                    <a:pt x="589" y="4"/>
                  </a:moveTo>
                  <a:lnTo>
                    <a:pt x="564" y="4"/>
                  </a:lnTo>
                  <a:lnTo>
                    <a:pt x="563" y="3"/>
                  </a:lnTo>
                  <a:lnTo>
                    <a:pt x="562" y="3"/>
                  </a:lnTo>
                  <a:lnTo>
                    <a:pt x="562" y="2"/>
                  </a:lnTo>
                  <a:lnTo>
                    <a:pt x="562" y="2"/>
                  </a:lnTo>
                  <a:lnTo>
                    <a:pt x="562" y="1"/>
                  </a:lnTo>
                  <a:lnTo>
                    <a:pt x="562" y="1"/>
                  </a:lnTo>
                  <a:lnTo>
                    <a:pt x="563" y="0"/>
                  </a:lnTo>
                  <a:lnTo>
                    <a:pt x="564" y="0"/>
                  </a:lnTo>
                  <a:lnTo>
                    <a:pt x="589" y="0"/>
                  </a:lnTo>
                  <a:lnTo>
                    <a:pt x="589" y="0"/>
                  </a:lnTo>
                  <a:lnTo>
                    <a:pt x="590" y="1"/>
                  </a:lnTo>
                  <a:lnTo>
                    <a:pt x="590" y="1"/>
                  </a:lnTo>
                  <a:lnTo>
                    <a:pt x="590" y="2"/>
                  </a:lnTo>
                  <a:lnTo>
                    <a:pt x="590" y="2"/>
                  </a:lnTo>
                  <a:lnTo>
                    <a:pt x="590" y="3"/>
                  </a:lnTo>
                  <a:lnTo>
                    <a:pt x="589" y="3"/>
                  </a:lnTo>
                  <a:lnTo>
                    <a:pt x="589" y="4"/>
                  </a:lnTo>
                  <a:lnTo>
                    <a:pt x="589" y="4"/>
                  </a:lnTo>
                  <a:close/>
                  <a:moveTo>
                    <a:pt x="545" y="4"/>
                  </a:moveTo>
                  <a:lnTo>
                    <a:pt x="521" y="4"/>
                  </a:lnTo>
                  <a:lnTo>
                    <a:pt x="520" y="3"/>
                  </a:lnTo>
                  <a:lnTo>
                    <a:pt x="520" y="3"/>
                  </a:lnTo>
                  <a:lnTo>
                    <a:pt x="519" y="2"/>
                  </a:lnTo>
                  <a:lnTo>
                    <a:pt x="519" y="2"/>
                  </a:lnTo>
                  <a:lnTo>
                    <a:pt x="519" y="1"/>
                  </a:lnTo>
                  <a:lnTo>
                    <a:pt x="520" y="1"/>
                  </a:lnTo>
                  <a:lnTo>
                    <a:pt x="520" y="0"/>
                  </a:lnTo>
                  <a:lnTo>
                    <a:pt x="521" y="0"/>
                  </a:lnTo>
                  <a:lnTo>
                    <a:pt x="545" y="0"/>
                  </a:lnTo>
                  <a:lnTo>
                    <a:pt x="547" y="0"/>
                  </a:lnTo>
                  <a:lnTo>
                    <a:pt x="547" y="1"/>
                  </a:lnTo>
                  <a:lnTo>
                    <a:pt x="548" y="2"/>
                  </a:lnTo>
                  <a:lnTo>
                    <a:pt x="547" y="3"/>
                  </a:lnTo>
                  <a:lnTo>
                    <a:pt x="547" y="3"/>
                  </a:lnTo>
                  <a:lnTo>
                    <a:pt x="545" y="4"/>
                  </a:lnTo>
                  <a:lnTo>
                    <a:pt x="545" y="4"/>
                  </a:lnTo>
                  <a:close/>
                  <a:moveTo>
                    <a:pt x="504" y="4"/>
                  </a:moveTo>
                  <a:lnTo>
                    <a:pt x="479" y="4"/>
                  </a:lnTo>
                  <a:lnTo>
                    <a:pt x="478" y="3"/>
                  </a:lnTo>
                  <a:lnTo>
                    <a:pt x="477" y="3"/>
                  </a:lnTo>
                  <a:lnTo>
                    <a:pt x="477" y="2"/>
                  </a:lnTo>
                  <a:lnTo>
                    <a:pt x="477" y="2"/>
                  </a:lnTo>
                  <a:lnTo>
                    <a:pt x="477" y="1"/>
                  </a:lnTo>
                  <a:lnTo>
                    <a:pt x="477" y="1"/>
                  </a:lnTo>
                  <a:lnTo>
                    <a:pt x="478" y="0"/>
                  </a:lnTo>
                  <a:lnTo>
                    <a:pt x="479" y="0"/>
                  </a:lnTo>
                  <a:lnTo>
                    <a:pt x="504" y="0"/>
                  </a:lnTo>
                  <a:lnTo>
                    <a:pt x="504" y="0"/>
                  </a:lnTo>
                  <a:lnTo>
                    <a:pt x="505" y="1"/>
                  </a:lnTo>
                  <a:lnTo>
                    <a:pt x="505" y="1"/>
                  </a:lnTo>
                  <a:lnTo>
                    <a:pt x="505" y="2"/>
                  </a:lnTo>
                  <a:lnTo>
                    <a:pt x="505" y="2"/>
                  </a:lnTo>
                  <a:lnTo>
                    <a:pt x="505" y="3"/>
                  </a:lnTo>
                  <a:lnTo>
                    <a:pt x="504" y="3"/>
                  </a:lnTo>
                  <a:lnTo>
                    <a:pt x="504" y="4"/>
                  </a:lnTo>
                  <a:lnTo>
                    <a:pt x="504" y="4"/>
                  </a:lnTo>
                  <a:close/>
                  <a:moveTo>
                    <a:pt x="460" y="4"/>
                  </a:moveTo>
                  <a:lnTo>
                    <a:pt x="436" y="4"/>
                  </a:lnTo>
                  <a:lnTo>
                    <a:pt x="436" y="3"/>
                  </a:lnTo>
                  <a:lnTo>
                    <a:pt x="435" y="3"/>
                  </a:lnTo>
                  <a:lnTo>
                    <a:pt x="435" y="2"/>
                  </a:lnTo>
                  <a:lnTo>
                    <a:pt x="435" y="2"/>
                  </a:lnTo>
                  <a:lnTo>
                    <a:pt x="435" y="1"/>
                  </a:lnTo>
                  <a:lnTo>
                    <a:pt x="435" y="1"/>
                  </a:lnTo>
                  <a:lnTo>
                    <a:pt x="436" y="0"/>
                  </a:lnTo>
                  <a:lnTo>
                    <a:pt x="436" y="0"/>
                  </a:lnTo>
                  <a:lnTo>
                    <a:pt x="460" y="0"/>
                  </a:lnTo>
                  <a:lnTo>
                    <a:pt x="462" y="0"/>
                  </a:lnTo>
                  <a:lnTo>
                    <a:pt x="462" y="1"/>
                  </a:lnTo>
                  <a:lnTo>
                    <a:pt x="463" y="1"/>
                  </a:lnTo>
                  <a:lnTo>
                    <a:pt x="463" y="2"/>
                  </a:lnTo>
                  <a:lnTo>
                    <a:pt x="463" y="2"/>
                  </a:lnTo>
                  <a:lnTo>
                    <a:pt x="462" y="3"/>
                  </a:lnTo>
                  <a:lnTo>
                    <a:pt x="462" y="3"/>
                  </a:lnTo>
                  <a:lnTo>
                    <a:pt x="460" y="4"/>
                  </a:lnTo>
                  <a:lnTo>
                    <a:pt x="460" y="4"/>
                  </a:lnTo>
                  <a:close/>
                  <a:moveTo>
                    <a:pt x="419" y="4"/>
                  </a:moveTo>
                  <a:lnTo>
                    <a:pt x="394" y="4"/>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1"/>
                  </a:lnTo>
                  <a:lnTo>
                    <a:pt x="421" y="2"/>
                  </a:lnTo>
                  <a:lnTo>
                    <a:pt x="420" y="2"/>
                  </a:lnTo>
                  <a:lnTo>
                    <a:pt x="420" y="3"/>
                  </a:lnTo>
                  <a:lnTo>
                    <a:pt x="419" y="3"/>
                  </a:lnTo>
                  <a:lnTo>
                    <a:pt x="419" y="4"/>
                  </a:lnTo>
                  <a:lnTo>
                    <a:pt x="419" y="4"/>
                  </a:lnTo>
                  <a:close/>
                  <a:moveTo>
                    <a:pt x="375" y="4"/>
                  </a:moveTo>
                  <a:lnTo>
                    <a:pt x="351" y="4"/>
                  </a:lnTo>
                  <a:lnTo>
                    <a:pt x="351" y="3"/>
                  </a:lnTo>
                  <a:lnTo>
                    <a:pt x="350" y="3"/>
                  </a:lnTo>
                  <a:lnTo>
                    <a:pt x="350" y="2"/>
                  </a:lnTo>
                  <a:lnTo>
                    <a:pt x="350" y="2"/>
                  </a:lnTo>
                  <a:lnTo>
                    <a:pt x="350" y="1"/>
                  </a:lnTo>
                  <a:lnTo>
                    <a:pt x="350" y="1"/>
                  </a:lnTo>
                  <a:lnTo>
                    <a:pt x="351" y="0"/>
                  </a:lnTo>
                  <a:lnTo>
                    <a:pt x="351" y="0"/>
                  </a:lnTo>
                  <a:lnTo>
                    <a:pt x="375" y="0"/>
                  </a:lnTo>
                  <a:lnTo>
                    <a:pt x="377" y="0"/>
                  </a:lnTo>
                  <a:lnTo>
                    <a:pt x="378" y="1"/>
                  </a:lnTo>
                  <a:lnTo>
                    <a:pt x="378" y="1"/>
                  </a:lnTo>
                  <a:lnTo>
                    <a:pt x="378" y="2"/>
                  </a:lnTo>
                  <a:lnTo>
                    <a:pt x="378" y="2"/>
                  </a:lnTo>
                  <a:lnTo>
                    <a:pt x="378" y="3"/>
                  </a:lnTo>
                  <a:lnTo>
                    <a:pt x="377" y="3"/>
                  </a:lnTo>
                  <a:lnTo>
                    <a:pt x="375" y="4"/>
                  </a:lnTo>
                  <a:lnTo>
                    <a:pt x="375" y="4"/>
                  </a:lnTo>
                  <a:close/>
                  <a:moveTo>
                    <a:pt x="334" y="4"/>
                  </a:moveTo>
                  <a:lnTo>
                    <a:pt x="309" y="4"/>
                  </a:lnTo>
                  <a:lnTo>
                    <a:pt x="308" y="3"/>
                  </a:lnTo>
                  <a:lnTo>
                    <a:pt x="308" y="3"/>
                  </a:lnTo>
                  <a:lnTo>
                    <a:pt x="307" y="2"/>
                  </a:lnTo>
                  <a:lnTo>
                    <a:pt x="307" y="2"/>
                  </a:lnTo>
                  <a:lnTo>
                    <a:pt x="307" y="1"/>
                  </a:lnTo>
                  <a:lnTo>
                    <a:pt x="308" y="1"/>
                  </a:lnTo>
                  <a:lnTo>
                    <a:pt x="308" y="0"/>
                  </a:lnTo>
                  <a:lnTo>
                    <a:pt x="309" y="0"/>
                  </a:lnTo>
                  <a:lnTo>
                    <a:pt x="334" y="0"/>
                  </a:lnTo>
                  <a:lnTo>
                    <a:pt x="335" y="0"/>
                  </a:lnTo>
                  <a:lnTo>
                    <a:pt x="335" y="1"/>
                  </a:lnTo>
                  <a:lnTo>
                    <a:pt x="335" y="1"/>
                  </a:lnTo>
                  <a:lnTo>
                    <a:pt x="336" y="2"/>
                  </a:lnTo>
                  <a:lnTo>
                    <a:pt x="335" y="2"/>
                  </a:lnTo>
                  <a:lnTo>
                    <a:pt x="335" y="3"/>
                  </a:lnTo>
                  <a:lnTo>
                    <a:pt x="335" y="3"/>
                  </a:lnTo>
                  <a:lnTo>
                    <a:pt x="334" y="4"/>
                  </a:lnTo>
                  <a:lnTo>
                    <a:pt x="334" y="4"/>
                  </a:lnTo>
                  <a:close/>
                  <a:moveTo>
                    <a:pt x="292" y="4"/>
                  </a:moveTo>
                  <a:lnTo>
                    <a:pt x="267" y="4"/>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4"/>
                  </a:lnTo>
                  <a:lnTo>
                    <a:pt x="292" y="4"/>
                  </a:lnTo>
                  <a:close/>
                  <a:moveTo>
                    <a:pt x="248" y="4"/>
                  </a:moveTo>
                  <a:lnTo>
                    <a:pt x="224" y="4"/>
                  </a:lnTo>
                  <a:lnTo>
                    <a:pt x="224" y="3"/>
                  </a:lnTo>
                  <a:lnTo>
                    <a:pt x="223" y="3"/>
                  </a:lnTo>
                  <a:lnTo>
                    <a:pt x="223" y="2"/>
                  </a:lnTo>
                  <a:lnTo>
                    <a:pt x="223" y="2"/>
                  </a:lnTo>
                  <a:lnTo>
                    <a:pt x="223" y="1"/>
                  </a:lnTo>
                  <a:lnTo>
                    <a:pt x="223" y="1"/>
                  </a:lnTo>
                  <a:lnTo>
                    <a:pt x="224" y="0"/>
                  </a:lnTo>
                  <a:lnTo>
                    <a:pt x="224" y="0"/>
                  </a:lnTo>
                  <a:lnTo>
                    <a:pt x="248" y="0"/>
                  </a:lnTo>
                  <a:lnTo>
                    <a:pt x="250" y="0"/>
                  </a:lnTo>
                  <a:lnTo>
                    <a:pt x="250" y="1"/>
                  </a:lnTo>
                  <a:lnTo>
                    <a:pt x="251" y="1"/>
                  </a:lnTo>
                  <a:lnTo>
                    <a:pt x="251" y="2"/>
                  </a:lnTo>
                  <a:lnTo>
                    <a:pt x="251" y="2"/>
                  </a:lnTo>
                  <a:lnTo>
                    <a:pt x="250" y="3"/>
                  </a:lnTo>
                  <a:lnTo>
                    <a:pt x="250" y="3"/>
                  </a:lnTo>
                  <a:lnTo>
                    <a:pt x="248" y="4"/>
                  </a:lnTo>
                  <a:lnTo>
                    <a:pt x="248" y="4"/>
                  </a:lnTo>
                  <a:close/>
                  <a:moveTo>
                    <a:pt x="207" y="4"/>
                  </a:moveTo>
                  <a:lnTo>
                    <a:pt x="182" y="4"/>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4"/>
                  </a:lnTo>
                  <a:lnTo>
                    <a:pt x="207" y="4"/>
                  </a:lnTo>
                  <a:close/>
                  <a:moveTo>
                    <a:pt x="163" y="4"/>
                  </a:moveTo>
                  <a:lnTo>
                    <a:pt x="139" y="4"/>
                  </a:lnTo>
                  <a:lnTo>
                    <a:pt x="139" y="3"/>
                  </a:lnTo>
                  <a:lnTo>
                    <a:pt x="138" y="3"/>
                  </a:lnTo>
                  <a:lnTo>
                    <a:pt x="138" y="2"/>
                  </a:lnTo>
                  <a:lnTo>
                    <a:pt x="138" y="2"/>
                  </a:lnTo>
                  <a:lnTo>
                    <a:pt x="138" y="1"/>
                  </a:lnTo>
                  <a:lnTo>
                    <a:pt x="138" y="1"/>
                  </a:lnTo>
                  <a:lnTo>
                    <a:pt x="139" y="0"/>
                  </a:lnTo>
                  <a:lnTo>
                    <a:pt x="139" y="0"/>
                  </a:lnTo>
                  <a:lnTo>
                    <a:pt x="163" y="0"/>
                  </a:lnTo>
                  <a:lnTo>
                    <a:pt x="165" y="0"/>
                  </a:lnTo>
                  <a:lnTo>
                    <a:pt x="166" y="1"/>
                  </a:lnTo>
                  <a:lnTo>
                    <a:pt x="166" y="1"/>
                  </a:lnTo>
                  <a:lnTo>
                    <a:pt x="166" y="2"/>
                  </a:lnTo>
                  <a:lnTo>
                    <a:pt x="166" y="2"/>
                  </a:lnTo>
                  <a:lnTo>
                    <a:pt x="166" y="3"/>
                  </a:lnTo>
                  <a:lnTo>
                    <a:pt x="165" y="3"/>
                  </a:lnTo>
                  <a:lnTo>
                    <a:pt x="163" y="4"/>
                  </a:lnTo>
                  <a:lnTo>
                    <a:pt x="163" y="4"/>
                  </a:lnTo>
                  <a:close/>
                  <a:moveTo>
                    <a:pt x="122" y="4"/>
                  </a:moveTo>
                  <a:lnTo>
                    <a:pt x="97" y="4"/>
                  </a:lnTo>
                  <a:lnTo>
                    <a:pt x="96" y="3"/>
                  </a:lnTo>
                  <a:lnTo>
                    <a:pt x="96" y="3"/>
                  </a:lnTo>
                  <a:lnTo>
                    <a:pt x="95" y="2"/>
                  </a:lnTo>
                  <a:lnTo>
                    <a:pt x="95" y="2"/>
                  </a:lnTo>
                  <a:lnTo>
                    <a:pt x="95" y="1"/>
                  </a:lnTo>
                  <a:lnTo>
                    <a:pt x="96" y="1"/>
                  </a:lnTo>
                  <a:lnTo>
                    <a:pt x="96" y="0"/>
                  </a:lnTo>
                  <a:lnTo>
                    <a:pt x="97" y="0"/>
                  </a:lnTo>
                  <a:lnTo>
                    <a:pt x="122" y="0"/>
                  </a:lnTo>
                  <a:lnTo>
                    <a:pt x="123" y="0"/>
                  </a:lnTo>
                  <a:lnTo>
                    <a:pt x="123" y="1"/>
                  </a:lnTo>
                  <a:lnTo>
                    <a:pt x="123" y="1"/>
                  </a:lnTo>
                  <a:lnTo>
                    <a:pt x="124" y="2"/>
                  </a:lnTo>
                  <a:lnTo>
                    <a:pt x="123" y="2"/>
                  </a:lnTo>
                  <a:lnTo>
                    <a:pt x="123" y="3"/>
                  </a:lnTo>
                  <a:lnTo>
                    <a:pt x="123" y="3"/>
                  </a:lnTo>
                  <a:lnTo>
                    <a:pt x="122" y="4"/>
                  </a:lnTo>
                  <a:lnTo>
                    <a:pt x="122" y="4"/>
                  </a:lnTo>
                  <a:close/>
                  <a:moveTo>
                    <a:pt x="80" y="4"/>
                  </a:moveTo>
                  <a:lnTo>
                    <a:pt x="55" y="4"/>
                  </a:lnTo>
                  <a:lnTo>
                    <a:pt x="54" y="3"/>
                  </a:lnTo>
                  <a:lnTo>
                    <a:pt x="53" y="3"/>
                  </a:lnTo>
                  <a:lnTo>
                    <a:pt x="53" y="2"/>
                  </a:lnTo>
                  <a:lnTo>
                    <a:pt x="53" y="2"/>
                  </a:lnTo>
                  <a:lnTo>
                    <a:pt x="53" y="1"/>
                  </a:lnTo>
                  <a:lnTo>
                    <a:pt x="53" y="1"/>
                  </a:lnTo>
                  <a:lnTo>
                    <a:pt x="54" y="0"/>
                  </a:lnTo>
                  <a:lnTo>
                    <a:pt x="55" y="0"/>
                  </a:lnTo>
                  <a:lnTo>
                    <a:pt x="80" y="0"/>
                  </a:lnTo>
                  <a:lnTo>
                    <a:pt x="80" y="0"/>
                  </a:lnTo>
                  <a:lnTo>
                    <a:pt x="81" y="1"/>
                  </a:lnTo>
                  <a:lnTo>
                    <a:pt x="81" y="2"/>
                  </a:lnTo>
                  <a:lnTo>
                    <a:pt x="81" y="3"/>
                  </a:lnTo>
                  <a:lnTo>
                    <a:pt x="80" y="3"/>
                  </a:lnTo>
                  <a:lnTo>
                    <a:pt x="80" y="4"/>
                  </a:lnTo>
                  <a:lnTo>
                    <a:pt x="80" y="4"/>
                  </a:lnTo>
                  <a:close/>
                  <a:moveTo>
                    <a:pt x="37" y="4"/>
                  </a:moveTo>
                  <a:lnTo>
                    <a:pt x="12" y="4"/>
                  </a:lnTo>
                  <a:lnTo>
                    <a:pt x="11" y="3"/>
                  </a:lnTo>
                  <a:lnTo>
                    <a:pt x="11" y="3"/>
                  </a:lnTo>
                  <a:lnTo>
                    <a:pt x="11" y="2"/>
                  </a:lnTo>
                  <a:lnTo>
                    <a:pt x="11" y="2"/>
                  </a:lnTo>
                  <a:lnTo>
                    <a:pt x="11" y="1"/>
                  </a:lnTo>
                  <a:lnTo>
                    <a:pt x="11" y="1"/>
                  </a:lnTo>
                  <a:lnTo>
                    <a:pt x="11" y="0"/>
                  </a:lnTo>
                  <a:lnTo>
                    <a:pt x="12" y="0"/>
                  </a:lnTo>
                  <a:lnTo>
                    <a:pt x="37" y="0"/>
                  </a:lnTo>
                  <a:lnTo>
                    <a:pt x="38" y="0"/>
                  </a:lnTo>
                  <a:lnTo>
                    <a:pt x="38" y="1"/>
                  </a:lnTo>
                  <a:lnTo>
                    <a:pt x="39" y="1"/>
                  </a:lnTo>
                  <a:lnTo>
                    <a:pt x="39" y="2"/>
                  </a:lnTo>
                  <a:lnTo>
                    <a:pt x="39" y="2"/>
                  </a:lnTo>
                  <a:lnTo>
                    <a:pt x="38" y="3"/>
                  </a:lnTo>
                  <a:lnTo>
                    <a:pt x="38" y="3"/>
                  </a:lnTo>
                  <a:lnTo>
                    <a:pt x="37" y="4"/>
                  </a:lnTo>
                  <a:lnTo>
                    <a:pt x="37" y="4"/>
                  </a:lnTo>
                  <a:close/>
                </a:path>
              </a:pathLst>
            </a:custGeom>
            <a:solidFill>
              <a:srgbClr val="000000"/>
            </a:solidFill>
            <a:ln w="25400">
              <a:solidFill>
                <a:srgbClr val="000000"/>
              </a:solidFill>
              <a:prstDash val="solid"/>
              <a:round/>
              <a:headEnd/>
              <a:tailEnd/>
            </a:ln>
          </p:spPr>
          <p:txBody>
            <a:bodyPr/>
            <a:lstStyle/>
            <a:p>
              <a:endParaRPr lang="en-US"/>
            </a:p>
          </p:txBody>
        </p:sp>
        <p:sp>
          <p:nvSpPr>
            <p:cNvPr id="309616" name="Rectangle 368">
              <a:extLst>
                <a:ext uri="{FF2B5EF4-FFF2-40B4-BE49-F238E27FC236}">
                  <a16:creationId xmlns:a16="http://schemas.microsoft.com/office/drawing/2014/main" id="{F6539A9C-7EE3-2545-94A6-0416A2AC6890}"/>
                </a:ext>
              </a:extLst>
            </p:cNvPr>
            <p:cNvSpPr>
              <a:spLocks noChangeArrowheads="1"/>
            </p:cNvSpPr>
            <p:nvPr/>
          </p:nvSpPr>
          <p:spPr bwMode="auto">
            <a:xfrm>
              <a:off x="5023" y="170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17" name="Rectangle 369">
              <a:extLst>
                <a:ext uri="{FF2B5EF4-FFF2-40B4-BE49-F238E27FC236}">
                  <a16:creationId xmlns:a16="http://schemas.microsoft.com/office/drawing/2014/main" id="{6F3B9248-2572-BA40-9E61-3FE11CFC02FE}"/>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8" name="Rectangle 370">
              <a:extLst>
                <a:ext uri="{FF2B5EF4-FFF2-40B4-BE49-F238E27FC236}">
                  <a16:creationId xmlns:a16="http://schemas.microsoft.com/office/drawing/2014/main" id="{838605CF-E4B4-0243-BE93-5A857C673E2F}"/>
                </a:ext>
              </a:extLst>
            </p:cNvPr>
            <p:cNvSpPr>
              <a:spLocks noChangeArrowheads="1"/>
            </p:cNvSpPr>
            <p:nvPr/>
          </p:nvSpPr>
          <p:spPr bwMode="auto">
            <a:xfrm>
              <a:off x="5023" y="1702"/>
              <a:ext cx="261"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19" name="Rectangle 371">
              <a:extLst>
                <a:ext uri="{FF2B5EF4-FFF2-40B4-BE49-F238E27FC236}">
                  <a16:creationId xmlns:a16="http://schemas.microsoft.com/office/drawing/2014/main" id="{904487B2-6932-1A44-8B91-78522C774261}"/>
                </a:ext>
              </a:extLst>
            </p:cNvPr>
            <p:cNvSpPr>
              <a:spLocks noChangeArrowheads="1"/>
            </p:cNvSpPr>
            <p:nvPr/>
          </p:nvSpPr>
          <p:spPr bwMode="auto">
            <a:xfrm>
              <a:off x="5038" y="1702"/>
              <a:ext cx="264"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Ap : </a:t>
              </a:r>
            </a:p>
            <a:p>
              <a:pPr algn="ctr"/>
              <a:r>
                <a:rPr lang="en-US" altLang="en-US" sz="800" b="1">
                  <a:solidFill>
                    <a:srgbClr val="000000"/>
                  </a:solidFill>
                  <a:latin typeface="Arial" panose="020B0604020202020204" pitchFamily="34" charset="0"/>
                </a:rPr>
                <a:t>Aperture</a:t>
              </a:r>
              <a:endParaRPr lang="en-US" altLang="en-US" sz="1800" b="1">
                <a:solidFill>
                  <a:schemeClr val="tx2"/>
                </a:solidFill>
                <a:latin typeface="Tahoma" panose="020B0604030504040204" pitchFamily="34" charset="0"/>
              </a:endParaRPr>
            </a:p>
          </p:txBody>
        </p:sp>
        <p:sp>
          <p:nvSpPr>
            <p:cNvPr id="309620" name="Rectangle 372">
              <a:extLst>
                <a:ext uri="{FF2B5EF4-FFF2-40B4-BE49-F238E27FC236}">
                  <a16:creationId xmlns:a16="http://schemas.microsoft.com/office/drawing/2014/main" id="{D8E1DBED-E32E-7F4E-BA4C-92D60BE90EC5}"/>
                </a:ext>
              </a:extLst>
            </p:cNvPr>
            <p:cNvSpPr>
              <a:spLocks noChangeArrowheads="1"/>
            </p:cNvSpPr>
            <p:nvPr/>
          </p:nvSpPr>
          <p:spPr bwMode="auto">
            <a:xfrm>
              <a:off x="4875" y="1372"/>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1" name="Rectangle 373">
              <a:extLst>
                <a:ext uri="{FF2B5EF4-FFF2-40B4-BE49-F238E27FC236}">
                  <a16:creationId xmlns:a16="http://schemas.microsoft.com/office/drawing/2014/main" id="{4F245DC5-7D26-0441-86DA-8714137614CB}"/>
                </a:ext>
              </a:extLst>
            </p:cNvPr>
            <p:cNvSpPr>
              <a:spLocks noChangeArrowheads="1"/>
            </p:cNvSpPr>
            <p:nvPr/>
          </p:nvSpPr>
          <p:spPr bwMode="auto">
            <a:xfrm>
              <a:off x="4875" y="1372"/>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2" name="Rectangle 374">
              <a:extLst>
                <a:ext uri="{FF2B5EF4-FFF2-40B4-BE49-F238E27FC236}">
                  <a16:creationId xmlns:a16="http://schemas.microsoft.com/office/drawing/2014/main" id="{313F7779-7769-7742-A019-0CA217004925}"/>
                </a:ext>
              </a:extLst>
            </p:cNvPr>
            <p:cNvSpPr>
              <a:spLocks noChangeArrowheads="1"/>
            </p:cNvSpPr>
            <p:nvPr/>
          </p:nvSpPr>
          <p:spPr bwMode="auto">
            <a:xfrm>
              <a:off x="4875"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3" name="Rectangle 375">
              <a:extLst>
                <a:ext uri="{FF2B5EF4-FFF2-40B4-BE49-F238E27FC236}">
                  <a16:creationId xmlns:a16="http://schemas.microsoft.com/office/drawing/2014/main" id="{6167C94A-46CB-2D46-B822-99ECBB0F0653}"/>
                </a:ext>
              </a:extLst>
            </p:cNvPr>
            <p:cNvSpPr>
              <a:spLocks noChangeArrowheads="1"/>
            </p:cNvSpPr>
            <p:nvPr/>
          </p:nvSpPr>
          <p:spPr bwMode="auto">
            <a:xfrm>
              <a:off x="4875"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4" name="Rectangle 376">
              <a:extLst>
                <a:ext uri="{FF2B5EF4-FFF2-40B4-BE49-F238E27FC236}">
                  <a16:creationId xmlns:a16="http://schemas.microsoft.com/office/drawing/2014/main" id="{B58B2083-C224-2244-B3FE-6DBD26F9F8D7}"/>
                </a:ext>
              </a:extLst>
            </p:cNvPr>
            <p:cNvSpPr>
              <a:spLocks noChangeArrowheads="1"/>
            </p:cNvSpPr>
            <p:nvPr/>
          </p:nvSpPr>
          <p:spPr bwMode="auto">
            <a:xfrm>
              <a:off x="4700" y="2028"/>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5" name="Rectangle 377">
              <a:extLst>
                <a:ext uri="{FF2B5EF4-FFF2-40B4-BE49-F238E27FC236}">
                  <a16:creationId xmlns:a16="http://schemas.microsoft.com/office/drawing/2014/main" id="{8A42E10B-5D70-2042-8908-C5061AAF55B3}"/>
                </a:ext>
              </a:extLst>
            </p:cNvPr>
            <p:cNvSpPr>
              <a:spLocks noChangeArrowheads="1"/>
            </p:cNvSpPr>
            <p:nvPr/>
          </p:nvSpPr>
          <p:spPr bwMode="auto">
            <a:xfrm>
              <a:off x="5137" y="1834"/>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6" name="Rectangle 378">
              <a:extLst>
                <a:ext uri="{FF2B5EF4-FFF2-40B4-BE49-F238E27FC236}">
                  <a16:creationId xmlns:a16="http://schemas.microsoft.com/office/drawing/2014/main" id="{9BE9EF1D-EA4D-6B45-84C6-67FE48796CC7}"/>
                </a:ext>
              </a:extLst>
            </p:cNvPr>
            <p:cNvSpPr>
              <a:spLocks noChangeArrowheads="1"/>
            </p:cNvSpPr>
            <p:nvPr/>
          </p:nvSpPr>
          <p:spPr bwMode="auto">
            <a:xfrm>
              <a:off x="5137" y="1834"/>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7" name="Rectangle 379">
              <a:extLst>
                <a:ext uri="{FF2B5EF4-FFF2-40B4-BE49-F238E27FC236}">
                  <a16:creationId xmlns:a16="http://schemas.microsoft.com/office/drawing/2014/main" id="{6FBD48A4-9073-114A-BDA8-7FA6E6B665E5}"/>
                </a:ext>
              </a:extLst>
            </p:cNvPr>
            <p:cNvSpPr>
              <a:spLocks noChangeArrowheads="1"/>
            </p:cNvSpPr>
            <p:nvPr/>
          </p:nvSpPr>
          <p:spPr bwMode="auto">
            <a:xfrm>
              <a:off x="470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28" name="Rectangle 380">
              <a:extLst>
                <a:ext uri="{FF2B5EF4-FFF2-40B4-BE49-F238E27FC236}">
                  <a16:creationId xmlns:a16="http://schemas.microsoft.com/office/drawing/2014/main" id="{771392D6-0FE8-5743-97EF-7112253CFF7F}"/>
                </a:ext>
              </a:extLst>
            </p:cNvPr>
            <p:cNvSpPr>
              <a:spLocks noChangeArrowheads="1"/>
            </p:cNvSpPr>
            <p:nvPr/>
          </p:nvSpPr>
          <p:spPr bwMode="auto">
            <a:xfrm>
              <a:off x="470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29" name="Freeform 381">
              <a:extLst>
                <a:ext uri="{FF2B5EF4-FFF2-40B4-BE49-F238E27FC236}">
                  <a16:creationId xmlns:a16="http://schemas.microsoft.com/office/drawing/2014/main" id="{656930F7-5CE3-8343-8351-026D2DA68089}"/>
                </a:ext>
              </a:extLst>
            </p:cNvPr>
            <p:cNvSpPr>
              <a:spLocks/>
            </p:cNvSpPr>
            <p:nvPr/>
          </p:nvSpPr>
          <p:spPr bwMode="auto">
            <a:xfrm>
              <a:off x="4985" y="1316"/>
              <a:ext cx="163" cy="362"/>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0" name="Rectangle 382">
              <a:extLst>
                <a:ext uri="{FF2B5EF4-FFF2-40B4-BE49-F238E27FC236}">
                  <a16:creationId xmlns:a16="http://schemas.microsoft.com/office/drawing/2014/main" id="{C1DE41FB-C7C7-584F-BE1C-995D25E7D0AB}"/>
                </a:ext>
              </a:extLst>
            </p:cNvPr>
            <p:cNvSpPr>
              <a:spLocks noChangeArrowheads="1"/>
            </p:cNvSpPr>
            <p:nvPr/>
          </p:nvSpPr>
          <p:spPr bwMode="auto">
            <a:xfrm>
              <a:off x="4968" y="1297"/>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1" name="Rectangle 383">
              <a:extLst>
                <a:ext uri="{FF2B5EF4-FFF2-40B4-BE49-F238E27FC236}">
                  <a16:creationId xmlns:a16="http://schemas.microsoft.com/office/drawing/2014/main" id="{BB6A5A96-6DCA-0C4E-8DF7-2C0689C9D7BB}"/>
                </a:ext>
              </a:extLst>
            </p:cNvPr>
            <p:cNvSpPr>
              <a:spLocks noChangeArrowheads="1"/>
            </p:cNvSpPr>
            <p:nvPr/>
          </p:nvSpPr>
          <p:spPr bwMode="auto">
            <a:xfrm>
              <a:off x="4968" y="1297"/>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32" name="Rectangle 384">
              <a:extLst>
                <a:ext uri="{FF2B5EF4-FFF2-40B4-BE49-F238E27FC236}">
                  <a16:creationId xmlns:a16="http://schemas.microsoft.com/office/drawing/2014/main" id="{3428AF14-60FD-BF42-9AE4-E14434937314}"/>
                </a:ext>
              </a:extLst>
            </p:cNvPr>
            <p:cNvSpPr>
              <a:spLocks noChangeArrowheads="1"/>
            </p:cNvSpPr>
            <p:nvPr/>
          </p:nvSpPr>
          <p:spPr bwMode="auto">
            <a:xfrm>
              <a:off x="5135" y="1683"/>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33" name="Rectangle 385">
              <a:extLst>
                <a:ext uri="{FF2B5EF4-FFF2-40B4-BE49-F238E27FC236}">
                  <a16:creationId xmlns:a16="http://schemas.microsoft.com/office/drawing/2014/main" id="{74BE0EC0-D9B5-D346-A080-C0765736957F}"/>
                </a:ext>
              </a:extLst>
            </p:cNvPr>
            <p:cNvSpPr>
              <a:spLocks noChangeArrowheads="1"/>
            </p:cNvSpPr>
            <p:nvPr/>
          </p:nvSpPr>
          <p:spPr bwMode="auto">
            <a:xfrm>
              <a:off x="4982" y="1476"/>
              <a:ext cx="154" cy="49"/>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34" name="Rectangle 386">
              <a:extLst>
                <a:ext uri="{FF2B5EF4-FFF2-40B4-BE49-F238E27FC236}">
                  <a16:creationId xmlns:a16="http://schemas.microsoft.com/office/drawing/2014/main" id="{5092CF54-565A-8E44-94E4-531760A969AA}"/>
                </a:ext>
              </a:extLst>
            </p:cNvPr>
            <p:cNvSpPr>
              <a:spLocks noChangeArrowheads="1"/>
            </p:cNvSpPr>
            <p:nvPr/>
          </p:nvSpPr>
          <p:spPr bwMode="auto">
            <a:xfrm>
              <a:off x="5036" y="1161"/>
              <a:ext cx="328"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AP:</a:t>
              </a:r>
            </a:p>
            <a:p>
              <a:pPr algn="ctr"/>
              <a:r>
                <a:rPr lang="en-US" altLang="en-US" sz="800" b="1" i="1">
                  <a:solidFill>
                    <a:srgbClr val="000000"/>
                  </a:solidFill>
                  <a:latin typeface="Arial" panose="020B0604020202020204" pitchFamily="34" charset="0"/>
                </a:rPr>
                <a:t>Mechanical</a:t>
              </a:r>
              <a:endParaRPr lang="en-US" altLang="en-US" sz="1800" b="1">
                <a:solidFill>
                  <a:schemeClr val="tx2"/>
                </a:solidFill>
                <a:latin typeface="Tahoma" panose="020B0604030504040204" pitchFamily="34" charset="0"/>
              </a:endParaRPr>
            </a:p>
          </p:txBody>
        </p:sp>
        <p:sp>
          <p:nvSpPr>
            <p:cNvPr id="309635" name="Line 387">
              <a:extLst>
                <a:ext uri="{FF2B5EF4-FFF2-40B4-BE49-F238E27FC236}">
                  <a16:creationId xmlns:a16="http://schemas.microsoft.com/office/drawing/2014/main" id="{C58AC246-DDE7-6145-87FE-2FD0578453D6}"/>
                </a:ext>
              </a:extLst>
            </p:cNvPr>
            <p:cNvSpPr>
              <a:spLocks noChangeShapeType="1"/>
            </p:cNvSpPr>
            <p:nvPr/>
          </p:nvSpPr>
          <p:spPr bwMode="auto">
            <a:xfrm flipH="1">
              <a:off x="4604" y="2047"/>
              <a:ext cx="12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36" name="Rectangle 388">
              <a:extLst>
                <a:ext uri="{FF2B5EF4-FFF2-40B4-BE49-F238E27FC236}">
                  <a16:creationId xmlns:a16="http://schemas.microsoft.com/office/drawing/2014/main" id="{81536620-6B24-884B-B12C-9B2B49F2DB8E}"/>
                </a:ext>
              </a:extLst>
            </p:cNvPr>
            <p:cNvSpPr>
              <a:spLocks noChangeArrowheads="1"/>
            </p:cNvSpPr>
            <p:nvPr/>
          </p:nvSpPr>
          <p:spPr bwMode="auto">
            <a:xfrm>
              <a:off x="4700"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37" name="Rectangle 389">
              <a:extLst>
                <a:ext uri="{FF2B5EF4-FFF2-40B4-BE49-F238E27FC236}">
                  <a16:creationId xmlns:a16="http://schemas.microsoft.com/office/drawing/2014/main" id="{F3BB158A-8572-9B43-A312-DA991D6C2DDF}"/>
                </a:ext>
              </a:extLst>
            </p:cNvPr>
            <p:cNvSpPr>
              <a:spLocks noChangeArrowheads="1"/>
            </p:cNvSpPr>
            <p:nvPr/>
          </p:nvSpPr>
          <p:spPr bwMode="auto">
            <a:xfrm>
              <a:off x="3957" y="1813"/>
              <a:ext cx="21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ObsFin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8" name="Rectangle 390">
              <a:extLst>
                <a:ext uri="{FF2B5EF4-FFF2-40B4-BE49-F238E27FC236}">
                  <a16:creationId xmlns:a16="http://schemas.microsoft.com/office/drawing/2014/main" id="{AD4AEC82-F2CE-C446-877B-3D43BEB1ACE6}"/>
                </a:ext>
              </a:extLst>
            </p:cNvPr>
            <p:cNvSpPr>
              <a:spLocks noChangeArrowheads="1"/>
            </p:cNvSpPr>
            <p:nvPr/>
          </p:nvSpPr>
          <p:spPr bwMode="auto">
            <a:xfrm>
              <a:off x="3895" y="1438"/>
              <a:ext cx="2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DataDone</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639" name="Freeform 391">
              <a:extLst>
                <a:ext uri="{FF2B5EF4-FFF2-40B4-BE49-F238E27FC236}">
                  <a16:creationId xmlns:a16="http://schemas.microsoft.com/office/drawing/2014/main" id="{B513DE21-B786-9748-A301-74979A1ACDC3}"/>
                </a:ext>
              </a:extLst>
            </p:cNvPr>
            <p:cNvSpPr>
              <a:spLocks noEditPoints="1"/>
            </p:cNvSpPr>
            <p:nvPr/>
          </p:nvSpPr>
          <p:spPr bwMode="auto">
            <a:xfrm>
              <a:off x="4015" y="1241"/>
              <a:ext cx="0" cy="150"/>
            </a:xfrm>
            <a:custGeom>
              <a:avLst/>
              <a:gdLst>
                <a:gd name="T0" fmla="*/ 0 w 3"/>
                <a:gd name="T1" fmla="*/ 27 h 548"/>
                <a:gd name="T2" fmla="*/ 3 w 3"/>
                <a:gd name="T3" fmla="*/ 1 h 548"/>
                <a:gd name="T4" fmla="*/ 1 w 3"/>
                <a:gd name="T5" fmla="*/ 71 h 548"/>
                <a:gd name="T6" fmla="*/ 1 w 3"/>
                <a:gd name="T7" fmla="*/ 43 h 548"/>
                <a:gd name="T8" fmla="*/ 3 w 3"/>
                <a:gd name="T9" fmla="*/ 112 h 548"/>
                <a:gd name="T10" fmla="*/ 0 w 3"/>
                <a:gd name="T11" fmla="*/ 112 h 548"/>
                <a:gd name="T12" fmla="*/ 3 w 3"/>
                <a:gd name="T13" fmla="*/ 86 h 548"/>
                <a:gd name="T14" fmla="*/ 1 w 3"/>
                <a:gd name="T15" fmla="*/ 156 h 548"/>
                <a:gd name="T16" fmla="*/ 1 w 3"/>
                <a:gd name="T17" fmla="*/ 128 h 548"/>
                <a:gd name="T18" fmla="*/ 3 w 3"/>
                <a:gd name="T19" fmla="*/ 197 h 548"/>
                <a:gd name="T20" fmla="*/ 0 w 3"/>
                <a:gd name="T21" fmla="*/ 171 h 548"/>
                <a:gd name="T22" fmla="*/ 3 w 3"/>
                <a:gd name="T23" fmla="*/ 172 h 548"/>
                <a:gd name="T24" fmla="*/ 0 w 3"/>
                <a:gd name="T25" fmla="*/ 240 h 548"/>
                <a:gd name="T26" fmla="*/ 3 w 3"/>
                <a:gd name="T27" fmla="*/ 213 h 548"/>
                <a:gd name="T28" fmla="*/ 1 w 3"/>
                <a:gd name="T29" fmla="*/ 283 h 548"/>
                <a:gd name="T30" fmla="*/ 1 w 3"/>
                <a:gd name="T31" fmla="*/ 255 h 548"/>
                <a:gd name="T32" fmla="*/ 3 w 3"/>
                <a:gd name="T33" fmla="*/ 324 h 548"/>
                <a:gd name="T34" fmla="*/ 0 w 3"/>
                <a:gd name="T35" fmla="*/ 324 h 548"/>
                <a:gd name="T36" fmla="*/ 3 w 3"/>
                <a:gd name="T37" fmla="*/ 298 h 548"/>
                <a:gd name="T38" fmla="*/ 1 w 3"/>
                <a:gd name="T39" fmla="*/ 368 h 548"/>
                <a:gd name="T40" fmla="*/ 1 w 3"/>
                <a:gd name="T41" fmla="*/ 340 h 548"/>
                <a:gd name="T42" fmla="*/ 3 w 3"/>
                <a:gd name="T43" fmla="*/ 409 h 548"/>
                <a:gd name="T44" fmla="*/ 0 w 3"/>
                <a:gd name="T45" fmla="*/ 409 h 548"/>
                <a:gd name="T46" fmla="*/ 3 w 3"/>
                <a:gd name="T47" fmla="*/ 383 h 548"/>
                <a:gd name="T48" fmla="*/ 1 w 3"/>
                <a:gd name="T49" fmla="*/ 453 h 548"/>
                <a:gd name="T50" fmla="*/ 1 w 3"/>
                <a:gd name="T51" fmla="*/ 425 h 548"/>
                <a:gd name="T52" fmla="*/ 3 w 3"/>
                <a:gd name="T53" fmla="*/ 494 h 548"/>
                <a:gd name="T54" fmla="*/ 0 w 3"/>
                <a:gd name="T55" fmla="*/ 494 h 548"/>
                <a:gd name="T56" fmla="*/ 3 w 3"/>
                <a:gd name="T57" fmla="*/ 468 h 548"/>
                <a:gd name="T58" fmla="*/ 1 w 3"/>
                <a:gd name="T59" fmla="*/ 538 h 548"/>
                <a:gd name="T60" fmla="*/ 1 w 3"/>
                <a:gd name="T61" fmla="*/ 509 h 548"/>
                <a:gd name="T62" fmla="*/ 0 w 3"/>
                <a:gd name="T63" fmla="*/ 521 h 548"/>
                <a:gd name="T64" fmla="*/ 3 w 3"/>
                <a:gd name="T65" fmla="*/ 521 h 548"/>
                <a:gd name="T66" fmla="*/ 0 w 3"/>
                <a:gd name="T67" fmla="*/ 545 h 548"/>
                <a:gd name="T68" fmla="*/ 2 w 3"/>
                <a:gd name="T69" fmla="*/ 478 h 548"/>
                <a:gd name="T70" fmla="*/ 1 w 3"/>
                <a:gd name="T71" fmla="*/ 505 h 548"/>
                <a:gd name="T72" fmla="*/ 0 w 3"/>
                <a:gd name="T73" fmla="*/ 435 h 548"/>
                <a:gd name="T74" fmla="*/ 3 w 3"/>
                <a:gd name="T75" fmla="*/ 461 h 548"/>
                <a:gd name="T76" fmla="*/ 0 w 3"/>
                <a:gd name="T77" fmla="*/ 460 h 548"/>
                <a:gd name="T78" fmla="*/ 2 w 3"/>
                <a:gd name="T79" fmla="*/ 393 h 548"/>
                <a:gd name="T80" fmla="*/ 1 w 3"/>
                <a:gd name="T81" fmla="*/ 421 h 548"/>
                <a:gd name="T82" fmla="*/ 0 w 3"/>
                <a:gd name="T83" fmla="*/ 349 h 548"/>
                <a:gd name="T84" fmla="*/ 3 w 3"/>
                <a:gd name="T85" fmla="*/ 376 h 548"/>
                <a:gd name="T86" fmla="*/ 0 w 3"/>
                <a:gd name="T87" fmla="*/ 309 h 548"/>
                <a:gd name="T88" fmla="*/ 3 w 3"/>
                <a:gd name="T89" fmla="*/ 309 h 548"/>
                <a:gd name="T90" fmla="*/ 0 w 3"/>
                <a:gd name="T91" fmla="*/ 334 h 548"/>
                <a:gd name="T92" fmla="*/ 1 w 3"/>
                <a:gd name="T93" fmla="*/ 264 h 548"/>
                <a:gd name="T94" fmla="*/ 2 w 3"/>
                <a:gd name="T95" fmla="*/ 292 h 548"/>
                <a:gd name="T96" fmla="*/ 0 w 3"/>
                <a:gd name="T97" fmla="*/ 224 h 548"/>
                <a:gd name="T98" fmla="*/ 3 w 3"/>
                <a:gd name="T99" fmla="*/ 224 h 548"/>
                <a:gd name="T100" fmla="*/ 0 w 3"/>
                <a:gd name="T101" fmla="*/ 249 h 548"/>
                <a:gd name="T102" fmla="*/ 1 w 3"/>
                <a:gd name="T103" fmla="*/ 179 h 548"/>
                <a:gd name="T104" fmla="*/ 2 w 3"/>
                <a:gd name="T105" fmla="*/ 207 h 548"/>
                <a:gd name="T106" fmla="*/ 0 w 3"/>
                <a:gd name="T107" fmla="*/ 140 h 548"/>
                <a:gd name="T108" fmla="*/ 3 w 3"/>
                <a:gd name="T109" fmla="*/ 140 h 548"/>
                <a:gd name="T110" fmla="*/ 0 w 3"/>
                <a:gd name="T111" fmla="*/ 164 h 548"/>
                <a:gd name="T112" fmla="*/ 2 w 3"/>
                <a:gd name="T113" fmla="*/ 95 h 548"/>
                <a:gd name="T114" fmla="*/ 1 w 3"/>
                <a:gd name="T115" fmla="*/ 123 h 548"/>
                <a:gd name="T116" fmla="*/ 0 w 3"/>
                <a:gd name="T117" fmla="*/ 53 h 548"/>
                <a:gd name="T118" fmla="*/ 3 w 3"/>
                <a:gd name="T119" fmla="*/ 79 h 548"/>
                <a:gd name="T120" fmla="*/ 0 w 3"/>
                <a:gd name="T121" fmla="*/ 79 h 548"/>
                <a:gd name="T122" fmla="*/ 2 w 3"/>
                <a:gd name="T123" fmla="*/ 10 h 548"/>
                <a:gd name="T124" fmla="*/ 1 w 3"/>
                <a:gd name="T125" fmla="*/ 38 h 5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8">
                  <a:moveTo>
                    <a:pt x="3" y="2"/>
                  </a:moveTo>
                  <a:lnTo>
                    <a:pt x="3" y="27"/>
                  </a:lnTo>
                  <a:lnTo>
                    <a:pt x="3" y="28"/>
                  </a:lnTo>
                  <a:lnTo>
                    <a:pt x="2" y="28"/>
                  </a:lnTo>
                  <a:lnTo>
                    <a:pt x="1" y="29"/>
                  </a:lnTo>
                  <a:lnTo>
                    <a:pt x="0" y="28"/>
                  </a:lnTo>
                  <a:lnTo>
                    <a:pt x="0" y="28"/>
                  </a:lnTo>
                  <a:lnTo>
                    <a:pt x="0" y="27"/>
                  </a:lnTo>
                  <a:lnTo>
                    <a:pt x="0" y="2"/>
                  </a:lnTo>
                  <a:lnTo>
                    <a:pt x="0" y="1"/>
                  </a:lnTo>
                  <a:lnTo>
                    <a:pt x="0" y="1"/>
                  </a:lnTo>
                  <a:lnTo>
                    <a:pt x="1" y="1"/>
                  </a:lnTo>
                  <a:lnTo>
                    <a:pt x="1" y="0"/>
                  </a:lnTo>
                  <a:lnTo>
                    <a:pt x="2" y="1"/>
                  </a:lnTo>
                  <a:lnTo>
                    <a:pt x="2" y="1"/>
                  </a:lnTo>
                  <a:lnTo>
                    <a:pt x="3" y="1"/>
                  </a:lnTo>
                  <a:lnTo>
                    <a:pt x="3" y="2"/>
                  </a:lnTo>
                  <a:lnTo>
                    <a:pt x="3" y="2"/>
                  </a:lnTo>
                  <a:close/>
                  <a:moveTo>
                    <a:pt x="3" y="45"/>
                  </a:moveTo>
                  <a:lnTo>
                    <a:pt x="3" y="70"/>
                  </a:lnTo>
                  <a:lnTo>
                    <a:pt x="3" y="70"/>
                  </a:lnTo>
                  <a:lnTo>
                    <a:pt x="2" y="71"/>
                  </a:lnTo>
                  <a:lnTo>
                    <a:pt x="2" y="71"/>
                  </a:lnTo>
                  <a:lnTo>
                    <a:pt x="1" y="71"/>
                  </a:lnTo>
                  <a:lnTo>
                    <a:pt x="1" y="71"/>
                  </a:lnTo>
                  <a:lnTo>
                    <a:pt x="0" y="71"/>
                  </a:lnTo>
                  <a:lnTo>
                    <a:pt x="0" y="70"/>
                  </a:lnTo>
                  <a:lnTo>
                    <a:pt x="0" y="70"/>
                  </a:lnTo>
                  <a:lnTo>
                    <a:pt x="0" y="45"/>
                  </a:lnTo>
                  <a:lnTo>
                    <a:pt x="0" y="44"/>
                  </a:lnTo>
                  <a:lnTo>
                    <a:pt x="0" y="43"/>
                  </a:lnTo>
                  <a:lnTo>
                    <a:pt x="1" y="43"/>
                  </a:lnTo>
                  <a:lnTo>
                    <a:pt x="1" y="43"/>
                  </a:lnTo>
                  <a:lnTo>
                    <a:pt x="2" y="43"/>
                  </a:lnTo>
                  <a:lnTo>
                    <a:pt x="2" y="43"/>
                  </a:lnTo>
                  <a:lnTo>
                    <a:pt x="3" y="44"/>
                  </a:lnTo>
                  <a:lnTo>
                    <a:pt x="3" y="45"/>
                  </a:lnTo>
                  <a:lnTo>
                    <a:pt x="3" y="45"/>
                  </a:lnTo>
                  <a:close/>
                  <a:moveTo>
                    <a:pt x="3" y="87"/>
                  </a:moveTo>
                  <a:lnTo>
                    <a:pt x="3" y="112"/>
                  </a:lnTo>
                  <a:lnTo>
                    <a:pt x="3" y="113"/>
                  </a:lnTo>
                  <a:lnTo>
                    <a:pt x="2" y="113"/>
                  </a:lnTo>
                  <a:lnTo>
                    <a:pt x="2" y="113"/>
                  </a:lnTo>
                  <a:lnTo>
                    <a:pt x="1" y="114"/>
                  </a:lnTo>
                  <a:lnTo>
                    <a:pt x="1" y="113"/>
                  </a:lnTo>
                  <a:lnTo>
                    <a:pt x="0" y="113"/>
                  </a:lnTo>
                  <a:lnTo>
                    <a:pt x="0" y="113"/>
                  </a:lnTo>
                  <a:lnTo>
                    <a:pt x="0" y="112"/>
                  </a:lnTo>
                  <a:lnTo>
                    <a:pt x="0" y="87"/>
                  </a:lnTo>
                  <a:lnTo>
                    <a:pt x="0" y="86"/>
                  </a:lnTo>
                  <a:lnTo>
                    <a:pt x="0" y="86"/>
                  </a:lnTo>
                  <a:lnTo>
                    <a:pt x="1" y="85"/>
                  </a:lnTo>
                  <a:lnTo>
                    <a:pt x="1" y="85"/>
                  </a:lnTo>
                  <a:lnTo>
                    <a:pt x="2" y="85"/>
                  </a:lnTo>
                  <a:lnTo>
                    <a:pt x="2" y="86"/>
                  </a:lnTo>
                  <a:lnTo>
                    <a:pt x="3" y="86"/>
                  </a:lnTo>
                  <a:lnTo>
                    <a:pt x="3" y="87"/>
                  </a:lnTo>
                  <a:lnTo>
                    <a:pt x="3" y="87"/>
                  </a:lnTo>
                  <a:close/>
                  <a:moveTo>
                    <a:pt x="3" y="129"/>
                  </a:moveTo>
                  <a:lnTo>
                    <a:pt x="3" y="154"/>
                  </a:lnTo>
                  <a:lnTo>
                    <a:pt x="3" y="155"/>
                  </a:lnTo>
                  <a:lnTo>
                    <a:pt x="2" y="155"/>
                  </a:lnTo>
                  <a:lnTo>
                    <a:pt x="2" y="156"/>
                  </a:lnTo>
                  <a:lnTo>
                    <a:pt x="1" y="156"/>
                  </a:lnTo>
                  <a:lnTo>
                    <a:pt x="1" y="156"/>
                  </a:lnTo>
                  <a:lnTo>
                    <a:pt x="0" y="155"/>
                  </a:lnTo>
                  <a:lnTo>
                    <a:pt x="0" y="155"/>
                  </a:lnTo>
                  <a:lnTo>
                    <a:pt x="0" y="154"/>
                  </a:lnTo>
                  <a:lnTo>
                    <a:pt x="0" y="129"/>
                  </a:lnTo>
                  <a:lnTo>
                    <a:pt x="0" y="129"/>
                  </a:lnTo>
                  <a:lnTo>
                    <a:pt x="0" y="128"/>
                  </a:lnTo>
                  <a:lnTo>
                    <a:pt x="1" y="128"/>
                  </a:lnTo>
                  <a:lnTo>
                    <a:pt x="1" y="128"/>
                  </a:lnTo>
                  <a:lnTo>
                    <a:pt x="2" y="128"/>
                  </a:lnTo>
                  <a:lnTo>
                    <a:pt x="2" y="128"/>
                  </a:lnTo>
                  <a:lnTo>
                    <a:pt x="3" y="129"/>
                  </a:lnTo>
                  <a:lnTo>
                    <a:pt x="3" y="129"/>
                  </a:lnTo>
                  <a:lnTo>
                    <a:pt x="3" y="129"/>
                  </a:lnTo>
                  <a:close/>
                  <a:moveTo>
                    <a:pt x="3" y="172"/>
                  </a:moveTo>
                  <a:lnTo>
                    <a:pt x="3" y="197"/>
                  </a:lnTo>
                  <a:lnTo>
                    <a:pt x="3" y="197"/>
                  </a:lnTo>
                  <a:lnTo>
                    <a:pt x="2" y="198"/>
                  </a:lnTo>
                  <a:lnTo>
                    <a:pt x="1" y="198"/>
                  </a:lnTo>
                  <a:lnTo>
                    <a:pt x="0" y="198"/>
                  </a:lnTo>
                  <a:lnTo>
                    <a:pt x="0" y="197"/>
                  </a:lnTo>
                  <a:lnTo>
                    <a:pt x="0" y="197"/>
                  </a:lnTo>
                  <a:lnTo>
                    <a:pt x="0" y="172"/>
                  </a:lnTo>
                  <a:lnTo>
                    <a:pt x="0" y="171"/>
                  </a:lnTo>
                  <a:lnTo>
                    <a:pt x="0" y="171"/>
                  </a:lnTo>
                  <a:lnTo>
                    <a:pt x="1" y="170"/>
                  </a:lnTo>
                  <a:lnTo>
                    <a:pt x="1" y="170"/>
                  </a:lnTo>
                  <a:lnTo>
                    <a:pt x="2" y="170"/>
                  </a:lnTo>
                  <a:lnTo>
                    <a:pt x="2" y="171"/>
                  </a:lnTo>
                  <a:lnTo>
                    <a:pt x="3" y="171"/>
                  </a:lnTo>
                  <a:lnTo>
                    <a:pt x="3" y="172"/>
                  </a:lnTo>
                  <a:lnTo>
                    <a:pt x="3" y="172"/>
                  </a:lnTo>
                  <a:close/>
                  <a:moveTo>
                    <a:pt x="3" y="214"/>
                  </a:moveTo>
                  <a:lnTo>
                    <a:pt x="3" y="239"/>
                  </a:lnTo>
                  <a:lnTo>
                    <a:pt x="3" y="240"/>
                  </a:lnTo>
                  <a:lnTo>
                    <a:pt x="2" y="240"/>
                  </a:lnTo>
                  <a:lnTo>
                    <a:pt x="2" y="241"/>
                  </a:lnTo>
                  <a:lnTo>
                    <a:pt x="1" y="241"/>
                  </a:lnTo>
                  <a:lnTo>
                    <a:pt x="1" y="241"/>
                  </a:lnTo>
                  <a:lnTo>
                    <a:pt x="0" y="240"/>
                  </a:lnTo>
                  <a:lnTo>
                    <a:pt x="0" y="240"/>
                  </a:lnTo>
                  <a:lnTo>
                    <a:pt x="0" y="239"/>
                  </a:lnTo>
                  <a:lnTo>
                    <a:pt x="0" y="214"/>
                  </a:lnTo>
                  <a:lnTo>
                    <a:pt x="0" y="213"/>
                  </a:lnTo>
                  <a:lnTo>
                    <a:pt x="0" y="213"/>
                  </a:lnTo>
                  <a:lnTo>
                    <a:pt x="1" y="213"/>
                  </a:lnTo>
                  <a:lnTo>
                    <a:pt x="2" y="213"/>
                  </a:lnTo>
                  <a:lnTo>
                    <a:pt x="3" y="213"/>
                  </a:lnTo>
                  <a:lnTo>
                    <a:pt x="3" y="214"/>
                  </a:lnTo>
                  <a:lnTo>
                    <a:pt x="3" y="214"/>
                  </a:lnTo>
                  <a:close/>
                  <a:moveTo>
                    <a:pt x="3" y="257"/>
                  </a:moveTo>
                  <a:lnTo>
                    <a:pt x="3" y="282"/>
                  </a:lnTo>
                  <a:lnTo>
                    <a:pt x="3" y="282"/>
                  </a:lnTo>
                  <a:lnTo>
                    <a:pt x="2" y="283"/>
                  </a:lnTo>
                  <a:lnTo>
                    <a:pt x="2" y="283"/>
                  </a:lnTo>
                  <a:lnTo>
                    <a:pt x="1" y="283"/>
                  </a:lnTo>
                  <a:lnTo>
                    <a:pt x="1" y="283"/>
                  </a:lnTo>
                  <a:lnTo>
                    <a:pt x="0" y="283"/>
                  </a:lnTo>
                  <a:lnTo>
                    <a:pt x="0" y="282"/>
                  </a:lnTo>
                  <a:lnTo>
                    <a:pt x="0" y="282"/>
                  </a:lnTo>
                  <a:lnTo>
                    <a:pt x="0" y="257"/>
                  </a:lnTo>
                  <a:lnTo>
                    <a:pt x="0" y="256"/>
                  </a:lnTo>
                  <a:lnTo>
                    <a:pt x="0" y="255"/>
                  </a:lnTo>
                  <a:lnTo>
                    <a:pt x="1" y="255"/>
                  </a:lnTo>
                  <a:lnTo>
                    <a:pt x="1" y="255"/>
                  </a:lnTo>
                  <a:lnTo>
                    <a:pt x="2" y="255"/>
                  </a:lnTo>
                  <a:lnTo>
                    <a:pt x="2" y="255"/>
                  </a:lnTo>
                  <a:lnTo>
                    <a:pt x="3" y="256"/>
                  </a:lnTo>
                  <a:lnTo>
                    <a:pt x="3" y="257"/>
                  </a:lnTo>
                  <a:lnTo>
                    <a:pt x="3" y="257"/>
                  </a:lnTo>
                  <a:close/>
                  <a:moveTo>
                    <a:pt x="3" y="299"/>
                  </a:moveTo>
                  <a:lnTo>
                    <a:pt x="3" y="324"/>
                  </a:lnTo>
                  <a:lnTo>
                    <a:pt x="3" y="325"/>
                  </a:lnTo>
                  <a:lnTo>
                    <a:pt x="2" y="325"/>
                  </a:lnTo>
                  <a:lnTo>
                    <a:pt x="2" y="325"/>
                  </a:lnTo>
                  <a:lnTo>
                    <a:pt x="1" y="326"/>
                  </a:lnTo>
                  <a:lnTo>
                    <a:pt x="1" y="325"/>
                  </a:lnTo>
                  <a:lnTo>
                    <a:pt x="0" y="325"/>
                  </a:lnTo>
                  <a:lnTo>
                    <a:pt x="0" y="325"/>
                  </a:lnTo>
                  <a:lnTo>
                    <a:pt x="0" y="324"/>
                  </a:lnTo>
                  <a:lnTo>
                    <a:pt x="0" y="299"/>
                  </a:lnTo>
                  <a:lnTo>
                    <a:pt x="0" y="298"/>
                  </a:lnTo>
                  <a:lnTo>
                    <a:pt x="0" y="298"/>
                  </a:lnTo>
                  <a:lnTo>
                    <a:pt x="1" y="297"/>
                  </a:lnTo>
                  <a:lnTo>
                    <a:pt x="1" y="297"/>
                  </a:lnTo>
                  <a:lnTo>
                    <a:pt x="2" y="297"/>
                  </a:lnTo>
                  <a:lnTo>
                    <a:pt x="2" y="298"/>
                  </a:lnTo>
                  <a:lnTo>
                    <a:pt x="3" y="298"/>
                  </a:lnTo>
                  <a:lnTo>
                    <a:pt x="3" y="299"/>
                  </a:lnTo>
                  <a:lnTo>
                    <a:pt x="3" y="299"/>
                  </a:lnTo>
                  <a:close/>
                  <a:moveTo>
                    <a:pt x="3" y="341"/>
                  </a:moveTo>
                  <a:lnTo>
                    <a:pt x="3" y="366"/>
                  </a:lnTo>
                  <a:lnTo>
                    <a:pt x="3" y="367"/>
                  </a:lnTo>
                  <a:lnTo>
                    <a:pt x="2" y="368"/>
                  </a:lnTo>
                  <a:lnTo>
                    <a:pt x="2" y="368"/>
                  </a:lnTo>
                  <a:lnTo>
                    <a:pt x="1" y="368"/>
                  </a:lnTo>
                  <a:lnTo>
                    <a:pt x="1" y="368"/>
                  </a:lnTo>
                  <a:lnTo>
                    <a:pt x="0" y="368"/>
                  </a:lnTo>
                  <a:lnTo>
                    <a:pt x="0" y="367"/>
                  </a:lnTo>
                  <a:lnTo>
                    <a:pt x="0" y="366"/>
                  </a:lnTo>
                  <a:lnTo>
                    <a:pt x="0" y="341"/>
                  </a:lnTo>
                  <a:lnTo>
                    <a:pt x="0" y="341"/>
                  </a:lnTo>
                  <a:lnTo>
                    <a:pt x="0" y="340"/>
                  </a:lnTo>
                  <a:lnTo>
                    <a:pt x="1" y="340"/>
                  </a:lnTo>
                  <a:lnTo>
                    <a:pt x="1" y="340"/>
                  </a:lnTo>
                  <a:lnTo>
                    <a:pt x="2" y="340"/>
                  </a:lnTo>
                  <a:lnTo>
                    <a:pt x="2" y="340"/>
                  </a:lnTo>
                  <a:lnTo>
                    <a:pt x="3" y="341"/>
                  </a:lnTo>
                  <a:lnTo>
                    <a:pt x="3" y="341"/>
                  </a:lnTo>
                  <a:lnTo>
                    <a:pt x="3" y="341"/>
                  </a:lnTo>
                  <a:close/>
                  <a:moveTo>
                    <a:pt x="3" y="384"/>
                  </a:moveTo>
                  <a:lnTo>
                    <a:pt x="3" y="409"/>
                  </a:lnTo>
                  <a:lnTo>
                    <a:pt x="3" y="409"/>
                  </a:lnTo>
                  <a:lnTo>
                    <a:pt x="2" y="410"/>
                  </a:lnTo>
                  <a:lnTo>
                    <a:pt x="2" y="410"/>
                  </a:lnTo>
                  <a:lnTo>
                    <a:pt x="1" y="410"/>
                  </a:lnTo>
                  <a:lnTo>
                    <a:pt x="1" y="410"/>
                  </a:lnTo>
                  <a:lnTo>
                    <a:pt x="0" y="410"/>
                  </a:lnTo>
                  <a:lnTo>
                    <a:pt x="0" y="409"/>
                  </a:lnTo>
                  <a:lnTo>
                    <a:pt x="0" y="409"/>
                  </a:lnTo>
                  <a:lnTo>
                    <a:pt x="0" y="384"/>
                  </a:lnTo>
                  <a:lnTo>
                    <a:pt x="0" y="383"/>
                  </a:lnTo>
                  <a:lnTo>
                    <a:pt x="0" y="383"/>
                  </a:lnTo>
                  <a:lnTo>
                    <a:pt x="1" y="382"/>
                  </a:lnTo>
                  <a:lnTo>
                    <a:pt x="1" y="382"/>
                  </a:lnTo>
                  <a:lnTo>
                    <a:pt x="2" y="382"/>
                  </a:lnTo>
                  <a:lnTo>
                    <a:pt x="2" y="383"/>
                  </a:lnTo>
                  <a:lnTo>
                    <a:pt x="3" y="383"/>
                  </a:lnTo>
                  <a:lnTo>
                    <a:pt x="3" y="384"/>
                  </a:lnTo>
                  <a:lnTo>
                    <a:pt x="3" y="384"/>
                  </a:lnTo>
                  <a:close/>
                  <a:moveTo>
                    <a:pt x="3" y="426"/>
                  </a:moveTo>
                  <a:lnTo>
                    <a:pt x="3" y="451"/>
                  </a:lnTo>
                  <a:lnTo>
                    <a:pt x="3" y="452"/>
                  </a:lnTo>
                  <a:lnTo>
                    <a:pt x="2" y="452"/>
                  </a:lnTo>
                  <a:lnTo>
                    <a:pt x="2" y="453"/>
                  </a:lnTo>
                  <a:lnTo>
                    <a:pt x="1" y="453"/>
                  </a:lnTo>
                  <a:lnTo>
                    <a:pt x="1" y="453"/>
                  </a:lnTo>
                  <a:lnTo>
                    <a:pt x="0" y="452"/>
                  </a:lnTo>
                  <a:lnTo>
                    <a:pt x="0" y="452"/>
                  </a:lnTo>
                  <a:lnTo>
                    <a:pt x="0" y="451"/>
                  </a:lnTo>
                  <a:lnTo>
                    <a:pt x="0" y="426"/>
                  </a:lnTo>
                  <a:lnTo>
                    <a:pt x="0" y="426"/>
                  </a:lnTo>
                  <a:lnTo>
                    <a:pt x="0" y="425"/>
                  </a:lnTo>
                  <a:lnTo>
                    <a:pt x="1" y="425"/>
                  </a:lnTo>
                  <a:lnTo>
                    <a:pt x="1" y="425"/>
                  </a:lnTo>
                  <a:lnTo>
                    <a:pt x="2" y="425"/>
                  </a:lnTo>
                  <a:lnTo>
                    <a:pt x="2" y="425"/>
                  </a:lnTo>
                  <a:lnTo>
                    <a:pt x="3" y="426"/>
                  </a:lnTo>
                  <a:lnTo>
                    <a:pt x="3" y="426"/>
                  </a:lnTo>
                  <a:lnTo>
                    <a:pt x="3" y="426"/>
                  </a:lnTo>
                  <a:close/>
                  <a:moveTo>
                    <a:pt x="3" y="469"/>
                  </a:moveTo>
                  <a:lnTo>
                    <a:pt x="3" y="494"/>
                  </a:lnTo>
                  <a:lnTo>
                    <a:pt x="3" y="494"/>
                  </a:lnTo>
                  <a:lnTo>
                    <a:pt x="2" y="495"/>
                  </a:lnTo>
                  <a:lnTo>
                    <a:pt x="2" y="495"/>
                  </a:lnTo>
                  <a:lnTo>
                    <a:pt x="1" y="495"/>
                  </a:lnTo>
                  <a:lnTo>
                    <a:pt x="1" y="495"/>
                  </a:lnTo>
                  <a:lnTo>
                    <a:pt x="0" y="495"/>
                  </a:lnTo>
                  <a:lnTo>
                    <a:pt x="0" y="494"/>
                  </a:lnTo>
                  <a:lnTo>
                    <a:pt x="0" y="494"/>
                  </a:lnTo>
                  <a:lnTo>
                    <a:pt x="0" y="469"/>
                  </a:lnTo>
                  <a:lnTo>
                    <a:pt x="0" y="468"/>
                  </a:lnTo>
                  <a:lnTo>
                    <a:pt x="0" y="467"/>
                  </a:lnTo>
                  <a:lnTo>
                    <a:pt x="1" y="467"/>
                  </a:lnTo>
                  <a:lnTo>
                    <a:pt x="1" y="467"/>
                  </a:lnTo>
                  <a:lnTo>
                    <a:pt x="2" y="467"/>
                  </a:lnTo>
                  <a:lnTo>
                    <a:pt x="2" y="467"/>
                  </a:lnTo>
                  <a:lnTo>
                    <a:pt x="3" y="468"/>
                  </a:lnTo>
                  <a:lnTo>
                    <a:pt x="3" y="469"/>
                  </a:lnTo>
                  <a:lnTo>
                    <a:pt x="3" y="469"/>
                  </a:lnTo>
                  <a:close/>
                  <a:moveTo>
                    <a:pt x="3" y="511"/>
                  </a:moveTo>
                  <a:lnTo>
                    <a:pt x="3" y="536"/>
                  </a:lnTo>
                  <a:lnTo>
                    <a:pt x="3" y="537"/>
                  </a:lnTo>
                  <a:lnTo>
                    <a:pt x="2" y="537"/>
                  </a:lnTo>
                  <a:lnTo>
                    <a:pt x="2" y="538"/>
                  </a:lnTo>
                  <a:lnTo>
                    <a:pt x="1" y="538"/>
                  </a:lnTo>
                  <a:lnTo>
                    <a:pt x="1" y="538"/>
                  </a:lnTo>
                  <a:lnTo>
                    <a:pt x="0" y="537"/>
                  </a:lnTo>
                  <a:lnTo>
                    <a:pt x="0" y="537"/>
                  </a:lnTo>
                  <a:lnTo>
                    <a:pt x="0" y="536"/>
                  </a:lnTo>
                  <a:lnTo>
                    <a:pt x="0" y="511"/>
                  </a:lnTo>
                  <a:lnTo>
                    <a:pt x="0" y="510"/>
                  </a:lnTo>
                  <a:lnTo>
                    <a:pt x="0" y="510"/>
                  </a:lnTo>
                  <a:lnTo>
                    <a:pt x="1" y="509"/>
                  </a:lnTo>
                  <a:lnTo>
                    <a:pt x="1" y="509"/>
                  </a:lnTo>
                  <a:lnTo>
                    <a:pt x="2" y="509"/>
                  </a:lnTo>
                  <a:lnTo>
                    <a:pt x="2" y="510"/>
                  </a:lnTo>
                  <a:lnTo>
                    <a:pt x="3" y="510"/>
                  </a:lnTo>
                  <a:lnTo>
                    <a:pt x="3" y="511"/>
                  </a:lnTo>
                  <a:lnTo>
                    <a:pt x="3" y="511"/>
                  </a:lnTo>
                  <a:close/>
                  <a:moveTo>
                    <a:pt x="0" y="545"/>
                  </a:moveTo>
                  <a:lnTo>
                    <a:pt x="0" y="521"/>
                  </a:lnTo>
                  <a:lnTo>
                    <a:pt x="0" y="521"/>
                  </a:lnTo>
                  <a:lnTo>
                    <a:pt x="0" y="520"/>
                  </a:lnTo>
                  <a:lnTo>
                    <a:pt x="1" y="520"/>
                  </a:lnTo>
                  <a:lnTo>
                    <a:pt x="1" y="520"/>
                  </a:lnTo>
                  <a:lnTo>
                    <a:pt x="2" y="520"/>
                  </a:lnTo>
                  <a:lnTo>
                    <a:pt x="2" y="520"/>
                  </a:lnTo>
                  <a:lnTo>
                    <a:pt x="3" y="521"/>
                  </a:lnTo>
                  <a:lnTo>
                    <a:pt x="3" y="521"/>
                  </a:lnTo>
                  <a:lnTo>
                    <a:pt x="3" y="545"/>
                  </a:lnTo>
                  <a:lnTo>
                    <a:pt x="3" y="547"/>
                  </a:lnTo>
                  <a:lnTo>
                    <a:pt x="2" y="547"/>
                  </a:lnTo>
                  <a:lnTo>
                    <a:pt x="1" y="548"/>
                  </a:lnTo>
                  <a:lnTo>
                    <a:pt x="0" y="547"/>
                  </a:lnTo>
                  <a:lnTo>
                    <a:pt x="0" y="547"/>
                  </a:lnTo>
                  <a:lnTo>
                    <a:pt x="0" y="545"/>
                  </a:lnTo>
                  <a:lnTo>
                    <a:pt x="0" y="545"/>
                  </a:lnTo>
                  <a:close/>
                  <a:moveTo>
                    <a:pt x="0" y="503"/>
                  </a:moveTo>
                  <a:lnTo>
                    <a:pt x="0" y="479"/>
                  </a:lnTo>
                  <a:lnTo>
                    <a:pt x="0" y="478"/>
                  </a:lnTo>
                  <a:lnTo>
                    <a:pt x="0" y="478"/>
                  </a:lnTo>
                  <a:lnTo>
                    <a:pt x="1" y="477"/>
                  </a:lnTo>
                  <a:lnTo>
                    <a:pt x="1" y="477"/>
                  </a:lnTo>
                  <a:lnTo>
                    <a:pt x="2" y="477"/>
                  </a:lnTo>
                  <a:lnTo>
                    <a:pt x="2" y="478"/>
                  </a:lnTo>
                  <a:lnTo>
                    <a:pt x="3" y="478"/>
                  </a:lnTo>
                  <a:lnTo>
                    <a:pt x="3" y="479"/>
                  </a:lnTo>
                  <a:lnTo>
                    <a:pt x="3" y="503"/>
                  </a:lnTo>
                  <a:lnTo>
                    <a:pt x="3" y="503"/>
                  </a:lnTo>
                  <a:lnTo>
                    <a:pt x="2" y="505"/>
                  </a:lnTo>
                  <a:lnTo>
                    <a:pt x="2" y="505"/>
                  </a:lnTo>
                  <a:lnTo>
                    <a:pt x="1" y="505"/>
                  </a:lnTo>
                  <a:lnTo>
                    <a:pt x="1" y="505"/>
                  </a:lnTo>
                  <a:lnTo>
                    <a:pt x="0" y="505"/>
                  </a:lnTo>
                  <a:lnTo>
                    <a:pt x="0" y="503"/>
                  </a:lnTo>
                  <a:lnTo>
                    <a:pt x="0" y="503"/>
                  </a:lnTo>
                  <a:lnTo>
                    <a:pt x="0" y="503"/>
                  </a:lnTo>
                  <a:close/>
                  <a:moveTo>
                    <a:pt x="0" y="460"/>
                  </a:moveTo>
                  <a:lnTo>
                    <a:pt x="0" y="436"/>
                  </a:lnTo>
                  <a:lnTo>
                    <a:pt x="0" y="436"/>
                  </a:lnTo>
                  <a:lnTo>
                    <a:pt x="0" y="435"/>
                  </a:lnTo>
                  <a:lnTo>
                    <a:pt x="1" y="435"/>
                  </a:lnTo>
                  <a:lnTo>
                    <a:pt x="1" y="435"/>
                  </a:lnTo>
                  <a:lnTo>
                    <a:pt x="2" y="435"/>
                  </a:lnTo>
                  <a:lnTo>
                    <a:pt x="2" y="435"/>
                  </a:lnTo>
                  <a:lnTo>
                    <a:pt x="3" y="436"/>
                  </a:lnTo>
                  <a:lnTo>
                    <a:pt x="3" y="436"/>
                  </a:lnTo>
                  <a:lnTo>
                    <a:pt x="3" y="460"/>
                  </a:lnTo>
                  <a:lnTo>
                    <a:pt x="3" y="461"/>
                  </a:lnTo>
                  <a:lnTo>
                    <a:pt x="2" y="463"/>
                  </a:lnTo>
                  <a:lnTo>
                    <a:pt x="2" y="463"/>
                  </a:lnTo>
                  <a:lnTo>
                    <a:pt x="1" y="463"/>
                  </a:lnTo>
                  <a:lnTo>
                    <a:pt x="1" y="463"/>
                  </a:lnTo>
                  <a:lnTo>
                    <a:pt x="0" y="463"/>
                  </a:lnTo>
                  <a:lnTo>
                    <a:pt x="0" y="461"/>
                  </a:lnTo>
                  <a:lnTo>
                    <a:pt x="0" y="460"/>
                  </a:lnTo>
                  <a:lnTo>
                    <a:pt x="0" y="460"/>
                  </a:lnTo>
                  <a:close/>
                  <a:moveTo>
                    <a:pt x="0" y="418"/>
                  </a:moveTo>
                  <a:lnTo>
                    <a:pt x="0" y="394"/>
                  </a:lnTo>
                  <a:lnTo>
                    <a:pt x="0" y="393"/>
                  </a:lnTo>
                  <a:lnTo>
                    <a:pt x="0" y="393"/>
                  </a:lnTo>
                  <a:lnTo>
                    <a:pt x="1" y="391"/>
                  </a:lnTo>
                  <a:lnTo>
                    <a:pt x="1" y="391"/>
                  </a:lnTo>
                  <a:lnTo>
                    <a:pt x="2" y="391"/>
                  </a:lnTo>
                  <a:lnTo>
                    <a:pt x="2" y="393"/>
                  </a:lnTo>
                  <a:lnTo>
                    <a:pt x="3" y="393"/>
                  </a:lnTo>
                  <a:lnTo>
                    <a:pt x="3" y="394"/>
                  </a:lnTo>
                  <a:lnTo>
                    <a:pt x="3" y="418"/>
                  </a:lnTo>
                  <a:lnTo>
                    <a:pt x="3" y="419"/>
                  </a:lnTo>
                  <a:lnTo>
                    <a:pt x="2" y="419"/>
                  </a:lnTo>
                  <a:lnTo>
                    <a:pt x="2" y="421"/>
                  </a:lnTo>
                  <a:lnTo>
                    <a:pt x="1" y="421"/>
                  </a:lnTo>
                  <a:lnTo>
                    <a:pt x="1" y="421"/>
                  </a:lnTo>
                  <a:lnTo>
                    <a:pt x="0" y="419"/>
                  </a:lnTo>
                  <a:lnTo>
                    <a:pt x="0" y="419"/>
                  </a:lnTo>
                  <a:lnTo>
                    <a:pt x="0" y="418"/>
                  </a:lnTo>
                  <a:lnTo>
                    <a:pt x="0" y="418"/>
                  </a:lnTo>
                  <a:close/>
                  <a:moveTo>
                    <a:pt x="0" y="376"/>
                  </a:moveTo>
                  <a:lnTo>
                    <a:pt x="0" y="352"/>
                  </a:lnTo>
                  <a:lnTo>
                    <a:pt x="0" y="351"/>
                  </a:lnTo>
                  <a:lnTo>
                    <a:pt x="0" y="349"/>
                  </a:lnTo>
                  <a:lnTo>
                    <a:pt x="1" y="349"/>
                  </a:lnTo>
                  <a:lnTo>
                    <a:pt x="1" y="349"/>
                  </a:lnTo>
                  <a:lnTo>
                    <a:pt x="2" y="349"/>
                  </a:lnTo>
                  <a:lnTo>
                    <a:pt x="2" y="349"/>
                  </a:lnTo>
                  <a:lnTo>
                    <a:pt x="3" y="351"/>
                  </a:lnTo>
                  <a:lnTo>
                    <a:pt x="3" y="352"/>
                  </a:lnTo>
                  <a:lnTo>
                    <a:pt x="3" y="376"/>
                  </a:lnTo>
                  <a:lnTo>
                    <a:pt x="3" y="376"/>
                  </a:lnTo>
                  <a:lnTo>
                    <a:pt x="2" y="377"/>
                  </a:lnTo>
                  <a:lnTo>
                    <a:pt x="1" y="377"/>
                  </a:lnTo>
                  <a:lnTo>
                    <a:pt x="0" y="377"/>
                  </a:lnTo>
                  <a:lnTo>
                    <a:pt x="0" y="376"/>
                  </a:lnTo>
                  <a:lnTo>
                    <a:pt x="0" y="376"/>
                  </a:lnTo>
                  <a:lnTo>
                    <a:pt x="0" y="376"/>
                  </a:lnTo>
                  <a:close/>
                  <a:moveTo>
                    <a:pt x="0" y="333"/>
                  </a:moveTo>
                  <a:lnTo>
                    <a:pt x="0" y="309"/>
                  </a:lnTo>
                  <a:lnTo>
                    <a:pt x="0" y="309"/>
                  </a:lnTo>
                  <a:lnTo>
                    <a:pt x="0" y="308"/>
                  </a:lnTo>
                  <a:lnTo>
                    <a:pt x="1" y="308"/>
                  </a:lnTo>
                  <a:lnTo>
                    <a:pt x="1" y="308"/>
                  </a:lnTo>
                  <a:lnTo>
                    <a:pt x="2" y="308"/>
                  </a:lnTo>
                  <a:lnTo>
                    <a:pt x="2" y="308"/>
                  </a:lnTo>
                  <a:lnTo>
                    <a:pt x="3" y="309"/>
                  </a:lnTo>
                  <a:lnTo>
                    <a:pt x="3" y="309"/>
                  </a:lnTo>
                  <a:lnTo>
                    <a:pt x="3" y="333"/>
                  </a:lnTo>
                  <a:lnTo>
                    <a:pt x="3" y="334"/>
                  </a:lnTo>
                  <a:lnTo>
                    <a:pt x="2" y="334"/>
                  </a:lnTo>
                  <a:lnTo>
                    <a:pt x="2" y="335"/>
                  </a:lnTo>
                  <a:lnTo>
                    <a:pt x="1" y="335"/>
                  </a:lnTo>
                  <a:lnTo>
                    <a:pt x="1" y="335"/>
                  </a:lnTo>
                  <a:lnTo>
                    <a:pt x="0" y="334"/>
                  </a:lnTo>
                  <a:lnTo>
                    <a:pt x="0" y="334"/>
                  </a:lnTo>
                  <a:lnTo>
                    <a:pt x="0" y="333"/>
                  </a:lnTo>
                  <a:lnTo>
                    <a:pt x="0" y="333"/>
                  </a:lnTo>
                  <a:close/>
                  <a:moveTo>
                    <a:pt x="0" y="291"/>
                  </a:moveTo>
                  <a:lnTo>
                    <a:pt x="0" y="267"/>
                  </a:lnTo>
                  <a:lnTo>
                    <a:pt x="0" y="266"/>
                  </a:lnTo>
                  <a:lnTo>
                    <a:pt x="0" y="266"/>
                  </a:lnTo>
                  <a:lnTo>
                    <a:pt x="1" y="264"/>
                  </a:lnTo>
                  <a:lnTo>
                    <a:pt x="1" y="264"/>
                  </a:lnTo>
                  <a:lnTo>
                    <a:pt x="2" y="264"/>
                  </a:lnTo>
                  <a:lnTo>
                    <a:pt x="2" y="266"/>
                  </a:lnTo>
                  <a:lnTo>
                    <a:pt x="3" y="266"/>
                  </a:lnTo>
                  <a:lnTo>
                    <a:pt x="3" y="267"/>
                  </a:lnTo>
                  <a:lnTo>
                    <a:pt x="3" y="291"/>
                  </a:lnTo>
                  <a:lnTo>
                    <a:pt x="3" y="291"/>
                  </a:lnTo>
                  <a:lnTo>
                    <a:pt x="2" y="292"/>
                  </a:lnTo>
                  <a:lnTo>
                    <a:pt x="2" y="292"/>
                  </a:lnTo>
                  <a:lnTo>
                    <a:pt x="1" y="292"/>
                  </a:lnTo>
                  <a:lnTo>
                    <a:pt x="1" y="292"/>
                  </a:lnTo>
                  <a:lnTo>
                    <a:pt x="0" y="292"/>
                  </a:lnTo>
                  <a:lnTo>
                    <a:pt x="0" y="291"/>
                  </a:lnTo>
                  <a:lnTo>
                    <a:pt x="0" y="291"/>
                  </a:lnTo>
                  <a:lnTo>
                    <a:pt x="0" y="291"/>
                  </a:lnTo>
                  <a:close/>
                  <a:moveTo>
                    <a:pt x="0" y="248"/>
                  </a:moveTo>
                  <a:lnTo>
                    <a:pt x="0" y="224"/>
                  </a:lnTo>
                  <a:lnTo>
                    <a:pt x="0" y="224"/>
                  </a:lnTo>
                  <a:lnTo>
                    <a:pt x="0" y="222"/>
                  </a:lnTo>
                  <a:lnTo>
                    <a:pt x="1" y="222"/>
                  </a:lnTo>
                  <a:lnTo>
                    <a:pt x="1" y="222"/>
                  </a:lnTo>
                  <a:lnTo>
                    <a:pt x="2" y="222"/>
                  </a:lnTo>
                  <a:lnTo>
                    <a:pt x="2" y="222"/>
                  </a:lnTo>
                  <a:lnTo>
                    <a:pt x="3" y="224"/>
                  </a:lnTo>
                  <a:lnTo>
                    <a:pt x="3" y="224"/>
                  </a:lnTo>
                  <a:lnTo>
                    <a:pt x="3" y="248"/>
                  </a:lnTo>
                  <a:lnTo>
                    <a:pt x="3" y="249"/>
                  </a:lnTo>
                  <a:lnTo>
                    <a:pt x="2" y="250"/>
                  </a:lnTo>
                  <a:lnTo>
                    <a:pt x="2" y="250"/>
                  </a:lnTo>
                  <a:lnTo>
                    <a:pt x="1" y="250"/>
                  </a:lnTo>
                  <a:lnTo>
                    <a:pt x="1" y="250"/>
                  </a:lnTo>
                  <a:lnTo>
                    <a:pt x="0" y="250"/>
                  </a:lnTo>
                  <a:lnTo>
                    <a:pt x="0" y="249"/>
                  </a:lnTo>
                  <a:lnTo>
                    <a:pt x="0" y="248"/>
                  </a:lnTo>
                  <a:lnTo>
                    <a:pt x="0" y="248"/>
                  </a:lnTo>
                  <a:close/>
                  <a:moveTo>
                    <a:pt x="0" y="206"/>
                  </a:moveTo>
                  <a:lnTo>
                    <a:pt x="0" y="182"/>
                  </a:lnTo>
                  <a:lnTo>
                    <a:pt x="0" y="180"/>
                  </a:lnTo>
                  <a:lnTo>
                    <a:pt x="0" y="180"/>
                  </a:lnTo>
                  <a:lnTo>
                    <a:pt x="1" y="179"/>
                  </a:lnTo>
                  <a:lnTo>
                    <a:pt x="1" y="179"/>
                  </a:lnTo>
                  <a:lnTo>
                    <a:pt x="2" y="179"/>
                  </a:lnTo>
                  <a:lnTo>
                    <a:pt x="2" y="180"/>
                  </a:lnTo>
                  <a:lnTo>
                    <a:pt x="3" y="180"/>
                  </a:lnTo>
                  <a:lnTo>
                    <a:pt x="3" y="182"/>
                  </a:lnTo>
                  <a:lnTo>
                    <a:pt x="3" y="206"/>
                  </a:lnTo>
                  <a:lnTo>
                    <a:pt x="3" y="207"/>
                  </a:lnTo>
                  <a:lnTo>
                    <a:pt x="2" y="207"/>
                  </a:lnTo>
                  <a:lnTo>
                    <a:pt x="2" y="207"/>
                  </a:lnTo>
                  <a:lnTo>
                    <a:pt x="1" y="208"/>
                  </a:lnTo>
                  <a:lnTo>
                    <a:pt x="1" y="207"/>
                  </a:lnTo>
                  <a:lnTo>
                    <a:pt x="0" y="207"/>
                  </a:lnTo>
                  <a:lnTo>
                    <a:pt x="0" y="207"/>
                  </a:lnTo>
                  <a:lnTo>
                    <a:pt x="0" y="206"/>
                  </a:lnTo>
                  <a:lnTo>
                    <a:pt x="0" y="206"/>
                  </a:lnTo>
                  <a:close/>
                  <a:moveTo>
                    <a:pt x="0" y="164"/>
                  </a:moveTo>
                  <a:lnTo>
                    <a:pt x="0" y="140"/>
                  </a:lnTo>
                  <a:lnTo>
                    <a:pt x="0" y="138"/>
                  </a:lnTo>
                  <a:lnTo>
                    <a:pt x="0" y="137"/>
                  </a:lnTo>
                  <a:lnTo>
                    <a:pt x="1" y="137"/>
                  </a:lnTo>
                  <a:lnTo>
                    <a:pt x="1" y="137"/>
                  </a:lnTo>
                  <a:lnTo>
                    <a:pt x="2" y="137"/>
                  </a:lnTo>
                  <a:lnTo>
                    <a:pt x="2" y="137"/>
                  </a:lnTo>
                  <a:lnTo>
                    <a:pt x="3" y="138"/>
                  </a:lnTo>
                  <a:lnTo>
                    <a:pt x="3" y="140"/>
                  </a:lnTo>
                  <a:lnTo>
                    <a:pt x="3" y="164"/>
                  </a:lnTo>
                  <a:lnTo>
                    <a:pt x="3" y="164"/>
                  </a:lnTo>
                  <a:lnTo>
                    <a:pt x="2" y="165"/>
                  </a:lnTo>
                  <a:lnTo>
                    <a:pt x="2" y="165"/>
                  </a:lnTo>
                  <a:lnTo>
                    <a:pt x="1" y="165"/>
                  </a:lnTo>
                  <a:lnTo>
                    <a:pt x="1" y="165"/>
                  </a:lnTo>
                  <a:lnTo>
                    <a:pt x="0" y="165"/>
                  </a:lnTo>
                  <a:lnTo>
                    <a:pt x="0" y="164"/>
                  </a:lnTo>
                  <a:lnTo>
                    <a:pt x="0" y="164"/>
                  </a:lnTo>
                  <a:lnTo>
                    <a:pt x="0" y="164"/>
                  </a:lnTo>
                  <a:close/>
                  <a:moveTo>
                    <a:pt x="0" y="121"/>
                  </a:moveTo>
                  <a:lnTo>
                    <a:pt x="0" y="96"/>
                  </a:lnTo>
                  <a:lnTo>
                    <a:pt x="0" y="95"/>
                  </a:lnTo>
                  <a:lnTo>
                    <a:pt x="0" y="95"/>
                  </a:lnTo>
                  <a:lnTo>
                    <a:pt x="1" y="95"/>
                  </a:lnTo>
                  <a:lnTo>
                    <a:pt x="2" y="95"/>
                  </a:lnTo>
                  <a:lnTo>
                    <a:pt x="3" y="95"/>
                  </a:lnTo>
                  <a:lnTo>
                    <a:pt x="3" y="96"/>
                  </a:lnTo>
                  <a:lnTo>
                    <a:pt x="3" y="121"/>
                  </a:lnTo>
                  <a:lnTo>
                    <a:pt x="3" y="122"/>
                  </a:lnTo>
                  <a:lnTo>
                    <a:pt x="2" y="122"/>
                  </a:lnTo>
                  <a:lnTo>
                    <a:pt x="2" y="123"/>
                  </a:lnTo>
                  <a:lnTo>
                    <a:pt x="1" y="123"/>
                  </a:lnTo>
                  <a:lnTo>
                    <a:pt x="1" y="123"/>
                  </a:lnTo>
                  <a:lnTo>
                    <a:pt x="0" y="122"/>
                  </a:lnTo>
                  <a:lnTo>
                    <a:pt x="0" y="122"/>
                  </a:lnTo>
                  <a:lnTo>
                    <a:pt x="0" y="121"/>
                  </a:lnTo>
                  <a:lnTo>
                    <a:pt x="0" y="121"/>
                  </a:lnTo>
                  <a:close/>
                  <a:moveTo>
                    <a:pt x="0" y="79"/>
                  </a:moveTo>
                  <a:lnTo>
                    <a:pt x="0" y="54"/>
                  </a:lnTo>
                  <a:lnTo>
                    <a:pt x="0" y="53"/>
                  </a:lnTo>
                  <a:lnTo>
                    <a:pt x="0" y="53"/>
                  </a:lnTo>
                  <a:lnTo>
                    <a:pt x="1" y="52"/>
                  </a:lnTo>
                  <a:lnTo>
                    <a:pt x="1" y="52"/>
                  </a:lnTo>
                  <a:lnTo>
                    <a:pt x="2" y="52"/>
                  </a:lnTo>
                  <a:lnTo>
                    <a:pt x="2" y="53"/>
                  </a:lnTo>
                  <a:lnTo>
                    <a:pt x="3" y="53"/>
                  </a:lnTo>
                  <a:lnTo>
                    <a:pt x="3" y="54"/>
                  </a:lnTo>
                  <a:lnTo>
                    <a:pt x="3" y="79"/>
                  </a:lnTo>
                  <a:lnTo>
                    <a:pt x="3" y="79"/>
                  </a:lnTo>
                  <a:lnTo>
                    <a:pt x="2" y="80"/>
                  </a:lnTo>
                  <a:lnTo>
                    <a:pt x="2" y="80"/>
                  </a:lnTo>
                  <a:lnTo>
                    <a:pt x="1" y="80"/>
                  </a:lnTo>
                  <a:lnTo>
                    <a:pt x="1" y="80"/>
                  </a:lnTo>
                  <a:lnTo>
                    <a:pt x="0" y="80"/>
                  </a:lnTo>
                  <a:lnTo>
                    <a:pt x="0" y="79"/>
                  </a:lnTo>
                  <a:lnTo>
                    <a:pt x="0" y="79"/>
                  </a:lnTo>
                  <a:lnTo>
                    <a:pt x="0" y="79"/>
                  </a:lnTo>
                  <a:close/>
                  <a:moveTo>
                    <a:pt x="0" y="36"/>
                  </a:moveTo>
                  <a:lnTo>
                    <a:pt x="0" y="11"/>
                  </a:lnTo>
                  <a:lnTo>
                    <a:pt x="0" y="11"/>
                  </a:lnTo>
                  <a:lnTo>
                    <a:pt x="0" y="10"/>
                  </a:lnTo>
                  <a:lnTo>
                    <a:pt x="1" y="10"/>
                  </a:lnTo>
                  <a:lnTo>
                    <a:pt x="1" y="10"/>
                  </a:lnTo>
                  <a:lnTo>
                    <a:pt x="2" y="10"/>
                  </a:lnTo>
                  <a:lnTo>
                    <a:pt x="2" y="10"/>
                  </a:lnTo>
                  <a:lnTo>
                    <a:pt x="3" y="11"/>
                  </a:lnTo>
                  <a:lnTo>
                    <a:pt x="3" y="11"/>
                  </a:lnTo>
                  <a:lnTo>
                    <a:pt x="3" y="36"/>
                  </a:lnTo>
                  <a:lnTo>
                    <a:pt x="3" y="37"/>
                  </a:lnTo>
                  <a:lnTo>
                    <a:pt x="2" y="37"/>
                  </a:lnTo>
                  <a:lnTo>
                    <a:pt x="2" y="38"/>
                  </a:lnTo>
                  <a:lnTo>
                    <a:pt x="1" y="38"/>
                  </a:lnTo>
                  <a:lnTo>
                    <a:pt x="1" y="38"/>
                  </a:lnTo>
                  <a:lnTo>
                    <a:pt x="0" y="37"/>
                  </a:lnTo>
                  <a:lnTo>
                    <a:pt x="0" y="37"/>
                  </a:lnTo>
                  <a:lnTo>
                    <a:pt x="0" y="36"/>
                  </a:lnTo>
                  <a:lnTo>
                    <a:pt x="0" y="36"/>
                  </a:lnTo>
                  <a:close/>
                </a:path>
              </a:pathLst>
            </a:custGeom>
            <a:solidFill>
              <a:srgbClr val="000000"/>
            </a:solidFill>
            <a:ln w="25400">
              <a:solidFill>
                <a:srgbClr val="000000"/>
              </a:solidFill>
              <a:prstDash val="solid"/>
              <a:round/>
              <a:headEnd/>
              <a:tailEnd/>
            </a:ln>
          </p:spPr>
          <p:txBody>
            <a:bodyPr/>
            <a:lstStyle/>
            <a:p>
              <a:endParaRPr lang="en-US"/>
            </a:p>
          </p:txBody>
        </p:sp>
        <p:sp>
          <p:nvSpPr>
            <p:cNvPr id="309640" name="Freeform 392">
              <a:extLst>
                <a:ext uri="{FF2B5EF4-FFF2-40B4-BE49-F238E27FC236}">
                  <a16:creationId xmlns:a16="http://schemas.microsoft.com/office/drawing/2014/main" id="{5D5AF8CF-B57A-CD48-8B28-AA1B6A0BF53D}"/>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1" name="Freeform 393">
              <a:extLst>
                <a:ext uri="{FF2B5EF4-FFF2-40B4-BE49-F238E27FC236}">
                  <a16:creationId xmlns:a16="http://schemas.microsoft.com/office/drawing/2014/main" id="{DADAFD70-6356-A442-A0F7-49D12916C4C9}"/>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2" name="Freeform 394">
              <a:extLst>
                <a:ext uri="{FF2B5EF4-FFF2-40B4-BE49-F238E27FC236}">
                  <a16:creationId xmlns:a16="http://schemas.microsoft.com/office/drawing/2014/main" id="{EAACE17D-B37A-6E4D-89D0-0AE478A5A5FB}"/>
                </a:ext>
              </a:extLst>
            </p:cNvPr>
            <p:cNvSpPr>
              <a:spLocks noEditPoints="1"/>
            </p:cNvSpPr>
            <p:nvPr/>
          </p:nvSpPr>
          <p:spPr bwMode="auto">
            <a:xfrm>
              <a:off x="3755" y="1391"/>
              <a:ext cx="260" cy="0"/>
            </a:xfrm>
            <a:custGeom>
              <a:avLst/>
              <a:gdLst>
                <a:gd name="T0" fmla="*/ 0 w 1057"/>
                <a:gd name="T1" fmla="*/ 1 h 3"/>
                <a:gd name="T2" fmla="*/ 42 w 1057"/>
                <a:gd name="T3" fmla="*/ 2 h 3"/>
                <a:gd name="T4" fmla="*/ 111 w 1057"/>
                <a:gd name="T5" fmla="*/ 3 h 3"/>
                <a:gd name="T6" fmla="*/ 155 w 1057"/>
                <a:gd name="T7" fmla="*/ 3 h 3"/>
                <a:gd name="T8" fmla="*/ 197 w 1057"/>
                <a:gd name="T9" fmla="*/ 1 h 3"/>
                <a:gd name="T10" fmla="*/ 172 w 1057"/>
                <a:gd name="T11" fmla="*/ 0 h 3"/>
                <a:gd name="T12" fmla="*/ 212 w 1057"/>
                <a:gd name="T13" fmla="*/ 1 h 3"/>
                <a:gd name="T14" fmla="*/ 255 w 1057"/>
                <a:gd name="T15" fmla="*/ 3 h 3"/>
                <a:gd name="T16" fmla="*/ 324 w 1057"/>
                <a:gd name="T17" fmla="*/ 3 h 3"/>
                <a:gd name="T18" fmla="*/ 367 w 1057"/>
                <a:gd name="T19" fmla="*/ 1 h 3"/>
                <a:gd name="T20" fmla="*/ 342 w 1057"/>
                <a:gd name="T21" fmla="*/ 0 h 3"/>
                <a:gd name="T22" fmla="*/ 381 w 1057"/>
                <a:gd name="T23" fmla="*/ 1 h 3"/>
                <a:gd name="T24" fmla="*/ 426 w 1057"/>
                <a:gd name="T25" fmla="*/ 3 h 3"/>
                <a:gd name="T26" fmla="*/ 494 w 1057"/>
                <a:gd name="T27" fmla="*/ 3 h 3"/>
                <a:gd name="T28" fmla="*/ 536 w 1057"/>
                <a:gd name="T29" fmla="*/ 1 h 3"/>
                <a:gd name="T30" fmla="*/ 578 w 1057"/>
                <a:gd name="T31" fmla="*/ 0 h 3"/>
                <a:gd name="T32" fmla="*/ 552 w 1057"/>
                <a:gd name="T33" fmla="*/ 0 h 3"/>
                <a:gd name="T34" fmla="*/ 594 w 1057"/>
                <a:gd name="T35" fmla="*/ 2 h 3"/>
                <a:gd name="T36" fmla="*/ 662 w 1057"/>
                <a:gd name="T37" fmla="*/ 3 h 3"/>
                <a:gd name="T38" fmla="*/ 706 w 1057"/>
                <a:gd name="T39" fmla="*/ 3 h 3"/>
                <a:gd name="T40" fmla="*/ 748 w 1057"/>
                <a:gd name="T41" fmla="*/ 1 h 3"/>
                <a:gd name="T42" fmla="*/ 790 w 1057"/>
                <a:gd name="T43" fmla="*/ 0 h 3"/>
                <a:gd name="T44" fmla="*/ 764 w 1057"/>
                <a:gd name="T45" fmla="*/ 0 h 3"/>
                <a:gd name="T46" fmla="*/ 806 w 1057"/>
                <a:gd name="T47" fmla="*/ 2 h 3"/>
                <a:gd name="T48" fmla="*/ 874 w 1057"/>
                <a:gd name="T49" fmla="*/ 3 h 3"/>
                <a:gd name="T50" fmla="*/ 919 w 1057"/>
                <a:gd name="T51" fmla="*/ 2 h 3"/>
                <a:gd name="T52" fmla="*/ 959 w 1057"/>
                <a:gd name="T53" fmla="*/ 0 h 3"/>
                <a:gd name="T54" fmla="*/ 934 w 1057"/>
                <a:gd name="T55" fmla="*/ 0 h 3"/>
                <a:gd name="T56" fmla="*/ 975 w 1057"/>
                <a:gd name="T57" fmla="*/ 2 h 3"/>
                <a:gd name="T58" fmla="*/ 1044 w 1057"/>
                <a:gd name="T59" fmla="*/ 3 h 3"/>
                <a:gd name="T60" fmla="*/ 1028 w 1057"/>
                <a:gd name="T61" fmla="*/ 2 h 3"/>
                <a:gd name="T62" fmla="*/ 986 w 1057"/>
                <a:gd name="T63" fmla="*/ 3 h 3"/>
                <a:gd name="T64" fmla="*/ 1013 w 1057"/>
                <a:gd name="T65" fmla="*/ 3 h 3"/>
                <a:gd name="T66" fmla="*/ 972 w 1057"/>
                <a:gd name="T67" fmla="*/ 2 h 3"/>
                <a:gd name="T68" fmla="*/ 928 w 1057"/>
                <a:gd name="T69" fmla="*/ 0 h 3"/>
                <a:gd name="T70" fmla="*/ 859 w 1057"/>
                <a:gd name="T71" fmla="*/ 1 h 3"/>
                <a:gd name="T72" fmla="*/ 817 w 1057"/>
                <a:gd name="T73" fmla="*/ 3 h 3"/>
                <a:gd name="T74" fmla="*/ 843 w 1057"/>
                <a:gd name="T75" fmla="*/ 3 h 3"/>
                <a:gd name="T76" fmla="*/ 802 w 1057"/>
                <a:gd name="T77" fmla="*/ 2 h 3"/>
                <a:gd name="T78" fmla="*/ 759 w 1057"/>
                <a:gd name="T79" fmla="*/ 0 h 3"/>
                <a:gd name="T80" fmla="*/ 690 w 1057"/>
                <a:gd name="T81" fmla="*/ 1 h 3"/>
                <a:gd name="T82" fmla="*/ 647 w 1057"/>
                <a:gd name="T83" fmla="*/ 3 h 3"/>
                <a:gd name="T84" fmla="*/ 673 w 1057"/>
                <a:gd name="T85" fmla="*/ 3 h 3"/>
                <a:gd name="T86" fmla="*/ 632 w 1057"/>
                <a:gd name="T87" fmla="*/ 3 h 3"/>
                <a:gd name="T88" fmla="*/ 590 w 1057"/>
                <a:gd name="T89" fmla="*/ 2 h 3"/>
                <a:gd name="T90" fmla="*/ 547 w 1057"/>
                <a:gd name="T91" fmla="*/ 0 h 3"/>
                <a:gd name="T92" fmla="*/ 478 w 1057"/>
                <a:gd name="T93" fmla="*/ 1 h 3"/>
                <a:gd name="T94" fmla="*/ 435 w 1057"/>
                <a:gd name="T95" fmla="*/ 3 h 3"/>
                <a:gd name="T96" fmla="*/ 461 w 1057"/>
                <a:gd name="T97" fmla="*/ 3 h 3"/>
                <a:gd name="T98" fmla="*/ 419 w 1057"/>
                <a:gd name="T99" fmla="*/ 3 h 3"/>
                <a:gd name="T100" fmla="*/ 378 w 1057"/>
                <a:gd name="T101" fmla="*/ 1 h 3"/>
                <a:gd name="T102" fmla="*/ 309 w 1057"/>
                <a:gd name="T103" fmla="*/ 0 h 3"/>
                <a:gd name="T104" fmla="*/ 265 w 1057"/>
                <a:gd name="T105" fmla="*/ 2 h 3"/>
                <a:gd name="T106" fmla="*/ 224 w 1057"/>
                <a:gd name="T107" fmla="*/ 3 h 3"/>
                <a:gd name="T108" fmla="*/ 250 w 1057"/>
                <a:gd name="T109" fmla="*/ 3 h 3"/>
                <a:gd name="T110" fmla="*/ 208 w 1057"/>
                <a:gd name="T111" fmla="*/ 1 h 3"/>
                <a:gd name="T112" fmla="*/ 165 w 1057"/>
                <a:gd name="T113" fmla="*/ 0 h 3"/>
                <a:gd name="T114" fmla="*/ 96 w 1057"/>
                <a:gd name="T115" fmla="*/ 1 h 3"/>
                <a:gd name="T116" fmla="*/ 53 w 1057"/>
                <a:gd name="T117" fmla="*/ 3 h 3"/>
                <a:gd name="T118" fmla="*/ 80 w 1057"/>
                <a:gd name="T119" fmla="*/ 3 h 3"/>
                <a:gd name="T120" fmla="*/ 39 w 1057"/>
                <a:gd name="T121" fmla="*/ 2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7" y="1"/>
                  </a:lnTo>
                  <a:lnTo>
                    <a:pt x="28" y="1"/>
                  </a:lnTo>
                  <a:lnTo>
                    <a:pt x="28" y="2"/>
                  </a:lnTo>
                  <a:lnTo>
                    <a:pt x="28" y="2"/>
                  </a:lnTo>
                  <a:lnTo>
                    <a:pt x="27" y="3"/>
                  </a:lnTo>
                  <a:lnTo>
                    <a:pt x="27" y="3"/>
                  </a:lnTo>
                  <a:lnTo>
                    <a:pt x="26" y="3"/>
                  </a:lnTo>
                  <a:lnTo>
                    <a:pt x="2" y="3"/>
                  </a:lnTo>
                  <a:lnTo>
                    <a:pt x="2" y="3"/>
                  </a:lnTo>
                  <a:lnTo>
                    <a:pt x="0" y="3"/>
                  </a:lnTo>
                  <a:lnTo>
                    <a:pt x="0" y="2"/>
                  </a:lnTo>
                  <a:lnTo>
                    <a:pt x="0" y="2"/>
                  </a:lnTo>
                  <a:lnTo>
                    <a:pt x="0" y="1"/>
                  </a:lnTo>
                  <a:lnTo>
                    <a:pt x="0" y="1"/>
                  </a:lnTo>
                  <a:lnTo>
                    <a:pt x="2" y="0"/>
                  </a:lnTo>
                  <a:lnTo>
                    <a:pt x="2" y="0"/>
                  </a:lnTo>
                  <a:lnTo>
                    <a:pt x="2" y="0"/>
                  </a:lnTo>
                  <a:close/>
                  <a:moveTo>
                    <a:pt x="45" y="0"/>
                  </a:moveTo>
                  <a:lnTo>
                    <a:pt x="69" y="0"/>
                  </a:lnTo>
                  <a:lnTo>
                    <a:pt x="69" y="0"/>
                  </a:lnTo>
                  <a:lnTo>
                    <a:pt x="70" y="1"/>
                  </a:lnTo>
                  <a:lnTo>
                    <a:pt x="70" y="2"/>
                  </a:lnTo>
                  <a:lnTo>
                    <a:pt x="70" y="3"/>
                  </a:lnTo>
                  <a:lnTo>
                    <a:pt x="69" y="3"/>
                  </a:lnTo>
                  <a:lnTo>
                    <a:pt x="69" y="3"/>
                  </a:lnTo>
                  <a:lnTo>
                    <a:pt x="45" y="3"/>
                  </a:lnTo>
                  <a:lnTo>
                    <a:pt x="43" y="3"/>
                  </a:lnTo>
                  <a:lnTo>
                    <a:pt x="43" y="3"/>
                  </a:lnTo>
                  <a:lnTo>
                    <a:pt x="42" y="2"/>
                  </a:lnTo>
                  <a:lnTo>
                    <a:pt x="42" y="2"/>
                  </a:lnTo>
                  <a:lnTo>
                    <a:pt x="42" y="1"/>
                  </a:lnTo>
                  <a:lnTo>
                    <a:pt x="43" y="1"/>
                  </a:lnTo>
                  <a:lnTo>
                    <a:pt x="43" y="0"/>
                  </a:lnTo>
                  <a:lnTo>
                    <a:pt x="45" y="0"/>
                  </a:lnTo>
                  <a:lnTo>
                    <a:pt x="45" y="0"/>
                  </a:lnTo>
                  <a:close/>
                  <a:moveTo>
                    <a:pt x="87" y="0"/>
                  </a:moveTo>
                  <a:lnTo>
                    <a:pt x="111" y="0"/>
                  </a:lnTo>
                  <a:lnTo>
                    <a:pt x="112" y="0"/>
                  </a:lnTo>
                  <a:lnTo>
                    <a:pt x="112" y="1"/>
                  </a:lnTo>
                  <a:lnTo>
                    <a:pt x="113" y="1"/>
                  </a:lnTo>
                  <a:lnTo>
                    <a:pt x="113" y="2"/>
                  </a:lnTo>
                  <a:lnTo>
                    <a:pt x="113" y="2"/>
                  </a:lnTo>
                  <a:lnTo>
                    <a:pt x="112" y="3"/>
                  </a:lnTo>
                  <a:lnTo>
                    <a:pt x="112" y="3"/>
                  </a:lnTo>
                  <a:lnTo>
                    <a:pt x="111" y="3"/>
                  </a:lnTo>
                  <a:lnTo>
                    <a:pt x="87" y="3"/>
                  </a:lnTo>
                  <a:lnTo>
                    <a:pt x="85" y="3"/>
                  </a:lnTo>
                  <a:lnTo>
                    <a:pt x="85" y="3"/>
                  </a:lnTo>
                  <a:lnTo>
                    <a:pt x="85" y="2"/>
                  </a:lnTo>
                  <a:lnTo>
                    <a:pt x="85" y="1"/>
                  </a:lnTo>
                  <a:lnTo>
                    <a:pt x="85" y="0"/>
                  </a:lnTo>
                  <a:lnTo>
                    <a:pt x="87" y="0"/>
                  </a:lnTo>
                  <a:lnTo>
                    <a:pt x="87" y="0"/>
                  </a:lnTo>
                  <a:close/>
                  <a:moveTo>
                    <a:pt x="130" y="0"/>
                  </a:moveTo>
                  <a:lnTo>
                    <a:pt x="154" y="0"/>
                  </a:lnTo>
                  <a:lnTo>
                    <a:pt x="154" y="0"/>
                  </a:lnTo>
                  <a:lnTo>
                    <a:pt x="155" y="1"/>
                  </a:lnTo>
                  <a:lnTo>
                    <a:pt x="155" y="1"/>
                  </a:lnTo>
                  <a:lnTo>
                    <a:pt x="155" y="2"/>
                  </a:lnTo>
                  <a:lnTo>
                    <a:pt x="155" y="2"/>
                  </a:lnTo>
                  <a:lnTo>
                    <a:pt x="155" y="3"/>
                  </a:lnTo>
                  <a:lnTo>
                    <a:pt x="154" y="3"/>
                  </a:lnTo>
                  <a:lnTo>
                    <a:pt x="154" y="3"/>
                  </a:lnTo>
                  <a:lnTo>
                    <a:pt x="130" y="3"/>
                  </a:lnTo>
                  <a:lnTo>
                    <a:pt x="129" y="3"/>
                  </a:lnTo>
                  <a:lnTo>
                    <a:pt x="127" y="3"/>
                  </a:lnTo>
                  <a:lnTo>
                    <a:pt x="127" y="2"/>
                  </a:lnTo>
                  <a:lnTo>
                    <a:pt x="127" y="2"/>
                  </a:lnTo>
                  <a:lnTo>
                    <a:pt x="127" y="1"/>
                  </a:lnTo>
                  <a:lnTo>
                    <a:pt x="127" y="1"/>
                  </a:lnTo>
                  <a:lnTo>
                    <a:pt x="129" y="0"/>
                  </a:lnTo>
                  <a:lnTo>
                    <a:pt x="130" y="0"/>
                  </a:lnTo>
                  <a:lnTo>
                    <a:pt x="130" y="0"/>
                  </a:lnTo>
                  <a:close/>
                  <a:moveTo>
                    <a:pt x="172" y="0"/>
                  </a:moveTo>
                  <a:lnTo>
                    <a:pt x="196" y="0"/>
                  </a:lnTo>
                  <a:lnTo>
                    <a:pt x="197" y="0"/>
                  </a:lnTo>
                  <a:lnTo>
                    <a:pt x="197" y="1"/>
                  </a:lnTo>
                  <a:lnTo>
                    <a:pt x="197" y="1"/>
                  </a:lnTo>
                  <a:lnTo>
                    <a:pt x="198" y="2"/>
                  </a:lnTo>
                  <a:lnTo>
                    <a:pt x="197" y="2"/>
                  </a:lnTo>
                  <a:lnTo>
                    <a:pt x="197" y="3"/>
                  </a:lnTo>
                  <a:lnTo>
                    <a:pt x="197" y="3"/>
                  </a:lnTo>
                  <a:lnTo>
                    <a:pt x="196" y="3"/>
                  </a:lnTo>
                  <a:lnTo>
                    <a:pt x="172" y="3"/>
                  </a:lnTo>
                  <a:lnTo>
                    <a:pt x="170" y="3"/>
                  </a:lnTo>
                  <a:lnTo>
                    <a:pt x="170" y="3"/>
                  </a:lnTo>
                  <a:lnTo>
                    <a:pt x="169" y="2"/>
                  </a:lnTo>
                  <a:lnTo>
                    <a:pt x="169" y="2"/>
                  </a:lnTo>
                  <a:lnTo>
                    <a:pt x="169" y="1"/>
                  </a:lnTo>
                  <a:lnTo>
                    <a:pt x="170" y="1"/>
                  </a:lnTo>
                  <a:lnTo>
                    <a:pt x="170" y="0"/>
                  </a:lnTo>
                  <a:lnTo>
                    <a:pt x="172" y="0"/>
                  </a:lnTo>
                  <a:lnTo>
                    <a:pt x="172" y="0"/>
                  </a:lnTo>
                  <a:close/>
                  <a:moveTo>
                    <a:pt x="214" y="0"/>
                  </a:moveTo>
                  <a:lnTo>
                    <a:pt x="238" y="0"/>
                  </a:lnTo>
                  <a:lnTo>
                    <a:pt x="239" y="0"/>
                  </a:lnTo>
                  <a:lnTo>
                    <a:pt x="240" y="1"/>
                  </a:lnTo>
                  <a:lnTo>
                    <a:pt x="240" y="1"/>
                  </a:lnTo>
                  <a:lnTo>
                    <a:pt x="240" y="2"/>
                  </a:lnTo>
                  <a:lnTo>
                    <a:pt x="240" y="2"/>
                  </a:lnTo>
                  <a:lnTo>
                    <a:pt x="240" y="3"/>
                  </a:lnTo>
                  <a:lnTo>
                    <a:pt x="239" y="3"/>
                  </a:lnTo>
                  <a:lnTo>
                    <a:pt x="238" y="3"/>
                  </a:lnTo>
                  <a:lnTo>
                    <a:pt x="214" y="3"/>
                  </a:lnTo>
                  <a:lnTo>
                    <a:pt x="214" y="3"/>
                  </a:lnTo>
                  <a:lnTo>
                    <a:pt x="212" y="3"/>
                  </a:lnTo>
                  <a:lnTo>
                    <a:pt x="212" y="2"/>
                  </a:lnTo>
                  <a:lnTo>
                    <a:pt x="212" y="2"/>
                  </a:lnTo>
                  <a:lnTo>
                    <a:pt x="212" y="1"/>
                  </a:lnTo>
                  <a:lnTo>
                    <a:pt x="212" y="1"/>
                  </a:lnTo>
                  <a:lnTo>
                    <a:pt x="214" y="0"/>
                  </a:lnTo>
                  <a:lnTo>
                    <a:pt x="214" y="0"/>
                  </a:lnTo>
                  <a:lnTo>
                    <a:pt x="214" y="0"/>
                  </a:lnTo>
                  <a:close/>
                  <a:moveTo>
                    <a:pt x="257" y="0"/>
                  </a:moveTo>
                  <a:lnTo>
                    <a:pt x="281" y="0"/>
                  </a:lnTo>
                  <a:lnTo>
                    <a:pt x="281" y="0"/>
                  </a:lnTo>
                  <a:lnTo>
                    <a:pt x="282" y="1"/>
                  </a:lnTo>
                  <a:lnTo>
                    <a:pt x="282" y="1"/>
                  </a:lnTo>
                  <a:lnTo>
                    <a:pt x="282" y="2"/>
                  </a:lnTo>
                  <a:lnTo>
                    <a:pt x="282" y="2"/>
                  </a:lnTo>
                  <a:lnTo>
                    <a:pt x="282" y="3"/>
                  </a:lnTo>
                  <a:lnTo>
                    <a:pt x="281" y="3"/>
                  </a:lnTo>
                  <a:lnTo>
                    <a:pt x="281" y="3"/>
                  </a:lnTo>
                  <a:lnTo>
                    <a:pt x="257" y="3"/>
                  </a:lnTo>
                  <a:lnTo>
                    <a:pt x="255" y="3"/>
                  </a:lnTo>
                  <a:lnTo>
                    <a:pt x="255" y="3"/>
                  </a:lnTo>
                  <a:lnTo>
                    <a:pt x="254" y="2"/>
                  </a:lnTo>
                  <a:lnTo>
                    <a:pt x="254" y="2"/>
                  </a:lnTo>
                  <a:lnTo>
                    <a:pt x="254" y="1"/>
                  </a:lnTo>
                  <a:lnTo>
                    <a:pt x="255" y="1"/>
                  </a:lnTo>
                  <a:lnTo>
                    <a:pt x="255" y="0"/>
                  </a:lnTo>
                  <a:lnTo>
                    <a:pt x="257" y="0"/>
                  </a:lnTo>
                  <a:lnTo>
                    <a:pt x="257" y="0"/>
                  </a:lnTo>
                  <a:close/>
                  <a:moveTo>
                    <a:pt x="299" y="0"/>
                  </a:moveTo>
                  <a:lnTo>
                    <a:pt x="323" y="0"/>
                  </a:lnTo>
                  <a:lnTo>
                    <a:pt x="324" y="0"/>
                  </a:lnTo>
                  <a:lnTo>
                    <a:pt x="324" y="1"/>
                  </a:lnTo>
                  <a:lnTo>
                    <a:pt x="325" y="1"/>
                  </a:lnTo>
                  <a:lnTo>
                    <a:pt x="325" y="2"/>
                  </a:lnTo>
                  <a:lnTo>
                    <a:pt x="325" y="2"/>
                  </a:lnTo>
                  <a:lnTo>
                    <a:pt x="324" y="3"/>
                  </a:lnTo>
                  <a:lnTo>
                    <a:pt x="324" y="3"/>
                  </a:lnTo>
                  <a:lnTo>
                    <a:pt x="323" y="3"/>
                  </a:lnTo>
                  <a:lnTo>
                    <a:pt x="299" y="3"/>
                  </a:lnTo>
                  <a:lnTo>
                    <a:pt x="299" y="3"/>
                  </a:lnTo>
                  <a:lnTo>
                    <a:pt x="297" y="3"/>
                  </a:lnTo>
                  <a:lnTo>
                    <a:pt x="297" y="2"/>
                  </a:lnTo>
                  <a:lnTo>
                    <a:pt x="297" y="2"/>
                  </a:lnTo>
                  <a:lnTo>
                    <a:pt x="297" y="1"/>
                  </a:lnTo>
                  <a:lnTo>
                    <a:pt x="297" y="1"/>
                  </a:lnTo>
                  <a:lnTo>
                    <a:pt x="299" y="0"/>
                  </a:lnTo>
                  <a:lnTo>
                    <a:pt x="299" y="0"/>
                  </a:lnTo>
                  <a:lnTo>
                    <a:pt x="299" y="0"/>
                  </a:lnTo>
                  <a:close/>
                  <a:moveTo>
                    <a:pt x="342" y="0"/>
                  </a:moveTo>
                  <a:lnTo>
                    <a:pt x="366" y="0"/>
                  </a:lnTo>
                  <a:lnTo>
                    <a:pt x="366" y="0"/>
                  </a:lnTo>
                  <a:lnTo>
                    <a:pt x="367" y="1"/>
                  </a:lnTo>
                  <a:lnTo>
                    <a:pt x="367" y="1"/>
                  </a:lnTo>
                  <a:lnTo>
                    <a:pt x="367" y="2"/>
                  </a:lnTo>
                  <a:lnTo>
                    <a:pt x="367" y="2"/>
                  </a:lnTo>
                  <a:lnTo>
                    <a:pt x="367" y="3"/>
                  </a:lnTo>
                  <a:lnTo>
                    <a:pt x="366" y="3"/>
                  </a:lnTo>
                  <a:lnTo>
                    <a:pt x="366" y="3"/>
                  </a:lnTo>
                  <a:lnTo>
                    <a:pt x="342" y="3"/>
                  </a:lnTo>
                  <a:lnTo>
                    <a:pt x="340" y="3"/>
                  </a:lnTo>
                  <a:lnTo>
                    <a:pt x="339" y="3"/>
                  </a:lnTo>
                  <a:lnTo>
                    <a:pt x="339" y="2"/>
                  </a:lnTo>
                  <a:lnTo>
                    <a:pt x="339" y="2"/>
                  </a:lnTo>
                  <a:lnTo>
                    <a:pt x="339" y="1"/>
                  </a:lnTo>
                  <a:lnTo>
                    <a:pt x="339" y="1"/>
                  </a:lnTo>
                  <a:lnTo>
                    <a:pt x="340" y="0"/>
                  </a:lnTo>
                  <a:lnTo>
                    <a:pt x="342" y="0"/>
                  </a:lnTo>
                  <a:lnTo>
                    <a:pt x="342" y="0"/>
                  </a:lnTo>
                  <a:close/>
                  <a:moveTo>
                    <a:pt x="384" y="0"/>
                  </a:moveTo>
                  <a:lnTo>
                    <a:pt x="408" y="0"/>
                  </a:lnTo>
                  <a:lnTo>
                    <a:pt x="409" y="0"/>
                  </a:lnTo>
                  <a:lnTo>
                    <a:pt x="409" y="1"/>
                  </a:lnTo>
                  <a:lnTo>
                    <a:pt x="410" y="1"/>
                  </a:lnTo>
                  <a:lnTo>
                    <a:pt x="410" y="2"/>
                  </a:lnTo>
                  <a:lnTo>
                    <a:pt x="410" y="2"/>
                  </a:lnTo>
                  <a:lnTo>
                    <a:pt x="409" y="3"/>
                  </a:lnTo>
                  <a:lnTo>
                    <a:pt x="409" y="3"/>
                  </a:lnTo>
                  <a:lnTo>
                    <a:pt x="408" y="3"/>
                  </a:lnTo>
                  <a:lnTo>
                    <a:pt x="384" y="3"/>
                  </a:lnTo>
                  <a:lnTo>
                    <a:pt x="382" y="3"/>
                  </a:lnTo>
                  <a:lnTo>
                    <a:pt x="382" y="3"/>
                  </a:lnTo>
                  <a:lnTo>
                    <a:pt x="381" y="2"/>
                  </a:lnTo>
                  <a:lnTo>
                    <a:pt x="381" y="2"/>
                  </a:lnTo>
                  <a:lnTo>
                    <a:pt x="381" y="1"/>
                  </a:lnTo>
                  <a:lnTo>
                    <a:pt x="382" y="1"/>
                  </a:lnTo>
                  <a:lnTo>
                    <a:pt x="382" y="0"/>
                  </a:lnTo>
                  <a:lnTo>
                    <a:pt x="384" y="0"/>
                  </a:lnTo>
                  <a:lnTo>
                    <a:pt x="384" y="0"/>
                  </a:lnTo>
                  <a:close/>
                  <a:moveTo>
                    <a:pt x="426" y="0"/>
                  </a:moveTo>
                  <a:lnTo>
                    <a:pt x="450" y="0"/>
                  </a:lnTo>
                  <a:lnTo>
                    <a:pt x="451" y="0"/>
                  </a:lnTo>
                  <a:lnTo>
                    <a:pt x="452" y="1"/>
                  </a:lnTo>
                  <a:lnTo>
                    <a:pt x="452" y="1"/>
                  </a:lnTo>
                  <a:lnTo>
                    <a:pt x="452" y="2"/>
                  </a:lnTo>
                  <a:lnTo>
                    <a:pt x="452" y="2"/>
                  </a:lnTo>
                  <a:lnTo>
                    <a:pt x="452" y="3"/>
                  </a:lnTo>
                  <a:lnTo>
                    <a:pt x="451" y="3"/>
                  </a:lnTo>
                  <a:lnTo>
                    <a:pt x="450" y="3"/>
                  </a:lnTo>
                  <a:lnTo>
                    <a:pt x="426" y="3"/>
                  </a:lnTo>
                  <a:lnTo>
                    <a:pt x="426" y="3"/>
                  </a:lnTo>
                  <a:lnTo>
                    <a:pt x="424" y="3"/>
                  </a:lnTo>
                  <a:lnTo>
                    <a:pt x="424" y="2"/>
                  </a:lnTo>
                  <a:lnTo>
                    <a:pt x="424" y="2"/>
                  </a:lnTo>
                  <a:lnTo>
                    <a:pt x="424" y="1"/>
                  </a:lnTo>
                  <a:lnTo>
                    <a:pt x="424" y="1"/>
                  </a:lnTo>
                  <a:lnTo>
                    <a:pt x="426" y="0"/>
                  </a:lnTo>
                  <a:lnTo>
                    <a:pt x="426" y="0"/>
                  </a:lnTo>
                  <a:lnTo>
                    <a:pt x="426" y="0"/>
                  </a:lnTo>
                  <a:close/>
                  <a:moveTo>
                    <a:pt x="469" y="0"/>
                  </a:moveTo>
                  <a:lnTo>
                    <a:pt x="493" y="0"/>
                  </a:lnTo>
                  <a:lnTo>
                    <a:pt x="493" y="0"/>
                  </a:lnTo>
                  <a:lnTo>
                    <a:pt x="494" y="1"/>
                  </a:lnTo>
                  <a:lnTo>
                    <a:pt x="494" y="1"/>
                  </a:lnTo>
                  <a:lnTo>
                    <a:pt x="494" y="2"/>
                  </a:lnTo>
                  <a:lnTo>
                    <a:pt x="494" y="2"/>
                  </a:lnTo>
                  <a:lnTo>
                    <a:pt x="494" y="3"/>
                  </a:lnTo>
                  <a:lnTo>
                    <a:pt x="493" y="3"/>
                  </a:lnTo>
                  <a:lnTo>
                    <a:pt x="493" y="3"/>
                  </a:lnTo>
                  <a:lnTo>
                    <a:pt x="469" y="3"/>
                  </a:lnTo>
                  <a:lnTo>
                    <a:pt x="467" y="3"/>
                  </a:lnTo>
                  <a:lnTo>
                    <a:pt x="467" y="3"/>
                  </a:lnTo>
                  <a:lnTo>
                    <a:pt x="466" y="2"/>
                  </a:lnTo>
                  <a:lnTo>
                    <a:pt x="466" y="2"/>
                  </a:lnTo>
                  <a:lnTo>
                    <a:pt x="466" y="1"/>
                  </a:lnTo>
                  <a:lnTo>
                    <a:pt x="467" y="1"/>
                  </a:lnTo>
                  <a:lnTo>
                    <a:pt x="467" y="0"/>
                  </a:lnTo>
                  <a:lnTo>
                    <a:pt x="469" y="0"/>
                  </a:lnTo>
                  <a:lnTo>
                    <a:pt x="469" y="0"/>
                  </a:lnTo>
                  <a:close/>
                  <a:moveTo>
                    <a:pt x="511" y="0"/>
                  </a:moveTo>
                  <a:lnTo>
                    <a:pt x="535" y="0"/>
                  </a:lnTo>
                  <a:lnTo>
                    <a:pt x="536" y="0"/>
                  </a:lnTo>
                  <a:lnTo>
                    <a:pt x="536" y="1"/>
                  </a:lnTo>
                  <a:lnTo>
                    <a:pt x="537" y="2"/>
                  </a:lnTo>
                  <a:lnTo>
                    <a:pt x="536" y="3"/>
                  </a:lnTo>
                  <a:lnTo>
                    <a:pt x="536" y="3"/>
                  </a:lnTo>
                  <a:lnTo>
                    <a:pt x="535" y="3"/>
                  </a:lnTo>
                  <a:lnTo>
                    <a:pt x="511" y="3"/>
                  </a:lnTo>
                  <a:lnTo>
                    <a:pt x="511" y="3"/>
                  </a:lnTo>
                  <a:lnTo>
                    <a:pt x="509" y="3"/>
                  </a:lnTo>
                  <a:lnTo>
                    <a:pt x="509" y="2"/>
                  </a:lnTo>
                  <a:lnTo>
                    <a:pt x="509" y="2"/>
                  </a:lnTo>
                  <a:lnTo>
                    <a:pt x="509" y="1"/>
                  </a:lnTo>
                  <a:lnTo>
                    <a:pt x="509" y="1"/>
                  </a:lnTo>
                  <a:lnTo>
                    <a:pt x="511" y="0"/>
                  </a:lnTo>
                  <a:lnTo>
                    <a:pt x="511" y="0"/>
                  </a:lnTo>
                  <a:lnTo>
                    <a:pt x="511" y="0"/>
                  </a:lnTo>
                  <a:close/>
                  <a:moveTo>
                    <a:pt x="554" y="0"/>
                  </a:moveTo>
                  <a:lnTo>
                    <a:pt x="578" y="0"/>
                  </a:lnTo>
                  <a:lnTo>
                    <a:pt x="578" y="0"/>
                  </a:lnTo>
                  <a:lnTo>
                    <a:pt x="579" y="1"/>
                  </a:lnTo>
                  <a:lnTo>
                    <a:pt x="579" y="1"/>
                  </a:lnTo>
                  <a:lnTo>
                    <a:pt x="579" y="2"/>
                  </a:lnTo>
                  <a:lnTo>
                    <a:pt x="579" y="2"/>
                  </a:lnTo>
                  <a:lnTo>
                    <a:pt x="579" y="3"/>
                  </a:lnTo>
                  <a:lnTo>
                    <a:pt x="578" y="3"/>
                  </a:lnTo>
                  <a:lnTo>
                    <a:pt x="578" y="3"/>
                  </a:lnTo>
                  <a:lnTo>
                    <a:pt x="554" y="3"/>
                  </a:lnTo>
                  <a:lnTo>
                    <a:pt x="552" y="3"/>
                  </a:lnTo>
                  <a:lnTo>
                    <a:pt x="551" y="3"/>
                  </a:lnTo>
                  <a:lnTo>
                    <a:pt x="551" y="2"/>
                  </a:lnTo>
                  <a:lnTo>
                    <a:pt x="551" y="2"/>
                  </a:lnTo>
                  <a:lnTo>
                    <a:pt x="551" y="1"/>
                  </a:lnTo>
                  <a:lnTo>
                    <a:pt x="551" y="1"/>
                  </a:lnTo>
                  <a:lnTo>
                    <a:pt x="552" y="0"/>
                  </a:lnTo>
                  <a:lnTo>
                    <a:pt x="554" y="0"/>
                  </a:lnTo>
                  <a:lnTo>
                    <a:pt x="554" y="0"/>
                  </a:lnTo>
                  <a:close/>
                  <a:moveTo>
                    <a:pt x="596" y="0"/>
                  </a:moveTo>
                  <a:lnTo>
                    <a:pt x="620" y="0"/>
                  </a:lnTo>
                  <a:lnTo>
                    <a:pt x="621" y="0"/>
                  </a:lnTo>
                  <a:lnTo>
                    <a:pt x="621" y="1"/>
                  </a:lnTo>
                  <a:lnTo>
                    <a:pt x="622" y="1"/>
                  </a:lnTo>
                  <a:lnTo>
                    <a:pt x="622" y="2"/>
                  </a:lnTo>
                  <a:lnTo>
                    <a:pt x="622" y="2"/>
                  </a:lnTo>
                  <a:lnTo>
                    <a:pt x="621" y="3"/>
                  </a:lnTo>
                  <a:lnTo>
                    <a:pt x="621" y="3"/>
                  </a:lnTo>
                  <a:lnTo>
                    <a:pt x="620" y="3"/>
                  </a:lnTo>
                  <a:lnTo>
                    <a:pt x="596" y="3"/>
                  </a:lnTo>
                  <a:lnTo>
                    <a:pt x="594" y="3"/>
                  </a:lnTo>
                  <a:lnTo>
                    <a:pt x="594" y="3"/>
                  </a:lnTo>
                  <a:lnTo>
                    <a:pt x="594" y="2"/>
                  </a:lnTo>
                  <a:lnTo>
                    <a:pt x="593" y="2"/>
                  </a:lnTo>
                  <a:lnTo>
                    <a:pt x="594" y="1"/>
                  </a:lnTo>
                  <a:lnTo>
                    <a:pt x="594" y="1"/>
                  </a:lnTo>
                  <a:lnTo>
                    <a:pt x="594" y="0"/>
                  </a:lnTo>
                  <a:lnTo>
                    <a:pt x="596" y="0"/>
                  </a:lnTo>
                  <a:lnTo>
                    <a:pt x="596" y="0"/>
                  </a:lnTo>
                  <a:close/>
                  <a:moveTo>
                    <a:pt x="637" y="0"/>
                  </a:moveTo>
                  <a:lnTo>
                    <a:pt x="662" y="0"/>
                  </a:lnTo>
                  <a:lnTo>
                    <a:pt x="663" y="0"/>
                  </a:lnTo>
                  <a:lnTo>
                    <a:pt x="664" y="1"/>
                  </a:lnTo>
                  <a:lnTo>
                    <a:pt x="664" y="1"/>
                  </a:lnTo>
                  <a:lnTo>
                    <a:pt x="664" y="2"/>
                  </a:lnTo>
                  <a:lnTo>
                    <a:pt x="664" y="2"/>
                  </a:lnTo>
                  <a:lnTo>
                    <a:pt x="664" y="3"/>
                  </a:lnTo>
                  <a:lnTo>
                    <a:pt x="663" y="3"/>
                  </a:lnTo>
                  <a:lnTo>
                    <a:pt x="662" y="3"/>
                  </a:lnTo>
                  <a:lnTo>
                    <a:pt x="637" y="3"/>
                  </a:lnTo>
                  <a:lnTo>
                    <a:pt x="637" y="3"/>
                  </a:lnTo>
                  <a:lnTo>
                    <a:pt x="636" y="3"/>
                  </a:lnTo>
                  <a:lnTo>
                    <a:pt x="636" y="2"/>
                  </a:lnTo>
                  <a:lnTo>
                    <a:pt x="636" y="2"/>
                  </a:lnTo>
                  <a:lnTo>
                    <a:pt x="636" y="1"/>
                  </a:lnTo>
                  <a:lnTo>
                    <a:pt x="636" y="1"/>
                  </a:lnTo>
                  <a:lnTo>
                    <a:pt x="637" y="0"/>
                  </a:lnTo>
                  <a:lnTo>
                    <a:pt x="637" y="0"/>
                  </a:lnTo>
                  <a:lnTo>
                    <a:pt x="637" y="0"/>
                  </a:lnTo>
                  <a:close/>
                  <a:moveTo>
                    <a:pt x="681" y="0"/>
                  </a:moveTo>
                  <a:lnTo>
                    <a:pt x="705" y="0"/>
                  </a:lnTo>
                  <a:lnTo>
                    <a:pt x="705" y="0"/>
                  </a:lnTo>
                  <a:lnTo>
                    <a:pt x="706" y="1"/>
                  </a:lnTo>
                  <a:lnTo>
                    <a:pt x="706" y="2"/>
                  </a:lnTo>
                  <a:lnTo>
                    <a:pt x="706" y="3"/>
                  </a:lnTo>
                  <a:lnTo>
                    <a:pt x="705" y="3"/>
                  </a:lnTo>
                  <a:lnTo>
                    <a:pt x="705" y="3"/>
                  </a:lnTo>
                  <a:lnTo>
                    <a:pt x="681" y="3"/>
                  </a:lnTo>
                  <a:lnTo>
                    <a:pt x="679" y="3"/>
                  </a:lnTo>
                  <a:lnTo>
                    <a:pt x="679" y="3"/>
                  </a:lnTo>
                  <a:lnTo>
                    <a:pt x="678" y="2"/>
                  </a:lnTo>
                  <a:lnTo>
                    <a:pt x="678" y="2"/>
                  </a:lnTo>
                  <a:lnTo>
                    <a:pt x="678" y="1"/>
                  </a:lnTo>
                  <a:lnTo>
                    <a:pt x="679" y="1"/>
                  </a:lnTo>
                  <a:lnTo>
                    <a:pt x="679" y="0"/>
                  </a:lnTo>
                  <a:lnTo>
                    <a:pt x="681" y="0"/>
                  </a:lnTo>
                  <a:lnTo>
                    <a:pt x="681" y="0"/>
                  </a:lnTo>
                  <a:close/>
                  <a:moveTo>
                    <a:pt x="723" y="0"/>
                  </a:moveTo>
                  <a:lnTo>
                    <a:pt x="747" y="0"/>
                  </a:lnTo>
                  <a:lnTo>
                    <a:pt x="748" y="0"/>
                  </a:lnTo>
                  <a:lnTo>
                    <a:pt x="748" y="1"/>
                  </a:lnTo>
                  <a:lnTo>
                    <a:pt x="749" y="1"/>
                  </a:lnTo>
                  <a:lnTo>
                    <a:pt x="749" y="2"/>
                  </a:lnTo>
                  <a:lnTo>
                    <a:pt x="749" y="2"/>
                  </a:lnTo>
                  <a:lnTo>
                    <a:pt x="748" y="3"/>
                  </a:lnTo>
                  <a:lnTo>
                    <a:pt x="748" y="3"/>
                  </a:lnTo>
                  <a:lnTo>
                    <a:pt x="747" y="3"/>
                  </a:lnTo>
                  <a:lnTo>
                    <a:pt x="723" y="3"/>
                  </a:lnTo>
                  <a:lnTo>
                    <a:pt x="723" y="3"/>
                  </a:lnTo>
                  <a:lnTo>
                    <a:pt x="721" y="3"/>
                  </a:lnTo>
                  <a:lnTo>
                    <a:pt x="721" y="2"/>
                  </a:lnTo>
                  <a:lnTo>
                    <a:pt x="721" y="1"/>
                  </a:lnTo>
                  <a:lnTo>
                    <a:pt x="723" y="0"/>
                  </a:lnTo>
                  <a:lnTo>
                    <a:pt x="723" y="0"/>
                  </a:lnTo>
                  <a:lnTo>
                    <a:pt x="723" y="0"/>
                  </a:lnTo>
                  <a:close/>
                  <a:moveTo>
                    <a:pt x="766" y="0"/>
                  </a:moveTo>
                  <a:lnTo>
                    <a:pt x="790" y="0"/>
                  </a:lnTo>
                  <a:lnTo>
                    <a:pt x="790" y="0"/>
                  </a:lnTo>
                  <a:lnTo>
                    <a:pt x="791" y="1"/>
                  </a:lnTo>
                  <a:lnTo>
                    <a:pt x="791" y="1"/>
                  </a:lnTo>
                  <a:lnTo>
                    <a:pt x="791" y="2"/>
                  </a:lnTo>
                  <a:lnTo>
                    <a:pt x="791" y="2"/>
                  </a:lnTo>
                  <a:lnTo>
                    <a:pt x="791" y="3"/>
                  </a:lnTo>
                  <a:lnTo>
                    <a:pt x="790" y="3"/>
                  </a:lnTo>
                  <a:lnTo>
                    <a:pt x="790" y="3"/>
                  </a:lnTo>
                  <a:lnTo>
                    <a:pt x="766" y="3"/>
                  </a:lnTo>
                  <a:lnTo>
                    <a:pt x="764" y="3"/>
                  </a:lnTo>
                  <a:lnTo>
                    <a:pt x="764" y="3"/>
                  </a:lnTo>
                  <a:lnTo>
                    <a:pt x="763" y="2"/>
                  </a:lnTo>
                  <a:lnTo>
                    <a:pt x="763" y="2"/>
                  </a:lnTo>
                  <a:lnTo>
                    <a:pt x="763" y="1"/>
                  </a:lnTo>
                  <a:lnTo>
                    <a:pt x="764" y="1"/>
                  </a:lnTo>
                  <a:lnTo>
                    <a:pt x="764" y="0"/>
                  </a:lnTo>
                  <a:lnTo>
                    <a:pt x="766" y="0"/>
                  </a:lnTo>
                  <a:lnTo>
                    <a:pt x="766" y="0"/>
                  </a:lnTo>
                  <a:close/>
                  <a:moveTo>
                    <a:pt x="808" y="0"/>
                  </a:moveTo>
                  <a:lnTo>
                    <a:pt x="832" y="0"/>
                  </a:lnTo>
                  <a:lnTo>
                    <a:pt x="833" y="0"/>
                  </a:lnTo>
                  <a:lnTo>
                    <a:pt x="833" y="1"/>
                  </a:lnTo>
                  <a:lnTo>
                    <a:pt x="834" y="1"/>
                  </a:lnTo>
                  <a:lnTo>
                    <a:pt x="834" y="2"/>
                  </a:lnTo>
                  <a:lnTo>
                    <a:pt x="834" y="2"/>
                  </a:lnTo>
                  <a:lnTo>
                    <a:pt x="833" y="3"/>
                  </a:lnTo>
                  <a:lnTo>
                    <a:pt x="833" y="3"/>
                  </a:lnTo>
                  <a:lnTo>
                    <a:pt x="832" y="3"/>
                  </a:lnTo>
                  <a:lnTo>
                    <a:pt x="808" y="3"/>
                  </a:lnTo>
                  <a:lnTo>
                    <a:pt x="806" y="3"/>
                  </a:lnTo>
                  <a:lnTo>
                    <a:pt x="806" y="3"/>
                  </a:lnTo>
                  <a:lnTo>
                    <a:pt x="806" y="2"/>
                  </a:lnTo>
                  <a:lnTo>
                    <a:pt x="805" y="2"/>
                  </a:lnTo>
                  <a:lnTo>
                    <a:pt x="806" y="1"/>
                  </a:lnTo>
                  <a:lnTo>
                    <a:pt x="806" y="1"/>
                  </a:lnTo>
                  <a:lnTo>
                    <a:pt x="806" y="0"/>
                  </a:lnTo>
                  <a:lnTo>
                    <a:pt x="808" y="0"/>
                  </a:lnTo>
                  <a:lnTo>
                    <a:pt x="808" y="0"/>
                  </a:lnTo>
                  <a:close/>
                  <a:moveTo>
                    <a:pt x="851" y="0"/>
                  </a:moveTo>
                  <a:lnTo>
                    <a:pt x="874" y="0"/>
                  </a:lnTo>
                  <a:lnTo>
                    <a:pt x="875" y="0"/>
                  </a:lnTo>
                  <a:lnTo>
                    <a:pt x="876" y="1"/>
                  </a:lnTo>
                  <a:lnTo>
                    <a:pt x="876" y="1"/>
                  </a:lnTo>
                  <a:lnTo>
                    <a:pt x="876" y="2"/>
                  </a:lnTo>
                  <a:lnTo>
                    <a:pt x="876" y="2"/>
                  </a:lnTo>
                  <a:lnTo>
                    <a:pt x="876" y="3"/>
                  </a:lnTo>
                  <a:lnTo>
                    <a:pt x="875" y="3"/>
                  </a:lnTo>
                  <a:lnTo>
                    <a:pt x="874" y="3"/>
                  </a:lnTo>
                  <a:lnTo>
                    <a:pt x="851" y="3"/>
                  </a:lnTo>
                  <a:lnTo>
                    <a:pt x="849" y="3"/>
                  </a:lnTo>
                  <a:lnTo>
                    <a:pt x="848" y="3"/>
                  </a:lnTo>
                  <a:lnTo>
                    <a:pt x="848" y="2"/>
                  </a:lnTo>
                  <a:lnTo>
                    <a:pt x="848" y="2"/>
                  </a:lnTo>
                  <a:lnTo>
                    <a:pt x="848" y="1"/>
                  </a:lnTo>
                  <a:lnTo>
                    <a:pt x="848" y="1"/>
                  </a:lnTo>
                  <a:lnTo>
                    <a:pt x="849" y="0"/>
                  </a:lnTo>
                  <a:lnTo>
                    <a:pt x="851" y="0"/>
                  </a:lnTo>
                  <a:lnTo>
                    <a:pt x="851" y="0"/>
                  </a:lnTo>
                  <a:close/>
                  <a:moveTo>
                    <a:pt x="893" y="0"/>
                  </a:moveTo>
                  <a:lnTo>
                    <a:pt x="917" y="0"/>
                  </a:lnTo>
                  <a:lnTo>
                    <a:pt x="918" y="0"/>
                  </a:lnTo>
                  <a:lnTo>
                    <a:pt x="918" y="1"/>
                  </a:lnTo>
                  <a:lnTo>
                    <a:pt x="918" y="1"/>
                  </a:lnTo>
                  <a:lnTo>
                    <a:pt x="919" y="2"/>
                  </a:lnTo>
                  <a:lnTo>
                    <a:pt x="918" y="2"/>
                  </a:lnTo>
                  <a:lnTo>
                    <a:pt x="918" y="3"/>
                  </a:lnTo>
                  <a:lnTo>
                    <a:pt x="918" y="3"/>
                  </a:lnTo>
                  <a:lnTo>
                    <a:pt x="917" y="3"/>
                  </a:lnTo>
                  <a:lnTo>
                    <a:pt x="893" y="3"/>
                  </a:lnTo>
                  <a:lnTo>
                    <a:pt x="891" y="3"/>
                  </a:lnTo>
                  <a:lnTo>
                    <a:pt x="891" y="3"/>
                  </a:lnTo>
                  <a:lnTo>
                    <a:pt x="890" y="2"/>
                  </a:lnTo>
                  <a:lnTo>
                    <a:pt x="890" y="2"/>
                  </a:lnTo>
                  <a:lnTo>
                    <a:pt x="890" y="1"/>
                  </a:lnTo>
                  <a:lnTo>
                    <a:pt x="891" y="1"/>
                  </a:lnTo>
                  <a:lnTo>
                    <a:pt x="891" y="0"/>
                  </a:lnTo>
                  <a:lnTo>
                    <a:pt x="893" y="0"/>
                  </a:lnTo>
                  <a:lnTo>
                    <a:pt x="893" y="0"/>
                  </a:lnTo>
                  <a:close/>
                  <a:moveTo>
                    <a:pt x="934" y="0"/>
                  </a:moveTo>
                  <a:lnTo>
                    <a:pt x="959" y="0"/>
                  </a:lnTo>
                  <a:lnTo>
                    <a:pt x="960" y="0"/>
                  </a:lnTo>
                  <a:lnTo>
                    <a:pt x="960" y="1"/>
                  </a:lnTo>
                  <a:lnTo>
                    <a:pt x="961" y="1"/>
                  </a:lnTo>
                  <a:lnTo>
                    <a:pt x="961" y="2"/>
                  </a:lnTo>
                  <a:lnTo>
                    <a:pt x="961" y="2"/>
                  </a:lnTo>
                  <a:lnTo>
                    <a:pt x="960" y="3"/>
                  </a:lnTo>
                  <a:lnTo>
                    <a:pt x="960" y="3"/>
                  </a:lnTo>
                  <a:lnTo>
                    <a:pt x="959" y="3"/>
                  </a:lnTo>
                  <a:lnTo>
                    <a:pt x="934" y="3"/>
                  </a:lnTo>
                  <a:lnTo>
                    <a:pt x="934" y="3"/>
                  </a:lnTo>
                  <a:lnTo>
                    <a:pt x="933" y="3"/>
                  </a:lnTo>
                  <a:lnTo>
                    <a:pt x="933" y="2"/>
                  </a:lnTo>
                  <a:lnTo>
                    <a:pt x="933" y="2"/>
                  </a:lnTo>
                  <a:lnTo>
                    <a:pt x="933" y="1"/>
                  </a:lnTo>
                  <a:lnTo>
                    <a:pt x="933" y="1"/>
                  </a:lnTo>
                  <a:lnTo>
                    <a:pt x="934" y="0"/>
                  </a:lnTo>
                  <a:lnTo>
                    <a:pt x="934" y="0"/>
                  </a:lnTo>
                  <a:lnTo>
                    <a:pt x="934" y="0"/>
                  </a:lnTo>
                  <a:close/>
                  <a:moveTo>
                    <a:pt x="978" y="0"/>
                  </a:moveTo>
                  <a:lnTo>
                    <a:pt x="1002" y="0"/>
                  </a:lnTo>
                  <a:lnTo>
                    <a:pt x="1002" y="0"/>
                  </a:lnTo>
                  <a:lnTo>
                    <a:pt x="1003" y="1"/>
                  </a:lnTo>
                  <a:lnTo>
                    <a:pt x="1003" y="1"/>
                  </a:lnTo>
                  <a:lnTo>
                    <a:pt x="1003" y="2"/>
                  </a:lnTo>
                  <a:lnTo>
                    <a:pt x="1003" y="2"/>
                  </a:lnTo>
                  <a:lnTo>
                    <a:pt x="1003" y="3"/>
                  </a:lnTo>
                  <a:lnTo>
                    <a:pt x="1002" y="3"/>
                  </a:lnTo>
                  <a:lnTo>
                    <a:pt x="1002" y="3"/>
                  </a:lnTo>
                  <a:lnTo>
                    <a:pt x="978" y="3"/>
                  </a:lnTo>
                  <a:lnTo>
                    <a:pt x="976" y="3"/>
                  </a:lnTo>
                  <a:lnTo>
                    <a:pt x="976" y="3"/>
                  </a:lnTo>
                  <a:lnTo>
                    <a:pt x="975" y="2"/>
                  </a:lnTo>
                  <a:lnTo>
                    <a:pt x="975" y="2"/>
                  </a:lnTo>
                  <a:lnTo>
                    <a:pt x="975" y="1"/>
                  </a:lnTo>
                  <a:lnTo>
                    <a:pt x="976" y="1"/>
                  </a:lnTo>
                  <a:lnTo>
                    <a:pt x="976" y="0"/>
                  </a:lnTo>
                  <a:lnTo>
                    <a:pt x="978" y="0"/>
                  </a:lnTo>
                  <a:lnTo>
                    <a:pt x="978" y="0"/>
                  </a:lnTo>
                  <a:close/>
                  <a:moveTo>
                    <a:pt x="1020" y="0"/>
                  </a:moveTo>
                  <a:lnTo>
                    <a:pt x="1044" y="0"/>
                  </a:lnTo>
                  <a:lnTo>
                    <a:pt x="1045" y="0"/>
                  </a:lnTo>
                  <a:lnTo>
                    <a:pt x="1045" y="1"/>
                  </a:lnTo>
                  <a:lnTo>
                    <a:pt x="1046" y="1"/>
                  </a:lnTo>
                  <a:lnTo>
                    <a:pt x="1046" y="2"/>
                  </a:lnTo>
                  <a:lnTo>
                    <a:pt x="1046" y="2"/>
                  </a:lnTo>
                  <a:lnTo>
                    <a:pt x="1045" y="3"/>
                  </a:lnTo>
                  <a:lnTo>
                    <a:pt x="1045" y="3"/>
                  </a:lnTo>
                  <a:lnTo>
                    <a:pt x="1044" y="3"/>
                  </a:lnTo>
                  <a:lnTo>
                    <a:pt x="1020" y="3"/>
                  </a:lnTo>
                  <a:lnTo>
                    <a:pt x="1018" y="3"/>
                  </a:lnTo>
                  <a:lnTo>
                    <a:pt x="1018" y="3"/>
                  </a:lnTo>
                  <a:lnTo>
                    <a:pt x="1018" y="2"/>
                  </a:lnTo>
                  <a:lnTo>
                    <a:pt x="1017" y="2"/>
                  </a:lnTo>
                  <a:lnTo>
                    <a:pt x="1018" y="1"/>
                  </a:lnTo>
                  <a:lnTo>
                    <a:pt x="1018" y="1"/>
                  </a:lnTo>
                  <a:lnTo>
                    <a:pt x="1018" y="0"/>
                  </a:lnTo>
                  <a:lnTo>
                    <a:pt x="1020" y="0"/>
                  </a:lnTo>
                  <a:lnTo>
                    <a:pt x="1020" y="0"/>
                  </a:lnTo>
                  <a:close/>
                  <a:moveTo>
                    <a:pt x="1055" y="3"/>
                  </a:moveTo>
                  <a:lnTo>
                    <a:pt x="1030" y="3"/>
                  </a:lnTo>
                  <a:lnTo>
                    <a:pt x="1029" y="3"/>
                  </a:lnTo>
                  <a:lnTo>
                    <a:pt x="1029" y="3"/>
                  </a:lnTo>
                  <a:lnTo>
                    <a:pt x="1028" y="2"/>
                  </a:lnTo>
                  <a:lnTo>
                    <a:pt x="1028" y="2"/>
                  </a:lnTo>
                  <a:lnTo>
                    <a:pt x="1028" y="1"/>
                  </a:lnTo>
                  <a:lnTo>
                    <a:pt x="1029" y="1"/>
                  </a:lnTo>
                  <a:lnTo>
                    <a:pt x="1029" y="0"/>
                  </a:lnTo>
                  <a:lnTo>
                    <a:pt x="1030" y="0"/>
                  </a:lnTo>
                  <a:lnTo>
                    <a:pt x="1055" y="0"/>
                  </a:lnTo>
                  <a:lnTo>
                    <a:pt x="1056" y="0"/>
                  </a:lnTo>
                  <a:lnTo>
                    <a:pt x="1056" y="1"/>
                  </a:lnTo>
                  <a:lnTo>
                    <a:pt x="1057" y="2"/>
                  </a:lnTo>
                  <a:lnTo>
                    <a:pt x="1056" y="3"/>
                  </a:lnTo>
                  <a:lnTo>
                    <a:pt x="1056" y="3"/>
                  </a:lnTo>
                  <a:lnTo>
                    <a:pt x="1055" y="3"/>
                  </a:lnTo>
                  <a:lnTo>
                    <a:pt x="1055" y="3"/>
                  </a:lnTo>
                  <a:close/>
                  <a:moveTo>
                    <a:pt x="1013" y="3"/>
                  </a:moveTo>
                  <a:lnTo>
                    <a:pt x="988" y="3"/>
                  </a:lnTo>
                  <a:lnTo>
                    <a:pt x="987" y="3"/>
                  </a:lnTo>
                  <a:lnTo>
                    <a:pt x="986" y="3"/>
                  </a:lnTo>
                  <a:lnTo>
                    <a:pt x="986" y="2"/>
                  </a:lnTo>
                  <a:lnTo>
                    <a:pt x="986" y="2"/>
                  </a:lnTo>
                  <a:lnTo>
                    <a:pt x="986" y="1"/>
                  </a:lnTo>
                  <a:lnTo>
                    <a:pt x="986" y="1"/>
                  </a:lnTo>
                  <a:lnTo>
                    <a:pt x="987" y="0"/>
                  </a:lnTo>
                  <a:lnTo>
                    <a:pt x="988" y="0"/>
                  </a:lnTo>
                  <a:lnTo>
                    <a:pt x="1013" y="0"/>
                  </a:lnTo>
                  <a:lnTo>
                    <a:pt x="1013" y="0"/>
                  </a:lnTo>
                  <a:lnTo>
                    <a:pt x="1014" y="1"/>
                  </a:lnTo>
                  <a:lnTo>
                    <a:pt x="1014" y="1"/>
                  </a:lnTo>
                  <a:lnTo>
                    <a:pt x="1014" y="2"/>
                  </a:lnTo>
                  <a:lnTo>
                    <a:pt x="1014" y="2"/>
                  </a:lnTo>
                  <a:lnTo>
                    <a:pt x="1014" y="3"/>
                  </a:lnTo>
                  <a:lnTo>
                    <a:pt x="1013" y="3"/>
                  </a:lnTo>
                  <a:lnTo>
                    <a:pt x="1013" y="3"/>
                  </a:lnTo>
                  <a:lnTo>
                    <a:pt x="1013" y="3"/>
                  </a:lnTo>
                  <a:close/>
                  <a:moveTo>
                    <a:pt x="970" y="3"/>
                  </a:moveTo>
                  <a:lnTo>
                    <a:pt x="945" y="3"/>
                  </a:lnTo>
                  <a:lnTo>
                    <a:pt x="945" y="3"/>
                  </a:lnTo>
                  <a:lnTo>
                    <a:pt x="944" y="3"/>
                  </a:lnTo>
                  <a:lnTo>
                    <a:pt x="944" y="2"/>
                  </a:lnTo>
                  <a:lnTo>
                    <a:pt x="944" y="2"/>
                  </a:lnTo>
                  <a:lnTo>
                    <a:pt x="944" y="1"/>
                  </a:lnTo>
                  <a:lnTo>
                    <a:pt x="944" y="1"/>
                  </a:lnTo>
                  <a:lnTo>
                    <a:pt x="945" y="0"/>
                  </a:lnTo>
                  <a:lnTo>
                    <a:pt x="945" y="0"/>
                  </a:lnTo>
                  <a:lnTo>
                    <a:pt x="970" y="0"/>
                  </a:lnTo>
                  <a:lnTo>
                    <a:pt x="971" y="0"/>
                  </a:lnTo>
                  <a:lnTo>
                    <a:pt x="971" y="1"/>
                  </a:lnTo>
                  <a:lnTo>
                    <a:pt x="972" y="1"/>
                  </a:lnTo>
                  <a:lnTo>
                    <a:pt x="972" y="2"/>
                  </a:lnTo>
                  <a:lnTo>
                    <a:pt x="972" y="2"/>
                  </a:lnTo>
                  <a:lnTo>
                    <a:pt x="971" y="3"/>
                  </a:lnTo>
                  <a:lnTo>
                    <a:pt x="971" y="3"/>
                  </a:lnTo>
                  <a:lnTo>
                    <a:pt x="970" y="3"/>
                  </a:lnTo>
                  <a:lnTo>
                    <a:pt x="970" y="3"/>
                  </a:lnTo>
                  <a:close/>
                  <a:moveTo>
                    <a:pt x="928" y="3"/>
                  </a:moveTo>
                  <a:lnTo>
                    <a:pt x="903" y="3"/>
                  </a:lnTo>
                  <a:lnTo>
                    <a:pt x="902" y="3"/>
                  </a:lnTo>
                  <a:lnTo>
                    <a:pt x="902" y="3"/>
                  </a:lnTo>
                  <a:lnTo>
                    <a:pt x="901" y="2"/>
                  </a:lnTo>
                  <a:lnTo>
                    <a:pt x="901" y="2"/>
                  </a:lnTo>
                  <a:lnTo>
                    <a:pt x="901" y="1"/>
                  </a:lnTo>
                  <a:lnTo>
                    <a:pt x="902" y="1"/>
                  </a:lnTo>
                  <a:lnTo>
                    <a:pt x="902" y="0"/>
                  </a:lnTo>
                  <a:lnTo>
                    <a:pt x="903" y="0"/>
                  </a:lnTo>
                  <a:lnTo>
                    <a:pt x="928" y="0"/>
                  </a:lnTo>
                  <a:lnTo>
                    <a:pt x="928" y="0"/>
                  </a:lnTo>
                  <a:lnTo>
                    <a:pt x="929" y="1"/>
                  </a:lnTo>
                  <a:lnTo>
                    <a:pt x="929" y="1"/>
                  </a:lnTo>
                  <a:lnTo>
                    <a:pt x="929" y="2"/>
                  </a:lnTo>
                  <a:lnTo>
                    <a:pt x="929" y="2"/>
                  </a:lnTo>
                  <a:lnTo>
                    <a:pt x="929" y="3"/>
                  </a:lnTo>
                  <a:lnTo>
                    <a:pt x="928" y="3"/>
                  </a:lnTo>
                  <a:lnTo>
                    <a:pt x="928" y="3"/>
                  </a:lnTo>
                  <a:lnTo>
                    <a:pt x="928" y="3"/>
                  </a:lnTo>
                  <a:close/>
                  <a:moveTo>
                    <a:pt x="885" y="3"/>
                  </a:moveTo>
                  <a:lnTo>
                    <a:pt x="860" y="3"/>
                  </a:lnTo>
                  <a:lnTo>
                    <a:pt x="860" y="3"/>
                  </a:lnTo>
                  <a:lnTo>
                    <a:pt x="859" y="3"/>
                  </a:lnTo>
                  <a:lnTo>
                    <a:pt x="859" y="2"/>
                  </a:lnTo>
                  <a:lnTo>
                    <a:pt x="859" y="2"/>
                  </a:lnTo>
                  <a:lnTo>
                    <a:pt x="859" y="1"/>
                  </a:lnTo>
                  <a:lnTo>
                    <a:pt x="859" y="1"/>
                  </a:lnTo>
                  <a:lnTo>
                    <a:pt x="860" y="0"/>
                  </a:lnTo>
                  <a:lnTo>
                    <a:pt x="860" y="0"/>
                  </a:lnTo>
                  <a:lnTo>
                    <a:pt x="885" y="0"/>
                  </a:lnTo>
                  <a:lnTo>
                    <a:pt x="886" y="0"/>
                  </a:lnTo>
                  <a:lnTo>
                    <a:pt x="886" y="1"/>
                  </a:lnTo>
                  <a:lnTo>
                    <a:pt x="887" y="1"/>
                  </a:lnTo>
                  <a:lnTo>
                    <a:pt x="887" y="2"/>
                  </a:lnTo>
                  <a:lnTo>
                    <a:pt x="887" y="2"/>
                  </a:lnTo>
                  <a:lnTo>
                    <a:pt x="886" y="3"/>
                  </a:lnTo>
                  <a:lnTo>
                    <a:pt x="886" y="3"/>
                  </a:lnTo>
                  <a:lnTo>
                    <a:pt x="885" y="3"/>
                  </a:lnTo>
                  <a:lnTo>
                    <a:pt x="885" y="3"/>
                  </a:lnTo>
                  <a:close/>
                  <a:moveTo>
                    <a:pt x="843" y="3"/>
                  </a:moveTo>
                  <a:lnTo>
                    <a:pt x="818" y="3"/>
                  </a:lnTo>
                  <a:lnTo>
                    <a:pt x="817" y="3"/>
                  </a:lnTo>
                  <a:lnTo>
                    <a:pt x="817" y="3"/>
                  </a:lnTo>
                  <a:lnTo>
                    <a:pt x="816" y="2"/>
                  </a:lnTo>
                  <a:lnTo>
                    <a:pt x="816" y="2"/>
                  </a:lnTo>
                  <a:lnTo>
                    <a:pt x="816" y="1"/>
                  </a:lnTo>
                  <a:lnTo>
                    <a:pt x="817" y="1"/>
                  </a:lnTo>
                  <a:lnTo>
                    <a:pt x="817" y="0"/>
                  </a:lnTo>
                  <a:lnTo>
                    <a:pt x="818" y="0"/>
                  </a:lnTo>
                  <a:lnTo>
                    <a:pt x="843" y="0"/>
                  </a:lnTo>
                  <a:lnTo>
                    <a:pt x="844" y="0"/>
                  </a:lnTo>
                  <a:lnTo>
                    <a:pt x="844" y="1"/>
                  </a:lnTo>
                  <a:lnTo>
                    <a:pt x="844" y="1"/>
                  </a:lnTo>
                  <a:lnTo>
                    <a:pt x="845" y="2"/>
                  </a:lnTo>
                  <a:lnTo>
                    <a:pt x="844" y="2"/>
                  </a:lnTo>
                  <a:lnTo>
                    <a:pt x="844" y="3"/>
                  </a:lnTo>
                  <a:lnTo>
                    <a:pt x="844" y="3"/>
                  </a:lnTo>
                  <a:lnTo>
                    <a:pt x="843" y="3"/>
                  </a:lnTo>
                  <a:lnTo>
                    <a:pt x="843" y="3"/>
                  </a:lnTo>
                  <a:close/>
                  <a:moveTo>
                    <a:pt x="801" y="3"/>
                  </a:moveTo>
                  <a:lnTo>
                    <a:pt x="776" y="3"/>
                  </a:lnTo>
                  <a:lnTo>
                    <a:pt x="775" y="3"/>
                  </a:lnTo>
                  <a:lnTo>
                    <a:pt x="774" y="3"/>
                  </a:lnTo>
                  <a:lnTo>
                    <a:pt x="774" y="2"/>
                  </a:lnTo>
                  <a:lnTo>
                    <a:pt x="774" y="2"/>
                  </a:lnTo>
                  <a:lnTo>
                    <a:pt x="774" y="1"/>
                  </a:lnTo>
                  <a:lnTo>
                    <a:pt x="774" y="1"/>
                  </a:lnTo>
                  <a:lnTo>
                    <a:pt x="775" y="0"/>
                  </a:lnTo>
                  <a:lnTo>
                    <a:pt x="776" y="0"/>
                  </a:lnTo>
                  <a:lnTo>
                    <a:pt x="801" y="0"/>
                  </a:lnTo>
                  <a:lnTo>
                    <a:pt x="801" y="0"/>
                  </a:lnTo>
                  <a:lnTo>
                    <a:pt x="802" y="1"/>
                  </a:lnTo>
                  <a:lnTo>
                    <a:pt x="802" y="1"/>
                  </a:lnTo>
                  <a:lnTo>
                    <a:pt x="802" y="2"/>
                  </a:lnTo>
                  <a:lnTo>
                    <a:pt x="802" y="2"/>
                  </a:lnTo>
                  <a:lnTo>
                    <a:pt x="802" y="3"/>
                  </a:lnTo>
                  <a:lnTo>
                    <a:pt x="801" y="3"/>
                  </a:lnTo>
                  <a:lnTo>
                    <a:pt x="801" y="3"/>
                  </a:lnTo>
                  <a:lnTo>
                    <a:pt x="801" y="3"/>
                  </a:lnTo>
                  <a:close/>
                  <a:moveTo>
                    <a:pt x="758" y="3"/>
                  </a:moveTo>
                  <a:lnTo>
                    <a:pt x="733" y="3"/>
                  </a:lnTo>
                  <a:lnTo>
                    <a:pt x="732" y="3"/>
                  </a:lnTo>
                  <a:lnTo>
                    <a:pt x="732" y="3"/>
                  </a:lnTo>
                  <a:lnTo>
                    <a:pt x="732" y="2"/>
                  </a:lnTo>
                  <a:lnTo>
                    <a:pt x="731" y="2"/>
                  </a:lnTo>
                  <a:lnTo>
                    <a:pt x="732" y="1"/>
                  </a:lnTo>
                  <a:lnTo>
                    <a:pt x="732" y="1"/>
                  </a:lnTo>
                  <a:lnTo>
                    <a:pt x="732" y="0"/>
                  </a:lnTo>
                  <a:lnTo>
                    <a:pt x="733" y="0"/>
                  </a:lnTo>
                  <a:lnTo>
                    <a:pt x="758" y="0"/>
                  </a:lnTo>
                  <a:lnTo>
                    <a:pt x="759" y="0"/>
                  </a:lnTo>
                  <a:lnTo>
                    <a:pt x="759" y="1"/>
                  </a:lnTo>
                  <a:lnTo>
                    <a:pt x="760" y="1"/>
                  </a:lnTo>
                  <a:lnTo>
                    <a:pt x="760" y="2"/>
                  </a:lnTo>
                  <a:lnTo>
                    <a:pt x="760" y="2"/>
                  </a:lnTo>
                  <a:lnTo>
                    <a:pt x="759" y="3"/>
                  </a:lnTo>
                  <a:lnTo>
                    <a:pt x="759" y="3"/>
                  </a:lnTo>
                  <a:lnTo>
                    <a:pt x="758" y="3"/>
                  </a:lnTo>
                  <a:lnTo>
                    <a:pt x="758" y="3"/>
                  </a:lnTo>
                  <a:close/>
                  <a:moveTo>
                    <a:pt x="716" y="3"/>
                  </a:moveTo>
                  <a:lnTo>
                    <a:pt x="691" y="3"/>
                  </a:lnTo>
                  <a:lnTo>
                    <a:pt x="690" y="3"/>
                  </a:lnTo>
                  <a:lnTo>
                    <a:pt x="690" y="3"/>
                  </a:lnTo>
                  <a:lnTo>
                    <a:pt x="689" y="2"/>
                  </a:lnTo>
                  <a:lnTo>
                    <a:pt x="689" y="2"/>
                  </a:lnTo>
                  <a:lnTo>
                    <a:pt x="689" y="1"/>
                  </a:lnTo>
                  <a:lnTo>
                    <a:pt x="690" y="1"/>
                  </a:lnTo>
                  <a:lnTo>
                    <a:pt x="690" y="0"/>
                  </a:lnTo>
                  <a:lnTo>
                    <a:pt x="691" y="0"/>
                  </a:lnTo>
                  <a:lnTo>
                    <a:pt x="716" y="0"/>
                  </a:lnTo>
                  <a:lnTo>
                    <a:pt x="716" y="0"/>
                  </a:lnTo>
                  <a:lnTo>
                    <a:pt x="717" y="1"/>
                  </a:lnTo>
                  <a:lnTo>
                    <a:pt x="717" y="1"/>
                  </a:lnTo>
                  <a:lnTo>
                    <a:pt x="717" y="2"/>
                  </a:lnTo>
                  <a:lnTo>
                    <a:pt x="717" y="2"/>
                  </a:lnTo>
                  <a:lnTo>
                    <a:pt x="717" y="3"/>
                  </a:lnTo>
                  <a:lnTo>
                    <a:pt x="716" y="3"/>
                  </a:lnTo>
                  <a:lnTo>
                    <a:pt x="716" y="3"/>
                  </a:lnTo>
                  <a:lnTo>
                    <a:pt x="716" y="3"/>
                  </a:lnTo>
                  <a:close/>
                  <a:moveTo>
                    <a:pt x="673" y="3"/>
                  </a:moveTo>
                  <a:lnTo>
                    <a:pt x="648" y="3"/>
                  </a:lnTo>
                  <a:lnTo>
                    <a:pt x="648" y="3"/>
                  </a:lnTo>
                  <a:lnTo>
                    <a:pt x="647" y="3"/>
                  </a:lnTo>
                  <a:lnTo>
                    <a:pt x="647" y="2"/>
                  </a:lnTo>
                  <a:lnTo>
                    <a:pt x="647" y="2"/>
                  </a:lnTo>
                  <a:lnTo>
                    <a:pt x="647" y="1"/>
                  </a:lnTo>
                  <a:lnTo>
                    <a:pt x="647" y="1"/>
                  </a:lnTo>
                  <a:lnTo>
                    <a:pt x="648" y="0"/>
                  </a:lnTo>
                  <a:lnTo>
                    <a:pt x="648" y="0"/>
                  </a:lnTo>
                  <a:lnTo>
                    <a:pt x="673" y="0"/>
                  </a:lnTo>
                  <a:lnTo>
                    <a:pt x="674" y="0"/>
                  </a:lnTo>
                  <a:lnTo>
                    <a:pt x="674" y="1"/>
                  </a:lnTo>
                  <a:lnTo>
                    <a:pt x="675" y="1"/>
                  </a:lnTo>
                  <a:lnTo>
                    <a:pt x="675" y="2"/>
                  </a:lnTo>
                  <a:lnTo>
                    <a:pt x="675" y="2"/>
                  </a:lnTo>
                  <a:lnTo>
                    <a:pt x="674" y="3"/>
                  </a:lnTo>
                  <a:lnTo>
                    <a:pt x="674" y="3"/>
                  </a:lnTo>
                  <a:lnTo>
                    <a:pt x="673" y="3"/>
                  </a:lnTo>
                  <a:lnTo>
                    <a:pt x="673" y="3"/>
                  </a:lnTo>
                  <a:close/>
                  <a:moveTo>
                    <a:pt x="631" y="3"/>
                  </a:moveTo>
                  <a:lnTo>
                    <a:pt x="606" y="3"/>
                  </a:lnTo>
                  <a:lnTo>
                    <a:pt x="605" y="3"/>
                  </a:lnTo>
                  <a:lnTo>
                    <a:pt x="605" y="3"/>
                  </a:lnTo>
                  <a:lnTo>
                    <a:pt x="604" y="2"/>
                  </a:lnTo>
                  <a:lnTo>
                    <a:pt x="605" y="1"/>
                  </a:lnTo>
                  <a:lnTo>
                    <a:pt x="605" y="0"/>
                  </a:lnTo>
                  <a:lnTo>
                    <a:pt x="606" y="0"/>
                  </a:lnTo>
                  <a:lnTo>
                    <a:pt x="631" y="0"/>
                  </a:lnTo>
                  <a:lnTo>
                    <a:pt x="632" y="0"/>
                  </a:lnTo>
                  <a:lnTo>
                    <a:pt x="632" y="1"/>
                  </a:lnTo>
                  <a:lnTo>
                    <a:pt x="632" y="1"/>
                  </a:lnTo>
                  <a:lnTo>
                    <a:pt x="633" y="2"/>
                  </a:lnTo>
                  <a:lnTo>
                    <a:pt x="632" y="2"/>
                  </a:lnTo>
                  <a:lnTo>
                    <a:pt x="632" y="3"/>
                  </a:lnTo>
                  <a:lnTo>
                    <a:pt x="632" y="3"/>
                  </a:lnTo>
                  <a:lnTo>
                    <a:pt x="631" y="3"/>
                  </a:lnTo>
                  <a:lnTo>
                    <a:pt x="631" y="3"/>
                  </a:lnTo>
                  <a:close/>
                  <a:moveTo>
                    <a:pt x="588" y="3"/>
                  </a:moveTo>
                  <a:lnTo>
                    <a:pt x="563" y="3"/>
                  </a:lnTo>
                  <a:lnTo>
                    <a:pt x="563" y="3"/>
                  </a:lnTo>
                  <a:lnTo>
                    <a:pt x="562" y="3"/>
                  </a:lnTo>
                  <a:lnTo>
                    <a:pt x="562" y="2"/>
                  </a:lnTo>
                  <a:lnTo>
                    <a:pt x="562" y="2"/>
                  </a:lnTo>
                  <a:lnTo>
                    <a:pt x="562" y="1"/>
                  </a:lnTo>
                  <a:lnTo>
                    <a:pt x="562" y="1"/>
                  </a:lnTo>
                  <a:lnTo>
                    <a:pt x="563" y="0"/>
                  </a:lnTo>
                  <a:lnTo>
                    <a:pt x="563" y="0"/>
                  </a:lnTo>
                  <a:lnTo>
                    <a:pt x="588" y="0"/>
                  </a:lnTo>
                  <a:lnTo>
                    <a:pt x="589" y="0"/>
                  </a:lnTo>
                  <a:lnTo>
                    <a:pt x="590" y="1"/>
                  </a:lnTo>
                  <a:lnTo>
                    <a:pt x="590" y="2"/>
                  </a:lnTo>
                  <a:lnTo>
                    <a:pt x="590" y="3"/>
                  </a:lnTo>
                  <a:lnTo>
                    <a:pt x="589" y="3"/>
                  </a:lnTo>
                  <a:lnTo>
                    <a:pt x="588" y="3"/>
                  </a:lnTo>
                  <a:lnTo>
                    <a:pt x="588" y="3"/>
                  </a:lnTo>
                  <a:close/>
                  <a:moveTo>
                    <a:pt x="546" y="3"/>
                  </a:moveTo>
                  <a:lnTo>
                    <a:pt x="521" y="3"/>
                  </a:lnTo>
                  <a:lnTo>
                    <a:pt x="520" y="3"/>
                  </a:lnTo>
                  <a:lnTo>
                    <a:pt x="520" y="3"/>
                  </a:lnTo>
                  <a:lnTo>
                    <a:pt x="520" y="2"/>
                  </a:lnTo>
                  <a:lnTo>
                    <a:pt x="519" y="2"/>
                  </a:lnTo>
                  <a:lnTo>
                    <a:pt x="520" y="1"/>
                  </a:lnTo>
                  <a:lnTo>
                    <a:pt x="520" y="1"/>
                  </a:lnTo>
                  <a:lnTo>
                    <a:pt x="520" y="0"/>
                  </a:lnTo>
                  <a:lnTo>
                    <a:pt x="521" y="0"/>
                  </a:lnTo>
                  <a:lnTo>
                    <a:pt x="546" y="0"/>
                  </a:lnTo>
                  <a:lnTo>
                    <a:pt x="547" y="0"/>
                  </a:lnTo>
                  <a:lnTo>
                    <a:pt x="547" y="1"/>
                  </a:lnTo>
                  <a:lnTo>
                    <a:pt x="548" y="1"/>
                  </a:lnTo>
                  <a:lnTo>
                    <a:pt x="548" y="2"/>
                  </a:lnTo>
                  <a:lnTo>
                    <a:pt x="548" y="2"/>
                  </a:lnTo>
                  <a:lnTo>
                    <a:pt x="547" y="3"/>
                  </a:lnTo>
                  <a:lnTo>
                    <a:pt x="547" y="3"/>
                  </a:lnTo>
                  <a:lnTo>
                    <a:pt x="546" y="3"/>
                  </a:lnTo>
                  <a:lnTo>
                    <a:pt x="546" y="3"/>
                  </a:lnTo>
                  <a:close/>
                  <a:moveTo>
                    <a:pt x="504" y="3"/>
                  </a:moveTo>
                  <a:lnTo>
                    <a:pt x="479" y="3"/>
                  </a:lnTo>
                  <a:lnTo>
                    <a:pt x="478" y="3"/>
                  </a:lnTo>
                  <a:lnTo>
                    <a:pt x="478" y="3"/>
                  </a:lnTo>
                  <a:lnTo>
                    <a:pt x="477" y="2"/>
                  </a:lnTo>
                  <a:lnTo>
                    <a:pt x="477" y="2"/>
                  </a:lnTo>
                  <a:lnTo>
                    <a:pt x="477" y="1"/>
                  </a:lnTo>
                  <a:lnTo>
                    <a:pt x="478" y="1"/>
                  </a:lnTo>
                  <a:lnTo>
                    <a:pt x="478" y="0"/>
                  </a:lnTo>
                  <a:lnTo>
                    <a:pt x="479" y="0"/>
                  </a:lnTo>
                  <a:lnTo>
                    <a:pt x="504" y="0"/>
                  </a:lnTo>
                  <a:lnTo>
                    <a:pt x="504" y="0"/>
                  </a:lnTo>
                  <a:lnTo>
                    <a:pt x="505" y="1"/>
                  </a:lnTo>
                  <a:lnTo>
                    <a:pt x="505" y="1"/>
                  </a:lnTo>
                  <a:lnTo>
                    <a:pt x="505" y="2"/>
                  </a:lnTo>
                  <a:lnTo>
                    <a:pt x="505" y="2"/>
                  </a:lnTo>
                  <a:lnTo>
                    <a:pt x="505" y="3"/>
                  </a:lnTo>
                  <a:lnTo>
                    <a:pt x="504" y="3"/>
                  </a:lnTo>
                  <a:lnTo>
                    <a:pt x="504" y="3"/>
                  </a:lnTo>
                  <a:lnTo>
                    <a:pt x="504" y="3"/>
                  </a:lnTo>
                  <a:close/>
                  <a:moveTo>
                    <a:pt x="461" y="3"/>
                  </a:moveTo>
                  <a:lnTo>
                    <a:pt x="436" y="3"/>
                  </a:lnTo>
                  <a:lnTo>
                    <a:pt x="436" y="3"/>
                  </a:lnTo>
                  <a:lnTo>
                    <a:pt x="435" y="3"/>
                  </a:lnTo>
                  <a:lnTo>
                    <a:pt x="435" y="2"/>
                  </a:lnTo>
                  <a:lnTo>
                    <a:pt x="435" y="2"/>
                  </a:lnTo>
                  <a:lnTo>
                    <a:pt x="435" y="1"/>
                  </a:lnTo>
                  <a:lnTo>
                    <a:pt x="435" y="1"/>
                  </a:lnTo>
                  <a:lnTo>
                    <a:pt x="436" y="0"/>
                  </a:lnTo>
                  <a:lnTo>
                    <a:pt x="436" y="0"/>
                  </a:lnTo>
                  <a:lnTo>
                    <a:pt x="461" y="0"/>
                  </a:lnTo>
                  <a:lnTo>
                    <a:pt x="462" y="0"/>
                  </a:lnTo>
                  <a:lnTo>
                    <a:pt x="462" y="1"/>
                  </a:lnTo>
                  <a:lnTo>
                    <a:pt x="463" y="1"/>
                  </a:lnTo>
                  <a:lnTo>
                    <a:pt x="463" y="2"/>
                  </a:lnTo>
                  <a:lnTo>
                    <a:pt x="463" y="2"/>
                  </a:lnTo>
                  <a:lnTo>
                    <a:pt x="462" y="3"/>
                  </a:lnTo>
                  <a:lnTo>
                    <a:pt x="462" y="3"/>
                  </a:lnTo>
                  <a:lnTo>
                    <a:pt x="461" y="3"/>
                  </a:lnTo>
                  <a:lnTo>
                    <a:pt x="461" y="3"/>
                  </a:lnTo>
                  <a:close/>
                  <a:moveTo>
                    <a:pt x="419" y="3"/>
                  </a:moveTo>
                  <a:lnTo>
                    <a:pt x="394" y="3"/>
                  </a:lnTo>
                  <a:lnTo>
                    <a:pt x="393" y="3"/>
                  </a:lnTo>
                  <a:lnTo>
                    <a:pt x="393" y="3"/>
                  </a:lnTo>
                  <a:lnTo>
                    <a:pt x="392" y="2"/>
                  </a:lnTo>
                  <a:lnTo>
                    <a:pt x="392" y="2"/>
                  </a:lnTo>
                  <a:lnTo>
                    <a:pt x="392" y="1"/>
                  </a:lnTo>
                  <a:lnTo>
                    <a:pt x="393" y="1"/>
                  </a:lnTo>
                  <a:lnTo>
                    <a:pt x="393" y="0"/>
                  </a:lnTo>
                  <a:lnTo>
                    <a:pt x="394" y="0"/>
                  </a:lnTo>
                  <a:lnTo>
                    <a:pt x="419" y="0"/>
                  </a:lnTo>
                  <a:lnTo>
                    <a:pt x="419" y="0"/>
                  </a:lnTo>
                  <a:lnTo>
                    <a:pt x="420" y="1"/>
                  </a:lnTo>
                  <a:lnTo>
                    <a:pt x="420" y="2"/>
                  </a:lnTo>
                  <a:lnTo>
                    <a:pt x="420" y="3"/>
                  </a:lnTo>
                  <a:lnTo>
                    <a:pt x="419" y="3"/>
                  </a:lnTo>
                  <a:lnTo>
                    <a:pt x="419" y="3"/>
                  </a:lnTo>
                  <a:lnTo>
                    <a:pt x="419" y="3"/>
                  </a:lnTo>
                  <a:close/>
                  <a:moveTo>
                    <a:pt x="376" y="3"/>
                  </a:moveTo>
                  <a:lnTo>
                    <a:pt x="351" y="3"/>
                  </a:lnTo>
                  <a:lnTo>
                    <a:pt x="351" y="3"/>
                  </a:lnTo>
                  <a:lnTo>
                    <a:pt x="350" y="3"/>
                  </a:lnTo>
                  <a:lnTo>
                    <a:pt x="350" y="2"/>
                  </a:lnTo>
                  <a:lnTo>
                    <a:pt x="350" y="2"/>
                  </a:lnTo>
                  <a:lnTo>
                    <a:pt x="350" y="1"/>
                  </a:lnTo>
                  <a:lnTo>
                    <a:pt x="350" y="1"/>
                  </a:lnTo>
                  <a:lnTo>
                    <a:pt x="351" y="0"/>
                  </a:lnTo>
                  <a:lnTo>
                    <a:pt x="351" y="0"/>
                  </a:lnTo>
                  <a:lnTo>
                    <a:pt x="376" y="0"/>
                  </a:lnTo>
                  <a:lnTo>
                    <a:pt x="377" y="0"/>
                  </a:lnTo>
                  <a:lnTo>
                    <a:pt x="378" y="1"/>
                  </a:lnTo>
                  <a:lnTo>
                    <a:pt x="378" y="1"/>
                  </a:lnTo>
                  <a:lnTo>
                    <a:pt x="378" y="2"/>
                  </a:lnTo>
                  <a:lnTo>
                    <a:pt x="378" y="2"/>
                  </a:lnTo>
                  <a:lnTo>
                    <a:pt x="378" y="3"/>
                  </a:lnTo>
                  <a:lnTo>
                    <a:pt x="377" y="3"/>
                  </a:lnTo>
                  <a:lnTo>
                    <a:pt x="376" y="3"/>
                  </a:lnTo>
                  <a:lnTo>
                    <a:pt x="376" y="3"/>
                  </a:lnTo>
                  <a:close/>
                  <a:moveTo>
                    <a:pt x="334" y="3"/>
                  </a:moveTo>
                  <a:lnTo>
                    <a:pt x="309" y="3"/>
                  </a:lnTo>
                  <a:lnTo>
                    <a:pt x="308" y="3"/>
                  </a:lnTo>
                  <a:lnTo>
                    <a:pt x="308" y="3"/>
                  </a:lnTo>
                  <a:lnTo>
                    <a:pt x="308" y="2"/>
                  </a:lnTo>
                  <a:lnTo>
                    <a:pt x="307" y="2"/>
                  </a:lnTo>
                  <a:lnTo>
                    <a:pt x="308" y="1"/>
                  </a:lnTo>
                  <a:lnTo>
                    <a:pt x="308" y="1"/>
                  </a:lnTo>
                  <a:lnTo>
                    <a:pt x="308" y="0"/>
                  </a:lnTo>
                  <a:lnTo>
                    <a:pt x="309" y="0"/>
                  </a:lnTo>
                  <a:lnTo>
                    <a:pt x="334" y="0"/>
                  </a:lnTo>
                  <a:lnTo>
                    <a:pt x="335" y="0"/>
                  </a:lnTo>
                  <a:lnTo>
                    <a:pt x="335" y="1"/>
                  </a:lnTo>
                  <a:lnTo>
                    <a:pt x="336" y="1"/>
                  </a:lnTo>
                  <a:lnTo>
                    <a:pt x="336" y="2"/>
                  </a:lnTo>
                  <a:lnTo>
                    <a:pt x="336" y="2"/>
                  </a:lnTo>
                  <a:lnTo>
                    <a:pt x="335" y="3"/>
                  </a:lnTo>
                  <a:lnTo>
                    <a:pt x="335" y="3"/>
                  </a:lnTo>
                  <a:lnTo>
                    <a:pt x="334" y="3"/>
                  </a:lnTo>
                  <a:lnTo>
                    <a:pt x="334" y="3"/>
                  </a:lnTo>
                  <a:close/>
                  <a:moveTo>
                    <a:pt x="292" y="3"/>
                  </a:moveTo>
                  <a:lnTo>
                    <a:pt x="267" y="3"/>
                  </a:lnTo>
                  <a:lnTo>
                    <a:pt x="266" y="3"/>
                  </a:lnTo>
                  <a:lnTo>
                    <a:pt x="265" y="3"/>
                  </a:lnTo>
                  <a:lnTo>
                    <a:pt x="265" y="2"/>
                  </a:lnTo>
                  <a:lnTo>
                    <a:pt x="265" y="2"/>
                  </a:lnTo>
                  <a:lnTo>
                    <a:pt x="265" y="1"/>
                  </a:lnTo>
                  <a:lnTo>
                    <a:pt x="265" y="1"/>
                  </a:lnTo>
                  <a:lnTo>
                    <a:pt x="266" y="0"/>
                  </a:lnTo>
                  <a:lnTo>
                    <a:pt x="267" y="0"/>
                  </a:lnTo>
                  <a:lnTo>
                    <a:pt x="292" y="0"/>
                  </a:lnTo>
                  <a:lnTo>
                    <a:pt x="292" y="0"/>
                  </a:lnTo>
                  <a:lnTo>
                    <a:pt x="293" y="1"/>
                  </a:lnTo>
                  <a:lnTo>
                    <a:pt x="293" y="1"/>
                  </a:lnTo>
                  <a:lnTo>
                    <a:pt x="293" y="2"/>
                  </a:lnTo>
                  <a:lnTo>
                    <a:pt x="293" y="2"/>
                  </a:lnTo>
                  <a:lnTo>
                    <a:pt x="293" y="3"/>
                  </a:lnTo>
                  <a:lnTo>
                    <a:pt x="292" y="3"/>
                  </a:lnTo>
                  <a:lnTo>
                    <a:pt x="292" y="3"/>
                  </a:lnTo>
                  <a:lnTo>
                    <a:pt x="292" y="3"/>
                  </a:lnTo>
                  <a:close/>
                  <a:moveTo>
                    <a:pt x="249" y="3"/>
                  </a:moveTo>
                  <a:lnTo>
                    <a:pt x="224" y="3"/>
                  </a:lnTo>
                  <a:lnTo>
                    <a:pt x="224" y="3"/>
                  </a:lnTo>
                  <a:lnTo>
                    <a:pt x="223" y="3"/>
                  </a:lnTo>
                  <a:lnTo>
                    <a:pt x="223" y="2"/>
                  </a:lnTo>
                  <a:lnTo>
                    <a:pt x="223" y="2"/>
                  </a:lnTo>
                  <a:lnTo>
                    <a:pt x="223" y="1"/>
                  </a:lnTo>
                  <a:lnTo>
                    <a:pt x="223" y="1"/>
                  </a:lnTo>
                  <a:lnTo>
                    <a:pt x="224" y="0"/>
                  </a:lnTo>
                  <a:lnTo>
                    <a:pt x="224" y="0"/>
                  </a:lnTo>
                  <a:lnTo>
                    <a:pt x="249" y="0"/>
                  </a:lnTo>
                  <a:lnTo>
                    <a:pt x="250" y="0"/>
                  </a:lnTo>
                  <a:lnTo>
                    <a:pt x="250" y="1"/>
                  </a:lnTo>
                  <a:lnTo>
                    <a:pt x="251" y="1"/>
                  </a:lnTo>
                  <a:lnTo>
                    <a:pt x="251" y="2"/>
                  </a:lnTo>
                  <a:lnTo>
                    <a:pt x="251" y="2"/>
                  </a:lnTo>
                  <a:lnTo>
                    <a:pt x="250" y="3"/>
                  </a:lnTo>
                  <a:lnTo>
                    <a:pt x="250" y="3"/>
                  </a:lnTo>
                  <a:lnTo>
                    <a:pt x="249" y="3"/>
                  </a:lnTo>
                  <a:lnTo>
                    <a:pt x="249" y="3"/>
                  </a:lnTo>
                  <a:close/>
                  <a:moveTo>
                    <a:pt x="207" y="3"/>
                  </a:moveTo>
                  <a:lnTo>
                    <a:pt x="182" y="3"/>
                  </a:lnTo>
                  <a:lnTo>
                    <a:pt x="181" y="3"/>
                  </a:lnTo>
                  <a:lnTo>
                    <a:pt x="181" y="3"/>
                  </a:lnTo>
                  <a:lnTo>
                    <a:pt x="180" y="2"/>
                  </a:lnTo>
                  <a:lnTo>
                    <a:pt x="180" y="2"/>
                  </a:lnTo>
                  <a:lnTo>
                    <a:pt x="180" y="1"/>
                  </a:lnTo>
                  <a:lnTo>
                    <a:pt x="181" y="1"/>
                  </a:lnTo>
                  <a:lnTo>
                    <a:pt x="181" y="0"/>
                  </a:lnTo>
                  <a:lnTo>
                    <a:pt x="182" y="0"/>
                  </a:lnTo>
                  <a:lnTo>
                    <a:pt x="207" y="0"/>
                  </a:lnTo>
                  <a:lnTo>
                    <a:pt x="207" y="0"/>
                  </a:lnTo>
                  <a:lnTo>
                    <a:pt x="208" y="1"/>
                  </a:lnTo>
                  <a:lnTo>
                    <a:pt x="208" y="1"/>
                  </a:lnTo>
                  <a:lnTo>
                    <a:pt x="208" y="2"/>
                  </a:lnTo>
                  <a:lnTo>
                    <a:pt x="208" y="2"/>
                  </a:lnTo>
                  <a:lnTo>
                    <a:pt x="208" y="3"/>
                  </a:lnTo>
                  <a:lnTo>
                    <a:pt x="207" y="3"/>
                  </a:lnTo>
                  <a:lnTo>
                    <a:pt x="207" y="3"/>
                  </a:lnTo>
                  <a:lnTo>
                    <a:pt x="207" y="3"/>
                  </a:lnTo>
                  <a:close/>
                  <a:moveTo>
                    <a:pt x="164" y="3"/>
                  </a:moveTo>
                  <a:lnTo>
                    <a:pt x="139" y="3"/>
                  </a:lnTo>
                  <a:lnTo>
                    <a:pt x="139" y="3"/>
                  </a:lnTo>
                  <a:lnTo>
                    <a:pt x="138" y="3"/>
                  </a:lnTo>
                  <a:lnTo>
                    <a:pt x="138" y="2"/>
                  </a:lnTo>
                  <a:lnTo>
                    <a:pt x="138" y="1"/>
                  </a:lnTo>
                  <a:lnTo>
                    <a:pt x="139" y="0"/>
                  </a:lnTo>
                  <a:lnTo>
                    <a:pt x="139" y="0"/>
                  </a:lnTo>
                  <a:lnTo>
                    <a:pt x="164" y="0"/>
                  </a:lnTo>
                  <a:lnTo>
                    <a:pt x="165" y="0"/>
                  </a:lnTo>
                  <a:lnTo>
                    <a:pt x="166" y="1"/>
                  </a:lnTo>
                  <a:lnTo>
                    <a:pt x="166" y="1"/>
                  </a:lnTo>
                  <a:lnTo>
                    <a:pt x="166" y="2"/>
                  </a:lnTo>
                  <a:lnTo>
                    <a:pt x="166" y="2"/>
                  </a:lnTo>
                  <a:lnTo>
                    <a:pt x="166" y="3"/>
                  </a:lnTo>
                  <a:lnTo>
                    <a:pt x="165" y="3"/>
                  </a:lnTo>
                  <a:lnTo>
                    <a:pt x="164" y="3"/>
                  </a:lnTo>
                  <a:lnTo>
                    <a:pt x="164" y="3"/>
                  </a:lnTo>
                  <a:close/>
                  <a:moveTo>
                    <a:pt x="122" y="3"/>
                  </a:moveTo>
                  <a:lnTo>
                    <a:pt x="97" y="3"/>
                  </a:lnTo>
                  <a:lnTo>
                    <a:pt x="96" y="3"/>
                  </a:lnTo>
                  <a:lnTo>
                    <a:pt x="96" y="3"/>
                  </a:lnTo>
                  <a:lnTo>
                    <a:pt x="95" y="2"/>
                  </a:lnTo>
                  <a:lnTo>
                    <a:pt x="95" y="2"/>
                  </a:lnTo>
                  <a:lnTo>
                    <a:pt x="95" y="1"/>
                  </a:lnTo>
                  <a:lnTo>
                    <a:pt x="96" y="1"/>
                  </a:lnTo>
                  <a:lnTo>
                    <a:pt x="96" y="0"/>
                  </a:lnTo>
                  <a:lnTo>
                    <a:pt x="97" y="0"/>
                  </a:lnTo>
                  <a:lnTo>
                    <a:pt x="122" y="0"/>
                  </a:lnTo>
                  <a:lnTo>
                    <a:pt x="123" y="0"/>
                  </a:lnTo>
                  <a:lnTo>
                    <a:pt x="123" y="1"/>
                  </a:lnTo>
                  <a:lnTo>
                    <a:pt x="124" y="1"/>
                  </a:lnTo>
                  <a:lnTo>
                    <a:pt x="124" y="2"/>
                  </a:lnTo>
                  <a:lnTo>
                    <a:pt x="124" y="2"/>
                  </a:lnTo>
                  <a:lnTo>
                    <a:pt x="123" y="3"/>
                  </a:lnTo>
                  <a:lnTo>
                    <a:pt x="123" y="3"/>
                  </a:lnTo>
                  <a:lnTo>
                    <a:pt x="122" y="3"/>
                  </a:lnTo>
                  <a:lnTo>
                    <a:pt x="122" y="3"/>
                  </a:lnTo>
                  <a:close/>
                  <a:moveTo>
                    <a:pt x="80" y="3"/>
                  </a:moveTo>
                  <a:lnTo>
                    <a:pt x="55" y="3"/>
                  </a:lnTo>
                  <a:lnTo>
                    <a:pt x="54" y="3"/>
                  </a:lnTo>
                  <a:lnTo>
                    <a:pt x="53" y="3"/>
                  </a:lnTo>
                  <a:lnTo>
                    <a:pt x="53" y="2"/>
                  </a:lnTo>
                  <a:lnTo>
                    <a:pt x="53" y="2"/>
                  </a:lnTo>
                  <a:lnTo>
                    <a:pt x="53" y="1"/>
                  </a:lnTo>
                  <a:lnTo>
                    <a:pt x="53" y="1"/>
                  </a:lnTo>
                  <a:lnTo>
                    <a:pt x="54" y="0"/>
                  </a:lnTo>
                  <a:lnTo>
                    <a:pt x="55" y="0"/>
                  </a:lnTo>
                  <a:lnTo>
                    <a:pt x="80" y="0"/>
                  </a:lnTo>
                  <a:lnTo>
                    <a:pt x="80" y="0"/>
                  </a:lnTo>
                  <a:lnTo>
                    <a:pt x="81" y="1"/>
                  </a:lnTo>
                  <a:lnTo>
                    <a:pt x="81" y="1"/>
                  </a:lnTo>
                  <a:lnTo>
                    <a:pt x="81" y="2"/>
                  </a:lnTo>
                  <a:lnTo>
                    <a:pt x="81" y="2"/>
                  </a:lnTo>
                  <a:lnTo>
                    <a:pt x="81" y="3"/>
                  </a:lnTo>
                  <a:lnTo>
                    <a:pt x="80" y="3"/>
                  </a:lnTo>
                  <a:lnTo>
                    <a:pt x="80" y="3"/>
                  </a:lnTo>
                  <a:lnTo>
                    <a:pt x="80" y="3"/>
                  </a:lnTo>
                  <a:close/>
                  <a:moveTo>
                    <a:pt x="37" y="3"/>
                  </a:moveTo>
                  <a:lnTo>
                    <a:pt x="12" y="3"/>
                  </a:lnTo>
                  <a:lnTo>
                    <a:pt x="12" y="3"/>
                  </a:lnTo>
                  <a:lnTo>
                    <a:pt x="11" y="3"/>
                  </a:lnTo>
                  <a:lnTo>
                    <a:pt x="11" y="2"/>
                  </a:lnTo>
                  <a:lnTo>
                    <a:pt x="11" y="2"/>
                  </a:lnTo>
                  <a:lnTo>
                    <a:pt x="11" y="1"/>
                  </a:lnTo>
                  <a:lnTo>
                    <a:pt x="11" y="1"/>
                  </a:lnTo>
                  <a:lnTo>
                    <a:pt x="12" y="0"/>
                  </a:lnTo>
                  <a:lnTo>
                    <a:pt x="12" y="0"/>
                  </a:lnTo>
                  <a:lnTo>
                    <a:pt x="37" y="0"/>
                  </a:lnTo>
                  <a:lnTo>
                    <a:pt x="38" y="0"/>
                  </a:lnTo>
                  <a:lnTo>
                    <a:pt x="38" y="1"/>
                  </a:lnTo>
                  <a:lnTo>
                    <a:pt x="39" y="1"/>
                  </a:lnTo>
                  <a:lnTo>
                    <a:pt x="39" y="2"/>
                  </a:lnTo>
                  <a:lnTo>
                    <a:pt x="39" y="2"/>
                  </a:lnTo>
                  <a:lnTo>
                    <a:pt x="38" y="3"/>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43" name="Rectangle 395">
              <a:extLst>
                <a:ext uri="{FF2B5EF4-FFF2-40B4-BE49-F238E27FC236}">
                  <a16:creationId xmlns:a16="http://schemas.microsoft.com/office/drawing/2014/main" id="{96A0579C-74D9-8C42-B1C5-57DD3B56DD56}"/>
                </a:ext>
              </a:extLst>
            </p:cNvPr>
            <p:cNvSpPr>
              <a:spLocks noChangeArrowheads="1"/>
            </p:cNvSpPr>
            <p:nvPr/>
          </p:nvSpPr>
          <p:spPr bwMode="auto">
            <a:xfrm>
              <a:off x="3754" y="1241"/>
              <a:ext cx="261" cy="150"/>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4" name="Rectangle 396">
              <a:extLst>
                <a:ext uri="{FF2B5EF4-FFF2-40B4-BE49-F238E27FC236}">
                  <a16:creationId xmlns:a16="http://schemas.microsoft.com/office/drawing/2014/main" id="{EA7DBC65-8716-6A4F-B245-7C88B2B769F7}"/>
                </a:ext>
              </a:extLst>
            </p:cNvPr>
            <p:cNvSpPr>
              <a:spLocks noChangeArrowheads="1"/>
            </p:cNvSpPr>
            <p:nvPr/>
          </p:nvSpPr>
          <p:spPr bwMode="auto">
            <a:xfrm>
              <a:off x="3727" y="1241"/>
              <a:ext cx="288" cy="15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5" name="Rectangle 397">
              <a:extLst>
                <a:ext uri="{FF2B5EF4-FFF2-40B4-BE49-F238E27FC236}">
                  <a16:creationId xmlns:a16="http://schemas.microsoft.com/office/drawing/2014/main" id="{97D510CD-7541-E445-B627-96D31718C2C6}"/>
                </a:ext>
              </a:extLst>
            </p:cNvPr>
            <p:cNvSpPr>
              <a:spLocks noChangeArrowheads="1"/>
            </p:cNvSpPr>
            <p:nvPr/>
          </p:nvSpPr>
          <p:spPr bwMode="auto">
            <a:xfrm>
              <a:off x="3813" y="1258"/>
              <a:ext cx="13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dm :</a:t>
              </a:r>
              <a:endParaRPr lang="en-US" altLang="en-US" sz="1800" b="1">
                <a:solidFill>
                  <a:schemeClr val="tx2"/>
                </a:solidFill>
                <a:latin typeface="Tahoma" panose="020B0604030504040204" pitchFamily="34" charset="0"/>
              </a:endParaRPr>
            </a:p>
          </p:txBody>
        </p:sp>
        <p:sp>
          <p:nvSpPr>
            <p:cNvPr id="309646" name="Rectangle 398">
              <a:extLst>
                <a:ext uri="{FF2B5EF4-FFF2-40B4-BE49-F238E27FC236}">
                  <a16:creationId xmlns:a16="http://schemas.microsoft.com/office/drawing/2014/main" id="{D50C28B1-3184-6B4E-956A-E81536C10BFC}"/>
                </a:ext>
              </a:extLst>
            </p:cNvPr>
            <p:cNvSpPr>
              <a:spLocks noChangeArrowheads="1"/>
            </p:cNvSpPr>
            <p:nvPr/>
          </p:nvSpPr>
          <p:spPr bwMode="auto">
            <a:xfrm>
              <a:off x="3677" y="1315"/>
              <a:ext cx="39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DataManager</a:t>
              </a:r>
              <a:endParaRPr lang="en-US" altLang="en-US" sz="1800" b="1">
                <a:solidFill>
                  <a:schemeClr val="tx2"/>
                </a:solidFill>
                <a:latin typeface="Tahoma" panose="020B0604030504040204" pitchFamily="34" charset="0"/>
              </a:endParaRPr>
            </a:p>
          </p:txBody>
        </p:sp>
        <p:sp>
          <p:nvSpPr>
            <p:cNvPr id="309647" name="Rectangle 399">
              <a:extLst>
                <a:ext uri="{FF2B5EF4-FFF2-40B4-BE49-F238E27FC236}">
                  <a16:creationId xmlns:a16="http://schemas.microsoft.com/office/drawing/2014/main" id="{00B40D9B-6F2C-904A-BE89-18F18FA3B790}"/>
                </a:ext>
              </a:extLst>
            </p:cNvPr>
            <p:cNvSpPr>
              <a:spLocks noChangeArrowheads="1"/>
            </p:cNvSpPr>
            <p:nvPr/>
          </p:nvSpPr>
          <p:spPr bwMode="auto">
            <a:xfrm>
              <a:off x="3754" y="1617"/>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48" name="Rectangle 400">
              <a:extLst>
                <a:ext uri="{FF2B5EF4-FFF2-40B4-BE49-F238E27FC236}">
                  <a16:creationId xmlns:a16="http://schemas.microsoft.com/office/drawing/2014/main" id="{FC80702E-F540-B34B-B092-0A16FCDBFAD0}"/>
                </a:ext>
              </a:extLst>
            </p:cNvPr>
            <p:cNvSpPr>
              <a:spLocks noChangeArrowheads="1"/>
            </p:cNvSpPr>
            <p:nvPr/>
          </p:nvSpPr>
          <p:spPr bwMode="auto">
            <a:xfrm>
              <a:off x="3710" y="1617"/>
              <a:ext cx="334"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49" name="Rectangle 401">
              <a:extLst>
                <a:ext uri="{FF2B5EF4-FFF2-40B4-BE49-F238E27FC236}">
                  <a16:creationId xmlns:a16="http://schemas.microsoft.com/office/drawing/2014/main" id="{3023EAED-2F8D-F54D-A59E-0D219BF1082E}"/>
                </a:ext>
              </a:extLst>
            </p:cNvPr>
            <p:cNvSpPr>
              <a:spLocks noChangeArrowheads="1"/>
            </p:cNvSpPr>
            <p:nvPr/>
          </p:nvSpPr>
          <p:spPr bwMode="auto">
            <a:xfrm>
              <a:off x="3653" y="1635"/>
              <a:ext cx="45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ecu : Execution</a:t>
              </a:r>
              <a:endParaRPr lang="en-US" altLang="en-US" sz="1800" b="1">
                <a:solidFill>
                  <a:schemeClr val="tx2"/>
                </a:solidFill>
                <a:latin typeface="Tahoma" panose="020B0604030504040204" pitchFamily="34" charset="0"/>
              </a:endParaRPr>
            </a:p>
          </p:txBody>
        </p:sp>
        <p:sp>
          <p:nvSpPr>
            <p:cNvPr id="309650" name="Rectangle 402">
              <a:extLst>
                <a:ext uri="{FF2B5EF4-FFF2-40B4-BE49-F238E27FC236}">
                  <a16:creationId xmlns:a16="http://schemas.microsoft.com/office/drawing/2014/main" id="{C5FC63BE-E227-B14B-A34B-17881EC660E7}"/>
                </a:ext>
              </a:extLst>
            </p:cNvPr>
            <p:cNvSpPr>
              <a:spLocks noChangeArrowheads="1"/>
            </p:cNvSpPr>
            <p:nvPr/>
          </p:nvSpPr>
          <p:spPr bwMode="auto">
            <a:xfrm>
              <a:off x="3691" y="1691"/>
              <a:ext cx="376"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Control Unit</a:t>
              </a:r>
              <a:endParaRPr lang="en-US" altLang="en-US" sz="1800" b="1">
                <a:solidFill>
                  <a:schemeClr val="tx2"/>
                </a:solidFill>
                <a:latin typeface="Tahoma" panose="020B0604030504040204" pitchFamily="34" charset="0"/>
              </a:endParaRPr>
            </a:p>
          </p:txBody>
        </p:sp>
        <p:sp>
          <p:nvSpPr>
            <p:cNvPr id="309651" name="Line 403">
              <a:extLst>
                <a:ext uri="{FF2B5EF4-FFF2-40B4-BE49-F238E27FC236}">
                  <a16:creationId xmlns:a16="http://schemas.microsoft.com/office/drawing/2014/main" id="{C9E59A78-7A5C-1040-8E20-4471F28F7AB0}"/>
                </a:ext>
              </a:extLst>
            </p:cNvPr>
            <p:cNvSpPr>
              <a:spLocks noChangeShapeType="1"/>
            </p:cNvSpPr>
            <p:nvPr/>
          </p:nvSpPr>
          <p:spPr bwMode="auto">
            <a:xfrm>
              <a:off x="3885" y="1391"/>
              <a:ext cx="0" cy="226"/>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52" name="Freeform 404">
              <a:extLst>
                <a:ext uri="{FF2B5EF4-FFF2-40B4-BE49-F238E27FC236}">
                  <a16:creationId xmlns:a16="http://schemas.microsoft.com/office/drawing/2014/main" id="{177858AE-3048-D74B-9DD2-CF5E69A25D48}"/>
                </a:ext>
              </a:extLst>
            </p:cNvPr>
            <p:cNvSpPr>
              <a:spLocks noEditPoints="1"/>
            </p:cNvSpPr>
            <p:nvPr/>
          </p:nvSpPr>
          <p:spPr bwMode="auto">
            <a:xfrm>
              <a:off x="4015" y="1973"/>
              <a:ext cx="0" cy="149"/>
            </a:xfrm>
            <a:custGeom>
              <a:avLst/>
              <a:gdLst>
                <a:gd name="T0" fmla="*/ 0 w 3"/>
                <a:gd name="T1" fmla="*/ 28 h 547"/>
                <a:gd name="T2" fmla="*/ 2 w 3"/>
                <a:gd name="T3" fmla="*/ 0 h 547"/>
                <a:gd name="T4" fmla="*/ 3 w 3"/>
                <a:gd name="T5" fmla="*/ 70 h 547"/>
                <a:gd name="T6" fmla="*/ 0 w 3"/>
                <a:gd name="T7" fmla="*/ 43 h 547"/>
                <a:gd name="T8" fmla="*/ 3 w 3"/>
                <a:gd name="T9" fmla="*/ 44 h 547"/>
                <a:gd name="T10" fmla="*/ 0 w 3"/>
                <a:gd name="T11" fmla="*/ 112 h 547"/>
                <a:gd name="T12" fmla="*/ 2 w 3"/>
                <a:gd name="T13" fmla="*/ 85 h 547"/>
                <a:gd name="T14" fmla="*/ 3 w 3"/>
                <a:gd name="T15" fmla="*/ 155 h 547"/>
                <a:gd name="T16" fmla="*/ 0 w 3"/>
                <a:gd name="T17" fmla="*/ 128 h 547"/>
                <a:gd name="T18" fmla="*/ 3 w 3"/>
                <a:gd name="T19" fmla="*/ 129 h 547"/>
                <a:gd name="T20" fmla="*/ 0 w 3"/>
                <a:gd name="T21" fmla="*/ 196 h 547"/>
                <a:gd name="T22" fmla="*/ 3 w 3"/>
                <a:gd name="T23" fmla="*/ 170 h 547"/>
                <a:gd name="T24" fmla="*/ 1 w 3"/>
                <a:gd name="T25" fmla="*/ 240 h 547"/>
                <a:gd name="T26" fmla="*/ 1 w 3"/>
                <a:gd name="T27" fmla="*/ 212 h 547"/>
                <a:gd name="T28" fmla="*/ 3 w 3"/>
                <a:gd name="T29" fmla="*/ 281 h 547"/>
                <a:gd name="T30" fmla="*/ 0 w 3"/>
                <a:gd name="T31" fmla="*/ 281 h 547"/>
                <a:gd name="T32" fmla="*/ 3 w 3"/>
                <a:gd name="T33" fmla="*/ 255 h 547"/>
                <a:gd name="T34" fmla="*/ 1 w 3"/>
                <a:gd name="T35" fmla="*/ 325 h 547"/>
                <a:gd name="T36" fmla="*/ 1 w 3"/>
                <a:gd name="T37" fmla="*/ 297 h 547"/>
                <a:gd name="T38" fmla="*/ 3 w 3"/>
                <a:gd name="T39" fmla="*/ 366 h 547"/>
                <a:gd name="T40" fmla="*/ 0 w 3"/>
                <a:gd name="T41" fmla="*/ 366 h 547"/>
                <a:gd name="T42" fmla="*/ 3 w 3"/>
                <a:gd name="T43" fmla="*/ 340 h 547"/>
                <a:gd name="T44" fmla="*/ 1 w 3"/>
                <a:gd name="T45" fmla="*/ 410 h 547"/>
                <a:gd name="T46" fmla="*/ 1 w 3"/>
                <a:gd name="T47" fmla="*/ 382 h 547"/>
                <a:gd name="T48" fmla="*/ 3 w 3"/>
                <a:gd name="T49" fmla="*/ 452 h 547"/>
                <a:gd name="T50" fmla="*/ 0 w 3"/>
                <a:gd name="T51" fmla="*/ 425 h 547"/>
                <a:gd name="T52" fmla="*/ 3 w 3"/>
                <a:gd name="T53" fmla="*/ 426 h 547"/>
                <a:gd name="T54" fmla="*/ 0 w 3"/>
                <a:gd name="T55" fmla="*/ 494 h 547"/>
                <a:gd name="T56" fmla="*/ 2 w 3"/>
                <a:gd name="T57" fmla="*/ 466 h 547"/>
                <a:gd name="T58" fmla="*/ 3 w 3"/>
                <a:gd name="T59" fmla="*/ 537 h 547"/>
                <a:gd name="T60" fmla="*/ 0 w 3"/>
                <a:gd name="T61" fmla="*/ 510 h 547"/>
                <a:gd name="T62" fmla="*/ 3 w 3"/>
                <a:gd name="T63" fmla="*/ 510 h 547"/>
                <a:gd name="T64" fmla="*/ 3 w 3"/>
                <a:gd name="T65" fmla="*/ 519 h 547"/>
                <a:gd name="T66" fmla="*/ 0 w 3"/>
                <a:gd name="T67" fmla="*/ 546 h 547"/>
                <a:gd name="T68" fmla="*/ 1 w 3"/>
                <a:gd name="T69" fmla="*/ 477 h 547"/>
                <a:gd name="T70" fmla="*/ 2 w 3"/>
                <a:gd name="T71" fmla="*/ 505 h 547"/>
                <a:gd name="T72" fmla="*/ 0 w 3"/>
                <a:gd name="T73" fmla="*/ 436 h 547"/>
                <a:gd name="T74" fmla="*/ 3 w 3"/>
                <a:gd name="T75" fmla="*/ 436 h 547"/>
                <a:gd name="T76" fmla="*/ 0 w 3"/>
                <a:gd name="T77" fmla="*/ 461 h 547"/>
                <a:gd name="T78" fmla="*/ 1 w 3"/>
                <a:gd name="T79" fmla="*/ 392 h 547"/>
                <a:gd name="T80" fmla="*/ 2 w 3"/>
                <a:gd name="T81" fmla="*/ 420 h 547"/>
                <a:gd name="T82" fmla="*/ 0 w 3"/>
                <a:gd name="T83" fmla="*/ 351 h 547"/>
                <a:gd name="T84" fmla="*/ 3 w 3"/>
                <a:gd name="T85" fmla="*/ 351 h 547"/>
                <a:gd name="T86" fmla="*/ 0 w 3"/>
                <a:gd name="T87" fmla="*/ 376 h 547"/>
                <a:gd name="T88" fmla="*/ 1 w 3"/>
                <a:gd name="T89" fmla="*/ 307 h 547"/>
                <a:gd name="T90" fmla="*/ 2 w 3"/>
                <a:gd name="T91" fmla="*/ 335 h 547"/>
                <a:gd name="T92" fmla="*/ 0 w 3"/>
                <a:gd name="T93" fmla="*/ 266 h 547"/>
                <a:gd name="T94" fmla="*/ 3 w 3"/>
                <a:gd name="T95" fmla="*/ 292 h 547"/>
                <a:gd name="T96" fmla="*/ 0 w 3"/>
                <a:gd name="T97" fmla="*/ 291 h 547"/>
                <a:gd name="T98" fmla="*/ 3 w 3"/>
                <a:gd name="T99" fmla="*/ 222 h 547"/>
                <a:gd name="T100" fmla="*/ 1 w 3"/>
                <a:gd name="T101" fmla="*/ 250 h 547"/>
                <a:gd name="T102" fmla="*/ 0 w 3"/>
                <a:gd name="T103" fmla="*/ 180 h 547"/>
                <a:gd name="T104" fmla="*/ 3 w 3"/>
                <a:gd name="T105" fmla="*/ 207 h 547"/>
                <a:gd name="T106" fmla="*/ 0 w 3"/>
                <a:gd name="T107" fmla="*/ 206 h 547"/>
                <a:gd name="T108" fmla="*/ 3 w 3"/>
                <a:gd name="T109" fmla="*/ 138 h 547"/>
                <a:gd name="T110" fmla="*/ 1 w 3"/>
                <a:gd name="T111" fmla="*/ 165 h 547"/>
                <a:gd name="T112" fmla="*/ 0 w 3"/>
                <a:gd name="T113" fmla="*/ 95 h 547"/>
                <a:gd name="T114" fmla="*/ 3 w 3"/>
                <a:gd name="T115" fmla="*/ 122 h 547"/>
                <a:gd name="T116" fmla="*/ 0 w 3"/>
                <a:gd name="T117" fmla="*/ 122 h 547"/>
                <a:gd name="T118" fmla="*/ 3 w 3"/>
                <a:gd name="T119" fmla="*/ 53 h 547"/>
                <a:gd name="T120" fmla="*/ 0 w 3"/>
                <a:gd name="T121" fmla="*/ 80 h 547"/>
                <a:gd name="T122" fmla="*/ 1 w 3"/>
                <a:gd name="T123" fmla="*/ 10 h 547"/>
                <a:gd name="T124" fmla="*/ 2 w 3"/>
                <a:gd name="T125" fmla="*/ 38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 h="547">
                  <a:moveTo>
                    <a:pt x="3" y="1"/>
                  </a:moveTo>
                  <a:lnTo>
                    <a:pt x="3" y="26"/>
                  </a:lnTo>
                  <a:lnTo>
                    <a:pt x="3" y="27"/>
                  </a:lnTo>
                  <a:lnTo>
                    <a:pt x="3" y="28"/>
                  </a:lnTo>
                  <a:lnTo>
                    <a:pt x="2" y="28"/>
                  </a:lnTo>
                  <a:lnTo>
                    <a:pt x="1" y="28"/>
                  </a:lnTo>
                  <a:lnTo>
                    <a:pt x="1" y="28"/>
                  </a:lnTo>
                  <a:lnTo>
                    <a:pt x="0" y="28"/>
                  </a:lnTo>
                  <a:lnTo>
                    <a:pt x="0" y="27"/>
                  </a:lnTo>
                  <a:lnTo>
                    <a:pt x="0" y="26"/>
                  </a:lnTo>
                  <a:lnTo>
                    <a:pt x="0" y="1"/>
                  </a:lnTo>
                  <a:lnTo>
                    <a:pt x="0" y="1"/>
                  </a:lnTo>
                  <a:lnTo>
                    <a:pt x="0" y="0"/>
                  </a:lnTo>
                  <a:lnTo>
                    <a:pt x="1" y="0"/>
                  </a:lnTo>
                  <a:lnTo>
                    <a:pt x="1" y="0"/>
                  </a:lnTo>
                  <a:lnTo>
                    <a:pt x="2" y="0"/>
                  </a:lnTo>
                  <a:lnTo>
                    <a:pt x="3" y="0"/>
                  </a:lnTo>
                  <a:lnTo>
                    <a:pt x="3" y="1"/>
                  </a:lnTo>
                  <a:lnTo>
                    <a:pt x="3" y="1"/>
                  </a:lnTo>
                  <a:lnTo>
                    <a:pt x="3" y="1"/>
                  </a:lnTo>
                  <a:close/>
                  <a:moveTo>
                    <a:pt x="3" y="44"/>
                  </a:moveTo>
                  <a:lnTo>
                    <a:pt x="3" y="69"/>
                  </a:lnTo>
                  <a:lnTo>
                    <a:pt x="3" y="69"/>
                  </a:lnTo>
                  <a:lnTo>
                    <a:pt x="3" y="70"/>
                  </a:lnTo>
                  <a:lnTo>
                    <a:pt x="2" y="70"/>
                  </a:lnTo>
                  <a:lnTo>
                    <a:pt x="1" y="71"/>
                  </a:lnTo>
                  <a:lnTo>
                    <a:pt x="1" y="70"/>
                  </a:lnTo>
                  <a:lnTo>
                    <a:pt x="0" y="70"/>
                  </a:lnTo>
                  <a:lnTo>
                    <a:pt x="0" y="69"/>
                  </a:lnTo>
                  <a:lnTo>
                    <a:pt x="0" y="69"/>
                  </a:lnTo>
                  <a:lnTo>
                    <a:pt x="0" y="44"/>
                  </a:lnTo>
                  <a:lnTo>
                    <a:pt x="0" y="43"/>
                  </a:lnTo>
                  <a:lnTo>
                    <a:pt x="0" y="43"/>
                  </a:lnTo>
                  <a:lnTo>
                    <a:pt x="1" y="42"/>
                  </a:lnTo>
                  <a:lnTo>
                    <a:pt x="1" y="42"/>
                  </a:lnTo>
                  <a:lnTo>
                    <a:pt x="2" y="42"/>
                  </a:lnTo>
                  <a:lnTo>
                    <a:pt x="3" y="43"/>
                  </a:lnTo>
                  <a:lnTo>
                    <a:pt x="3" y="43"/>
                  </a:lnTo>
                  <a:lnTo>
                    <a:pt x="3" y="44"/>
                  </a:lnTo>
                  <a:lnTo>
                    <a:pt x="3" y="44"/>
                  </a:lnTo>
                  <a:close/>
                  <a:moveTo>
                    <a:pt x="3" y="86"/>
                  </a:moveTo>
                  <a:lnTo>
                    <a:pt x="3" y="111"/>
                  </a:lnTo>
                  <a:lnTo>
                    <a:pt x="3" y="112"/>
                  </a:lnTo>
                  <a:lnTo>
                    <a:pt x="3" y="112"/>
                  </a:lnTo>
                  <a:lnTo>
                    <a:pt x="2" y="113"/>
                  </a:lnTo>
                  <a:lnTo>
                    <a:pt x="1" y="113"/>
                  </a:lnTo>
                  <a:lnTo>
                    <a:pt x="1" y="113"/>
                  </a:lnTo>
                  <a:lnTo>
                    <a:pt x="0" y="112"/>
                  </a:lnTo>
                  <a:lnTo>
                    <a:pt x="0" y="112"/>
                  </a:lnTo>
                  <a:lnTo>
                    <a:pt x="0" y="111"/>
                  </a:lnTo>
                  <a:lnTo>
                    <a:pt x="0" y="86"/>
                  </a:lnTo>
                  <a:lnTo>
                    <a:pt x="0" y="86"/>
                  </a:lnTo>
                  <a:lnTo>
                    <a:pt x="0" y="85"/>
                  </a:lnTo>
                  <a:lnTo>
                    <a:pt x="1" y="85"/>
                  </a:lnTo>
                  <a:lnTo>
                    <a:pt x="1" y="85"/>
                  </a:lnTo>
                  <a:lnTo>
                    <a:pt x="2" y="85"/>
                  </a:lnTo>
                  <a:lnTo>
                    <a:pt x="3" y="85"/>
                  </a:lnTo>
                  <a:lnTo>
                    <a:pt x="3" y="86"/>
                  </a:lnTo>
                  <a:lnTo>
                    <a:pt x="3" y="86"/>
                  </a:lnTo>
                  <a:lnTo>
                    <a:pt x="3" y="86"/>
                  </a:lnTo>
                  <a:close/>
                  <a:moveTo>
                    <a:pt x="3" y="129"/>
                  </a:moveTo>
                  <a:lnTo>
                    <a:pt x="3" y="154"/>
                  </a:lnTo>
                  <a:lnTo>
                    <a:pt x="3" y="154"/>
                  </a:lnTo>
                  <a:lnTo>
                    <a:pt x="3" y="155"/>
                  </a:lnTo>
                  <a:lnTo>
                    <a:pt x="2" y="155"/>
                  </a:lnTo>
                  <a:lnTo>
                    <a:pt x="1" y="155"/>
                  </a:lnTo>
                  <a:lnTo>
                    <a:pt x="1" y="155"/>
                  </a:lnTo>
                  <a:lnTo>
                    <a:pt x="0" y="155"/>
                  </a:lnTo>
                  <a:lnTo>
                    <a:pt x="0" y="154"/>
                  </a:lnTo>
                  <a:lnTo>
                    <a:pt x="0" y="154"/>
                  </a:lnTo>
                  <a:lnTo>
                    <a:pt x="0" y="129"/>
                  </a:lnTo>
                  <a:lnTo>
                    <a:pt x="0" y="128"/>
                  </a:lnTo>
                  <a:lnTo>
                    <a:pt x="0" y="127"/>
                  </a:lnTo>
                  <a:lnTo>
                    <a:pt x="1" y="127"/>
                  </a:lnTo>
                  <a:lnTo>
                    <a:pt x="1" y="127"/>
                  </a:lnTo>
                  <a:lnTo>
                    <a:pt x="2" y="127"/>
                  </a:lnTo>
                  <a:lnTo>
                    <a:pt x="3" y="127"/>
                  </a:lnTo>
                  <a:lnTo>
                    <a:pt x="3" y="128"/>
                  </a:lnTo>
                  <a:lnTo>
                    <a:pt x="3" y="129"/>
                  </a:lnTo>
                  <a:lnTo>
                    <a:pt x="3" y="129"/>
                  </a:lnTo>
                  <a:close/>
                  <a:moveTo>
                    <a:pt x="3" y="171"/>
                  </a:moveTo>
                  <a:lnTo>
                    <a:pt x="3" y="196"/>
                  </a:lnTo>
                  <a:lnTo>
                    <a:pt x="3" y="197"/>
                  </a:lnTo>
                  <a:lnTo>
                    <a:pt x="3" y="197"/>
                  </a:lnTo>
                  <a:lnTo>
                    <a:pt x="1" y="198"/>
                  </a:lnTo>
                  <a:lnTo>
                    <a:pt x="0" y="197"/>
                  </a:lnTo>
                  <a:lnTo>
                    <a:pt x="0" y="197"/>
                  </a:lnTo>
                  <a:lnTo>
                    <a:pt x="0" y="196"/>
                  </a:lnTo>
                  <a:lnTo>
                    <a:pt x="0" y="171"/>
                  </a:lnTo>
                  <a:lnTo>
                    <a:pt x="0" y="170"/>
                  </a:lnTo>
                  <a:lnTo>
                    <a:pt x="0" y="170"/>
                  </a:lnTo>
                  <a:lnTo>
                    <a:pt x="1" y="169"/>
                  </a:lnTo>
                  <a:lnTo>
                    <a:pt x="1" y="169"/>
                  </a:lnTo>
                  <a:lnTo>
                    <a:pt x="2" y="169"/>
                  </a:lnTo>
                  <a:lnTo>
                    <a:pt x="3" y="170"/>
                  </a:lnTo>
                  <a:lnTo>
                    <a:pt x="3" y="170"/>
                  </a:lnTo>
                  <a:lnTo>
                    <a:pt x="3" y="171"/>
                  </a:lnTo>
                  <a:lnTo>
                    <a:pt x="3" y="171"/>
                  </a:lnTo>
                  <a:close/>
                  <a:moveTo>
                    <a:pt x="3" y="214"/>
                  </a:moveTo>
                  <a:lnTo>
                    <a:pt x="3" y="239"/>
                  </a:lnTo>
                  <a:lnTo>
                    <a:pt x="3" y="239"/>
                  </a:lnTo>
                  <a:lnTo>
                    <a:pt x="3" y="240"/>
                  </a:lnTo>
                  <a:lnTo>
                    <a:pt x="2" y="240"/>
                  </a:lnTo>
                  <a:lnTo>
                    <a:pt x="1" y="240"/>
                  </a:lnTo>
                  <a:lnTo>
                    <a:pt x="1" y="240"/>
                  </a:lnTo>
                  <a:lnTo>
                    <a:pt x="0" y="240"/>
                  </a:lnTo>
                  <a:lnTo>
                    <a:pt x="0" y="239"/>
                  </a:lnTo>
                  <a:lnTo>
                    <a:pt x="0" y="239"/>
                  </a:lnTo>
                  <a:lnTo>
                    <a:pt x="0" y="214"/>
                  </a:lnTo>
                  <a:lnTo>
                    <a:pt x="0" y="213"/>
                  </a:lnTo>
                  <a:lnTo>
                    <a:pt x="0" y="212"/>
                  </a:lnTo>
                  <a:lnTo>
                    <a:pt x="1" y="212"/>
                  </a:lnTo>
                  <a:lnTo>
                    <a:pt x="1" y="212"/>
                  </a:lnTo>
                  <a:lnTo>
                    <a:pt x="2" y="212"/>
                  </a:lnTo>
                  <a:lnTo>
                    <a:pt x="3" y="212"/>
                  </a:lnTo>
                  <a:lnTo>
                    <a:pt x="3" y="213"/>
                  </a:lnTo>
                  <a:lnTo>
                    <a:pt x="3" y="214"/>
                  </a:lnTo>
                  <a:lnTo>
                    <a:pt x="3" y="214"/>
                  </a:lnTo>
                  <a:close/>
                  <a:moveTo>
                    <a:pt x="3" y="256"/>
                  </a:moveTo>
                  <a:lnTo>
                    <a:pt x="3" y="281"/>
                  </a:lnTo>
                  <a:lnTo>
                    <a:pt x="3" y="281"/>
                  </a:lnTo>
                  <a:lnTo>
                    <a:pt x="3" y="282"/>
                  </a:lnTo>
                  <a:lnTo>
                    <a:pt x="2" y="282"/>
                  </a:lnTo>
                  <a:lnTo>
                    <a:pt x="1" y="283"/>
                  </a:lnTo>
                  <a:lnTo>
                    <a:pt x="1" y="282"/>
                  </a:lnTo>
                  <a:lnTo>
                    <a:pt x="0" y="282"/>
                  </a:lnTo>
                  <a:lnTo>
                    <a:pt x="0" y="281"/>
                  </a:lnTo>
                  <a:lnTo>
                    <a:pt x="0" y="281"/>
                  </a:lnTo>
                  <a:lnTo>
                    <a:pt x="0" y="256"/>
                  </a:lnTo>
                  <a:lnTo>
                    <a:pt x="0" y="255"/>
                  </a:lnTo>
                  <a:lnTo>
                    <a:pt x="0" y="255"/>
                  </a:lnTo>
                  <a:lnTo>
                    <a:pt x="1" y="254"/>
                  </a:lnTo>
                  <a:lnTo>
                    <a:pt x="1" y="254"/>
                  </a:lnTo>
                  <a:lnTo>
                    <a:pt x="2" y="254"/>
                  </a:lnTo>
                  <a:lnTo>
                    <a:pt x="3" y="255"/>
                  </a:lnTo>
                  <a:lnTo>
                    <a:pt x="3" y="255"/>
                  </a:lnTo>
                  <a:lnTo>
                    <a:pt x="3" y="256"/>
                  </a:lnTo>
                  <a:lnTo>
                    <a:pt x="3" y="256"/>
                  </a:lnTo>
                  <a:close/>
                  <a:moveTo>
                    <a:pt x="3" y="298"/>
                  </a:moveTo>
                  <a:lnTo>
                    <a:pt x="3" y="323"/>
                  </a:lnTo>
                  <a:lnTo>
                    <a:pt x="3" y="324"/>
                  </a:lnTo>
                  <a:lnTo>
                    <a:pt x="3" y="324"/>
                  </a:lnTo>
                  <a:lnTo>
                    <a:pt x="2" y="325"/>
                  </a:lnTo>
                  <a:lnTo>
                    <a:pt x="1" y="325"/>
                  </a:lnTo>
                  <a:lnTo>
                    <a:pt x="1" y="325"/>
                  </a:lnTo>
                  <a:lnTo>
                    <a:pt x="0" y="324"/>
                  </a:lnTo>
                  <a:lnTo>
                    <a:pt x="0" y="324"/>
                  </a:lnTo>
                  <a:lnTo>
                    <a:pt x="0" y="323"/>
                  </a:lnTo>
                  <a:lnTo>
                    <a:pt x="0" y="298"/>
                  </a:lnTo>
                  <a:lnTo>
                    <a:pt x="0" y="298"/>
                  </a:lnTo>
                  <a:lnTo>
                    <a:pt x="0" y="297"/>
                  </a:lnTo>
                  <a:lnTo>
                    <a:pt x="1" y="297"/>
                  </a:lnTo>
                  <a:lnTo>
                    <a:pt x="1" y="297"/>
                  </a:lnTo>
                  <a:lnTo>
                    <a:pt x="2" y="297"/>
                  </a:lnTo>
                  <a:lnTo>
                    <a:pt x="3" y="297"/>
                  </a:lnTo>
                  <a:lnTo>
                    <a:pt x="3" y="298"/>
                  </a:lnTo>
                  <a:lnTo>
                    <a:pt x="3" y="298"/>
                  </a:lnTo>
                  <a:lnTo>
                    <a:pt x="3" y="298"/>
                  </a:lnTo>
                  <a:close/>
                  <a:moveTo>
                    <a:pt x="3" y="341"/>
                  </a:moveTo>
                  <a:lnTo>
                    <a:pt x="3" y="366"/>
                  </a:lnTo>
                  <a:lnTo>
                    <a:pt x="3" y="366"/>
                  </a:lnTo>
                  <a:lnTo>
                    <a:pt x="3" y="367"/>
                  </a:lnTo>
                  <a:lnTo>
                    <a:pt x="2" y="367"/>
                  </a:lnTo>
                  <a:lnTo>
                    <a:pt x="1" y="367"/>
                  </a:lnTo>
                  <a:lnTo>
                    <a:pt x="1" y="367"/>
                  </a:lnTo>
                  <a:lnTo>
                    <a:pt x="0" y="367"/>
                  </a:lnTo>
                  <a:lnTo>
                    <a:pt x="0" y="366"/>
                  </a:lnTo>
                  <a:lnTo>
                    <a:pt x="0" y="366"/>
                  </a:lnTo>
                  <a:lnTo>
                    <a:pt x="0" y="341"/>
                  </a:lnTo>
                  <a:lnTo>
                    <a:pt x="0" y="340"/>
                  </a:lnTo>
                  <a:lnTo>
                    <a:pt x="0" y="339"/>
                  </a:lnTo>
                  <a:lnTo>
                    <a:pt x="1" y="339"/>
                  </a:lnTo>
                  <a:lnTo>
                    <a:pt x="1" y="339"/>
                  </a:lnTo>
                  <a:lnTo>
                    <a:pt x="2" y="339"/>
                  </a:lnTo>
                  <a:lnTo>
                    <a:pt x="3" y="339"/>
                  </a:lnTo>
                  <a:lnTo>
                    <a:pt x="3" y="340"/>
                  </a:lnTo>
                  <a:lnTo>
                    <a:pt x="3" y="341"/>
                  </a:lnTo>
                  <a:lnTo>
                    <a:pt x="3" y="341"/>
                  </a:lnTo>
                  <a:close/>
                  <a:moveTo>
                    <a:pt x="3" y="383"/>
                  </a:moveTo>
                  <a:lnTo>
                    <a:pt x="3" y="408"/>
                  </a:lnTo>
                  <a:lnTo>
                    <a:pt x="3" y="409"/>
                  </a:lnTo>
                  <a:lnTo>
                    <a:pt x="3" y="409"/>
                  </a:lnTo>
                  <a:lnTo>
                    <a:pt x="2" y="410"/>
                  </a:lnTo>
                  <a:lnTo>
                    <a:pt x="1" y="410"/>
                  </a:lnTo>
                  <a:lnTo>
                    <a:pt x="1" y="410"/>
                  </a:lnTo>
                  <a:lnTo>
                    <a:pt x="0" y="409"/>
                  </a:lnTo>
                  <a:lnTo>
                    <a:pt x="0" y="409"/>
                  </a:lnTo>
                  <a:lnTo>
                    <a:pt x="0" y="408"/>
                  </a:lnTo>
                  <a:lnTo>
                    <a:pt x="0" y="383"/>
                  </a:lnTo>
                  <a:lnTo>
                    <a:pt x="0" y="382"/>
                  </a:lnTo>
                  <a:lnTo>
                    <a:pt x="0" y="382"/>
                  </a:lnTo>
                  <a:lnTo>
                    <a:pt x="1" y="382"/>
                  </a:lnTo>
                  <a:lnTo>
                    <a:pt x="3" y="382"/>
                  </a:lnTo>
                  <a:lnTo>
                    <a:pt x="3" y="382"/>
                  </a:lnTo>
                  <a:lnTo>
                    <a:pt x="3" y="383"/>
                  </a:lnTo>
                  <a:lnTo>
                    <a:pt x="3" y="383"/>
                  </a:lnTo>
                  <a:close/>
                  <a:moveTo>
                    <a:pt x="3" y="426"/>
                  </a:moveTo>
                  <a:lnTo>
                    <a:pt x="3" y="451"/>
                  </a:lnTo>
                  <a:lnTo>
                    <a:pt x="3" y="451"/>
                  </a:lnTo>
                  <a:lnTo>
                    <a:pt x="3" y="452"/>
                  </a:lnTo>
                  <a:lnTo>
                    <a:pt x="2" y="452"/>
                  </a:lnTo>
                  <a:lnTo>
                    <a:pt x="1" y="452"/>
                  </a:lnTo>
                  <a:lnTo>
                    <a:pt x="1" y="452"/>
                  </a:lnTo>
                  <a:lnTo>
                    <a:pt x="0" y="452"/>
                  </a:lnTo>
                  <a:lnTo>
                    <a:pt x="0" y="451"/>
                  </a:lnTo>
                  <a:lnTo>
                    <a:pt x="0" y="451"/>
                  </a:lnTo>
                  <a:lnTo>
                    <a:pt x="0" y="426"/>
                  </a:lnTo>
                  <a:lnTo>
                    <a:pt x="0" y="425"/>
                  </a:lnTo>
                  <a:lnTo>
                    <a:pt x="0" y="424"/>
                  </a:lnTo>
                  <a:lnTo>
                    <a:pt x="1" y="424"/>
                  </a:lnTo>
                  <a:lnTo>
                    <a:pt x="1" y="424"/>
                  </a:lnTo>
                  <a:lnTo>
                    <a:pt x="2" y="424"/>
                  </a:lnTo>
                  <a:lnTo>
                    <a:pt x="3" y="424"/>
                  </a:lnTo>
                  <a:lnTo>
                    <a:pt x="3" y="425"/>
                  </a:lnTo>
                  <a:lnTo>
                    <a:pt x="3" y="426"/>
                  </a:lnTo>
                  <a:lnTo>
                    <a:pt x="3" y="426"/>
                  </a:lnTo>
                  <a:close/>
                  <a:moveTo>
                    <a:pt x="3" y="468"/>
                  </a:moveTo>
                  <a:lnTo>
                    <a:pt x="3" y="493"/>
                  </a:lnTo>
                  <a:lnTo>
                    <a:pt x="3" y="493"/>
                  </a:lnTo>
                  <a:lnTo>
                    <a:pt x="3" y="494"/>
                  </a:lnTo>
                  <a:lnTo>
                    <a:pt x="2" y="494"/>
                  </a:lnTo>
                  <a:lnTo>
                    <a:pt x="1" y="495"/>
                  </a:lnTo>
                  <a:lnTo>
                    <a:pt x="1" y="494"/>
                  </a:lnTo>
                  <a:lnTo>
                    <a:pt x="0" y="494"/>
                  </a:lnTo>
                  <a:lnTo>
                    <a:pt x="0" y="493"/>
                  </a:lnTo>
                  <a:lnTo>
                    <a:pt x="0" y="493"/>
                  </a:lnTo>
                  <a:lnTo>
                    <a:pt x="0" y="468"/>
                  </a:lnTo>
                  <a:lnTo>
                    <a:pt x="0" y="467"/>
                  </a:lnTo>
                  <a:lnTo>
                    <a:pt x="0" y="467"/>
                  </a:lnTo>
                  <a:lnTo>
                    <a:pt x="1" y="466"/>
                  </a:lnTo>
                  <a:lnTo>
                    <a:pt x="1" y="466"/>
                  </a:lnTo>
                  <a:lnTo>
                    <a:pt x="2" y="466"/>
                  </a:lnTo>
                  <a:lnTo>
                    <a:pt x="3" y="467"/>
                  </a:lnTo>
                  <a:lnTo>
                    <a:pt x="3" y="467"/>
                  </a:lnTo>
                  <a:lnTo>
                    <a:pt x="3" y="468"/>
                  </a:lnTo>
                  <a:lnTo>
                    <a:pt x="3" y="468"/>
                  </a:lnTo>
                  <a:close/>
                  <a:moveTo>
                    <a:pt x="3" y="510"/>
                  </a:moveTo>
                  <a:lnTo>
                    <a:pt x="3" y="535"/>
                  </a:lnTo>
                  <a:lnTo>
                    <a:pt x="3" y="536"/>
                  </a:lnTo>
                  <a:lnTo>
                    <a:pt x="3" y="537"/>
                  </a:lnTo>
                  <a:lnTo>
                    <a:pt x="2" y="537"/>
                  </a:lnTo>
                  <a:lnTo>
                    <a:pt x="1" y="537"/>
                  </a:lnTo>
                  <a:lnTo>
                    <a:pt x="1" y="537"/>
                  </a:lnTo>
                  <a:lnTo>
                    <a:pt x="0" y="537"/>
                  </a:lnTo>
                  <a:lnTo>
                    <a:pt x="0" y="536"/>
                  </a:lnTo>
                  <a:lnTo>
                    <a:pt x="0" y="535"/>
                  </a:lnTo>
                  <a:lnTo>
                    <a:pt x="0" y="510"/>
                  </a:lnTo>
                  <a:lnTo>
                    <a:pt x="0" y="510"/>
                  </a:lnTo>
                  <a:lnTo>
                    <a:pt x="0" y="509"/>
                  </a:lnTo>
                  <a:lnTo>
                    <a:pt x="1" y="509"/>
                  </a:lnTo>
                  <a:lnTo>
                    <a:pt x="1" y="509"/>
                  </a:lnTo>
                  <a:lnTo>
                    <a:pt x="2" y="509"/>
                  </a:lnTo>
                  <a:lnTo>
                    <a:pt x="3" y="509"/>
                  </a:lnTo>
                  <a:lnTo>
                    <a:pt x="3" y="510"/>
                  </a:lnTo>
                  <a:lnTo>
                    <a:pt x="3" y="510"/>
                  </a:lnTo>
                  <a:lnTo>
                    <a:pt x="3" y="510"/>
                  </a:lnTo>
                  <a:close/>
                  <a:moveTo>
                    <a:pt x="0" y="546"/>
                  </a:moveTo>
                  <a:lnTo>
                    <a:pt x="0" y="521"/>
                  </a:lnTo>
                  <a:lnTo>
                    <a:pt x="0" y="520"/>
                  </a:lnTo>
                  <a:lnTo>
                    <a:pt x="0" y="519"/>
                  </a:lnTo>
                  <a:lnTo>
                    <a:pt x="1" y="519"/>
                  </a:lnTo>
                  <a:lnTo>
                    <a:pt x="1" y="519"/>
                  </a:lnTo>
                  <a:lnTo>
                    <a:pt x="2" y="519"/>
                  </a:lnTo>
                  <a:lnTo>
                    <a:pt x="3" y="519"/>
                  </a:lnTo>
                  <a:lnTo>
                    <a:pt x="3" y="520"/>
                  </a:lnTo>
                  <a:lnTo>
                    <a:pt x="3" y="521"/>
                  </a:lnTo>
                  <a:lnTo>
                    <a:pt x="3" y="546"/>
                  </a:lnTo>
                  <a:lnTo>
                    <a:pt x="3" y="546"/>
                  </a:lnTo>
                  <a:lnTo>
                    <a:pt x="3" y="547"/>
                  </a:lnTo>
                  <a:lnTo>
                    <a:pt x="1" y="547"/>
                  </a:lnTo>
                  <a:lnTo>
                    <a:pt x="0" y="547"/>
                  </a:lnTo>
                  <a:lnTo>
                    <a:pt x="0" y="546"/>
                  </a:lnTo>
                  <a:lnTo>
                    <a:pt x="0" y="546"/>
                  </a:lnTo>
                  <a:lnTo>
                    <a:pt x="0" y="546"/>
                  </a:lnTo>
                  <a:close/>
                  <a:moveTo>
                    <a:pt x="0" y="503"/>
                  </a:moveTo>
                  <a:lnTo>
                    <a:pt x="0" y="478"/>
                  </a:lnTo>
                  <a:lnTo>
                    <a:pt x="0" y="477"/>
                  </a:lnTo>
                  <a:lnTo>
                    <a:pt x="0" y="477"/>
                  </a:lnTo>
                  <a:lnTo>
                    <a:pt x="1" y="477"/>
                  </a:lnTo>
                  <a:lnTo>
                    <a:pt x="1" y="477"/>
                  </a:lnTo>
                  <a:lnTo>
                    <a:pt x="2" y="477"/>
                  </a:lnTo>
                  <a:lnTo>
                    <a:pt x="3" y="477"/>
                  </a:lnTo>
                  <a:lnTo>
                    <a:pt x="3" y="477"/>
                  </a:lnTo>
                  <a:lnTo>
                    <a:pt x="3" y="478"/>
                  </a:lnTo>
                  <a:lnTo>
                    <a:pt x="3" y="503"/>
                  </a:lnTo>
                  <a:lnTo>
                    <a:pt x="3" y="504"/>
                  </a:lnTo>
                  <a:lnTo>
                    <a:pt x="3" y="504"/>
                  </a:lnTo>
                  <a:lnTo>
                    <a:pt x="2" y="505"/>
                  </a:lnTo>
                  <a:lnTo>
                    <a:pt x="1" y="505"/>
                  </a:lnTo>
                  <a:lnTo>
                    <a:pt x="1" y="505"/>
                  </a:lnTo>
                  <a:lnTo>
                    <a:pt x="0" y="504"/>
                  </a:lnTo>
                  <a:lnTo>
                    <a:pt x="0" y="504"/>
                  </a:lnTo>
                  <a:lnTo>
                    <a:pt x="0" y="503"/>
                  </a:lnTo>
                  <a:lnTo>
                    <a:pt x="0" y="503"/>
                  </a:lnTo>
                  <a:close/>
                  <a:moveTo>
                    <a:pt x="0" y="461"/>
                  </a:moveTo>
                  <a:lnTo>
                    <a:pt x="0" y="436"/>
                  </a:lnTo>
                  <a:lnTo>
                    <a:pt x="0" y="435"/>
                  </a:lnTo>
                  <a:lnTo>
                    <a:pt x="0" y="435"/>
                  </a:lnTo>
                  <a:lnTo>
                    <a:pt x="1" y="434"/>
                  </a:lnTo>
                  <a:lnTo>
                    <a:pt x="1" y="434"/>
                  </a:lnTo>
                  <a:lnTo>
                    <a:pt x="2" y="434"/>
                  </a:lnTo>
                  <a:lnTo>
                    <a:pt x="3" y="435"/>
                  </a:lnTo>
                  <a:lnTo>
                    <a:pt x="3" y="435"/>
                  </a:lnTo>
                  <a:lnTo>
                    <a:pt x="3" y="436"/>
                  </a:lnTo>
                  <a:lnTo>
                    <a:pt x="3" y="461"/>
                  </a:lnTo>
                  <a:lnTo>
                    <a:pt x="3" y="461"/>
                  </a:lnTo>
                  <a:lnTo>
                    <a:pt x="3" y="462"/>
                  </a:lnTo>
                  <a:lnTo>
                    <a:pt x="2" y="462"/>
                  </a:lnTo>
                  <a:lnTo>
                    <a:pt x="1" y="462"/>
                  </a:lnTo>
                  <a:lnTo>
                    <a:pt x="1" y="462"/>
                  </a:lnTo>
                  <a:lnTo>
                    <a:pt x="0" y="462"/>
                  </a:lnTo>
                  <a:lnTo>
                    <a:pt x="0" y="461"/>
                  </a:lnTo>
                  <a:lnTo>
                    <a:pt x="0" y="461"/>
                  </a:lnTo>
                  <a:lnTo>
                    <a:pt x="0" y="461"/>
                  </a:lnTo>
                  <a:close/>
                  <a:moveTo>
                    <a:pt x="0" y="418"/>
                  </a:moveTo>
                  <a:lnTo>
                    <a:pt x="0" y="393"/>
                  </a:lnTo>
                  <a:lnTo>
                    <a:pt x="0" y="393"/>
                  </a:lnTo>
                  <a:lnTo>
                    <a:pt x="0" y="392"/>
                  </a:lnTo>
                  <a:lnTo>
                    <a:pt x="1" y="392"/>
                  </a:lnTo>
                  <a:lnTo>
                    <a:pt x="1" y="392"/>
                  </a:lnTo>
                  <a:lnTo>
                    <a:pt x="2" y="392"/>
                  </a:lnTo>
                  <a:lnTo>
                    <a:pt x="3" y="392"/>
                  </a:lnTo>
                  <a:lnTo>
                    <a:pt x="3" y="393"/>
                  </a:lnTo>
                  <a:lnTo>
                    <a:pt x="3" y="393"/>
                  </a:lnTo>
                  <a:lnTo>
                    <a:pt x="3" y="418"/>
                  </a:lnTo>
                  <a:lnTo>
                    <a:pt x="3" y="419"/>
                  </a:lnTo>
                  <a:lnTo>
                    <a:pt x="3" y="420"/>
                  </a:lnTo>
                  <a:lnTo>
                    <a:pt x="2" y="420"/>
                  </a:lnTo>
                  <a:lnTo>
                    <a:pt x="1" y="420"/>
                  </a:lnTo>
                  <a:lnTo>
                    <a:pt x="1" y="420"/>
                  </a:lnTo>
                  <a:lnTo>
                    <a:pt x="0" y="420"/>
                  </a:lnTo>
                  <a:lnTo>
                    <a:pt x="0" y="419"/>
                  </a:lnTo>
                  <a:lnTo>
                    <a:pt x="0" y="418"/>
                  </a:lnTo>
                  <a:lnTo>
                    <a:pt x="0" y="418"/>
                  </a:lnTo>
                  <a:close/>
                  <a:moveTo>
                    <a:pt x="0" y="376"/>
                  </a:moveTo>
                  <a:lnTo>
                    <a:pt x="0" y="351"/>
                  </a:lnTo>
                  <a:lnTo>
                    <a:pt x="0" y="350"/>
                  </a:lnTo>
                  <a:lnTo>
                    <a:pt x="0" y="350"/>
                  </a:lnTo>
                  <a:lnTo>
                    <a:pt x="1" y="349"/>
                  </a:lnTo>
                  <a:lnTo>
                    <a:pt x="1" y="349"/>
                  </a:lnTo>
                  <a:lnTo>
                    <a:pt x="2" y="349"/>
                  </a:lnTo>
                  <a:lnTo>
                    <a:pt x="3" y="350"/>
                  </a:lnTo>
                  <a:lnTo>
                    <a:pt x="3" y="350"/>
                  </a:lnTo>
                  <a:lnTo>
                    <a:pt x="3" y="351"/>
                  </a:lnTo>
                  <a:lnTo>
                    <a:pt x="3" y="376"/>
                  </a:lnTo>
                  <a:lnTo>
                    <a:pt x="3" y="376"/>
                  </a:lnTo>
                  <a:lnTo>
                    <a:pt x="3" y="377"/>
                  </a:lnTo>
                  <a:lnTo>
                    <a:pt x="2" y="377"/>
                  </a:lnTo>
                  <a:lnTo>
                    <a:pt x="1" y="378"/>
                  </a:lnTo>
                  <a:lnTo>
                    <a:pt x="1" y="377"/>
                  </a:lnTo>
                  <a:lnTo>
                    <a:pt x="0" y="377"/>
                  </a:lnTo>
                  <a:lnTo>
                    <a:pt x="0" y="376"/>
                  </a:lnTo>
                  <a:lnTo>
                    <a:pt x="0" y="376"/>
                  </a:lnTo>
                  <a:lnTo>
                    <a:pt x="0" y="376"/>
                  </a:lnTo>
                  <a:close/>
                  <a:moveTo>
                    <a:pt x="0" y="334"/>
                  </a:moveTo>
                  <a:lnTo>
                    <a:pt x="0" y="309"/>
                  </a:lnTo>
                  <a:lnTo>
                    <a:pt x="0" y="308"/>
                  </a:lnTo>
                  <a:lnTo>
                    <a:pt x="0" y="307"/>
                  </a:lnTo>
                  <a:lnTo>
                    <a:pt x="1" y="307"/>
                  </a:lnTo>
                  <a:lnTo>
                    <a:pt x="1" y="307"/>
                  </a:lnTo>
                  <a:lnTo>
                    <a:pt x="2" y="307"/>
                  </a:lnTo>
                  <a:lnTo>
                    <a:pt x="3" y="307"/>
                  </a:lnTo>
                  <a:lnTo>
                    <a:pt x="3" y="308"/>
                  </a:lnTo>
                  <a:lnTo>
                    <a:pt x="3" y="309"/>
                  </a:lnTo>
                  <a:lnTo>
                    <a:pt x="3" y="334"/>
                  </a:lnTo>
                  <a:lnTo>
                    <a:pt x="3" y="334"/>
                  </a:lnTo>
                  <a:lnTo>
                    <a:pt x="3" y="335"/>
                  </a:lnTo>
                  <a:lnTo>
                    <a:pt x="2" y="335"/>
                  </a:lnTo>
                  <a:lnTo>
                    <a:pt x="1" y="335"/>
                  </a:lnTo>
                  <a:lnTo>
                    <a:pt x="1" y="335"/>
                  </a:lnTo>
                  <a:lnTo>
                    <a:pt x="0" y="335"/>
                  </a:lnTo>
                  <a:lnTo>
                    <a:pt x="0" y="334"/>
                  </a:lnTo>
                  <a:lnTo>
                    <a:pt x="0" y="334"/>
                  </a:lnTo>
                  <a:lnTo>
                    <a:pt x="0" y="334"/>
                  </a:lnTo>
                  <a:close/>
                  <a:moveTo>
                    <a:pt x="0" y="291"/>
                  </a:moveTo>
                  <a:lnTo>
                    <a:pt x="0" y="266"/>
                  </a:lnTo>
                  <a:lnTo>
                    <a:pt x="0" y="265"/>
                  </a:lnTo>
                  <a:lnTo>
                    <a:pt x="0" y="265"/>
                  </a:lnTo>
                  <a:lnTo>
                    <a:pt x="1" y="265"/>
                  </a:lnTo>
                  <a:lnTo>
                    <a:pt x="3" y="265"/>
                  </a:lnTo>
                  <a:lnTo>
                    <a:pt x="3" y="265"/>
                  </a:lnTo>
                  <a:lnTo>
                    <a:pt x="3" y="266"/>
                  </a:lnTo>
                  <a:lnTo>
                    <a:pt x="3" y="291"/>
                  </a:lnTo>
                  <a:lnTo>
                    <a:pt x="3" y="292"/>
                  </a:lnTo>
                  <a:lnTo>
                    <a:pt x="3" y="292"/>
                  </a:lnTo>
                  <a:lnTo>
                    <a:pt x="2" y="293"/>
                  </a:lnTo>
                  <a:lnTo>
                    <a:pt x="1" y="293"/>
                  </a:lnTo>
                  <a:lnTo>
                    <a:pt x="1" y="293"/>
                  </a:lnTo>
                  <a:lnTo>
                    <a:pt x="0" y="292"/>
                  </a:lnTo>
                  <a:lnTo>
                    <a:pt x="0" y="292"/>
                  </a:lnTo>
                  <a:lnTo>
                    <a:pt x="0" y="291"/>
                  </a:lnTo>
                  <a:lnTo>
                    <a:pt x="0" y="291"/>
                  </a:lnTo>
                  <a:close/>
                  <a:moveTo>
                    <a:pt x="0" y="249"/>
                  </a:moveTo>
                  <a:lnTo>
                    <a:pt x="0" y="224"/>
                  </a:lnTo>
                  <a:lnTo>
                    <a:pt x="0" y="223"/>
                  </a:lnTo>
                  <a:lnTo>
                    <a:pt x="0" y="222"/>
                  </a:lnTo>
                  <a:lnTo>
                    <a:pt x="1" y="222"/>
                  </a:lnTo>
                  <a:lnTo>
                    <a:pt x="1" y="222"/>
                  </a:lnTo>
                  <a:lnTo>
                    <a:pt x="2" y="222"/>
                  </a:lnTo>
                  <a:lnTo>
                    <a:pt x="3" y="222"/>
                  </a:lnTo>
                  <a:lnTo>
                    <a:pt x="3" y="223"/>
                  </a:lnTo>
                  <a:lnTo>
                    <a:pt x="3" y="224"/>
                  </a:lnTo>
                  <a:lnTo>
                    <a:pt x="3" y="249"/>
                  </a:lnTo>
                  <a:lnTo>
                    <a:pt x="3" y="249"/>
                  </a:lnTo>
                  <a:lnTo>
                    <a:pt x="3" y="250"/>
                  </a:lnTo>
                  <a:lnTo>
                    <a:pt x="2" y="250"/>
                  </a:lnTo>
                  <a:lnTo>
                    <a:pt x="1" y="250"/>
                  </a:lnTo>
                  <a:lnTo>
                    <a:pt x="1" y="250"/>
                  </a:lnTo>
                  <a:lnTo>
                    <a:pt x="0" y="250"/>
                  </a:lnTo>
                  <a:lnTo>
                    <a:pt x="0" y="249"/>
                  </a:lnTo>
                  <a:lnTo>
                    <a:pt x="0" y="249"/>
                  </a:lnTo>
                  <a:lnTo>
                    <a:pt x="0" y="249"/>
                  </a:lnTo>
                  <a:close/>
                  <a:moveTo>
                    <a:pt x="0" y="206"/>
                  </a:moveTo>
                  <a:lnTo>
                    <a:pt x="0" y="181"/>
                  </a:lnTo>
                  <a:lnTo>
                    <a:pt x="0" y="181"/>
                  </a:lnTo>
                  <a:lnTo>
                    <a:pt x="0" y="180"/>
                  </a:lnTo>
                  <a:lnTo>
                    <a:pt x="1" y="180"/>
                  </a:lnTo>
                  <a:lnTo>
                    <a:pt x="1" y="180"/>
                  </a:lnTo>
                  <a:lnTo>
                    <a:pt x="2" y="180"/>
                  </a:lnTo>
                  <a:lnTo>
                    <a:pt x="3" y="180"/>
                  </a:lnTo>
                  <a:lnTo>
                    <a:pt x="3" y="181"/>
                  </a:lnTo>
                  <a:lnTo>
                    <a:pt x="3" y="181"/>
                  </a:lnTo>
                  <a:lnTo>
                    <a:pt x="3" y="206"/>
                  </a:lnTo>
                  <a:lnTo>
                    <a:pt x="3" y="207"/>
                  </a:lnTo>
                  <a:lnTo>
                    <a:pt x="3" y="207"/>
                  </a:lnTo>
                  <a:lnTo>
                    <a:pt x="2" y="208"/>
                  </a:lnTo>
                  <a:lnTo>
                    <a:pt x="1" y="208"/>
                  </a:lnTo>
                  <a:lnTo>
                    <a:pt x="1" y="208"/>
                  </a:lnTo>
                  <a:lnTo>
                    <a:pt x="0" y="207"/>
                  </a:lnTo>
                  <a:lnTo>
                    <a:pt x="0" y="207"/>
                  </a:lnTo>
                  <a:lnTo>
                    <a:pt x="0" y="206"/>
                  </a:lnTo>
                  <a:lnTo>
                    <a:pt x="0" y="206"/>
                  </a:lnTo>
                  <a:close/>
                  <a:moveTo>
                    <a:pt x="0" y="164"/>
                  </a:moveTo>
                  <a:lnTo>
                    <a:pt x="0" y="139"/>
                  </a:lnTo>
                  <a:lnTo>
                    <a:pt x="0" y="138"/>
                  </a:lnTo>
                  <a:lnTo>
                    <a:pt x="0" y="138"/>
                  </a:lnTo>
                  <a:lnTo>
                    <a:pt x="1" y="137"/>
                  </a:lnTo>
                  <a:lnTo>
                    <a:pt x="1" y="137"/>
                  </a:lnTo>
                  <a:lnTo>
                    <a:pt x="2" y="137"/>
                  </a:lnTo>
                  <a:lnTo>
                    <a:pt x="3" y="138"/>
                  </a:lnTo>
                  <a:lnTo>
                    <a:pt x="3" y="138"/>
                  </a:lnTo>
                  <a:lnTo>
                    <a:pt x="3" y="139"/>
                  </a:lnTo>
                  <a:lnTo>
                    <a:pt x="3" y="164"/>
                  </a:lnTo>
                  <a:lnTo>
                    <a:pt x="3" y="164"/>
                  </a:lnTo>
                  <a:lnTo>
                    <a:pt x="3" y="165"/>
                  </a:lnTo>
                  <a:lnTo>
                    <a:pt x="2" y="165"/>
                  </a:lnTo>
                  <a:lnTo>
                    <a:pt x="1" y="166"/>
                  </a:lnTo>
                  <a:lnTo>
                    <a:pt x="1" y="165"/>
                  </a:lnTo>
                  <a:lnTo>
                    <a:pt x="0" y="165"/>
                  </a:lnTo>
                  <a:lnTo>
                    <a:pt x="0" y="164"/>
                  </a:lnTo>
                  <a:lnTo>
                    <a:pt x="0" y="164"/>
                  </a:lnTo>
                  <a:lnTo>
                    <a:pt x="0" y="164"/>
                  </a:lnTo>
                  <a:close/>
                  <a:moveTo>
                    <a:pt x="0" y="122"/>
                  </a:moveTo>
                  <a:lnTo>
                    <a:pt x="0" y="97"/>
                  </a:lnTo>
                  <a:lnTo>
                    <a:pt x="0" y="96"/>
                  </a:lnTo>
                  <a:lnTo>
                    <a:pt x="0" y="95"/>
                  </a:lnTo>
                  <a:lnTo>
                    <a:pt x="1" y="95"/>
                  </a:lnTo>
                  <a:lnTo>
                    <a:pt x="1" y="95"/>
                  </a:lnTo>
                  <a:lnTo>
                    <a:pt x="2" y="95"/>
                  </a:lnTo>
                  <a:lnTo>
                    <a:pt x="3" y="95"/>
                  </a:lnTo>
                  <a:lnTo>
                    <a:pt x="3" y="96"/>
                  </a:lnTo>
                  <a:lnTo>
                    <a:pt x="3" y="97"/>
                  </a:lnTo>
                  <a:lnTo>
                    <a:pt x="3" y="122"/>
                  </a:lnTo>
                  <a:lnTo>
                    <a:pt x="3" y="122"/>
                  </a:lnTo>
                  <a:lnTo>
                    <a:pt x="3" y="123"/>
                  </a:lnTo>
                  <a:lnTo>
                    <a:pt x="2" y="123"/>
                  </a:lnTo>
                  <a:lnTo>
                    <a:pt x="1" y="123"/>
                  </a:lnTo>
                  <a:lnTo>
                    <a:pt x="1" y="123"/>
                  </a:lnTo>
                  <a:lnTo>
                    <a:pt x="0" y="123"/>
                  </a:lnTo>
                  <a:lnTo>
                    <a:pt x="0" y="122"/>
                  </a:lnTo>
                  <a:lnTo>
                    <a:pt x="0" y="122"/>
                  </a:lnTo>
                  <a:lnTo>
                    <a:pt x="0" y="122"/>
                  </a:lnTo>
                  <a:close/>
                  <a:moveTo>
                    <a:pt x="0" y="79"/>
                  </a:moveTo>
                  <a:lnTo>
                    <a:pt x="0" y="54"/>
                  </a:lnTo>
                  <a:lnTo>
                    <a:pt x="0" y="53"/>
                  </a:lnTo>
                  <a:lnTo>
                    <a:pt x="0" y="53"/>
                  </a:lnTo>
                  <a:lnTo>
                    <a:pt x="1" y="52"/>
                  </a:lnTo>
                  <a:lnTo>
                    <a:pt x="1" y="52"/>
                  </a:lnTo>
                  <a:lnTo>
                    <a:pt x="2" y="52"/>
                  </a:lnTo>
                  <a:lnTo>
                    <a:pt x="3" y="53"/>
                  </a:lnTo>
                  <a:lnTo>
                    <a:pt x="3" y="53"/>
                  </a:lnTo>
                  <a:lnTo>
                    <a:pt x="3" y="54"/>
                  </a:lnTo>
                  <a:lnTo>
                    <a:pt x="3" y="79"/>
                  </a:lnTo>
                  <a:lnTo>
                    <a:pt x="3" y="80"/>
                  </a:lnTo>
                  <a:lnTo>
                    <a:pt x="3" y="80"/>
                  </a:lnTo>
                  <a:lnTo>
                    <a:pt x="1" y="81"/>
                  </a:lnTo>
                  <a:lnTo>
                    <a:pt x="0" y="80"/>
                  </a:lnTo>
                  <a:lnTo>
                    <a:pt x="0" y="80"/>
                  </a:lnTo>
                  <a:lnTo>
                    <a:pt x="0" y="79"/>
                  </a:lnTo>
                  <a:lnTo>
                    <a:pt x="0" y="79"/>
                  </a:lnTo>
                  <a:close/>
                  <a:moveTo>
                    <a:pt x="0" y="37"/>
                  </a:moveTo>
                  <a:lnTo>
                    <a:pt x="0" y="12"/>
                  </a:lnTo>
                  <a:lnTo>
                    <a:pt x="0" y="11"/>
                  </a:lnTo>
                  <a:lnTo>
                    <a:pt x="0" y="10"/>
                  </a:lnTo>
                  <a:lnTo>
                    <a:pt x="1" y="10"/>
                  </a:lnTo>
                  <a:lnTo>
                    <a:pt x="1" y="10"/>
                  </a:lnTo>
                  <a:lnTo>
                    <a:pt x="2" y="10"/>
                  </a:lnTo>
                  <a:lnTo>
                    <a:pt x="3" y="10"/>
                  </a:lnTo>
                  <a:lnTo>
                    <a:pt x="3" y="11"/>
                  </a:lnTo>
                  <a:lnTo>
                    <a:pt x="3" y="12"/>
                  </a:lnTo>
                  <a:lnTo>
                    <a:pt x="3" y="37"/>
                  </a:lnTo>
                  <a:lnTo>
                    <a:pt x="3" y="37"/>
                  </a:lnTo>
                  <a:lnTo>
                    <a:pt x="3" y="38"/>
                  </a:lnTo>
                  <a:lnTo>
                    <a:pt x="2" y="38"/>
                  </a:lnTo>
                  <a:lnTo>
                    <a:pt x="1" y="38"/>
                  </a:lnTo>
                  <a:lnTo>
                    <a:pt x="1" y="38"/>
                  </a:lnTo>
                  <a:lnTo>
                    <a:pt x="0" y="38"/>
                  </a:lnTo>
                  <a:lnTo>
                    <a:pt x="0" y="37"/>
                  </a:lnTo>
                  <a:lnTo>
                    <a:pt x="0" y="37"/>
                  </a:lnTo>
                  <a:lnTo>
                    <a:pt x="0" y="37"/>
                  </a:lnTo>
                  <a:close/>
                </a:path>
              </a:pathLst>
            </a:custGeom>
            <a:solidFill>
              <a:srgbClr val="000000"/>
            </a:solidFill>
            <a:ln w="25400">
              <a:solidFill>
                <a:srgbClr val="000000"/>
              </a:solidFill>
              <a:prstDash val="solid"/>
              <a:round/>
              <a:headEnd/>
              <a:tailEnd/>
            </a:ln>
          </p:spPr>
          <p:txBody>
            <a:bodyPr/>
            <a:lstStyle/>
            <a:p>
              <a:endParaRPr lang="en-US"/>
            </a:p>
          </p:txBody>
        </p:sp>
        <p:sp>
          <p:nvSpPr>
            <p:cNvPr id="309653" name="Freeform 405">
              <a:extLst>
                <a:ext uri="{FF2B5EF4-FFF2-40B4-BE49-F238E27FC236}">
                  <a16:creationId xmlns:a16="http://schemas.microsoft.com/office/drawing/2014/main" id="{FC5BC08F-372E-6A4A-B8C7-E5953DCF00BC}"/>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4" name="Freeform 406">
              <a:extLst>
                <a:ext uri="{FF2B5EF4-FFF2-40B4-BE49-F238E27FC236}">
                  <a16:creationId xmlns:a16="http://schemas.microsoft.com/office/drawing/2014/main" id="{95E5EAAB-87A1-CC4B-B0B1-99FF2B682567}"/>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5" name="Freeform 407">
              <a:extLst>
                <a:ext uri="{FF2B5EF4-FFF2-40B4-BE49-F238E27FC236}">
                  <a16:creationId xmlns:a16="http://schemas.microsoft.com/office/drawing/2014/main" id="{2902924B-2D76-194D-8A61-E665123D7EBA}"/>
                </a:ext>
              </a:extLst>
            </p:cNvPr>
            <p:cNvSpPr>
              <a:spLocks noEditPoints="1"/>
            </p:cNvSpPr>
            <p:nvPr/>
          </p:nvSpPr>
          <p:spPr bwMode="auto">
            <a:xfrm>
              <a:off x="3755" y="2122"/>
              <a:ext cx="260" cy="1"/>
            </a:xfrm>
            <a:custGeom>
              <a:avLst/>
              <a:gdLst>
                <a:gd name="T0" fmla="*/ 0 w 1057"/>
                <a:gd name="T1" fmla="*/ 0 h 3"/>
                <a:gd name="T2" fmla="*/ 42 w 1057"/>
                <a:gd name="T3" fmla="*/ 2 h 3"/>
                <a:gd name="T4" fmla="*/ 111 w 1057"/>
                <a:gd name="T5" fmla="*/ 3 h 3"/>
                <a:gd name="T6" fmla="*/ 155 w 1057"/>
                <a:gd name="T7" fmla="*/ 1 h 3"/>
                <a:gd name="T8" fmla="*/ 196 w 1057"/>
                <a:gd name="T9" fmla="*/ 0 h 3"/>
                <a:gd name="T10" fmla="*/ 170 w 1057"/>
                <a:gd name="T11" fmla="*/ 0 h 3"/>
                <a:gd name="T12" fmla="*/ 212 w 1057"/>
                <a:gd name="T13" fmla="*/ 2 h 3"/>
                <a:gd name="T14" fmla="*/ 281 w 1057"/>
                <a:gd name="T15" fmla="*/ 3 h 3"/>
                <a:gd name="T16" fmla="*/ 324 w 1057"/>
                <a:gd name="T17" fmla="*/ 2 h 3"/>
                <a:gd name="T18" fmla="*/ 367 w 1057"/>
                <a:gd name="T19" fmla="*/ 0 h 3"/>
                <a:gd name="T20" fmla="*/ 342 w 1057"/>
                <a:gd name="T21" fmla="*/ 0 h 3"/>
                <a:gd name="T22" fmla="*/ 381 w 1057"/>
                <a:gd name="T23" fmla="*/ 0 h 3"/>
                <a:gd name="T24" fmla="*/ 426 w 1057"/>
                <a:gd name="T25" fmla="*/ 3 h 3"/>
                <a:gd name="T26" fmla="*/ 494 w 1057"/>
                <a:gd name="T27" fmla="*/ 2 h 3"/>
                <a:gd name="T28" fmla="*/ 536 w 1057"/>
                <a:gd name="T29" fmla="*/ 0 h 3"/>
                <a:gd name="T30" fmla="*/ 511 w 1057"/>
                <a:gd name="T31" fmla="*/ 0 h 3"/>
                <a:gd name="T32" fmla="*/ 551 w 1057"/>
                <a:gd name="T33" fmla="*/ 0 h 3"/>
                <a:gd name="T34" fmla="*/ 594 w 1057"/>
                <a:gd name="T35" fmla="*/ 3 h 3"/>
                <a:gd name="T36" fmla="*/ 664 w 1057"/>
                <a:gd name="T37" fmla="*/ 2 h 3"/>
                <a:gd name="T38" fmla="*/ 706 w 1057"/>
                <a:gd name="T39" fmla="*/ 0 h 3"/>
                <a:gd name="T40" fmla="*/ 681 w 1057"/>
                <a:gd name="T41" fmla="*/ 0 h 3"/>
                <a:gd name="T42" fmla="*/ 723 w 1057"/>
                <a:gd name="T43" fmla="*/ 0 h 3"/>
                <a:gd name="T44" fmla="*/ 763 w 1057"/>
                <a:gd name="T45" fmla="*/ 2 h 3"/>
                <a:gd name="T46" fmla="*/ 832 w 1057"/>
                <a:gd name="T47" fmla="*/ 3 h 3"/>
                <a:gd name="T48" fmla="*/ 876 w 1057"/>
                <a:gd name="T49" fmla="*/ 1 h 3"/>
                <a:gd name="T50" fmla="*/ 917 w 1057"/>
                <a:gd name="T51" fmla="*/ 0 h 3"/>
                <a:gd name="T52" fmla="*/ 891 w 1057"/>
                <a:gd name="T53" fmla="*/ 0 h 3"/>
                <a:gd name="T54" fmla="*/ 933 w 1057"/>
                <a:gd name="T55" fmla="*/ 2 h 3"/>
                <a:gd name="T56" fmla="*/ 1002 w 1057"/>
                <a:gd name="T57" fmla="*/ 3 h 3"/>
                <a:gd name="T58" fmla="*/ 1046 w 1057"/>
                <a:gd name="T59" fmla="*/ 1 h 3"/>
                <a:gd name="T60" fmla="*/ 1030 w 1057"/>
                <a:gd name="T61" fmla="*/ 3 h 3"/>
                <a:gd name="T62" fmla="*/ 1055 w 1057"/>
                <a:gd name="T63" fmla="*/ 3 h 3"/>
                <a:gd name="T64" fmla="*/ 1014 w 1057"/>
                <a:gd name="T65" fmla="*/ 2 h 3"/>
                <a:gd name="T66" fmla="*/ 971 w 1057"/>
                <a:gd name="T67" fmla="*/ 0 h 3"/>
                <a:gd name="T68" fmla="*/ 902 w 1057"/>
                <a:gd name="T69" fmla="*/ 0 h 3"/>
                <a:gd name="T70" fmla="*/ 859 w 1057"/>
                <a:gd name="T71" fmla="*/ 2 h 3"/>
                <a:gd name="T72" fmla="*/ 885 w 1057"/>
                <a:gd name="T73" fmla="*/ 3 h 3"/>
                <a:gd name="T74" fmla="*/ 844 w 1057"/>
                <a:gd name="T75" fmla="*/ 2 h 3"/>
                <a:gd name="T76" fmla="*/ 802 w 1057"/>
                <a:gd name="T77" fmla="*/ 0 h 3"/>
                <a:gd name="T78" fmla="*/ 733 w 1057"/>
                <a:gd name="T79" fmla="*/ 0 h 3"/>
                <a:gd name="T80" fmla="*/ 689 w 1057"/>
                <a:gd name="T81" fmla="*/ 1 h 3"/>
                <a:gd name="T82" fmla="*/ 648 w 1057"/>
                <a:gd name="T83" fmla="*/ 3 h 3"/>
                <a:gd name="T84" fmla="*/ 674 w 1057"/>
                <a:gd name="T85" fmla="*/ 3 h 3"/>
                <a:gd name="T86" fmla="*/ 632 w 1057"/>
                <a:gd name="T87" fmla="*/ 0 h 3"/>
                <a:gd name="T88" fmla="*/ 564 w 1057"/>
                <a:gd name="T89" fmla="*/ 0 h 3"/>
                <a:gd name="T90" fmla="*/ 520 w 1057"/>
                <a:gd name="T91" fmla="*/ 0 h 3"/>
                <a:gd name="T92" fmla="*/ 478 w 1057"/>
                <a:gd name="T93" fmla="*/ 2 h 3"/>
                <a:gd name="T94" fmla="*/ 504 w 1057"/>
                <a:gd name="T95" fmla="*/ 3 h 3"/>
                <a:gd name="T96" fmla="*/ 463 w 1057"/>
                <a:gd name="T97" fmla="*/ 2 h 3"/>
                <a:gd name="T98" fmla="*/ 419 w 1057"/>
                <a:gd name="T99" fmla="*/ 0 h 3"/>
                <a:gd name="T100" fmla="*/ 350 w 1057"/>
                <a:gd name="T101" fmla="*/ 0 h 3"/>
                <a:gd name="T102" fmla="*/ 308 w 1057"/>
                <a:gd name="T103" fmla="*/ 2 h 3"/>
                <a:gd name="T104" fmla="*/ 334 w 1057"/>
                <a:gd name="T105" fmla="*/ 3 h 3"/>
                <a:gd name="T106" fmla="*/ 293 w 1057"/>
                <a:gd name="T107" fmla="*/ 2 h 3"/>
                <a:gd name="T108" fmla="*/ 250 w 1057"/>
                <a:gd name="T109" fmla="*/ 0 h 3"/>
                <a:gd name="T110" fmla="*/ 181 w 1057"/>
                <a:gd name="T111" fmla="*/ 0 h 3"/>
                <a:gd name="T112" fmla="*/ 138 w 1057"/>
                <a:gd name="T113" fmla="*/ 2 h 3"/>
                <a:gd name="T114" fmla="*/ 165 w 1057"/>
                <a:gd name="T115" fmla="*/ 3 h 3"/>
                <a:gd name="T116" fmla="*/ 123 w 1057"/>
                <a:gd name="T117" fmla="*/ 3 h 3"/>
                <a:gd name="T118" fmla="*/ 81 w 1057"/>
                <a:gd name="T119" fmla="*/ 0 h 3"/>
                <a:gd name="T120" fmla="*/ 12 w 1057"/>
                <a:gd name="T121"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57" h="3">
                  <a:moveTo>
                    <a:pt x="2" y="0"/>
                  </a:moveTo>
                  <a:lnTo>
                    <a:pt x="26" y="0"/>
                  </a:lnTo>
                  <a:lnTo>
                    <a:pt x="27" y="0"/>
                  </a:lnTo>
                  <a:lnTo>
                    <a:pt x="28" y="0"/>
                  </a:lnTo>
                  <a:lnTo>
                    <a:pt x="28" y="0"/>
                  </a:lnTo>
                  <a:lnTo>
                    <a:pt x="28" y="1"/>
                  </a:lnTo>
                  <a:lnTo>
                    <a:pt x="28" y="2"/>
                  </a:lnTo>
                  <a:lnTo>
                    <a:pt x="28" y="2"/>
                  </a:lnTo>
                  <a:lnTo>
                    <a:pt x="27" y="3"/>
                  </a:lnTo>
                  <a:lnTo>
                    <a:pt x="26" y="3"/>
                  </a:lnTo>
                  <a:lnTo>
                    <a:pt x="2" y="3"/>
                  </a:lnTo>
                  <a:lnTo>
                    <a:pt x="2" y="3"/>
                  </a:lnTo>
                  <a:lnTo>
                    <a:pt x="0" y="2"/>
                  </a:lnTo>
                  <a:lnTo>
                    <a:pt x="0" y="2"/>
                  </a:lnTo>
                  <a:lnTo>
                    <a:pt x="0" y="1"/>
                  </a:lnTo>
                  <a:lnTo>
                    <a:pt x="0" y="0"/>
                  </a:lnTo>
                  <a:lnTo>
                    <a:pt x="0" y="0"/>
                  </a:lnTo>
                  <a:lnTo>
                    <a:pt x="2" y="0"/>
                  </a:lnTo>
                  <a:lnTo>
                    <a:pt x="2" y="0"/>
                  </a:lnTo>
                  <a:lnTo>
                    <a:pt x="2" y="0"/>
                  </a:lnTo>
                  <a:close/>
                  <a:moveTo>
                    <a:pt x="45" y="0"/>
                  </a:moveTo>
                  <a:lnTo>
                    <a:pt x="69" y="0"/>
                  </a:lnTo>
                  <a:lnTo>
                    <a:pt x="69" y="0"/>
                  </a:lnTo>
                  <a:lnTo>
                    <a:pt x="70" y="0"/>
                  </a:lnTo>
                  <a:lnTo>
                    <a:pt x="70" y="1"/>
                  </a:lnTo>
                  <a:lnTo>
                    <a:pt x="70" y="2"/>
                  </a:lnTo>
                  <a:lnTo>
                    <a:pt x="69" y="3"/>
                  </a:lnTo>
                  <a:lnTo>
                    <a:pt x="69" y="3"/>
                  </a:lnTo>
                  <a:lnTo>
                    <a:pt x="45" y="3"/>
                  </a:lnTo>
                  <a:lnTo>
                    <a:pt x="43" y="3"/>
                  </a:lnTo>
                  <a:lnTo>
                    <a:pt x="43" y="2"/>
                  </a:lnTo>
                  <a:lnTo>
                    <a:pt x="42" y="2"/>
                  </a:lnTo>
                  <a:lnTo>
                    <a:pt x="42" y="1"/>
                  </a:lnTo>
                  <a:lnTo>
                    <a:pt x="42" y="0"/>
                  </a:lnTo>
                  <a:lnTo>
                    <a:pt x="43" y="0"/>
                  </a:lnTo>
                  <a:lnTo>
                    <a:pt x="43" y="0"/>
                  </a:lnTo>
                  <a:lnTo>
                    <a:pt x="45" y="0"/>
                  </a:lnTo>
                  <a:lnTo>
                    <a:pt x="45" y="0"/>
                  </a:lnTo>
                  <a:close/>
                  <a:moveTo>
                    <a:pt x="87" y="0"/>
                  </a:moveTo>
                  <a:lnTo>
                    <a:pt x="111" y="0"/>
                  </a:lnTo>
                  <a:lnTo>
                    <a:pt x="112" y="0"/>
                  </a:lnTo>
                  <a:lnTo>
                    <a:pt x="112" y="0"/>
                  </a:lnTo>
                  <a:lnTo>
                    <a:pt x="113" y="0"/>
                  </a:lnTo>
                  <a:lnTo>
                    <a:pt x="113" y="1"/>
                  </a:lnTo>
                  <a:lnTo>
                    <a:pt x="113" y="2"/>
                  </a:lnTo>
                  <a:lnTo>
                    <a:pt x="112" y="2"/>
                  </a:lnTo>
                  <a:lnTo>
                    <a:pt x="112" y="3"/>
                  </a:lnTo>
                  <a:lnTo>
                    <a:pt x="111" y="3"/>
                  </a:lnTo>
                  <a:lnTo>
                    <a:pt x="87" y="3"/>
                  </a:lnTo>
                  <a:lnTo>
                    <a:pt x="87" y="3"/>
                  </a:lnTo>
                  <a:lnTo>
                    <a:pt x="85" y="2"/>
                  </a:lnTo>
                  <a:lnTo>
                    <a:pt x="85" y="2"/>
                  </a:lnTo>
                  <a:lnTo>
                    <a:pt x="85" y="1"/>
                  </a:lnTo>
                  <a:lnTo>
                    <a:pt x="85" y="0"/>
                  </a:lnTo>
                  <a:lnTo>
                    <a:pt x="85" y="0"/>
                  </a:lnTo>
                  <a:lnTo>
                    <a:pt x="87" y="0"/>
                  </a:lnTo>
                  <a:lnTo>
                    <a:pt x="87" y="0"/>
                  </a:lnTo>
                  <a:lnTo>
                    <a:pt x="87" y="0"/>
                  </a:lnTo>
                  <a:close/>
                  <a:moveTo>
                    <a:pt x="130" y="0"/>
                  </a:moveTo>
                  <a:lnTo>
                    <a:pt x="154" y="0"/>
                  </a:lnTo>
                  <a:lnTo>
                    <a:pt x="154" y="0"/>
                  </a:lnTo>
                  <a:lnTo>
                    <a:pt x="155" y="0"/>
                  </a:lnTo>
                  <a:lnTo>
                    <a:pt x="155" y="0"/>
                  </a:lnTo>
                  <a:lnTo>
                    <a:pt x="155" y="1"/>
                  </a:lnTo>
                  <a:lnTo>
                    <a:pt x="155" y="2"/>
                  </a:lnTo>
                  <a:lnTo>
                    <a:pt x="155" y="2"/>
                  </a:lnTo>
                  <a:lnTo>
                    <a:pt x="154" y="3"/>
                  </a:lnTo>
                  <a:lnTo>
                    <a:pt x="154" y="3"/>
                  </a:lnTo>
                  <a:lnTo>
                    <a:pt x="130" y="3"/>
                  </a:lnTo>
                  <a:lnTo>
                    <a:pt x="129" y="3"/>
                  </a:lnTo>
                  <a:lnTo>
                    <a:pt x="127" y="2"/>
                  </a:lnTo>
                  <a:lnTo>
                    <a:pt x="127" y="2"/>
                  </a:lnTo>
                  <a:lnTo>
                    <a:pt x="127" y="1"/>
                  </a:lnTo>
                  <a:lnTo>
                    <a:pt x="127" y="0"/>
                  </a:lnTo>
                  <a:lnTo>
                    <a:pt x="127" y="0"/>
                  </a:lnTo>
                  <a:lnTo>
                    <a:pt x="129" y="0"/>
                  </a:lnTo>
                  <a:lnTo>
                    <a:pt x="130" y="0"/>
                  </a:lnTo>
                  <a:lnTo>
                    <a:pt x="130" y="0"/>
                  </a:lnTo>
                  <a:close/>
                  <a:moveTo>
                    <a:pt x="172" y="0"/>
                  </a:moveTo>
                  <a:lnTo>
                    <a:pt x="196" y="0"/>
                  </a:lnTo>
                  <a:lnTo>
                    <a:pt x="197" y="0"/>
                  </a:lnTo>
                  <a:lnTo>
                    <a:pt x="197" y="0"/>
                  </a:lnTo>
                  <a:lnTo>
                    <a:pt x="197" y="0"/>
                  </a:lnTo>
                  <a:lnTo>
                    <a:pt x="198" y="1"/>
                  </a:lnTo>
                  <a:lnTo>
                    <a:pt x="197" y="2"/>
                  </a:lnTo>
                  <a:lnTo>
                    <a:pt x="197" y="2"/>
                  </a:lnTo>
                  <a:lnTo>
                    <a:pt x="197" y="3"/>
                  </a:lnTo>
                  <a:lnTo>
                    <a:pt x="196" y="3"/>
                  </a:lnTo>
                  <a:lnTo>
                    <a:pt x="172" y="3"/>
                  </a:lnTo>
                  <a:lnTo>
                    <a:pt x="170" y="3"/>
                  </a:lnTo>
                  <a:lnTo>
                    <a:pt x="170" y="2"/>
                  </a:lnTo>
                  <a:lnTo>
                    <a:pt x="169" y="2"/>
                  </a:lnTo>
                  <a:lnTo>
                    <a:pt x="169" y="1"/>
                  </a:lnTo>
                  <a:lnTo>
                    <a:pt x="169" y="0"/>
                  </a:lnTo>
                  <a:lnTo>
                    <a:pt x="170" y="0"/>
                  </a:lnTo>
                  <a:lnTo>
                    <a:pt x="170" y="0"/>
                  </a:lnTo>
                  <a:lnTo>
                    <a:pt x="172" y="0"/>
                  </a:lnTo>
                  <a:lnTo>
                    <a:pt x="172" y="0"/>
                  </a:lnTo>
                  <a:close/>
                  <a:moveTo>
                    <a:pt x="214" y="0"/>
                  </a:moveTo>
                  <a:lnTo>
                    <a:pt x="238" y="0"/>
                  </a:lnTo>
                  <a:lnTo>
                    <a:pt x="239" y="0"/>
                  </a:lnTo>
                  <a:lnTo>
                    <a:pt x="240" y="0"/>
                  </a:lnTo>
                  <a:lnTo>
                    <a:pt x="240" y="0"/>
                  </a:lnTo>
                  <a:lnTo>
                    <a:pt x="240" y="1"/>
                  </a:lnTo>
                  <a:lnTo>
                    <a:pt x="240" y="2"/>
                  </a:lnTo>
                  <a:lnTo>
                    <a:pt x="240" y="2"/>
                  </a:lnTo>
                  <a:lnTo>
                    <a:pt x="239" y="3"/>
                  </a:lnTo>
                  <a:lnTo>
                    <a:pt x="238" y="3"/>
                  </a:lnTo>
                  <a:lnTo>
                    <a:pt x="214" y="3"/>
                  </a:lnTo>
                  <a:lnTo>
                    <a:pt x="214" y="3"/>
                  </a:lnTo>
                  <a:lnTo>
                    <a:pt x="212" y="2"/>
                  </a:lnTo>
                  <a:lnTo>
                    <a:pt x="212" y="2"/>
                  </a:lnTo>
                  <a:lnTo>
                    <a:pt x="212" y="1"/>
                  </a:lnTo>
                  <a:lnTo>
                    <a:pt x="212" y="0"/>
                  </a:lnTo>
                  <a:lnTo>
                    <a:pt x="212" y="0"/>
                  </a:lnTo>
                  <a:lnTo>
                    <a:pt x="214" y="0"/>
                  </a:lnTo>
                  <a:lnTo>
                    <a:pt x="214" y="0"/>
                  </a:lnTo>
                  <a:lnTo>
                    <a:pt x="214" y="0"/>
                  </a:lnTo>
                  <a:close/>
                  <a:moveTo>
                    <a:pt x="257" y="0"/>
                  </a:moveTo>
                  <a:lnTo>
                    <a:pt x="281" y="0"/>
                  </a:lnTo>
                  <a:lnTo>
                    <a:pt x="281" y="0"/>
                  </a:lnTo>
                  <a:lnTo>
                    <a:pt x="282" y="0"/>
                  </a:lnTo>
                  <a:lnTo>
                    <a:pt x="282" y="0"/>
                  </a:lnTo>
                  <a:lnTo>
                    <a:pt x="283" y="1"/>
                  </a:lnTo>
                  <a:lnTo>
                    <a:pt x="282" y="2"/>
                  </a:lnTo>
                  <a:lnTo>
                    <a:pt x="282" y="2"/>
                  </a:lnTo>
                  <a:lnTo>
                    <a:pt x="281" y="3"/>
                  </a:lnTo>
                  <a:lnTo>
                    <a:pt x="281" y="3"/>
                  </a:lnTo>
                  <a:lnTo>
                    <a:pt x="257" y="3"/>
                  </a:lnTo>
                  <a:lnTo>
                    <a:pt x="255" y="3"/>
                  </a:lnTo>
                  <a:lnTo>
                    <a:pt x="255" y="2"/>
                  </a:lnTo>
                  <a:lnTo>
                    <a:pt x="254" y="1"/>
                  </a:lnTo>
                  <a:lnTo>
                    <a:pt x="255" y="0"/>
                  </a:lnTo>
                  <a:lnTo>
                    <a:pt x="255" y="0"/>
                  </a:lnTo>
                  <a:lnTo>
                    <a:pt x="257" y="0"/>
                  </a:lnTo>
                  <a:lnTo>
                    <a:pt x="257" y="0"/>
                  </a:lnTo>
                  <a:close/>
                  <a:moveTo>
                    <a:pt x="299" y="0"/>
                  </a:moveTo>
                  <a:lnTo>
                    <a:pt x="323" y="0"/>
                  </a:lnTo>
                  <a:lnTo>
                    <a:pt x="324" y="0"/>
                  </a:lnTo>
                  <a:lnTo>
                    <a:pt x="324" y="0"/>
                  </a:lnTo>
                  <a:lnTo>
                    <a:pt x="325" y="0"/>
                  </a:lnTo>
                  <a:lnTo>
                    <a:pt x="325" y="1"/>
                  </a:lnTo>
                  <a:lnTo>
                    <a:pt x="325" y="2"/>
                  </a:lnTo>
                  <a:lnTo>
                    <a:pt x="324" y="2"/>
                  </a:lnTo>
                  <a:lnTo>
                    <a:pt x="324" y="3"/>
                  </a:lnTo>
                  <a:lnTo>
                    <a:pt x="323" y="3"/>
                  </a:lnTo>
                  <a:lnTo>
                    <a:pt x="299" y="3"/>
                  </a:lnTo>
                  <a:lnTo>
                    <a:pt x="299" y="3"/>
                  </a:lnTo>
                  <a:lnTo>
                    <a:pt x="297" y="2"/>
                  </a:lnTo>
                  <a:lnTo>
                    <a:pt x="297" y="2"/>
                  </a:lnTo>
                  <a:lnTo>
                    <a:pt x="297" y="1"/>
                  </a:lnTo>
                  <a:lnTo>
                    <a:pt x="297" y="0"/>
                  </a:lnTo>
                  <a:lnTo>
                    <a:pt x="297" y="0"/>
                  </a:lnTo>
                  <a:lnTo>
                    <a:pt x="299" y="0"/>
                  </a:lnTo>
                  <a:lnTo>
                    <a:pt x="299" y="0"/>
                  </a:lnTo>
                  <a:lnTo>
                    <a:pt x="299" y="0"/>
                  </a:lnTo>
                  <a:close/>
                  <a:moveTo>
                    <a:pt x="342" y="0"/>
                  </a:moveTo>
                  <a:lnTo>
                    <a:pt x="366" y="0"/>
                  </a:lnTo>
                  <a:lnTo>
                    <a:pt x="366" y="0"/>
                  </a:lnTo>
                  <a:lnTo>
                    <a:pt x="367" y="0"/>
                  </a:lnTo>
                  <a:lnTo>
                    <a:pt x="367" y="0"/>
                  </a:lnTo>
                  <a:lnTo>
                    <a:pt x="367" y="1"/>
                  </a:lnTo>
                  <a:lnTo>
                    <a:pt x="367" y="2"/>
                  </a:lnTo>
                  <a:lnTo>
                    <a:pt x="367" y="2"/>
                  </a:lnTo>
                  <a:lnTo>
                    <a:pt x="366" y="3"/>
                  </a:lnTo>
                  <a:lnTo>
                    <a:pt x="366" y="3"/>
                  </a:lnTo>
                  <a:lnTo>
                    <a:pt x="342" y="3"/>
                  </a:lnTo>
                  <a:lnTo>
                    <a:pt x="340" y="3"/>
                  </a:lnTo>
                  <a:lnTo>
                    <a:pt x="339" y="2"/>
                  </a:lnTo>
                  <a:lnTo>
                    <a:pt x="339" y="2"/>
                  </a:lnTo>
                  <a:lnTo>
                    <a:pt x="339" y="1"/>
                  </a:lnTo>
                  <a:lnTo>
                    <a:pt x="339" y="0"/>
                  </a:lnTo>
                  <a:lnTo>
                    <a:pt x="339" y="0"/>
                  </a:lnTo>
                  <a:lnTo>
                    <a:pt x="340" y="0"/>
                  </a:lnTo>
                  <a:lnTo>
                    <a:pt x="342" y="0"/>
                  </a:lnTo>
                  <a:lnTo>
                    <a:pt x="342" y="0"/>
                  </a:lnTo>
                  <a:close/>
                  <a:moveTo>
                    <a:pt x="384" y="0"/>
                  </a:moveTo>
                  <a:lnTo>
                    <a:pt x="408" y="0"/>
                  </a:lnTo>
                  <a:lnTo>
                    <a:pt x="409" y="0"/>
                  </a:lnTo>
                  <a:lnTo>
                    <a:pt x="409" y="0"/>
                  </a:lnTo>
                  <a:lnTo>
                    <a:pt x="410" y="0"/>
                  </a:lnTo>
                  <a:lnTo>
                    <a:pt x="410" y="1"/>
                  </a:lnTo>
                  <a:lnTo>
                    <a:pt x="410" y="2"/>
                  </a:lnTo>
                  <a:lnTo>
                    <a:pt x="409" y="2"/>
                  </a:lnTo>
                  <a:lnTo>
                    <a:pt x="409" y="3"/>
                  </a:lnTo>
                  <a:lnTo>
                    <a:pt x="408" y="3"/>
                  </a:lnTo>
                  <a:lnTo>
                    <a:pt x="384" y="3"/>
                  </a:lnTo>
                  <a:lnTo>
                    <a:pt x="382" y="3"/>
                  </a:lnTo>
                  <a:lnTo>
                    <a:pt x="382" y="2"/>
                  </a:lnTo>
                  <a:lnTo>
                    <a:pt x="381" y="2"/>
                  </a:lnTo>
                  <a:lnTo>
                    <a:pt x="381" y="1"/>
                  </a:lnTo>
                  <a:lnTo>
                    <a:pt x="381" y="0"/>
                  </a:lnTo>
                  <a:lnTo>
                    <a:pt x="382" y="0"/>
                  </a:lnTo>
                  <a:lnTo>
                    <a:pt x="382" y="0"/>
                  </a:lnTo>
                  <a:lnTo>
                    <a:pt x="384" y="0"/>
                  </a:lnTo>
                  <a:lnTo>
                    <a:pt x="384" y="0"/>
                  </a:lnTo>
                  <a:close/>
                  <a:moveTo>
                    <a:pt x="427" y="0"/>
                  </a:moveTo>
                  <a:lnTo>
                    <a:pt x="451" y="0"/>
                  </a:lnTo>
                  <a:lnTo>
                    <a:pt x="451" y="0"/>
                  </a:lnTo>
                  <a:lnTo>
                    <a:pt x="452" y="0"/>
                  </a:lnTo>
                  <a:lnTo>
                    <a:pt x="452" y="0"/>
                  </a:lnTo>
                  <a:lnTo>
                    <a:pt x="452" y="1"/>
                  </a:lnTo>
                  <a:lnTo>
                    <a:pt x="452" y="2"/>
                  </a:lnTo>
                  <a:lnTo>
                    <a:pt x="452" y="2"/>
                  </a:lnTo>
                  <a:lnTo>
                    <a:pt x="451" y="3"/>
                  </a:lnTo>
                  <a:lnTo>
                    <a:pt x="451" y="3"/>
                  </a:lnTo>
                  <a:lnTo>
                    <a:pt x="427" y="3"/>
                  </a:lnTo>
                  <a:lnTo>
                    <a:pt x="426" y="3"/>
                  </a:lnTo>
                  <a:lnTo>
                    <a:pt x="424" y="2"/>
                  </a:lnTo>
                  <a:lnTo>
                    <a:pt x="424" y="2"/>
                  </a:lnTo>
                  <a:lnTo>
                    <a:pt x="424" y="1"/>
                  </a:lnTo>
                  <a:lnTo>
                    <a:pt x="424" y="0"/>
                  </a:lnTo>
                  <a:lnTo>
                    <a:pt x="424" y="0"/>
                  </a:lnTo>
                  <a:lnTo>
                    <a:pt x="426" y="0"/>
                  </a:lnTo>
                  <a:lnTo>
                    <a:pt x="427" y="0"/>
                  </a:lnTo>
                  <a:lnTo>
                    <a:pt x="427" y="0"/>
                  </a:lnTo>
                  <a:close/>
                  <a:moveTo>
                    <a:pt x="469" y="0"/>
                  </a:moveTo>
                  <a:lnTo>
                    <a:pt x="493" y="0"/>
                  </a:lnTo>
                  <a:lnTo>
                    <a:pt x="493" y="0"/>
                  </a:lnTo>
                  <a:lnTo>
                    <a:pt x="494" y="0"/>
                  </a:lnTo>
                  <a:lnTo>
                    <a:pt x="494" y="0"/>
                  </a:lnTo>
                  <a:lnTo>
                    <a:pt x="495" y="1"/>
                  </a:lnTo>
                  <a:lnTo>
                    <a:pt x="494" y="2"/>
                  </a:lnTo>
                  <a:lnTo>
                    <a:pt x="494" y="2"/>
                  </a:lnTo>
                  <a:lnTo>
                    <a:pt x="493" y="3"/>
                  </a:lnTo>
                  <a:lnTo>
                    <a:pt x="493" y="3"/>
                  </a:lnTo>
                  <a:lnTo>
                    <a:pt x="469" y="3"/>
                  </a:lnTo>
                  <a:lnTo>
                    <a:pt x="467" y="3"/>
                  </a:lnTo>
                  <a:lnTo>
                    <a:pt x="467" y="2"/>
                  </a:lnTo>
                  <a:lnTo>
                    <a:pt x="466" y="2"/>
                  </a:lnTo>
                  <a:lnTo>
                    <a:pt x="466" y="1"/>
                  </a:lnTo>
                  <a:lnTo>
                    <a:pt x="466" y="0"/>
                  </a:lnTo>
                  <a:lnTo>
                    <a:pt x="467" y="0"/>
                  </a:lnTo>
                  <a:lnTo>
                    <a:pt x="467" y="0"/>
                  </a:lnTo>
                  <a:lnTo>
                    <a:pt x="469" y="0"/>
                  </a:lnTo>
                  <a:lnTo>
                    <a:pt x="469" y="0"/>
                  </a:lnTo>
                  <a:close/>
                  <a:moveTo>
                    <a:pt x="511" y="0"/>
                  </a:moveTo>
                  <a:lnTo>
                    <a:pt x="535" y="0"/>
                  </a:lnTo>
                  <a:lnTo>
                    <a:pt x="536" y="0"/>
                  </a:lnTo>
                  <a:lnTo>
                    <a:pt x="536" y="0"/>
                  </a:lnTo>
                  <a:lnTo>
                    <a:pt x="537" y="0"/>
                  </a:lnTo>
                  <a:lnTo>
                    <a:pt x="537" y="1"/>
                  </a:lnTo>
                  <a:lnTo>
                    <a:pt x="537" y="2"/>
                  </a:lnTo>
                  <a:lnTo>
                    <a:pt x="536" y="2"/>
                  </a:lnTo>
                  <a:lnTo>
                    <a:pt x="536" y="3"/>
                  </a:lnTo>
                  <a:lnTo>
                    <a:pt x="535" y="3"/>
                  </a:lnTo>
                  <a:lnTo>
                    <a:pt x="511" y="3"/>
                  </a:lnTo>
                  <a:lnTo>
                    <a:pt x="511" y="3"/>
                  </a:lnTo>
                  <a:lnTo>
                    <a:pt x="509" y="2"/>
                  </a:lnTo>
                  <a:lnTo>
                    <a:pt x="509" y="2"/>
                  </a:lnTo>
                  <a:lnTo>
                    <a:pt x="509" y="1"/>
                  </a:lnTo>
                  <a:lnTo>
                    <a:pt x="509" y="0"/>
                  </a:lnTo>
                  <a:lnTo>
                    <a:pt x="509" y="0"/>
                  </a:lnTo>
                  <a:lnTo>
                    <a:pt x="511" y="0"/>
                  </a:lnTo>
                  <a:lnTo>
                    <a:pt x="511" y="0"/>
                  </a:lnTo>
                  <a:lnTo>
                    <a:pt x="511" y="0"/>
                  </a:lnTo>
                  <a:close/>
                  <a:moveTo>
                    <a:pt x="554" y="0"/>
                  </a:moveTo>
                  <a:lnTo>
                    <a:pt x="578" y="0"/>
                  </a:lnTo>
                  <a:lnTo>
                    <a:pt x="578" y="0"/>
                  </a:lnTo>
                  <a:lnTo>
                    <a:pt x="579" y="0"/>
                  </a:lnTo>
                  <a:lnTo>
                    <a:pt x="579" y="0"/>
                  </a:lnTo>
                  <a:lnTo>
                    <a:pt x="579" y="1"/>
                  </a:lnTo>
                  <a:lnTo>
                    <a:pt x="579" y="2"/>
                  </a:lnTo>
                  <a:lnTo>
                    <a:pt x="579" y="2"/>
                  </a:lnTo>
                  <a:lnTo>
                    <a:pt x="578" y="3"/>
                  </a:lnTo>
                  <a:lnTo>
                    <a:pt x="578" y="3"/>
                  </a:lnTo>
                  <a:lnTo>
                    <a:pt x="554" y="3"/>
                  </a:lnTo>
                  <a:lnTo>
                    <a:pt x="552" y="3"/>
                  </a:lnTo>
                  <a:lnTo>
                    <a:pt x="552" y="2"/>
                  </a:lnTo>
                  <a:lnTo>
                    <a:pt x="551" y="2"/>
                  </a:lnTo>
                  <a:lnTo>
                    <a:pt x="551" y="1"/>
                  </a:lnTo>
                  <a:lnTo>
                    <a:pt x="551" y="0"/>
                  </a:lnTo>
                  <a:lnTo>
                    <a:pt x="552" y="0"/>
                  </a:lnTo>
                  <a:lnTo>
                    <a:pt x="552" y="0"/>
                  </a:lnTo>
                  <a:lnTo>
                    <a:pt x="554" y="0"/>
                  </a:lnTo>
                  <a:lnTo>
                    <a:pt x="554" y="0"/>
                  </a:lnTo>
                  <a:close/>
                  <a:moveTo>
                    <a:pt x="596" y="0"/>
                  </a:moveTo>
                  <a:lnTo>
                    <a:pt x="620" y="0"/>
                  </a:lnTo>
                  <a:lnTo>
                    <a:pt x="621" y="0"/>
                  </a:lnTo>
                  <a:lnTo>
                    <a:pt x="621" y="0"/>
                  </a:lnTo>
                  <a:lnTo>
                    <a:pt x="622" y="0"/>
                  </a:lnTo>
                  <a:lnTo>
                    <a:pt x="622" y="1"/>
                  </a:lnTo>
                  <a:lnTo>
                    <a:pt x="622" y="2"/>
                  </a:lnTo>
                  <a:lnTo>
                    <a:pt x="621" y="2"/>
                  </a:lnTo>
                  <a:lnTo>
                    <a:pt x="621" y="3"/>
                  </a:lnTo>
                  <a:lnTo>
                    <a:pt x="620" y="3"/>
                  </a:lnTo>
                  <a:lnTo>
                    <a:pt x="596" y="3"/>
                  </a:lnTo>
                  <a:lnTo>
                    <a:pt x="594" y="3"/>
                  </a:lnTo>
                  <a:lnTo>
                    <a:pt x="594" y="2"/>
                  </a:lnTo>
                  <a:lnTo>
                    <a:pt x="594" y="2"/>
                  </a:lnTo>
                  <a:lnTo>
                    <a:pt x="594" y="1"/>
                  </a:lnTo>
                  <a:lnTo>
                    <a:pt x="594" y="0"/>
                  </a:lnTo>
                  <a:lnTo>
                    <a:pt x="594" y="0"/>
                  </a:lnTo>
                  <a:lnTo>
                    <a:pt x="594" y="0"/>
                  </a:lnTo>
                  <a:lnTo>
                    <a:pt x="596" y="0"/>
                  </a:lnTo>
                  <a:lnTo>
                    <a:pt x="596" y="0"/>
                  </a:lnTo>
                  <a:close/>
                  <a:moveTo>
                    <a:pt x="639" y="0"/>
                  </a:moveTo>
                  <a:lnTo>
                    <a:pt x="663" y="0"/>
                  </a:lnTo>
                  <a:lnTo>
                    <a:pt x="663" y="0"/>
                  </a:lnTo>
                  <a:lnTo>
                    <a:pt x="664" y="0"/>
                  </a:lnTo>
                  <a:lnTo>
                    <a:pt x="664" y="0"/>
                  </a:lnTo>
                  <a:lnTo>
                    <a:pt x="664" y="1"/>
                  </a:lnTo>
                  <a:lnTo>
                    <a:pt x="664" y="2"/>
                  </a:lnTo>
                  <a:lnTo>
                    <a:pt x="664" y="2"/>
                  </a:lnTo>
                  <a:lnTo>
                    <a:pt x="663" y="3"/>
                  </a:lnTo>
                  <a:lnTo>
                    <a:pt x="663" y="3"/>
                  </a:lnTo>
                  <a:lnTo>
                    <a:pt x="639" y="3"/>
                  </a:lnTo>
                  <a:lnTo>
                    <a:pt x="637" y="3"/>
                  </a:lnTo>
                  <a:lnTo>
                    <a:pt x="636" y="2"/>
                  </a:lnTo>
                  <a:lnTo>
                    <a:pt x="636" y="2"/>
                  </a:lnTo>
                  <a:lnTo>
                    <a:pt x="636" y="1"/>
                  </a:lnTo>
                  <a:lnTo>
                    <a:pt x="636" y="0"/>
                  </a:lnTo>
                  <a:lnTo>
                    <a:pt x="636" y="0"/>
                  </a:lnTo>
                  <a:lnTo>
                    <a:pt x="637" y="0"/>
                  </a:lnTo>
                  <a:lnTo>
                    <a:pt x="639" y="0"/>
                  </a:lnTo>
                  <a:lnTo>
                    <a:pt x="639" y="0"/>
                  </a:lnTo>
                  <a:close/>
                  <a:moveTo>
                    <a:pt x="681" y="0"/>
                  </a:moveTo>
                  <a:lnTo>
                    <a:pt x="705" y="0"/>
                  </a:lnTo>
                  <a:lnTo>
                    <a:pt x="705" y="0"/>
                  </a:lnTo>
                  <a:lnTo>
                    <a:pt x="706" y="0"/>
                  </a:lnTo>
                  <a:lnTo>
                    <a:pt x="706" y="0"/>
                  </a:lnTo>
                  <a:lnTo>
                    <a:pt x="707" y="1"/>
                  </a:lnTo>
                  <a:lnTo>
                    <a:pt x="706" y="2"/>
                  </a:lnTo>
                  <a:lnTo>
                    <a:pt x="706" y="2"/>
                  </a:lnTo>
                  <a:lnTo>
                    <a:pt x="705" y="3"/>
                  </a:lnTo>
                  <a:lnTo>
                    <a:pt x="705" y="3"/>
                  </a:lnTo>
                  <a:lnTo>
                    <a:pt x="681" y="3"/>
                  </a:lnTo>
                  <a:lnTo>
                    <a:pt x="679" y="3"/>
                  </a:lnTo>
                  <a:lnTo>
                    <a:pt x="679" y="2"/>
                  </a:lnTo>
                  <a:lnTo>
                    <a:pt x="678" y="2"/>
                  </a:lnTo>
                  <a:lnTo>
                    <a:pt x="678" y="1"/>
                  </a:lnTo>
                  <a:lnTo>
                    <a:pt x="678" y="0"/>
                  </a:lnTo>
                  <a:lnTo>
                    <a:pt x="679" y="0"/>
                  </a:lnTo>
                  <a:lnTo>
                    <a:pt x="679" y="0"/>
                  </a:lnTo>
                  <a:lnTo>
                    <a:pt x="681" y="0"/>
                  </a:lnTo>
                  <a:lnTo>
                    <a:pt x="681" y="0"/>
                  </a:lnTo>
                  <a:close/>
                  <a:moveTo>
                    <a:pt x="723" y="0"/>
                  </a:moveTo>
                  <a:lnTo>
                    <a:pt x="747" y="0"/>
                  </a:lnTo>
                  <a:lnTo>
                    <a:pt x="748" y="0"/>
                  </a:lnTo>
                  <a:lnTo>
                    <a:pt x="749" y="0"/>
                  </a:lnTo>
                  <a:lnTo>
                    <a:pt x="749" y="0"/>
                  </a:lnTo>
                  <a:lnTo>
                    <a:pt x="749" y="1"/>
                  </a:lnTo>
                  <a:lnTo>
                    <a:pt x="749" y="2"/>
                  </a:lnTo>
                  <a:lnTo>
                    <a:pt x="749" y="2"/>
                  </a:lnTo>
                  <a:lnTo>
                    <a:pt x="748" y="3"/>
                  </a:lnTo>
                  <a:lnTo>
                    <a:pt x="747" y="3"/>
                  </a:lnTo>
                  <a:lnTo>
                    <a:pt x="723" y="3"/>
                  </a:lnTo>
                  <a:lnTo>
                    <a:pt x="723" y="3"/>
                  </a:lnTo>
                  <a:lnTo>
                    <a:pt x="721" y="2"/>
                  </a:lnTo>
                  <a:lnTo>
                    <a:pt x="721" y="1"/>
                  </a:lnTo>
                  <a:lnTo>
                    <a:pt x="721" y="0"/>
                  </a:lnTo>
                  <a:lnTo>
                    <a:pt x="723" y="0"/>
                  </a:lnTo>
                  <a:lnTo>
                    <a:pt x="723" y="0"/>
                  </a:lnTo>
                  <a:lnTo>
                    <a:pt x="723" y="0"/>
                  </a:lnTo>
                  <a:close/>
                  <a:moveTo>
                    <a:pt x="766" y="0"/>
                  </a:moveTo>
                  <a:lnTo>
                    <a:pt x="790" y="0"/>
                  </a:lnTo>
                  <a:lnTo>
                    <a:pt x="790" y="0"/>
                  </a:lnTo>
                  <a:lnTo>
                    <a:pt x="791" y="0"/>
                  </a:lnTo>
                  <a:lnTo>
                    <a:pt x="791" y="0"/>
                  </a:lnTo>
                  <a:lnTo>
                    <a:pt x="791" y="1"/>
                  </a:lnTo>
                  <a:lnTo>
                    <a:pt x="791" y="2"/>
                  </a:lnTo>
                  <a:lnTo>
                    <a:pt x="791" y="2"/>
                  </a:lnTo>
                  <a:lnTo>
                    <a:pt x="790" y="3"/>
                  </a:lnTo>
                  <a:lnTo>
                    <a:pt x="790" y="3"/>
                  </a:lnTo>
                  <a:lnTo>
                    <a:pt x="766" y="3"/>
                  </a:lnTo>
                  <a:lnTo>
                    <a:pt x="764" y="3"/>
                  </a:lnTo>
                  <a:lnTo>
                    <a:pt x="764" y="2"/>
                  </a:lnTo>
                  <a:lnTo>
                    <a:pt x="763" y="2"/>
                  </a:lnTo>
                  <a:lnTo>
                    <a:pt x="763" y="1"/>
                  </a:lnTo>
                  <a:lnTo>
                    <a:pt x="763" y="0"/>
                  </a:lnTo>
                  <a:lnTo>
                    <a:pt x="764" y="0"/>
                  </a:lnTo>
                  <a:lnTo>
                    <a:pt x="764" y="0"/>
                  </a:lnTo>
                  <a:lnTo>
                    <a:pt x="766" y="0"/>
                  </a:lnTo>
                  <a:lnTo>
                    <a:pt x="766" y="0"/>
                  </a:lnTo>
                  <a:close/>
                  <a:moveTo>
                    <a:pt x="808" y="0"/>
                  </a:moveTo>
                  <a:lnTo>
                    <a:pt x="832" y="0"/>
                  </a:lnTo>
                  <a:lnTo>
                    <a:pt x="833" y="0"/>
                  </a:lnTo>
                  <a:lnTo>
                    <a:pt x="833" y="0"/>
                  </a:lnTo>
                  <a:lnTo>
                    <a:pt x="834" y="0"/>
                  </a:lnTo>
                  <a:lnTo>
                    <a:pt x="834" y="1"/>
                  </a:lnTo>
                  <a:lnTo>
                    <a:pt x="834" y="2"/>
                  </a:lnTo>
                  <a:lnTo>
                    <a:pt x="833" y="2"/>
                  </a:lnTo>
                  <a:lnTo>
                    <a:pt x="833" y="3"/>
                  </a:lnTo>
                  <a:lnTo>
                    <a:pt x="832" y="3"/>
                  </a:lnTo>
                  <a:lnTo>
                    <a:pt x="808" y="3"/>
                  </a:lnTo>
                  <a:lnTo>
                    <a:pt x="806" y="3"/>
                  </a:lnTo>
                  <a:lnTo>
                    <a:pt x="806" y="2"/>
                  </a:lnTo>
                  <a:lnTo>
                    <a:pt x="806" y="2"/>
                  </a:lnTo>
                  <a:lnTo>
                    <a:pt x="806" y="1"/>
                  </a:lnTo>
                  <a:lnTo>
                    <a:pt x="806" y="0"/>
                  </a:lnTo>
                  <a:lnTo>
                    <a:pt x="806" y="0"/>
                  </a:lnTo>
                  <a:lnTo>
                    <a:pt x="806" y="0"/>
                  </a:lnTo>
                  <a:lnTo>
                    <a:pt x="808" y="0"/>
                  </a:lnTo>
                  <a:lnTo>
                    <a:pt x="808" y="0"/>
                  </a:lnTo>
                  <a:close/>
                  <a:moveTo>
                    <a:pt x="851" y="0"/>
                  </a:moveTo>
                  <a:lnTo>
                    <a:pt x="875" y="0"/>
                  </a:lnTo>
                  <a:lnTo>
                    <a:pt x="875" y="0"/>
                  </a:lnTo>
                  <a:lnTo>
                    <a:pt x="876" y="0"/>
                  </a:lnTo>
                  <a:lnTo>
                    <a:pt x="876" y="0"/>
                  </a:lnTo>
                  <a:lnTo>
                    <a:pt x="876" y="1"/>
                  </a:lnTo>
                  <a:lnTo>
                    <a:pt x="876" y="2"/>
                  </a:lnTo>
                  <a:lnTo>
                    <a:pt x="876" y="2"/>
                  </a:lnTo>
                  <a:lnTo>
                    <a:pt x="875" y="3"/>
                  </a:lnTo>
                  <a:lnTo>
                    <a:pt x="875" y="3"/>
                  </a:lnTo>
                  <a:lnTo>
                    <a:pt x="851" y="3"/>
                  </a:lnTo>
                  <a:lnTo>
                    <a:pt x="849" y="3"/>
                  </a:lnTo>
                  <a:lnTo>
                    <a:pt x="848" y="2"/>
                  </a:lnTo>
                  <a:lnTo>
                    <a:pt x="848" y="2"/>
                  </a:lnTo>
                  <a:lnTo>
                    <a:pt x="848" y="1"/>
                  </a:lnTo>
                  <a:lnTo>
                    <a:pt x="848" y="0"/>
                  </a:lnTo>
                  <a:lnTo>
                    <a:pt x="848" y="0"/>
                  </a:lnTo>
                  <a:lnTo>
                    <a:pt x="849" y="0"/>
                  </a:lnTo>
                  <a:lnTo>
                    <a:pt x="851" y="0"/>
                  </a:lnTo>
                  <a:lnTo>
                    <a:pt x="851" y="0"/>
                  </a:lnTo>
                  <a:close/>
                  <a:moveTo>
                    <a:pt x="893" y="0"/>
                  </a:moveTo>
                  <a:lnTo>
                    <a:pt x="917" y="0"/>
                  </a:lnTo>
                  <a:lnTo>
                    <a:pt x="918" y="0"/>
                  </a:lnTo>
                  <a:lnTo>
                    <a:pt x="918" y="0"/>
                  </a:lnTo>
                  <a:lnTo>
                    <a:pt x="918" y="0"/>
                  </a:lnTo>
                  <a:lnTo>
                    <a:pt x="919" y="1"/>
                  </a:lnTo>
                  <a:lnTo>
                    <a:pt x="918" y="2"/>
                  </a:lnTo>
                  <a:lnTo>
                    <a:pt x="918" y="2"/>
                  </a:lnTo>
                  <a:lnTo>
                    <a:pt x="918" y="3"/>
                  </a:lnTo>
                  <a:lnTo>
                    <a:pt x="917" y="3"/>
                  </a:lnTo>
                  <a:lnTo>
                    <a:pt x="893" y="3"/>
                  </a:lnTo>
                  <a:lnTo>
                    <a:pt x="891" y="3"/>
                  </a:lnTo>
                  <a:lnTo>
                    <a:pt x="891" y="2"/>
                  </a:lnTo>
                  <a:lnTo>
                    <a:pt x="890" y="2"/>
                  </a:lnTo>
                  <a:lnTo>
                    <a:pt x="890" y="1"/>
                  </a:lnTo>
                  <a:lnTo>
                    <a:pt x="890" y="0"/>
                  </a:lnTo>
                  <a:lnTo>
                    <a:pt x="891" y="0"/>
                  </a:lnTo>
                  <a:lnTo>
                    <a:pt x="891" y="0"/>
                  </a:lnTo>
                  <a:lnTo>
                    <a:pt x="893" y="0"/>
                  </a:lnTo>
                  <a:lnTo>
                    <a:pt x="893" y="0"/>
                  </a:lnTo>
                  <a:close/>
                  <a:moveTo>
                    <a:pt x="934" y="0"/>
                  </a:moveTo>
                  <a:lnTo>
                    <a:pt x="959" y="0"/>
                  </a:lnTo>
                  <a:lnTo>
                    <a:pt x="960" y="0"/>
                  </a:lnTo>
                  <a:lnTo>
                    <a:pt x="961" y="0"/>
                  </a:lnTo>
                  <a:lnTo>
                    <a:pt x="961" y="0"/>
                  </a:lnTo>
                  <a:lnTo>
                    <a:pt x="961" y="1"/>
                  </a:lnTo>
                  <a:lnTo>
                    <a:pt x="961" y="2"/>
                  </a:lnTo>
                  <a:lnTo>
                    <a:pt x="961" y="2"/>
                  </a:lnTo>
                  <a:lnTo>
                    <a:pt x="960" y="3"/>
                  </a:lnTo>
                  <a:lnTo>
                    <a:pt x="959" y="3"/>
                  </a:lnTo>
                  <a:lnTo>
                    <a:pt x="934" y="3"/>
                  </a:lnTo>
                  <a:lnTo>
                    <a:pt x="934" y="3"/>
                  </a:lnTo>
                  <a:lnTo>
                    <a:pt x="933" y="2"/>
                  </a:lnTo>
                  <a:lnTo>
                    <a:pt x="933" y="2"/>
                  </a:lnTo>
                  <a:lnTo>
                    <a:pt x="933" y="1"/>
                  </a:lnTo>
                  <a:lnTo>
                    <a:pt x="933" y="0"/>
                  </a:lnTo>
                  <a:lnTo>
                    <a:pt x="933" y="0"/>
                  </a:lnTo>
                  <a:lnTo>
                    <a:pt x="934" y="0"/>
                  </a:lnTo>
                  <a:lnTo>
                    <a:pt x="934" y="0"/>
                  </a:lnTo>
                  <a:lnTo>
                    <a:pt x="934" y="0"/>
                  </a:lnTo>
                  <a:close/>
                  <a:moveTo>
                    <a:pt x="978" y="0"/>
                  </a:moveTo>
                  <a:lnTo>
                    <a:pt x="1002" y="0"/>
                  </a:lnTo>
                  <a:lnTo>
                    <a:pt x="1002" y="0"/>
                  </a:lnTo>
                  <a:lnTo>
                    <a:pt x="1003" y="0"/>
                  </a:lnTo>
                  <a:lnTo>
                    <a:pt x="1003" y="0"/>
                  </a:lnTo>
                  <a:lnTo>
                    <a:pt x="1003" y="1"/>
                  </a:lnTo>
                  <a:lnTo>
                    <a:pt x="1003" y="2"/>
                  </a:lnTo>
                  <a:lnTo>
                    <a:pt x="1003" y="2"/>
                  </a:lnTo>
                  <a:lnTo>
                    <a:pt x="1002" y="3"/>
                  </a:lnTo>
                  <a:lnTo>
                    <a:pt x="1002" y="3"/>
                  </a:lnTo>
                  <a:lnTo>
                    <a:pt x="978" y="3"/>
                  </a:lnTo>
                  <a:lnTo>
                    <a:pt x="976" y="3"/>
                  </a:lnTo>
                  <a:lnTo>
                    <a:pt x="976" y="2"/>
                  </a:lnTo>
                  <a:lnTo>
                    <a:pt x="975" y="2"/>
                  </a:lnTo>
                  <a:lnTo>
                    <a:pt x="975" y="1"/>
                  </a:lnTo>
                  <a:lnTo>
                    <a:pt x="975" y="0"/>
                  </a:lnTo>
                  <a:lnTo>
                    <a:pt x="976" y="0"/>
                  </a:lnTo>
                  <a:lnTo>
                    <a:pt x="976" y="0"/>
                  </a:lnTo>
                  <a:lnTo>
                    <a:pt x="978" y="0"/>
                  </a:lnTo>
                  <a:lnTo>
                    <a:pt x="978" y="0"/>
                  </a:lnTo>
                  <a:close/>
                  <a:moveTo>
                    <a:pt x="1020" y="0"/>
                  </a:moveTo>
                  <a:lnTo>
                    <a:pt x="1044" y="0"/>
                  </a:lnTo>
                  <a:lnTo>
                    <a:pt x="1045" y="0"/>
                  </a:lnTo>
                  <a:lnTo>
                    <a:pt x="1045" y="0"/>
                  </a:lnTo>
                  <a:lnTo>
                    <a:pt x="1046" y="0"/>
                  </a:lnTo>
                  <a:lnTo>
                    <a:pt x="1046" y="1"/>
                  </a:lnTo>
                  <a:lnTo>
                    <a:pt x="1046" y="2"/>
                  </a:lnTo>
                  <a:lnTo>
                    <a:pt x="1045" y="2"/>
                  </a:lnTo>
                  <a:lnTo>
                    <a:pt x="1045" y="3"/>
                  </a:lnTo>
                  <a:lnTo>
                    <a:pt x="1044" y="3"/>
                  </a:lnTo>
                  <a:lnTo>
                    <a:pt x="1020" y="3"/>
                  </a:lnTo>
                  <a:lnTo>
                    <a:pt x="1020" y="3"/>
                  </a:lnTo>
                  <a:lnTo>
                    <a:pt x="1018" y="2"/>
                  </a:lnTo>
                  <a:lnTo>
                    <a:pt x="1018" y="2"/>
                  </a:lnTo>
                  <a:lnTo>
                    <a:pt x="1018" y="1"/>
                  </a:lnTo>
                  <a:lnTo>
                    <a:pt x="1018" y="0"/>
                  </a:lnTo>
                  <a:lnTo>
                    <a:pt x="1018" y="0"/>
                  </a:lnTo>
                  <a:lnTo>
                    <a:pt x="1020" y="0"/>
                  </a:lnTo>
                  <a:lnTo>
                    <a:pt x="1020" y="0"/>
                  </a:lnTo>
                  <a:lnTo>
                    <a:pt x="1020" y="0"/>
                  </a:lnTo>
                  <a:close/>
                  <a:moveTo>
                    <a:pt x="1055" y="3"/>
                  </a:moveTo>
                  <a:lnTo>
                    <a:pt x="1030" y="3"/>
                  </a:lnTo>
                  <a:lnTo>
                    <a:pt x="1029" y="3"/>
                  </a:lnTo>
                  <a:lnTo>
                    <a:pt x="1029" y="2"/>
                  </a:lnTo>
                  <a:lnTo>
                    <a:pt x="1028" y="2"/>
                  </a:lnTo>
                  <a:lnTo>
                    <a:pt x="1028" y="1"/>
                  </a:lnTo>
                  <a:lnTo>
                    <a:pt x="1028" y="0"/>
                  </a:lnTo>
                  <a:lnTo>
                    <a:pt x="1029" y="0"/>
                  </a:lnTo>
                  <a:lnTo>
                    <a:pt x="1029" y="0"/>
                  </a:lnTo>
                  <a:lnTo>
                    <a:pt x="1030" y="0"/>
                  </a:lnTo>
                  <a:lnTo>
                    <a:pt x="1055" y="0"/>
                  </a:lnTo>
                  <a:lnTo>
                    <a:pt x="1056" y="0"/>
                  </a:lnTo>
                  <a:lnTo>
                    <a:pt x="1056" y="0"/>
                  </a:lnTo>
                  <a:lnTo>
                    <a:pt x="1057" y="1"/>
                  </a:lnTo>
                  <a:lnTo>
                    <a:pt x="1056" y="2"/>
                  </a:lnTo>
                  <a:lnTo>
                    <a:pt x="1056" y="3"/>
                  </a:lnTo>
                  <a:lnTo>
                    <a:pt x="1055" y="3"/>
                  </a:lnTo>
                  <a:lnTo>
                    <a:pt x="1055" y="3"/>
                  </a:lnTo>
                  <a:close/>
                  <a:moveTo>
                    <a:pt x="1013" y="3"/>
                  </a:moveTo>
                  <a:lnTo>
                    <a:pt x="988" y="3"/>
                  </a:lnTo>
                  <a:lnTo>
                    <a:pt x="987" y="3"/>
                  </a:lnTo>
                  <a:lnTo>
                    <a:pt x="986" y="2"/>
                  </a:lnTo>
                  <a:lnTo>
                    <a:pt x="986" y="2"/>
                  </a:lnTo>
                  <a:lnTo>
                    <a:pt x="986" y="1"/>
                  </a:lnTo>
                  <a:lnTo>
                    <a:pt x="986" y="0"/>
                  </a:lnTo>
                  <a:lnTo>
                    <a:pt x="986" y="0"/>
                  </a:lnTo>
                  <a:lnTo>
                    <a:pt x="987" y="0"/>
                  </a:lnTo>
                  <a:lnTo>
                    <a:pt x="988" y="0"/>
                  </a:lnTo>
                  <a:lnTo>
                    <a:pt x="1013" y="0"/>
                  </a:lnTo>
                  <a:lnTo>
                    <a:pt x="1013" y="0"/>
                  </a:lnTo>
                  <a:lnTo>
                    <a:pt x="1014" y="0"/>
                  </a:lnTo>
                  <a:lnTo>
                    <a:pt x="1014" y="0"/>
                  </a:lnTo>
                  <a:lnTo>
                    <a:pt x="1014" y="1"/>
                  </a:lnTo>
                  <a:lnTo>
                    <a:pt x="1014" y="2"/>
                  </a:lnTo>
                  <a:lnTo>
                    <a:pt x="1014" y="2"/>
                  </a:lnTo>
                  <a:lnTo>
                    <a:pt x="1013" y="3"/>
                  </a:lnTo>
                  <a:lnTo>
                    <a:pt x="1013" y="3"/>
                  </a:lnTo>
                  <a:lnTo>
                    <a:pt x="1013" y="3"/>
                  </a:lnTo>
                  <a:close/>
                  <a:moveTo>
                    <a:pt x="970" y="3"/>
                  </a:moveTo>
                  <a:lnTo>
                    <a:pt x="945" y="3"/>
                  </a:lnTo>
                  <a:lnTo>
                    <a:pt x="945" y="3"/>
                  </a:lnTo>
                  <a:lnTo>
                    <a:pt x="944" y="2"/>
                  </a:lnTo>
                  <a:lnTo>
                    <a:pt x="944" y="2"/>
                  </a:lnTo>
                  <a:lnTo>
                    <a:pt x="944" y="1"/>
                  </a:lnTo>
                  <a:lnTo>
                    <a:pt x="944" y="0"/>
                  </a:lnTo>
                  <a:lnTo>
                    <a:pt x="944" y="0"/>
                  </a:lnTo>
                  <a:lnTo>
                    <a:pt x="945" y="0"/>
                  </a:lnTo>
                  <a:lnTo>
                    <a:pt x="945" y="0"/>
                  </a:lnTo>
                  <a:lnTo>
                    <a:pt x="970" y="0"/>
                  </a:lnTo>
                  <a:lnTo>
                    <a:pt x="971" y="0"/>
                  </a:lnTo>
                  <a:lnTo>
                    <a:pt x="971" y="0"/>
                  </a:lnTo>
                  <a:lnTo>
                    <a:pt x="972" y="0"/>
                  </a:lnTo>
                  <a:lnTo>
                    <a:pt x="972" y="1"/>
                  </a:lnTo>
                  <a:lnTo>
                    <a:pt x="972" y="2"/>
                  </a:lnTo>
                  <a:lnTo>
                    <a:pt x="971" y="2"/>
                  </a:lnTo>
                  <a:lnTo>
                    <a:pt x="971" y="3"/>
                  </a:lnTo>
                  <a:lnTo>
                    <a:pt x="970" y="3"/>
                  </a:lnTo>
                  <a:lnTo>
                    <a:pt x="970" y="3"/>
                  </a:lnTo>
                  <a:close/>
                  <a:moveTo>
                    <a:pt x="928" y="3"/>
                  </a:moveTo>
                  <a:lnTo>
                    <a:pt x="903" y="3"/>
                  </a:lnTo>
                  <a:lnTo>
                    <a:pt x="902" y="3"/>
                  </a:lnTo>
                  <a:lnTo>
                    <a:pt x="902" y="2"/>
                  </a:lnTo>
                  <a:lnTo>
                    <a:pt x="901" y="2"/>
                  </a:lnTo>
                  <a:lnTo>
                    <a:pt x="901" y="1"/>
                  </a:lnTo>
                  <a:lnTo>
                    <a:pt x="901" y="0"/>
                  </a:lnTo>
                  <a:lnTo>
                    <a:pt x="902" y="0"/>
                  </a:lnTo>
                  <a:lnTo>
                    <a:pt x="902" y="0"/>
                  </a:lnTo>
                  <a:lnTo>
                    <a:pt x="903" y="0"/>
                  </a:lnTo>
                  <a:lnTo>
                    <a:pt x="928" y="0"/>
                  </a:lnTo>
                  <a:lnTo>
                    <a:pt x="928" y="0"/>
                  </a:lnTo>
                  <a:lnTo>
                    <a:pt x="929" y="0"/>
                  </a:lnTo>
                  <a:lnTo>
                    <a:pt x="929" y="0"/>
                  </a:lnTo>
                  <a:lnTo>
                    <a:pt x="930" y="1"/>
                  </a:lnTo>
                  <a:lnTo>
                    <a:pt x="929" y="2"/>
                  </a:lnTo>
                  <a:lnTo>
                    <a:pt x="929" y="2"/>
                  </a:lnTo>
                  <a:lnTo>
                    <a:pt x="928" y="3"/>
                  </a:lnTo>
                  <a:lnTo>
                    <a:pt x="928" y="3"/>
                  </a:lnTo>
                  <a:lnTo>
                    <a:pt x="928" y="3"/>
                  </a:lnTo>
                  <a:close/>
                  <a:moveTo>
                    <a:pt x="885" y="3"/>
                  </a:moveTo>
                  <a:lnTo>
                    <a:pt x="860" y="3"/>
                  </a:lnTo>
                  <a:lnTo>
                    <a:pt x="860" y="3"/>
                  </a:lnTo>
                  <a:lnTo>
                    <a:pt x="859" y="2"/>
                  </a:lnTo>
                  <a:lnTo>
                    <a:pt x="859" y="2"/>
                  </a:lnTo>
                  <a:lnTo>
                    <a:pt x="859" y="1"/>
                  </a:lnTo>
                  <a:lnTo>
                    <a:pt x="859" y="0"/>
                  </a:lnTo>
                  <a:lnTo>
                    <a:pt x="859" y="0"/>
                  </a:lnTo>
                  <a:lnTo>
                    <a:pt x="860" y="0"/>
                  </a:lnTo>
                  <a:lnTo>
                    <a:pt x="860" y="0"/>
                  </a:lnTo>
                  <a:lnTo>
                    <a:pt x="885" y="0"/>
                  </a:lnTo>
                  <a:lnTo>
                    <a:pt x="886" y="0"/>
                  </a:lnTo>
                  <a:lnTo>
                    <a:pt x="887" y="0"/>
                  </a:lnTo>
                  <a:lnTo>
                    <a:pt x="887" y="0"/>
                  </a:lnTo>
                  <a:lnTo>
                    <a:pt x="887" y="1"/>
                  </a:lnTo>
                  <a:lnTo>
                    <a:pt x="887" y="2"/>
                  </a:lnTo>
                  <a:lnTo>
                    <a:pt x="887" y="2"/>
                  </a:lnTo>
                  <a:lnTo>
                    <a:pt x="886" y="3"/>
                  </a:lnTo>
                  <a:lnTo>
                    <a:pt x="885" y="3"/>
                  </a:lnTo>
                  <a:lnTo>
                    <a:pt x="885" y="3"/>
                  </a:lnTo>
                  <a:close/>
                  <a:moveTo>
                    <a:pt x="843" y="3"/>
                  </a:moveTo>
                  <a:lnTo>
                    <a:pt x="818" y="3"/>
                  </a:lnTo>
                  <a:lnTo>
                    <a:pt x="817" y="3"/>
                  </a:lnTo>
                  <a:lnTo>
                    <a:pt x="817" y="2"/>
                  </a:lnTo>
                  <a:lnTo>
                    <a:pt x="816" y="2"/>
                  </a:lnTo>
                  <a:lnTo>
                    <a:pt x="816" y="1"/>
                  </a:lnTo>
                  <a:lnTo>
                    <a:pt x="816" y="0"/>
                  </a:lnTo>
                  <a:lnTo>
                    <a:pt x="817" y="0"/>
                  </a:lnTo>
                  <a:lnTo>
                    <a:pt x="817" y="0"/>
                  </a:lnTo>
                  <a:lnTo>
                    <a:pt x="818" y="0"/>
                  </a:lnTo>
                  <a:lnTo>
                    <a:pt x="843" y="0"/>
                  </a:lnTo>
                  <a:lnTo>
                    <a:pt x="844" y="0"/>
                  </a:lnTo>
                  <a:lnTo>
                    <a:pt x="844" y="0"/>
                  </a:lnTo>
                  <a:lnTo>
                    <a:pt x="844" y="0"/>
                  </a:lnTo>
                  <a:lnTo>
                    <a:pt x="845" y="1"/>
                  </a:lnTo>
                  <a:lnTo>
                    <a:pt x="844" y="2"/>
                  </a:lnTo>
                  <a:lnTo>
                    <a:pt x="844" y="2"/>
                  </a:lnTo>
                  <a:lnTo>
                    <a:pt x="844" y="3"/>
                  </a:lnTo>
                  <a:lnTo>
                    <a:pt x="843" y="3"/>
                  </a:lnTo>
                  <a:lnTo>
                    <a:pt x="843" y="3"/>
                  </a:lnTo>
                  <a:close/>
                  <a:moveTo>
                    <a:pt x="801" y="3"/>
                  </a:moveTo>
                  <a:lnTo>
                    <a:pt x="776" y="3"/>
                  </a:lnTo>
                  <a:lnTo>
                    <a:pt x="775" y="3"/>
                  </a:lnTo>
                  <a:lnTo>
                    <a:pt x="774" y="2"/>
                  </a:lnTo>
                  <a:lnTo>
                    <a:pt x="774" y="1"/>
                  </a:lnTo>
                  <a:lnTo>
                    <a:pt x="774" y="0"/>
                  </a:lnTo>
                  <a:lnTo>
                    <a:pt x="775" y="0"/>
                  </a:lnTo>
                  <a:lnTo>
                    <a:pt x="776" y="0"/>
                  </a:lnTo>
                  <a:lnTo>
                    <a:pt x="801" y="0"/>
                  </a:lnTo>
                  <a:lnTo>
                    <a:pt x="801" y="0"/>
                  </a:lnTo>
                  <a:lnTo>
                    <a:pt x="802" y="0"/>
                  </a:lnTo>
                  <a:lnTo>
                    <a:pt x="802" y="0"/>
                  </a:lnTo>
                  <a:lnTo>
                    <a:pt x="802" y="1"/>
                  </a:lnTo>
                  <a:lnTo>
                    <a:pt x="802" y="2"/>
                  </a:lnTo>
                  <a:lnTo>
                    <a:pt x="802" y="2"/>
                  </a:lnTo>
                  <a:lnTo>
                    <a:pt x="801" y="3"/>
                  </a:lnTo>
                  <a:lnTo>
                    <a:pt x="801" y="3"/>
                  </a:lnTo>
                  <a:lnTo>
                    <a:pt x="801" y="3"/>
                  </a:lnTo>
                  <a:close/>
                  <a:moveTo>
                    <a:pt x="758" y="3"/>
                  </a:moveTo>
                  <a:lnTo>
                    <a:pt x="733" y="3"/>
                  </a:lnTo>
                  <a:lnTo>
                    <a:pt x="732" y="3"/>
                  </a:lnTo>
                  <a:lnTo>
                    <a:pt x="732" y="2"/>
                  </a:lnTo>
                  <a:lnTo>
                    <a:pt x="732" y="2"/>
                  </a:lnTo>
                  <a:lnTo>
                    <a:pt x="732" y="1"/>
                  </a:lnTo>
                  <a:lnTo>
                    <a:pt x="732" y="0"/>
                  </a:lnTo>
                  <a:lnTo>
                    <a:pt x="732" y="0"/>
                  </a:lnTo>
                  <a:lnTo>
                    <a:pt x="732" y="0"/>
                  </a:lnTo>
                  <a:lnTo>
                    <a:pt x="733" y="0"/>
                  </a:lnTo>
                  <a:lnTo>
                    <a:pt x="758" y="0"/>
                  </a:lnTo>
                  <a:lnTo>
                    <a:pt x="759" y="0"/>
                  </a:lnTo>
                  <a:lnTo>
                    <a:pt x="759" y="0"/>
                  </a:lnTo>
                  <a:lnTo>
                    <a:pt x="760" y="0"/>
                  </a:lnTo>
                  <a:lnTo>
                    <a:pt x="760" y="1"/>
                  </a:lnTo>
                  <a:lnTo>
                    <a:pt x="760" y="2"/>
                  </a:lnTo>
                  <a:lnTo>
                    <a:pt x="759" y="2"/>
                  </a:lnTo>
                  <a:lnTo>
                    <a:pt x="759" y="3"/>
                  </a:lnTo>
                  <a:lnTo>
                    <a:pt x="758" y="3"/>
                  </a:lnTo>
                  <a:lnTo>
                    <a:pt x="758" y="3"/>
                  </a:lnTo>
                  <a:close/>
                  <a:moveTo>
                    <a:pt x="716" y="3"/>
                  </a:moveTo>
                  <a:lnTo>
                    <a:pt x="691" y="3"/>
                  </a:lnTo>
                  <a:lnTo>
                    <a:pt x="690" y="3"/>
                  </a:lnTo>
                  <a:lnTo>
                    <a:pt x="690" y="2"/>
                  </a:lnTo>
                  <a:lnTo>
                    <a:pt x="689" y="2"/>
                  </a:lnTo>
                  <a:lnTo>
                    <a:pt x="689" y="1"/>
                  </a:lnTo>
                  <a:lnTo>
                    <a:pt x="689" y="0"/>
                  </a:lnTo>
                  <a:lnTo>
                    <a:pt x="690" y="0"/>
                  </a:lnTo>
                  <a:lnTo>
                    <a:pt x="690" y="0"/>
                  </a:lnTo>
                  <a:lnTo>
                    <a:pt x="691" y="0"/>
                  </a:lnTo>
                  <a:lnTo>
                    <a:pt x="716" y="0"/>
                  </a:lnTo>
                  <a:lnTo>
                    <a:pt x="716" y="0"/>
                  </a:lnTo>
                  <a:lnTo>
                    <a:pt x="717" y="0"/>
                  </a:lnTo>
                  <a:lnTo>
                    <a:pt x="717" y="0"/>
                  </a:lnTo>
                  <a:lnTo>
                    <a:pt x="717" y="1"/>
                  </a:lnTo>
                  <a:lnTo>
                    <a:pt x="717" y="2"/>
                  </a:lnTo>
                  <a:lnTo>
                    <a:pt x="717" y="2"/>
                  </a:lnTo>
                  <a:lnTo>
                    <a:pt x="716" y="3"/>
                  </a:lnTo>
                  <a:lnTo>
                    <a:pt x="716" y="3"/>
                  </a:lnTo>
                  <a:lnTo>
                    <a:pt x="716" y="3"/>
                  </a:lnTo>
                  <a:close/>
                  <a:moveTo>
                    <a:pt x="673" y="3"/>
                  </a:moveTo>
                  <a:lnTo>
                    <a:pt x="648" y="3"/>
                  </a:lnTo>
                  <a:lnTo>
                    <a:pt x="648" y="3"/>
                  </a:lnTo>
                  <a:lnTo>
                    <a:pt x="647" y="2"/>
                  </a:lnTo>
                  <a:lnTo>
                    <a:pt x="647" y="2"/>
                  </a:lnTo>
                  <a:lnTo>
                    <a:pt x="647" y="1"/>
                  </a:lnTo>
                  <a:lnTo>
                    <a:pt x="647" y="0"/>
                  </a:lnTo>
                  <a:lnTo>
                    <a:pt x="647" y="0"/>
                  </a:lnTo>
                  <a:lnTo>
                    <a:pt x="648" y="0"/>
                  </a:lnTo>
                  <a:lnTo>
                    <a:pt x="648" y="0"/>
                  </a:lnTo>
                  <a:lnTo>
                    <a:pt x="673" y="0"/>
                  </a:lnTo>
                  <a:lnTo>
                    <a:pt x="674" y="0"/>
                  </a:lnTo>
                  <a:lnTo>
                    <a:pt x="675" y="0"/>
                  </a:lnTo>
                  <a:lnTo>
                    <a:pt x="675" y="0"/>
                  </a:lnTo>
                  <a:lnTo>
                    <a:pt x="675" y="1"/>
                  </a:lnTo>
                  <a:lnTo>
                    <a:pt x="675" y="2"/>
                  </a:lnTo>
                  <a:lnTo>
                    <a:pt x="675" y="2"/>
                  </a:lnTo>
                  <a:lnTo>
                    <a:pt x="674" y="3"/>
                  </a:lnTo>
                  <a:lnTo>
                    <a:pt x="673" y="3"/>
                  </a:lnTo>
                  <a:lnTo>
                    <a:pt x="673" y="3"/>
                  </a:lnTo>
                  <a:close/>
                  <a:moveTo>
                    <a:pt x="631" y="3"/>
                  </a:moveTo>
                  <a:lnTo>
                    <a:pt x="606" y="3"/>
                  </a:lnTo>
                  <a:lnTo>
                    <a:pt x="605" y="3"/>
                  </a:lnTo>
                  <a:lnTo>
                    <a:pt x="605" y="2"/>
                  </a:lnTo>
                  <a:lnTo>
                    <a:pt x="604" y="2"/>
                  </a:lnTo>
                  <a:lnTo>
                    <a:pt x="604" y="1"/>
                  </a:lnTo>
                  <a:lnTo>
                    <a:pt x="604" y="0"/>
                  </a:lnTo>
                  <a:lnTo>
                    <a:pt x="605" y="0"/>
                  </a:lnTo>
                  <a:lnTo>
                    <a:pt x="605" y="0"/>
                  </a:lnTo>
                  <a:lnTo>
                    <a:pt x="606" y="0"/>
                  </a:lnTo>
                  <a:lnTo>
                    <a:pt x="631" y="0"/>
                  </a:lnTo>
                  <a:lnTo>
                    <a:pt x="632" y="0"/>
                  </a:lnTo>
                  <a:lnTo>
                    <a:pt x="632" y="0"/>
                  </a:lnTo>
                  <a:lnTo>
                    <a:pt x="632" y="0"/>
                  </a:lnTo>
                  <a:lnTo>
                    <a:pt x="633" y="1"/>
                  </a:lnTo>
                  <a:lnTo>
                    <a:pt x="632" y="2"/>
                  </a:lnTo>
                  <a:lnTo>
                    <a:pt x="632" y="2"/>
                  </a:lnTo>
                  <a:lnTo>
                    <a:pt x="632" y="3"/>
                  </a:lnTo>
                  <a:lnTo>
                    <a:pt x="631" y="3"/>
                  </a:lnTo>
                  <a:lnTo>
                    <a:pt x="631" y="3"/>
                  </a:lnTo>
                  <a:close/>
                  <a:moveTo>
                    <a:pt x="589" y="3"/>
                  </a:moveTo>
                  <a:lnTo>
                    <a:pt x="564" y="3"/>
                  </a:lnTo>
                  <a:lnTo>
                    <a:pt x="563" y="3"/>
                  </a:lnTo>
                  <a:lnTo>
                    <a:pt x="562" y="2"/>
                  </a:lnTo>
                  <a:lnTo>
                    <a:pt x="562" y="2"/>
                  </a:lnTo>
                  <a:lnTo>
                    <a:pt x="562" y="1"/>
                  </a:lnTo>
                  <a:lnTo>
                    <a:pt x="562" y="0"/>
                  </a:lnTo>
                  <a:lnTo>
                    <a:pt x="562" y="0"/>
                  </a:lnTo>
                  <a:lnTo>
                    <a:pt x="563" y="0"/>
                  </a:lnTo>
                  <a:lnTo>
                    <a:pt x="564" y="0"/>
                  </a:lnTo>
                  <a:lnTo>
                    <a:pt x="589" y="0"/>
                  </a:lnTo>
                  <a:lnTo>
                    <a:pt x="589" y="0"/>
                  </a:lnTo>
                  <a:lnTo>
                    <a:pt x="590" y="0"/>
                  </a:lnTo>
                  <a:lnTo>
                    <a:pt x="590" y="1"/>
                  </a:lnTo>
                  <a:lnTo>
                    <a:pt x="590" y="2"/>
                  </a:lnTo>
                  <a:lnTo>
                    <a:pt x="589" y="3"/>
                  </a:lnTo>
                  <a:lnTo>
                    <a:pt x="589" y="3"/>
                  </a:lnTo>
                  <a:lnTo>
                    <a:pt x="589" y="3"/>
                  </a:lnTo>
                  <a:close/>
                  <a:moveTo>
                    <a:pt x="546" y="3"/>
                  </a:moveTo>
                  <a:lnTo>
                    <a:pt x="521" y="3"/>
                  </a:lnTo>
                  <a:lnTo>
                    <a:pt x="520" y="3"/>
                  </a:lnTo>
                  <a:lnTo>
                    <a:pt x="520" y="2"/>
                  </a:lnTo>
                  <a:lnTo>
                    <a:pt x="520" y="2"/>
                  </a:lnTo>
                  <a:lnTo>
                    <a:pt x="520" y="1"/>
                  </a:lnTo>
                  <a:lnTo>
                    <a:pt x="520" y="0"/>
                  </a:lnTo>
                  <a:lnTo>
                    <a:pt x="520" y="0"/>
                  </a:lnTo>
                  <a:lnTo>
                    <a:pt x="520" y="0"/>
                  </a:lnTo>
                  <a:lnTo>
                    <a:pt x="521" y="0"/>
                  </a:lnTo>
                  <a:lnTo>
                    <a:pt x="546" y="0"/>
                  </a:lnTo>
                  <a:lnTo>
                    <a:pt x="547" y="0"/>
                  </a:lnTo>
                  <a:lnTo>
                    <a:pt x="547" y="0"/>
                  </a:lnTo>
                  <a:lnTo>
                    <a:pt x="548" y="0"/>
                  </a:lnTo>
                  <a:lnTo>
                    <a:pt x="548" y="1"/>
                  </a:lnTo>
                  <a:lnTo>
                    <a:pt x="548" y="2"/>
                  </a:lnTo>
                  <a:lnTo>
                    <a:pt x="547" y="2"/>
                  </a:lnTo>
                  <a:lnTo>
                    <a:pt x="547" y="3"/>
                  </a:lnTo>
                  <a:lnTo>
                    <a:pt x="546" y="3"/>
                  </a:lnTo>
                  <a:lnTo>
                    <a:pt x="546" y="3"/>
                  </a:lnTo>
                  <a:close/>
                  <a:moveTo>
                    <a:pt x="504" y="3"/>
                  </a:moveTo>
                  <a:lnTo>
                    <a:pt x="479" y="3"/>
                  </a:lnTo>
                  <a:lnTo>
                    <a:pt x="478" y="3"/>
                  </a:lnTo>
                  <a:lnTo>
                    <a:pt x="478" y="2"/>
                  </a:lnTo>
                  <a:lnTo>
                    <a:pt x="477" y="2"/>
                  </a:lnTo>
                  <a:lnTo>
                    <a:pt x="477" y="1"/>
                  </a:lnTo>
                  <a:lnTo>
                    <a:pt x="477" y="0"/>
                  </a:lnTo>
                  <a:lnTo>
                    <a:pt x="478" y="0"/>
                  </a:lnTo>
                  <a:lnTo>
                    <a:pt x="478" y="0"/>
                  </a:lnTo>
                  <a:lnTo>
                    <a:pt x="479" y="0"/>
                  </a:lnTo>
                  <a:lnTo>
                    <a:pt x="504" y="0"/>
                  </a:lnTo>
                  <a:lnTo>
                    <a:pt x="504" y="0"/>
                  </a:lnTo>
                  <a:lnTo>
                    <a:pt x="505" y="0"/>
                  </a:lnTo>
                  <a:lnTo>
                    <a:pt x="505" y="0"/>
                  </a:lnTo>
                  <a:lnTo>
                    <a:pt x="505" y="1"/>
                  </a:lnTo>
                  <a:lnTo>
                    <a:pt x="505" y="2"/>
                  </a:lnTo>
                  <a:lnTo>
                    <a:pt x="505" y="2"/>
                  </a:lnTo>
                  <a:lnTo>
                    <a:pt x="504" y="3"/>
                  </a:lnTo>
                  <a:lnTo>
                    <a:pt x="504" y="3"/>
                  </a:lnTo>
                  <a:lnTo>
                    <a:pt x="504" y="3"/>
                  </a:lnTo>
                  <a:close/>
                  <a:moveTo>
                    <a:pt x="461" y="3"/>
                  </a:moveTo>
                  <a:lnTo>
                    <a:pt x="436" y="3"/>
                  </a:lnTo>
                  <a:lnTo>
                    <a:pt x="436" y="3"/>
                  </a:lnTo>
                  <a:lnTo>
                    <a:pt x="435" y="2"/>
                  </a:lnTo>
                  <a:lnTo>
                    <a:pt x="435" y="2"/>
                  </a:lnTo>
                  <a:lnTo>
                    <a:pt x="435" y="1"/>
                  </a:lnTo>
                  <a:lnTo>
                    <a:pt x="435" y="0"/>
                  </a:lnTo>
                  <a:lnTo>
                    <a:pt x="435" y="0"/>
                  </a:lnTo>
                  <a:lnTo>
                    <a:pt x="436" y="0"/>
                  </a:lnTo>
                  <a:lnTo>
                    <a:pt x="436" y="0"/>
                  </a:lnTo>
                  <a:lnTo>
                    <a:pt x="461" y="0"/>
                  </a:lnTo>
                  <a:lnTo>
                    <a:pt x="462" y="0"/>
                  </a:lnTo>
                  <a:lnTo>
                    <a:pt x="463" y="0"/>
                  </a:lnTo>
                  <a:lnTo>
                    <a:pt x="463" y="0"/>
                  </a:lnTo>
                  <a:lnTo>
                    <a:pt x="463" y="1"/>
                  </a:lnTo>
                  <a:lnTo>
                    <a:pt x="463" y="2"/>
                  </a:lnTo>
                  <a:lnTo>
                    <a:pt x="463" y="2"/>
                  </a:lnTo>
                  <a:lnTo>
                    <a:pt x="462" y="3"/>
                  </a:lnTo>
                  <a:lnTo>
                    <a:pt x="461" y="3"/>
                  </a:lnTo>
                  <a:lnTo>
                    <a:pt x="461" y="3"/>
                  </a:lnTo>
                  <a:close/>
                  <a:moveTo>
                    <a:pt x="419" y="3"/>
                  </a:moveTo>
                  <a:lnTo>
                    <a:pt x="394" y="3"/>
                  </a:lnTo>
                  <a:lnTo>
                    <a:pt x="393" y="3"/>
                  </a:lnTo>
                  <a:lnTo>
                    <a:pt x="393" y="2"/>
                  </a:lnTo>
                  <a:lnTo>
                    <a:pt x="392" y="2"/>
                  </a:lnTo>
                  <a:lnTo>
                    <a:pt x="392" y="1"/>
                  </a:lnTo>
                  <a:lnTo>
                    <a:pt x="392" y="0"/>
                  </a:lnTo>
                  <a:lnTo>
                    <a:pt x="393" y="0"/>
                  </a:lnTo>
                  <a:lnTo>
                    <a:pt x="393" y="0"/>
                  </a:lnTo>
                  <a:lnTo>
                    <a:pt x="394" y="0"/>
                  </a:lnTo>
                  <a:lnTo>
                    <a:pt x="419" y="0"/>
                  </a:lnTo>
                  <a:lnTo>
                    <a:pt x="419" y="0"/>
                  </a:lnTo>
                  <a:lnTo>
                    <a:pt x="420" y="0"/>
                  </a:lnTo>
                  <a:lnTo>
                    <a:pt x="420" y="0"/>
                  </a:lnTo>
                  <a:lnTo>
                    <a:pt x="421" y="1"/>
                  </a:lnTo>
                  <a:lnTo>
                    <a:pt x="420" y="2"/>
                  </a:lnTo>
                  <a:lnTo>
                    <a:pt x="420" y="2"/>
                  </a:lnTo>
                  <a:lnTo>
                    <a:pt x="419" y="3"/>
                  </a:lnTo>
                  <a:lnTo>
                    <a:pt x="419" y="3"/>
                  </a:lnTo>
                  <a:lnTo>
                    <a:pt x="419" y="3"/>
                  </a:lnTo>
                  <a:close/>
                  <a:moveTo>
                    <a:pt x="377" y="3"/>
                  </a:moveTo>
                  <a:lnTo>
                    <a:pt x="352" y="3"/>
                  </a:lnTo>
                  <a:lnTo>
                    <a:pt x="351" y="3"/>
                  </a:lnTo>
                  <a:lnTo>
                    <a:pt x="350" y="2"/>
                  </a:lnTo>
                  <a:lnTo>
                    <a:pt x="350" y="2"/>
                  </a:lnTo>
                  <a:lnTo>
                    <a:pt x="350" y="1"/>
                  </a:lnTo>
                  <a:lnTo>
                    <a:pt x="350" y="0"/>
                  </a:lnTo>
                  <a:lnTo>
                    <a:pt x="350" y="0"/>
                  </a:lnTo>
                  <a:lnTo>
                    <a:pt x="351" y="0"/>
                  </a:lnTo>
                  <a:lnTo>
                    <a:pt x="352" y="0"/>
                  </a:lnTo>
                  <a:lnTo>
                    <a:pt x="377" y="0"/>
                  </a:lnTo>
                  <a:lnTo>
                    <a:pt x="377" y="0"/>
                  </a:lnTo>
                  <a:lnTo>
                    <a:pt x="378" y="0"/>
                  </a:lnTo>
                  <a:lnTo>
                    <a:pt x="378" y="0"/>
                  </a:lnTo>
                  <a:lnTo>
                    <a:pt x="378" y="1"/>
                  </a:lnTo>
                  <a:lnTo>
                    <a:pt x="378" y="2"/>
                  </a:lnTo>
                  <a:lnTo>
                    <a:pt x="378" y="2"/>
                  </a:lnTo>
                  <a:lnTo>
                    <a:pt x="377" y="3"/>
                  </a:lnTo>
                  <a:lnTo>
                    <a:pt x="377" y="3"/>
                  </a:lnTo>
                  <a:lnTo>
                    <a:pt x="377" y="3"/>
                  </a:lnTo>
                  <a:close/>
                  <a:moveTo>
                    <a:pt x="334" y="3"/>
                  </a:moveTo>
                  <a:lnTo>
                    <a:pt x="309" y="3"/>
                  </a:lnTo>
                  <a:lnTo>
                    <a:pt x="308" y="3"/>
                  </a:lnTo>
                  <a:lnTo>
                    <a:pt x="308" y="2"/>
                  </a:lnTo>
                  <a:lnTo>
                    <a:pt x="308" y="2"/>
                  </a:lnTo>
                  <a:lnTo>
                    <a:pt x="308" y="1"/>
                  </a:lnTo>
                  <a:lnTo>
                    <a:pt x="308" y="0"/>
                  </a:lnTo>
                  <a:lnTo>
                    <a:pt x="308" y="0"/>
                  </a:lnTo>
                  <a:lnTo>
                    <a:pt x="308" y="0"/>
                  </a:lnTo>
                  <a:lnTo>
                    <a:pt x="309" y="0"/>
                  </a:lnTo>
                  <a:lnTo>
                    <a:pt x="334" y="0"/>
                  </a:lnTo>
                  <a:lnTo>
                    <a:pt x="335" y="0"/>
                  </a:lnTo>
                  <a:lnTo>
                    <a:pt x="335" y="0"/>
                  </a:lnTo>
                  <a:lnTo>
                    <a:pt x="336" y="0"/>
                  </a:lnTo>
                  <a:lnTo>
                    <a:pt x="336" y="1"/>
                  </a:lnTo>
                  <a:lnTo>
                    <a:pt x="336" y="2"/>
                  </a:lnTo>
                  <a:lnTo>
                    <a:pt x="335" y="2"/>
                  </a:lnTo>
                  <a:lnTo>
                    <a:pt x="335" y="3"/>
                  </a:lnTo>
                  <a:lnTo>
                    <a:pt x="334" y="3"/>
                  </a:lnTo>
                  <a:lnTo>
                    <a:pt x="334" y="3"/>
                  </a:lnTo>
                  <a:close/>
                  <a:moveTo>
                    <a:pt x="292" y="3"/>
                  </a:moveTo>
                  <a:lnTo>
                    <a:pt x="267" y="3"/>
                  </a:lnTo>
                  <a:lnTo>
                    <a:pt x="266" y="3"/>
                  </a:lnTo>
                  <a:lnTo>
                    <a:pt x="266" y="2"/>
                  </a:lnTo>
                  <a:lnTo>
                    <a:pt x="265" y="2"/>
                  </a:lnTo>
                  <a:lnTo>
                    <a:pt x="265" y="1"/>
                  </a:lnTo>
                  <a:lnTo>
                    <a:pt x="265" y="0"/>
                  </a:lnTo>
                  <a:lnTo>
                    <a:pt x="266" y="0"/>
                  </a:lnTo>
                  <a:lnTo>
                    <a:pt x="266" y="0"/>
                  </a:lnTo>
                  <a:lnTo>
                    <a:pt x="267" y="0"/>
                  </a:lnTo>
                  <a:lnTo>
                    <a:pt x="292" y="0"/>
                  </a:lnTo>
                  <a:lnTo>
                    <a:pt x="292" y="0"/>
                  </a:lnTo>
                  <a:lnTo>
                    <a:pt x="293" y="0"/>
                  </a:lnTo>
                  <a:lnTo>
                    <a:pt x="293" y="0"/>
                  </a:lnTo>
                  <a:lnTo>
                    <a:pt x="293" y="1"/>
                  </a:lnTo>
                  <a:lnTo>
                    <a:pt x="293" y="2"/>
                  </a:lnTo>
                  <a:lnTo>
                    <a:pt x="293" y="2"/>
                  </a:lnTo>
                  <a:lnTo>
                    <a:pt x="292" y="3"/>
                  </a:lnTo>
                  <a:lnTo>
                    <a:pt x="292" y="3"/>
                  </a:lnTo>
                  <a:lnTo>
                    <a:pt x="292" y="3"/>
                  </a:lnTo>
                  <a:close/>
                  <a:moveTo>
                    <a:pt x="249" y="3"/>
                  </a:moveTo>
                  <a:lnTo>
                    <a:pt x="224" y="3"/>
                  </a:lnTo>
                  <a:lnTo>
                    <a:pt x="224" y="3"/>
                  </a:lnTo>
                  <a:lnTo>
                    <a:pt x="223" y="2"/>
                  </a:lnTo>
                  <a:lnTo>
                    <a:pt x="223" y="2"/>
                  </a:lnTo>
                  <a:lnTo>
                    <a:pt x="223" y="1"/>
                  </a:lnTo>
                  <a:lnTo>
                    <a:pt x="223" y="0"/>
                  </a:lnTo>
                  <a:lnTo>
                    <a:pt x="223" y="0"/>
                  </a:lnTo>
                  <a:lnTo>
                    <a:pt x="224" y="0"/>
                  </a:lnTo>
                  <a:lnTo>
                    <a:pt x="224" y="0"/>
                  </a:lnTo>
                  <a:lnTo>
                    <a:pt x="249" y="0"/>
                  </a:lnTo>
                  <a:lnTo>
                    <a:pt x="250" y="0"/>
                  </a:lnTo>
                  <a:lnTo>
                    <a:pt x="250" y="0"/>
                  </a:lnTo>
                  <a:lnTo>
                    <a:pt x="251" y="0"/>
                  </a:lnTo>
                  <a:lnTo>
                    <a:pt x="251" y="1"/>
                  </a:lnTo>
                  <a:lnTo>
                    <a:pt x="251" y="2"/>
                  </a:lnTo>
                  <a:lnTo>
                    <a:pt x="250" y="2"/>
                  </a:lnTo>
                  <a:lnTo>
                    <a:pt x="250" y="3"/>
                  </a:lnTo>
                  <a:lnTo>
                    <a:pt x="249" y="3"/>
                  </a:lnTo>
                  <a:lnTo>
                    <a:pt x="249" y="3"/>
                  </a:lnTo>
                  <a:close/>
                  <a:moveTo>
                    <a:pt x="207" y="3"/>
                  </a:moveTo>
                  <a:lnTo>
                    <a:pt x="182" y="3"/>
                  </a:lnTo>
                  <a:lnTo>
                    <a:pt x="181" y="3"/>
                  </a:lnTo>
                  <a:lnTo>
                    <a:pt x="181" y="2"/>
                  </a:lnTo>
                  <a:lnTo>
                    <a:pt x="180" y="2"/>
                  </a:lnTo>
                  <a:lnTo>
                    <a:pt x="180" y="1"/>
                  </a:lnTo>
                  <a:lnTo>
                    <a:pt x="180" y="0"/>
                  </a:lnTo>
                  <a:lnTo>
                    <a:pt x="181" y="0"/>
                  </a:lnTo>
                  <a:lnTo>
                    <a:pt x="181" y="0"/>
                  </a:lnTo>
                  <a:lnTo>
                    <a:pt x="182" y="0"/>
                  </a:lnTo>
                  <a:lnTo>
                    <a:pt x="207" y="0"/>
                  </a:lnTo>
                  <a:lnTo>
                    <a:pt x="207" y="0"/>
                  </a:lnTo>
                  <a:lnTo>
                    <a:pt x="208" y="0"/>
                  </a:lnTo>
                  <a:lnTo>
                    <a:pt x="208" y="0"/>
                  </a:lnTo>
                  <a:lnTo>
                    <a:pt x="209" y="1"/>
                  </a:lnTo>
                  <a:lnTo>
                    <a:pt x="208" y="2"/>
                  </a:lnTo>
                  <a:lnTo>
                    <a:pt x="208" y="2"/>
                  </a:lnTo>
                  <a:lnTo>
                    <a:pt x="207" y="3"/>
                  </a:lnTo>
                  <a:lnTo>
                    <a:pt x="207" y="3"/>
                  </a:lnTo>
                  <a:lnTo>
                    <a:pt x="207" y="3"/>
                  </a:lnTo>
                  <a:close/>
                  <a:moveTo>
                    <a:pt x="165" y="3"/>
                  </a:moveTo>
                  <a:lnTo>
                    <a:pt x="140" y="3"/>
                  </a:lnTo>
                  <a:lnTo>
                    <a:pt x="139" y="3"/>
                  </a:lnTo>
                  <a:lnTo>
                    <a:pt x="138" y="2"/>
                  </a:lnTo>
                  <a:lnTo>
                    <a:pt x="138" y="2"/>
                  </a:lnTo>
                  <a:lnTo>
                    <a:pt x="138" y="1"/>
                  </a:lnTo>
                  <a:lnTo>
                    <a:pt x="138" y="0"/>
                  </a:lnTo>
                  <a:lnTo>
                    <a:pt x="138" y="0"/>
                  </a:lnTo>
                  <a:lnTo>
                    <a:pt x="139" y="0"/>
                  </a:lnTo>
                  <a:lnTo>
                    <a:pt x="140" y="0"/>
                  </a:lnTo>
                  <a:lnTo>
                    <a:pt x="165" y="0"/>
                  </a:lnTo>
                  <a:lnTo>
                    <a:pt x="165" y="0"/>
                  </a:lnTo>
                  <a:lnTo>
                    <a:pt x="166" y="0"/>
                  </a:lnTo>
                  <a:lnTo>
                    <a:pt x="166" y="0"/>
                  </a:lnTo>
                  <a:lnTo>
                    <a:pt x="166" y="1"/>
                  </a:lnTo>
                  <a:lnTo>
                    <a:pt x="166" y="2"/>
                  </a:lnTo>
                  <a:lnTo>
                    <a:pt x="166" y="2"/>
                  </a:lnTo>
                  <a:lnTo>
                    <a:pt x="165" y="3"/>
                  </a:lnTo>
                  <a:lnTo>
                    <a:pt x="165" y="3"/>
                  </a:lnTo>
                  <a:lnTo>
                    <a:pt x="165" y="3"/>
                  </a:lnTo>
                  <a:close/>
                  <a:moveTo>
                    <a:pt x="122" y="3"/>
                  </a:moveTo>
                  <a:lnTo>
                    <a:pt x="97" y="3"/>
                  </a:lnTo>
                  <a:lnTo>
                    <a:pt x="96" y="3"/>
                  </a:lnTo>
                  <a:lnTo>
                    <a:pt x="96" y="2"/>
                  </a:lnTo>
                  <a:lnTo>
                    <a:pt x="95" y="2"/>
                  </a:lnTo>
                  <a:lnTo>
                    <a:pt x="95" y="1"/>
                  </a:lnTo>
                  <a:lnTo>
                    <a:pt x="95" y="0"/>
                  </a:lnTo>
                  <a:lnTo>
                    <a:pt x="96" y="0"/>
                  </a:lnTo>
                  <a:lnTo>
                    <a:pt x="96" y="0"/>
                  </a:lnTo>
                  <a:lnTo>
                    <a:pt x="97" y="0"/>
                  </a:lnTo>
                  <a:lnTo>
                    <a:pt x="122" y="0"/>
                  </a:lnTo>
                  <a:lnTo>
                    <a:pt x="123" y="0"/>
                  </a:lnTo>
                  <a:lnTo>
                    <a:pt x="123" y="0"/>
                  </a:lnTo>
                  <a:lnTo>
                    <a:pt x="124" y="1"/>
                  </a:lnTo>
                  <a:lnTo>
                    <a:pt x="123" y="2"/>
                  </a:lnTo>
                  <a:lnTo>
                    <a:pt x="123" y="3"/>
                  </a:lnTo>
                  <a:lnTo>
                    <a:pt x="122" y="3"/>
                  </a:lnTo>
                  <a:lnTo>
                    <a:pt x="122" y="3"/>
                  </a:lnTo>
                  <a:close/>
                  <a:moveTo>
                    <a:pt x="80" y="3"/>
                  </a:moveTo>
                  <a:lnTo>
                    <a:pt x="55" y="3"/>
                  </a:lnTo>
                  <a:lnTo>
                    <a:pt x="54" y="3"/>
                  </a:lnTo>
                  <a:lnTo>
                    <a:pt x="53" y="2"/>
                  </a:lnTo>
                  <a:lnTo>
                    <a:pt x="53" y="2"/>
                  </a:lnTo>
                  <a:lnTo>
                    <a:pt x="53" y="1"/>
                  </a:lnTo>
                  <a:lnTo>
                    <a:pt x="53" y="0"/>
                  </a:lnTo>
                  <a:lnTo>
                    <a:pt x="53" y="0"/>
                  </a:lnTo>
                  <a:lnTo>
                    <a:pt x="54" y="0"/>
                  </a:lnTo>
                  <a:lnTo>
                    <a:pt x="55" y="0"/>
                  </a:lnTo>
                  <a:lnTo>
                    <a:pt x="80" y="0"/>
                  </a:lnTo>
                  <a:lnTo>
                    <a:pt x="80" y="0"/>
                  </a:lnTo>
                  <a:lnTo>
                    <a:pt x="81" y="0"/>
                  </a:lnTo>
                  <a:lnTo>
                    <a:pt x="81" y="0"/>
                  </a:lnTo>
                  <a:lnTo>
                    <a:pt x="81" y="1"/>
                  </a:lnTo>
                  <a:lnTo>
                    <a:pt x="81" y="2"/>
                  </a:lnTo>
                  <a:lnTo>
                    <a:pt x="81" y="2"/>
                  </a:lnTo>
                  <a:lnTo>
                    <a:pt x="80" y="3"/>
                  </a:lnTo>
                  <a:lnTo>
                    <a:pt x="80" y="3"/>
                  </a:lnTo>
                  <a:lnTo>
                    <a:pt x="80" y="3"/>
                  </a:lnTo>
                  <a:close/>
                  <a:moveTo>
                    <a:pt x="37" y="3"/>
                  </a:moveTo>
                  <a:lnTo>
                    <a:pt x="12" y="3"/>
                  </a:lnTo>
                  <a:lnTo>
                    <a:pt x="12" y="3"/>
                  </a:lnTo>
                  <a:lnTo>
                    <a:pt x="11" y="2"/>
                  </a:lnTo>
                  <a:lnTo>
                    <a:pt x="11" y="2"/>
                  </a:lnTo>
                  <a:lnTo>
                    <a:pt x="11" y="1"/>
                  </a:lnTo>
                  <a:lnTo>
                    <a:pt x="11" y="0"/>
                  </a:lnTo>
                  <a:lnTo>
                    <a:pt x="11" y="0"/>
                  </a:lnTo>
                  <a:lnTo>
                    <a:pt x="12" y="0"/>
                  </a:lnTo>
                  <a:lnTo>
                    <a:pt x="12" y="0"/>
                  </a:lnTo>
                  <a:lnTo>
                    <a:pt x="37" y="0"/>
                  </a:lnTo>
                  <a:lnTo>
                    <a:pt x="38" y="0"/>
                  </a:lnTo>
                  <a:lnTo>
                    <a:pt x="38" y="0"/>
                  </a:lnTo>
                  <a:lnTo>
                    <a:pt x="39" y="0"/>
                  </a:lnTo>
                  <a:lnTo>
                    <a:pt x="39" y="1"/>
                  </a:lnTo>
                  <a:lnTo>
                    <a:pt x="39" y="2"/>
                  </a:lnTo>
                  <a:lnTo>
                    <a:pt x="38" y="2"/>
                  </a:lnTo>
                  <a:lnTo>
                    <a:pt x="38" y="3"/>
                  </a:lnTo>
                  <a:lnTo>
                    <a:pt x="37" y="3"/>
                  </a:lnTo>
                  <a:lnTo>
                    <a:pt x="37" y="3"/>
                  </a:lnTo>
                  <a:close/>
                </a:path>
              </a:pathLst>
            </a:custGeom>
            <a:solidFill>
              <a:srgbClr val="000000"/>
            </a:solidFill>
            <a:ln w="25400">
              <a:solidFill>
                <a:srgbClr val="000000"/>
              </a:solidFill>
              <a:prstDash val="solid"/>
              <a:round/>
              <a:headEnd/>
              <a:tailEnd/>
            </a:ln>
          </p:spPr>
          <p:txBody>
            <a:bodyPr/>
            <a:lstStyle/>
            <a:p>
              <a:endParaRPr lang="en-US"/>
            </a:p>
          </p:txBody>
        </p:sp>
        <p:sp>
          <p:nvSpPr>
            <p:cNvPr id="309656" name="Rectangle 408">
              <a:extLst>
                <a:ext uri="{FF2B5EF4-FFF2-40B4-BE49-F238E27FC236}">
                  <a16:creationId xmlns:a16="http://schemas.microsoft.com/office/drawing/2014/main" id="{0065740E-C9F3-AA4B-B4F2-8BA7A112FA97}"/>
                </a:ext>
              </a:extLst>
            </p:cNvPr>
            <p:cNvSpPr>
              <a:spLocks noChangeArrowheads="1"/>
            </p:cNvSpPr>
            <p:nvPr/>
          </p:nvSpPr>
          <p:spPr bwMode="auto">
            <a:xfrm>
              <a:off x="3754" y="1972"/>
              <a:ext cx="261" cy="151"/>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57" name="Rectangle 409">
              <a:extLst>
                <a:ext uri="{FF2B5EF4-FFF2-40B4-BE49-F238E27FC236}">
                  <a16:creationId xmlns:a16="http://schemas.microsoft.com/office/drawing/2014/main" id="{4366122A-DA17-C64E-9218-B09740BC2949}"/>
                </a:ext>
              </a:extLst>
            </p:cNvPr>
            <p:cNvSpPr>
              <a:spLocks noChangeArrowheads="1"/>
            </p:cNvSpPr>
            <p:nvPr/>
          </p:nvSpPr>
          <p:spPr bwMode="auto">
            <a:xfrm>
              <a:off x="3676" y="1972"/>
              <a:ext cx="339" cy="151"/>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58" name="Rectangle 410">
              <a:extLst>
                <a:ext uri="{FF2B5EF4-FFF2-40B4-BE49-F238E27FC236}">
                  <a16:creationId xmlns:a16="http://schemas.microsoft.com/office/drawing/2014/main" id="{AC108ACC-E6FF-4C42-A168-2158592AB861}"/>
                </a:ext>
              </a:extLst>
            </p:cNvPr>
            <p:cNvSpPr>
              <a:spLocks noChangeArrowheads="1"/>
            </p:cNvSpPr>
            <p:nvPr/>
          </p:nvSpPr>
          <p:spPr bwMode="auto">
            <a:xfrm>
              <a:off x="3780" y="1988"/>
              <a:ext cx="11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oc :</a:t>
              </a:r>
              <a:endParaRPr lang="en-US" altLang="en-US" sz="1800" b="1">
                <a:solidFill>
                  <a:schemeClr val="tx2"/>
                </a:solidFill>
                <a:latin typeface="Tahoma" panose="020B0604030504040204" pitchFamily="34" charset="0"/>
              </a:endParaRPr>
            </a:p>
          </p:txBody>
        </p:sp>
        <p:sp>
          <p:nvSpPr>
            <p:cNvPr id="309659" name="Rectangle 411">
              <a:extLst>
                <a:ext uri="{FF2B5EF4-FFF2-40B4-BE49-F238E27FC236}">
                  <a16:creationId xmlns:a16="http://schemas.microsoft.com/office/drawing/2014/main" id="{950C50A2-836B-F94F-9F18-CD60079DCC74}"/>
                </a:ext>
              </a:extLst>
            </p:cNvPr>
            <p:cNvSpPr>
              <a:spLocks noChangeArrowheads="1"/>
            </p:cNvSpPr>
            <p:nvPr/>
          </p:nvSpPr>
          <p:spPr bwMode="auto">
            <a:xfrm>
              <a:off x="3670" y="2046"/>
              <a:ext cx="35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ObsControl</a:t>
              </a:r>
              <a:endParaRPr lang="en-US" altLang="en-US" sz="1800" b="1">
                <a:solidFill>
                  <a:schemeClr val="tx2"/>
                </a:solidFill>
                <a:latin typeface="Tahoma" panose="020B0604030504040204" pitchFamily="34" charset="0"/>
              </a:endParaRPr>
            </a:p>
          </p:txBody>
        </p:sp>
        <p:sp>
          <p:nvSpPr>
            <p:cNvPr id="309660" name="Line 412">
              <a:extLst>
                <a:ext uri="{FF2B5EF4-FFF2-40B4-BE49-F238E27FC236}">
                  <a16:creationId xmlns:a16="http://schemas.microsoft.com/office/drawing/2014/main" id="{6567D7F6-325E-724A-AC1E-C8BCC8AD99E4}"/>
                </a:ext>
              </a:extLst>
            </p:cNvPr>
            <p:cNvSpPr>
              <a:spLocks noChangeShapeType="1"/>
            </p:cNvSpPr>
            <p:nvPr/>
          </p:nvSpPr>
          <p:spPr bwMode="auto">
            <a:xfrm flipV="1">
              <a:off x="3792"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61" name="Rectangle 413">
              <a:extLst>
                <a:ext uri="{FF2B5EF4-FFF2-40B4-BE49-F238E27FC236}">
                  <a16:creationId xmlns:a16="http://schemas.microsoft.com/office/drawing/2014/main" id="{FC4A4251-55F4-A044-BC92-950F4DA1751E}"/>
                </a:ext>
              </a:extLst>
            </p:cNvPr>
            <p:cNvSpPr>
              <a:spLocks noChangeArrowheads="1"/>
            </p:cNvSpPr>
            <p:nvPr/>
          </p:nvSpPr>
          <p:spPr bwMode="auto">
            <a:xfrm>
              <a:off x="3876" y="2104"/>
              <a:ext cx="32"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2" name="Rectangle 414">
              <a:extLst>
                <a:ext uri="{FF2B5EF4-FFF2-40B4-BE49-F238E27FC236}">
                  <a16:creationId xmlns:a16="http://schemas.microsoft.com/office/drawing/2014/main" id="{60CBA0CB-96CD-AD40-AA42-9D3768A08CEA}"/>
                </a:ext>
              </a:extLst>
            </p:cNvPr>
            <p:cNvSpPr>
              <a:spLocks noChangeArrowheads="1"/>
            </p:cNvSpPr>
            <p:nvPr/>
          </p:nvSpPr>
          <p:spPr bwMode="auto">
            <a:xfrm>
              <a:off x="3876" y="2104"/>
              <a:ext cx="32"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3" name="Rectangle 415">
              <a:extLst>
                <a:ext uri="{FF2B5EF4-FFF2-40B4-BE49-F238E27FC236}">
                  <a16:creationId xmlns:a16="http://schemas.microsoft.com/office/drawing/2014/main" id="{3B9C49F6-791C-8941-90C6-235998682670}"/>
                </a:ext>
              </a:extLst>
            </p:cNvPr>
            <p:cNvSpPr>
              <a:spLocks noChangeArrowheads="1"/>
            </p:cNvSpPr>
            <p:nvPr/>
          </p:nvSpPr>
          <p:spPr bwMode="auto">
            <a:xfrm>
              <a:off x="3998" y="202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4" name="Rectangle 416">
              <a:extLst>
                <a:ext uri="{FF2B5EF4-FFF2-40B4-BE49-F238E27FC236}">
                  <a16:creationId xmlns:a16="http://schemas.microsoft.com/office/drawing/2014/main" id="{3DEB60B2-E345-EA4B-86F6-76CDFB9DAE88}"/>
                </a:ext>
              </a:extLst>
            </p:cNvPr>
            <p:cNvSpPr>
              <a:spLocks noChangeArrowheads="1"/>
            </p:cNvSpPr>
            <p:nvPr/>
          </p:nvSpPr>
          <p:spPr bwMode="auto">
            <a:xfrm>
              <a:off x="3998" y="202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5" name="Rectangle 417">
              <a:extLst>
                <a:ext uri="{FF2B5EF4-FFF2-40B4-BE49-F238E27FC236}">
                  <a16:creationId xmlns:a16="http://schemas.microsoft.com/office/drawing/2014/main" id="{453BE272-3E03-F847-9C0F-98472E7B9AC2}"/>
                </a:ext>
              </a:extLst>
            </p:cNvPr>
            <p:cNvSpPr>
              <a:spLocks noChangeArrowheads="1"/>
            </p:cNvSpPr>
            <p:nvPr/>
          </p:nvSpPr>
          <p:spPr bwMode="auto">
            <a:xfrm>
              <a:off x="3776"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6" name="Rectangle 418">
              <a:extLst>
                <a:ext uri="{FF2B5EF4-FFF2-40B4-BE49-F238E27FC236}">
                  <a16:creationId xmlns:a16="http://schemas.microsoft.com/office/drawing/2014/main" id="{D6A0BB66-9DCE-F447-8B99-3BA80AF94634}"/>
                </a:ext>
              </a:extLst>
            </p:cNvPr>
            <p:cNvSpPr>
              <a:spLocks noChangeArrowheads="1"/>
            </p:cNvSpPr>
            <p:nvPr/>
          </p:nvSpPr>
          <p:spPr bwMode="auto">
            <a:xfrm>
              <a:off x="3776"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7" name="Rectangle 419">
              <a:extLst>
                <a:ext uri="{FF2B5EF4-FFF2-40B4-BE49-F238E27FC236}">
                  <a16:creationId xmlns:a16="http://schemas.microsoft.com/office/drawing/2014/main" id="{5AE6BBCE-B790-EF49-A3F9-A5664570C768}"/>
                </a:ext>
              </a:extLst>
            </p:cNvPr>
            <p:cNvSpPr>
              <a:spLocks noChangeArrowheads="1"/>
            </p:cNvSpPr>
            <p:nvPr/>
          </p:nvSpPr>
          <p:spPr bwMode="auto">
            <a:xfrm>
              <a:off x="3868" y="1599"/>
              <a:ext cx="33" cy="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68" name="Rectangle 420">
              <a:extLst>
                <a:ext uri="{FF2B5EF4-FFF2-40B4-BE49-F238E27FC236}">
                  <a16:creationId xmlns:a16="http://schemas.microsoft.com/office/drawing/2014/main" id="{B4B6F14C-3661-8D4E-BDB4-A8AFCCDFA236}"/>
                </a:ext>
              </a:extLst>
            </p:cNvPr>
            <p:cNvSpPr>
              <a:spLocks noChangeArrowheads="1"/>
            </p:cNvSpPr>
            <p:nvPr/>
          </p:nvSpPr>
          <p:spPr bwMode="auto">
            <a:xfrm>
              <a:off x="3868" y="1599"/>
              <a:ext cx="33" cy="37"/>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69" name="Rectangle 421">
              <a:extLst>
                <a:ext uri="{FF2B5EF4-FFF2-40B4-BE49-F238E27FC236}">
                  <a16:creationId xmlns:a16="http://schemas.microsoft.com/office/drawing/2014/main" id="{4E9931B8-CE67-904B-A55A-C0624E04E542}"/>
                </a:ext>
              </a:extLst>
            </p:cNvPr>
            <p:cNvSpPr>
              <a:spLocks noChangeArrowheads="1"/>
            </p:cNvSpPr>
            <p:nvPr/>
          </p:nvSpPr>
          <p:spPr bwMode="auto">
            <a:xfrm>
              <a:off x="3868" y="1372"/>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0" name="Rectangle 422">
              <a:extLst>
                <a:ext uri="{FF2B5EF4-FFF2-40B4-BE49-F238E27FC236}">
                  <a16:creationId xmlns:a16="http://schemas.microsoft.com/office/drawing/2014/main" id="{C46EC461-21BC-614F-AAB6-56EA64E86B04}"/>
                </a:ext>
              </a:extLst>
            </p:cNvPr>
            <p:cNvSpPr>
              <a:spLocks noChangeArrowheads="1"/>
            </p:cNvSpPr>
            <p:nvPr/>
          </p:nvSpPr>
          <p:spPr bwMode="auto">
            <a:xfrm>
              <a:off x="3868" y="1372"/>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1" name="Rectangle 423">
              <a:extLst>
                <a:ext uri="{FF2B5EF4-FFF2-40B4-BE49-F238E27FC236}">
                  <a16:creationId xmlns:a16="http://schemas.microsoft.com/office/drawing/2014/main" id="{F2443680-4E03-D84D-8D18-A78798D7CD06}"/>
                </a:ext>
              </a:extLst>
            </p:cNvPr>
            <p:cNvSpPr>
              <a:spLocks noChangeArrowheads="1"/>
            </p:cNvSpPr>
            <p:nvPr/>
          </p:nvSpPr>
          <p:spPr bwMode="auto">
            <a:xfrm>
              <a:off x="3998" y="1297"/>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2" name="Rectangle 424">
              <a:extLst>
                <a:ext uri="{FF2B5EF4-FFF2-40B4-BE49-F238E27FC236}">
                  <a16:creationId xmlns:a16="http://schemas.microsoft.com/office/drawing/2014/main" id="{89FD68C0-5A20-2E41-944A-2E8D82B8BA7A}"/>
                </a:ext>
              </a:extLst>
            </p:cNvPr>
            <p:cNvSpPr>
              <a:spLocks noChangeArrowheads="1"/>
            </p:cNvSpPr>
            <p:nvPr/>
          </p:nvSpPr>
          <p:spPr bwMode="auto">
            <a:xfrm>
              <a:off x="3998" y="1297"/>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3" name="Rectangle 425">
              <a:extLst>
                <a:ext uri="{FF2B5EF4-FFF2-40B4-BE49-F238E27FC236}">
                  <a16:creationId xmlns:a16="http://schemas.microsoft.com/office/drawing/2014/main" id="{5349B127-3781-8644-9E92-4148962EDDDE}"/>
                </a:ext>
              </a:extLst>
            </p:cNvPr>
            <p:cNvSpPr>
              <a:spLocks noChangeArrowheads="1"/>
            </p:cNvSpPr>
            <p:nvPr/>
          </p:nvSpPr>
          <p:spPr bwMode="auto">
            <a:xfrm>
              <a:off x="3776"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4" name="Rectangle 426">
              <a:extLst>
                <a:ext uri="{FF2B5EF4-FFF2-40B4-BE49-F238E27FC236}">
                  <a16:creationId xmlns:a16="http://schemas.microsoft.com/office/drawing/2014/main" id="{191A6641-D0B5-DE4A-8A53-4CDE2488DEBD}"/>
                </a:ext>
              </a:extLst>
            </p:cNvPr>
            <p:cNvSpPr>
              <a:spLocks noChangeArrowheads="1"/>
            </p:cNvSpPr>
            <p:nvPr/>
          </p:nvSpPr>
          <p:spPr bwMode="auto">
            <a:xfrm>
              <a:off x="3776"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75" name="Rectangle 427">
              <a:extLst>
                <a:ext uri="{FF2B5EF4-FFF2-40B4-BE49-F238E27FC236}">
                  <a16:creationId xmlns:a16="http://schemas.microsoft.com/office/drawing/2014/main" id="{169F9DEC-92C6-7447-BD2E-FEDEE5732951}"/>
                </a:ext>
              </a:extLst>
            </p:cNvPr>
            <p:cNvSpPr>
              <a:spLocks noChangeArrowheads="1"/>
            </p:cNvSpPr>
            <p:nvPr/>
          </p:nvSpPr>
          <p:spPr bwMode="auto">
            <a:xfrm>
              <a:off x="3522" y="1810"/>
              <a:ext cx="32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InstrCmnd</a:t>
              </a:r>
            </a:p>
            <a:p>
              <a:pPr algn="ctr"/>
              <a:r>
                <a:rPr lang="en-US" altLang="en-US" sz="800" b="1">
                  <a:solidFill>
                    <a:srgbClr val="000000"/>
                  </a:solidFill>
                  <a:latin typeface="Arial" panose="020B0604020202020204" pitchFamily="34" charset="0"/>
                </a:rPr>
                <a:t>Port</a:t>
              </a:r>
            </a:p>
          </p:txBody>
        </p:sp>
        <p:sp>
          <p:nvSpPr>
            <p:cNvPr id="309676" name="Rectangle 428">
              <a:extLst>
                <a:ext uri="{FF2B5EF4-FFF2-40B4-BE49-F238E27FC236}">
                  <a16:creationId xmlns:a16="http://schemas.microsoft.com/office/drawing/2014/main" id="{67531B16-A816-894E-A41D-D8466DF3E722}"/>
                </a:ext>
              </a:extLst>
            </p:cNvPr>
            <p:cNvSpPr>
              <a:spLocks noChangeArrowheads="1"/>
            </p:cNvSpPr>
            <p:nvPr/>
          </p:nvSpPr>
          <p:spPr bwMode="auto">
            <a:xfrm>
              <a:off x="3725" y="1453"/>
              <a:ext cx="134" cy="4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77" name="Line 429">
              <a:extLst>
                <a:ext uri="{FF2B5EF4-FFF2-40B4-BE49-F238E27FC236}">
                  <a16:creationId xmlns:a16="http://schemas.microsoft.com/office/drawing/2014/main" id="{F9C1F5A5-2484-8E46-8E03-45DD619980CD}"/>
                </a:ext>
              </a:extLst>
            </p:cNvPr>
            <p:cNvSpPr>
              <a:spLocks noChangeShapeType="1"/>
            </p:cNvSpPr>
            <p:nvPr/>
          </p:nvSpPr>
          <p:spPr bwMode="auto">
            <a:xfrm flipH="1">
              <a:off x="4034" y="1316"/>
              <a:ext cx="153"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8" name="Line 430">
              <a:extLst>
                <a:ext uri="{FF2B5EF4-FFF2-40B4-BE49-F238E27FC236}">
                  <a16:creationId xmlns:a16="http://schemas.microsoft.com/office/drawing/2014/main" id="{2CB9CB5C-500C-9646-88AC-C6553F9F9A3E}"/>
                </a:ext>
              </a:extLst>
            </p:cNvPr>
            <p:cNvSpPr>
              <a:spLocks noChangeShapeType="1"/>
            </p:cNvSpPr>
            <p:nvPr/>
          </p:nvSpPr>
          <p:spPr bwMode="auto">
            <a:xfrm flipH="1">
              <a:off x="4037" y="2047"/>
              <a:ext cx="15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79" name="Line 431">
              <a:extLst>
                <a:ext uri="{FF2B5EF4-FFF2-40B4-BE49-F238E27FC236}">
                  <a16:creationId xmlns:a16="http://schemas.microsoft.com/office/drawing/2014/main" id="{C1D2033C-C289-2244-A1B6-F8828331477F}"/>
                </a:ext>
              </a:extLst>
            </p:cNvPr>
            <p:cNvSpPr>
              <a:spLocks noChangeShapeType="1"/>
            </p:cNvSpPr>
            <p:nvPr/>
          </p:nvSpPr>
          <p:spPr bwMode="auto">
            <a:xfrm rot="16200000" flipH="1">
              <a:off x="3856" y="2184"/>
              <a:ext cx="76"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680" name="Rectangle 432">
              <a:extLst>
                <a:ext uri="{FF2B5EF4-FFF2-40B4-BE49-F238E27FC236}">
                  <a16:creationId xmlns:a16="http://schemas.microsoft.com/office/drawing/2014/main" id="{269E1C06-6EEE-B441-B0E7-0D022C7218FD}"/>
                </a:ext>
              </a:extLst>
            </p:cNvPr>
            <p:cNvSpPr>
              <a:spLocks noChangeArrowheads="1"/>
            </p:cNvSpPr>
            <p:nvPr/>
          </p:nvSpPr>
          <p:spPr bwMode="auto">
            <a:xfrm>
              <a:off x="4584" y="129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681" name="Rectangle 433">
              <a:extLst>
                <a:ext uri="{FF2B5EF4-FFF2-40B4-BE49-F238E27FC236}">
                  <a16:creationId xmlns:a16="http://schemas.microsoft.com/office/drawing/2014/main" id="{38482BA3-64D4-8044-A391-93F8D94B07E7}"/>
                </a:ext>
              </a:extLst>
            </p:cNvPr>
            <p:cNvSpPr>
              <a:spLocks noChangeArrowheads="1"/>
            </p:cNvSpPr>
            <p:nvPr/>
          </p:nvSpPr>
          <p:spPr bwMode="auto">
            <a:xfrm>
              <a:off x="4592" y="2028"/>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2" name="Rectangle 434">
              <a:extLst>
                <a:ext uri="{FF2B5EF4-FFF2-40B4-BE49-F238E27FC236}">
                  <a16:creationId xmlns:a16="http://schemas.microsoft.com/office/drawing/2014/main" id="{CFAC2ECC-9708-2843-B70F-D6F561C92173}"/>
                </a:ext>
              </a:extLst>
            </p:cNvPr>
            <p:cNvSpPr>
              <a:spLocks noChangeArrowheads="1"/>
            </p:cNvSpPr>
            <p:nvPr/>
          </p:nvSpPr>
          <p:spPr bwMode="auto">
            <a:xfrm>
              <a:off x="5013" y="2020"/>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683" name="Rectangle 435">
              <a:extLst>
                <a:ext uri="{FF2B5EF4-FFF2-40B4-BE49-F238E27FC236}">
                  <a16:creationId xmlns:a16="http://schemas.microsoft.com/office/drawing/2014/main" id="{CA52C78C-4D92-3E4E-9ACC-E735EAD3217B}"/>
                </a:ext>
              </a:extLst>
            </p:cNvPr>
            <p:cNvSpPr>
              <a:spLocks noChangeArrowheads="1"/>
            </p:cNvSpPr>
            <p:nvPr/>
          </p:nvSpPr>
          <p:spPr bwMode="auto">
            <a:xfrm>
              <a:off x="4188" y="2262"/>
              <a:ext cx="304"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TelemPort</a:t>
              </a:r>
              <a:endParaRPr lang="en-US" altLang="en-US" sz="1800" b="1">
                <a:solidFill>
                  <a:schemeClr val="tx2"/>
                </a:solidFill>
                <a:latin typeface="Tahoma" panose="020B0604030504040204" pitchFamily="34" charset="0"/>
              </a:endParaRPr>
            </a:p>
          </p:txBody>
        </p:sp>
        <p:sp>
          <p:nvSpPr>
            <p:cNvPr id="309684" name="AutoShape 436">
              <a:extLst>
                <a:ext uri="{FF2B5EF4-FFF2-40B4-BE49-F238E27FC236}">
                  <a16:creationId xmlns:a16="http://schemas.microsoft.com/office/drawing/2014/main" id="{4BB81E6E-F446-5C4F-8332-719607ED7415}"/>
                </a:ext>
              </a:extLst>
            </p:cNvPr>
            <p:cNvSpPr>
              <a:spLocks noChangeArrowheads="1"/>
            </p:cNvSpPr>
            <p:nvPr/>
          </p:nvSpPr>
          <p:spPr bwMode="auto">
            <a:xfrm rot="-5400000">
              <a:off x="4389" y="1290"/>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5" name="AutoShape 437">
              <a:extLst>
                <a:ext uri="{FF2B5EF4-FFF2-40B4-BE49-F238E27FC236}">
                  <a16:creationId xmlns:a16="http://schemas.microsoft.com/office/drawing/2014/main" id="{53B42795-DB9D-4340-B9E5-3AF7FC5DBB53}"/>
                </a:ext>
              </a:extLst>
            </p:cNvPr>
            <p:cNvSpPr>
              <a:spLocks noChangeArrowheads="1"/>
            </p:cNvSpPr>
            <p:nvPr/>
          </p:nvSpPr>
          <p:spPr bwMode="auto">
            <a:xfrm rot="5400000">
              <a:off x="4395" y="2025"/>
              <a:ext cx="60" cy="45"/>
            </a:xfrm>
            <a:prstGeom prst="triangle">
              <a:avLst>
                <a:gd name="adj" fmla="val 50000"/>
              </a:avLst>
            </a:prstGeom>
            <a:solidFill>
              <a:schemeClr val="tx1"/>
            </a:solidFill>
            <a:ln w="9525">
              <a:solidFill>
                <a:schemeClr val="folHlink"/>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09686" name="Rectangle 438">
              <a:extLst>
                <a:ext uri="{FF2B5EF4-FFF2-40B4-BE49-F238E27FC236}">
                  <a16:creationId xmlns:a16="http://schemas.microsoft.com/office/drawing/2014/main" id="{BD28F47B-AEC2-2A44-95B3-4F2C5816F1D7}"/>
                </a:ext>
              </a:extLst>
            </p:cNvPr>
            <p:cNvSpPr>
              <a:spLocks noChangeArrowheads="1"/>
            </p:cNvSpPr>
            <p:nvPr/>
          </p:nvSpPr>
          <p:spPr bwMode="auto">
            <a:xfrm>
              <a:off x="4305" y="2078"/>
              <a:ext cx="21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Take</a:t>
              </a:r>
            </a:p>
            <a:p>
              <a:pPr algn="ctr"/>
              <a:r>
                <a:rPr lang="en-US" altLang="en-US" sz="800" b="1" i="1">
                  <a:solidFill>
                    <a:srgbClr val="000000"/>
                  </a:solidFill>
                  <a:latin typeface="Arial" panose="020B0604020202020204" pitchFamily="34" charset="0"/>
                </a:rPr>
                <a:t>Obs</a:t>
              </a:r>
              <a:endParaRPr lang="en-US" altLang="en-US" sz="1800" b="1">
                <a:solidFill>
                  <a:schemeClr val="tx2"/>
                </a:solidFill>
                <a:latin typeface="Tahoma" panose="020B0604030504040204" pitchFamily="34" charset="0"/>
              </a:endParaRPr>
            </a:p>
          </p:txBody>
        </p:sp>
        <p:sp>
          <p:nvSpPr>
            <p:cNvPr id="309687" name="Rectangle 439">
              <a:extLst>
                <a:ext uri="{FF2B5EF4-FFF2-40B4-BE49-F238E27FC236}">
                  <a16:creationId xmlns:a16="http://schemas.microsoft.com/office/drawing/2014/main" id="{7E63D8E0-8ABD-3040-B3B6-766B040B8C98}"/>
                </a:ext>
              </a:extLst>
            </p:cNvPr>
            <p:cNvSpPr>
              <a:spLocks noChangeArrowheads="1"/>
            </p:cNvSpPr>
            <p:nvPr/>
          </p:nvSpPr>
          <p:spPr bwMode="auto">
            <a:xfrm>
              <a:off x="4301" y="1360"/>
              <a:ext cx="227"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i="1">
                  <a:solidFill>
                    <a:srgbClr val="000000"/>
                  </a:solidFill>
                  <a:latin typeface="Arial" panose="020B0604020202020204" pitchFamily="34" charset="0"/>
                </a:rPr>
                <a:t>SensorData</a:t>
              </a:r>
              <a:endParaRPr lang="en-US" altLang="en-US" sz="1800" b="1">
                <a:solidFill>
                  <a:schemeClr val="tx2"/>
                </a:solidFill>
                <a:latin typeface="Tahoma" panose="020B0604030504040204" pitchFamily="34" charset="0"/>
              </a:endParaRPr>
            </a:p>
          </p:txBody>
        </p:sp>
        <p:sp>
          <p:nvSpPr>
            <p:cNvPr id="309688" name="Rectangle 440">
              <a:extLst>
                <a:ext uri="{FF2B5EF4-FFF2-40B4-BE49-F238E27FC236}">
                  <a16:creationId xmlns:a16="http://schemas.microsoft.com/office/drawing/2014/main" id="{2CA18272-10B3-794E-B57A-683C8FE3307B}"/>
                </a:ext>
              </a:extLst>
            </p:cNvPr>
            <p:cNvSpPr>
              <a:spLocks noChangeArrowheads="1"/>
            </p:cNvSpPr>
            <p:nvPr/>
          </p:nvSpPr>
          <p:spPr bwMode="auto">
            <a:xfrm>
              <a:off x="4948" y="2327"/>
              <a:ext cx="32" cy="37"/>
            </a:xfrm>
            <a:prstGeom prst="rect">
              <a:avLst/>
            </a:prstGeom>
            <a:solidFill>
              <a:schemeClr val="bg1"/>
            </a:solidFill>
            <a:ln w="25400">
              <a:solidFill>
                <a:srgbClr val="000000"/>
              </a:solidFill>
              <a:miter lim="800000"/>
              <a:headEnd/>
              <a:tailEnd/>
            </a:ln>
          </p:spPr>
          <p:txBody>
            <a:bodyPr/>
            <a:lstStyle/>
            <a:p>
              <a:endParaRPr lang="en-US"/>
            </a:p>
          </p:txBody>
        </p:sp>
        <p:sp>
          <p:nvSpPr>
            <p:cNvPr id="309690" name="Freeform 442">
              <a:extLst>
                <a:ext uri="{FF2B5EF4-FFF2-40B4-BE49-F238E27FC236}">
                  <a16:creationId xmlns:a16="http://schemas.microsoft.com/office/drawing/2014/main" id="{2A827591-34FE-944C-8D47-70BB2CED576C}"/>
                </a:ext>
              </a:extLst>
            </p:cNvPr>
            <p:cNvSpPr>
              <a:spLocks/>
            </p:cNvSpPr>
            <p:nvPr/>
          </p:nvSpPr>
          <p:spPr bwMode="auto">
            <a:xfrm flipH="1" flipV="1">
              <a:off x="4985" y="2343"/>
              <a:ext cx="142" cy="188"/>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1" name="Freeform 443">
              <a:extLst>
                <a:ext uri="{FF2B5EF4-FFF2-40B4-BE49-F238E27FC236}">
                  <a16:creationId xmlns:a16="http://schemas.microsoft.com/office/drawing/2014/main" id="{BAF2601F-5058-9B49-A2F0-D9966B2EA907}"/>
                </a:ext>
              </a:extLst>
            </p:cNvPr>
            <p:cNvSpPr>
              <a:spLocks/>
            </p:cNvSpPr>
            <p:nvPr/>
          </p:nvSpPr>
          <p:spPr bwMode="auto">
            <a:xfrm flipV="1">
              <a:off x="5046" y="1876"/>
              <a:ext cx="111" cy="160"/>
            </a:xfrm>
            <a:custGeom>
              <a:avLst/>
              <a:gdLst>
                <a:gd name="T0" fmla="*/ 689 w 689"/>
                <a:gd name="T1" fmla="*/ 1413 h 1413"/>
                <a:gd name="T2" fmla="*/ 689 w 689"/>
                <a:gd name="T3" fmla="*/ 0 h 1413"/>
                <a:gd name="T4" fmla="*/ 0 w 689"/>
                <a:gd name="T5" fmla="*/ 0 h 1413"/>
              </a:gdLst>
              <a:ahLst/>
              <a:cxnLst>
                <a:cxn ang="0">
                  <a:pos x="T0" y="T1"/>
                </a:cxn>
                <a:cxn ang="0">
                  <a:pos x="T2" y="T3"/>
                </a:cxn>
                <a:cxn ang="0">
                  <a:pos x="T4" y="T5"/>
                </a:cxn>
              </a:cxnLst>
              <a:rect l="0" t="0" r="r" b="b"/>
              <a:pathLst>
                <a:path w="689" h="1413">
                  <a:moveTo>
                    <a:pt x="689" y="1413"/>
                  </a:moveTo>
                  <a:lnTo>
                    <a:pt x="689" y="0"/>
                  </a:lnTo>
                  <a:lnTo>
                    <a:pt x="0" y="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2" name="Rectangle 444">
              <a:extLst>
                <a:ext uri="{FF2B5EF4-FFF2-40B4-BE49-F238E27FC236}">
                  <a16:creationId xmlns:a16="http://schemas.microsoft.com/office/drawing/2014/main" id="{38DC63CC-8D36-0547-B19D-161D93CFD008}"/>
                </a:ext>
              </a:extLst>
            </p:cNvPr>
            <p:cNvSpPr>
              <a:spLocks noChangeArrowheads="1"/>
            </p:cNvSpPr>
            <p:nvPr/>
          </p:nvSpPr>
          <p:spPr bwMode="auto">
            <a:xfrm>
              <a:off x="5216" y="2442"/>
              <a:ext cx="200"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RFAnt</a:t>
              </a:r>
              <a:endParaRPr lang="en-US" altLang="en-US" sz="1800" b="1">
                <a:solidFill>
                  <a:schemeClr val="tx2"/>
                </a:solidFill>
                <a:latin typeface="Tahoma" panose="020B0604030504040204" pitchFamily="34" charset="0"/>
              </a:endParaRPr>
            </a:p>
          </p:txBody>
        </p:sp>
        <p:sp>
          <p:nvSpPr>
            <p:cNvPr id="309693" name="Freeform 445">
              <a:extLst>
                <a:ext uri="{FF2B5EF4-FFF2-40B4-BE49-F238E27FC236}">
                  <a16:creationId xmlns:a16="http://schemas.microsoft.com/office/drawing/2014/main" id="{E0D29AFD-8A62-B443-93FD-2AB5F3B29DB3}"/>
                </a:ext>
              </a:extLst>
            </p:cNvPr>
            <p:cNvSpPr>
              <a:spLocks/>
            </p:cNvSpPr>
            <p:nvPr/>
          </p:nvSpPr>
          <p:spPr bwMode="auto">
            <a:xfrm>
              <a:off x="3437" y="1681"/>
              <a:ext cx="872" cy="797"/>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4" name="Rectangle 446">
              <a:extLst>
                <a:ext uri="{FF2B5EF4-FFF2-40B4-BE49-F238E27FC236}">
                  <a16:creationId xmlns:a16="http://schemas.microsoft.com/office/drawing/2014/main" id="{AD610B14-9A83-FF4F-A2F0-1B941CFB6546}"/>
                </a:ext>
              </a:extLst>
            </p:cNvPr>
            <p:cNvSpPr>
              <a:spLocks noChangeArrowheads="1"/>
            </p:cNvSpPr>
            <p:nvPr/>
          </p:nvSpPr>
          <p:spPr bwMode="auto">
            <a:xfrm>
              <a:off x="3479" y="1670"/>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5" name="Rectangle 447">
              <a:extLst>
                <a:ext uri="{FF2B5EF4-FFF2-40B4-BE49-F238E27FC236}">
                  <a16:creationId xmlns:a16="http://schemas.microsoft.com/office/drawing/2014/main" id="{E809F8F2-D8B8-C846-982E-6458E03231F9}"/>
                </a:ext>
              </a:extLst>
            </p:cNvPr>
            <p:cNvSpPr>
              <a:spLocks noChangeArrowheads="1"/>
            </p:cNvSpPr>
            <p:nvPr/>
          </p:nvSpPr>
          <p:spPr bwMode="auto">
            <a:xfrm>
              <a:off x="4327" y="2405"/>
              <a:ext cx="374" cy="76"/>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6" name="Rectangle 448">
              <a:extLst>
                <a:ext uri="{FF2B5EF4-FFF2-40B4-BE49-F238E27FC236}">
                  <a16:creationId xmlns:a16="http://schemas.microsoft.com/office/drawing/2014/main" id="{A50865D4-2C32-7C46-97DF-D18D08D33261}"/>
                </a:ext>
              </a:extLst>
            </p:cNvPr>
            <p:cNvSpPr>
              <a:spLocks noChangeArrowheads="1"/>
            </p:cNvSpPr>
            <p:nvPr/>
          </p:nvSpPr>
          <p:spPr bwMode="auto">
            <a:xfrm>
              <a:off x="4327" y="2423"/>
              <a:ext cx="429" cy="102"/>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97" name="Rectangle 449">
              <a:extLst>
                <a:ext uri="{FF2B5EF4-FFF2-40B4-BE49-F238E27FC236}">
                  <a16:creationId xmlns:a16="http://schemas.microsoft.com/office/drawing/2014/main" id="{6041DBF1-701B-9442-8BD1-3BA6407CC354}"/>
                </a:ext>
              </a:extLst>
            </p:cNvPr>
            <p:cNvSpPr>
              <a:spLocks noChangeArrowheads="1"/>
            </p:cNvSpPr>
            <p:nvPr/>
          </p:nvSpPr>
          <p:spPr bwMode="auto">
            <a:xfrm>
              <a:off x="4392" y="2444"/>
              <a:ext cx="328"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ul : UpLink</a:t>
              </a:r>
              <a:endParaRPr lang="en-US" altLang="en-US" sz="1800" b="1">
                <a:solidFill>
                  <a:schemeClr val="tx2"/>
                </a:solidFill>
                <a:latin typeface="Tahoma" panose="020B0604030504040204" pitchFamily="34" charset="0"/>
              </a:endParaRPr>
            </a:p>
          </p:txBody>
        </p:sp>
        <p:sp>
          <p:nvSpPr>
            <p:cNvPr id="309698" name="Rectangle 450">
              <a:extLst>
                <a:ext uri="{FF2B5EF4-FFF2-40B4-BE49-F238E27FC236}">
                  <a16:creationId xmlns:a16="http://schemas.microsoft.com/office/drawing/2014/main" id="{9015DFEE-DE05-B649-AB71-221A785109E6}"/>
                </a:ext>
              </a:extLst>
            </p:cNvPr>
            <p:cNvSpPr>
              <a:spLocks noChangeArrowheads="1"/>
            </p:cNvSpPr>
            <p:nvPr/>
          </p:nvSpPr>
          <p:spPr bwMode="auto">
            <a:xfrm>
              <a:off x="4310" y="2458"/>
              <a:ext cx="33"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699" name="Rectangle 451">
              <a:extLst>
                <a:ext uri="{FF2B5EF4-FFF2-40B4-BE49-F238E27FC236}">
                  <a16:creationId xmlns:a16="http://schemas.microsoft.com/office/drawing/2014/main" id="{82CC14A1-1675-4F4A-94B1-2F878DB36BA5}"/>
                </a:ext>
              </a:extLst>
            </p:cNvPr>
            <p:cNvSpPr>
              <a:spLocks noChangeArrowheads="1"/>
            </p:cNvSpPr>
            <p:nvPr/>
          </p:nvSpPr>
          <p:spPr bwMode="auto">
            <a:xfrm>
              <a:off x="4310" y="2458"/>
              <a:ext cx="33"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0" name="Rectangle 452">
              <a:extLst>
                <a:ext uri="{FF2B5EF4-FFF2-40B4-BE49-F238E27FC236}">
                  <a16:creationId xmlns:a16="http://schemas.microsoft.com/office/drawing/2014/main" id="{91E804BB-B2D6-4844-B2BF-BCB97FEEF6F4}"/>
                </a:ext>
              </a:extLst>
            </p:cNvPr>
            <p:cNvSpPr>
              <a:spLocks noChangeArrowheads="1"/>
            </p:cNvSpPr>
            <p:nvPr/>
          </p:nvSpPr>
          <p:spPr bwMode="auto">
            <a:xfrm>
              <a:off x="3695" y="1665"/>
              <a:ext cx="32" cy="38"/>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01" name="Rectangle 453">
              <a:extLst>
                <a:ext uri="{FF2B5EF4-FFF2-40B4-BE49-F238E27FC236}">
                  <a16:creationId xmlns:a16="http://schemas.microsoft.com/office/drawing/2014/main" id="{6DCDAA4A-E777-314D-89BC-42A701EA97E3}"/>
                </a:ext>
              </a:extLst>
            </p:cNvPr>
            <p:cNvSpPr>
              <a:spLocks noChangeArrowheads="1"/>
            </p:cNvSpPr>
            <p:nvPr/>
          </p:nvSpPr>
          <p:spPr bwMode="auto">
            <a:xfrm>
              <a:off x="3860" y="2392"/>
              <a:ext cx="432" cy="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TeleCmndPort</a:t>
              </a:r>
              <a:endParaRPr lang="en-US" altLang="en-US" sz="1800" b="1">
                <a:solidFill>
                  <a:schemeClr val="tx2"/>
                </a:solidFill>
                <a:latin typeface="Tahoma" panose="020B0604030504040204" pitchFamily="34" charset="0"/>
              </a:endParaRPr>
            </a:p>
          </p:txBody>
        </p:sp>
        <p:sp>
          <p:nvSpPr>
            <p:cNvPr id="309702" name="Rectangle 454">
              <a:extLst>
                <a:ext uri="{FF2B5EF4-FFF2-40B4-BE49-F238E27FC236}">
                  <a16:creationId xmlns:a16="http://schemas.microsoft.com/office/drawing/2014/main" id="{515437AD-5112-CB4E-8DFC-228645313B41}"/>
                </a:ext>
              </a:extLst>
            </p:cNvPr>
            <p:cNvSpPr>
              <a:spLocks noChangeArrowheads="1"/>
            </p:cNvSpPr>
            <p:nvPr/>
          </p:nvSpPr>
          <p:spPr bwMode="auto">
            <a:xfrm>
              <a:off x="4738" y="2457"/>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3" name="Freeform 455">
              <a:extLst>
                <a:ext uri="{FF2B5EF4-FFF2-40B4-BE49-F238E27FC236}">
                  <a16:creationId xmlns:a16="http://schemas.microsoft.com/office/drawing/2014/main" id="{E3954FA6-F34B-FE4F-8D5E-CE62CD52DE24}"/>
                </a:ext>
              </a:extLst>
            </p:cNvPr>
            <p:cNvSpPr>
              <a:spLocks/>
            </p:cNvSpPr>
            <p:nvPr/>
          </p:nvSpPr>
          <p:spPr bwMode="auto">
            <a:xfrm flipH="1" flipV="1">
              <a:off x="4768" y="2476"/>
              <a:ext cx="244" cy="62"/>
            </a:xfrm>
            <a:custGeom>
              <a:avLst/>
              <a:gdLst>
                <a:gd name="T0" fmla="*/ 0 w 1324"/>
                <a:gd name="T1" fmla="*/ 0 h 1080"/>
                <a:gd name="T2" fmla="*/ 0 w 1324"/>
                <a:gd name="T3" fmla="*/ 1080 h 1080"/>
                <a:gd name="T4" fmla="*/ 1324 w 1324"/>
                <a:gd name="T5" fmla="*/ 1080 h 1080"/>
              </a:gdLst>
              <a:ahLst/>
              <a:cxnLst>
                <a:cxn ang="0">
                  <a:pos x="T0" y="T1"/>
                </a:cxn>
                <a:cxn ang="0">
                  <a:pos x="T2" y="T3"/>
                </a:cxn>
                <a:cxn ang="0">
                  <a:pos x="T4" y="T5"/>
                </a:cxn>
              </a:cxnLst>
              <a:rect l="0" t="0" r="r" b="b"/>
              <a:pathLst>
                <a:path w="1324" h="1080">
                  <a:moveTo>
                    <a:pt x="0" y="0"/>
                  </a:moveTo>
                  <a:lnTo>
                    <a:pt x="0" y="1080"/>
                  </a:lnTo>
                  <a:lnTo>
                    <a:pt x="1324" y="108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04" name="Rectangle 456">
              <a:extLst>
                <a:ext uri="{FF2B5EF4-FFF2-40B4-BE49-F238E27FC236}">
                  <a16:creationId xmlns:a16="http://schemas.microsoft.com/office/drawing/2014/main" id="{8ADD6978-1B7A-804A-82E9-923FE84EB2D0}"/>
                </a:ext>
              </a:extLst>
            </p:cNvPr>
            <p:cNvSpPr>
              <a:spLocks noChangeArrowheads="1"/>
            </p:cNvSpPr>
            <p:nvPr/>
          </p:nvSpPr>
          <p:spPr bwMode="auto">
            <a:xfrm>
              <a:off x="3501" y="1523"/>
              <a:ext cx="240"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a:r>
                <a:rPr lang="en-US" altLang="en-US" sz="800" b="1">
                  <a:solidFill>
                    <a:srgbClr val="000000"/>
                  </a:solidFill>
                  <a:latin typeface="Arial" panose="020B0604020202020204" pitchFamily="34" charset="0"/>
                </a:rPr>
                <a:t>Cmndin</a:t>
              </a:r>
            </a:p>
            <a:p>
              <a:pPr algn="ctr"/>
              <a:r>
                <a:rPr lang="en-US" altLang="en-US" sz="800" b="1">
                  <a:solidFill>
                    <a:srgbClr val="000000"/>
                  </a:solidFill>
                  <a:latin typeface="Arial" panose="020B0604020202020204" pitchFamily="34" charset="0"/>
                </a:rPr>
                <a:t>Port</a:t>
              </a:r>
              <a:endParaRPr lang="en-US" altLang="en-US" sz="1800" b="1">
                <a:solidFill>
                  <a:schemeClr val="tx2"/>
                </a:solidFill>
                <a:latin typeface="Tahoma" panose="020B0604030504040204" pitchFamily="34" charset="0"/>
              </a:endParaRPr>
            </a:p>
          </p:txBody>
        </p:sp>
        <p:sp>
          <p:nvSpPr>
            <p:cNvPr id="309705" name="Line 457">
              <a:extLst>
                <a:ext uri="{FF2B5EF4-FFF2-40B4-BE49-F238E27FC236}">
                  <a16:creationId xmlns:a16="http://schemas.microsoft.com/office/drawing/2014/main" id="{3B534E01-4EB5-F14A-B71B-7CBF419CF36A}"/>
                </a:ext>
              </a:extLst>
            </p:cNvPr>
            <p:cNvSpPr>
              <a:spLocks noChangeShapeType="1"/>
            </p:cNvSpPr>
            <p:nvPr/>
          </p:nvSpPr>
          <p:spPr bwMode="auto">
            <a:xfrm flipH="1">
              <a:off x="3432" y="1688"/>
              <a:ext cx="266" cy="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6" name="Rectangle 458">
              <a:extLst>
                <a:ext uri="{FF2B5EF4-FFF2-40B4-BE49-F238E27FC236}">
                  <a16:creationId xmlns:a16="http://schemas.microsoft.com/office/drawing/2014/main" id="{3842C3F5-9769-A841-968C-C14F4DB025D2}"/>
                </a:ext>
              </a:extLst>
            </p:cNvPr>
            <p:cNvSpPr>
              <a:spLocks noChangeArrowheads="1"/>
            </p:cNvSpPr>
            <p:nvPr/>
          </p:nvSpPr>
          <p:spPr bwMode="auto">
            <a:xfrm>
              <a:off x="3479" y="1670"/>
              <a:ext cx="33" cy="38"/>
            </a:xfrm>
            <a:prstGeom prst="rect">
              <a:avLst/>
            </a:prstGeom>
            <a:solidFill>
              <a:schemeClr val="bg1"/>
            </a:solidFill>
            <a:ln w="25400">
              <a:solidFill>
                <a:srgbClr val="000000"/>
              </a:solidFill>
              <a:miter lim="800000"/>
              <a:headEnd/>
              <a:tailEnd/>
            </a:ln>
          </p:spPr>
          <p:txBody>
            <a:bodyPr/>
            <a:lstStyle/>
            <a:p>
              <a:endParaRPr lang="en-US"/>
            </a:p>
          </p:txBody>
        </p:sp>
        <p:sp>
          <p:nvSpPr>
            <p:cNvPr id="309707" name="Rectangle 459">
              <a:extLst>
                <a:ext uri="{FF2B5EF4-FFF2-40B4-BE49-F238E27FC236}">
                  <a16:creationId xmlns:a16="http://schemas.microsoft.com/office/drawing/2014/main" id="{FDF57C98-CE14-2C42-BE50-959B695DB009}"/>
                </a:ext>
              </a:extLst>
            </p:cNvPr>
            <p:cNvSpPr>
              <a:spLocks noChangeArrowheads="1"/>
            </p:cNvSpPr>
            <p:nvPr/>
          </p:nvSpPr>
          <p:spPr bwMode="auto">
            <a:xfrm>
              <a:off x="3695" y="1665"/>
              <a:ext cx="32" cy="38"/>
            </a:xfrm>
            <a:prstGeom prst="rect">
              <a:avLst/>
            </a:prstGeom>
            <a:solidFill>
              <a:schemeClr val="bg1"/>
            </a:solidFill>
            <a:ln w="25400">
              <a:solidFill>
                <a:srgbClr val="000000"/>
              </a:solidFill>
              <a:miter lim="800000"/>
              <a:headEnd/>
              <a:tailEnd/>
            </a:ln>
          </p:spPr>
          <p:txBody>
            <a:bodyPr/>
            <a:lstStyle/>
            <a:p>
              <a:endParaRPr lang="en-US"/>
            </a:p>
          </p:txBody>
        </p:sp>
        <p:sp>
          <p:nvSpPr>
            <p:cNvPr id="309708" name="Line 460">
              <a:extLst>
                <a:ext uri="{FF2B5EF4-FFF2-40B4-BE49-F238E27FC236}">
                  <a16:creationId xmlns:a16="http://schemas.microsoft.com/office/drawing/2014/main" id="{F9DB393B-B79E-CC40-A6F2-42F18550903E}"/>
                </a:ext>
              </a:extLst>
            </p:cNvPr>
            <p:cNvSpPr>
              <a:spLocks noChangeShapeType="1"/>
            </p:cNvSpPr>
            <p:nvPr/>
          </p:nvSpPr>
          <p:spPr bwMode="auto">
            <a:xfrm flipV="1">
              <a:off x="3936" y="1768"/>
              <a:ext cx="0" cy="204"/>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9709" name="Rectangle 461">
              <a:extLst>
                <a:ext uri="{FF2B5EF4-FFF2-40B4-BE49-F238E27FC236}">
                  <a16:creationId xmlns:a16="http://schemas.microsoft.com/office/drawing/2014/main" id="{F6339E91-0198-ED40-A97C-B2B06B5A5D29}"/>
                </a:ext>
              </a:extLst>
            </p:cNvPr>
            <p:cNvSpPr>
              <a:spLocks noChangeArrowheads="1"/>
            </p:cNvSpPr>
            <p:nvPr/>
          </p:nvSpPr>
          <p:spPr bwMode="auto">
            <a:xfrm>
              <a:off x="3920" y="1749"/>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0" name="Rectangle 462">
              <a:extLst>
                <a:ext uri="{FF2B5EF4-FFF2-40B4-BE49-F238E27FC236}">
                  <a16:creationId xmlns:a16="http://schemas.microsoft.com/office/drawing/2014/main" id="{BFCBA23F-568E-904C-846C-5CFA4AC486B3}"/>
                </a:ext>
              </a:extLst>
            </p:cNvPr>
            <p:cNvSpPr>
              <a:spLocks noChangeArrowheads="1"/>
            </p:cNvSpPr>
            <p:nvPr/>
          </p:nvSpPr>
          <p:spPr bwMode="auto">
            <a:xfrm>
              <a:off x="3920" y="1749"/>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711" name="Rectangle 463">
              <a:extLst>
                <a:ext uri="{FF2B5EF4-FFF2-40B4-BE49-F238E27FC236}">
                  <a16:creationId xmlns:a16="http://schemas.microsoft.com/office/drawing/2014/main" id="{291FE784-E07F-0A4E-AF66-94DF184A9037}"/>
                </a:ext>
              </a:extLst>
            </p:cNvPr>
            <p:cNvSpPr>
              <a:spLocks noChangeArrowheads="1"/>
            </p:cNvSpPr>
            <p:nvPr/>
          </p:nvSpPr>
          <p:spPr bwMode="auto">
            <a:xfrm>
              <a:off x="3920" y="1953"/>
              <a:ext cx="32" cy="38"/>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9712" name="Rectangle 464">
              <a:extLst>
                <a:ext uri="{FF2B5EF4-FFF2-40B4-BE49-F238E27FC236}">
                  <a16:creationId xmlns:a16="http://schemas.microsoft.com/office/drawing/2014/main" id="{CDF47AD6-B77E-2248-AF10-7EA9F8688145}"/>
                </a:ext>
              </a:extLst>
            </p:cNvPr>
            <p:cNvSpPr>
              <a:spLocks noChangeArrowheads="1"/>
            </p:cNvSpPr>
            <p:nvPr/>
          </p:nvSpPr>
          <p:spPr bwMode="auto">
            <a:xfrm>
              <a:off x="3920" y="1953"/>
              <a:ext cx="32" cy="38"/>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9689" name="Rectangle 441">
              <a:extLst>
                <a:ext uri="{FF2B5EF4-FFF2-40B4-BE49-F238E27FC236}">
                  <a16:creationId xmlns:a16="http://schemas.microsoft.com/office/drawing/2014/main" id="{12739736-3169-E644-8011-9840DE30C59A}"/>
                </a:ext>
              </a:extLst>
            </p:cNvPr>
            <p:cNvSpPr>
              <a:spLocks noChangeArrowheads="1"/>
            </p:cNvSpPr>
            <p:nvPr/>
          </p:nvSpPr>
          <p:spPr bwMode="auto">
            <a:xfrm>
              <a:off x="5110" y="2532"/>
              <a:ext cx="32" cy="38"/>
            </a:xfrm>
            <a:prstGeom prst="rect">
              <a:avLst/>
            </a:prstGeom>
            <a:solidFill>
              <a:schemeClr val="bg1"/>
            </a:solidFill>
            <a:ln w="25400">
              <a:solidFill>
                <a:srgbClr val="000000"/>
              </a:solidFill>
              <a:miter lim="800000"/>
              <a:headEnd/>
              <a:tailEnd/>
            </a:ln>
          </p:spPr>
          <p:txBody>
            <a:bodyPr/>
            <a:lstStyle/>
            <a:p>
              <a:endParaRPr lang="en-US"/>
            </a:p>
          </p:txBody>
        </p:sp>
      </p:grpSp>
      <p:sp>
        <p:nvSpPr>
          <p:cNvPr id="310001" name="Rectangle 753">
            <a:extLst>
              <a:ext uri="{FF2B5EF4-FFF2-40B4-BE49-F238E27FC236}">
                <a16:creationId xmlns:a16="http://schemas.microsoft.com/office/drawing/2014/main" id="{70E118FE-2109-4641-8221-9448D2C18CD0}"/>
              </a:ext>
            </a:extLst>
          </p:cNvPr>
          <p:cNvSpPr>
            <a:spLocks noChangeArrowheads="1"/>
          </p:cNvSpPr>
          <p:nvPr/>
        </p:nvSpPr>
        <p:spPr bwMode="auto">
          <a:xfrm>
            <a:off x="7929563" y="4022725"/>
            <a:ext cx="50800" cy="60325"/>
          </a:xfrm>
          <a:prstGeom prst="rect">
            <a:avLst/>
          </a:prstGeom>
          <a:solidFill>
            <a:schemeClr val="bg1"/>
          </a:solidFill>
          <a:ln w="25400">
            <a:solidFill>
              <a:srgbClr val="000000"/>
            </a:solidFill>
            <a:miter lim="800000"/>
            <a:headEnd/>
            <a:tailEnd/>
          </a:ln>
        </p:spPr>
        <p:txBody>
          <a:bodyPr/>
          <a:lstStyle/>
          <a:p>
            <a:endParaRPr lang="en-US"/>
          </a:p>
        </p:txBody>
      </p:sp>
      <p:sp>
        <p:nvSpPr>
          <p:cNvPr id="310004" name="Rectangle 756">
            <a:extLst>
              <a:ext uri="{FF2B5EF4-FFF2-40B4-BE49-F238E27FC236}">
                <a16:creationId xmlns:a16="http://schemas.microsoft.com/office/drawing/2014/main" id="{65DCBB12-E337-254D-986F-C67FEE21588F}"/>
              </a:ext>
            </a:extLst>
          </p:cNvPr>
          <p:cNvSpPr>
            <a:spLocks noChangeArrowheads="1"/>
          </p:cNvSpPr>
          <p:nvPr/>
        </p:nvSpPr>
        <p:spPr bwMode="auto">
          <a:xfrm>
            <a:off x="4016375" y="4643438"/>
            <a:ext cx="996950" cy="214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[X-band]</a:t>
            </a:r>
          </a:p>
        </p:txBody>
      </p:sp>
      <p:sp>
        <p:nvSpPr>
          <p:cNvPr id="310005" name="Rectangle 757">
            <a:extLst>
              <a:ext uri="{FF2B5EF4-FFF2-40B4-BE49-F238E27FC236}">
                <a16:creationId xmlns:a16="http://schemas.microsoft.com/office/drawing/2014/main" id="{ABD5A6D8-9C33-654E-9E0A-5A4083C6D0C3}"/>
              </a:ext>
            </a:extLst>
          </p:cNvPr>
          <p:cNvSpPr>
            <a:spLocks noChangeArrowheads="1"/>
          </p:cNvSpPr>
          <p:nvPr/>
        </p:nvSpPr>
        <p:spPr bwMode="auto">
          <a:xfrm>
            <a:off x="6921500" y="4127500"/>
            <a:ext cx="1035050"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800" b="1">
                <a:solidFill>
                  <a:srgbClr val="000000"/>
                </a:solidFill>
                <a:latin typeface="Arial" panose="020B0604020202020204" pitchFamily="34" charset="0"/>
              </a:rPr>
              <a:t>RF: link [KaBand]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9273"/>
                                        </p:tgtEl>
                                        <p:attrNameLst>
                                          <p:attrName>style.visibility</p:attrName>
                                        </p:attrNameLst>
                                      </p:cBhvr>
                                      <p:to>
                                        <p:strVal val="visible"/>
                                      </p:to>
                                    </p:set>
                                    <p:animEffect transition="in" filter="wipe(left)">
                                      <p:cBhvr>
                                        <p:cTn id="7" dur="500"/>
                                        <p:tgtEl>
                                          <p:spTgt spid="309273"/>
                                        </p:tgtEl>
                                      </p:cBhvr>
                                    </p:animEffect>
                                  </p:childTnLst>
                                </p:cTn>
                              </p:par>
                            </p:childTnLst>
                          </p:cTn>
                        </p:par>
                        <p:par>
                          <p:cTn id="8" fill="hold" nodeType="afterGroup">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09298"/>
                                        </p:tgtEl>
                                        <p:attrNameLst>
                                          <p:attrName>style.visibility</p:attrName>
                                        </p:attrNameLst>
                                      </p:cBhvr>
                                      <p:to>
                                        <p:strVal val="visible"/>
                                      </p:to>
                                    </p:set>
                                    <p:animEffect transition="in" filter="wipe(up)">
                                      <p:cBhvr>
                                        <p:cTn id="11" dur="500"/>
                                        <p:tgtEl>
                                          <p:spTgt spid="309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273" grpId="0" autoUpdateAnimBg="0"/>
      <p:bldP spid="309298" grpId="0" autoUpdateAnimBg="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 name="Date Placeholder 2">
            <a:extLst>
              <a:ext uri="{FF2B5EF4-FFF2-40B4-BE49-F238E27FC236}">
                <a16:creationId xmlns:a16="http://schemas.microsoft.com/office/drawing/2014/main" id="{AF510347-D318-B247-8E32-64DF7CF23D56}"/>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4251" name="Text Box 123">
            <a:extLst>
              <a:ext uri="{FF2B5EF4-FFF2-40B4-BE49-F238E27FC236}">
                <a16:creationId xmlns:a16="http://schemas.microsoft.com/office/drawing/2014/main" id="{475FAB1C-E3FA-F047-9CDB-CB57B12B0476}"/>
              </a:ext>
            </a:extLst>
          </p:cNvPr>
          <p:cNvSpPr txBox="1">
            <a:spLocks noChangeArrowheads="1"/>
          </p:cNvSpPr>
          <p:nvPr/>
        </p:nvSpPr>
        <p:spPr bwMode="auto">
          <a:xfrm rot="-1919598">
            <a:off x="1422400" y="2705100"/>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4287" name="Line 159">
            <a:extLst>
              <a:ext uri="{FF2B5EF4-FFF2-40B4-BE49-F238E27FC236}">
                <a16:creationId xmlns:a16="http://schemas.microsoft.com/office/drawing/2014/main" id="{B8D2BB37-B58F-6C4B-A827-852D7D425571}"/>
              </a:ext>
            </a:extLst>
          </p:cNvPr>
          <p:cNvSpPr>
            <a:spLocks noChangeShapeType="1"/>
          </p:cNvSpPr>
          <p:nvPr/>
        </p:nvSpPr>
        <p:spPr bwMode="auto">
          <a:xfrm rot="-5400000">
            <a:off x="6883400" y="2116138"/>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30" name="Rectangle 2">
            <a:extLst>
              <a:ext uri="{FF2B5EF4-FFF2-40B4-BE49-F238E27FC236}">
                <a16:creationId xmlns:a16="http://schemas.microsoft.com/office/drawing/2014/main" id="{27CFDED9-FEE4-6546-A7B8-898AC4AD7165}"/>
              </a:ext>
            </a:extLst>
          </p:cNvPr>
          <p:cNvSpPr>
            <a:spLocks noGrp="1" noChangeArrowheads="1"/>
          </p:cNvSpPr>
          <p:nvPr>
            <p:ph type="title"/>
          </p:nvPr>
        </p:nvSpPr>
        <p:spPr>
          <a:xfrm>
            <a:off x="693738" y="223838"/>
            <a:ext cx="7772400" cy="854075"/>
          </a:xfrm>
        </p:spPr>
        <p:txBody>
          <a:bodyPr/>
          <a:lstStyle/>
          <a:p>
            <a:r>
              <a:rPr lang="en-US" altLang="en-US" sz="2800"/>
              <a:t>Functional View Using SysML</a:t>
            </a:r>
            <a:br>
              <a:rPr lang="en-US" altLang="en-US" sz="2800"/>
            </a:br>
            <a:r>
              <a:rPr lang="en-US" altLang="en-US" sz="2800"/>
              <a:t>Activity Diagram</a:t>
            </a:r>
          </a:p>
        </p:txBody>
      </p:sp>
      <p:sp>
        <p:nvSpPr>
          <p:cNvPr id="304131" name="Rectangle 3">
            <a:extLst>
              <a:ext uri="{FF2B5EF4-FFF2-40B4-BE49-F238E27FC236}">
                <a16:creationId xmlns:a16="http://schemas.microsoft.com/office/drawing/2014/main" id="{DDFEB4A1-7C2C-E748-81DA-E119B0819956}"/>
              </a:ext>
            </a:extLst>
          </p:cNvPr>
          <p:cNvSpPr>
            <a:spLocks noChangeArrowheads="1"/>
          </p:cNvSpPr>
          <p:nvPr/>
        </p:nvSpPr>
        <p:spPr bwMode="auto">
          <a:xfrm>
            <a:off x="806450" y="1174750"/>
            <a:ext cx="7772400" cy="9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Showing component allocations (optional)</a:t>
            </a:r>
          </a:p>
        </p:txBody>
      </p:sp>
      <p:sp>
        <p:nvSpPr>
          <p:cNvPr id="304134" name="Rectangle 6">
            <a:extLst>
              <a:ext uri="{FF2B5EF4-FFF2-40B4-BE49-F238E27FC236}">
                <a16:creationId xmlns:a16="http://schemas.microsoft.com/office/drawing/2014/main" id="{222769D6-C351-F04A-97A1-F04C6295389C}"/>
              </a:ext>
            </a:extLst>
          </p:cNvPr>
          <p:cNvSpPr>
            <a:spLocks noChangeArrowheads="1"/>
          </p:cNvSpPr>
          <p:nvPr/>
        </p:nvSpPr>
        <p:spPr bwMode="auto">
          <a:xfrm>
            <a:off x="769938" y="3421063"/>
            <a:ext cx="17462" cy="349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5" name="Rectangle 7">
            <a:extLst>
              <a:ext uri="{FF2B5EF4-FFF2-40B4-BE49-F238E27FC236}">
                <a16:creationId xmlns:a16="http://schemas.microsoft.com/office/drawing/2014/main" id="{8FF1A411-D58B-054B-BD5A-1D7C63F49A69}"/>
              </a:ext>
            </a:extLst>
          </p:cNvPr>
          <p:cNvSpPr>
            <a:spLocks noChangeArrowheads="1"/>
          </p:cNvSpPr>
          <p:nvPr/>
        </p:nvSpPr>
        <p:spPr bwMode="auto">
          <a:xfrm>
            <a:off x="749300" y="3068638"/>
            <a:ext cx="72945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6" name="Rectangle 8">
            <a:extLst>
              <a:ext uri="{FF2B5EF4-FFF2-40B4-BE49-F238E27FC236}">
                <a16:creationId xmlns:a16="http://schemas.microsoft.com/office/drawing/2014/main" id="{2F15E2F5-A8C3-9442-89EB-801034D1652C}"/>
              </a:ext>
            </a:extLst>
          </p:cNvPr>
          <p:cNvSpPr>
            <a:spLocks noChangeArrowheads="1"/>
          </p:cNvSpPr>
          <p:nvPr/>
        </p:nvSpPr>
        <p:spPr bwMode="auto">
          <a:xfrm>
            <a:off x="430213" y="1704975"/>
            <a:ext cx="17462"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7" name="Rectangle 9">
            <a:extLst>
              <a:ext uri="{FF2B5EF4-FFF2-40B4-BE49-F238E27FC236}">
                <a16:creationId xmlns:a16="http://schemas.microsoft.com/office/drawing/2014/main" id="{C8B1C089-DC1E-A043-AE96-2412225056DB}"/>
              </a:ext>
            </a:extLst>
          </p:cNvPr>
          <p:cNvSpPr>
            <a:spLocks noChangeArrowheads="1"/>
          </p:cNvSpPr>
          <p:nvPr/>
        </p:nvSpPr>
        <p:spPr bwMode="auto">
          <a:xfrm>
            <a:off x="8043863" y="1704975"/>
            <a:ext cx="19050"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38" name="Rectangle 10">
            <a:extLst>
              <a:ext uri="{FF2B5EF4-FFF2-40B4-BE49-F238E27FC236}">
                <a16:creationId xmlns:a16="http://schemas.microsoft.com/office/drawing/2014/main" id="{7746A5E8-9B97-2A40-A8CE-1D2CD4A03DA3}"/>
              </a:ext>
            </a:extLst>
          </p:cNvPr>
          <p:cNvSpPr>
            <a:spLocks noChangeArrowheads="1"/>
          </p:cNvSpPr>
          <p:nvPr/>
        </p:nvSpPr>
        <p:spPr bwMode="auto">
          <a:xfrm>
            <a:off x="447675" y="1704975"/>
            <a:ext cx="7596188" cy="3651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0" name="Rectangle 12">
            <a:extLst>
              <a:ext uri="{FF2B5EF4-FFF2-40B4-BE49-F238E27FC236}">
                <a16:creationId xmlns:a16="http://schemas.microsoft.com/office/drawing/2014/main" id="{54C66902-C683-794C-9045-56CC3CC60DC4}"/>
              </a:ext>
            </a:extLst>
          </p:cNvPr>
          <p:cNvSpPr>
            <a:spLocks noChangeArrowheads="1"/>
          </p:cNvSpPr>
          <p:nvPr/>
        </p:nvSpPr>
        <p:spPr bwMode="auto">
          <a:xfrm>
            <a:off x="762000" y="5459413"/>
            <a:ext cx="7281863" cy="428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1" name="Rectangle 13">
            <a:extLst>
              <a:ext uri="{FF2B5EF4-FFF2-40B4-BE49-F238E27FC236}">
                <a16:creationId xmlns:a16="http://schemas.microsoft.com/office/drawing/2014/main" id="{78B2B34F-8105-434D-9AAF-2A3832380422}"/>
              </a:ext>
            </a:extLst>
          </p:cNvPr>
          <p:cNvSpPr>
            <a:spLocks noChangeArrowheads="1"/>
          </p:cNvSpPr>
          <p:nvPr/>
        </p:nvSpPr>
        <p:spPr bwMode="auto">
          <a:xfrm>
            <a:off x="1144588" y="1741488"/>
            <a:ext cx="36512"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2" name="Rectangle 14">
            <a:extLst>
              <a:ext uri="{FF2B5EF4-FFF2-40B4-BE49-F238E27FC236}">
                <a16:creationId xmlns:a16="http://schemas.microsoft.com/office/drawing/2014/main" id="{683D85DF-C916-3D4F-B763-C4B4B2986E08}"/>
              </a:ext>
            </a:extLst>
          </p:cNvPr>
          <p:cNvSpPr>
            <a:spLocks noChangeArrowheads="1"/>
          </p:cNvSpPr>
          <p:nvPr/>
        </p:nvSpPr>
        <p:spPr bwMode="auto">
          <a:xfrm>
            <a:off x="1144588" y="6386513"/>
            <a:ext cx="36512"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3" name="Rectangle 15">
            <a:extLst>
              <a:ext uri="{FF2B5EF4-FFF2-40B4-BE49-F238E27FC236}">
                <a16:creationId xmlns:a16="http://schemas.microsoft.com/office/drawing/2014/main" id="{A8239E56-8515-AD48-BEF6-5B0B1FDB335E}"/>
              </a:ext>
            </a:extLst>
          </p:cNvPr>
          <p:cNvSpPr>
            <a:spLocks noChangeArrowheads="1"/>
          </p:cNvSpPr>
          <p:nvPr/>
        </p:nvSpPr>
        <p:spPr bwMode="auto">
          <a:xfrm>
            <a:off x="1128713" y="1728788"/>
            <a:ext cx="52387" cy="46720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4" name="Rectangle 16">
            <a:extLst>
              <a:ext uri="{FF2B5EF4-FFF2-40B4-BE49-F238E27FC236}">
                <a16:creationId xmlns:a16="http://schemas.microsoft.com/office/drawing/2014/main" id="{2B921684-24CA-734D-A4EE-C26B31CB47FC}"/>
              </a:ext>
            </a:extLst>
          </p:cNvPr>
          <p:cNvSpPr>
            <a:spLocks noChangeArrowheads="1"/>
          </p:cNvSpPr>
          <p:nvPr/>
        </p:nvSpPr>
        <p:spPr bwMode="auto">
          <a:xfrm>
            <a:off x="750888" y="1704975"/>
            <a:ext cx="36512" cy="174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6" name="Rectangle 18">
            <a:extLst>
              <a:ext uri="{FF2B5EF4-FFF2-40B4-BE49-F238E27FC236}">
                <a16:creationId xmlns:a16="http://schemas.microsoft.com/office/drawing/2014/main" id="{0346FE25-3456-A244-BCFD-C6F81D893240}"/>
              </a:ext>
            </a:extLst>
          </p:cNvPr>
          <p:cNvSpPr>
            <a:spLocks noChangeArrowheads="1"/>
          </p:cNvSpPr>
          <p:nvPr/>
        </p:nvSpPr>
        <p:spPr bwMode="auto">
          <a:xfrm>
            <a:off x="744538" y="1709738"/>
            <a:ext cx="42862" cy="47101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7" name="Rectangle 19">
            <a:extLst>
              <a:ext uri="{FF2B5EF4-FFF2-40B4-BE49-F238E27FC236}">
                <a16:creationId xmlns:a16="http://schemas.microsoft.com/office/drawing/2014/main" id="{F1DDF8F1-25F3-6F4E-940C-113B88E89578}"/>
              </a:ext>
            </a:extLst>
          </p:cNvPr>
          <p:cNvSpPr>
            <a:spLocks noChangeArrowheads="1"/>
          </p:cNvSpPr>
          <p:nvPr/>
        </p:nvSpPr>
        <p:spPr bwMode="auto">
          <a:xfrm>
            <a:off x="393700" y="6386513"/>
            <a:ext cx="19050"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8" name="Rectangle 20">
            <a:extLst>
              <a:ext uri="{FF2B5EF4-FFF2-40B4-BE49-F238E27FC236}">
                <a16:creationId xmlns:a16="http://schemas.microsoft.com/office/drawing/2014/main" id="{29ECAB9E-B57F-AF41-9A73-25731253BE68}"/>
              </a:ext>
            </a:extLst>
          </p:cNvPr>
          <p:cNvSpPr>
            <a:spLocks noChangeArrowheads="1"/>
          </p:cNvSpPr>
          <p:nvPr/>
        </p:nvSpPr>
        <p:spPr bwMode="auto">
          <a:xfrm>
            <a:off x="8062913" y="6386513"/>
            <a:ext cx="17462"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49" name="Rectangle 21">
            <a:extLst>
              <a:ext uri="{FF2B5EF4-FFF2-40B4-BE49-F238E27FC236}">
                <a16:creationId xmlns:a16="http://schemas.microsoft.com/office/drawing/2014/main" id="{436BC5A1-3C25-B046-BDB9-088221868D3D}"/>
              </a:ext>
            </a:extLst>
          </p:cNvPr>
          <p:cNvSpPr>
            <a:spLocks noChangeArrowheads="1"/>
          </p:cNvSpPr>
          <p:nvPr/>
        </p:nvSpPr>
        <p:spPr bwMode="auto">
          <a:xfrm>
            <a:off x="412750" y="6386513"/>
            <a:ext cx="7650163" cy="3651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50" name="Rectangle 22">
            <a:extLst>
              <a:ext uri="{FF2B5EF4-FFF2-40B4-BE49-F238E27FC236}">
                <a16:creationId xmlns:a16="http://schemas.microsoft.com/office/drawing/2014/main" id="{42EAF924-7A34-DB4D-BC18-668C583744D5}"/>
              </a:ext>
            </a:extLst>
          </p:cNvPr>
          <p:cNvSpPr>
            <a:spLocks noChangeArrowheads="1"/>
          </p:cNvSpPr>
          <p:nvPr/>
        </p:nvSpPr>
        <p:spPr bwMode="auto">
          <a:xfrm rot="-5400000">
            <a:off x="-91281" y="5044281"/>
            <a:ext cx="1181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0" hangingPunct="0"/>
            <a:r>
              <a:rPr lang="en-US" altLang="en-US" sz="1200" b="1">
                <a:latin typeface="Arial" panose="020B0604020202020204" pitchFamily="34" charset="0"/>
              </a:rPr>
              <a:t>Spacecraft</a:t>
            </a:r>
          </a:p>
        </p:txBody>
      </p:sp>
      <p:sp>
        <p:nvSpPr>
          <p:cNvPr id="304151" name="Rectangle 23">
            <a:extLst>
              <a:ext uri="{FF2B5EF4-FFF2-40B4-BE49-F238E27FC236}">
                <a16:creationId xmlns:a16="http://schemas.microsoft.com/office/drawing/2014/main" id="{62CEC51D-8B85-444B-894D-CF29A88F3E50}"/>
              </a:ext>
            </a:extLst>
          </p:cNvPr>
          <p:cNvSpPr>
            <a:spLocks noChangeArrowheads="1"/>
          </p:cNvSpPr>
          <p:nvPr/>
        </p:nvSpPr>
        <p:spPr bwMode="auto">
          <a:xfrm rot="-5400000">
            <a:off x="-91281" y="2877344"/>
            <a:ext cx="12890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Ground System</a:t>
            </a:r>
          </a:p>
        </p:txBody>
      </p:sp>
      <p:sp>
        <p:nvSpPr>
          <p:cNvPr id="304152" name="Rectangle 24">
            <a:extLst>
              <a:ext uri="{FF2B5EF4-FFF2-40B4-BE49-F238E27FC236}">
                <a16:creationId xmlns:a16="http://schemas.microsoft.com/office/drawing/2014/main" id="{33D051DA-065F-7445-8683-C636BE50B2F5}"/>
              </a:ext>
            </a:extLst>
          </p:cNvPr>
          <p:cNvSpPr>
            <a:spLocks noChangeArrowheads="1"/>
          </p:cNvSpPr>
          <p:nvPr/>
        </p:nvSpPr>
        <p:spPr bwMode="auto">
          <a:xfrm rot="-5400000">
            <a:off x="443707" y="5809456"/>
            <a:ext cx="971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Instrument</a:t>
            </a:r>
          </a:p>
        </p:txBody>
      </p:sp>
      <p:sp>
        <p:nvSpPr>
          <p:cNvPr id="304153" name="Rectangle 25">
            <a:extLst>
              <a:ext uri="{FF2B5EF4-FFF2-40B4-BE49-F238E27FC236}">
                <a16:creationId xmlns:a16="http://schemas.microsoft.com/office/drawing/2014/main" id="{C5E072BB-37B3-A548-9A14-DD2E6190F5CD}"/>
              </a:ext>
            </a:extLst>
          </p:cNvPr>
          <p:cNvSpPr>
            <a:spLocks noChangeArrowheads="1"/>
          </p:cNvSpPr>
          <p:nvPr/>
        </p:nvSpPr>
        <p:spPr bwMode="auto">
          <a:xfrm rot="-5400000">
            <a:off x="445294" y="4777581"/>
            <a:ext cx="9842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S/C Control</a:t>
            </a:r>
          </a:p>
        </p:txBody>
      </p:sp>
      <p:sp>
        <p:nvSpPr>
          <p:cNvPr id="304154" name="Rectangle 26">
            <a:extLst>
              <a:ext uri="{FF2B5EF4-FFF2-40B4-BE49-F238E27FC236}">
                <a16:creationId xmlns:a16="http://schemas.microsoft.com/office/drawing/2014/main" id="{796D43C9-2A9A-4140-AAF4-44FAB9D41DF3}"/>
              </a:ext>
            </a:extLst>
          </p:cNvPr>
          <p:cNvSpPr>
            <a:spLocks noChangeArrowheads="1"/>
          </p:cNvSpPr>
          <p:nvPr/>
        </p:nvSpPr>
        <p:spPr bwMode="auto">
          <a:xfrm rot="-5400000">
            <a:off x="399257" y="2262981"/>
            <a:ext cx="10731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Mission Ops</a:t>
            </a:r>
          </a:p>
        </p:txBody>
      </p:sp>
      <p:sp>
        <p:nvSpPr>
          <p:cNvPr id="304156" name="Line 28">
            <a:extLst>
              <a:ext uri="{FF2B5EF4-FFF2-40B4-BE49-F238E27FC236}">
                <a16:creationId xmlns:a16="http://schemas.microsoft.com/office/drawing/2014/main" id="{24404FF5-D786-F14B-9BE3-1E1CC1B1FA4E}"/>
              </a:ext>
            </a:extLst>
          </p:cNvPr>
          <p:cNvSpPr>
            <a:spLocks noChangeShapeType="1"/>
          </p:cNvSpPr>
          <p:nvPr/>
        </p:nvSpPr>
        <p:spPr bwMode="auto">
          <a:xfrm>
            <a:off x="2447925" y="2452688"/>
            <a:ext cx="8890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58" name="Rectangle 30">
            <a:extLst>
              <a:ext uri="{FF2B5EF4-FFF2-40B4-BE49-F238E27FC236}">
                <a16:creationId xmlns:a16="http://schemas.microsoft.com/office/drawing/2014/main" id="{83302E9E-B396-784A-95B8-1D63D201237D}"/>
              </a:ext>
            </a:extLst>
          </p:cNvPr>
          <p:cNvSpPr>
            <a:spLocks noChangeArrowheads="1"/>
          </p:cNvSpPr>
          <p:nvPr/>
        </p:nvSpPr>
        <p:spPr bwMode="auto">
          <a:xfrm>
            <a:off x="3425825" y="2265363"/>
            <a:ext cx="5842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Prepare</a:t>
            </a:r>
            <a:endParaRPr lang="en-US" altLang="en-US" sz="3200" b="1">
              <a:latin typeface="Arial" panose="020B0604020202020204" pitchFamily="34" charset="0"/>
            </a:endParaRPr>
          </a:p>
        </p:txBody>
      </p:sp>
      <p:sp>
        <p:nvSpPr>
          <p:cNvPr id="304159" name="Rectangle 31">
            <a:extLst>
              <a:ext uri="{FF2B5EF4-FFF2-40B4-BE49-F238E27FC236}">
                <a16:creationId xmlns:a16="http://schemas.microsoft.com/office/drawing/2014/main" id="{0979A922-2FE2-EC48-B1B2-1A4DAFCA02C3}"/>
              </a:ext>
            </a:extLst>
          </p:cNvPr>
          <p:cNvSpPr>
            <a:spLocks noChangeArrowheads="1"/>
          </p:cNvSpPr>
          <p:nvPr/>
        </p:nvSpPr>
        <p:spPr bwMode="auto">
          <a:xfrm>
            <a:off x="3443288" y="2443163"/>
            <a:ext cx="4191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160" name="Rectangle 32">
            <a:extLst>
              <a:ext uri="{FF2B5EF4-FFF2-40B4-BE49-F238E27FC236}">
                <a16:creationId xmlns:a16="http://schemas.microsoft.com/office/drawing/2014/main" id="{30A5BD9E-0B2F-254F-8A51-DD4B547D12E3}"/>
              </a:ext>
            </a:extLst>
          </p:cNvPr>
          <p:cNvSpPr>
            <a:spLocks noChangeArrowheads="1"/>
          </p:cNvSpPr>
          <p:nvPr/>
        </p:nvSpPr>
        <p:spPr bwMode="auto">
          <a:xfrm>
            <a:off x="5805488" y="2282825"/>
            <a:ext cx="5080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Accept</a:t>
            </a:r>
            <a:endParaRPr lang="en-US" altLang="en-US" sz="3200" b="1">
              <a:latin typeface="Arial" panose="020B0604020202020204" pitchFamily="34" charset="0"/>
            </a:endParaRPr>
          </a:p>
        </p:txBody>
      </p:sp>
      <p:sp>
        <p:nvSpPr>
          <p:cNvPr id="304161" name="Rectangle 33">
            <a:extLst>
              <a:ext uri="{FF2B5EF4-FFF2-40B4-BE49-F238E27FC236}">
                <a16:creationId xmlns:a16="http://schemas.microsoft.com/office/drawing/2014/main" id="{6005BAF9-37E5-F24D-8CB3-941CD279B641}"/>
              </a:ext>
            </a:extLst>
          </p:cNvPr>
          <p:cNvSpPr>
            <a:spLocks noChangeArrowheads="1"/>
          </p:cNvSpPr>
          <p:nvPr/>
        </p:nvSpPr>
        <p:spPr bwMode="auto">
          <a:xfrm>
            <a:off x="5805488" y="24606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162" name="Line 34">
            <a:extLst>
              <a:ext uri="{FF2B5EF4-FFF2-40B4-BE49-F238E27FC236}">
                <a16:creationId xmlns:a16="http://schemas.microsoft.com/office/drawing/2014/main" id="{7E5D112F-3606-904F-8FD6-B450D6C067A3}"/>
              </a:ext>
            </a:extLst>
          </p:cNvPr>
          <p:cNvSpPr>
            <a:spLocks noChangeShapeType="1"/>
          </p:cNvSpPr>
          <p:nvPr/>
        </p:nvSpPr>
        <p:spPr bwMode="auto">
          <a:xfrm>
            <a:off x="3057525" y="2452688"/>
            <a:ext cx="1793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3" name="Freeform 35">
            <a:extLst>
              <a:ext uri="{FF2B5EF4-FFF2-40B4-BE49-F238E27FC236}">
                <a16:creationId xmlns:a16="http://schemas.microsoft.com/office/drawing/2014/main" id="{4FD55B7D-2279-0C45-8C53-32A005981B6A}"/>
              </a:ext>
            </a:extLst>
          </p:cNvPr>
          <p:cNvSpPr>
            <a:spLocks/>
          </p:cNvSpPr>
          <p:nvPr/>
        </p:nvSpPr>
        <p:spPr bwMode="auto">
          <a:xfrm>
            <a:off x="308610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4" name="Freeform 36">
            <a:extLst>
              <a:ext uri="{FF2B5EF4-FFF2-40B4-BE49-F238E27FC236}">
                <a16:creationId xmlns:a16="http://schemas.microsoft.com/office/drawing/2014/main" id="{240A46E4-0309-544D-BB9C-310D61F6519E}"/>
              </a:ext>
            </a:extLst>
          </p:cNvPr>
          <p:cNvSpPr>
            <a:spLocks/>
          </p:cNvSpPr>
          <p:nvPr/>
        </p:nvSpPr>
        <p:spPr bwMode="auto">
          <a:xfrm>
            <a:off x="2700338" y="2273300"/>
            <a:ext cx="177800"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5" name="Line 37">
            <a:extLst>
              <a:ext uri="{FF2B5EF4-FFF2-40B4-BE49-F238E27FC236}">
                <a16:creationId xmlns:a16="http://schemas.microsoft.com/office/drawing/2014/main" id="{C1D80EF3-ACCD-9542-83D5-092740D16ABC}"/>
              </a:ext>
            </a:extLst>
          </p:cNvPr>
          <p:cNvSpPr>
            <a:spLocks noChangeShapeType="1"/>
          </p:cNvSpPr>
          <p:nvPr/>
        </p:nvSpPr>
        <p:spPr bwMode="auto">
          <a:xfrm>
            <a:off x="2878138" y="2452688"/>
            <a:ext cx="1793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6" name="Line 38">
            <a:extLst>
              <a:ext uri="{FF2B5EF4-FFF2-40B4-BE49-F238E27FC236}">
                <a16:creationId xmlns:a16="http://schemas.microsoft.com/office/drawing/2014/main" id="{C892E6DB-BE5D-5549-885F-1A922DB17B82}"/>
              </a:ext>
            </a:extLst>
          </p:cNvPr>
          <p:cNvSpPr>
            <a:spLocks noChangeShapeType="1"/>
          </p:cNvSpPr>
          <p:nvPr/>
        </p:nvSpPr>
        <p:spPr bwMode="auto">
          <a:xfrm>
            <a:off x="4308475" y="2435225"/>
            <a:ext cx="1793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67" name="Freeform 39">
            <a:extLst>
              <a:ext uri="{FF2B5EF4-FFF2-40B4-BE49-F238E27FC236}">
                <a16:creationId xmlns:a16="http://schemas.microsoft.com/office/drawing/2014/main" id="{C237186D-FE4D-BC42-84D6-046EF5EA2527}"/>
              </a:ext>
            </a:extLst>
          </p:cNvPr>
          <p:cNvSpPr>
            <a:spLocks/>
          </p:cNvSpPr>
          <p:nvPr/>
        </p:nvSpPr>
        <p:spPr bwMode="auto">
          <a:xfrm>
            <a:off x="4325938" y="2381250"/>
            <a:ext cx="161925"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68" name="Line 40">
            <a:extLst>
              <a:ext uri="{FF2B5EF4-FFF2-40B4-BE49-F238E27FC236}">
                <a16:creationId xmlns:a16="http://schemas.microsoft.com/office/drawing/2014/main" id="{C24A484E-4290-1649-8BDF-45F117113BB6}"/>
              </a:ext>
            </a:extLst>
          </p:cNvPr>
          <p:cNvSpPr>
            <a:spLocks noChangeShapeType="1"/>
          </p:cNvSpPr>
          <p:nvPr/>
        </p:nvSpPr>
        <p:spPr bwMode="auto">
          <a:xfrm>
            <a:off x="4094163" y="2435225"/>
            <a:ext cx="21431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71" name="Rectangle 43">
            <a:extLst>
              <a:ext uri="{FF2B5EF4-FFF2-40B4-BE49-F238E27FC236}">
                <a16:creationId xmlns:a16="http://schemas.microsoft.com/office/drawing/2014/main" id="{B66C0E09-7743-D44F-95A8-D3EFBE9D4F0D}"/>
              </a:ext>
            </a:extLst>
          </p:cNvPr>
          <p:cNvSpPr>
            <a:spLocks noChangeArrowheads="1"/>
          </p:cNvSpPr>
          <p:nvPr/>
        </p:nvSpPr>
        <p:spPr bwMode="auto">
          <a:xfrm>
            <a:off x="6700838" y="2166938"/>
            <a:ext cx="34925"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72" name="Oval 44">
            <a:extLst>
              <a:ext uri="{FF2B5EF4-FFF2-40B4-BE49-F238E27FC236}">
                <a16:creationId xmlns:a16="http://schemas.microsoft.com/office/drawing/2014/main" id="{29FA5E98-2645-A349-87B1-D07DB4DE40F3}"/>
              </a:ext>
            </a:extLst>
          </p:cNvPr>
          <p:cNvSpPr>
            <a:spLocks noChangeArrowheads="1"/>
          </p:cNvSpPr>
          <p:nvPr/>
        </p:nvSpPr>
        <p:spPr bwMode="auto">
          <a:xfrm>
            <a:off x="1220788" y="2362200"/>
            <a:ext cx="142875" cy="144463"/>
          </a:xfrm>
          <a:prstGeom prst="ellipse">
            <a:avLst/>
          </a:prstGeom>
          <a:solidFill>
            <a:srgbClr val="000000"/>
          </a:solidFill>
          <a:ln w="25400">
            <a:solidFill>
              <a:srgbClr val="000000"/>
            </a:solidFill>
            <a:round/>
            <a:headEnd/>
            <a:tailEnd/>
          </a:ln>
        </p:spPr>
        <p:txBody>
          <a:bodyPr/>
          <a:lstStyle/>
          <a:p>
            <a:endParaRPr lang="en-US"/>
          </a:p>
        </p:txBody>
      </p:sp>
      <p:sp>
        <p:nvSpPr>
          <p:cNvPr id="304173" name="AutoShape 45">
            <a:extLst>
              <a:ext uri="{FF2B5EF4-FFF2-40B4-BE49-F238E27FC236}">
                <a16:creationId xmlns:a16="http://schemas.microsoft.com/office/drawing/2014/main" id="{1D45E142-4F97-F640-9C85-E28C77C5C4A0}"/>
              </a:ext>
            </a:extLst>
          </p:cNvPr>
          <p:cNvSpPr>
            <a:spLocks noChangeArrowheads="1"/>
          </p:cNvSpPr>
          <p:nvPr/>
        </p:nvSpPr>
        <p:spPr bwMode="auto">
          <a:xfrm>
            <a:off x="328930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4" name="AutoShape 46">
            <a:extLst>
              <a:ext uri="{FF2B5EF4-FFF2-40B4-BE49-F238E27FC236}">
                <a16:creationId xmlns:a16="http://schemas.microsoft.com/office/drawing/2014/main" id="{F84B4067-7581-584C-A2E3-50E3D7EADAA7}"/>
              </a:ext>
            </a:extLst>
          </p:cNvPr>
          <p:cNvSpPr>
            <a:spLocks noChangeArrowheads="1"/>
          </p:cNvSpPr>
          <p:nvPr/>
        </p:nvSpPr>
        <p:spPr bwMode="auto">
          <a:xfrm>
            <a:off x="5630863" y="2166938"/>
            <a:ext cx="803275"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78" name="AutoShape 50">
            <a:extLst>
              <a:ext uri="{FF2B5EF4-FFF2-40B4-BE49-F238E27FC236}">
                <a16:creationId xmlns:a16="http://schemas.microsoft.com/office/drawing/2014/main" id="{48725F01-1CE2-BF48-A083-7D5DC5B31767}"/>
              </a:ext>
            </a:extLst>
          </p:cNvPr>
          <p:cNvSpPr>
            <a:spLocks noChangeArrowheads="1"/>
          </p:cNvSpPr>
          <p:nvPr/>
        </p:nvSpPr>
        <p:spPr bwMode="auto">
          <a:xfrm>
            <a:off x="4203700" y="5684838"/>
            <a:ext cx="1055688"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82" name="Line 54">
            <a:extLst>
              <a:ext uri="{FF2B5EF4-FFF2-40B4-BE49-F238E27FC236}">
                <a16:creationId xmlns:a16="http://schemas.microsoft.com/office/drawing/2014/main" id="{86778F1F-E182-8B4F-858B-690F9579DCB5}"/>
              </a:ext>
            </a:extLst>
          </p:cNvPr>
          <p:cNvSpPr>
            <a:spLocks noChangeShapeType="1"/>
          </p:cNvSpPr>
          <p:nvPr/>
        </p:nvSpPr>
        <p:spPr bwMode="auto">
          <a:xfrm flipH="1" flipV="1">
            <a:off x="4718050" y="2017713"/>
            <a:ext cx="9525" cy="334962"/>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4" name="Line 56">
            <a:extLst>
              <a:ext uri="{FF2B5EF4-FFF2-40B4-BE49-F238E27FC236}">
                <a16:creationId xmlns:a16="http://schemas.microsoft.com/office/drawing/2014/main" id="{840201BD-7542-A547-981B-B64DADC6D79E}"/>
              </a:ext>
            </a:extLst>
          </p:cNvPr>
          <p:cNvSpPr>
            <a:spLocks noChangeShapeType="1"/>
          </p:cNvSpPr>
          <p:nvPr/>
        </p:nvSpPr>
        <p:spPr bwMode="auto">
          <a:xfrm>
            <a:off x="4530725" y="2352675"/>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85" name="Line 57">
            <a:extLst>
              <a:ext uri="{FF2B5EF4-FFF2-40B4-BE49-F238E27FC236}">
                <a16:creationId xmlns:a16="http://schemas.microsoft.com/office/drawing/2014/main" id="{FDB77557-3AA6-8A4B-8F6E-48071E6FFED3}"/>
              </a:ext>
            </a:extLst>
          </p:cNvPr>
          <p:cNvSpPr>
            <a:spLocks noChangeShapeType="1"/>
          </p:cNvSpPr>
          <p:nvPr/>
        </p:nvSpPr>
        <p:spPr bwMode="auto">
          <a:xfrm flipV="1">
            <a:off x="4713288" y="2016125"/>
            <a:ext cx="1782762" cy="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1" name="Line 63">
            <a:extLst>
              <a:ext uri="{FF2B5EF4-FFF2-40B4-BE49-F238E27FC236}">
                <a16:creationId xmlns:a16="http://schemas.microsoft.com/office/drawing/2014/main" id="{E2B98153-4266-7849-8570-E048514FE79E}"/>
              </a:ext>
            </a:extLst>
          </p:cNvPr>
          <p:cNvSpPr>
            <a:spLocks noChangeShapeType="1"/>
          </p:cNvSpPr>
          <p:nvPr/>
        </p:nvSpPr>
        <p:spPr bwMode="auto">
          <a:xfrm>
            <a:off x="2503488" y="2452688"/>
            <a:ext cx="196850"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2" name="Freeform 64">
            <a:extLst>
              <a:ext uri="{FF2B5EF4-FFF2-40B4-BE49-F238E27FC236}">
                <a16:creationId xmlns:a16="http://schemas.microsoft.com/office/drawing/2014/main" id="{9006B4CC-66FB-D549-8ED5-9436243EEF28}"/>
              </a:ext>
            </a:extLst>
          </p:cNvPr>
          <p:cNvSpPr>
            <a:spLocks/>
          </p:cNvSpPr>
          <p:nvPr/>
        </p:nvSpPr>
        <p:spPr bwMode="auto">
          <a:xfrm>
            <a:off x="2520950" y="2398713"/>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3" name="Line 65">
            <a:extLst>
              <a:ext uri="{FF2B5EF4-FFF2-40B4-BE49-F238E27FC236}">
                <a16:creationId xmlns:a16="http://schemas.microsoft.com/office/drawing/2014/main" id="{A8B5F729-B875-CF4D-A74F-CD98D9BEAF8F}"/>
              </a:ext>
            </a:extLst>
          </p:cNvPr>
          <p:cNvSpPr>
            <a:spLocks noChangeShapeType="1"/>
          </p:cNvSpPr>
          <p:nvPr/>
        </p:nvSpPr>
        <p:spPr bwMode="auto">
          <a:xfrm>
            <a:off x="1449388" y="2435225"/>
            <a:ext cx="177800"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4" name="Freeform 66">
            <a:extLst>
              <a:ext uri="{FF2B5EF4-FFF2-40B4-BE49-F238E27FC236}">
                <a16:creationId xmlns:a16="http://schemas.microsoft.com/office/drawing/2014/main" id="{666EDAF9-D7B0-2745-AC4E-C94F4252B63E}"/>
              </a:ext>
            </a:extLst>
          </p:cNvPr>
          <p:cNvSpPr>
            <a:spLocks/>
          </p:cNvSpPr>
          <p:nvPr/>
        </p:nvSpPr>
        <p:spPr bwMode="auto">
          <a:xfrm>
            <a:off x="1466850" y="2381250"/>
            <a:ext cx="160338" cy="106363"/>
          </a:xfrm>
          <a:custGeom>
            <a:avLst/>
            <a:gdLst>
              <a:gd name="T0" fmla="*/ 0 w 72"/>
              <a:gd name="T1" fmla="*/ 0 h 48"/>
              <a:gd name="T2" fmla="*/ 72 w 72"/>
              <a:gd name="T3" fmla="*/ 24 h 48"/>
              <a:gd name="T4" fmla="*/ 0 w 72"/>
              <a:gd name="T5" fmla="*/ 48 h 48"/>
            </a:gdLst>
            <a:ahLst/>
            <a:cxnLst>
              <a:cxn ang="0">
                <a:pos x="T0" y="T1"/>
              </a:cxn>
              <a:cxn ang="0">
                <a:pos x="T2" y="T3"/>
              </a:cxn>
              <a:cxn ang="0">
                <a:pos x="T4" y="T5"/>
              </a:cxn>
            </a:cxnLst>
            <a:rect l="0" t="0" r="r" b="b"/>
            <a:pathLst>
              <a:path w="72" h="48">
                <a:moveTo>
                  <a:pt x="0" y="0"/>
                </a:moveTo>
                <a:lnTo>
                  <a:pt x="72"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195" name="Line 67">
            <a:extLst>
              <a:ext uri="{FF2B5EF4-FFF2-40B4-BE49-F238E27FC236}">
                <a16:creationId xmlns:a16="http://schemas.microsoft.com/office/drawing/2014/main" id="{B866E5B2-34AB-FF49-9F66-C2FD0E045212}"/>
              </a:ext>
            </a:extLst>
          </p:cNvPr>
          <p:cNvSpPr>
            <a:spLocks noChangeShapeType="1"/>
          </p:cNvSpPr>
          <p:nvPr/>
        </p:nvSpPr>
        <p:spPr bwMode="auto">
          <a:xfrm>
            <a:off x="1358900" y="2435225"/>
            <a:ext cx="90488"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6" name="Rectangle 68">
            <a:extLst>
              <a:ext uri="{FF2B5EF4-FFF2-40B4-BE49-F238E27FC236}">
                <a16:creationId xmlns:a16="http://schemas.microsoft.com/office/drawing/2014/main" id="{CC3BADFE-B702-1B4F-A5F7-305EA657B194}"/>
              </a:ext>
            </a:extLst>
          </p:cNvPr>
          <p:cNvSpPr>
            <a:spLocks noChangeArrowheads="1"/>
          </p:cNvSpPr>
          <p:nvPr/>
        </p:nvSpPr>
        <p:spPr bwMode="auto">
          <a:xfrm>
            <a:off x="4505325" y="2147888"/>
            <a:ext cx="36513" cy="19050"/>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7" name="Rectangle 69">
            <a:extLst>
              <a:ext uri="{FF2B5EF4-FFF2-40B4-BE49-F238E27FC236}">
                <a16:creationId xmlns:a16="http://schemas.microsoft.com/office/drawing/2014/main" id="{4C1072C0-C2AA-A442-8DD9-50F775228339}"/>
              </a:ext>
            </a:extLst>
          </p:cNvPr>
          <p:cNvSpPr>
            <a:spLocks noChangeArrowheads="1"/>
          </p:cNvSpPr>
          <p:nvPr/>
        </p:nvSpPr>
        <p:spPr bwMode="auto">
          <a:xfrm>
            <a:off x="4505325" y="2684463"/>
            <a:ext cx="36513" cy="17462"/>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8" name="Rectangle 70">
            <a:extLst>
              <a:ext uri="{FF2B5EF4-FFF2-40B4-BE49-F238E27FC236}">
                <a16:creationId xmlns:a16="http://schemas.microsoft.com/office/drawing/2014/main" id="{ED13E97A-3B30-B547-B799-6725745E14B9}"/>
              </a:ext>
            </a:extLst>
          </p:cNvPr>
          <p:cNvSpPr>
            <a:spLocks noChangeArrowheads="1"/>
          </p:cNvSpPr>
          <p:nvPr/>
        </p:nvSpPr>
        <p:spPr bwMode="auto">
          <a:xfrm>
            <a:off x="4505325" y="2166938"/>
            <a:ext cx="36513" cy="517525"/>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199" name="Line 71">
            <a:extLst>
              <a:ext uri="{FF2B5EF4-FFF2-40B4-BE49-F238E27FC236}">
                <a16:creationId xmlns:a16="http://schemas.microsoft.com/office/drawing/2014/main" id="{60A7965F-D578-C54D-8346-1D919576572F}"/>
              </a:ext>
            </a:extLst>
          </p:cNvPr>
          <p:cNvSpPr>
            <a:spLocks noChangeShapeType="1"/>
          </p:cNvSpPr>
          <p:nvPr/>
        </p:nvSpPr>
        <p:spPr bwMode="auto">
          <a:xfrm>
            <a:off x="6408738" y="2578100"/>
            <a:ext cx="246062"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2" name="Freeform 74">
            <a:extLst>
              <a:ext uri="{FF2B5EF4-FFF2-40B4-BE49-F238E27FC236}">
                <a16:creationId xmlns:a16="http://schemas.microsoft.com/office/drawing/2014/main" id="{3838C927-A41D-214E-9BC1-C700381D5B92}"/>
              </a:ext>
            </a:extLst>
          </p:cNvPr>
          <p:cNvSpPr>
            <a:spLocks/>
          </p:cNvSpPr>
          <p:nvPr/>
        </p:nvSpPr>
        <p:spPr bwMode="auto">
          <a:xfrm>
            <a:off x="1652588" y="46958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3" name="Freeform 75">
            <a:extLst>
              <a:ext uri="{FF2B5EF4-FFF2-40B4-BE49-F238E27FC236}">
                <a16:creationId xmlns:a16="http://schemas.microsoft.com/office/drawing/2014/main" id="{A125F95A-4565-984F-B149-728039E2FDF2}"/>
              </a:ext>
            </a:extLst>
          </p:cNvPr>
          <p:cNvSpPr>
            <a:spLocks/>
          </p:cNvSpPr>
          <p:nvPr/>
        </p:nvSpPr>
        <p:spPr bwMode="auto">
          <a:xfrm>
            <a:off x="2613025" y="2582863"/>
            <a:ext cx="2024063" cy="1057275"/>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4" name="Line 76">
            <a:extLst>
              <a:ext uri="{FF2B5EF4-FFF2-40B4-BE49-F238E27FC236}">
                <a16:creationId xmlns:a16="http://schemas.microsoft.com/office/drawing/2014/main" id="{E1774723-D90B-5640-9746-2290C1E00458}"/>
              </a:ext>
            </a:extLst>
          </p:cNvPr>
          <p:cNvSpPr>
            <a:spLocks noChangeShapeType="1"/>
          </p:cNvSpPr>
          <p:nvPr/>
        </p:nvSpPr>
        <p:spPr bwMode="auto">
          <a:xfrm>
            <a:off x="1644650" y="4749800"/>
            <a:ext cx="196850"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06" name="Freeform 78">
            <a:extLst>
              <a:ext uri="{FF2B5EF4-FFF2-40B4-BE49-F238E27FC236}">
                <a16:creationId xmlns:a16="http://schemas.microsoft.com/office/drawing/2014/main" id="{EE99C2EC-E4E6-FA44-ABE6-B7F8EA5029FB}"/>
              </a:ext>
            </a:extLst>
          </p:cNvPr>
          <p:cNvSpPr>
            <a:spLocks/>
          </p:cNvSpPr>
          <p:nvPr/>
        </p:nvSpPr>
        <p:spPr bwMode="auto">
          <a:xfrm>
            <a:off x="3598863" y="5146675"/>
            <a:ext cx="160337"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08" name="Line 80">
            <a:extLst>
              <a:ext uri="{FF2B5EF4-FFF2-40B4-BE49-F238E27FC236}">
                <a16:creationId xmlns:a16="http://schemas.microsoft.com/office/drawing/2014/main" id="{44AD9AFB-E6B6-D343-A955-9D795C768980}"/>
              </a:ext>
            </a:extLst>
          </p:cNvPr>
          <p:cNvSpPr>
            <a:spLocks noChangeShapeType="1"/>
          </p:cNvSpPr>
          <p:nvPr/>
        </p:nvSpPr>
        <p:spPr bwMode="auto">
          <a:xfrm rot="533037">
            <a:off x="3529013" y="5100638"/>
            <a:ext cx="238125" cy="18573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0" name="Line 82">
            <a:extLst>
              <a:ext uri="{FF2B5EF4-FFF2-40B4-BE49-F238E27FC236}">
                <a16:creationId xmlns:a16="http://schemas.microsoft.com/office/drawing/2014/main" id="{0E6673FF-3AA0-4141-8EB5-8E0D72E583A6}"/>
              </a:ext>
            </a:extLst>
          </p:cNvPr>
          <p:cNvSpPr>
            <a:spLocks noChangeShapeType="1"/>
          </p:cNvSpPr>
          <p:nvPr/>
        </p:nvSpPr>
        <p:spPr bwMode="auto">
          <a:xfrm>
            <a:off x="6697663" y="2381250"/>
            <a:ext cx="238125"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15" name="Freeform 87">
            <a:extLst>
              <a:ext uri="{FF2B5EF4-FFF2-40B4-BE49-F238E27FC236}">
                <a16:creationId xmlns:a16="http://schemas.microsoft.com/office/drawing/2014/main" id="{FDCAD24B-C382-3A4E-B510-7B31CC9F0A5D}"/>
              </a:ext>
            </a:extLst>
          </p:cNvPr>
          <p:cNvSpPr>
            <a:spLocks/>
          </p:cNvSpPr>
          <p:nvPr/>
        </p:nvSpPr>
        <p:spPr bwMode="auto">
          <a:xfrm>
            <a:off x="2789238" y="1839913"/>
            <a:ext cx="4225925" cy="469900"/>
          </a:xfrm>
          <a:custGeom>
            <a:avLst/>
            <a:gdLst>
              <a:gd name="T0" fmla="*/ 0 w 1824"/>
              <a:gd name="T1" fmla="*/ 216 h 216"/>
              <a:gd name="T2" fmla="*/ 0 w 1824"/>
              <a:gd name="T3" fmla="*/ 0 h 216"/>
              <a:gd name="T4" fmla="*/ 1824 w 1824"/>
              <a:gd name="T5" fmla="*/ 0 h 216"/>
              <a:gd name="T6" fmla="*/ 1824 w 1824"/>
              <a:gd name="T7" fmla="*/ 104 h 216"/>
            </a:gdLst>
            <a:ahLst/>
            <a:cxnLst>
              <a:cxn ang="0">
                <a:pos x="T0" y="T1"/>
              </a:cxn>
              <a:cxn ang="0">
                <a:pos x="T2" y="T3"/>
              </a:cxn>
              <a:cxn ang="0">
                <a:pos x="T4" y="T5"/>
              </a:cxn>
              <a:cxn ang="0">
                <a:pos x="T6" y="T7"/>
              </a:cxn>
            </a:cxnLst>
            <a:rect l="0" t="0" r="r" b="b"/>
            <a:pathLst>
              <a:path w="1824" h="216">
                <a:moveTo>
                  <a:pt x="0" y="216"/>
                </a:moveTo>
                <a:lnTo>
                  <a:pt x="0" y="0"/>
                </a:lnTo>
                <a:lnTo>
                  <a:pt x="1824" y="0"/>
                </a:lnTo>
                <a:lnTo>
                  <a:pt x="1824" y="104"/>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6" name="Freeform 88">
            <a:extLst>
              <a:ext uri="{FF2B5EF4-FFF2-40B4-BE49-F238E27FC236}">
                <a16:creationId xmlns:a16="http://schemas.microsoft.com/office/drawing/2014/main" id="{3C73DAE6-1D3D-0544-8B16-FADCCE86D37F}"/>
              </a:ext>
            </a:extLst>
          </p:cNvPr>
          <p:cNvSpPr>
            <a:spLocks/>
          </p:cNvSpPr>
          <p:nvPr/>
        </p:nvSpPr>
        <p:spPr bwMode="auto">
          <a:xfrm>
            <a:off x="6927850" y="2219325"/>
            <a:ext cx="179388" cy="322263"/>
          </a:xfrm>
          <a:custGeom>
            <a:avLst/>
            <a:gdLst>
              <a:gd name="T0" fmla="*/ 40 w 80"/>
              <a:gd name="T1" fmla="*/ 0 h 144"/>
              <a:gd name="T2" fmla="*/ 0 w 80"/>
              <a:gd name="T3" fmla="*/ 72 h 144"/>
              <a:gd name="T4" fmla="*/ 40 w 80"/>
              <a:gd name="T5" fmla="*/ 144 h 144"/>
              <a:gd name="T6" fmla="*/ 80 w 80"/>
              <a:gd name="T7" fmla="*/ 72 h 144"/>
              <a:gd name="T8" fmla="*/ 40 w 80"/>
              <a:gd name="T9" fmla="*/ 0 h 144"/>
            </a:gdLst>
            <a:ahLst/>
            <a:cxnLst>
              <a:cxn ang="0">
                <a:pos x="T0" y="T1"/>
              </a:cxn>
              <a:cxn ang="0">
                <a:pos x="T2" y="T3"/>
              </a:cxn>
              <a:cxn ang="0">
                <a:pos x="T4" y="T5"/>
              </a:cxn>
              <a:cxn ang="0">
                <a:pos x="T6" y="T7"/>
              </a:cxn>
              <a:cxn ang="0">
                <a:pos x="T8" y="T9"/>
              </a:cxn>
            </a:cxnLst>
            <a:rect l="0" t="0" r="r" b="b"/>
            <a:pathLst>
              <a:path w="80" h="144">
                <a:moveTo>
                  <a:pt x="40" y="0"/>
                </a:moveTo>
                <a:lnTo>
                  <a:pt x="0" y="72"/>
                </a:lnTo>
                <a:lnTo>
                  <a:pt x="40" y="144"/>
                </a:lnTo>
                <a:lnTo>
                  <a:pt x="80" y="72"/>
                </a:lnTo>
                <a:lnTo>
                  <a:pt x="40" y="0"/>
                </a:lnTo>
                <a:close/>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19" name="Line 91">
            <a:extLst>
              <a:ext uri="{FF2B5EF4-FFF2-40B4-BE49-F238E27FC236}">
                <a16:creationId xmlns:a16="http://schemas.microsoft.com/office/drawing/2014/main" id="{FD9EC233-0FEC-374F-806B-E11AAD5A44F2}"/>
              </a:ext>
            </a:extLst>
          </p:cNvPr>
          <p:cNvSpPr>
            <a:spLocks noChangeShapeType="1"/>
          </p:cNvSpPr>
          <p:nvPr/>
        </p:nvSpPr>
        <p:spPr bwMode="auto">
          <a:xfrm>
            <a:off x="7107238" y="2379663"/>
            <a:ext cx="25241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20" name="Rectangle 92">
            <a:extLst>
              <a:ext uri="{FF2B5EF4-FFF2-40B4-BE49-F238E27FC236}">
                <a16:creationId xmlns:a16="http://schemas.microsoft.com/office/drawing/2014/main" id="{ACC90A97-FDF8-0B42-9470-716DE698164B}"/>
              </a:ext>
            </a:extLst>
          </p:cNvPr>
          <p:cNvSpPr>
            <a:spLocks noChangeArrowheads="1"/>
          </p:cNvSpPr>
          <p:nvPr/>
        </p:nvSpPr>
        <p:spPr bwMode="auto">
          <a:xfrm>
            <a:off x="7550150" y="2216150"/>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Finish</a:t>
            </a:r>
            <a:endParaRPr lang="en-US" altLang="en-US" sz="3200" b="1">
              <a:latin typeface="Arial" panose="020B0604020202020204" pitchFamily="34" charset="0"/>
            </a:endParaRPr>
          </a:p>
        </p:txBody>
      </p:sp>
      <p:sp>
        <p:nvSpPr>
          <p:cNvPr id="304221" name="Rectangle 93">
            <a:extLst>
              <a:ext uri="{FF2B5EF4-FFF2-40B4-BE49-F238E27FC236}">
                <a16:creationId xmlns:a16="http://schemas.microsoft.com/office/drawing/2014/main" id="{4D2B163E-8868-0744-9BEF-0CB0C501DA49}"/>
              </a:ext>
            </a:extLst>
          </p:cNvPr>
          <p:cNvSpPr>
            <a:spLocks noChangeArrowheads="1"/>
          </p:cNvSpPr>
          <p:nvPr/>
        </p:nvSpPr>
        <p:spPr bwMode="auto">
          <a:xfrm>
            <a:off x="7545388" y="2395538"/>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22" name="AutoShape 94">
            <a:extLst>
              <a:ext uri="{FF2B5EF4-FFF2-40B4-BE49-F238E27FC236}">
                <a16:creationId xmlns:a16="http://schemas.microsoft.com/office/drawing/2014/main" id="{F9216BD9-858F-EA46-A69A-4D6D26DE6C50}"/>
              </a:ext>
            </a:extLst>
          </p:cNvPr>
          <p:cNvSpPr>
            <a:spLocks noChangeArrowheads="1"/>
          </p:cNvSpPr>
          <p:nvPr/>
        </p:nvSpPr>
        <p:spPr bwMode="auto">
          <a:xfrm>
            <a:off x="7359650" y="2112963"/>
            <a:ext cx="804863" cy="571500"/>
          </a:xfrm>
          <a:prstGeom prst="roundRect">
            <a:avLst>
              <a:gd name="adj" fmla="val 34375"/>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23" name="Rectangle 95">
            <a:extLst>
              <a:ext uri="{FF2B5EF4-FFF2-40B4-BE49-F238E27FC236}">
                <a16:creationId xmlns:a16="http://schemas.microsoft.com/office/drawing/2014/main" id="{A27DCAD5-8858-9440-BAB0-A95D6837945D}"/>
              </a:ext>
            </a:extLst>
          </p:cNvPr>
          <p:cNvSpPr>
            <a:spLocks noChangeArrowheads="1"/>
          </p:cNvSpPr>
          <p:nvPr/>
        </p:nvSpPr>
        <p:spPr bwMode="auto">
          <a:xfrm>
            <a:off x="4389438" y="5900738"/>
            <a:ext cx="6858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Take Obs</a:t>
            </a:r>
            <a:endParaRPr lang="en-US" altLang="en-US" sz="3200" b="1">
              <a:latin typeface="Arial" panose="020B0604020202020204" pitchFamily="34" charset="0"/>
            </a:endParaRPr>
          </a:p>
        </p:txBody>
      </p:sp>
      <p:sp>
        <p:nvSpPr>
          <p:cNvPr id="304224" name="Rectangle 96">
            <a:extLst>
              <a:ext uri="{FF2B5EF4-FFF2-40B4-BE49-F238E27FC236}">
                <a16:creationId xmlns:a16="http://schemas.microsoft.com/office/drawing/2014/main" id="{C0609B4F-9A0B-B441-892A-05B39F5267D0}"/>
              </a:ext>
            </a:extLst>
          </p:cNvPr>
          <p:cNvSpPr>
            <a:spLocks noChangeArrowheads="1"/>
          </p:cNvSpPr>
          <p:nvPr/>
        </p:nvSpPr>
        <p:spPr bwMode="auto">
          <a:xfrm>
            <a:off x="2371725" y="2754313"/>
            <a:ext cx="7493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plannedObs</a:t>
            </a:r>
            <a:endParaRPr lang="en-US" altLang="en-US" sz="1200" b="1">
              <a:solidFill>
                <a:srgbClr val="000000"/>
              </a:solidFill>
              <a:latin typeface="Arial" panose="020B0604020202020204" pitchFamily="34" charset="0"/>
            </a:endParaRPr>
          </a:p>
        </p:txBody>
      </p:sp>
      <p:sp>
        <p:nvSpPr>
          <p:cNvPr id="304229" name="Rectangle 101">
            <a:extLst>
              <a:ext uri="{FF2B5EF4-FFF2-40B4-BE49-F238E27FC236}">
                <a16:creationId xmlns:a16="http://schemas.microsoft.com/office/drawing/2014/main" id="{F1F374A0-6829-0D48-AD20-969229A8EB3B}"/>
              </a:ext>
            </a:extLst>
          </p:cNvPr>
          <p:cNvSpPr>
            <a:spLocks noChangeArrowheads="1"/>
          </p:cNvSpPr>
          <p:nvPr/>
        </p:nvSpPr>
        <p:spPr bwMode="auto">
          <a:xfrm>
            <a:off x="3373438" y="5313363"/>
            <a:ext cx="733425" cy="465137"/>
          </a:xfrm>
          <a:prstGeom prst="rect">
            <a:avLst/>
          </a:prstGeom>
          <a:solidFill>
            <a:srgbClr val="FFFFFF"/>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30" name="Rectangle 102">
            <a:extLst>
              <a:ext uri="{FF2B5EF4-FFF2-40B4-BE49-F238E27FC236}">
                <a16:creationId xmlns:a16="http://schemas.microsoft.com/office/drawing/2014/main" id="{EA216783-A761-7D42-BF14-9A91C09AD65D}"/>
              </a:ext>
            </a:extLst>
          </p:cNvPr>
          <p:cNvSpPr>
            <a:spLocks noChangeArrowheads="1"/>
          </p:cNvSpPr>
          <p:nvPr/>
        </p:nvSpPr>
        <p:spPr bwMode="auto">
          <a:xfrm>
            <a:off x="3363913" y="5291138"/>
            <a:ext cx="750887" cy="482600"/>
          </a:xfrm>
          <a:prstGeom prst="rect">
            <a:avLst/>
          </a:prstGeom>
          <a:noFill/>
          <a:ln w="25400">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lstStyle/>
          <a:p>
            <a:pPr eaLnBrk="0" hangingPunct="0"/>
            <a:endParaRPr lang="en-US" altLang="en-US" sz="3200" b="1">
              <a:solidFill>
                <a:schemeClr val="bg1"/>
              </a:solidFill>
              <a:latin typeface="Arial" panose="020B0604020202020204" pitchFamily="34" charset="0"/>
            </a:endParaRPr>
          </a:p>
        </p:txBody>
      </p:sp>
      <p:sp>
        <p:nvSpPr>
          <p:cNvPr id="304231" name="Rectangle 103">
            <a:extLst>
              <a:ext uri="{FF2B5EF4-FFF2-40B4-BE49-F238E27FC236}">
                <a16:creationId xmlns:a16="http://schemas.microsoft.com/office/drawing/2014/main" id="{EA1DA860-C175-704B-9F6D-86AC4D5C49A1}"/>
              </a:ext>
            </a:extLst>
          </p:cNvPr>
          <p:cNvSpPr>
            <a:spLocks noChangeArrowheads="1"/>
          </p:cNvSpPr>
          <p:nvPr/>
        </p:nvSpPr>
        <p:spPr bwMode="auto">
          <a:xfrm>
            <a:off x="3524250" y="5357813"/>
            <a:ext cx="4191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Instr</a:t>
            </a:r>
          </a:p>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32" name="AutoShape 104">
            <a:extLst>
              <a:ext uri="{FF2B5EF4-FFF2-40B4-BE49-F238E27FC236}">
                <a16:creationId xmlns:a16="http://schemas.microsoft.com/office/drawing/2014/main" id="{14DD04AA-298A-C64D-8336-3CC08CAE5AB2}"/>
              </a:ext>
            </a:extLst>
          </p:cNvPr>
          <p:cNvSpPr>
            <a:spLocks noChangeArrowheads="1"/>
          </p:cNvSpPr>
          <p:nvPr/>
        </p:nvSpPr>
        <p:spPr bwMode="auto">
          <a:xfrm>
            <a:off x="1644650" y="2166938"/>
            <a:ext cx="804863" cy="554037"/>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3" name="Rectangle 105">
            <a:extLst>
              <a:ext uri="{FF2B5EF4-FFF2-40B4-BE49-F238E27FC236}">
                <a16:creationId xmlns:a16="http://schemas.microsoft.com/office/drawing/2014/main" id="{7904DB2D-04BD-FA4E-919B-6C50E15B739C}"/>
              </a:ext>
            </a:extLst>
          </p:cNvPr>
          <p:cNvSpPr>
            <a:spLocks noChangeArrowheads="1"/>
          </p:cNvSpPr>
          <p:nvPr/>
        </p:nvSpPr>
        <p:spPr bwMode="auto">
          <a:xfrm>
            <a:off x="1801813" y="2265363"/>
            <a:ext cx="317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Plan</a:t>
            </a:r>
            <a:endParaRPr lang="en-US" altLang="en-US" sz="3200" b="1">
              <a:latin typeface="Arial" panose="020B0604020202020204" pitchFamily="34" charset="0"/>
            </a:endParaRPr>
          </a:p>
        </p:txBody>
      </p:sp>
      <p:sp>
        <p:nvSpPr>
          <p:cNvPr id="304234" name="Rectangle 106">
            <a:extLst>
              <a:ext uri="{FF2B5EF4-FFF2-40B4-BE49-F238E27FC236}">
                <a16:creationId xmlns:a16="http://schemas.microsoft.com/office/drawing/2014/main" id="{F0540CE4-4D93-0D4D-96E7-FC29DEE483C0}"/>
              </a:ext>
            </a:extLst>
          </p:cNvPr>
          <p:cNvSpPr>
            <a:spLocks noChangeArrowheads="1"/>
          </p:cNvSpPr>
          <p:nvPr/>
        </p:nvSpPr>
        <p:spPr bwMode="auto">
          <a:xfrm>
            <a:off x="1804988" y="2443163"/>
            <a:ext cx="571500" cy="182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ObsSeq</a:t>
            </a:r>
            <a:endParaRPr lang="en-US" altLang="en-US" sz="3200" b="1">
              <a:latin typeface="Arial" panose="020B0604020202020204" pitchFamily="34" charset="0"/>
            </a:endParaRPr>
          </a:p>
        </p:txBody>
      </p:sp>
      <p:sp>
        <p:nvSpPr>
          <p:cNvPr id="304235" name="Oval 107">
            <a:extLst>
              <a:ext uri="{FF2B5EF4-FFF2-40B4-BE49-F238E27FC236}">
                <a16:creationId xmlns:a16="http://schemas.microsoft.com/office/drawing/2014/main" id="{0F4F3E92-334D-3A46-AAB3-0FC2549DE79A}"/>
              </a:ext>
            </a:extLst>
          </p:cNvPr>
          <p:cNvSpPr>
            <a:spLocks noChangeArrowheads="1"/>
          </p:cNvSpPr>
          <p:nvPr/>
        </p:nvSpPr>
        <p:spPr bwMode="auto">
          <a:xfrm>
            <a:off x="8486775" y="2322513"/>
            <a:ext cx="125413" cy="160337"/>
          </a:xfrm>
          <a:prstGeom prst="ellipse">
            <a:avLst/>
          </a:prstGeom>
          <a:solidFill>
            <a:srgbClr val="000000"/>
          </a:solidFill>
          <a:ln w="25400">
            <a:solidFill>
              <a:srgbClr val="000000"/>
            </a:solidFill>
            <a:round/>
            <a:headEnd/>
            <a:tailEnd/>
          </a:ln>
        </p:spPr>
        <p:txBody>
          <a:bodyPr/>
          <a:lstStyle/>
          <a:p>
            <a:endParaRPr lang="en-US"/>
          </a:p>
        </p:txBody>
      </p:sp>
      <p:sp>
        <p:nvSpPr>
          <p:cNvPr id="304236" name="Oval 108">
            <a:extLst>
              <a:ext uri="{FF2B5EF4-FFF2-40B4-BE49-F238E27FC236}">
                <a16:creationId xmlns:a16="http://schemas.microsoft.com/office/drawing/2014/main" id="{3B9D8CB8-3248-A34D-8D15-B9E1E1DB3B52}"/>
              </a:ext>
            </a:extLst>
          </p:cNvPr>
          <p:cNvSpPr>
            <a:spLocks noChangeArrowheads="1"/>
          </p:cNvSpPr>
          <p:nvPr/>
        </p:nvSpPr>
        <p:spPr bwMode="auto">
          <a:xfrm>
            <a:off x="8432800" y="2268538"/>
            <a:ext cx="231775" cy="268287"/>
          </a:xfrm>
          <a:prstGeom prst="ellipse">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37" name="Line 109">
            <a:extLst>
              <a:ext uri="{FF2B5EF4-FFF2-40B4-BE49-F238E27FC236}">
                <a16:creationId xmlns:a16="http://schemas.microsoft.com/office/drawing/2014/main" id="{56BD1577-17B7-3C4C-A707-510C9537FA9E}"/>
              </a:ext>
            </a:extLst>
          </p:cNvPr>
          <p:cNvSpPr>
            <a:spLocks noChangeShapeType="1"/>
          </p:cNvSpPr>
          <p:nvPr/>
        </p:nvSpPr>
        <p:spPr bwMode="auto">
          <a:xfrm flipV="1">
            <a:off x="8177213" y="2398713"/>
            <a:ext cx="239712" cy="9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0" name="Freeform 112">
            <a:extLst>
              <a:ext uri="{FF2B5EF4-FFF2-40B4-BE49-F238E27FC236}">
                <a16:creationId xmlns:a16="http://schemas.microsoft.com/office/drawing/2014/main" id="{9ADC9183-C622-7347-A6EF-E66BBC8C9BD9}"/>
              </a:ext>
            </a:extLst>
          </p:cNvPr>
          <p:cNvSpPr>
            <a:spLocks/>
          </p:cNvSpPr>
          <p:nvPr/>
        </p:nvSpPr>
        <p:spPr bwMode="auto">
          <a:xfrm rot="-648354">
            <a:off x="4035425" y="5895975"/>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1" name="Line 113">
            <a:extLst>
              <a:ext uri="{FF2B5EF4-FFF2-40B4-BE49-F238E27FC236}">
                <a16:creationId xmlns:a16="http://schemas.microsoft.com/office/drawing/2014/main" id="{3343234F-CBD0-F546-985A-5AF4592EABE4}"/>
              </a:ext>
            </a:extLst>
          </p:cNvPr>
          <p:cNvSpPr>
            <a:spLocks noChangeShapeType="1"/>
          </p:cNvSpPr>
          <p:nvPr/>
        </p:nvSpPr>
        <p:spPr bwMode="auto">
          <a:xfrm>
            <a:off x="3795713" y="5757863"/>
            <a:ext cx="388937" cy="2635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190" name="Line 62">
            <a:extLst>
              <a:ext uri="{FF2B5EF4-FFF2-40B4-BE49-F238E27FC236}">
                <a16:creationId xmlns:a16="http://schemas.microsoft.com/office/drawing/2014/main" id="{A3B9B316-621C-924F-AB1D-3A67AC433EE7}"/>
              </a:ext>
            </a:extLst>
          </p:cNvPr>
          <p:cNvSpPr>
            <a:spLocks noChangeShapeType="1"/>
          </p:cNvSpPr>
          <p:nvPr/>
        </p:nvSpPr>
        <p:spPr bwMode="auto">
          <a:xfrm flipV="1">
            <a:off x="5243513" y="5346700"/>
            <a:ext cx="192087" cy="423863"/>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4" name="Freeform 116">
            <a:extLst>
              <a:ext uri="{FF2B5EF4-FFF2-40B4-BE49-F238E27FC236}">
                <a16:creationId xmlns:a16="http://schemas.microsoft.com/office/drawing/2014/main" id="{53A6CB0B-EBF6-C545-94AA-4ED2F92217DD}"/>
              </a:ext>
            </a:extLst>
          </p:cNvPr>
          <p:cNvSpPr>
            <a:spLocks/>
          </p:cNvSpPr>
          <p:nvPr/>
        </p:nvSpPr>
        <p:spPr bwMode="auto">
          <a:xfrm rot="-24472418">
            <a:off x="8260557" y="2320131"/>
            <a:ext cx="160338" cy="161925"/>
          </a:xfrm>
          <a:custGeom>
            <a:avLst/>
            <a:gdLst>
              <a:gd name="T0" fmla="*/ 32 w 72"/>
              <a:gd name="T1" fmla="*/ 0 h 72"/>
              <a:gd name="T2" fmla="*/ 72 w 72"/>
              <a:gd name="T3" fmla="*/ 72 h 72"/>
              <a:gd name="T4" fmla="*/ 0 w 72"/>
              <a:gd name="T5" fmla="*/ 32 h 72"/>
            </a:gdLst>
            <a:ahLst/>
            <a:cxnLst>
              <a:cxn ang="0">
                <a:pos x="T0" y="T1"/>
              </a:cxn>
              <a:cxn ang="0">
                <a:pos x="T2" y="T3"/>
              </a:cxn>
              <a:cxn ang="0">
                <a:pos x="T4" y="T5"/>
              </a:cxn>
            </a:cxnLst>
            <a:rect l="0" t="0" r="r" b="b"/>
            <a:pathLst>
              <a:path w="72" h="72">
                <a:moveTo>
                  <a:pt x="32" y="0"/>
                </a:moveTo>
                <a:lnTo>
                  <a:pt x="72" y="72"/>
                </a:lnTo>
                <a:lnTo>
                  <a:pt x="0" y="32"/>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7" name="Freeform 119">
            <a:extLst>
              <a:ext uri="{FF2B5EF4-FFF2-40B4-BE49-F238E27FC236}">
                <a16:creationId xmlns:a16="http://schemas.microsoft.com/office/drawing/2014/main" id="{4913F3C1-5AF1-C248-875F-462383A3CE71}"/>
              </a:ext>
            </a:extLst>
          </p:cNvPr>
          <p:cNvSpPr>
            <a:spLocks/>
          </p:cNvSpPr>
          <p:nvPr/>
        </p:nvSpPr>
        <p:spPr bwMode="auto">
          <a:xfrm>
            <a:off x="5456238" y="2417763"/>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48" name="Line 120">
            <a:extLst>
              <a:ext uri="{FF2B5EF4-FFF2-40B4-BE49-F238E27FC236}">
                <a16:creationId xmlns:a16="http://schemas.microsoft.com/office/drawing/2014/main" id="{19A95575-E9F1-B048-92A6-991C3D041CA0}"/>
              </a:ext>
            </a:extLst>
          </p:cNvPr>
          <p:cNvSpPr>
            <a:spLocks noChangeShapeType="1"/>
          </p:cNvSpPr>
          <p:nvPr/>
        </p:nvSpPr>
        <p:spPr bwMode="auto">
          <a:xfrm flipH="1" flipV="1">
            <a:off x="6483350" y="2036763"/>
            <a:ext cx="9525" cy="2762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49" name="Freeform 121">
            <a:extLst>
              <a:ext uri="{FF2B5EF4-FFF2-40B4-BE49-F238E27FC236}">
                <a16:creationId xmlns:a16="http://schemas.microsoft.com/office/drawing/2014/main" id="{E76D078D-8A03-254A-93B6-758F8FECB01C}"/>
              </a:ext>
            </a:extLst>
          </p:cNvPr>
          <p:cNvSpPr>
            <a:spLocks/>
          </p:cNvSpPr>
          <p:nvPr/>
        </p:nvSpPr>
        <p:spPr bwMode="auto">
          <a:xfrm>
            <a:off x="6532563" y="2257425"/>
            <a:ext cx="179387" cy="88900"/>
          </a:xfrm>
          <a:custGeom>
            <a:avLst/>
            <a:gdLst>
              <a:gd name="T0" fmla="*/ 0 w 80"/>
              <a:gd name="T1" fmla="*/ 0 h 40"/>
              <a:gd name="T2" fmla="*/ 80 w 80"/>
              <a:gd name="T3" fmla="*/ 24 h 40"/>
              <a:gd name="T4" fmla="*/ 0 w 80"/>
              <a:gd name="T5" fmla="*/ 40 h 40"/>
            </a:gdLst>
            <a:ahLst/>
            <a:cxnLst>
              <a:cxn ang="0">
                <a:pos x="T0" y="T1"/>
              </a:cxn>
              <a:cxn ang="0">
                <a:pos x="T2" y="T3"/>
              </a:cxn>
              <a:cxn ang="0">
                <a:pos x="T4" y="T5"/>
              </a:cxn>
            </a:cxnLst>
            <a:rect l="0" t="0" r="r" b="b"/>
            <a:pathLst>
              <a:path w="80" h="40">
                <a:moveTo>
                  <a:pt x="0" y="0"/>
                </a:moveTo>
                <a:lnTo>
                  <a:pt x="80" y="24"/>
                </a:lnTo>
                <a:lnTo>
                  <a:pt x="0" y="40"/>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0" name="Line 122">
            <a:extLst>
              <a:ext uri="{FF2B5EF4-FFF2-40B4-BE49-F238E27FC236}">
                <a16:creationId xmlns:a16="http://schemas.microsoft.com/office/drawing/2014/main" id="{5CB0E73F-C899-F849-B9C6-CB368285BCAC}"/>
              </a:ext>
            </a:extLst>
          </p:cNvPr>
          <p:cNvSpPr>
            <a:spLocks noChangeShapeType="1"/>
          </p:cNvSpPr>
          <p:nvPr/>
        </p:nvSpPr>
        <p:spPr bwMode="auto">
          <a:xfrm>
            <a:off x="6478588" y="2306638"/>
            <a:ext cx="18573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54" name="Rectangle 126">
            <a:extLst>
              <a:ext uri="{FF2B5EF4-FFF2-40B4-BE49-F238E27FC236}">
                <a16:creationId xmlns:a16="http://schemas.microsoft.com/office/drawing/2014/main" id="{97DE5FBB-8FFA-C042-B279-4D5FBB20A55C}"/>
              </a:ext>
            </a:extLst>
          </p:cNvPr>
          <p:cNvSpPr>
            <a:spLocks noChangeArrowheads="1"/>
          </p:cNvSpPr>
          <p:nvPr/>
        </p:nvSpPr>
        <p:spPr bwMode="auto">
          <a:xfrm>
            <a:off x="431800" y="4305300"/>
            <a:ext cx="7656513" cy="42863"/>
          </a:xfrm>
          <a:prstGeom prst="rect">
            <a:avLst/>
          </a:prstGeom>
          <a:solidFill>
            <a:srgbClr val="000000"/>
          </a:solidFill>
          <a:ln>
            <a:noFill/>
          </a:ln>
          <a:extLst>
            <a:ext uri="{91240B29-F687-4F45-9708-019B960494DF}">
              <a14:hiddenLine xmlns:a14="http://schemas.microsoft.com/office/drawing/2010/main" w="25400">
                <a:solidFill>
                  <a:srgbClr val="000000"/>
                </a:solidFill>
                <a:miter lim="800000"/>
                <a:headEnd/>
                <a:tailEnd/>
              </a14:hiddenLine>
            </a:ext>
          </a:extLst>
        </p:spPr>
        <p:txBody>
          <a:bodyPr/>
          <a:lstStyle/>
          <a:p>
            <a:endParaRPr lang="en-US"/>
          </a:p>
        </p:txBody>
      </p:sp>
      <p:sp>
        <p:nvSpPr>
          <p:cNvPr id="304255" name="Rectangle 127">
            <a:extLst>
              <a:ext uri="{FF2B5EF4-FFF2-40B4-BE49-F238E27FC236}">
                <a16:creationId xmlns:a16="http://schemas.microsoft.com/office/drawing/2014/main" id="{5CB1884F-9742-3C4B-8D18-6838D5C93E76}"/>
              </a:ext>
            </a:extLst>
          </p:cNvPr>
          <p:cNvSpPr>
            <a:spLocks noChangeArrowheads="1"/>
          </p:cNvSpPr>
          <p:nvPr/>
        </p:nvSpPr>
        <p:spPr bwMode="auto">
          <a:xfrm rot="-5400000">
            <a:off x="348457" y="3613944"/>
            <a:ext cx="12255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200" b="1">
                <a:latin typeface="Arial" panose="020B0604020202020204" pitchFamily="34" charset="0"/>
              </a:rPr>
              <a:t>TT&amp;C Network</a:t>
            </a:r>
          </a:p>
        </p:txBody>
      </p:sp>
      <p:sp>
        <p:nvSpPr>
          <p:cNvPr id="304256" name="Rectangle 128">
            <a:extLst>
              <a:ext uri="{FF2B5EF4-FFF2-40B4-BE49-F238E27FC236}">
                <a16:creationId xmlns:a16="http://schemas.microsoft.com/office/drawing/2014/main" id="{57162522-C5B9-624A-945C-9D526E63D53F}"/>
              </a:ext>
            </a:extLst>
          </p:cNvPr>
          <p:cNvSpPr>
            <a:spLocks noChangeArrowheads="1"/>
          </p:cNvSpPr>
          <p:nvPr/>
        </p:nvSpPr>
        <p:spPr bwMode="auto">
          <a:xfrm>
            <a:off x="3106738" y="350202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Xmit</a:t>
            </a:r>
            <a:endParaRPr lang="en-US" altLang="en-US" sz="3200" b="1">
              <a:latin typeface="Arial" panose="020B0604020202020204" pitchFamily="34" charset="0"/>
            </a:endParaRPr>
          </a:p>
        </p:txBody>
      </p:sp>
      <p:sp>
        <p:nvSpPr>
          <p:cNvPr id="304257" name="Rectangle 129">
            <a:extLst>
              <a:ext uri="{FF2B5EF4-FFF2-40B4-BE49-F238E27FC236}">
                <a16:creationId xmlns:a16="http://schemas.microsoft.com/office/drawing/2014/main" id="{0FAA05D6-511B-284F-BCCB-A37561B48D2D}"/>
              </a:ext>
            </a:extLst>
          </p:cNvPr>
          <p:cNvSpPr>
            <a:spLocks noChangeArrowheads="1"/>
          </p:cNvSpPr>
          <p:nvPr/>
        </p:nvSpPr>
        <p:spPr bwMode="auto">
          <a:xfrm>
            <a:off x="3086100" y="3679825"/>
            <a:ext cx="4191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sp>
        <p:nvSpPr>
          <p:cNvPr id="304258" name="AutoShape 130">
            <a:extLst>
              <a:ext uri="{FF2B5EF4-FFF2-40B4-BE49-F238E27FC236}">
                <a16:creationId xmlns:a16="http://schemas.microsoft.com/office/drawing/2014/main" id="{146BFA32-BA22-1F49-8497-50EF52213CD8}"/>
              </a:ext>
            </a:extLst>
          </p:cNvPr>
          <p:cNvSpPr>
            <a:spLocks noChangeArrowheads="1"/>
          </p:cNvSpPr>
          <p:nvPr/>
        </p:nvSpPr>
        <p:spPr bwMode="auto">
          <a:xfrm>
            <a:off x="2884488" y="3403600"/>
            <a:ext cx="804862" cy="554038"/>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59" name="Freeform 131">
            <a:extLst>
              <a:ext uri="{FF2B5EF4-FFF2-40B4-BE49-F238E27FC236}">
                <a16:creationId xmlns:a16="http://schemas.microsoft.com/office/drawing/2014/main" id="{8FFEAB72-DB61-354D-98EF-89E891180943}"/>
              </a:ext>
            </a:extLst>
          </p:cNvPr>
          <p:cNvSpPr>
            <a:spLocks/>
          </p:cNvSpPr>
          <p:nvPr/>
        </p:nvSpPr>
        <p:spPr bwMode="auto">
          <a:xfrm>
            <a:off x="1593850" y="3683000"/>
            <a:ext cx="2209800" cy="10668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3" name="Freeform 135">
            <a:extLst>
              <a:ext uri="{FF2B5EF4-FFF2-40B4-BE49-F238E27FC236}">
                <a16:creationId xmlns:a16="http://schemas.microsoft.com/office/drawing/2014/main" id="{A1560AFF-6B74-8847-83E4-982E7F2ACB14}"/>
              </a:ext>
            </a:extLst>
          </p:cNvPr>
          <p:cNvSpPr>
            <a:spLocks/>
          </p:cNvSpPr>
          <p:nvPr/>
        </p:nvSpPr>
        <p:spPr bwMode="auto">
          <a:xfrm flipH="1">
            <a:off x="5030788" y="3702050"/>
            <a:ext cx="2220912" cy="1135063"/>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4" name="Freeform 136">
            <a:extLst>
              <a:ext uri="{FF2B5EF4-FFF2-40B4-BE49-F238E27FC236}">
                <a16:creationId xmlns:a16="http://schemas.microsoft.com/office/drawing/2014/main" id="{2398709C-EA4E-9144-9C3C-044E4D9AFFDA}"/>
              </a:ext>
            </a:extLst>
          </p:cNvPr>
          <p:cNvSpPr>
            <a:spLocks/>
          </p:cNvSpPr>
          <p:nvPr/>
        </p:nvSpPr>
        <p:spPr bwMode="auto">
          <a:xfrm flipH="1">
            <a:off x="5281613" y="2457450"/>
            <a:ext cx="931862" cy="1244600"/>
          </a:xfrm>
          <a:custGeom>
            <a:avLst/>
            <a:gdLst>
              <a:gd name="T0" fmla="*/ 1160 w 1216"/>
              <a:gd name="T1" fmla="*/ 0 h 576"/>
              <a:gd name="T2" fmla="*/ 1216 w 1216"/>
              <a:gd name="T3" fmla="*/ 0 h 576"/>
              <a:gd name="T4" fmla="*/ 1216 w 1216"/>
              <a:gd name="T5" fmla="*/ 392 h 576"/>
              <a:gd name="T6" fmla="*/ 0 w 1216"/>
              <a:gd name="T7" fmla="*/ 392 h 576"/>
              <a:gd name="T8" fmla="*/ 0 w 1216"/>
              <a:gd name="T9" fmla="*/ 576 h 576"/>
              <a:gd name="T10" fmla="*/ 64 w 1216"/>
              <a:gd name="T11" fmla="*/ 576 h 576"/>
            </a:gdLst>
            <a:ahLst/>
            <a:cxnLst>
              <a:cxn ang="0">
                <a:pos x="T0" y="T1"/>
              </a:cxn>
              <a:cxn ang="0">
                <a:pos x="T2" y="T3"/>
              </a:cxn>
              <a:cxn ang="0">
                <a:pos x="T4" y="T5"/>
              </a:cxn>
              <a:cxn ang="0">
                <a:pos x="T6" y="T7"/>
              </a:cxn>
              <a:cxn ang="0">
                <a:pos x="T8" y="T9"/>
              </a:cxn>
              <a:cxn ang="0">
                <a:pos x="T10" y="T11"/>
              </a:cxn>
            </a:cxnLst>
            <a:rect l="0" t="0" r="r" b="b"/>
            <a:pathLst>
              <a:path w="1216" h="576">
                <a:moveTo>
                  <a:pt x="1160" y="0"/>
                </a:moveTo>
                <a:lnTo>
                  <a:pt x="1216" y="0"/>
                </a:lnTo>
                <a:lnTo>
                  <a:pt x="1216" y="392"/>
                </a:lnTo>
                <a:lnTo>
                  <a:pt x="0" y="392"/>
                </a:lnTo>
                <a:lnTo>
                  <a:pt x="0" y="576"/>
                </a:lnTo>
                <a:lnTo>
                  <a:pt x="64" y="576"/>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65" name="Line 137">
            <a:extLst>
              <a:ext uri="{FF2B5EF4-FFF2-40B4-BE49-F238E27FC236}">
                <a16:creationId xmlns:a16="http://schemas.microsoft.com/office/drawing/2014/main" id="{15531F70-8B0C-7443-BCFF-C4D6B21A5AA0}"/>
              </a:ext>
            </a:extLst>
          </p:cNvPr>
          <p:cNvSpPr>
            <a:spLocks noChangeShapeType="1"/>
          </p:cNvSpPr>
          <p:nvPr/>
        </p:nvSpPr>
        <p:spPr bwMode="auto">
          <a:xfrm>
            <a:off x="5291138" y="2465388"/>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6" name="Line 138">
            <a:extLst>
              <a:ext uri="{FF2B5EF4-FFF2-40B4-BE49-F238E27FC236}">
                <a16:creationId xmlns:a16="http://schemas.microsoft.com/office/drawing/2014/main" id="{3DD01902-63EC-FF4A-BCFC-A118FD7B0E01}"/>
              </a:ext>
            </a:extLst>
          </p:cNvPr>
          <p:cNvSpPr>
            <a:spLocks noChangeShapeType="1"/>
          </p:cNvSpPr>
          <p:nvPr/>
        </p:nvSpPr>
        <p:spPr bwMode="auto">
          <a:xfrm>
            <a:off x="5942013" y="3702050"/>
            <a:ext cx="255587"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8" name="Line 140">
            <a:extLst>
              <a:ext uri="{FF2B5EF4-FFF2-40B4-BE49-F238E27FC236}">
                <a16:creationId xmlns:a16="http://schemas.microsoft.com/office/drawing/2014/main" id="{69E1EA75-71D9-314A-8C65-98D6D9C195E9}"/>
              </a:ext>
            </a:extLst>
          </p:cNvPr>
          <p:cNvSpPr>
            <a:spLocks noChangeShapeType="1"/>
          </p:cNvSpPr>
          <p:nvPr/>
        </p:nvSpPr>
        <p:spPr bwMode="auto">
          <a:xfrm>
            <a:off x="5053013" y="3706813"/>
            <a:ext cx="255587"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62" name="AutoShape 134">
            <a:extLst>
              <a:ext uri="{FF2B5EF4-FFF2-40B4-BE49-F238E27FC236}">
                <a16:creationId xmlns:a16="http://schemas.microsoft.com/office/drawing/2014/main" id="{704D6ECA-8F03-8C44-BAAC-90C37221A428}"/>
              </a:ext>
            </a:extLst>
          </p:cNvPr>
          <p:cNvSpPr>
            <a:spLocks noChangeArrowheads="1"/>
          </p:cNvSpPr>
          <p:nvPr/>
        </p:nvSpPr>
        <p:spPr bwMode="auto">
          <a:xfrm>
            <a:off x="5295900" y="3443288"/>
            <a:ext cx="803275" cy="554037"/>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60" name="Rectangle 132">
            <a:extLst>
              <a:ext uri="{FF2B5EF4-FFF2-40B4-BE49-F238E27FC236}">
                <a16:creationId xmlns:a16="http://schemas.microsoft.com/office/drawing/2014/main" id="{BA25D617-F10D-D347-A4E1-B720D9F80F98}"/>
              </a:ext>
            </a:extLst>
          </p:cNvPr>
          <p:cNvSpPr>
            <a:spLocks noChangeArrowheads="1"/>
          </p:cNvSpPr>
          <p:nvPr/>
        </p:nvSpPr>
        <p:spPr bwMode="auto">
          <a:xfrm>
            <a:off x="5527675" y="3559175"/>
            <a:ext cx="3556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261" name="Rectangle 133">
            <a:extLst>
              <a:ext uri="{FF2B5EF4-FFF2-40B4-BE49-F238E27FC236}">
                <a16:creationId xmlns:a16="http://schemas.microsoft.com/office/drawing/2014/main" id="{F68D3D55-FDA3-9845-8027-695BCE3B8D56}"/>
              </a:ext>
            </a:extLst>
          </p:cNvPr>
          <p:cNvSpPr>
            <a:spLocks noChangeArrowheads="1"/>
          </p:cNvSpPr>
          <p:nvPr/>
        </p:nvSpPr>
        <p:spPr bwMode="auto">
          <a:xfrm>
            <a:off x="5527675" y="3736975"/>
            <a:ext cx="330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sp>
        <p:nvSpPr>
          <p:cNvPr id="304269" name="Line 141">
            <a:extLst>
              <a:ext uri="{FF2B5EF4-FFF2-40B4-BE49-F238E27FC236}">
                <a16:creationId xmlns:a16="http://schemas.microsoft.com/office/drawing/2014/main" id="{49C4BBFB-CCF4-BB45-9B61-B5978C5FBCA2}"/>
              </a:ext>
            </a:extLst>
          </p:cNvPr>
          <p:cNvSpPr>
            <a:spLocks noChangeShapeType="1"/>
          </p:cNvSpPr>
          <p:nvPr/>
        </p:nvSpPr>
        <p:spPr bwMode="auto">
          <a:xfrm>
            <a:off x="6953250" y="483076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2" name="Group 144">
            <a:extLst>
              <a:ext uri="{FF2B5EF4-FFF2-40B4-BE49-F238E27FC236}">
                <a16:creationId xmlns:a16="http://schemas.microsoft.com/office/drawing/2014/main" id="{E3A59438-635A-9640-AAD6-2DE66415C261}"/>
              </a:ext>
            </a:extLst>
          </p:cNvPr>
          <p:cNvGrpSpPr>
            <a:grpSpLocks/>
          </p:cNvGrpSpPr>
          <p:nvPr/>
        </p:nvGrpSpPr>
        <p:grpSpPr bwMode="auto">
          <a:xfrm>
            <a:off x="6269038" y="4559300"/>
            <a:ext cx="803275" cy="554038"/>
            <a:chOff x="2897" y="2872"/>
            <a:chExt cx="506" cy="349"/>
          </a:xfrm>
        </p:grpSpPr>
        <p:sp>
          <p:nvSpPr>
            <p:cNvPr id="304179" name="AutoShape 51">
              <a:extLst>
                <a:ext uri="{FF2B5EF4-FFF2-40B4-BE49-F238E27FC236}">
                  <a16:creationId xmlns:a16="http://schemas.microsoft.com/office/drawing/2014/main" id="{00857BDF-A6EA-E047-B1F6-01EFF164DAA6}"/>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80" name="Rectangle 52">
              <a:extLst>
                <a:ext uri="{FF2B5EF4-FFF2-40B4-BE49-F238E27FC236}">
                  <a16:creationId xmlns:a16="http://schemas.microsoft.com/office/drawing/2014/main" id="{32316E93-FC3F-6440-B099-71071852535F}"/>
                </a:ext>
              </a:extLst>
            </p:cNvPr>
            <p:cNvSpPr>
              <a:spLocks noChangeArrowheads="1"/>
            </p:cNvSpPr>
            <p:nvPr/>
          </p:nvSpPr>
          <p:spPr bwMode="auto">
            <a:xfrm>
              <a:off x="2980" y="2944"/>
              <a:ext cx="4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Transmit</a:t>
              </a:r>
              <a:endParaRPr lang="en-US" altLang="en-US" sz="3200" b="1">
                <a:latin typeface="Arial" panose="020B0604020202020204" pitchFamily="34" charset="0"/>
              </a:endParaRPr>
            </a:p>
          </p:txBody>
        </p:sp>
        <p:sp>
          <p:nvSpPr>
            <p:cNvPr id="304181" name="Rectangle 53">
              <a:extLst>
                <a:ext uri="{FF2B5EF4-FFF2-40B4-BE49-F238E27FC236}">
                  <a16:creationId xmlns:a16="http://schemas.microsoft.com/office/drawing/2014/main" id="{0979EC9F-724B-AC4C-933D-A9661BF162E8}"/>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sp>
        <p:nvSpPr>
          <p:cNvPr id="304273" name="Line 145">
            <a:extLst>
              <a:ext uri="{FF2B5EF4-FFF2-40B4-BE49-F238E27FC236}">
                <a16:creationId xmlns:a16="http://schemas.microsoft.com/office/drawing/2014/main" id="{FE0C0458-AE1F-C640-85E3-1CBAB49EED04}"/>
              </a:ext>
            </a:extLst>
          </p:cNvPr>
          <p:cNvSpPr>
            <a:spLocks noChangeShapeType="1"/>
          </p:cNvSpPr>
          <p:nvPr/>
        </p:nvSpPr>
        <p:spPr bwMode="auto">
          <a:xfrm flipV="1">
            <a:off x="5856288" y="4897438"/>
            <a:ext cx="412750" cy="146050"/>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4" name="Group 146">
            <a:extLst>
              <a:ext uri="{FF2B5EF4-FFF2-40B4-BE49-F238E27FC236}">
                <a16:creationId xmlns:a16="http://schemas.microsoft.com/office/drawing/2014/main" id="{F6D47FD9-7944-7D47-B010-5BD3B2C62746}"/>
              </a:ext>
            </a:extLst>
          </p:cNvPr>
          <p:cNvGrpSpPr>
            <a:grpSpLocks/>
          </p:cNvGrpSpPr>
          <p:nvPr/>
        </p:nvGrpSpPr>
        <p:grpSpPr bwMode="auto">
          <a:xfrm>
            <a:off x="5056188" y="4776788"/>
            <a:ext cx="803275" cy="554037"/>
            <a:chOff x="2897" y="2872"/>
            <a:chExt cx="506" cy="349"/>
          </a:xfrm>
        </p:grpSpPr>
        <p:sp>
          <p:nvSpPr>
            <p:cNvPr id="304275" name="AutoShape 147">
              <a:extLst>
                <a:ext uri="{FF2B5EF4-FFF2-40B4-BE49-F238E27FC236}">
                  <a16:creationId xmlns:a16="http://schemas.microsoft.com/office/drawing/2014/main" id="{048CA3E7-20D8-3F41-863F-B89179008F11}"/>
                </a:ext>
              </a:extLst>
            </p:cNvPr>
            <p:cNvSpPr>
              <a:spLocks noChangeArrowheads="1"/>
            </p:cNvSpPr>
            <p:nvPr/>
          </p:nvSpPr>
          <p:spPr bwMode="auto">
            <a:xfrm>
              <a:off x="2897" y="2872"/>
              <a:ext cx="506"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276" name="Rectangle 148">
              <a:extLst>
                <a:ext uri="{FF2B5EF4-FFF2-40B4-BE49-F238E27FC236}">
                  <a16:creationId xmlns:a16="http://schemas.microsoft.com/office/drawing/2014/main" id="{67E529B0-14EC-D842-94C0-3DDC22FD761B}"/>
                </a:ext>
              </a:extLst>
            </p:cNvPr>
            <p:cNvSpPr>
              <a:spLocks noChangeArrowheads="1"/>
            </p:cNvSpPr>
            <p:nvPr/>
          </p:nvSpPr>
          <p:spPr bwMode="auto">
            <a:xfrm>
              <a:off x="2980" y="2944"/>
              <a:ext cx="24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Store</a:t>
              </a:r>
              <a:endParaRPr lang="en-US" altLang="en-US" sz="3200" b="1">
                <a:latin typeface="Arial" panose="020B0604020202020204" pitchFamily="34" charset="0"/>
              </a:endParaRPr>
            </a:p>
          </p:txBody>
        </p:sp>
        <p:sp>
          <p:nvSpPr>
            <p:cNvPr id="304277" name="Rectangle 149">
              <a:extLst>
                <a:ext uri="{FF2B5EF4-FFF2-40B4-BE49-F238E27FC236}">
                  <a16:creationId xmlns:a16="http://schemas.microsoft.com/office/drawing/2014/main" id="{49697558-DDC9-524D-BF45-BEE0851D35EC}"/>
                </a:ext>
              </a:extLst>
            </p:cNvPr>
            <p:cNvSpPr>
              <a:spLocks noChangeArrowheads="1"/>
            </p:cNvSpPr>
            <p:nvPr/>
          </p:nvSpPr>
          <p:spPr bwMode="auto">
            <a:xfrm>
              <a:off x="2980" y="3051"/>
              <a:ext cx="20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Data</a:t>
              </a:r>
              <a:endParaRPr lang="en-US" altLang="en-US" sz="3200" b="1">
                <a:latin typeface="Arial" panose="020B0604020202020204" pitchFamily="34" charset="0"/>
              </a:endParaRPr>
            </a:p>
          </p:txBody>
        </p:sp>
      </p:grpSp>
      <p:grpSp>
        <p:nvGrpSpPr>
          <p:cNvPr id="304278" name="Group 150">
            <a:extLst>
              <a:ext uri="{FF2B5EF4-FFF2-40B4-BE49-F238E27FC236}">
                <a16:creationId xmlns:a16="http://schemas.microsoft.com/office/drawing/2014/main" id="{F9961E64-75DB-9C47-852E-52C322EB9358}"/>
              </a:ext>
            </a:extLst>
          </p:cNvPr>
          <p:cNvGrpSpPr>
            <a:grpSpLocks/>
          </p:cNvGrpSpPr>
          <p:nvPr/>
        </p:nvGrpSpPr>
        <p:grpSpPr bwMode="auto">
          <a:xfrm>
            <a:off x="2890838" y="4524375"/>
            <a:ext cx="804862" cy="554038"/>
            <a:chOff x="1453" y="2857"/>
            <a:chExt cx="507" cy="349"/>
          </a:xfrm>
        </p:grpSpPr>
        <p:sp>
          <p:nvSpPr>
            <p:cNvPr id="304279" name="AutoShape 151">
              <a:extLst>
                <a:ext uri="{FF2B5EF4-FFF2-40B4-BE49-F238E27FC236}">
                  <a16:creationId xmlns:a16="http://schemas.microsoft.com/office/drawing/2014/main" id="{19C32584-24ED-D94D-BADD-63B611CB4FE3}"/>
                </a:ext>
              </a:extLst>
            </p:cNvPr>
            <p:cNvSpPr>
              <a:spLocks noChangeArrowheads="1"/>
            </p:cNvSpPr>
            <p:nvPr/>
          </p:nvSpPr>
          <p:spPr bwMode="auto">
            <a:xfrm>
              <a:off x="1453" y="2857"/>
              <a:ext cx="507" cy="349"/>
            </a:xfrm>
            <a:prstGeom prst="roundRect">
              <a:avLst>
                <a:gd name="adj" fmla="val 35486"/>
              </a:avLst>
            </a:prstGeom>
            <a:noFill/>
            <a:ln w="25400">
              <a:solidFill>
                <a:srgbClr val="000000"/>
              </a:solidFill>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0" name="Rectangle 152">
              <a:extLst>
                <a:ext uri="{FF2B5EF4-FFF2-40B4-BE49-F238E27FC236}">
                  <a16:creationId xmlns:a16="http://schemas.microsoft.com/office/drawing/2014/main" id="{DA832484-D5EF-6848-A9B9-EC5DDB242D03}"/>
                </a:ext>
              </a:extLst>
            </p:cNvPr>
            <p:cNvSpPr>
              <a:spLocks noChangeArrowheads="1"/>
            </p:cNvSpPr>
            <p:nvPr/>
          </p:nvSpPr>
          <p:spPr bwMode="auto">
            <a:xfrm>
              <a:off x="1551" y="2920"/>
              <a:ext cx="368"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Execute</a:t>
              </a:r>
              <a:endParaRPr lang="en-US" altLang="en-US" sz="3200" b="1">
                <a:latin typeface="Arial" panose="020B0604020202020204" pitchFamily="34" charset="0"/>
              </a:endParaRPr>
            </a:p>
          </p:txBody>
        </p:sp>
        <p:sp>
          <p:nvSpPr>
            <p:cNvPr id="304281" name="Rectangle 153">
              <a:extLst>
                <a:ext uri="{FF2B5EF4-FFF2-40B4-BE49-F238E27FC236}">
                  <a16:creationId xmlns:a16="http://schemas.microsoft.com/office/drawing/2014/main" id="{D018DBE7-7C91-1E47-A0E0-57A359CF18F9}"/>
                </a:ext>
              </a:extLst>
            </p:cNvPr>
            <p:cNvSpPr>
              <a:spLocks noChangeArrowheads="1"/>
            </p:cNvSpPr>
            <p:nvPr/>
          </p:nvSpPr>
          <p:spPr bwMode="auto">
            <a:xfrm>
              <a:off x="1567" y="3036"/>
              <a:ext cx="264" cy="1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284" name="Freeform 156">
            <a:extLst>
              <a:ext uri="{FF2B5EF4-FFF2-40B4-BE49-F238E27FC236}">
                <a16:creationId xmlns:a16="http://schemas.microsoft.com/office/drawing/2014/main" id="{7B92ADCD-F07A-FB4D-A839-2229B8B176D5}"/>
              </a:ext>
            </a:extLst>
          </p:cNvPr>
          <p:cNvSpPr>
            <a:spLocks/>
          </p:cNvSpPr>
          <p:nvPr/>
        </p:nvSpPr>
        <p:spPr bwMode="auto">
          <a:xfrm>
            <a:off x="2684463" y="3587750"/>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5" name="Line 157">
            <a:extLst>
              <a:ext uri="{FF2B5EF4-FFF2-40B4-BE49-F238E27FC236}">
                <a16:creationId xmlns:a16="http://schemas.microsoft.com/office/drawing/2014/main" id="{265AA8B9-992F-3F4C-9B50-F0F4C62CCF4D}"/>
              </a:ext>
            </a:extLst>
          </p:cNvPr>
          <p:cNvSpPr>
            <a:spLocks noChangeShapeType="1"/>
          </p:cNvSpPr>
          <p:nvPr/>
        </p:nvSpPr>
        <p:spPr bwMode="auto">
          <a:xfrm>
            <a:off x="2619375" y="3643313"/>
            <a:ext cx="255588" cy="1587"/>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86" name="Freeform 158">
            <a:extLst>
              <a:ext uri="{FF2B5EF4-FFF2-40B4-BE49-F238E27FC236}">
                <a16:creationId xmlns:a16="http://schemas.microsoft.com/office/drawing/2014/main" id="{87B3A4D7-7E86-2F49-B71B-3DEED2799EE7}"/>
              </a:ext>
            </a:extLst>
          </p:cNvPr>
          <p:cNvSpPr>
            <a:spLocks/>
          </p:cNvSpPr>
          <p:nvPr/>
        </p:nvSpPr>
        <p:spPr bwMode="auto">
          <a:xfrm>
            <a:off x="5113338" y="365283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8" name="Freeform 160">
            <a:extLst>
              <a:ext uri="{FF2B5EF4-FFF2-40B4-BE49-F238E27FC236}">
                <a16:creationId xmlns:a16="http://schemas.microsoft.com/office/drawing/2014/main" id="{62B95DA4-442F-4D45-BD81-4B1D3991A02D}"/>
              </a:ext>
            </a:extLst>
          </p:cNvPr>
          <p:cNvSpPr>
            <a:spLocks/>
          </p:cNvSpPr>
          <p:nvPr/>
        </p:nvSpPr>
        <p:spPr bwMode="auto">
          <a:xfrm rot="5400000">
            <a:off x="2699544" y="2164557"/>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89" name="Rectangle 161">
            <a:extLst>
              <a:ext uri="{FF2B5EF4-FFF2-40B4-BE49-F238E27FC236}">
                <a16:creationId xmlns:a16="http://schemas.microsoft.com/office/drawing/2014/main" id="{73B8DF6E-A565-0D42-8CDE-CC998E706AC4}"/>
              </a:ext>
            </a:extLst>
          </p:cNvPr>
          <p:cNvSpPr>
            <a:spLocks noChangeArrowheads="1"/>
          </p:cNvSpPr>
          <p:nvPr/>
        </p:nvSpPr>
        <p:spPr bwMode="auto">
          <a:xfrm>
            <a:off x="3379788" y="1863725"/>
            <a:ext cx="685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retransReq</a:t>
            </a:r>
            <a:endParaRPr lang="en-US" altLang="en-US" sz="2800" b="1">
              <a:latin typeface="Arial" panose="020B0604020202020204" pitchFamily="34" charset="0"/>
            </a:endParaRPr>
          </a:p>
        </p:txBody>
      </p:sp>
      <p:sp>
        <p:nvSpPr>
          <p:cNvPr id="304290" name="Rectangle 162">
            <a:extLst>
              <a:ext uri="{FF2B5EF4-FFF2-40B4-BE49-F238E27FC236}">
                <a16:creationId xmlns:a16="http://schemas.microsoft.com/office/drawing/2014/main" id="{54D44013-A891-2D47-8C9C-C99D75F023DE}"/>
              </a:ext>
            </a:extLst>
          </p:cNvPr>
          <p:cNvSpPr>
            <a:spLocks noChangeArrowheads="1"/>
          </p:cNvSpPr>
          <p:nvPr/>
        </p:nvSpPr>
        <p:spPr bwMode="auto">
          <a:xfrm>
            <a:off x="3822700" y="2789238"/>
            <a:ext cx="6985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readyCmnd</a:t>
            </a:r>
          </a:p>
        </p:txBody>
      </p:sp>
      <p:sp>
        <p:nvSpPr>
          <p:cNvPr id="304294" name="Line 166">
            <a:extLst>
              <a:ext uri="{FF2B5EF4-FFF2-40B4-BE49-F238E27FC236}">
                <a16:creationId xmlns:a16="http://schemas.microsoft.com/office/drawing/2014/main" id="{36CCA3A9-AA50-5F4D-822D-14245A8C8EAE}"/>
              </a:ext>
            </a:extLst>
          </p:cNvPr>
          <p:cNvSpPr>
            <a:spLocks noChangeShapeType="1"/>
          </p:cNvSpPr>
          <p:nvPr/>
        </p:nvSpPr>
        <p:spPr bwMode="auto">
          <a:xfrm flipV="1">
            <a:off x="3714750" y="4687888"/>
            <a:ext cx="2541588"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4296" name="Freeform 168">
            <a:extLst>
              <a:ext uri="{FF2B5EF4-FFF2-40B4-BE49-F238E27FC236}">
                <a16:creationId xmlns:a16="http://schemas.microsoft.com/office/drawing/2014/main" id="{8CED6691-A878-9447-80C1-89D846860036}"/>
              </a:ext>
            </a:extLst>
          </p:cNvPr>
          <p:cNvSpPr>
            <a:spLocks/>
          </p:cNvSpPr>
          <p:nvPr/>
        </p:nvSpPr>
        <p:spPr bwMode="auto">
          <a:xfrm>
            <a:off x="6081713" y="463867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7" name="Freeform 169">
            <a:extLst>
              <a:ext uri="{FF2B5EF4-FFF2-40B4-BE49-F238E27FC236}">
                <a16:creationId xmlns:a16="http://schemas.microsoft.com/office/drawing/2014/main" id="{4625B38C-09C8-F649-9D70-0B23A0E4C388}"/>
              </a:ext>
            </a:extLst>
          </p:cNvPr>
          <p:cNvSpPr>
            <a:spLocks/>
          </p:cNvSpPr>
          <p:nvPr/>
        </p:nvSpPr>
        <p:spPr bwMode="auto">
          <a:xfrm rot="-4024046">
            <a:off x="5317331" y="5355432"/>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298" name="Freeform 170">
            <a:extLst>
              <a:ext uri="{FF2B5EF4-FFF2-40B4-BE49-F238E27FC236}">
                <a16:creationId xmlns:a16="http://schemas.microsoft.com/office/drawing/2014/main" id="{8CBF0FAB-1425-684D-A4F9-5860C8D1AAFC}"/>
              </a:ext>
            </a:extLst>
          </p:cNvPr>
          <p:cNvSpPr>
            <a:spLocks/>
          </p:cNvSpPr>
          <p:nvPr/>
        </p:nvSpPr>
        <p:spPr bwMode="auto">
          <a:xfrm rot="-1389543">
            <a:off x="6096000" y="4865688"/>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0" name="Freeform 172">
            <a:extLst>
              <a:ext uri="{FF2B5EF4-FFF2-40B4-BE49-F238E27FC236}">
                <a16:creationId xmlns:a16="http://schemas.microsoft.com/office/drawing/2014/main" id="{6CDEADE9-58A6-DF46-BE98-4C79157C5006}"/>
              </a:ext>
            </a:extLst>
          </p:cNvPr>
          <p:cNvSpPr>
            <a:spLocks/>
          </p:cNvSpPr>
          <p:nvPr/>
        </p:nvSpPr>
        <p:spPr bwMode="auto">
          <a:xfrm>
            <a:off x="2713038" y="47513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1" name="Line 173">
            <a:extLst>
              <a:ext uri="{FF2B5EF4-FFF2-40B4-BE49-F238E27FC236}">
                <a16:creationId xmlns:a16="http://schemas.microsoft.com/office/drawing/2014/main" id="{A747F1EE-2A49-654A-9EC5-98A0A971BD9D}"/>
              </a:ext>
            </a:extLst>
          </p:cNvPr>
          <p:cNvSpPr>
            <a:spLocks noChangeShapeType="1"/>
          </p:cNvSpPr>
          <p:nvPr/>
        </p:nvSpPr>
        <p:spPr bwMode="auto">
          <a:xfrm>
            <a:off x="2617788" y="4805363"/>
            <a:ext cx="284162" cy="317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grpSp>
        <p:nvGrpSpPr>
          <p:cNvPr id="304271" name="Group 143">
            <a:extLst>
              <a:ext uri="{FF2B5EF4-FFF2-40B4-BE49-F238E27FC236}">
                <a16:creationId xmlns:a16="http://schemas.microsoft.com/office/drawing/2014/main" id="{05DB5943-41EB-F748-94FE-2A99D9B5A8B7}"/>
              </a:ext>
            </a:extLst>
          </p:cNvPr>
          <p:cNvGrpSpPr>
            <a:grpSpLocks/>
          </p:cNvGrpSpPr>
          <p:nvPr/>
        </p:nvGrpSpPr>
        <p:grpSpPr bwMode="auto">
          <a:xfrm>
            <a:off x="1839913" y="4524375"/>
            <a:ext cx="804862" cy="554038"/>
            <a:chOff x="1453" y="2857"/>
            <a:chExt cx="507" cy="349"/>
          </a:xfrm>
        </p:grpSpPr>
        <p:sp>
          <p:nvSpPr>
            <p:cNvPr id="304175" name="AutoShape 47">
              <a:extLst>
                <a:ext uri="{FF2B5EF4-FFF2-40B4-BE49-F238E27FC236}">
                  <a16:creationId xmlns:a16="http://schemas.microsoft.com/office/drawing/2014/main" id="{E847E41E-669D-7047-8EB6-066392BA9F3C}"/>
                </a:ext>
              </a:extLst>
            </p:cNvPr>
            <p:cNvSpPr>
              <a:spLocks noChangeArrowheads="1"/>
            </p:cNvSpPr>
            <p:nvPr/>
          </p:nvSpPr>
          <p:spPr bwMode="auto">
            <a:xfrm>
              <a:off x="1453" y="2857"/>
              <a:ext cx="507" cy="349"/>
            </a:xfrm>
            <a:prstGeom prst="roundRect">
              <a:avLst>
                <a:gd name="adj" fmla="val 35486"/>
              </a:avLst>
            </a:prstGeom>
            <a:solidFill>
              <a:schemeClr val="bg1"/>
            </a:solidFill>
            <a:ln w="25400">
              <a:solidFill>
                <a:srgbClr val="000000"/>
              </a:solidFill>
              <a:round/>
              <a:headEnd/>
              <a:tailEnd/>
            </a:ln>
          </p:spPr>
          <p:txBody>
            <a:bodyPr/>
            <a:lstStyle/>
            <a:p>
              <a:endParaRPr lang="en-US"/>
            </a:p>
          </p:txBody>
        </p:sp>
        <p:sp>
          <p:nvSpPr>
            <p:cNvPr id="304176" name="Rectangle 48">
              <a:extLst>
                <a:ext uri="{FF2B5EF4-FFF2-40B4-BE49-F238E27FC236}">
                  <a16:creationId xmlns:a16="http://schemas.microsoft.com/office/drawing/2014/main" id="{B817DB28-6686-384C-B8CC-A40FF15F1B35}"/>
                </a:ext>
              </a:extLst>
            </p:cNvPr>
            <p:cNvSpPr>
              <a:spLocks noChangeArrowheads="1"/>
            </p:cNvSpPr>
            <p:nvPr/>
          </p:nvSpPr>
          <p:spPr bwMode="auto">
            <a:xfrm>
              <a:off x="1551" y="2920"/>
              <a:ext cx="22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Recv</a:t>
              </a:r>
              <a:endParaRPr lang="en-US" altLang="en-US" sz="3200" b="1">
                <a:latin typeface="Arial" panose="020B0604020202020204" pitchFamily="34" charset="0"/>
              </a:endParaRPr>
            </a:p>
          </p:txBody>
        </p:sp>
        <p:sp>
          <p:nvSpPr>
            <p:cNvPr id="304177" name="Rectangle 49">
              <a:extLst>
                <a:ext uri="{FF2B5EF4-FFF2-40B4-BE49-F238E27FC236}">
                  <a16:creationId xmlns:a16="http://schemas.microsoft.com/office/drawing/2014/main" id="{FCB802ED-B84E-584B-AF0E-872970492250}"/>
                </a:ext>
              </a:extLst>
            </p:cNvPr>
            <p:cNvSpPr>
              <a:spLocks noChangeArrowheads="1"/>
            </p:cNvSpPr>
            <p:nvPr/>
          </p:nvSpPr>
          <p:spPr bwMode="auto">
            <a:xfrm>
              <a:off x="1567" y="3036"/>
              <a:ext cx="264" cy="115"/>
            </a:xfrm>
            <a:prstGeom prst="rect">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200" b="1">
                  <a:solidFill>
                    <a:srgbClr val="000000"/>
                  </a:solidFill>
                  <a:latin typeface="Arial" panose="020B0604020202020204" pitchFamily="34" charset="0"/>
                </a:rPr>
                <a:t>Cmnd</a:t>
              </a:r>
              <a:endParaRPr lang="en-US" altLang="en-US" sz="3200" b="1">
                <a:latin typeface="Arial" panose="020B0604020202020204" pitchFamily="34" charset="0"/>
              </a:endParaRPr>
            </a:p>
          </p:txBody>
        </p:sp>
      </p:grpSp>
      <p:sp>
        <p:nvSpPr>
          <p:cNvPr id="304302" name="Freeform 174">
            <a:extLst>
              <a:ext uri="{FF2B5EF4-FFF2-40B4-BE49-F238E27FC236}">
                <a16:creationId xmlns:a16="http://schemas.microsoft.com/office/drawing/2014/main" id="{53761465-1BE2-B348-9E7E-5608C4349A76}"/>
              </a:ext>
            </a:extLst>
          </p:cNvPr>
          <p:cNvSpPr>
            <a:spLocks/>
          </p:cNvSpPr>
          <p:nvPr/>
        </p:nvSpPr>
        <p:spPr bwMode="auto">
          <a:xfrm>
            <a:off x="6535738" y="2524125"/>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3" name="Freeform 175">
            <a:extLst>
              <a:ext uri="{FF2B5EF4-FFF2-40B4-BE49-F238E27FC236}">
                <a16:creationId xmlns:a16="http://schemas.microsoft.com/office/drawing/2014/main" id="{3AC78B46-2FC6-C649-A1BB-E99F9E0A7082}"/>
              </a:ext>
            </a:extLst>
          </p:cNvPr>
          <p:cNvSpPr>
            <a:spLocks/>
          </p:cNvSpPr>
          <p:nvPr/>
        </p:nvSpPr>
        <p:spPr bwMode="auto">
          <a:xfrm>
            <a:off x="6756400" y="2333625"/>
            <a:ext cx="179388"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4" name="Freeform 176">
            <a:extLst>
              <a:ext uri="{FF2B5EF4-FFF2-40B4-BE49-F238E27FC236}">
                <a16:creationId xmlns:a16="http://schemas.microsoft.com/office/drawing/2014/main" id="{3EC86390-DDA6-084C-87DE-D9B3E8353F80}"/>
              </a:ext>
            </a:extLst>
          </p:cNvPr>
          <p:cNvSpPr>
            <a:spLocks/>
          </p:cNvSpPr>
          <p:nvPr/>
        </p:nvSpPr>
        <p:spPr bwMode="auto">
          <a:xfrm>
            <a:off x="7177088" y="2325688"/>
            <a:ext cx="179387" cy="107950"/>
          </a:xfrm>
          <a:custGeom>
            <a:avLst/>
            <a:gdLst>
              <a:gd name="T0" fmla="*/ 0 w 80"/>
              <a:gd name="T1" fmla="*/ 0 h 48"/>
              <a:gd name="T2" fmla="*/ 80 w 80"/>
              <a:gd name="T3" fmla="*/ 24 h 48"/>
              <a:gd name="T4" fmla="*/ 0 w 80"/>
              <a:gd name="T5" fmla="*/ 48 h 48"/>
            </a:gdLst>
            <a:ahLst/>
            <a:cxnLst>
              <a:cxn ang="0">
                <a:pos x="T0" y="T1"/>
              </a:cxn>
              <a:cxn ang="0">
                <a:pos x="T2" y="T3"/>
              </a:cxn>
              <a:cxn ang="0">
                <a:pos x="T4" y="T5"/>
              </a:cxn>
            </a:cxnLst>
            <a:rect l="0" t="0" r="r" b="b"/>
            <a:pathLst>
              <a:path w="80" h="48">
                <a:moveTo>
                  <a:pt x="0" y="0"/>
                </a:moveTo>
                <a:lnTo>
                  <a:pt x="80" y="24"/>
                </a:lnTo>
                <a:lnTo>
                  <a:pt x="0" y="48"/>
                </a:lnTo>
              </a:path>
            </a:pathLst>
          </a:custGeom>
          <a:noFill/>
          <a:ln w="25400">
            <a:solidFill>
              <a:srgbClr val="000000"/>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304305" name="Rectangle 177">
            <a:extLst>
              <a:ext uri="{FF2B5EF4-FFF2-40B4-BE49-F238E27FC236}">
                <a16:creationId xmlns:a16="http://schemas.microsoft.com/office/drawing/2014/main" id="{0695ED85-E8D7-7748-BA62-C30FC7E04056}"/>
              </a:ext>
            </a:extLst>
          </p:cNvPr>
          <p:cNvSpPr>
            <a:spLocks noChangeArrowheads="1"/>
          </p:cNvSpPr>
          <p:nvPr/>
        </p:nvSpPr>
        <p:spPr bwMode="auto">
          <a:xfrm>
            <a:off x="7118350" y="1905000"/>
            <a:ext cx="8128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obsComplete</a:t>
            </a:r>
          </a:p>
        </p:txBody>
      </p:sp>
      <p:sp>
        <p:nvSpPr>
          <p:cNvPr id="304306" name="Rectangle 178">
            <a:extLst>
              <a:ext uri="{FF2B5EF4-FFF2-40B4-BE49-F238E27FC236}">
                <a16:creationId xmlns:a16="http://schemas.microsoft.com/office/drawing/2014/main" id="{34F49B63-618A-4D4B-8E40-D239CD162B3C}"/>
              </a:ext>
            </a:extLst>
          </p:cNvPr>
          <p:cNvSpPr>
            <a:spLocks noChangeArrowheads="1"/>
          </p:cNvSpPr>
          <p:nvPr/>
        </p:nvSpPr>
        <p:spPr bwMode="auto">
          <a:xfrm>
            <a:off x="3968750" y="4519613"/>
            <a:ext cx="9652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eaLnBrk="0" hangingPunct="0"/>
            <a:r>
              <a:rPr lang="en-US" altLang="en-US" sz="1000" b="1">
                <a:solidFill>
                  <a:srgbClr val="000000"/>
                </a:solidFill>
                <a:latin typeface="Arial" panose="020B0604020202020204" pitchFamily="34" charset="0"/>
              </a:rPr>
              <a:t>retransDataReq</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Date Placeholder 2">
            <a:extLst>
              <a:ext uri="{FF2B5EF4-FFF2-40B4-BE49-F238E27FC236}">
                <a16:creationId xmlns:a16="http://schemas.microsoft.com/office/drawing/2014/main" id="{F3E24E83-8FAC-2E46-BAB5-C7A8D1E380ED}"/>
              </a:ext>
            </a:extLst>
          </p:cNvPr>
          <p:cNvSpPr>
            <a:spLocks noGrp="1"/>
          </p:cNvSpPr>
          <p:nvPr>
            <p:ph type="dt" sz="half" idx="10"/>
          </p:nvPr>
        </p:nvSpPr>
        <p:spPr bwMode="auto">
          <a:xfrm>
            <a:off x="0" y="65532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defPPr>
              <a:defRPr lang="en-US"/>
            </a:defPPr>
            <a:lvl1pPr algn="l" rtl="0" fontAlgn="base">
              <a:spcBef>
                <a:spcPct val="0"/>
              </a:spcBef>
              <a:spcAft>
                <a:spcPct val="0"/>
              </a:spcAft>
              <a:defRPr sz="1200" kern="1200">
                <a:solidFill>
                  <a:schemeClr val="tx1"/>
                </a:solidFill>
                <a:latin typeface="+mn-lt"/>
                <a:ea typeface="+mn-ea"/>
                <a:cs typeface="+mn-cs"/>
              </a:defRPr>
            </a:lvl1pPr>
            <a:lvl2pPr marL="457200" algn="l" rtl="0" fontAlgn="base">
              <a:spcBef>
                <a:spcPct val="0"/>
              </a:spcBef>
              <a:spcAft>
                <a:spcPct val="0"/>
              </a:spcAft>
              <a:defRPr sz="24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4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4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400" kern="1200">
                <a:solidFill>
                  <a:schemeClr val="tx1"/>
                </a:solidFill>
                <a:latin typeface="Times New Roman" panose="02020603050405020304" pitchFamily="18" charset="0"/>
                <a:ea typeface="+mn-ea"/>
                <a:cs typeface="+mn-cs"/>
              </a:defRPr>
            </a:lvl5pPr>
            <a:lvl6pPr marL="2286000" algn="l" defTabSz="914400" rtl="0" eaLnBrk="1" latinLnBrk="0" hangingPunct="1">
              <a:defRPr sz="2400" kern="1200">
                <a:solidFill>
                  <a:schemeClr val="tx1"/>
                </a:solidFill>
                <a:latin typeface="Times New Roman" panose="02020603050405020304" pitchFamily="18" charset="0"/>
                <a:ea typeface="+mn-ea"/>
                <a:cs typeface="+mn-cs"/>
              </a:defRPr>
            </a:lvl6pPr>
            <a:lvl7pPr marL="2743200" algn="l" defTabSz="914400" rtl="0" eaLnBrk="1" latinLnBrk="0" hangingPunct="1">
              <a:defRPr sz="2400" kern="1200">
                <a:solidFill>
                  <a:schemeClr val="tx1"/>
                </a:solidFill>
                <a:latin typeface="Times New Roman" panose="02020603050405020304" pitchFamily="18" charset="0"/>
                <a:ea typeface="+mn-ea"/>
                <a:cs typeface="+mn-cs"/>
              </a:defRPr>
            </a:lvl7pPr>
            <a:lvl8pPr marL="3200400" algn="l" defTabSz="914400" rtl="0" eaLnBrk="1" latinLnBrk="0" hangingPunct="1">
              <a:defRPr sz="2400" kern="1200">
                <a:solidFill>
                  <a:schemeClr val="tx1"/>
                </a:solidFill>
                <a:latin typeface="Times New Roman" panose="02020603050405020304" pitchFamily="18" charset="0"/>
                <a:ea typeface="+mn-ea"/>
                <a:cs typeface="+mn-cs"/>
              </a:defRPr>
            </a:lvl8pPr>
            <a:lvl9pPr marL="3657600" algn="l" defTabSz="914400" rtl="0" eaLnBrk="1" latinLnBrk="0" hangingPunct="1">
              <a:defRPr sz="2400" kern="1200">
                <a:solidFill>
                  <a:schemeClr val="tx1"/>
                </a:solidFill>
                <a:latin typeface="Times New Roman" panose="02020603050405020304" pitchFamily="18" charset="0"/>
                <a:ea typeface="+mn-ea"/>
                <a:cs typeface="+mn-cs"/>
              </a:defRPr>
            </a:lvl9pPr>
          </a:lstStyle>
          <a:p>
            <a:r>
              <a:rPr lang="en-US" altLang="en-US"/>
              <a:t>13 December 2021</a:t>
            </a:r>
          </a:p>
        </p:txBody>
      </p:sp>
      <p:sp>
        <p:nvSpPr>
          <p:cNvPr id="306246" name="Text Box 70">
            <a:extLst>
              <a:ext uri="{FF2B5EF4-FFF2-40B4-BE49-F238E27FC236}">
                <a16:creationId xmlns:a16="http://schemas.microsoft.com/office/drawing/2014/main" id="{7D9FBF76-05A1-304E-B46E-6D70E3758712}"/>
              </a:ext>
            </a:extLst>
          </p:cNvPr>
          <p:cNvSpPr txBox="1">
            <a:spLocks noChangeArrowheads="1"/>
          </p:cNvSpPr>
          <p:nvPr/>
        </p:nvSpPr>
        <p:spPr bwMode="auto">
          <a:xfrm rot="-1919598">
            <a:off x="1422400" y="2716213"/>
            <a:ext cx="6540500" cy="1708150"/>
          </a:xfrm>
          <a:prstGeom prst="rect">
            <a:avLst/>
          </a:prstGeom>
          <a:solidFill>
            <a:schemeClr val="bg1">
              <a:alpha val="13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en-US" sz="10600">
                <a:solidFill>
                  <a:srgbClr val="EFF5FF"/>
                </a:solidFill>
              </a:rPr>
              <a:t>Preliminary</a:t>
            </a:r>
            <a:endParaRPr lang="en-US" altLang="en-US" sz="10600">
              <a:solidFill>
                <a:schemeClr val="hlink"/>
              </a:solidFill>
            </a:endParaRPr>
          </a:p>
        </p:txBody>
      </p:sp>
      <p:sp>
        <p:nvSpPr>
          <p:cNvPr id="306178" name="Rectangle 2">
            <a:extLst>
              <a:ext uri="{FF2B5EF4-FFF2-40B4-BE49-F238E27FC236}">
                <a16:creationId xmlns:a16="http://schemas.microsoft.com/office/drawing/2014/main" id="{37CB6734-18AD-B547-8FB0-2BEC0D8E3D54}"/>
              </a:ext>
            </a:extLst>
          </p:cNvPr>
          <p:cNvSpPr>
            <a:spLocks noGrp="1" noChangeArrowheads="1"/>
          </p:cNvSpPr>
          <p:nvPr>
            <p:ph type="title"/>
          </p:nvPr>
        </p:nvSpPr>
        <p:spPr>
          <a:xfrm>
            <a:off x="693738" y="261938"/>
            <a:ext cx="7772400" cy="854075"/>
          </a:xfrm>
        </p:spPr>
        <p:txBody>
          <a:bodyPr/>
          <a:lstStyle/>
          <a:p>
            <a:r>
              <a:rPr lang="en-US" altLang="en-US" sz="2800"/>
              <a:t>Informational View Using SysML</a:t>
            </a:r>
            <a:br>
              <a:rPr lang="en-US" altLang="en-US" sz="2800"/>
            </a:br>
            <a:r>
              <a:rPr lang="en-US" altLang="en-US" sz="2800"/>
              <a:t>Class Diagram</a:t>
            </a:r>
          </a:p>
        </p:txBody>
      </p:sp>
      <p:sp>
        <p:nvSpPr>
          <p:cNvPr id="306179" name="Rectangle 3">
            <a:extLst>
              <a:ext uri="{FF2B5EF4-FFF2-40B4-BE49-F238E27FC236}">
                <a16:creationId xmlns:a16="http://schemas.microsoft.com/office/drawing/2014/main" id="{FBFE5A35-25C3-DC43-8D89-C38137AEAA34}"/>
              </a:ext>
            </a:extLst>
          </p:cNvPr>
          <p:cNvSpPr>
            <a:spLocks noChangeArrowheads="1"/>
          </p:cNvSpPr>
          <p:nvPr/>
        </p:nvSpPr>
        <p:spPr bwMode="auto">
          <a:xfrm>
            <a:off x="768350" y="1174750"/>
            <a:ext cx="7772400" cy="5073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2800">
                <a:solidFill>
                  <a:schemeClr val="tx1"/>
                </a:solidFill>
                <a:latin typeface="Arial" panose="020B0604020202020204" pitchFamily="34" charset="0"/>
              </a:defRPr>
            </a:lvl1pPr>
            <a:lvl2pPr marL="742950" indent="-285750">
              <a:spcBef>
                <a:spcPct val="20000"/>
              </a:spcBef>
              <a:buChar char="–"/>
              <a:defRPr sz="2400">
                <a:solidFill>
                  <a:schemeClr val="tx1"/>
                </a:solidFill>
                <a:latin typeface="Arial" panose="020B0604020202020204" pitchFamily="34" charset="0"/>
              </a:defRPr>
            </a:lvl2pPr>
            <a:lvl3pPr marL="1143000" indent="-228600">
              <a:spcBef>
                <a:spcPct val="20000"/>
              </a:spcBef>
              <a:buChar char="•"/>
              <a:defRPr sz="2000">
                <a:solidFill>
                  <a:schemeClr val="tx1"/>
                </a:solidFill>
                <a:latin typeface="Arial" panose="020B0604020202020204" pitchFamily="34" charset="0"/>
              </a:defRPr>
            </a:lvl3pPr>
            <a:lvl4pPr marL="1600200" indent="-228600">
              <a:spcBef>
                <a:spcPct val="20000"/>
              </a:spcBef>
              <a:buChar char="–"/>
              <a:defRPr>
                <a:solidFill>
                  <a:schemeClr val="tx1"/>
                </a:solidFill>
                <a:latin typeface="Arial" panose="020B0604020202020204" pitchFamily="34" charset="0"/>
              </a:defRPr>
            </a:lvl4pPr>
            <a:lvl5pPr marL="2057400" indent="-228600">
              <a:spcBef>
                <a:spcPct val="20000"/>
              </a:spcBef>
              <a:buChar char="»"/>
              <a:defRPr>
                <a:solidFill>
                  <a:schemeClr val="tx1"/>
                </a:solidFill>
                <a:latin typeface="Arial" panose="020B0604020202020204" pitchFamily="34" charset="0"/>
              </a:defRPr>
            </a:lvl5pPr>
            <a:lvl6pPr marL="2514600" indent="-228600" fontAlgn="base">
              <a:spcBef>
                <a:spcPct val="20000"/>
              </a:spcBef>
              <a:spcAft>
                <a:spcPct val="0"/>
              </a:spcAft>
              <a:buChar char="»"/>
              <a:defRPr>
                <a:solidFill>
                  <a:schemeClr val="tx1"/>
                </a:solidFill>
                <a:latin typeface="Arial" panose="020B0604020202020204" pitchFamily="34" charset="0"/>
              </a:defRPr>
            </a:lvl6pPr>
            <a:lvl7pPr marL="2971800" indent="-228600" fontAlgn="base">
              <a:spcBef>
                <a:spcPct val="20000"/>
              </a:spcBef>
              <a:spcAft>
                <a:spcPct val="0"/>
              </a:spcAft>
              <a:buChar char="»"/>
              <a:defRPr>
                <a:solidFill>
                  <a:schemeClr val="tx1"/>
                </a:solidFill>
                <a:latin typeface="Arial" panose="020B0604020202020204" pitchFamily="34" charset="0"/>
              </a:defRPr>
            </a:lvl7pPr>
            <a:lvl8pPr marL="3429000" indent="-228600" fontAlgn="base">
              <a:spcBef>
                <a:spcPct val="20000"/>
              </a:spcBef>
              <a:spcAft>
                <a:spcPct val="0"/>
              </a:spcAft>
              <a:buChar char="»"/>
              <a:defRPr>
                <a:solidFill>
                  <a:schemeClr val="tx1"/>
                </a:solidFill>
                <a:latin typeface="Arial" panose="020B0604020202020204" pitchFamily="34" charset="0"/>
              </a:defRPr>
            </a:lvl8pPr>
            <a:lvl9pPr marL="3886200" indent="-228600" fontAlgn="base">
              <a:spcBef>
                <a:spcPct val="20000"/>
              </a:spcBef>
              <a:spcAft>
                <a:spcPct val="0"/>
              </a:spcAft>
              <a:buChar char="»"/>
              <a:defRPr>
                <a:solidFill>
                  <a:schemeClr val="tx1"/>
                </a:solidFill>
                <a:latin typeface="Arial" panose="020B0604020202020204" pitchFamily="34" charset="0"/>
              </a:defRPr>
            </a:lvl9pPr>
          </a:lstStyle>
          <a:p>
            <a:r>
              <a:rPr lang="en-US" altLang="en-US" sz="2400"/>
              <a:t>Reusable, refinable information structure</a:t>
            </a:r>
            <a:r>
              <a:rPr lang="en-US" altLang="en-US"/>
              <a:t>:</a:t>
            </a:r>
          </a:p>
        </p:txBody>
      </p:sp>
      <p:sp>
        <p:nvSpPr>
          <p:cNvPr id="306181" name="Rectangle 5">
            <a:extLst>
              <a:ext uri="{FF2B5EF4-FFF2-40B4-BE49-F238E27FC236}">
                <a16:creationId xmlns:a16="http://schemas.microsoft.com/office/drawing/2014/main" id="{C2DCE1E9-6630-DE4B-99CA-8457C5689D37}"/>
              </a:ext>
            </a:extLst>
          </p:cNvPr>
          <p:cNvSpPr>
            <a:spLocks noChangeArrowheads="1"/>
          </p:cNvSpPr>
          <p:nvPr/>
        </p:nvSpPr>
        <p:spPr bwMode="auto">
          <a:xfrm>
            <a:off x="3741738" y="1968500"/>
            <a:ext cx="1363662" cy="554038"/>
          </a:xfrm>
          <a:prstGeom prst="rect">
            <a:avLst/>
          </a:prstGeom>
          <a:solidFill>
            <a:srgbClr val="FFFFFF"/>
          </a:solidFill>
          <a:ln w="25400">
            <a:solidFill>
              <a:srgbClr val="000000"/>
            </a:solidFill>
            <a:miter lim="800000"/>
            <a:headEnd/>
            <a:tailEnd/>
          </a:ln>
        </p:spPr>
        <p:txBody>
          <a:bodyPr/>
          <a:lstStyle/>
          <a:p>
            <a:endParaRPr lang="en-US"/>
          </a:p>
        </p:txBody>
      </p:sp>
      <p:sp>
        <p:nvSpPr>
          <p:cNvPr id="306182" name="Rectangle 6">
            <a:extLst>
              <a:ext uri="{FF2B5EF4-FFF2-40B4-BE49-F238E27FC236}">
                <a16:creationId xmlns:a16="http://schemas.microsoft.com/office/drawing/2014/main" id="{797F45EC-E926-F543-A5D0-A7279FA47F85}"/>
              </a:ext>
            </a:extLst>
          </p:cNvPr>
          <p:cNvSpPr>
            <a:spLocks noChangeArrowheads="1"/>
          </p:cNvSpPr>
          <p:nvPr/>
        </p:nvSpPr>
        <p:spPr bwMode="auto">
          <a:xfrm>
            <a:off x="3835400" y="2038350"/>
            <a:ext cx="1195388"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&lt;&lt;info obj&gt;&gt;</a:t>
            </a:r>
          </a:p>
          <a:p>
            <a:pPr algn="ctr"/>
            <a:r>
              <a:rPr lang="en-US" altLang="en-US" sz="1400" b="1" i="1">
                <a:solidFill>
                  <a:srgbClr val="000000"/>
                </a:solidFill>
                <a:latin typeface="Arial" panose="020B0604020202020204" pitchFamily="34" charset="0"/>
              </a:rPr>
              <a:t>InstrCmndFile</a:t>
            </a:r>
            <a:endParaRPr lang="en-US" altLang="en-US" sz="1400" b="1" i="1"/>
          </a:p>
        </p:txBody>
      </p:sp>
      <p:sp>
        <p:nvSpPr>
          <p:cNvPr id="306183" name="Rectangle 7">
            <a:extLst>
              <a:ext uri="{FF2B5EF4-FFF2-40B4-BE49-F238E27FC236}">
                <a16:creationId xmlns:a16="http://schemas.microsoft.com/office/drawing/2014/main" id="{8C7B7F6C-9DCF-6C46-B7C3-207864030886}"/>
              </a:ext>
            </a:extLst>
          </p:cNvPr>
          <p:cNvSpPr>
            <a:spLocks noChangeArrowheads="1"/>
          </p:cNvSpPr>
          <p:nvPr/>
        </p:nvSpPr>
        <p:spPr bwMode="auto">
          <a:xfrm>
            <a:off x="1873250" y="329088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185" name="Line 9">
            <a:extLst>
              <a:ext uri="{FF2B5EF4-FFF2-40B4-BE49-F238E27FC236}">
                <a16:creationId xmlns:a16="http://schemas.microsoft.com/office/drawing/2014/main" id="{729A2529-A94D-EE45-B28B-CAB4CFB8B693}"/>
              </a:ext>
            </a:extLst>
          </p:cNvPr>
          <p:cNvSpPr>
            <a:spLocks noChangeShapeType="1"/>
          </p:cNvSpPr>
          <p:nvPr/>
        </p:nvSpPr>
        <p:spPr bwMode="auto">
          <a:xfrm flipV="1">
            <a:off x="3530600" y="2522538"/>
            <a:ext cx="538163"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6" name="Freeform 10">
            <a:extLst>
              <a:ext uri="{FF2B5EF4-FFF2-40B4-BE49-F238E27FC236}">
                <a16:creationId xmlns:a16="http://schemas.microsoft.com/office/drawing/2014/main" id="{754789BE-B34F-1140-939B-1CF3902A861A}"/>
              </a:ext>
            </a:extLst>
          </p:cNvPr>
          <p:cNvSpPr>
            <a:spLocks/>
          </p:cNvSpPr>
          <p:nvPr/>
        </p:nvSpPr>
        <p:spPr bwMode="auto">
          <a:xfrm>
            <a:off x="3865563" y="2522538"/>
            <a:ext cx="203200" cy="138112"/>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sp>
        <p:nvSpPr>
          <p:cNvPr id="306187" name="Line 11">
            <a:extLst>
              <a:ext uri="{FF2B5EF4-FFF2-40B4-BE49-F238E27FC236}">
                <a16:creationId xmlns:a16="http://schemas.microsoft.com/office/drawing/2014/main" id="{0423B7D2-E4F4-714D-A619-CBC27764CA5C}"/>
              </a:ext>
            </a:extLst>
          </p:cNvPr>
          <p:cNvSpPr>
            <a:spLocks noChangeShapeType="1"/>
          </p:cNvSpPr>
          <p:nvPr/>
        </p:nvSpPr>
        <p:spPr bwMode="auto">
          <a:xfrm flipH="1">
            <a:off x="2992438" y="2900363"/>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88" name="Rectangle 12">
            <a:extLst>
              <a:ext uri="{FF2B5EF4-FFF2-40B4-BE49-F238E27FC236}">
                <a16:creationId xmlns:a16="http://schemas.microsoft.com/office/drawing/2014/main" id="{2C9B5EF4-57C2-7C44-AE11-568204E4B0FB}"/>
              </a:ext>
            </a:extLst>
          </p:cNvPr>
          <p:cNvSpPr>
            <a:spLocks noChangeArrowheads="1"/>
          </p:cNvSpPr>
          <p:nvPr/>
        </p:nvSpPr>
        <p:spPr bwMode="auto">
          <a:xfrm>
            <a:off x="5218113" y="3278188"/>
            <a:ext cx="1963737" cy="473075"/>
          </a:xfrm>
          <a:prstGeom prst="rect">
            <a:avLst/>
          </a:prstGeom>
          <a:solidFill>
            <a:srgbClr val="FFFFFF"/>
          </a:solidFill>
          <a:ln w="25400">
            <a:solidFill>
              <a:srgbClr val="000000"/>
            </a:solidFill>
            <a:miter lim="800000"/>
            <a:headEnd/>
            <a:tailEnd/>
          </a:ln>
        </p:spPr>
        <p:txBody>
          <a:bodyPr/>
          <a:lstStyle/>
          <a:p>
            <a:endParaRPr lang="en-US"/>
          </a:p>
        </p:txBody>
      </p:sp>
      <p:sp>
        <p:nvSpPr>
          <p:cNvPr id="306190" name="Line 14">
            <a:extLst>
              <a:ext uri="{FF2B5EF4-FFF2-40B4-BE49-F238E27FC236}">
                <a16:creationId xmlns:a16="http://schemas.microsoft.com/office/drawing/2014/main" id="{384E244D-6FAF-7741-9A16-C6FF784C2E24}"/>
              </a:ext>
            </a:extLst>
          </p:cNvPr>
          <p:cNvSpPr>
            <a:spLocks noChangeShapeType="1"/>
          </p:cNvSpPr>
          <p:nvPr/>
        </p:nvSpPr>
        <p:spPr bwMode="auto">
          <a:xfrm>
            <a:off x="5305425" y="2900363"/>
            <a:ext cx="552450"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1" name="Line 15">
            <a:extLst>
              <a:ext uri="{FF2B5EF4-FFF2-40B4-BE49-F238E27FC236}">
                <a16:creationId xmlns:a16="http://schemas.microsoft.com/office/drawing/2014/main" id="{26E8BF35-9CFF-0C43-94CD-C0EEC3A44A76}"/>
              </a:ext>
            </a:extLst>
          </p:cNvPr>
          <p:cNvSpPr>
            <a:spLocks noChangeShapeType="1"/>
          </p:cNvSpPr>
          <p:nvPr/>
        </p:nvSpPr>
        <p:spPr bwMode="auto">
          <a:xfrm flipH="1" flipV="1">
            <a:off x="4767263" y="2522538"/>
            <a:ext cx="538162" cy="377825"/>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2" name="Freeform 16">
            <a:extLst>
              <a:ext uri="{FF2B5EF4-FFF2-40B4-BE49-F238E27FC236}">
                <a16:creationId xmlns:a16="http://schemas.microsoft.com/office/drawing/2014/main" id="{FB0F8531-C282-7B46-A1DA-43C41180C99C}"/>
              </a:ext>
            </a:extLst>
          </p:cNvPr>
          <p:cNvSpPr>
            <a:spLocks/>
          </p:cNvSpPr>
          <p:nvPr/>
        </p:nvSpPr>
        <p:spPr bwMode="auto">
          <a:xfrm>
            <a:off x="4767263" y="2522538"/>
            <a:ext cx="203200" cy="138112"/>
          </a:xfrm>
          <a:custGeom>
            <a:avLst/>
            <a:gdLst>
              <a:gd name="T0" fmla="*/ 0 w 118"/>
              <a:gd name="T1" fmla="*/ 0 h 81"/>
              <a:gd name="T2" fmla="*/ 84 w 118"/>
              <a:gd name="T3" fmla="*/ 16 h 81"/>
              <a:gd name="T4" fmla="*/ 118 w 118"/>
              <a:gd name="T5" fmla="*/ 81 h 81"/>
              <a:gd name="T6" fmla="*/ 33 w 118"/>
              <a:gd name="T7" fmla="*/ 73 h 81"/>
              <a:gd name="T8" fmla="*/ 0 w 118"/>
              <a:gd name="T9" fmla="*/ 0 h 81"/>
            </a:gdLst>
            <a:ahLst/>
            <a:cxnLst>
              <a:cxn ang="0">
                <a:pos x="T0" y="T1"/>
              </a:cxn>
              <a:cxn ang="0">
                <a:pos x="T2" y="T3"/>
              </a:cxn>
              <a:cxn ang="0">
                <a:pos x="T4" y="T5"/>
              </a:cxn>
              <a:cxn ang="0">
                <a:pos x="T6" y="T7"/>
              </a:cxn>
              <a:cxn ang="0">
                <a:pos x="T8" y="T9"/>
              </a:cxn>
            </a:cxnLst>
            <a:rect l="0" t="0" r="r" b="b"/>
            <a:pathLst>
              <a:path w="118" h="81">
                <a:moveTo>
                  <a:pt x="0" y="0"/>
                </a:moveTo>
                <a:lnTo>
                  <a:pt x="84" y="16"/>
                </a:lnTo>
                <a:lnTo>
                  <a:pt x="118" y="81"/>
                </a:lnTo>
                <a:lnTo>
                  <a:pt x="33" y="73"/>
                </a:lnTo>
                <a:lnTo>
                  <a:pt x="0" y="0"/>
                </a:lnTo>
                <a:close/>
              </a:path>
            </a:pathLst>
          </a:custGeom>
          <a:solidFill>
            <a:srgbClr val="000000"/>
          </a:solidFill>
          <a:ln w="25400">
            <a:solidFill>
              <a:srgbClr val="000000"/>
            </a:solidFill>
            <a:prstDash val="solid"/>
            <a:round/>
            <a:headEnd/>
            <a:tailEnd/>
          </a:ln>
        </p:spPr>
        <p:txBody>
          <a:bodyPr/>
          <a:lstStyle/>
          <a:p>
            <a:endParaRPr lang="en-US"/>
          </a:p>
        </p:txBody>
      </p:sp>
      <p:sp>
        <p:nvSpPr>
          <p:cNvPr id="306193" name="Line 17">
            <a:extLst>
              <a:ext uri="{FF2B5EF4-FFF2-40B4-BE49-F238E27FC236}">
                <a16:creationId xmlns:a16="http://schemas.microsoft.com/office/drawing/2014/main" id="{05F9EEF9-322B-9E4C-B837-DD3B738D9784}"/>
              </a:ext>
            </a:extLst>
          </p:cNvPr>
          <p:cNvSpPr>
            <a:spLocks noChangeShapeType="1"/>
          </p:cNvSpPr>
          <p:nvPr/>
        </p:nvSpPr>
        <p:spPr bwMode="auto">
          <a:xfrm>
            <a:off x="4330700" y="3514725"/>
            <a:ext cx="887413" cy="158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194" name="Rectangle 18">
            <a:extLst>
              <a:ext uri="{FF2B5EF4-FFF2-40B4-BE49-F238E27FC236}">
                <a16:creationId xmlns:a16="http://schemas.microsoft.com/office/drawing/2014/main" id="{D9819F6E-F466-2E42-8FF6-5389FAAF4545}"/>
              </a:ext>
            </a:extLst>
          </p:cNvPr>
          <p:cNvSpPr>
            <a:spLocks noChangeArrowheads="1"/>
          </p:cNvSpPr>
          <p:nvPr/>
        </p:nvSpPr>
        <p:spPr bwMode="auto">
          <a:xfrm>
            <a:off x="3505200" y="3617913"/>
            <a:ext cx="247650" cy="198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5" name="Line 19">
            <a:extLst>
              <a:ext uri="{FF2B5EF4-FFF2-40B4-BE49-F238E27FC236}">
                <a16:creationId xmlns:a16="http://schemas.microsoft.com/office/drawing/2014/main" id="{BA648E37-7F5C-0C47-8532-6F256AD85BAB}"/>
              </a:ext>
            </a:extLst>
          </p:cNvPr>
          <p:cNvSpPr>
            <a:spLocks noChangeShapeType="1"/>
          </p:cNvSpPr>
          <p:nvPr/>
        </p:nvSpPr>
        <p:spPr bwMode="auto">
          <a:xfrm flipH="1">
            <a:off x="3443288" y="3514725"/>
            <a:ext cx="887412" cy="1588"/>
          </a:xfrm>
          <a:prstGeom prst="line">
            <a:avLst/>
          </a:prstGeom>
          <a:noFill/>
          <a:ln w="25400">
            <a:solidFill>
              <a:srgbClr val="000000"/>
            </a:solidFill>
            <a:round/>
            <a:headEnd type="none" w="med" len="me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306196" name="Rectangle 20">
            <a:extLst>
              <a:ext uri="{FF2B5EF4-FFF2-40B4-BE49-F238E27FC236}">
                <a16:creationId xmlns:a16="http://schemas.microsoft.com/office/drawing/2014/main" id="{8E4FEEE4-E855-D642-883C-B894A6FB98F7}"/>
              </a:ext>
            </a:extLst>
          </p:cNvPr>
          <p:cNvSpPr>
            <a:spLocks noChangeArrowheads="1"/>
          </p:cNvSpPr>
          <p:nvPr/>
        </p:nvSpPr>
        <p:spPr bwMode="auto">
          <a:xfrm>
            <a:off x="5035550" y="3581400"/>
            <a:ext cx="9207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sp>
        <p:nvSpPr>
          <p:cNvPr id="306197" name="Rectangle 21">
            <a:extLst>
              <a:ext uri="{FF2B5EF4-FFF2-40B4-BE49-F238E27FC236}">
                <a16:creationId xmlns:a16="http://schemas.microsoft.com/office/drawing/2014/main" id="{186B5179-708F-3243-BF0E-3C5E83A5C87E}"/>
              </a:ext>
            </a:extLst>
          </p:cNvPr>
          <p:cNvSpPr>
            <a:spLocks noChangeArrowheads="1"/>
          </p:cNvSpPr>
          <p:nvPr/>
        </p:nvSpPr>
        <p:spPr bwMode="auto">
          <a:xfrm>
            <a:off x="4010025" y="3222625"/>
            <a:ext cx="771525"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i="1">
                <a:solidFill>
                  <a:srgbClr val="000000"/>
                </a:solidFill>
                <a:latin typeface="Arial" panose="020B0604020202020204" pitchFamily="34" charset="0"/>
              </a:rPr>
              <a:t>describes</a:t>
            </a:r>
            <a:endParaRPr lang="en-US" altLang="en-US" b="1"/>
          </a:p>
        </p:txBody>
      </p:sp>
      <p:sp>
        <p:nvSpPr>
          <p:cNvPr id="306200" name="Text Box 24">
            <a:extLst>
              <a:ext uri="{FF2B5EF4-FFF2-40B4-BE49-F238E27FC236}">
                <a16:creationId xmlns:a16="http://schemas.microsoft.com/office/drawing/2014/main" id="{67F123E0-5309-DA4C-B470-0AF729C93727}"/>
              </a:ext>
            </a:extLst>
          </p:cNvPr>
          <p:cNvSpPr txBox="1">
            <a:spLocks noChangeArrowheads="1"/>
          </p:cNvSpPr>
          <p:nvPr/>
        </p:nvSpPr>
        <p:spPr bwMode="auto">
          <a:xfrm>
            <a:off x="4559300" y="5772150"/>
            <a:ext cx="45466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ltLang="en-US" sz="2000" b="1">
                <a:solidFill>
                  <a:schemeClr val="folHlink"/>
                </a:solidFill>
                <a:latin typeface="Arial" panose="020B0604020202020204" pitchFamily="34" charset="0"/>
              </a:rPr>
              <a:t>Global representation inherited by each kind of Information Object</a:t>
            </a:r>
          </a:p>
        </p:txBody>
      </p:sp>
      <p:sp>
        <p:nvSpPr>
          <p:cNvPr id="306219" name="Rectangle 43">
            <a:extLst>
              <a:ext uri="{FF2B5EF4-FFF2-40B4-BE49-F238E27FC236}">
                <a16:creationId xmlns:a16="http://schemas.microsoft.com/office/drawing/2014/main" id="{824A9923-EC9E-6246-A71C-19C886CCDDF0}"/>
              </a:ext>
            </a:extLst>
          </p:cNvPr>
          <p:cNvSpPr>
            <a:spLocks noChangeArrowheads="1"/>
          </p:cNvSpPr>
          <p:nvPr/>
        </p:nvSpPr>
        <p:spPr bwMode="auto">
          <a:xfrm>
            <a:off x="6278563" y="4786313"/>
            <a:ext cx="1798637"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0" name="Rectangle 44">
            <a:extLst>
              <a:ext uri="{FF2B5EF4-FFF2-40B4-BE49-F238E27FC236}">
                <a16:creationId xmlns:a16="http://schemas.microsoft.com/office/drawing/2014/main" id="{E9EA0D00-DB56-944A-BF32-0B854E221505}"/>
              </a:ext>
            </a:extLst>
          </p:cNvPr>
          <p:cNvSpPr>
            <a:spLocks noChangeArrowheads="1"/>
          </p:cNvSpPr>
          <p:nvPr/>
        </p:nvSpPr>
        <p:spPr bwMode="auto">
          <a:xfrm>
            <a:off x="4146550" y="4814888"/>
            <a:ext cx="1860550"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26" name="Line 50">
            <a:extLst>
              <a:ext uri="{FF2B5EF4-FFF2-40B4-BE49-F238E27FC236}">
                <a16:creationId xmlns:a16="http://schemas.microsoft.com/office/drawing/2014/main" id="{5A5E1F5C-7EB8-3F46-96E9-FC94FAF60EEE}"/>
              </a:ext>
            </a:extLst>
          </p:cNvPr>
          <p:cNvSpPr>
            <a:spLocks noChangeShapeType="1"/>
          </p:cNvSpPr>
          <p:nvPr/>
        </p:nvSpPr>
        <p:spPr bwMode="auto">
          <a:xfrm flipV="1">
            <a:off x="5133975" y="3806825"/>
            <a:ext cx="777875" cy="1011238"/>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27" name="Line 51">
            <a:extLst>
              <a:ext uri="{FF2B5EF4-FFF2-40B4-BE49-F238E27FC236}">
                <a16:creationId xmlns:a16="http://schemas.microsoft.com/office/drawing/2014/main" id="{782E422E-0C17-FF42-B910-5F55677EFA50}"/>
              </a:ext>
            </a:extLst>
          </p:cNvPr>
          <p:cNvSpPr>
            <a:spLocks noChangeShapeType="1"/>
          </p:cNvSpPr>
          <p:nvPr/>
        </p:nvSpPr>
        <p:spPr bwMode="auto">
          <a:xfrm flipH="1" flipV="1">
            <a:off x="6415088" y="3821113"/>
            <a:ext cx="719137" cy="946150"/>
          </a:xfrm>
          <a:prstGeom prst="line">
            <a:avLst/>
          </a:prstGeom>
          <a:noFill/>
          <a:ln w="25400">
            <a:solidFill>
              <a:srgbClr val="000000"/>
            </a:solidFill>
            <a:round/>
            <a:headEnd type="none" w="med" len="lg"/>
            <a:tailEnd type="diamond" w="med" len="lg"/>
          </a:ln>
          <a:extLst>
            <a:ext uri="{909E8E84-426E-40DD-AFC4-6F175D3DCCD1}">
              <a14:hiddenFill xmlns:a14="http://schemas.microsoft.com/office/drawing/2010/main">
                <a:noFill/>
              </a14:hiddenFill>
            </a:ext>
          </a:extLst>
        </p:spPr>
        <p:txBody>
          <a:bodyPr/>
          <a:lstStyle/>
          <a:p>
            <a:endParaRPr lang="en-US"/>
          </a:p>
        </p:txBody>
      </p:sp>
      <p:sp>
        <p:nvSpPr>
          <p:cNvPr id="306233" name="Rectangle 57">
            <a:extLst>
              <a:ext uri="{FF2B5EF4-FFF2-40B4-BE49-F238E27FC236}">
                <a16:creationId xmlns:a16="http://schemas.microsoft.com/office/drawing/2014/main" id="{99EB9434-154A-4344-84BD-B833D9CA1762}"/>
              </a:ext>
            </a:extLst>
          </p:cNvPr>
          <p:cNvSpPr>
            <a:spLocks noChangeArrowheads="1"/>
          </p:cNvSpPr>
          <p:nvPr/>
        </p:nvSpPr>
        <p:spPr bwMode="auto">
          <a:xfrm>
            <a:off x="0" y="6356350"/>
            <a:ext cx="193675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altLang="en-US" sz="1000">
                <a:solidFill>
                  <a:schemeClr val="accent2"/>
                </a:solidFill>
                <a:latin typeface="Arial" panose="020B0604020202020204" pitchFamily="34" charset="0"/>
              </a:rPr>
              <a:t>Derived from: SysML Partners</a:t>
            </a:r>
          </a:p>
        </p:txBody>
      </p:sp>
      <p:sp>
        <p:nvSpPr>
          <p:cNvPr id="306250" name="Rectangle 74">
            <a:extLst>
              <a:ext uri="{FF2B5EF4-FFF2-40B4-BE49-F238E27FC236}">
                <a16:creationId xmlns:a16="http://schemas.microsoft.com/office/drawing/2014/main" id="{53BA36DE-78C7-E14A-BAE8-26F4BE7C7A0C}"/>
              </a:ext>
            </a:extLst>
          </p:cNvPr>
          <p:cNvSpPr>
            <a:spLocks noChangeArrowheads="1"/>
          </p:cNvSpPr>
          <p:nvPr/>
        </p:nvSpPr>
        <p:spPr bwMode="auto">
          <a:xfrm>
            <a:off x="2108200" y="3333750"/>
            <a:ext cx="1204913"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InstrCmndList</a:t>
            </a:r>
            <a:endParaRPr lang="en-US" altLang="en-US" sz="1400" b="1" i="1"/>
          </a:p>
        </p:txBody>
      </p:sp>
      <p:sp>
        <p:nvSpPr>
          <p:cNvPr id="306251" name="Rectangle 75">
            <a:extLst>
              <a:ext uri="{FF2B5EF4-FFF2-40B4-BE49-F238E27FC236}">
                <a16:creationId xmlns:a16="http://schemas.microsoft.com/office/drawing/2014/main" id="{57B250E0-A5D1-E949-BCA3-81FDFF48443F}"/>
              </a:ext>
            </a:extLst>
          </p:cNvPr>
          <p:cNvSpPr>
            <a:spLocks noChangeArrowheads="1"/>
          </p:cNvSpPr>
          <p:nvPr/>
        </p:nvSpPr>
        <p:spPr bwMode="auto">
          <a:xfrm>
            <a:off x="1860550" y="4440238"/>
            <a:ext cx="1570038" cy="474662"/>
          </a:xfrm>
          <a:prstGeom prst="rect">
            <a:avLst/>
          </a:prstGeom>
          <a:solidFill>
            <a:srgbClr val="FFFFFF"/>
          </a:solidFill>
          <a:ln w="25400">
            <a:solidFill>
              <a:srgbClr val="000000"/>
            </a:solidFill>
            <a:miter lim="800000"/>
            <a:headEnd/>
            <a:tailEnd/>
          </a:ln>
        </p:spPr>
        <p:txBody>
          <a:bodyPr/>
          <a:lstStyle/>
          <a:p>
            <a:endParaRPr lang="en-US"/>
          </a:p>
        </p:txBody>
      </p:sp>
      <p:sp>
        <p:nvSpPr>
          <p:cNvPr id="306252" name="Rectangle 76">
            <a:extLst>
              <a:ext uri="{FF2B5EF4-FFF2-40B4-BE49-F238E27FC236}">
                <a16:creationId xmlns:a16="http://schemas.microsoft.com/office/drawing/2014/main" id="{980DF17D-DB61-514C-9FD9-C34F2751E4EE}"/>
              </a:ext>
            </a:extLst>
          </p:cNvPr>
          <p:cNvSpPr>
            <a:spLocks noChangeArrowheads="1"/>
          </p:cNvSpPr>
          <p:nvPr/>
        </p:nvSpPr>
        <p:spPr bwMode="auto">
          <a:xfrm>
            <a:off x="2235200" y="4483100"/>
            <a:ext cx="927100"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&lt;&lt;data obj&gt;&gt;</a:t>
            </a:r>
          </a:p>
          <a:p>
            <a:pPr algn="ctr"/>
            <a:r>
              <a:rPr lang="en-US" altLang="en-US" sz="1400" b="1" i="1">
                <a:solidFill>
                  <a:srgbClr val="000000"/>
                </a:solidFill>
                <a:latin typeface="Arial" panose="020B0604020202020204" pitchFamily="34" charset="0"/>
              </a:rPr>
              <a:t>InstrCmnd</a:t>
            </a:r>
            <a:endParaRPr lang="en-US" altLang="en-US" sz="1400" b="1" i="1"/>
          </a:p>
        </p:txBody>
      </p:sp>
      <p:sp>
        <p:nvSpPr>
          <p:cNvPr id="306253" name="Rectangle 77">
            <a:extLst>
              <a:ext uri="{FF2B5EF4-FFF2-40B4-BE49-F238E27FC236}">
                <a16:creationId xmlns:a16="http://schemas.microsoft.com/office/drawing/2014/main" id="{A28325FA-FE26-8049-90CB-3148F5DAA785}"/>
              </a:ext>
            </a:extLst>
          </p:cNvPr>
          <p:cNvSpPr>
            <a:spLocks noChangeArrowheads="1"/>
          </p:cNvSpPr>
          <p:nvPr/>
        </p:nvSpPr>
        <p:spPr bwMode="auto">
          <a:xfrm>
            <a:off x="3482975" y="4778375"/>
            <a:ext cx="2476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r>
              <a:rPr lang="en-US" altLang="en-US" sz="1300" b="1">
                <a:solidFill>
                  <a:srgbClr val="000000"/>
                </a:solidFill>
                <a:latin typeface="Arial" panose="020B0604020202020204" pitchFamily="34" charset="0"/>
              </a:rPr>
              <a:t>1..*</a:t>
            </a:r>
            <a:endParaRPr lang="en-US" altLang="en-US" b="1"/>
          </a:p>
        </p:txBody>
      </p:sp>
      <p:grpSp>
        <p:nvGrpSpPr>
          <p:cNvPr id="306257" name="Group 81">
            <a:extLst>
              <a:ext uri="{FF2B5EF4-FFF2-40B4-BE49-F238E27FC236}">
                <a16:creationId xmlns:a16="http://schemas.microsoft.com/office/drawing/2014/main" id="{90B29A9F-28E6-8D4A-8B48-C83539BD6E8A}"/>
              </a:ext>
            </a:extLst>
          </p:cNvPr>
          <p:cNvGrpSpPr>
            <a:grpSpLocks/>
          </p:cNvGrpSpPr>
          <p:nvPr/>
        </p:nvGrpSpPr>
        <p:grpSpPr bwMode="auto">
          <a:xfrm rot="-3333692">
            <a:off x="2374106" y="3915569"/>
            <a:ext cx="538163" cy="377825"/>
            <a:chOff x="2320" y="1685"/>
            <a:chExt cx="339" cy="238"/>
          </a:xfrm>
        </p:grpSpPr>
        <p:sp>
          <p:nvSpPr>
            <p:cNvPr id="306255" name="Line 79">
              <a:extLst>
                <a:ext uri="{FF2B5EF4-FFF2-40B4-BE49-F238E27FC236}">
                  <a16:creationId xmlns:a16="http://schemas.microsoft.com/office/drawing/2014/main" id="{0CB5315A-0EE6-B745-ADCA-BFA90798917D}"/>
                </a:ext>
              </a:extLst>
            </p:cNvPr>
            <p:cNvSpPr>
              <a:spLocks noChangeShapeType="1"/>
            </p:cNvSpPr>
            <p:nvPr/>
          </p:nvSpPr>
          <p:spPr bwMode="auto">
            <a:xfrm flipV="1">
              <a:off x="2320" y="1685"/>
              <a:ext cx="339" cy="238"/>
            </a:xfrm>
            <a:prstGeom prst="line">
              <a:avLst/>
            </a:prstGeom>
            <a:noFill/>
            <a:ln w="25400">
              <a:solidFill>
                <a:srgbClr val="000000"/>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306256" name="Freeform 80">
              <a:extLst>
                <a:ext uri="{FF2B5EF4-FFF2-40B4-BE49-F238E27FC236}">
                  <a16:creationId xmlns:a16="http://schemas.microsoft.com/office/drawing/2014/main" id="{FC90C667-ACEC-FE43-90D8-80665BFD4B44}"/>
                </a:ext>
              </a:extLst>
            </p:cNvPr>
            <p:cNvSpPr>
              <a:spLocks/>
            </p:cNvSpPr>
            <p:nvPr/>
          </p:nvSpPr>
          <p:spPr bwMode="auto">
            <a:xfrm>
              <a:off x="2531" y="1685"/>
              <a:ext cx="128" cy="87"/>
            </a:xfrm>
            <a:custGeom>
              <a:avLst/>
              <a:gdLst>
                <a:gd name="T0" fmla="*/ 118 w 118"/>
                <a:gd name="T1" fmla="*/ 0 h 81"/>
                <a:gd name="T2" fmla="*/ 84 w 118"/>
                <a:gd name="T3" fmla="*/ 73 h 81"/>
                <a:gd name="T4" fmla="*/ 0 w 118"/>
                <a:gd name="T5" fmla="*/ 81 h 81"/>
                <a:gd name="T6" fmla="*/ 34 w 118"/>
                <a:gd name="T7" fmla="*/ 16 h 81"/>
                <a:gd name="T8" fmla="*/ 118 w 118"/>
                <a:gd name="T9" fmla="*/ 0 h 81"/>
              </a:gdLst>
              <a:ahLst/>
              <a:cxnLst>
                <a:cxn ang="0">
                  <a:pos x="T0" y="T1"/>
                </a:cxn>
                <a:cxn ang="0">
                  <a:pos x="T2" y="T3"/>
                </a:cxn>
                <a:cxn ang="0">
                  <a:pos x="T4" y="T5"/>
                </a:cxn>
                <a:cxn ang="0">
                  <a:pos x="T6" y="T7"/>
                </a:cxn>
                <a:cxn ang="0">
                  <a:pos x="T8" y="T9"/>
                </a:cxn>
              </a:cxnLst>
              <a:rect l="0" t="0" r="r" b="b"/>
              <a:pathLst>
                <a:path w="118" h="81">
                  <a:moveTo>
                    <a:pt x="118" y="0"/>
                  </a:moveTo>
                  <a:lnTo>
                    <a:pt x="84" y="73"/>
                  </a:lnTo>
                  <a:lnTo>
                    <a:pt x="0" y="81"/>
                  </a:lnTo>
                  <a:lnTo>
                    <a:pt x="34" y="16"/>
                  </a:lnTo>
                  <a:lnTo>
                    <a:pt x="118" y="0"/>
                  </a:lnTo>
                  <a:close/>
                </a:path>
              </a:pathLst>
            </a:custGeom>
            <a:solidFill>
              <a:srgbClr val="000000"/>
            </a:solidFill>
            <a:ln w="25400">
              <a:solidFill>
                <a:srgbClr val="000000"/>
              </a:solidFill>
              <a:prstDash val="solid"/>
              <a:round/>
              <a:headEnd/>
              <a:tailEnd/>
            </a:ln>
          </p:spPr>
          <p:txBody>
            <a:bodyPr/>
            <a:lstStyle/>
            <a:p>
              <a:endParaRPr lang="en-US"/>
            </a:p>
          </p:txBody>
        </p:sp>
      </p:grpSp>
      <p:sp>
        <p:nvSpPr>
          <p:cNvPr id="306258" name="Rectangle 82">
            <a:extLst>
              <a:ext uri="{FF2B5EF4-FFF2-40B4-BE49-F238E27FC236}">
                <a16:creationId xmlns:a16="http://schemas.microsoft.com/office/drawing/2014/main" id="{C0ABBF66-480B-F445-AA5B-600C9ACB136E}"/>
              </a:ext>
            </a:extLst>
          </p:cNvPr>
          <p:cNvSpPr>
            <a:spLocks noChangeArrowheads="1"/>
          </p:cNvSpPr>
          <p:nvPr/>
        </p:nvSpPr>
        <p:spPr bwMode="auto">
          <a:xfrm>
            <a:off x="5345113" y="3316288"/>
            <a:ext cx="1679575"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InstrCmndMetaData</a:t>
            </a:r>
            <a:endParaRPr lang="en-US" altLang="en-US" sz="1400" b="1" i="1"/>
          </a:p>
        </p:txBody>
      </p:sp>
      <p:sp>
        <p:nvSpPr>
          <p:cNvPr id="306259" name="Rectangle 83">
            <a:extLst>
              <a:ext uri="{FF2B5EF4-FFF2-40B4-BE49-F238E27FC236}">
                <a16:creationId xmlns:a16="http://schemas.microsoft.com/office/drawing/2014/main" id="{9D2693F8-8F65-3444-AD3A-DBFC36A70E75}"/>
              </a:ext>
            </a:extLst>
          </p:cNvPr>
          <p:cNvSpPr>
            <a:spLocks noChangeArrowheads="1"/>
          </p:cNvSpPr>
          <p:nvPr/>
        </p:nvSpPr>
        <p:spPr bwMode="auto">
          <a:xfrm>
            <a:off x="4198938" y="4865688"/>
            <a:ext cx="1778000" cy="39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InstrCmndSemantics</a:t>
            </a:r>
            <a:endParaRPr lang="en-US" altLang="en-US" sz="1400" b="1" i="1"/>
          </a:p>
        </p:txBody>
      </p:sp>
      <p:sp>
        <p:nvSpPr>
          <p:cNvPr id="306260" name="Rectangle 84">
            <a:extLst>
              <a:ext uri="{FF2B5EF4-FFF2-40B4-BE49-F238E27FC236}">
                <a16:creationId xmlns:a16="http://schemas.microsoft.com/office/drawing/2014/main" id="{17F3AC93-3016-F248-97C4-F6D636BA82CE}"/>
              </a:ext>
            </a:extLst>
          </p:cNvPr>
          <p:cNvSpPr>
            <a:spLocks noChangeArrowheads="1"/>
          </p:cNvSpPr>
          <p:nvPr/>
        </p:nvSpPr>
        <p:spPr bwMode="auto">
          <a:xfrm>
            <a:off x="6346825" y="4822825"/>
            <a:ext cx="1679575" cy="395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lIns="0" tIns="0" rIns="0" bIns="0">
            <a:spAutoFit/>
          </a:bodyPr>
          <a:lstStyle/>
          <a:p>
            <a:pPr algn="ctr"/>
            <a:r>
              <a:rPr lang="en-US" altLang="en-US" sz="1200" b="1" i="1">
                <a:solidFill>
                  <a:srgbClr val="000000"/>
                </a:solidFill>
                <a:latin typeface="Arial" panose="020B0604020202020204" pitchFamily="34" charset="0"/>
              </a:rPr>
              <a:t>&lt;&lt;metadata obj&gt;&gt;</a:t>
            </a:r>
          </a:p>
          <a:p>
            <a:pPr algn="ctr"/>
            <a:r>
              <a:rPr lang="en-US" altLang="en-US" sz="1400" b="1" i="1">
                <a:solidFill>
                  <a:srgbClr val="000000"/>
                </a:solidFill>
                <a:latin typeface="Arial" panose="020B0604020202020204" pitchFamily="34" charset="0"/>
              </a:rPr>
              <a:t>InstrCmndStructure</a:t>
            </a:r>
            <a:endParaRPr lang="en-US" altLang="en-US" sz="1400" b="1" i="1"/>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6200"/>
                                        </p:tgtEl>
                                        <p:attrNameLst>
                                          <p:attrName>style.visibility</p:attrName>
                                        </p:attrNameLst>
                                      </p:cBhvr>
                                      <p:to>
                                        <p:strVal val="visible"/>
                                      </p:to>
                                    </p:set>
                                    <p:animEffect transition="in" filter="wipe(left)">
                                      <p:cBhvr>
                                        <p:cTn id="7" dur="500"/>
                                        <p:tgtEl>
                                          <p:spTgt spid="3062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6200" grpId="0" autoUpdateAnimBg="0"/>
    </p:bldLst>
  </p:timing>
</p:sld>
</file>

<file path=ppt/theme/theme1.xml><?xml version="1.0" encoding="utf-8"?>
<a:theme xmlns:a="http://schemas.openxmlformats.org/drawingml/2006/main" name="TMOD Presentations">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TMOD Presentation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spDef>
    <a:lnDef>
      <a:spPr bwMode="auto">
        <a:xfrm>
          <a:off x="0" y="0"/>
          <a:ext cx="1" cy="1"/>
        </a:xfrm>
        <a:custGeom>
          <a:avLst/>
          <a:gdLst/>
          <a:ahLst/>
          <a:cxnLst/>
          <a:rect l="0" t="0" r="0" b="0"/>
          <a:pathLst/>
        </a:custGeom>
        <a:solidFill>
          <a:srgbClr val="FFFFFF"/>
        </a:solidFill>
        <a:ln w="9525" cap="flat" cmpd="sng" algn="ctr">
          <a:solidFill>
            <a:srgbClr val="000000"/>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90000"/>
          </a:lnSpc>
          <a:spcBef>
            <a:spcPct val="0"/>
          </a:spcBef>
          <a:spcAft>
            <a:spcPct val="10000"/>
          </a:spcAft>
          <a:buClrTx/>
          <a:buSzPct val="125000"/>
          <a:buFontTx/>
          <a:buNone/>
          <a:tabLst/>
          <a:defRPr kumimoji="0" lang="en-US" sz="1800" b="1" i="0" u="none" strike="noStrike" cap="none" normalizeH="0" baseline="0">
            <a:ln>
              <a:noFill/>
            </a:ln>
            <a:solidFill>
              <a:schemeClr val="tx1"/>
            </a:solidFill>
            <a:effectLst/>
            <a:latin typeface="Arial" pitchFamily="-107" charset="0"/>
          </a:defRPr>
        </a:defPPr>
      </a:lstStyle>
    </a:lnDef>
  </a:objectDefaults>
  <a:extraClrSchemeLst>
    <a:extraClrScheme>
      <a:clrScheme name="TMOD Presentations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TMOD Presentations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TMOD Presentations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TMOD Presentations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TMOD Presentations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TMOD Presentations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TMOD Presentations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185447</TotalTime>
  <Pages>51</Pages>
  <Words>16278</Words>
  <Application>Microsoft Macintosh PowerPoint</Application>
  <PresentationFormat>Letter Paper (8.5x11 in)</PresentationFormat>
  <Paragraphs>3082</Paragraphs>
  <Slides>114</Slides>
  <Notes>56</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114</vt:i4>
      </vt:variant>
    </vt:vector>
  </HeadingPairs>
  <TitlesOfParts>
    <vt:vector size="125" baseType="lpstr">
      <vt:lpstr>Arial</vt:lpstr>
      <vt:lpstr>Calibri</vt:lpstr>
      <vt:lpstr>Century Gothic</vt:lpstr>
      <vt:lpstr>Gill Sans MT</vt:lpstr>
      <vt:lpstr>Helvetica</vt:lpstr>
      <vt:lpstr>Tahoma</vt:lpstr>
      <vt:lpstr>Times</vt:lpstr>
      <vt:lpstr>Times New Roman</vt:lpstr>
      <vt:lpstr>Wingdings</vt:lpstr>
      <vt:lpstr>TMOD Presentations</vt:lpstr>
      <vt:lpstr>Bitmap Image</vt:lpstr>
      <vt:lpstr>PowerPoint Presentation</vt:lpstr>
      <vt:lpstr>Revision of the Reference Architecture for  Space Data Systems (RASDS)</vt:lpstr>
      <vt:lpstr>PowerPoint Presentation</vt:lpstr>
      <vt:lpstr>RASDS Revision – ISO 42010-2011  conceptual framework… </vt:lpstr>
      <vt:lpstr>Meta-models: relationships between UML, ISO 42010, RASDS meta-models, and user models</vt:lpstr>
      <vt:lpstr>PowerPoint Presentation</vt:lpstr>
      <vt:lpstr>A reminder from DoDAF: DoDAF Viewpoints and Models - intro</vt:lpstr>
      <vt:lpstr>Original RASDS Top Level Object Ontology </vt:lpstr>
      <vt:lpstr>RASDS++ Viewpoint Specifications</vt:lpstr>
      <vt:lpstr>RASDS++ Representations (with ASL and SC14 extensions)</vt:lpstr>
      <vt:lpstr>Relationship of ASL &amp; SCCS-ARD/ADD to RASDS</vt:lpstr>
      <vt:lpstr>PowerPoint Presentation</vt:lpstr>
      <vt:lpstr>PowerPoint Presentation</vt:lpstr>
      <vt:lpstr>Revised RASDS++ (DRAFT) Top Level Object Ontology </vt:lpstr>
      <vt:lpstr>Comments on Engineering and Mission Assurance Viewpoints</vt:lpstr>
      <vt:lpstr>PowerPoint Presentation</vt:lpstr>
      <vt:lpstr>Technical Architecture Definitions</vt:lpstr>
      <vt:lpstr>Functional Viewpoint</vt:lpstr>
      <vt:lpstr>PowerPoint Presentation</vt:lpstr>
      <vt:lpstr>Extended RASDS Functional View Representation*</vt:lpstr>
      <vt:lpstr>PowerPoint Presentation</vt:lpstr>
      <vt:lpstr>Simplified functional VP example</vt:lpstr>
      <vt:lpstr>Example: MOIMS top-level Functional Decomposition,  Data and Services (from ASL)</vt:lpstr>
      <vt:lpstr>Information Viewpoint</vt:lpstr>
      <vt:lpstr>PowerPoint Presentation</vt:lpstr>
      <vt:lpstr>Information Representation (ASL version) (Relationships derived from UML)</vt:lpstr>
      <vt:lpstr>PowerPoint Presentation</vt:lpstr>
      <vt:lpstr>PowerPoint Presentation</vt:lpstr>
      <vt:lpstr>ASL Info model example: SOIS System Model: Concept Diagram</vt:lpstr>
      <vt:lpstr>ASL example: SOIS System Model -  OWL Dictionary of Terms Diagram</vt:lpstr>
      <vt:lpstr>Connectivity Viewpoint</vt:lpstr>
      <vt:lpstr>Connectivity Viewpoint, contd</vt:lpstr>
      <vt:lpstr>PowerPoint Presentation</vt:lpstr>
      <vt:lpstr>RASDS Connectivity View Representation</vt:lpstr>
      <vt:lpstr>PowerPoint Presentation</vt:lpstr>
      <vt:lpstr>ASL Connectivity View: Simple ABA Mission example  showing application layer function deployment to Nodes</vt:lpstr>
      <vt:lpstr>ASL Connectivity View with Abstract Protocol Layer (showing corresponding Function and protocol stack deployments)</vt:lpstr>
      <vt:lpstr>Communications Viewpoint</vt:lpstr>
      <vt:lpstr>PowerPoint Presentation</vt:lpstr>
      <vt:lpstr>RASDS Protocol View Representation </vt:lpstr>
      <vt:lpstr>Simple Communications View example Basic ABA End-to-End Forward CLTU Protocols </vt:lpstr>
      <vt:lpstr>PowerPoint Presentation</vt:lpstr>
      <vt:lpstr>Enterprise Viewpoint - Revised</vt:lpstr>
      <vt:lpstr>PowerPoint Presentation</vt:lpstr>
      <vt:lpstr>RASDS Enterprise View Representation</vt:lpstr>
      <vt:lpstr>Enterprise View Single Agency Mission Domain &amp; Enterprise Objects Operations Planning Phase </vt:lpstr>
      <vt:lpstr>Enterprise View Multi-Agency Mission Domain &amp; Enterprise Objects Operations Phase </vt:lpstr>
      <vt:lpstr>PowerPoint Presentation</vt:lpstr>
      <vt:lpstr>“Enterprise Architecture” Definitions</vt:lpstr>
      <vt:lpstr>“Enterprise Architecture” Definitions, contd</vt:lpstr>
      <vt:lpstr>Enterprise Modelling Ontology - Formalized Relationships (Capability / Process Viewpoint, leaves out Systems &amp; Functions)</vt:lpstr>
      <vt:lpstr>Formalized Relationships among Terms (System Viewpoint aspects, related to Capability)</vt:lpstr>
      <vt:lpstr>Formalized Relationships between Enterprise &amp; Technical Architecture (Enterprise Viewpoint &amp; System Architecture Viewpoint objects)</vt:lpstr>
      <vt:lpstr>Changes for SC14 Perspectives/Viewpoints</vt:lpstr>
      <vt:lpstr>PowerPoint Presentation</vt:lpstr>
      <vt:lpstr>Services Viewpoint - New</vt:lpstr>
      <vt:lpstr>ASL-style Services Viewpoint Example: Mission Control Service Table and correspondences</vt:lpstr>
      <vt:lpstr>RASDS Service Protocol Representation </vt:lpstr>
      <vt:lpstr>Relationship of Services to Message Bus, Web or Cloud, or Message Protocols</vt:lpstr>
      <vt:lpstr>Operations Viewpoint - New</vt:lpstr>
      <vt:lpstr>PowerPoint Presentation</vt:lpstr>
      <vt:lpstr>Operational Viewpoint Questions</vt:lpstr>
      <vt:lpstr>RASDS Operations View Representation</vt:lpstr>
      <vt:lpstr>Operational Viewpoint Selected Definitions of Terms</vt:lpstr>
      <vt:lpstr>Temporal Aspects of Operational Viewpoint</vt:lpstr>
      <vt:lpstr>Relationships between Functional and Operational views</vt:lpstr>
      <vt:lpstr>Functional Viewpoint – Telemetry &amp; Mission Operations Functions &amp; Service Interfaces</vt:lpstr>
      <vt:lpstr>Operations Viewpoint – Mission Control Process Diagram (tasks &amp; data flows)</vt:lpstr>
      <vt:lpstr>“Singing and Dancing” Views</vt:lpstr>
      <vt:lpstr>Functional &amp; Operational  Diagram Tracking #1</vt:lpstr>
      <vt:lpstr>Functional &amp; Operational Diagram Tracking #2</vt:lpstr>
      <vt:lpstr>Functional &amp; Operational Diagram Tracking #3</vt:lpstr>
      <vt:lpstr>Functional &amp; Operational Diagram Tracking #4</vt:lpstr>
      <vt:lpstr>Research: Operational Viewpoint Identified Definitions of Terms</vt:lpstr>
      <vt:lpstr>DRAFT Operations Meta-model (OWL) Replace / Update</vt:lpstr>
      <vt:lpstr>Physical Viewpoint - New</vt:lpstr>
      <vt:lpstr>Physical / Structural Viewpoint - New, contd</vt:lpstr>
      <vt:lpstr>PowerPoint Presentation</vt:lpstr>
      <vt:lpstr>RASDS Physical View Representation</vt:lpstr>
      <vt:lpstr>RASDS Physical View Simple Example</vt:lpstr>
      <vt:lpstr>Physical Viewpoint Ontology</vt:lpstr>
      <vt:lpstr>Physical Viewpoint Ontology</vt:lpstr>
      <vt:lpstr>Physical Viewpoint: Some Aspects</vt:lpstr>
      <vt:lpstr>PowerPoint Presentation</vt:lpstr>
      <vt:lpstr>Physical / Structural View</vt:lpstr>
      <vt:lpstr>Comments on Physical / Structural View (and other Physical Views)</vt:lpstr>
      <vt:lpstr>Proposal for Physical / Structural View (and other Physical Views)</vt:lpstr>
      <vt:lpstr>RASDS Object Hierarchies</vt:lpstr>
      <vt:lpstr>UML System Decomposition Profile</vt:lpstr>
      <vt:lpstr>SysML Example of System Decomposition</vt:lpstr>
      <vt:lpstr>Mapping RASDS Into SysML</vt:lpstr>
      <vt:lpstr>Mapping RASDS into SysML</vt:lpstr>
      <vt:lpstr>Mapping RASDS into SysML</vt:lpstr>
      <vt:lpstr>Enterprise View Using SysML  Use Case Diagram</vt:lpstr>
      <vt:lpstr>Connectivity View (Nodes &amp; Links)  Using SysML Components (Spacecraft)</vt:lpstr>
      <vt:lpstr>Connectivity View (Nodes &amp; Links)  Using SysML Components (MOS &amp; TT&amp;C Systems)</vt:lpstr>
      <vt:lpstr>Connectivity View (Composition)  Using SysML Components </vt:lpstr>
      <vt:lpstr>Functional View Using SysML Activity Diagram</vt:lpstr>
      <vt:lpstr>Informational View Using SysML Class Diagram</vt:lpstr>
      <vt:lpstr>Communication View (Protocol Objects) Using SysML Component Diagram</vt:lpstr>
      <vt:lpstr>Communication View Using SysML State Machine Diagram</vt:lpstr>
      <vt:lpstr>PowerPoint Presentation</vt:lpstr>
      <vt:lpstr>BACKUP</vt:lpstr>
      <vt:lpstr>Connectivity View Nodes &amp; Links</vt:lpstr>
      <vt:lpstr>Meta-models: UML relationships among meta-models, user models, and instances</vt:lpstr>
      <vt:lpstr>ASL Connectivity Example: Physical Model (SSI) With representative Functional Deployment</vt:lpstr>
      <vt:lpstr>ASL Example: Mission Control functional decomposition</vt:lpstr>
      <vt:lpstr>Alternate Functional &amp; Protocol Diagram (for a Single Process) </vt:lpstr>
      <vt:lpstr>DoDAF Operational Viewpoint (for consideration …)</vt:lpstr>
      <vt:lpstr>DoDAF Operational Viewpoint, contd Possible Model Views</vt:lpstr>
      <vt:lpstr>PowerPoint Presentation</vt:lpstr>
      <vt:lpstr>SAWG Observations on Terminology</vt:lpstr>
      <vt:lpstr>DoDAF Services Viewpoint </vt:lpstr>
      <vt:lpstr>DoDAF Services Viewpoint, cont Possible Model Views</vt:lpstr>
    </vt:vector>
  </TitlesOfParts>
  <Company>NASA / JPL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Peter Shames</dc:creator>
  <cp:keywords/>
  <dc:description/>
  <cp:lastModifiedBy>Peter Shames</cp:lastModifiedBy>
  <cp:revision>268</cp:revision>
  <cp:lastPrinted>2021-10-25T17:19:27Z</cp:lastPrinted>
  <dcterms:created xsi:type="dcterms:W3CDTF">2009-09-30T14:54:45Z</dcterms:created>
  <dcterms:modified xsi:type="dcterms:W3CDTF">2022-01-13T21:14:18Z</dcterms:modified>
</cp:coreProperties>
</file>