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6"/>
  </p:notesMasterIdLst>
  <p:handoutMasterIdLst>
    <p:handoutMasterId r:id="rId117"/>
  </p:handoutMasterIdLst>
  <p:sldIdLst>
    <p:sldId id="644" r:id="rId2"/>
    <p:sldId id="736" r:id="rId3"/>
    <p:sldId id="732" r:id="rId4"/>
    <p:sldId id="745" r:id="rId5"/>
    <p:sldId id="2050" r:id="rId6"/>
    <p:sldId id="730" r:id="rId7"/>
    <p:sldId id="765" r:id="rId8"/>
    <p:sldId id="257" r:id="rId9"/>
    <p:sldId id="772" r:id="rId10"/>
    <p:sldId id="296" r:id="rId11"/>
    <p:sldId id="737" r:id="rId12"/>
    <p:sldId id="743" r:id="rId13"/>
    <p:sldId id="731" r:id="rId14"/>
    <p:sldId id="773" r:id="rId15"/>
    <p:sldId id="774" r:id="rId16"/>
    <p:sldId id="372" r:id="rId17"/>
    <p:sldId id="2035" r:id="rId18"/>
    <p:sldId id="746" r:id="rId19"/>
    <p:sldId id="494" r:id="rId20"/>
    <p:sldId id="297" r:id="rId21"/>
    <p:sldId id="260" r:id="rId22"/>
    <p:sldId id="2067" r:id="rId23"/>
    <p:sldId id="276" r:id="rId24"/>
    <p:sldId id="747" r:id="rId25"/>
    <p:sldId id="766" r:id="rId26"/>
    <p:sldId id="299" r:id="rId27"/>
    <p:sldId id="264" r:id="rId28"/>
    <p:sldId id="2070" r:id="rId29"/>
    <p:sldId id="281" r:id="rId30"/>
    <p:sldId id="411" r:id="rId31"/>
    <p:sldId id="748" r:id="rId32"/>
    <p:sldId id="757" r:id="rId33"/>
    <p:sldId id="495" r:id="rId34"/>
    <p:sldId id="2068" r:id="rId35"/>
    <p:sldId id="2069" r:id="rId36"/>
    <p:sldId id="303" r:id="rId37"/>
    <p:sldId id="300" r:id="rId38"/>
    <p:sldId id="749" r:id="rId39"/>
    <p:sldId id="493" r:id="rId40"/>
    <p:sldId id="2060" r:id="rId41"/>
    <p:sldId id="290" r:id="rId42"/>
    <p:sldId id="442" r:id="rId43"/>
    <p:sldId id="750" r:id="rId44"/>
    <p:sldId id="768" r:id="rId45"/>
    <p:sldId id="2071" r:id="rId46"/>
    <p:sldId id="292" r:id="rId47"/>
    <p:sldId id="759" r:id="rId48"/>
    <p:sldId id="560" r:id="rId49"/>
    <p:sldId id="2034" r:id="rId50"/>
    <p:sldId id="2039" r:id="rId51"/>
    <p:sldId id="2040" r:id="rId52"/>
    <p:sldId id="2036" r:id="rId53"/>
    <p:sldId id="2043" r:id="rId54"/>
    <p:sldId id="278" r:id="rId55"/>
    <p:sldId id="733" r:id="rId56"/>
    <p:sldId id="751" r:id="rId57"/>
    <p:sldId id="742" r:id="rId58"/>
    <p:sldId id="2072" r:id="rId59"/>
    <p:sldId id="769" r:id="rId60"/>
    <p:sldId id="752" r:id="rId61"/>
    <p:sldId id="2044" r:id="rId62"/>
    <p:sldId id="2073" r:id="rId63"/>
    <p:sldId id="2074" r:id="rId64"/>
    <p:sldId id="2041" r:id="rId65"/>
    <p:sldId id="2079" r:id="rId66"/>
    <p:sldId id="781" r:id="rId67"/>
    <p:sldId id="2053" r:id="rId68"/>
    <p:sldId id="2066" r:id="rId69"/>
    <p:sldId id="2057" r:id="rId70"/>
    <p:sldId id="777" r:id="rId71"/>
    <p:sldId id="778" r:id="rId72"/>
    <p:sldId id="779" r:id="rId73"/>
    <p:sldId id="780" r:id="rId74"/>
    <p:sldId id="2051" r:id="rId75"/>
    <p:sldId id="2052" r:id="rId76"/>
    <p:sldId id="761" r:id="rId77"/>
    <p:sldId id="762" r:id="rId78"/>
    <p:sldId id="770" r:id="rId79"/>
    <p:sldId id="2075" r:id="rId80"/>
    <p:sldId id="2078" r:id="rId81"/>
    <p:sldId id="771" r:id="rId82"/>
    <p:sldId id="2047" r:id="rId83"/>
    <p:sldId id="2048" r:id="rId84"/>
    <p:sldId id="734" r:id="rId85"/>
    <p:sldId id="764" r:id="rId86"/>
    <p:sldId id="2045" r:id="rId87"/>
    <p:sldId id="2046" r:id="rId88"/>
    <p:sldId id="2055" r:id="rId89"/>
    <p:sldId id="744" r:id="rId90"/>
    <p:sldId id="2056" r:id="rId91"/>
    <p:sldId id="2077" r:id="rId92"/>
    <p:sldId id="478" r:id="rId93"/>
    <p:sldId id="474" r:id="rId94"/>
    <p:sldId id="488" r:id="rId95"/>
    <p:sldId id="476" r:id="rId96"/>
    <p:sldId id="486" r:id="rId97"/>
    <p:sldId id="482" r:id="rId98"/>
    <p:sldId id="2076" r:id="rId99"/>
    <p:sldId id="479" r:id="rId100"/>
    <p:sldId id="483" r:id="rId101"/>
    <p:sldId id="487" r:id="rId102"/>
    <p:sldId id="735" r:id="rId103"/>
    <p:sldId id="741" r:id="rId104"/>
    <p:sldId id="274" r:id="rId105"/>
    <p:sldId id="2049" r:id="rId106"/>
    <p:sldId id="298" r:id="rId107"/>
    <p:sldId id="283" r:id="rId108"/>
    <p:sldId id="269" r:id="rId109"/>
    <p:sldId id="259" r:id="rId110"/>
    <p:sldId id="261" r:id="rId111"/>
    <p:sldId id="729" r:id="rId112"/>
    <p:sldId id="714" r:id="rId113"/>
    <p:sldId id="262" r:id="rId114"/>
    <p:sldId id="263" r:id="rId115"/>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3399"/>
    <a:srgbClr val="BCE0E3"/>
    <a:srgbClr val="009A99"/>
    <a:srgbClr val="FF3300"/>
    <a:srgbClr val="EF43F7"/>
    <a:srgbClr val="3FCCB6"/>
    <a:srgbClr val="FF7C00"/>
    <a:srgbClr val="0C8FCC"/>
    <a:srgbClr val="00FF00"/>
    <a:srgbClr val="CCC3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p:restoredTop sz="99449" autoAdjust="0"/>
  </p:normalViewPr>
  <p:slideViewPr>
    <p:cSldViewPr>
      <p:cViewPr varScale="1">
        <p:scale>
          <a:sx n="154" d="100"/>
          <a:sy n="154" d="100"/>
        </p:scale>
        <p:origin x="1960" y="208"/>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16</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19</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20</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25</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26</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29</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30</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33</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34</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36</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37</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39</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40</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41</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42</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44</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45</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48</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55</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58</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61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63</a:t>
            </a:fld>
            <a:endParaRPr lang="en-GB" altLang="en-US"/>
          </a:p>
        </p:txBody>
      </p:sp>
    </p:spTree>
    <p:extLst>
      <p:ext uri="{BB962C8B-B14F-4D97-AF65-F5344CB8AC3E}">
        <p14:creationId xmlns:p14="http://schemas.microsoft.com/office/powerpoint/2010/main" val="1634977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67</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70</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71</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72</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73</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78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79</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6</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6</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84</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84</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85</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92</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93</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94</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95</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96</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97</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98</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99</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8</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100</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101</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102</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104</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106</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107</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111</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111</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14</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03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13 December 2021</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254"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27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13 December 2021</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06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13 December 2021</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086"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13 December 2021</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11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134"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158"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182"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206"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230"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176"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 xmlns:a14="http://schemas.microsoft.com/office/drawing/2010/main">
                            <a:solidFill>
                              <a:srgbClr val="618FFD"/>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4.png"/></Relationships>
</file>

<file path=ppt/slides/_rels/slide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13 December 2021</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1182539" y="4511099"/>
            <a:ext cx="6931321"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dirty="0">
                <a:solidFill>
                  <a:srgbClr val="000099"/>
                </a:solidFill>
              </a:rPr>
              <a:t>Fred </a:t>
            </a:r>
            <a:r>
              <a:rPr lang="en-US" dirty="0" err="1">
                <a:solidFill>
                  <a:srgbClr val="000099"/>
                </a:solidFill>
              </a:rPr>
              <a:t>Slane</a:t>
            </a:r>
            <a:r>
              <a:rPr lang="en-US" dirty="0">
                <a:solidFill>
                  <a:srgbClr val="000099"/>
                </a:solidFill>
              </a:rPr>
              <a:t>, Ramon </a:t>
            </a:r>
            <a:r>
              <a:rPr lang="en-US" dirty="0" err="1">
                <a:solidFill>
                  <a:srgbClr val="000099"/>
                </a:solidFill>
              </a:rPr>
              <a:t>Krosley</a:t>
            </a:r>
            <a:r>
              <a:rPr lang="en-US" dirty="0">
                <a:solidFill>
                  <a:srgbClr val="000099"/>
                </a:solidFill>
              </a:rPr>
              <a:t>, Costin </a:t>
            </a:r>
            <a:r>
              <a:rPr lang="en-US" dirty="0" err="1">
                <a:solidFill>
                  <a:srgbClr val="000099"/>
                </a:solidFill>
              </a:rPr>
              <a:t>Radulescu</a:t>
            </a:r>
            <a:endParaRPr lang="en-US" dirty="0">
              <a:solidFill>
                <a:srgbClr val="000099"/>
              </a:solidFill>
            </a:endParaRPr>
          </a:p>
          <a:p>
            <a:pPr algn="ctr"/>
            <a:endParaRPr lang="en-US" sz="1000" u="sng" dirty="0">
              <a:solidFill>
                <a:schemeClr val="accent1"/>
              </a:solidFill>
            </a:endParaRPr>
          </a:p>
          <a:p>
            <a:pPr algn="ctr"/>
            <a:r>
              <a:rPr lang="en-US" sz="1800" dirty="0">
                <a:solidFill>
                  <a:srgbClr val="000099"/>
                </a:solidFill>
              </a:rPr>
              <a:t>13 December 2021</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13 December 2021</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ln>
            <a:noFill/>
          </a:ln>
        </p:spPr>
        <p:txBody>
          <a:bodyPr wrap="none">
            <a:spAutoFit/>
          </a:bodyPr>
          <a:lstStyle/>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Information</a:t>
            </a:r>
          </a:p>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Object</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rgbClr val="FF3300"/>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93738" y="420688"/>
            <a:ext cx="7772400" cy="854075"/>
          </a:xfrm>
        </p:spPr>
        <p:txBody>
          <a:bodyPr/>
          <a:lstStyle/>
          <a:p>
            <a:r>
              <a:rPr lang="en-US" altLang="en-US" sz="2800"/>
              <a:t>Communication View (Protocol Objects)</a:t>
            </a:r>
            <a:br>
              <a:rPr lang="en-US" altLang="en-US" sz="2800"/>
            </a:br>
            <a:r>
              <a:rPr lang="en-US" altLang="en-US" sz="2800"/>
              <a:t>Using SysML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p:txBody>
          <a:bodyPr/>
          <a:lstStyle/>
          <a:p>
            <a:r>
              <a:rPr lang="en-US" altLang="en-US" sz="2800"/>
              <a:t>Communication View Using SysML</a:t>
            </a:r>
            <a:br>
              <a:rPr lang="en-US" altLang="en-US" sz="2800"/>
            </a:br>
            <a:r>
              <a:rPr lang="en-US" altLang="en-US" sz="280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13 December 2021</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305070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developed a set of protocol stack building blocks, that could be used to compose end-to-end architectures.</a:t>
            </a:r>
          </a:p>
          <a:p>
            <a:pPr lvl="1"/>
            <a:r>
              <a:rPr lang="en-US" sz="2000" dirty="0"/>
              <a:t>These extensions, and others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19649708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28179426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13 December 2021</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32527181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14394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 signatures</a:t>
            </a:r>
          </a:p>
          <a:p>
            <a:pPr>
              <a:spcBef>
                <a:spcPts val="600"/>
              </a:spcBef>
              <a:buFont typeface="Arial" charset="0"/>
              <a:buChar char="•"/>
              <a:defRPr/>
            </a:pPr>
            <a:r>
              <a:rPr lang="en-US" sz="1800" dirty="0">
                <a:latin typeface="Arial" charset="0"/>
              </a:rPr>
              <a:t>Physical Viewpoint</a:t>
            </a:r>
          </a:p>
          <a:p>
            <a:pPr lvl="1">
              <a:spcBef>
                <a:spcPts val="500"/>
              </a:spcBef>
              <a:buFont typeface="Arial" charset="0"/>
              <a:buChar char="–"/>
              <a:defRPr/>
            </a:pPr>
            <a:r>
              <a:rPr lang="en-US" sz="1600" dirty="0">
                <a:latin typeface="Arial" charset="0"/>
              </a:rPr>
              <a:t>Extend present Connectivity Viewpoint,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Operational Viewpoint</a:t>
            </a:r>
          </a:p>
          <a:p>
            <a:pPr lvl="1">
              <a:spcBef>
                <a:spcPts val="500"/>
              </a:spcBef>
              <a:buFont typeface="Arial" charset="0"/>
              <a:buChar char="–"/>
              <a:defRPr/>
            </a:pPr>
            <a:r>
              <a:rPr lang="en-US" sz="1600" dirty="0">
                <a:latin typeface="Arial" charset="0"/>
              </a:rPr>
              <a:t>Create new Operational Viewpoint </a:t>
            </a:r>
          </a:p>
          <a:p>
            <a:pPr lvl="1">
              <a:spcBef>
                <a:spcPts val="500"/>
              </a:spcBef>
              <a:buFont typeface="Arial" charset="0"/>
              <a:buChar char="–"/>
              <a:defRPr/>
            </a:pPr>
            <a:r>
              <a:rPr lang="en-US" sz="1600" dirty="0">
                <a:latin typeface="Arial" charset="0"/>
              </a:rPr>
              <a:t>Add support to describe operational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13 December 2021</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Communication</a:t>
            </a:r>
            <a:endParaRPr lang="en-US" sz="12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537772"/>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537772"/>
            <a:ext cx="1068526" cy="381918"/>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2110649"/>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30160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49256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68352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91969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89" y="2206128"/>
            <a:ext cx="1335657" cy="859316"/>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7641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1167789"/>
            <a:ext cx="77296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757615"/>
          </a:xfrm>
          <a:prstGeom prst="curvedConnector3">
            <a:avLst>
              <a:gd name="adj1" fmla="val 2009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94287" y="5841204"/>
            <a:ext cx="857927"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397087"/>
            <a:ext cx="734612" cy="85931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5204672" y="2015169"/>
            <a:ext cx="1392" cy="2132376"/>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Component</a:t>
            </a:r>
            <a:endParaRPr lang="en-US" sz="12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3"/>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281671"/>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472630"/>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6139633" y="13716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13 December 2021</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60"/>
            <a:ext cx="1492324" cy="75741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9"/>
            <a:ext cx="1068526" cy="5609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274943" y="2323641"/>
            <a:ext cx="1335657" cy="19095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Tree>
    <p:extLst>
      <p:ext uri="{BB962C8B-B14F-4D97-AF65-F5344CB8AC3E}">
        <p14:creationId xmlns:p14="http://schemas.microsoft.com/office/powerpoint/2010/main" val="280436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in RASDS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Feature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242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Management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objects are configured</a:t>
            </a:r>
          </a:p>
          <a:p>
            <a:pPr eaLnBrk="1" hangingPunct="1"/>
            <a:r>
              <a:rPr kumimoji="1" lang="en-US" altLang="ja-JP" sz="1800">
                <a:latin typeface="Arial" panose="020B0604020202020204" pitchFamily="34" charset="0"/>
                <a:ea typeface="Osaka" charset="-128"/>
              </a:rPr>
              <a:t>    controlled, and reported upon</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Concerns: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Issues</a:t>
            </a:r>
          </a:p>
          <a:p>
            <a:pPr eaLnBrk="1" hangingPunct="1"/>
            <a:r>
              <a:rPr kumimoji="1" lang="en-US" altLang="ja-JP" sz="1800">
                <a:latin typeface="Arial" panose="020B0604020202020204" pitchFamily="34" charset="0"/>
                <a:ea typeface="Osaka" charset="-128"/>
              </a:rPr>
              <a:t>  Resources</a:t>
            </a:r>
          </a:p>
          <a:p>
            <a:pPr eaLnBrk="1" hangingPunct="1"/>
            <a:r>
              <a:rPr kumimoji="1" lang="en-US" altLang="ja-JP" sz="180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capabilities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altLang="en-US" b="0" dirty="0"/>
          </a:p>
        </p:txBody>
      </p:sp>
    </p:spTree>
    <p:extLst>
      <p:ext uri="{BB962C8B-B14F-4D97-AF65-F5344CB8AC3E}">
        <p14:creationId xmlns:p14="http://schemas.microsoft.com/office/powerpoint/2010/main" val="28506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signature,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Interfaces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724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13 December 2021</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13 December 2021</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2042681" y="777283"/>
            <a:ext cx="5339626"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explicitly showing provided interfaces and data objects, the other just showing flow directions.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13 December 2021</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MOIMS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13 December 2021</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8264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769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Type conversion</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Constraint checking</a:t>
            </a:r>
            <a:endParaRPr kumimoji="1" lang="en-US" altLang="ja-JP" sz="1200" b="0" dirty="0">
              <a:solidFill>
                <a:schemeClr val="bg1">
                  <a:lumMod val="65000"/>
                </a:schemeClr>
              </a:solidFill>
              <a:latin typeface="Arial" panose="020B0604020202020204" pitchFamily="34" charset="0"/>
              <a:ea typeface="Osaka" charset="-128"/>
            </a:endParaRPr>
          </a:p>
        </p:txBody>
      </p:sp>
    </p:spTree>
    <p:extLst>
      <p:ext uri="{BB962C8B-B14F-4D97-AF65-F5344CB8AC3E}">
        <p14:creationId xmlns:p14="http://schemas.microsoft.com/office/powerpoint/2010/main" val="63834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169617" y="-76200"/>
            <a:ext cx="4830169"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Ontology</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13 December 2021</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601975" y="2349076"/>
            <a:ext cx="889657" cy="135881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6663" y="2317800"/>
            <a:ext cx="904874" cy="143658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733800" y="2286000"/>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84688" y="1886514"/>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13 December 2021</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9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concepts used by SOIS.</a:t>
            </a:r>
          </a:p>
          <a:p>
            <a:pPr marL="214313" indent="-214313">
              <a:buFont typeface="Arial" panose="020B0604020202020204" pitchFamily="34" charset="0"/>
              <a:buChar char="•"/>
            </a:pPr>
            <a:r>
              <a:rPr lang="en-US" dirty="0"/>
              <a:t>Solid lines represent communication between endpoints.</a:t>
            </a:r>
          </a:p>
          <a:p>
            <a:pPr marL="214313" indent="-214313">
              <a:buFont typeface="Arial" panose="020B0604020202020204" pitchFamily="34" charset="0"/>
              <a:buChar char="•"/>
            </a:pPr>
            <a:r>
              <a:rPr lang="en-US" dirty="0"/>
              <a:t>Dashed lines represent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1600" dirty="0"/>
              <a:t>"Modeling, in the broadest sense, is the cost-effective use of something in place of something else for some cognitive purpose. It allows us to use something that is simpler, safer or cheaper than reality instead of reality for some purpose. </a:t>
            </a:r>
          </a:p>
          <a:p>
            <a:r>
              <a:rPr lang="en-US" sz="16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1800" dirty="0"/>
          </a:p>
          <a:p>
            <a:pPr lvl="1"/>
            <a:r>
              <a:rPr lang="en-US" sz="1400" dirty="0"/>
              <a:t>Rothenberg, Jeff. “The Nature of Modeling”, RAND, https://</a:t>
            </a:r>
            <a:r>
              <a:rPr lang="en-US" sz="1400" dirty="0" err="1"/>
              <a:t>www.rand.org</a:t>
            </a:r>
            <a:r>
              <a:rPr lang="en-US" sz="1400" dirty="0"/>
              <a:t>/content/dam/rand/pubs/notes/2007/N3027.pdf</a:t>
            </a:r>
          </a:p>
          <a:p>
            <a:pPr marL="0" indent="0">
              <a:lnSpc>
                <a:spcPct val="90000"/>
              </a:lnSpc>
              <a:spcBef>
                <a:spcPts val="600"/>
              </a:spcBef>
              <a:defRPr/>
            </a:pPr>
            <a:endParaRPr lang="en-US" sz="1800" dirty="0">
              <a:latin typeface="Arial" charset="0"/>
            </a:endParaRPr>
          </a:p>
          <a:p>
            <a:pPr>
              <a:lnSpc>
                <a:spcPct val="90000"/>
              </a:lnSpc>
              <a:spcBef>
                <a:spcPts val="600"/>
              </a:spcBef>
              <a:buFont typeface="Arial" charset="0"/>
              <a:buChar char="•"/>
              <a:defRPr/>
            </a:pPr>
            <a:r>
              <a:rPr lang="en-US" sz="18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sz="1600" dirty="0">
                <a:latin typeface="Arial" charset="0"/>
              </a:rPr>
              <a:t> Provides clear &amp; unambiguous views of systems architectures</a:t>
            </a:r>
          </a:p>
          <a:p>
            <a:pPr lvl="1">
              <a:lnSpc>
                <a:spcPct val="90000"/>
              </a:lnSpc>
              <a:spcBef>
                <a:spcPts val="600"/>
              </a:spcBef>
              <a:buFont typeface="Arial" charset="0"/>
              <a:buChar char="•"/>
              <a:defRPr/>
            </a:pPr>
            <a:r>
              <a:rPr lang="en-US" sz="1600" dirty="0">
                <a:latin typeface="Arial" charset="0"/>
              </a:rPr>
              <a:t> Shows relationship of design to requirements and driving scenarios</a:t>
            </a:r>
          </a:p>
          <a:p>
            <a:pPr lvl="1">
              <a:lnSpc>
                <a:spcPct val="90000"/>
              </a:lnSpc>
              <a:spcBef>
                <a:spcPts val="600"/>
              </a:spcBef>
              <a:buFont typeface="Arial" charset="0"/>
              <a:buChar char="•"/>
              <a:defRPr/>
            </a:pPr>
            <a:r>
              <a:rPr lang="en-US" sz="16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600"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sz="1600"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1800" dirty="0">
              <a:solidFill>
                <a:srgbClr val="C403DA"/>
              </a:solidFill>
              <a:latin typeface="Arial" charset="0"/>
            </a:endParaRPr>
          </a:p>
          <a:p>
            <a:endParaRPr lang="en-US" sz="16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13 December 2021</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6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the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295900"/>
            <a:ext cx="2366962" cy="644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05"/>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900488"/>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359525"/>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a:t>
            </a:r>
          </a:p>
          <a:p>
            <a:pPr algn="ctr"/>
            <a:r>
              <a:rPr lang="en-US" altLang="en-US" sz="180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13 December 2021</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13 December 2021</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350039" y="3144610"/>
            <a:ext cx="2980378"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336664"/>
            <a:ext cx="1162655" cy="2370512"/>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interface signature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297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reported upon</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13 December 2021</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315201" cy="5360989"/>
            <a:chOff x="864" y="629"/>
            <a:chExt cx="4608" cy="337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35" y="2832"/>
              <a:ext cx="1637" cy="1146"/>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system architecture meta-model framework, creating viewpoints aligned with it that are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2400" y="3200400"/>
            <a:ext cx="2988714" cy="330859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in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087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13 December 2021</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 xmlns:a14="http://schemas.microsoft.com/office/drawing/2010/main"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 xmlns:a14="http://schemas.microsoft.com/office/drawing/2010/main">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56122" y="4247929"/>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 xmlns:a14="http://schemas.microsoft.com/office/drawing/2010/main">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13237" y="3657600"/>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47044" y="40336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9906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requirements); </a:t>
            </a:r>
          </a:p>
          <a:p>
            <a:r>
              <a:rPr lang="en-US" sz="1800" dirty="0"/>
              <a:t>Relationships (ownership, membership, participation, roles, contractual); </a:t>
            </a:r>
          </a:p>
          <a:p>
            <a:r>
              <a:rPr lang="en-US" sz="1800" dirty="0"/>
              <a:t>Correspondences of Information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103190" y="3763724"/>
            <a:ext cx="1965603"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Organization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Objectives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Resources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Budget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26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 Laws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Enterprise Objects are often described by documents</a:t>
            </a:r>
          </a:p>
          <a:p>
            <a:pPr eaLnBrk="1" hangingPunct="1"/>
            <a:r>
              <a:rPr kumimoji="1" lang="en-US" altLang="ja-JP" sz="1600" b="0" dirty="0">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240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a:p>
            <a:pPr algn="ctr" eaLnBrk="0" hangingPunct="0"/>
            <a:r>
              <a:rPr lang="en-US" altLang="en-US" sz="1600" b="1" dirty="0">
                <a:latin typeface="Arial" panose="020B0604020202020204" pitchFamily="34" charset="0"/>
              </a:rPr>
              <a:t> B</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rgbClr val="FF33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13 December 2021</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Tree>
    <p:extLst>
      <p:ext uri="{BB962C8B-B14F-4D97-AF65-F5344CB8AC3E}">
        <p14:creationId xmlns:p14="http://schemas.microsoft.com/office/powerpoint/2010/main" val="3681692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13 December 2021</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215899"/>
            <a:ext cx="7772400" cy="758825"/>
            <a:chOff x="432" y="136"/>
            <a:chExt cx="4896" cy="478"/>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32" y="136"/>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IND</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1550"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p:txBody>
          <a:bodyPr/>
          <a:lstStyle/>
          <a:p>
            <a:r>
              <a:rPr lang="en-US" sz="2000" dirty="0"/>
              <a:t>Enterprise Capability</a:t>
            </a:r>
          </a:p>
          <a:p>
            <a:pPr lvl="1"/>
            <a:r>
              <a:rPr lang="en-US" sz="1600" dirty="0"/>
              <a:t>An expression of what an enterprise does and can do.  An enterprise capability denotes the “What” an enterprise can do, whereas an enterprise process outlines how a particular activity gets performed by enterprise systems.   </a:t>
            </a:r>
          </a:p>
          <a:p>
            <a:pPr lvl="1"/>
            <a:r>
              <a:rPr lang="en-US" sz="1600" dirty="0"/>
              <a:t>At an elemental level, an enterprise capability is the encapsulation of the underlying functionality expressed abstractly.  </a:t>
            </a:r>
          </a:p>
          <a:p>
            <a:r>
              <a:rPr lang="en-US" sz="2000" dirty="0">
                <a:solidFill>
                  <a:srgbClr val="FF0000"/>
                </a:solidFill>
              </a:rPr>
              <a:t>System Capability</a:t>
            </a:r>
          </a:p>
          <a:p>
            <a:pPr lvl="1"/>
            <a:r>
              <a:rPr lang="en-US" sz="1600" dirty="0">
                <a:solidFill>
                  <a:srgbClr val="FF0000"/>
                </a:solidFill>
              </a:rPr>
              <a:t>An ability that an organization, person, or system possesses. Capabilities are typically expressed in general and high-level terms and typically require a combination of organization, people, processes, and technology to achieve.</a:t>
            </a:r>
          </a:p>
          <a:p>
            <a:r>
              <a:rPr lang="en-US" sz="2000" dirty="0">
                <a:solidFill>
                  <a:schemeClr val="bg1">
                    <a:lumMod val="85000"/>
                  </a:schemeClr>
                </a:solidFill>
              </a:rPr>
              <a:t>Capability</a:t>
            </a:r>
          </a:p>
          <a:p>
            <a:pPr lvl="1"/>
            <a:r>
              <a:rPr lang="en-US" sz="1600" dirty="0">
                <a:solidFill>
                  <a:schemeClr val="bg1">
                    <a:lumMod val="85000"/>
                  </a:schemeClr>
                </a:solidFill>
              </a:rPr>
              <a:t>A set of features implemented by technical, physical, and procedural means. Such features are typically selected to achieve a common organizationally valued purpose.</a:t>
            </a:r>
          </a:p>
          <a:p>
            <a:pPr marL="342900" lvl="1" indent="0">
              <a:buNone/>
            </a:pPr>
            <a:endParaRPr lang="en-US" sz="1600" dirty="0"/>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altLang="en-US" b="0" dirty="0"/>
          </a:p>
        </p:txBody>
      </p:sp>
      <p:sp>
        <p:nvSpPr>
          <p:cNvPr id="6" name="Rectangle 5">
            <a:extLst>
              <a:ext uri="{FF2B5EF4-FFF2-40B4-BE49-F238E27FC236}">
                <a16:creationId xmlns:a16="http://schemas.microsoft.com/office/drawing/2014/main" id="{2D7B8498-D85C-654E-8F4E-CDE0C85835CB}"/>
              </a:ext>
            </a:extLst>
          </p:cNvPr>
          <p:cNvSpPr/>
          <p:nvPr/>
        </p:nvSpPr>
        <p:spPr>
          <a:xfrm>
            <a:off x="449172" y="938908"/>
            <a:ext cx="4580028" cy="338554"/>
          </a:xfrm>
          <a:prstGeom prst="rect">
            <a:avLst/>
          </a:prstGeom>
        </p:spPr>
        <p:txBody>
          <a:bodyPr wrap="square">
            <a:spAutoFit/>
          </a:bodyPr>
          <a:lstStyle/>
          <a:p>
            <a:r>
              <a:rPr lang="en-US" sz="1600" dirty="0">
                <a:solidFill>
                  <a:srgbClr val="FF0000"/>
                </a:solidFill>
              </a:rPr>
              <a:t>Pick one (or more) of these definitions …</a:t>
            </a:r>
          </a:p>
        </p:txBody>
      </p:sp>
    </p:spTree>
    <p:extLst>
      <p:ext uri="{BB962C8B-B14F-4D97-AF65-F5344CB8AC3E}">
        <p14:creationId xmlns:p14="http://schemas.microsoft.com/office/powerpoint/2010/main" val="381490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13 December 2021</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18" name="TextBox 17">
            <a:extLst>
              <a:ext uri="{FF2B5EF4-FFF2-40B4-BE49-F238E27FC236}">
                <a16:creationId xmlns:a16="http://schemas.microsoft.com/office/drawing/2014/main" id="{E07FE1FF-3E10-8745-B2C4-172F88B49628}"/>
              </a:ext>
            </a:extLst>
          </p:cNvPr>
          <p:cNvSpPr txBox="1"/>
          <p:nvPr/>
        </p:nvSpPr>
        <p:spPr>
          <a:xfrm>
            <a:off x="6931325" y="2204924"/>
            <a:ext cx="1981200" cy="553998"/>
          </a:xfrm>
          <a:prstGeom prst="rect">
            <a:avLst/>
          </a:prstGeom>
          <a:noFill/>
        </p:spPr>
        <p:txBody>
          <a:bodyPr wrap="square" rtlCol="0">
            <a:spAutoFit/>
          </a:bodyPr>
          <a:lstStyle/>
          <a:p>
            <a:r>
              <a:rPr lang="en-US" sz="1000" dirty="0">
                <a:solidFill>
                  <a:srgbClr val="EF43F7"/>
                </a:solidFill>
              </a:rPr>
              <a:t>RASDS meta-model defines specific Viewpoints, Objects, and Representations</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RASDS conformant Architecture Description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sp>
        <p:nvSpPr>
          <p:cNvPr id="21" name="Rectangle 20">
            <a:extLst>
              <a:ext uri="{FF2B5EF4-FFF2-40B4-BE49-F238E27FC236}">
                <a16:creationId xmlns:a16="http://schemas.microsoft.com/office/drawing/2014/main" id="{7FAE85F3-6E07-2A4F-AFCC-CE61ECE7A0B0}"/>
              </a:ext>
            </a:extLst>
          </p:cNvPr>
          <p:cNvSpPr/>
          <p:nvPr/>
        </p:nvSpPr>
        <p:spPr>
          <a:xfrm>
            <a:off x="865981" y="5786491"/>
            <a:ext cx="4102405" cy="369332"/>
          </a:xfrm>
          <a:prstGeom prst="rect">
            <a:avLst/>
          </a:prstGeom>
        </p:spPr>
        <p:txBody>
          <a:bodyPr wrap="none">
            <a:spAutoFit/>
          </a:bodyPr>
          <a:lstStyle/>
          <a:p>
            <a:r>
              <a:rPr lang="en-US" sz="900" b="0" dirty="0"/>
              <a:t>Copyright 1998-2016 by Rich Hilliard :: </a:t>
            </a:r>
            <a:r>
              <a:rPr lang="en-US" sz="900" b="0" dirty="0">
                <a:hlinkClick r:id="rId3">
                  <a:extLst>
                    <a:ext uri="{A12FA001-AC4F-418D-AE19-62706E023703}">
                      <ahyp:hlinkClr xmlns:ahyp="http://schemas.microsoft.com/office/drawing/2018/hyperlinkcolor" val="tx"/>
                    </a:ext>
                  </a:extLst>
                </a:hlinkClick>
              </a:rPr>
              <a:t>http://www.iso-architecture.org/42010</a:t>
            </a:r>
            <a:endParaRPr lang="en-US" sz="900" b="0" dirty="0"/>
          </a:p>
          <a:p>
            <a:r>
              <a:rPr lang="en-US" sz="900" b="0" dirty="0"/>
              <a:t>Reference: Jean </a:t>
            </a:r>
            <a:r>
              <a:rPr lang="en-US" sz="900" b="0" dirty="0" err="1"/>
              <a:t>Bezivin</a:t>
            </a:r>
            <a:r>
              <a:rPr lang="en-US" sz="900" b="0" dirty="0"/>
              <a:t>, “On the unification power of models”, 2005</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spTree>
    <p:extLst>
      <p:ext uri="{BB962C8B-B14F-4D97-AF65-F5344CB8AC3E}">
        <p14:creationId xmlns:p14="http://schemas.microsoft.com/office/powerpoint/2010/main" val="325417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a:t>
            </a:r>
            <a:r>
              <a:rPr lang="en-US" sz="1400" dirty="0"/>
              <a:t>as opposed to Operational …</a:t>
            </a:r>
            <a:r>
              <a:rPr lang="en-US" sz="1800" dirty="0"/>
              <a:t>)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Modelling Ontology - Formalized Relationships</a:t>
            </a:r>
            <a:br>
              <a:rPr lang="en-US" sz="1800" dirty="0">
                <a:solidFill>
                  <a:srgbClr val="0099A6"/>
                </a:solidFill>
              </a:rPr>
            </a:br>
            <a:r>
              <a:rPr lang="en-US" sz="1400" dirty="0">
                <a:solidFill>
                  <a:srgbClr val="0099A6"/>
                </a:solidFill>
              </a:rPr>
              <a:t>(Capability / Process Viewpoint, leaves out Systems &amp; Functions)</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357790" y="4237940"/>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955988" y="2448533"/>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370514" y="5256792"/>
            <a:ext cx="422300"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4302848" y="1871957"/>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459538" y="4226858"/>
            <a:ext cx="2666942" cy="646331"/>
          </a:xfrm>
          <a:prstGeom prst="rect">
            <a:avLst/>
          </a:prstGeom>
        </p:spPr>
        <p:txBody>
          <a:bodyPr wrap="square">
            <a:spAutoFit/>
          </a:bodyPr>
          <a:lstStyle/>
          <a:p>
            <a:pPr lvl="1"/>
            <a:r>
              <a:rPr lang="en-US" sz="900" dirty="0">
                <a:solidFill>
                  <a:srgbClr val="00B050"/>
                </a:solidFill>
              </a:rPr>
              <a:t>An enterprise process 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13 December 2021</a:t>
            </a:r>
          </a:p>
        </p:txBody>
      </p:sp>
      <p:sp>
        <p:nvSpPr>
          <p:cNvPr id="6" name="Rectangle 5">
            <a:extLst>
              <a:ext uri="{FF2B5EF4-FFF2-40B4-BE49-F238E27FC236}">
                <a16:creationId xmlns:a16="http://schemas.microsoft.com/office/drawing/2014/main" id="{C96EB6C2-21D9-F246-85F3-8FB35FADD29D}"/>
              </a:ext>
            </a:extLst>
          </p:cNvPr>
          <p:cNvSpPr/>
          <p:nvPr/>
        </p:nvSpPr>
        <p:spPr>
          <a:xfrm>
            <a:off x="449172" y="938908"/>
            <a:ext cx="2494053" cy="584775"/>
          </a:xfrm>
          <a:prstGeom prst="rect">
            <a:avLst/>
          </a:prstGeom>
        </p:spPr>
        <p:txBody>
          <a:bodyPr wrap="square">
            <a:spAutoFit/>
          </a:bodyPr>
          <a:lstStyle/>
          <a:p>
            <a:r>
              <a:rPr lang="en-US" sz="1600" dirty="0">
                <a:solidFill>
                  <a:srgbClr val="FF0000"/>
                </a:solidFill>
              </a:rPr>
              <a:t>Enterprise (financial, contract, success…)</a:t>
            </a:r>
          </a:p>
        </p:txBody>
      </p:sp>
      <p:sp>
        <p:nvSpPr>
          <p:cNvPr id="37" name="Rectangle 36">
            <a:extLst>
              <a:ext uri="{FF2B5EF4-FFF2-40B4-BE49-F238E27FC236}">
                <a16:creationId xmlns:a16="http://schemas.microsoft.com/office/drawing/2014/main" id="{48612DE8-CD98-5B46-BCF6-0F9AE3EC53FC}"/>
              </a:ext>
            </a:extLst>
          </p:cNvPr>
          <p:cNvSpPr/>
          <p:nvPr/>
        </p:nvSpPr>
        <p:spPr>
          <a:xfrm>
            <a:off x="2977928" y="1074806"/>
            <a:ext cx="2494053" cy="338554"/>
          </a:xfrm>
          <a:prstGeom prst="rect">
            <a:avLst/>
          </a:prstGeom>
        </p:spPr>
        <p:txBody>
          <a:bodyPr wrap="square">
            <a:spAutoFit/>
          </a:bodyPr>
          <a:lstStyle/>
          <a:p>
            <a:r>
              <a:rPr lang="en-US" sz="1600" dirty="0">
                <a:solidFill>
                  <a:srgbClr val="FF0000"/>
                </a:solidFill>
              </a:rPr>
              <a:t>Requirements (L0, L1)</a:t>
            </a:r>
          </a:p>
        </p:txBody>
      </p:sp>
    </p:spTree>
    <p:extLst>
      <p:ext uri="{BB962C8B-B14F-4D97-AF65-F5344CB8AC3E}">
        <p14:creationId xmlns:p14="http://schemas.microsoft.com/office/powerpoint/2010/main" val="1579206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575852" y="3629026"/>
            <a:ext cx="728021" cy="346249"/>
          </a:xfrm>
          <a:prstGeom prst="rect">
            <a:avLst/>
          </a:prstGeom>
          <a:noFill/>
        </p:spPr>
        <p:txBody>
          <a:bodyPr wrap="square" rtlCol="0">
            <a:spAutoFit/>
          </a:bodyPr>
          <a:lstStyle/>
          <a:p>
            <a:r>
              <a:rPr lang="en-US" sz="825" dirty="0"/>
              <a:t>Implement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People,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13 December 2021</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spTree>
    <p:extLst>
      <p:ext uri="{BB962C8B-B14F-4D97-AF65-F5344CB8AC3E}">
        <p14:creationId xmlns:p14="http://schemas.microsoft.com/office/powerpoint/2010/main" val="2096714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a:extLst>
              <a:ext uri="{FF2B5EF4-FFF2-40B4-BE49-F238E27FC236}">
                <a16:creationId xmlns:a16="http://schemas.microsoft.com/office/drawing/2014/main" id="{B9145253-1F87-FF4A-8EE6-5A5136010BFC}"/>
              </a:ext>
            </a:extLst>
          </p:cNvPr>
          <p:cNvSpPr/>
          <p:nvPr/>
        </p:nvSpPr>
        <p:spPr>
          <a:xfrm>
            <a:off x="5213763" y="3747279"/>
            <a:ext cx="3768302" cy="2031055"/>
          </a:xfrm>
          <a:prstGeom prst="roundRect">
            <a:avLst>
              <a:gd name="adj" fmla="val 9675"/>
            </a:avLst>
          </a:prstGeom>
          <a:solidFill>
            <a:schemeClr val="bg1"/>
          </a:solid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grpSp>
        <p:nvGrpSpPr>
          <p:cNvPr id="29" name="Group 28">
            <a:extLst>
              <a:ext uri="{FF2B5EF4-FFF2-40B4-BE49-F238E27FC236}">
                <a16:creationId xmlns:a16="http://schemas.microsoft.com/office/drawing/2014/main" id="{3DC567F2-99E9-CD48-B735-80730EB3DEFC}"/>
              </a:ext>
            </a:extLst>
          </p:cNvPr>
          <p:cNvGrpSpPr/>
          <p:nvPr/>
        </p:nvGrpSpPr>
        <p:grpSpPr>
          <a:xfrm>
            <a:off x="4334086" y="3867194"/>
            <a:ext cx="4595832" cy="1835157"/>
            <a:chOff x="5778781" y="4013259"/>
            <a:chExt cx="6127776"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5778781" y="5421891"/>
              <a:ext cx="1200203" cy="538609"/>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801387"/>
            <a:ext cx="5876087" cy="3143382"/>
            <a:chOff x="193093" y="1258848"/>
            <a:chExt cx="10771970" cy="5051889"/>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778519"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2092717" y="1695842"/>
              <a:ext cx="11313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92717" y="1258848"/>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4061025" y="5360311"/>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504181"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61360" y="4877531"/>
              <a:ext cx="580370" cy="988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871934" y="1670247"/>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aspects of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763487" y="3457907"/>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7227660" y="3284554"/>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13 December 2021</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06575" y="3438674"/>
            <a:ext cx="779198" cy="300082"/>
          </a:xfrm>
          <a:prstGeom prst="rect">
            <a:avLst/>
          </a:prstGeom>
          <a:noFill/>
        </p:spPr>
        <p:txBody>
          <a:bodyPr wrap="square" rtlCol="0">
            <a:spAutoFit/>
          </a:bodyPr>
          <a:lstStyle/>
          <a:p>
            <a:r>
              <a:rPr lang="en-US" sz="675" dirty="0"/>
              <a:t>Supports the Enterprise</a:t>
            </a:r>
          </a:p>
        </p:txBody>
      </p:sp>
    </p:spTree>
    <p:extLst>
      <p:ext uri="{BB962C8B-B14F-4D97-AF65-F5344CB8AC3E}">
        <p14:creationId xmlns:p14="http://schemas.microsoft.com/office/powerpoint/2010/main" val="1323965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formalized functions and interfaces, offered by a space system.  It describes the interfaces of systems entities (hardware, software, people, and/or procedures), how to request and provide services, and their operations and interface binding signatures.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 signature,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13 December 2021</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51355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 Signature</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H="1" flipV="1">
            <a:off x="1402082" y="2703794"/>
            <a:ext cx="451990" cy="1165338"/>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558562" y="2039779"/>
            <a:ext cx="1117294"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625379" cy="335280"/>
          </a:xfrm>
          <a:prstGeom prst="callout1">
            <a:avLst>
              <a:gd name="adj1" fmla="val 108270"/>
              <a:gd name="adj2" fmla="val 40021"/>
              <a:gd name="adj3" fmla="val 269880"/>
              <a:gd name="adj4" fmla="val -369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Protocol Interface (</a:t>
            </a:r>
            <a:r>
              <a:rPr lang="en-GB" sz="1000" b="0" dirty="0">
                <a:latin typeface="Arial" panose="020B0604020202020204" pitchFamily="34" charset="0"/>
                <a:cs typeface="Arial" panose="020B0604020202020204" pitchFamily="34" charset="0"/>
              </a:rPr>
              <a:t>Service</a:t>
            </a:r>
            <a:r>
              <a:rPr lang="en-GB" sz="1000" b="0" dirty="0">
                <a:solidFill>
                  <a:schemeClr val="tx1"/>
                </a:solidFill>
                <a:latin typeface="Arial" panose="020B0604020202020204" pitchFamily="34" charset="0"/>
                <a:cs typeface="Arial" panose="020B0604020202020204" pitchFamily="34" charset="0"/>
              </a:rPr>
              <a:t> SAP)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or security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6619112" y="3218795"/>
            <a:ext cx="1952270" cy="257615"/>
          </a:xfrm>
          <a:prstGeom prst="callout1">
            <a:avLst>
              <a:gd name="adj1" fmla="val -14106"/>
              <a:gd name="adj2" fmla="val 45087"/>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04800" y="463347"/>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App</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889105" y="3147184"/>
            <a:ext cx="1646013" cy="335280"/>
          </a:xfrm>
          <a:prstGeom prst="callout1">
            <a:avLst>
              <a:gd name="adj1" fmla="val -2113"/>
              <a:gd name="adj2" fmla="val 46367"/>
              <a:gd name="adj3" fmla="val -76415"/>
              <a:gd name="adj4" fmla="val 5545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(multiple layers)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201925" y="1590563"/>
            <a:ext cx="1646013" cy="335280"/>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Svc Access Authentication </a:t>
            </a:r>
            <a:r>
              <a:rPr lang="en-GB" sz="1000" b="0" dirty="0">
                <a:solidFill>
                  <a:schemeClr val="tx1"/>
                </a:solidFill>
                <a:latin typeface="Arial" panose="020B0604020202020204" pitchFamily="34" charset="0"/>
                <a:cs typeface="Arial" panose="020B0604020202020204" pitchFamily="34" charset="0"/>
              </a:rPr>
              <a:t>(optional)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67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914400"/>
            <a:ext cx="8229600" cy="4525963"/>
          </a:xfrm>
        </p:spPr>
        <p:txBody>
          <a:bodyPr/>
          <a:lstStyle/>
          <a:p>
            <a:pPr marL="0" indent="0">
              <a:buNone/>
            </a:pPr>
            <a:r>
              <a:rPr lang="en-US" sz="1800" b="0" dirty="0"/>
              <a:t>A service has four properties according to one of many definitions of SOA </a:t>
            </a:r>
            <a:r>
              <a:rPr lang="en-US" sz="1400" b="0" dirty="0"/>
              <a:t>(Definitions taken from </a:t>
            </a:r>
            <a:r>
              <a:rPr lang="en-US" sz="1400" b="0" dirty="0">
                <a:hlinkClick r:id="rId2">
                  <a:extLst>
                    <a:ext uri="{A12FA001-AC4F-418D-AE19-62706E023703}">
                      <ahyp:hlinkClr xmlns:ahyp="http://schemas.microsoft.com/office/drawing/2018/hyperlinkcolor" val="tx"/>
                    </a:ext>
                  </a:extLst>
                </a:hlinkClick>
              </a:rPr>
              <a:t>https://en.wikipedia.org/wiki/Service-oriented_architecture</a:t>
            </a:r>
            <a:r>
              <a:rPr lang="en-US" sz="1400" b="0" dirty="0"/>
              <a:t>):</a:t>
            </a:r>
            <a:endParaRPr lang="en-US" sz="1800" b="0" dirty="0"/>
          </a:p>
          <a:p>
            <a:pPr lvl="1"/>
            <a:r>
              <a:rPr lang="en-US" sz="1600" b="0" dirty="0"/>
              <a:t>It logically represents a business activity with a specified outcome.</a:t>
            </a:r>
          </a:p>
          <a:p>
            <a:pPr lvl="1"/>
            <a:r>
              <a:rPr lang="en-US" sz="1600" b="0" dirty="0"/>
              <a:t>It is self-contained (</a:t>
            </a:r>
            <a:r>
              <a:rPr lang="en-US" sz="1600" b="0" i="1" dirty="0"/>
              <a:t>not well defined</a:t>
            </a:r>
            <a:r>
              <a:rPr lang="en-US" sz="1600" b="0" dirty="0"/>
              <a:t>).</a:t>
            </a:r>
          </a:p>
          <a:p>
            <a:pPr lvl="1"/>
            <a:r>
              <a:rPr lang="en-US" sz="1600" b="0" dirty="0"/>
              <a:t>It is a </a:t>
            </a:r>
            <a:r>
              <a:rPr lang="en-US" sz="1600" b="0" dirty="0">
                <a:hlinkClick r:id="rId3" tooltip="Black box"/>
              </a:rPr>
              <a:t>black box</a:t>
            </a:r>
            <a:r>
              <a:rPr lang="en-US" sz="1600" b="0" dirty="0"/>
              <a:t> for its consumers, meaning the consumer does not have to be aware of the service's inner workings.</a:t>
            </a:r>
          </a:p>
          <a:p>
            <a:pPr lvl="1"/>
            <a:r>
              <a:rPr lang="en-US" sz="1600" b="0" dirty="0"/>
              <a:t>It may consist of other underlying services.</a:t>
            </a:r>
          </a:p>
          <a:p>
            <a:r>
              <a:rPr lang="en-US" sz="1800" b="0" dirty="0"/>
              <a:t>The CCSDS use of “Service” is consistent with these definitions</a:t>
            </a:r>
          </a:p>
          <a:p>
            <a:r>
              <a:rPr lang="en-US" sz="1800" b="0" dirty="0"/>
              <a:t>From a protocol / interface signature perspective services may be deployed in many different ways, built upon different underlying protocol stacks: message bus, web services, “cloud”, or other messaging protocols.</a:t>
            </a:r>
          </a:p>
          <a:p>
            <a:pPr lvl="1"/>
            <a:r>
              <a:rPr lang="en-US" sz="1600" b="0" dirty="0"/>
              <a:t>Message Bus: Typically a bespoke protocol implementation, possibly in an on-board context, or using something like JMS.  Often uses an API to hide implementation details.  Often does not comply with interoperable specs but may be layered on underlying transport/network layer like TCP/IP or a link layer.</a:t>
            </a:r>
          </a:p>
          <a:p>
            <a:pPr lvl="1"/>
            <a:r>
              <a:rPr lang="en-US" sz="1600" b="0" dirty="0"/>
              <a:t>Web or Cloud: Typically use HTTP/REST or related protocols on top of a network/transport layer. Server may be private, or local data center, or “cloud” deployment.  Actually End-to-End protocol stack may involve intermediate caching systems for performance.</a:t>
            </a:r>
          </a:p>
          <a:p>
            <a:pPr lvl="1"/>
            <a:r>
              <a:rPr lang="en-US" sz="1600" b="0" dirty="0"/>
              <a:t>Message protocols: Often use an interoperable message protocol spec like AMS and layer upon TCP/IP or DTN network layer.</a:t>
            </a:r>
          </a:p>
          <a:p>
            <a:r>
              <a:rPr lang="en-US" sz="1900" b="0" dirty="0"/>
              <a:t>Services come in many different deployment “flavors”, including: fat client, thin client, browser “app”, virtualized, SaaS, PaaS, IaaS, … All use one flavor or another of application and underlying comm protocol stacks.</a:t>
            </a:r>
          </a:p>
          <a:p>
            <a:endParaRPr lang="en-US" sz="1800" b="0" dirty="0"/>
          </a:p>
          <a:p>
            <a:endParaRPr lang="en-US" sz="18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1143000"/>
            <a:ext cx="8229600" cy="4983163"/>
          </a:xfrm>
        </p:spPr>
        <p:txBody>
          <a:bodyPr/>
          <a:lstStyle/>
          <a:p>
            <a:r>
              <a:rPr lang="en-US" dirty="0"/>
              <a:t>The Operations Viewpoint …</a:t>
            </a:r>
          </a:p>
          <a:p>
            <a:r>
              <a:rPr lang="en-US" sz="1800" dirty="0"/>
              <a:t>Stakeholder Concerns:</a:t>
            </a:r>
          </a:p>
          <a:p>
            <a:pPr lvl="1"/>
            <a:r>
              <a:rPr lang="en-US" sz="1400" dirty="0"/>
              <a:t>The operations enabled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t>The constraints on operations and activities </a:t>
            </a:r>
            <a:r>
              <a:rPr lang="en-US" sz="1400" dirty="0">
                <a:solidFill>
                  <a:srgbClr val="C00000"/>
                </a:solidFill>
              </a:rPr>
              <a:t>(from Enterprise);</a:t>
            </a:r>
            <a:r>
              <a:rPr lang="en-US" sz="1400" dirty="0"/>
              <a:t> </a:t>
            </a:r>
          </a:p>
          <a:p>
            <a:pPr lvl="1"/>
            <a:r>
              <a:rPr lang="en-US" sz="1400" dirty="0"/>
              <a:t>How these support systems capabilities </a:t>
            </a:r>
            <a:r>
              <a:rPr lang="en-US" sz="1400" dirty="0">
                <a:solidFill>
                  <a:srgbClr val="C00000"/>
                </a:solidFill>
              </a:rPr>
              <a:t>(from Enterprise); </a:t>
            </a:r>
            <a:r>
              <a:rPr lang="en-US" sz="1400" dirty="0"/>
              <a:t>. </a:t>
            </a:r>
          </a:p>
          <a:p>
            <a:r>
              <a:rPr lang="en-US" sz="1800" dirty="0"/>
              <a:t>Operations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software, </a:t>
            </a:r>
            <a:r>
              <a:rPr lang="en-US" sz="1400" dirty="0" err="1"/>
              <a:t>etc</a:t>
            </a:r>
            <a:r>
              <a:rPr lang="en-US" sz="1400" dirty="0"/>
              <a:t>) having operational roles, data types; </a:t>
            </a:r>
          </a:p>
          <a:p>
            <a:pPr lvl="1"/>
            <a:r>
              <a:rPr lang="en-US" sz="1400" dirty="0"/>
              <a:t>Attributes: names, types, flows, relationships, requirements, interaction modes, policies,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382885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B984A-58B1-B74D-8EC9-360755B58C30}"/>
              </a:ext>
            </a:extLst>
          </p:cNvPr>
          <p:cNvSpPr>
            <a:spLocks noGrp="1"/>
          </p:cNvSpPr>
          <p:nvPr>
            <p:ph type="title"/>
          </p:nvPr>
        </p:nvSpPr>
        <p:spPr/>
        <p:txBody>
          <a:bodyPr/>
          <a:lstStyle/>
          <a:p>
            <a:r>
              <a:rPr lang="en-US" dirty="0"/>
              <a:t>Operational Viewpoint Questions</a:t>
            </a:r>
          </a:p>
        </p:txBody>
      </p:sp>
      <p:sp>
        <p:nvSpPr>
          <p:cNvPr id="4" name="Content Placeholder 3">
            <a:extLst>
              <a:ext uri="{FF2B5EF4-FFF2-40B4-BE49-F238E27FC236}">
                <a16:creationId xmlns:a16="http://schemas.microsoft.com/office/drawing/2014/main" id="{A7CD1FCB-49DE-E049-90EB-B79CD3378DEE}"/>
              </a:ext>
            </a:extLst>
          </p:cNvPr>
          <p:cNvSpPr>
            <a:spLocks noGrp="1"/>
          </p:cNvSpPr>
          <p:nvPr>
            <p:ph idx="1"/>
          </p:nvPr>
        </p:nvSpPr>
        <p:spPr>
          <a:xfrm>
            <a:off x="457200" y="1219200"/>
            <a:ext cx="8229600" cy="4525963"/>
          </a:xfrm>
        </p:spPr>
        <p:txBody>
          <a:bodyPr/>
          <a:lstStyle/>
          <a:p>
            <a:r>
              <a:rPr lang="en-US" dirty="0"/>
              <a:t>What are really “Operations Objects”?</a:t>
            </a:r>
          </a:p>
          <a:p>
            <a:pPr lvl="1"/>
            <a:r>
              <a:rPr lang="en-US" dirty="0">
                <a:solidFill>
                  <a:srgbClr val="C00000"/>
                </a:solidFill>
              </a:rPr>
              <a:t>Processes</a:t>
            </a:r>
          </a:p>
          <a:p>
            <a:pPr lvl="1"/>
            <a:r>
              <a:rPr lang="en-US" dirty="0">
                <a:solidFill>
                  <a:srgbClr val="C00000"/>
                </a:solidFill>
              </a:rPr>
              <a:t>Activities</a:t>
            </a:r>
          </a:p>
          <a:p>
            <a:pPr lvl="1"/>
            <a:r>
              <a:rPr lang="en-US" dirty="0">
                <a:solidFill>
                  <a:srgbClr val="C00000"/>
                </a:solidFill>
              </a:rPr>
              <a:t>Tasks</a:t>
            </a:r>
          </a:p>
          <a:p>
            <a:pPr lvl="1"/>
            <a:endParaRPr lang="en-US" dirty="0"/>
          </a:p>
          <a:p>
            <a:r>
              <a:rPr lang="en-US" dirty="0"/>
              <a:t>What is the best “Ops Obj” representation?</a:t>
            </a:r>
          </a:p>
          <a:p>
            <a:pPr lvl="1"/>
            <a:r>
              <a:rPr lang="en-US" dirty="0"/>
              <a:t>Use something like BPMN</a:t>
            </a:r>
          </a:p>
          <a:p>
            <a:pPr lvl="1"/>
            <a:r>
              <a:rPr lang="en-US" dirty="0">
                <a:solidFill>
                  <a:srgbClr val="C00000"/>
                </a:solidFill>
              </a:rPr>
              <a:t>Use UML Activity diagram style</a:t>
            </a:r>
          </a:p>
          <a:p>
            <a:endParaRPr lang="en-US" dirty="0"/>
          </a:p>
          <a:p>
            <a:r>
              <a:rPr lang="en-US" dirty="0"/>
              <a:t>What are </a:t>
            </a:r>
            <a:r>
              <a:rPr lang="en-US" dirty="0" err="1"/>
              <a:t>swimlanes</a:t>
            </a:r>
            <a:r>
              <a:rPr lang="en-US" dirty="0"/>
              <a:t> associated with?</a:t>
            </a:r>
          </a:p>
          <a:p>
            <a:pPr lvl="1"/>
            <a:r>
              <a:rPr lang="en-US" dirty="0"/>
              <a:t>Function groups</a:t>
            </a:r>
          </a:p>
          <a:p>
            <a:pPr lvl="1"/>
            <a:r>
              <a:rPr lang="en-US" dirty="0">
                <a:solidFill>
                  <a:srgbClr val="C00000"/>
                </a:solidFill>
              </a:rPr>
              <a:t>Systems (sub-systems)</a:t>
            </a:r>
          </a:p>
          <a:p>
            <a:pPr lvl="1"/>
            <a:r>
              <a:rPr lang="en-US" dirty="0"/>
              <a:t>Organizations/teams</a:t>
            </a:r>
          </a:p>
        </p:txBody>
      </p:sp>
      <p:sp>
        <p:nvSpPr>
          <p:cNvPr id="2" name="Date Placeholder 1">
            <a:extLst>
              <a:ext uri="{FF2B5EF4-FFF2-40B4-BE49-F238E27FC236}">
                <a16:creationId xmlns:a16="http://schemas.microsoft.com/office/drawing/2014/main" id="{0CEEDB92-E282-BA4E-86EC-90558BD8B2BF}"/>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258867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Operations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flow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4800" y="3136880"/>
            <a:ext cx="2532133" cy="3416320"/>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0E2DD02-7A44-AE48-85C3-1AE5BD5531DE}"/>
              </a:ext>
            </a:extLst>
          </p:cNvPr>
          <p:cNvSpPr/>
          <p:nvPr/>
        </p:nvSpPr>
        <p:spPr>
          <a:xfrm>
            <a:off x="883910" y="2291356"/>
            <a:ext cx="7549989" cy="830997"/>
          </a:xfrm>
          <a:prstGeom prst="rect">
            <a:avLst/>
          </a:prstGeom>
          <a:ln w="76200">
            <a:solidFill>
              <a:srgbClr val="FF3300"/>
            </a:solidFill>
          </a:ln>
        </p:spPr>
        <p:txBody>
          <a:bodyPr wrap="square">
            <a:spAutoFit/>
          </a:bodyPr>
          <a:lstStyle/>
          <a:p>
            <a:pPr algn="ctr"/>
            <a:r>
              <a:rPr lang="en-GB" dirty="0">
                <a:solidFill>
                  <a:srgbClr val="FF0000"/>
                </a:solidFill>
              </a:rPr>
              <a:t>Create similar style diagram, but for the Operations model elements … whatever they are</a:t>
            </a:r>
            <a:endParaRPr lang="en-US" dirty="0"/>
          </a:p>
        </p:txBody>
      </p:sp>
    </p:spTree>
    <p:extLst>
      <p:ext uri="{BB962C8B-B14F-4D97-AF65-F5344CB8AC3E}">
        <p14:creationId xmlns:p14="http://schemas.microsoft.com/office/powerpoint/2010/main" val="4075817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Operational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1400" dirty="0"/>
              <a:t>For the Operational Viewpoint we need a self-consistent set of terms and associated definitions.  </a:t>
            </a:r>
          </a:p>
          <a:p>
            <a:pPr lvl="1"/>
            <a:r>
              <a:rPr lang="en-US" sz="1100" dirty="0"/>
              <a:t>Process:</a:t>
            </a:r>
          </a:p>
          <a:p>
            <a:pPr lvl="2"/>
            <a:r>
              <a:rPr lang="en-US" sz="1000" u="sng" dirty="0"/>
              <a:t>“set of interrelated or interacting activities which transforms inputs into outputs” NIST</a:t>
            </a:r>
          </a:p>
          <a:p>
            <a:pPr lvl="1"/>
            <a:r>
              <a:rPr lang="en-US" sz="1100" dirty="0"/>
              <a:t>Activity:</a:t>
            </a:r>
          </a:p>
          <a:p>
            <a:pPr lvl="2"/>
            <a:r>
              <a:rPr lang="en-US" sz="1000" u="sng" dirty="0"/>
              <a:t>“Set of cohesive tasks of a process.” NIST</a:t>
            </a:r>
            <a:endParaRPr lang="en-US" sz="1000" dirty="0"/>
          </a:p>
          <a:p>
            <a:pPr lvl="1"/>
            <a:r>
              <a:rPr lang="en-US" sz="1100" dirty="0"/>
              <a:t>Procedure:</a:t>
            </a:r>
          </a:p>
          <a:p>
            <a:pPr lvl="2"/>
            <a:r>
              <a:rPr lang="en-US" sz="1000" u="sng" dirty="0"/>
              <a:t>“An ordered set of tasks for performing some action.” Wikipedia</a:t>
            </a:r>
          </a:p>
          <a:p>
            <a:pPr lvl="2"/>
            <a:r>
              <a:rPr lang="en-US" sz="1000" dirty="0"/>
              <a:t>Std Operations Procedure - A set of instructions used to describe a process or procedure that performs an explicit task or explicit reaction to a given event.” NIST</a:t>
            </a:r>
            <a:endParaRPr lang="en-US" sz="1000" u="sng" dirty="0"/>
          </a:p>
          <a:p>
            <a:pPr lvl="1"/>
            <a:r>
              <a:rPr lang="en-US" sz="1100" dirty="0"/>
              <a:t>Task:</a:t>
            </a:r>
          </a:p>
          <a:p>
            <a:pPr lvl="2"/>
            <a:r>
              <a:rPr lang="en-US" sz="1000" u="sng" dirty="0"/>
              <a:t>“A Task is a specific defined piece of work that, combined with other identified Tasks, composes the work in a specific specialty area or work role.”  NIST</a:t>
            </a:r>
          </a:p>
          <a:p>
            <a:pPr lvl="1"/>
            <a:r>
              <a:rPr lang="en-US" sz="1100" dirty="0"/>
              <a:t>Action:</a:t>
            </a:r>
          </a:p>
          <a:p>
            <a:pPr lvl="2"/>
            <a:r>
              <a:rPr lang="en-US" sz="10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100" dirty="0"/>
              <a:t>Product:</a:t>
            </a:r>
          </a:p>
          <a:p>
            <a:pPr lvl="2"/>
            <a:r>
              <a:rPr lang="en-US" sz="1000" u="sng" dirty="0"/>
              <a:t>“Result of a process. Note: A system as a “product” is what is delivered by systems engineering.” NIST</a:t>
            </a:r>
          </a:p>
          <a:p>
            <a:pPr lvl="2"/>
            <a:endParaRPr lang="en-US" sz="10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628650" cy="403957"/>
            </a:xfrm>
            <a:prstGeom prst="rect">
              <a:avLst/>
            </a:prstGeom>
          </p:spPr>
          <p:txBody>
            <a:bodyPr wrap="square">
              <a:spAutoFit/>
            </a:bodyPr>
            <a:lstStyle/>
            <a:p>
              <a:r>
                <a:rPr lang="en-US" sz="675" dirty="0"/>
                <a:t>Has 1 .. Inter-related</a:t>
              </a:r>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662726" cy="403957"/>
            </a:xfrm>
            <a:prstGeom prst="rect">
              <a:avLst/>
            </a:prstGeom>
          </p:spPr>
          <p:txBody>
            <a:bodyPr wrap="square">
              <a:spAutoFit/>
            </a:bodyPr>
            <a:lstStyle/>
            <a:p>
              <a:r>
                <a:rPr lang="en-US" sz="675" dirty="0"/>
                <a:t>Has cohesive set of 1 ..</a:t>
              </a:r>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920445" cy="196208"/>
            </a:xfrm>
            <a:prstGeom prst="rect">
              <a:avLst/>
            </a:prstGeom>
          </p:spPr>
          <p:txBody>
            <a:bodyPr wrap="none">
              <a:spAutoFit/>
            </a:bodyPr>
            <a:lstStyle/>
            <a:p>
              <a:r>
                <a:rPr lang="en-US" sz="675" dirty="0"/>
                <a:t>Ordered set of 1 ..</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675185" cy="196208"/>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Tree>
    <p:extLst>
      <p:ext uri="{BB962C8B-B14F-4D97-AF65-F5344CB8AC3E}">
        <p14:creationId xmlns:p14="http://schemas.microsoft.com/office/powerpoint/2010/main" val="13501615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have both planning views and actual “as executed” views</a:t>
            </a:r>
          </a:p>
          <a:p>
            <a:pPr lvl="2"/>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p>
          <a:p>
            <a:pPr lvl="2"/>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2"/>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1042070" cy="249589"/>
            </a:xfrm>
            <a:prstGeom prst="rect">
              <a:avLst/>
            </a:prstGeom>
          </p:spPr>
          <p:txBody>
            <a:bodyPr wrap="square">
              <a:spAutoFit/>
            </a:bodyPr>
            <a:lstStyle/>
            <a:p>
              <a:r>
                <a:rPr lang="en-US" sz="675" dirty="0"/>
                <a:t>Has 1 .. Inter-related </a:t>
              </a:r>
              <a:r>
                <a:rPr lang="en-US" sz="675" dirty="0">
                  <a:solidFill>
                    <a:srgbClr val="C00000"/>
                  </a:solidFill>
                </a:rPr>
                <a:t>with start &amp; stop times.</a:t>
              </a:r>
              <a:endParaRPr lang="en-US" sz="675" dirty="0"/>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785512" cy="335986"/>
            </a:xfrm>
            <a:prstGeom prst="rect">
              <a:avLst/>
            </a:prstGeom>
          </p:spPr>
          <p:txBody>
            <a:bodyPr wrap="square">
              <a:spAutoFit/>
            </a:bodyPr>
            <a:lstStyle/>
            <a:p>
              <a:r>
                <a:rPr lang="en-US" sz="675" dirty="0"/>
                <a:t>Has cohesive set of 1 .. </a:t>
              </a:r>
              <a:r>
                <a:rPr lang="en-US" sz="675" dirty="0">
                  <a:solidFill>
                    <a:srgbClr val="C00000"/>
                  </a:solidFill>
                </a:rPr>
                <a:t>with start &amp; stop times.</a:t>
              </a:r>
              <a:endParaRPr lang="en-US" sz="675" dirty="0"/>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1675583" cy="163193"/>
            </a:xfrm>
            <a:prstGeom prst="rect">
              <a:avLst/>
            </a:prstGeom>
          </p:spPr>
          <p:txBody>
            <a:bodyPr wrap="none">
              <a:spAutoFit/>
            </a:bodyPr>
            <a:lstStyle/>
            <a:p>
              <a:r>
                <a:rPr lang="en-US" sz="675" dirty="0"/>
                <a:t>Ordered set of 1 ..  </a:t>
              </a:r>
              <a:r>
                <a:rPr lang="en-US" sz="675" dirty="0">
                  <a:solidFill>
                    <a:srgbClr val="C00000"/>
                  </a:solidFill>
                </a:rPr>
                <a:t>with start &amp; stop times.</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1063076" cy="163193"/>
            </a:xfrm>
            <a:prstGeom prst="rect">
              <a:avLst/>
            </a:prstGeom>
          </p:spPr>
          <p:txBody>
            <a:bodyPr wrap="none">
              <a:spAutoFit/>
            </a:bodyPr>
            <a:lstStyle/>
            <a:p>
              <a:r>
                <a:rPr lang="en-US" sz="675" dirty="0"/>
                <a:t>Performs … </a:t>
              </a:r>
              <a:r>
                <a:rPr lang="en-US" sz="675" dirty="0">
                  <a:solidFill>
                    <a:srgbClr val="C00000"/>
                  </a:solidFill>
                </a:rPr>
                <a:t>has duration</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Tree>
    <p:extLst>
      <p:ext uri="{BB962C8B-B14F-4D97-AF65-F5344CB8AC3E}">
        <p14:creationId xmlns:p14="http://schemas.microsoft.com/office/powerpoint/2010/main" val="3173025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Operational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Shows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Operational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on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show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13 December 2021</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172200" y="1531846"/>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408339" y="24384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48303" y="2221164"/>
            <a:ext cx="360362" cy="7410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316373"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10071" y="2974868"/>
            <a:ext cx="381000" cy="7006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89135"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676699" cy="139007"/>
          </a:xfrm>
          <a:prstGeom prst="bentConnector3">
            <a:avLst>
              <a:gd name="adj1" fmla="val 28242"/>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419600" y="2107821"/>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p:cNvCxnSpPr>
          <p:nvPr/>
        </p:nvCxnSpPr>
        <p:spPr bwMode="auto">
          <a:xfrm rot="16200000" flipH="1">
            <a:off x="4811737" y="2411844"/>
            <a:ext cx="197104" cy="2613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endCxn id="25" idx="6"/>
          </p:cNvCxnSpPr>
          <p:nvPr/>
        </p:nvCxnSpPr>
        <p:spPr bwMode="auto">
          <a:xfrm rot="10800000" flipV="1">
            <a:off x="7554833" y="3238500"/>
            <a:ext cx="371853"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5400000" flipH="1" flipV="1">
            <a:off x="4315909" y="-943674"/>
            <a:ext cx="1" cy="4951042"/>
          </a:xfrm>
          <a:prstGeom prst="bentConnector3">
            <a:avLst>
              <a:gd name="adj1" fmla="val 22860100000"/>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p:cNvCxnSpPr>
          <p:nvPr/>
        </p:nvCxnSpPr>
        <p:spPr bwMode="auto">
          <a:xfrm rot="5400000">
            <a:off x="4743239" y="1878711"/>
            <a:ext cx="265480" cy="19274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Tree>
    <p:extLst>
      <p:ext uri="{BB962C8B-B14F-4D97-AF65-F5344CB8AC3E}">
        <p14:creationId xmlns:p14="http://schemas.microsoft.com/office/powerpoint/2010/main" val="3763499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at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2303019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13 December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13 December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13 December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13 December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Operational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Operational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922371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13 December 2021</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486091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functions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CC060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B05-AB77-42BD-AB96-7B5EF43C1077}"/>
              </a:ext>
            </a:extLst>
          </p:cNvPr>
          <p:cNvSpPr>
            <a:spLocks noGrp="1"/>
          </p:cNvSpPr>
          <p:nvPr>
            <p:ph type="title"/>
          </p:nvPr>
        </p:nvSpPr>
        <p:spPr/>
        <p:txBody>
          <a:bodyPr/>
          <a:lstStyle/>
          <a:p>
            <a:r>
              <a:rPr lang="en-US" dirty="0"/>
              <a:t>RASDS Physical View Simple Example</a:t>
            </a:r>
          </a:p>
        </p:txBody>
      </p:sp>
      <p:sp>
        <p:nvSpPr>
          <p:cNvPr id="3" name="Content Placeholder 2">
            <a:extLst>
              <a:ext uri="{FF2B5EF4-FFF2-40B4-BE49-F238E27FC236}">
                <a16:creationId xmlns:a16="http://schemas.microsoft.com/office/drawing/2014/main" id="{FF66A3A4-FBE0-4BA2-8462-F0475AE1DB4E}"/>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a:t>
            </a:r>
          </a:p>
        </p:txBody>
      </p:sp>
      <p:sp>
        <p:nvSpPr>
          <p:cNvPr id="4" name="Cube 3">
            <a:extLst>
              <a:ext uri="{FF2B5EF4-FFF2-40B4-BE49-F238E27FC236}">
                <a16:creationId xmlns:a16="http://schemas.microsoft.com/office/drawing/2014/main" id="{4BA5598F-CEC9-44E2-8723-80A477AB2861}"/>
              </a:ext>
            </a:extLst>
          </p:cNvPr>
          <p:cNvSpPr>
            <a:spLocks noChangeArrowheads="1"/>
          </p:cNvSpPr>
          <p:nvPr/>
        </p:nvSpPr>
        <p:spPr bwMode="auto">
          <a:xfrm>
            <a:off x="1912938" y="3404854"/>
            <a:ext cx="2247793" cy="1552829"/>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5" name="Cube 4">
            <a:extLst>
              <a:ext uri="{FF2B5EF4-FFF2-40B4-BE49-F238E27FC236}">
                <a16:creationId xmlns:a16="http://schemas.microsoft.com/office/drawing/2014/main" id="{EB1B7CE2-3BE1-428C-924B-9E76663EFA97}"/>
              </a:ext>
            </a:extLst>
          </p:cNvPr>
          <p:cNvSpPr>
            <a:spLocks noChangeArrowheads="1"/>
          </p:cNvSpPr>
          <p:nvPr/>
        </p:nvSpPr>
        <p:spPr bwMode="auto">
          <a:xfrm>
            <a:off x="5483768" y="3658564"/>
            <a:ext cx="1099516" cy="1061261"/>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BA9D2249-8240-4447-B8A8-E4003E74DE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2AF1EAF8-B777-41ED-973E-0B60287DAAB7}"/>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B0DC23-0033-4060-ABC4-DE239FDB00A2}"/>
              </a:ext>
            </a:extLst>
          </p:cNvPr>
          <p:cNvSpPr/>
          <p:nvPr/>
        </p:nvSpPr>
        <p:spPr bwMode="auto">
          <a:xfrm>
            <a:off x="4516936"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98ADC086-B8F1-4DAC-B8D5-0799920AAF29}"/>
              </a:ext>
            </a:extLst>
          </p:cNvPr>
          <p:cNvSpPr/>
          <p:nvPr/>
        </p:nvSpPr>
        <p:spPr bwMode="auto">
          <a:xfrm flipH="1">
            <a:off x="3478727" y="2789409"/>
            <a:ext cx="1149516" cy="312317"/>
          </a:xfrm>
          <a:prstGeom prst="callout1">
            <a:avLst>
              <a:gd name="adj1" fmla="val 110742"/>
              <a:gd name="adj2" fmla="val 43047"/>
              <a:gd name="adj3" fmla="val 333795"/>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Conduit described in spacecraft manifest</a:t>
            </a:r>
          </a:p>
        </p:txBody>
      </p:sp>
      <p:sp>
        <p:nvSpPr>
          <p:cNvPr id="12" name="Oval 35">
            <a:extLst>
              <a:ext uri="{FF2B5EF4-FFF2-40B4-BE49-F238E27FC236}">
                <a16:creationId xmlns:a16="http://schemas.microsoft.com/office/drawing/2014/main" id="{ECB4CCBE-1403-4A3C-96D0-7FF55BEBC687}"/>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9364EC4B-A1AD-4D7F-AC91-3B05B961625F}"/>
              </a:ext>
            </a:extLst>
          </p:cNvPr>
          <p:cNvGrpSpPr/>
          <p:nvPr/>
        </p:nvGrpSpPr>
        <p:grpSpPr>
          <a:xfrm>
            <a:off x="2175674" y="3992709"/>
            <a:ext cx="1631557" cy="839765"/>
            <a:chOff x="2897658" y="5300469"/>
            <a:chExt cx="2175409" cy="1119686"/>
          </a:xfrm>
        </p:grpSpPr>
        <p:sp>
          <p:nvSpPr>
            <p:cNvPr id="13" name="Cube 12">
              <a:extLst>
                <a:ext uri="{FF2B5EF4-FFF2-40B4-BE49-F238E27FC236}">
                  <a16:creationId xmlns:a16="http://schemas.microsoft.com/office/drawing/2014/main" id="{B820360B-3224-49E3-AF82-21CB4F9CB181}"/>
                </a:ext>
              </a:extLst>
            </p:cNvPr>
            <p:cNvSpPr>
              <a:spLocks noChangeArrowheads="1"/>
            </p:cNvSpPr>
            <p:nvPr/>
          </p:nvSpPr>
          <p:spPr bwMode="auto">
            <a:xfrm>
              <a:off x="2897658" y="5300469"/>
              <a:ext cx="2175409" cy="1119686"/>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83091D23-A9FE-425F-BE9E-998FB5F57AC9}"/>
                </a:ext>
              </a:extLst>
            </p:cNvPr>
            <p:cNvSpPr>
              <a:spLocks noChangeArrowheads="1"/>
            </p:cNvSpPr>
            <p:nvPr/>
          </p:nvSpPr>
          <p:spPr bwMode="auto">
            <a:xfrm>
              <a:off x="3212661" y="5754573"/>
              <a:ext cx="1422401" cy="56812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8B478F11-5FE7-46B9-9E80-7936CB3D8FB6}"/>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044122B0-9C37-4D87-9B8C-D658F5CAFD4D}"/>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cxnSp>
        <p:nvCxnSpPr>
          <p:cNvPr id="20" name="Straight Connector 19">
            <a:extLst>
              <a:ext uri="{FF2B5EF4-FFF2-40B4-BE49-F238E27FC236}">
                <a16:creationId xmlns:a16="http://schemas.microsoft.com/office/drawing/2014/main" id="{CC78F3DB-1356-4633-804B-60CE8604EA4C}"/>
              </a:ext>
            </a:extLst>
          </p:cNvPr>
          <p:cNvCxnSpPr>
            <a:cxnSpLocks/>
            <a:stCxn id="18" idx="3"/>
          </p:cNvCxnSpPr>
          <p:nvPr/>
        </p:nvCxnSpPr>
        <p:spPr bwMode="auto">
          <a:xfrm>
            <a:off x="4064091" y="3938709"/>
            <a:ext cx="141967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 name="Rectangle 21">
            <a:extLst>
              <a:ext uri="{FF2B5EF4-FFF2-40B4-BE49-F238E27FC236}">
                <a16:creationId xmlns:a16="http://schemas.microsoft.com/office/drawing/2014/main" id="{C5E4B454-C165-4416-AF08-70822269D740}"/>
              </a:ext>
            </a:extLst>
          </p:cNvPr>
          <p:cNvSpPr/>
          <p:nvPr/>
        </p:nvSpPr>
        <p:spPr bwMode="auto">
          <a:xfrm>
            <a:off x="4591241" y="3879795"/>
            <a:ext cx="462016"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Conduit</a:t>
            </a:r>
          </a:p>
        </p:txBody>
      </p:sp>
      <p:sp>
        <p:nvSpPr>
          <p:cNvPr id="18" name="Rectangle 17">
            <a:extLst>
              <a:ext uri="{FF2B5EF4-FFF2-40B4-BE49-F238E27FC236}">
                <a16:creationId xmlns:a16="http://schemas.microsoft.com/office/drawing/2014/main" id="{0DFE2B13-5C63-5343-93CA-739BB0AFC1ED}"/>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C65C1CB-26FF-694A-8A71-47B551B6785C}"/>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5DB9936B-F623-374A-8040-A93869611015}"/>
              </a:ext>
            </a:extLst>
          </p:cNvPr>
          <p:cNvSpPr/>
          <p:nvPr/>
        </p:nvSpPr>
        <p:spPr bwMode="auto">
          <a:xfrm flipH="1">
            <a:off x="4953000" y="3007920"/>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4332524A-5976-6D46-B36E-DC7C52FF68AE}"/>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0DCE45CB-A3A8-4D4A-9B11-C20723DE2EC9}"/>
              </a:ext>
            </a:extLst>
          </p:cNvPr>
          <p:cNvSpPr/>
          <p:nvPr/>
        </p:nvSpPr>
        <p:spPr bwMode="auto">
          <a:xfrm>
            <a:off x="5210842" y="3818332"/>
            <a:ext cx="148542" cy="737342"/>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B9CFB515-C23D-1147-80FC-D3EF4DB56CF4}"/>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7047383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1BA-9EE5-493D-9202-D70F57B43AEB}"/>
              </a:ext>
            </a:extLst>
          </p:cNvPr>
          <p:cNvSpPr>
            <a:spLocks noGrp="1"/>
          </p:cNvSpPr>
          <p:nvPr>
            <p:ph type="title"/>
          </p:nvPr>
        </p:nvSpPr>
        <p:spPr/>
        <p:txBody>
          <a:bodyPr/>
          <a:lstStyle/>
          <a:p>
            <a:r>
              <a:rPr lang="en-US" dirty="0"/>
              <a:t>Physical Viewpoint Ontology</a:t>
            </a:r>
          </a:p>
        </p:txBody>
      </p:sp>
      <p:sp>
        <p:nvSpPr>
          <p:cNvPr id="4" name="Date Placeholder 3">
            <a:extLst>
              <a:ext uri="{FF2B5EF4-FFF2-40B4-BE49-F238E27FC236}">
                <a16:creationId xmlns:a16="http://schemas.microsoft.com/office/drawing/2014/main" id="{7F1BDFA5-1C84-4F87-9340-3A8F3A65D3B6}"/>
              </a:ext>
            </a:extLst>
          </p:cNvPr>
          <p:cNvSpPr>
            <a:spLocks noGrp="1"/>
          </p:cNvSpPr>
          <p:nvPr>
            <p:ph type="dt" sz="half" idx="10"/>
          </p:nvPr>
        </p:nvSpPr>
        <p:spPr/>
        <p:txBody>
          <a:bodyPr/>
          <a:lstStyle/>
          <a:p>
            <a:r>
              <a:rPr lang="en-US"/>
              <a:t>13 December 2021</a:t>
            </a:r>
            <a:endParaRPr lang="en-US" dirty="0"/>
          </a:p>
        </p:txBody>
      </p:sp>
      <p:sp>
        <p:nvSpPr>
          <p:cNvPr id="7" name="Rectangle: Rounded Corners 6">
            <a:extLst>
              <a:ext uri="{FF2B5EF4-FFF2-40B4-BE49-F238E27FC236}">
                <a16:creationId xmlns:a16="http://schemas.microsoft.com/office/drawing/2014/main" id="{DCB985F3-2549-4C03-9D0F-F99B2C8CC566}"/>
              </a:ext>
            </a:extLst>
          </p:cNvPr>
          <p:cNvSpPr/>
          <p:nvPr/>
        </p:nvSpPr>
        <p:spPr bwMode="auto">
          <a:xfrm>
            <a:off x="2553203" y="1902592"/>
            <a:ext cx="8382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Concern</a:t>
            </a:r>
          </a:p>
        </p:txBody>
      </p:sp>
      <p:sp>
        <p:nvSpPr>
          <p:cNvPr id="8" name="Rectangle: Rounded Corners 7">
            <a:extLst>
              <a:ext uri="{FF2B5EF4-FFF2-40B4-BE49-F238E27FC236}">
                <a16:creationId xmlns:a16="http://schemas.microsoft.com/office/drawing/2014/main" id="{4CB68EBA-6BCC-47A3-A480-CFF4AA8B42E1}"/>
              </a:ext>
            </a:extLst>
          </p:cNvPr>
          <p:cNvSpPr/>
          <p:nvPr/>
        </p:nvSpPr>
        <p:spPr bwMode="auto">
          <a:xfrm>
            <a:off x="2586483" y="2535828"/>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Aspect</a:t>
            </a:r>
          </a:p>
        </p:txBody>
      </p:sp>
      <p:sp>
        <p:nvSpPr>
          <p:cNvPr id="9" name="Rectangle: Rounded Corners 8">
            <a:extLst>
              <a:ext uri="{FF2B5EF4-FFF2-40B4-BE49-F238E27FC236}">
                <a16:creationId xmlns:a16="http://schemas.microsoft.com/office/drawing/2014/main" id="{EEB2D0B9-CDC0-4422-8FB7-AC14AC7AAFC5}"/>
              </a:ext>
            </a:extLst>
          </p:cNvPr>
          <p:cNvSpPr/>
          <p:nvPr/>
        </p:nvSpPr>
        <p:spPr bwMode="auto">
          <a:xfrm>
            <a:off x="2586483" y="3172599"/>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Service</a:t>
            </a:r>
          </a:p>
        </p:txBody>
      </p:sp>
      <p:sp>
        <p:nvSpPr>
          <p:cNvPr id="10" name="Rectangle: Rounded Corners 9">
            <a:extLst>
              <a:ext uri="{FF2B5EF4-FFF2-40B4-BE49-F238E27FC236}">
                <a16:creationId xmlns:a16="http://schemas.microsoft.com/office/drawing/2014/main" id="{1617FA73-6706-4E44-B4B2-30D73EBAE6F9}"/>
              </a:ext>
            </a:extLst>
          </p:cNvPr>
          <p:cNvSpPr/>
          <p:nvPr/>
        </p:nvSpPr>
        <p:spPr bwMode="auto">
          <a:xfrm>
            <a:off x="4468938" y="3186499"/>
            <a:ext cx="612344"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Node</a:t>
            </a:r>
          </a:p>
        </p:txBody>
      </p:sp>
      <p:cxnSp>
        <p:nvCxnSpPr>
          <p:cNvPr id="12" name="Straight Arrow Connector 11">
            <a:extLst>
              <a:ext uri="{FF2B5EF4-FFF2-40B4-BE49-F238E27FC236}">
                <a16:creationId xmlns:a16="http://schemas.microsoft.com/office/drawing/2014/main" id="{D32DFA42-1AC3-4636-B3CE-907FB2D2452D}"/>
              </a:ext>
            </a:extLst>
          </p:cNvPr>
          <p:cNvCxnSpPr>
            <a:cxnSpLocks/>
            <a:stCxn id="7" idx="2"/>
            <a:endCxn id="8" idx="0"/>
          </p:cNvCxnSpPr>
          <p:nvPr/>
        </p:nvCxnSpPr>
        <p:spPr bwMode="auto">
          <a:xfrm flipH="1">
            <a:off x="2967483" y="2207392"/>
            <a:ext cx="4820" cy="3284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3ABF23C-C149-42E8-B122-628E97724319}"/>
              </a:ext>
            </a:extLst>
          </p:cNvPr>
          <p:cNvSpPr txBox="1"/>
          <p:nvPr/>
        </p:nvSpPr>
        <p:spPr>
          <a:xfrm>
            <a:off x="2016397" y="2224203"/>
            <a:ext cx="987771" cy="276999"/>
          </a:xfrm>
          <a:prstGeom prst="rect">
            <a:avLst/>
          </a:prstGeom>
          <a:noFill/>
        </p:spPr>
        <p:txBody>
          <a:bodyPr wrap="none" rtlCol="0">
            <a:spAutoFit/>
          </a:bodyPr>
          <a:lstStyle/>
          <a:p>
            <a:r>
              <a:rPr lang="en-US" sz="1200" dirty="0"/>
              <a:t>Constrains</a:t>
            </a:r>
          </a:p>
        </p:txBody>
      </p:sp>
      <p:sp>
        <p:nvSpPr>
          <p:cNvPr id="15" name="TextBox 14">
            <a:extLst>
              <a:ext uri="{FF2B5EF4-FFF2-40B4-BE49-F238E27FC236}">
                <a16:creationId xmlns:a16="http://schemas.microsoft.com/office/drawing/2014/main" id="{9FB6B9C5-7A6E-4DD3-8909-159B14F5A6C9}"/>
              </a:ext>
            </a:extLst>
          </p:cNvPr>
          <p:cNvSpPr txBox="1"/>
          <p:nvPr/>
        </p:nvSpPr>
        <p:spPr>
          <a:xfrm>
            <a:off x="1494165" y="2868429"/>
            <a:ext cx="1508746" cy="276999"/>
          </a:xfrm>
          <a:prstGeom prst="rect">
            <a:avLst/>
          </a:prstGeom>
          <a:noFill/>
        </p:spPr>
        <p:txBody>
          <a:bodyPr wrap="none" rtlCol="0">
            <a:spAutoFit/>
          </a:bodyPr>
          <a:lstStyle/>
          <a:p>
            <a:r>
              <a:rPr lang="en-US" sz="1200" dirty="0"/>
              <a:t>Manages Concern</a:t>
            </a:r>
          </a:p>
        </p:txBody>
      </p:sp>
      <p:cxnSp>
        <p:nvCxnSpPr>
          <p:cNvPr id="16" name="Straight Arrow Connector 15">
            <a:extLst>
              <a:ext uri="{FF2B5EF4-FFF2-40B4-BE49-F238E27FC236}">
                <a16:creationId xmlns:a16="http://schemas.microsoft.com/office/drawing/2014/main" id="{8094269D-68AF-4B37-B839-D49372E844BF}"/>
              </a:ext>
            </a:extLst>
          </p:cNvPr>
          <p:cNvCxnSpPr>
            <a:cxnSpLocks/>
            <a:stCxn id="9" idx="0"/>
            <a:endCxn id="8" idx="2"/>
          </p:cNvCxnSpPr>
          <p:nvPr/>
        </p:nvCxnSpPr>
        <p:spPr bwMode="auto">
          <a:xfrm flipV="1">
            <a:off x="2967483" y="2840628"/>
            <a:ext cx="0" cy="33197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F261AE2-87CF-48DE-9FA3-0FAFABCCFCCA}"/>
              </a:ext>
            </a:extLst>
          </p:cNvPr>
          <p:cNvCxnSpPr>
            <a:cxnSpLocks/>
            <a:stCxn id="24" idx="1"/>
            <a:endCxn id="10" idx="3"/>
          </p:cNvCxnSpPr>
          <p:nvPr/>
        </p:nvCxnSpPr>
        <p:spPr bwMode="auto">
          <a:xfrm flipH="1">
            <a:off x="5081282" y="3338899"/>
            <a:ext cx="758135" cy="0"/>
          </a:xfrm>
          <a:prstGeom prst="straightConnector1">
            <a:avLst/>
          </a:prstGeom>
          <a:solidFill>
            <a:srgbClr val="FFFFFF"/>
          </a:solidFill>
          <a:ln w="9525" cap="flat" cmpd="sng" algn="ctr">
            <a:solidFill>
              <a:srgbClr val="000000"/>
            </a:solidFill>
            <a:prstDash val="solid"/>
            <a:round/>
            <a:headEnd type="none" w="med" len="med"/>
            <a:tailEnd type="diamond" w="lg" len="lg"/>
          </a:ln>
          <a:effectLst/>
        </p:spPr>
      </p:cxnSp>
      <p:sp>
        <p:nvSpPr>
          <p:cNvPr id="23" name="TextBox 22">
            <a:extLst>
              <a:ext uri="{FF2B5EF4-FFF2-40B4-BE49-F238E27FC236}">
                <a16:creationId xmlns:a16="http://schemas.microsoft.com/office/drawing/2014/main" id="{FE2A7EBD-3D4E-406D-BBC2-B75E295139AD}"/>
              </a:ext>
            </a:extLst>
          </p:cNvPr>
          <p:cNvSpPr txBox="1"/>
          <p:nvPr/>
        </p:nvSpPr>
        <p:spPr>
          <a:xfrm>
            <a:off x="3276600" y="2971800"/>
            <a:ext cx="833883" cy="276999"/>
          </a:xfrm>
          <a:prstGeom prst="rect">
            <a:avLst/>
          </a:prstGeom>
          <a:noFill/>
        </p:spPr>
        <p:txBody>
          <a:bodyPr wrap="none" rtlCol="0">
            <a:spAutoFit/>
          </a:bodyPr>
          <a:lstStyle/>
          <a:p>
            <a:r>
              <a:rPr lang="en-US" sz="1200" dirty="0"/>
              <a:t>Provides</a:t>
            </a:r>
          </a:p>
        </p:txBody>
      </p:sp>
      <p:sp>
        <p:nvSpPr>
          <p:cNvPr id="24" name="Rectangle: Rounded Corners 23">
            <a:extLst>
              <a:ext uri="{FF2B5EF4-FFF2-40B4-BE49-F238E27FC236}">
                <a16:creationId xmlns:a16="http://schemas.microsoft.com/office/drawing/2014/main" id="{C7A5A9B0-51C4-41E1-B8F7-7479B5F509AC}"/>
              </a:ext>
            </a:extLst>
          </p:cNvPr>
          <p:cNvSpPr/>
          <p:nvPr/>
        </p:nvSpPr>
        <p:spPr bwMode="auto">
          <a:xfrm>
            <a:off x="5839417" y="3186499"/>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Interface</a:t>
            </a:r>
          </a:p>
        </p:txBody>
      </p:sp>
      <p:sp>
        <p:nvSpPr>
          <p:cNvPr id="25" name="Rectangle: Rounded Corners 24">
            <a:extLst>
              <a:ext uri="{FF2B5EF4-FFF2-40B4-BE49-F238E27FC236}">
                <a16:creationId xmlns:a16="http://schemas.microsoft.com/office/drawing/2014/main" id="{F71F36BD-F754-4F02-93D9-5074AA024A3F}"/>
              </a:ext>
            </a:extLst>
          </p:cNvPr>
          <p:cNvSpPr/>
          <p:nvPr/>
        </p:nvSpPr>
        <p:spPr bwMode="auto">
          <a:xfrm>
            <a:off x="2586483" y="4022172"/>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System</a:t>
            </a:r>
          </a:p>
        </p:txBody>
      </p:sp>
      <p:sp>
        <p:nvSpPr>
          <p:cNvPr id="26" name="Rectangle: Rounded Corners 25">
            <a:extLst>
              <a:ext uri="{FF2B5EF4-FFF2-40B4-BE49-F238E27FC236}">
                <a16:creationId xmlns:a16="http://schemas.microsoft.com/office/drawing/2014/main" id="{9F144568-248B-46BE-9292-F3E261B5246F}"/>
              </a:ext>
            </a:extLst>
          </p:cNvPr>
          <p:cNvSpPr/>
          <p:nvPr/>
        </p:nvSpPr>
        <p:spPr bwMode="auto">
          <a:xfrm>
            <a:off x="5026456" y="4010800"/>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Required Interface</a:t>
            </a:r>
          </a:p>
        </p:txBody>
      </p:sp>
      <p:sp>
        <p:nvSpPr>
          <p:cNvPr id="27" name="Rectangle: Rounded Corners 26">
            <a:extLst>
              <a:ext uri="{FF2B5EF4-FFF2-40B4-BE49-F238E27FC236}">
                <a16:creationId xmlns:a16="http://schemas.microsoft.com/office/drawing/2014/main" id="{06381DD1-695E-4326-BBF7-8FCDD15491D1}"/>
              </a:ext>
            </a:extLst>
          </p:cNvPr>
          <p:cNvSpPr/>
          <p:nvPr/>
        </p:nvSpPr>
        <p:spPr bwMode="auto">
          <a:xfrm>
            <a:off x="6704228" y="4010799"/>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Provided Interface</a:t>
            </a:r>
          </a:p>
        </p:txBody>
      </p:sp>
      <p:cxnSp>
        <p:nvCxnSpPr>
          <p:cNvPr id="28" name="Straight Arrow Connector 27">
            <a:extLst>
              <a:ext uri="{FF2B5EF4-FFF2-40B4-BE49-F238E27FC236}">
                <a16:creationId xmlns:a16="http://schemas.microsoft.com/office/drawing/2014/main" id="{F103457B-9228-4811-89CE-45AE24D2A018}"/>
              </a:ext>
            </a:extLst>
          </p:cNvPr>
          <p:cNvCxnSpPr>
            <a:cxnSpLocks/>
            <a:stCxn id="9" idx="2"/>
            <a:endCxn id="25" idx="0"/>
          </p:cNvCxnSpPr>
          <p:nvPr/>
        </p:nvCxnSpPr>
        <p:spPr bwMode="auto">
          <a:xfrm>
            <a:off x="2967483" y="3477399"/>
            <a:ext cx="0" cy="54477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5" name="TextBox 34">
            <a:extLst>
              <a:ext uri="{FF2B5EF4-FFF2-40B4-BE49-F238E27FC236}">
                <a16:creationId xmlns:a16="http://schemas.microsoft.com/office/drawing/2014/main" id="{BC74192C-56B0-4E38-AA89-33ACE76614C2}"/>
              </a:ext>
            </a:extLst>
          </p:cNvPr>
          <p:cNvSpPr txBox="1"/>
          <p:nvPr/>
        </p:nvSpPr>
        <p:spPr>
          <a:xfrm>
            <a:off x="2127863" y="3592773"/>
            <a:ext cx="917239" cy="276999"/>
          </a:xfrm>
          <a:prstGeom prst="rect">
            <a:avLst/>
          </a:prstGeom>
          <a:noFill/>
        </p:spPr>
        <p:txBody>
          <a:bodyPr wrap="none" rtlCol="0">
            <a:spAutoFit/>
          </a:bodyPr>
          <a:lstStyle/>
          <a:p>
            <a:r>
              <a:rPr lang="en-US" sz="1200" dirty="0"/>
              <a:t>Describes</a:t>
            </a:r>
          </a:p>
        </p:txBody>
      </p:sp>
      <p:sp>
        <p:nvSpPr>
          <p:cNvPr id="36" name="TextBox 35">
            <a:extLst>
              <a:ext uri="{FF2B5EF4-FFF2-40B4-BE49-F238E27FC236}">
                <a16:creationId xmlns:a16="http://schemas.microsoft.com/office/drawing/2014/main" id="{BE73B430-AADA-41DD-A4BA-E007FB9177AD}"/>
              </a:ext>
            </a:extLst>
          </p:cNvPr>
          <p:cNvSpPr txBox="1"/>
          <p:nvPr/>
        </p:nvSpPr>
        <p:spPr>
          <a:xfrm>
            <a:off x="5324169" y="3293162"/>
            <a:ext cx="465192" cy="276999"/>
          </a:xfrm>
          <a:prstGeom prst="rect">
            <a:avLst/>
          </a:prstGeom>
          <a:noFill/>
        </p:spPr>
        <p:txBody>
          <a:bodyPr wrap="none" rtlCol="0">
            <a:spAutoFit/>
          </a:bodyPr>
          <a:lstStyle/>
          <a:p>
            <a:r>
              <a:rPr lang="en-US" sz="1200" dirty="0"/>
              <a:t>Has</a:t>
            </a:r>
          </a:p>
        </p:txBody>
      </p:sp>
      <p:sp>
        <p:nvSpPr>
          <p:cNvPr id="37" name="TextBox 36">
            <a:extLst>
              <a:ext uri="{FF2B5EF4-FFF2-40B4-BE49-F238E27FC236}">
                <a16:creationId xmlns:a16="http://schemas.microsoft.com/office/drawing/2014/main" id="{D23D81DC-7D39-455E-9F87-8E871D76D346}"/>
              </a:ext>
            </a:extLst>
          </p:cNvPr>
          <p:cNvSpPr txBox="1"/>
          <p:nvPr/>
        </p:nvSpPr>
        <p:spPr>
          <a:xfrm>
            <a:off x="3711267" y="3241086"/>
            <a:ext cx="841897" cy="276999"/>
          </a:xfrm>
          <a:prstGeom prst="rect">
            <a:avLst/>
          </a:prstGeom>
          <a:noFill/>
        </p:spPr>
        <p:txBody>
          <a:bodyPr wrap="none" rtlCol="0">
            <a:spAutoFit/>
          </a:bodyPr>
          <a:lstStyle/>
          <a:p>
            <a:r>
              <a:rPr lang="en-US" sz="1200" dirty="0"/>
              <a:t>Requires</a:t>
            </a:r>
          </a:p>
        </p:txBody>
      </p:sp>
      <p:cxnSp>
        <p:nvCxnSpPr>
          <p:cNvPr id="38" name="Straight Arrow Connector 37">
            <a:extLst>
              <a:ext uri="{FF2B5EF4-FFF2-40B4-BE49-F238E27FC236}">
                <a16:creationId xmlns:a16="http://schemas.microsoft.com/office/drawing/2014/main" id="{8FB5927A-75E1-4EEC-A89A-9B7246EF617A}"/>
              </a:ext>
            </a:extLst>
          </p:cNvPr>
          <p:cNvCxnSpPr>
            <a:cxnSpLocks/>
          </p:cNvCxnSpPr>
          <p:nvPr/>
        </p:nvCxnSpPr>
        <p:spPr bwMode="auto">
          <a:xfrm flipV="1">
            <a:off x="3319803" y="3200400"/>
            <a:ext cx="1149135" cy="8662"/>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4" name="Straight Arrow Connector 43">
            <a:extLst>
              <a:ext uri="{FF2B5EF4-FFF2-40B4-BE49-F238E27FC236}">
                <a16:creationId xmlns:a16="http://schemas.microsoft.com/office/drawing/2014/main" id="{326C9716-DFC1-4BF1-BB66-12A02790887D}"/>
              </a:ext>
            </a:extLst>
          </p:cNvPr>
          <p:cNvCxnSpPr>
            <a:cxnSpLocks/>
          </p:cNvCxnSpPr>
          <p:nvPr/>
        </p:nvCxnSpPr>
        <p:spPr bwMode="auto">
          <a:xfrm flipH="1" flipV="1">
            <a:off x="3379458" y="3451562"/>
            <a:ext cx="1089481" cy="7249"/>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9" name="Straight Arrow Connector 48">
            <a:extLst>
              <a:ext uri="{FF2B5EF4-FFF2-40B4-BE49-F238E27FC236}">
                <a16:creationId xmlns:a16="http://schemas.microsoft.com/office/drawing/2014/main" id="{88F81B69-70F8-4469-A342-870A335E57A5}"/>
              </a:ext>
            </a:extLst>
          </p:cNvPr>
          <p:cNvCxnSpPr>
            <a:cxnSpLocks/>
            <a:stCxn id="26" idx="3"/>
            <a:endCxn id="27" idx="1"/>
          </p:cNvCxnSpPr>
          <p:nvPr/>
        </p:nvCxnSpPr>
        <p:spPr bwMode="auto">
          <a:xfrm flipV="1">
            <a:off x="5942228" y="4256458"/>
            <a:ext cx="762000" cy="1"/>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52" name="Straight Arrow Connector 51">
            <a:extLst>
              <a:ext uri="{FF2B5EF4-FFF2-40B4-BE49-F238E27FC236}">
                <a16:creationId xmlns:a16="http://schemas.microsoft.com/office/drawing/2014/main" id="{D7DEE301-3C30-4849-BCA1-35D79495A000}"/>
              </a:ext>
            </a:extLst>
          </p:cNvPr>
          <p:cNvCxnSpPr>
            <a:cxnSpLocks/>
            <a:stCxn id="26" idx="0"/>
            <a:endCxn id="24" idx="2"/>
          </p:cNvCxnSpPr>
          <p:nvPr/>
        </p:nvCxnSpPr>
        <p:spPr bwMode="auto">
          <a:xfrm flipV="1">
            <a:off x="5484342" y="3491299"/>
            <a:ext cx="812961" cy="519501"/>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59" name="Straight Arrow Connector 58">
            <a:extLst>
              <a:ext uri="{FF2B5EF4-FFF2-40B4-BE49-F238E27FC236}">
                <a16:creationId xmlns:a16="http://schemas.microsoft.com/office/drawing/2014/main" id="{B1B2D820-57DB-423D-9B01-7DEFD5EF3396}"/>
              </a:ext>
            </a:extLst>
          </p:cNvPr>
          <p:cNvCxnSpPr>
            <a:cxnSpLocks/>
            <a:stCxn id="27" idx="0"/>
            <a:endCxn id="24" idx="2"/>
          </p:cNvCxnSpPr>
          <p:nvPr/>
        </p:nvCxnSpPr>
        <p:spPr bwMode="auto">
          <a:xfrm flipH="1" flipV="1">
            <a:off x="6297303" y="3491299"/>
            <a:ext cx="864811" cy="519500"/>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sp>
        <p:nvSpPr>
          <p:cNvPr id="62" name="TextBox 61">
            <a:extLst>
              <a:ext uri="{FF2B5EF4-FFF2-40B4-BE49-F238E27FC236}">
                <a16:creationId xmlns:a16="http://schemas.microsoft.com/office/drawing/2014/main" id="{F1339290-FAAC-4B74-9803-00BAF3081B20}"/>
              </a:ext>
            </a:extLst>
          </p:cNvPr>
          <p:cNvSpPr txBox="1"/>
          <p:nvPr/>
        </p:nvSpPr>
        <p:spPr>
          <a:xfrm>
            <a:off x="5316516" y="3748638"/>
            <a:ext cx="312906" cy="276999"/>
          </a:xfrm>
          <a:prstGeom prst="rect">
            <a:avLst/>
          </a:prstGeom>
          <a:noFill/>
        </p:spPr>
        <p:txBody>
          <a:bodyPr wrap="none" rtlCol="0">
            <a:spAutoFit/>
          </a:bodyPr>
          <a:lstStyle/>
          <a:p>
            <a:r>
              <a:rPr lang="en-US" sz="1200" dirty="0"/>
              <a:t>Is</a:t>
            </a:r>
          </a:p>
        </p:txBody>
      </p:sp>
      <p:sp>
        <p:nvSpPr>
          <p:cNvPr id="63" name="TextBox 62">
            <a:extLst>
              <a:ext uri="{FF2B5EF4-FFF2-40B4-BE49-F238E27FC236}">
                <a16:creationId xmlns:a16="http://schemas.microsoft.com/office/drawing/2014/main" id="{B505E141-F8B0-4C23-9BB0-77080A72A8A9}"/>
              </a:ext>
            </a:extLst>
          </p:cNvPr>
          <p:cNvSpPr txBox="1"/>
          <p:nvPr/>
        </p:nvSpPr>
        <p:spPr>
          <a:xfrm>
            <a:off x="6978832" y="3725965"/>
            <a:ext cx="312906" cy="276999"/>
          </a:xfrm>
          <a:prstGeom prst="rect">
            <a:avLst/>
          </a:prstGeom>
          <a:noFill/>
        </p:spPr>
        <p:txBody>
          <a:bodyPr wrap="none" rtlCol="0">
            <a:spAutoFit/>
          </a:bodyPr>
          <a:lstStyle/>
          <a:p>
            <a:r>
              <a:rPr lang="en-US" sz="1200" dirty="0"/>
              <a:t>Is</a:t>
            </a:r>
          </a:p>
        </p:txBody>
      </p:sp>
      <p:sp>
        <p:nvSpPr>
          <p:cNvPr id="64" name="TextBox 63">
            <a:extLst>
              <a:ext uri="{FF2B5EF4-FFF2-40B4-BE49-F238E27FC236}">
                <a16:creationId xmlns:a16="http://schemas.microsoft.com/office/drawing/2014/main" id="{04DE0CF6-B739-45F1-8D3B-078C39774F06}"/>
              </a:ext>
            </a:extLst>
          </p:cNvPr>
          <p:cNvSpPr txBox="1"/>
          <p:nvPr/>
        </p:nvSpPr>
        <p:spPr>
          <a:xfrm>
            <a:off x="3419836" y="3748638"/>
            <a:ext cx="312906" cy="276999"/>
          </a:xfrm>
          <a:prstGeom prst="rect">
            <a:avLst/>
          </a:prstGeom>
          <a:noFill/>
        </p:spPr>
        <p:txBody>
          <a:bodyPr wrap="none" rtlCol="0">
            <a:spAutoFit/>
          </a:bodyPr>
          <a:lstStyle/>
          <a:p>
            <a:r>
              <a:rPr lang="en-US" sz="1200" dirty="0"/>
              <a:t>Is</a:t>
            </a:r>
          </a:p>
        </p:txBody>
      </p:sp>
      <p:cxnSp>
        <p:nvCxnSpPr>
          <p:cNvPr id="65" name="Straight Arrow Connector 64">
            <a:extLst>
              <a:ext uri="{FF2B5EF4-FFF2-40B4-BE49-F238E27FC236}">
                <a16:creationId xmlns:a16="http://schemas.microsoft.com/office/drawing/2014/main" id="{65FB94E4-20C0-4312-A0DB-6A0AD26FFED8}"/>
              </a:ext>
            </a:extLst>
          </p:cNvPr>
          <p:cNvCxnSpPr>
            <a:cxnSpLocks/>
            <a:stCxn id="25" idx="3"/>
            <a:endCxn id="10" idx="2"/>
          </p:cNvCxnSpPr>
          <p:nvPr/>
        </p:nvCxnSpPr>
        <p:spPr bwMode="auto">
          <a:xfrm flipV="1">
            <a:off x="3348483" y="3491299"/>
            <a:ext cx="1426627" cy="683273"/>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69" name="Connector: Curved 68">
            <a:extLst>
              <a:ext uri="{FF2B5EF4-FFF2-40B4-BE49-F238E27FC236}">
                <a16:creationId xmlns:a16="http://schemas.microsoft.com/office/drawing/2014/main" id="{63856E9C-73F2-4267-85AD-5B82C9CE8FCC}"/>
              </a:ext>
            </a:extLst>
          </p:cNvPr>
          <p:cNvCxnSpPr>
            <a:cxnSpLocks/>
            <a:stCxn id="10" idx="2"/>
            <a:endCxn id="10" idx="0"/>
          </p:cNvCxnSpPr>
          <p:nvPr/>
        </p:nvCxnSpPr>
        <p:spPr bwMode="auto">
          <a:xfrm rot="5400000" flipH="1">
            <a:off x="4622710" y="3338899"/>
            <a:ext cx="304800" cy="12700"/>
          </a:xfrm>
          <a:prstGeom prst="curvedConnector5">
            <a:avLst>
              <a:gd name="adj1" fmla="val -75000"/>
              <a:gd name="adj2" fmla="val -4529496"/>
              <a:gd name="adj3" fmla="val 175000"/>
            </a:avLst>
          </a:prstGeom>
          <a:solidFill>
            <a:srgbClr val="FFFFFF"/>
          </a:solidFill>
          <a:ln w="9525" cap="flat" cmpd="sng" algn="ctr">
            <a:solidFill>
              <a:srgbClr val="000000"/>
            </a:solidFill>
            <a:prstDash val="solid"/>
            <a:round/>
            <a:headEnd type="none" w="med" len="med"/>
            <a:tailEnd type="diamond" w="lg" len="lg"/>
          </a:ln>
          <a:effectLst/>
        </p:spPr>
      </p:cxnSp>
      <p:sp>
        <p:nvSpPr>
          <p:cNvPr id="79" name="TextBox 78">
            <a:extLst>
              <a:ext uri="{FF2B5EF4-FFF2-40B4-BE49-F238E27FC236}">
                <a16:creationId xmlns:a16="http://schemas.microsoft.com/office/drawing/2014/main" id="{DCA3E059-26C5-49F8-BA14-716B631CD853}"/>
              </a:ext>
            </a:extLst>
          </p:cNvPr>
          <p:cNvSpPr txBox="1"/>
          <p:nvPr/>
        </p:nvSpPr>
        <p:spPr>
          <a:xfrm>
            <a:off x="4615344" y="2758824"/>
            <a:ext cx="1168910" cy="276999"/>
          </a:xfrm>
          <a:prstGeom prst="rect">
            <a:avLst/>
          </a:prstGeom>
          <a:noFill/>
        </p:spPr>
        <p:txBody>
          <a:bodyPr wrap="none" rtlCol="0">
            <a:spAutoFit/>
          </a:bodyPr>
          <a:lstStyle/>
          <a:p>
            <a:r>
              <a:rPr lang="en-US" sz="1200" dirty="0"/>
              <a:t>Composed of</a:t>
            </a:r>
          </a:p>
        </p:txBody>
      </p:sp>
      <p:sp>
        <p:nvSpPr>
          <p:cNvPr id="80" name="TextBox 79">
            <a:extLst>
              <a:ext uri="{FF2B5EF4-FFF2-40B4-BE49-F238E27FC236}">
                <a16:creationId xmlns:a16="http://schemas.microsoft.com/office/drawing/2014/main" id="{D8A93BCF-5A28-4545-A552-127A21F791C2}"/>
              </a:ext>
            </a:extLst>
          </p:cNvPr>
          <p:cNvSpPr txBox="1"/>
          <p:nvPr/>
        </p:nvSpPr>
        <p:spPr>
          <a:xfrm>
            <a:off x="5879449" y="3995129"/>
            <a:ext cx="885179" cy="276999"/>
          </a:xfrm>
          <a:prstGeom prst="rect">
            <a:avLst/>
          </a:prstGeom>
          <a:noFill/>
        </p:spPr>
        <p:txBody>
          <a:bodyPr wrap="none" rtlCol="0">
            <a:spAutoFit/>
          </a:bodyPr>
          <a:lstStyle/>
          <a:p>
            <a:r>
              <a:rPr lang="en-US" sz="1200" dirty="0"/>
              <a:t>Connects</a:t>
            </a:r>
          </a:p>
        </p:txBody>
      </p:sp>
      <p:sp>
        <p:nvSpPr>
          <p:cNvPr id="34" name="Rectangle: Rounded Corners 23">
            <a:extLst>
              <a:ext uri="{FF2B5EF4-FFF2-40B4-BE49-F238E27FC236}">
                <a16:creationId xmlns:a16="http://schemas.microsoft.com/office/drawing/2014/main" id="{A6235770-DBFC-0840-94E7-372FDC1A32D6}"/>
              </a:ext>
            </a:extLst>
          </p:cNvPr>
          <p:cNvSpPr/>
          <p:nvPr/>
        </p:nvSpPr>
        <p:spPr bwMode="auto">
          <a:xfrm>
            <a:off x="5784254" y="2059148"/>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Flow?</a:t>
            </a:r>
          </a:p>
        </p:txBody>
      </p:sp>
    </p:spTree>
    <p:extLst>
      <p:ext uri="{BB962C8B-B14F-4D97-AF65-F5344CB8AC3E}">
        <p14:creationId xmlns:p14="http://schemas.microsoft.com/office/powerpoint/2010/main" val="31367060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13 December 2021</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Mass / 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Physical / Thermal &amp; Power views may also be similarly crudely modeled</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the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Consider use of OML / IMCE approaches</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there are different objects, and different hierarchies of objects, that are needed:</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13 December 2021</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Any other hierarchy of terms and levels may be defined, as driven by the project.  Just use them consistently.</a:t>
            </a:r>
          </a:p>
          <a:p>
            <a:pPr lvl="1"/>
            <a:r>
              <a:rPr lang="en-US" dirty="0"/>
              <a:t>Use the same basic process to create other decomposition hierarchies, like SE or RQ Levels.</a:t>
            </a:r>
          </a:p>
          <a:p>
            <a:r>
              <a:rPr lang="en-US" dirty="0"/>
              <a:t>This example also defines a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13 December 2021</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p:txBody>
          <a:bodyPr/>
          <a:lstStyle/>
          <a:p>
            <a:pPr>
              <a:lnSpc>
                <a:spcPct val="90000"/>
              </a:lnSpc>
            </a:pPr>
            <a:r>
              <a:rPr lang="en-US" altLang="en-US" sz="2400"/>
              <a:t>No simple one for one mapping</a:t>
            </a:r>
          </a:p>
          <a:p>
            <a:pPr>
              <a:lnSpc>
                <a:spcPct val="90000"/>
              </a:lnSpc>
            </a:pPr>
            <a:r>
              <a:rPr lang="en-US" altLang="en-US" sz="2400"/>
              <a:t>RASDS uses Viewpoints to expose different concerns of a single system</a:t>
            </a:r>
          </a:p>
          <a:p>
            <a:pPr>
              <a:lnSpc>
                <a:spcPct val="90000"/>
              </a:lnSpc>
            </a:pPr>
            <a:r>
              <a:rPr lang="en-US" altLang="en-US" sz="2400"/>
              <a:t>SysML uses specific diagrams to capture system structure, behavior, parameters and requirements</a:t>
            </a:r>
          </a:p>
          <a:p>
            <a:pPr>
              <a:lnSpc>
                <a:spcPct val="90000"/>
              </a:lnSpc>
            </a:pPr>
            <a:r>
              <a:rPr lang="en-US" altLang="en-US" sz="2400"/>
              <a:t>Several SysML diagrams, focused on different object classes, may be usefully applied to any given RASDS Viewpoint</a:t>
            </a:r>
          </a:p>
          <a:p>
            <a:pPr>
              <a:lnSpc>
                <a:spcPct val="90000"/>
              </a:lnSpc>
            </a:pPr>
            <a:r>
              <a:rPr lang="en-US" altLang="en-US" sz="2400"/>
              <a:t>Extended SysML Views may be used to define the relationships between Viewpoints and Diagrams</a:t>
            </a:r>
          </a:p>
          <a:p>
            <a:pPr>
              <a:lnSpc>
                <a:spcPct val="90000"/>
              </a:lnSpc>
            </a:pPr>
            <a:r>
              <a:rPr lang="en-US" altLang="en-US" sz="2400"/>
              <a:t>SysML will support more accurate fine grained modeling of structure, relationships and behavior than was expected of RASDS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13 December 2021</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93738" y="1443038"/>
            <a:ext cx="7772400" cy="4708525"/>
          </a:xfrm>
        </p:spPr>
        <p:txBody>
          <a:bodyPr/>
          <a:lstStyle/>
          <a:p>
            <a:pPr>
              <a:lnSpc>
                <a:spcPct val="90000"/>
              </a:lnSpc>
            </a:pPr>
            <a:r>
              <a:rPr lang="en-US" altLang="en-US" sz="2000"/>
              <a:t>Enterprise</a:t>
            </a:r>
          </a:p>
          <a:p>
            <a:pPr lvl="1">
              <a:lnSpc>
                <a:spcPct val="90000"/>
              </a:lnSpc>
            </a:pPr>
            <a:r>
              <a:rPr lang="en-US" altLang="en-US" sz="1800"/>
              <a:t>Organizational component &amp; collaboration diagrams</a:t>
            </a:r>
          </a:p>
          <a:p>
            <a:pPr lvl="1">
              <a:lnSpc>
                <a:spcPct val="90000"/>
              </a:lnSpc>
            </a:pPr>
            <a:r>
              <a:rPr lang="en-US" altLang="en-US" sz="1800"/>
              <a:t>Use case, interaction overview diagrams</a:t>
            </a:r>
          </a:p>
          <a:p>
            <a:pPr lvl="1">
              <a:lnSpc>
                <a:spcPct val="90000"/>
              </a:lnSpc>
            </a:pPr>
            <a:r>
              <a:rPr lang="en-US" altLang="en-US" sz="1800"/>
              <a:t>Requirements &amp; constraints for rules, policies &amp; agreements </a:t>
            </a:r>
          </a:p>
          <a:p>
            <a:pPr>
              <a:lnSpc>
                <a:spcPct val="90000"/>
              </a:lnSpc>
            </a:pPr>
            <a:r>
              <a:rPr lang="en-US" altLang="en-US" sz="2000"/>
              <a:t>Connectivity</a:t>
            </a:r>
          </a:p>
          <a:p>
            <a:pPr lvl="1">
              <a:lnSpc>
                <a:spcPct val="90000"/>
              </a:lnSpc>
            </a:pPr>
            <a:r>
              <a:rPr lang="en-US" altLang="en-US" sz="1800"/>
              <a:t>Physical component, composition, collaboration &amp; class diagrams</a:t>
            </a:r>
          </a:p>
          <a:p>
            <a:pPr lvl="1">
              <a:lnSpc>
                <a:spcPct val="90000"/>
              </a:lnSpc>
            </a:pPr>
            <a:r>
              <a:rPr lang="en-US" altLang="en-US" sz="1800"/>
              <a:t>Parametric diagram for physical link characterization</a:t>
            </a:r>
          </a:p>
          <a:p>
            <a:pPr>
              <a:lnSpc>
                <a:spcPct val="90000"/>
              </a:lnSpc>
            </a:pPr>
            <a:r>
              <a:rPr lang="en-US" altLang="en-US" sz="2000"/>
              <a:t>Functional</a:t>
            </a:r>
          </a:p>
          <a:p>
            <a:pPr lvl="1">
              <a:lnSpc>
                <a:spcPct val="90000"/>
              </a:lnSpc>
            </a:pPr>
            <a:r>
              <a:rPr lang="en-US" altLang="en-US" sz="1800"/>
              <a:t>Logical component, collaboration &amp; class diagrams</a:t>
            </a:r>
          </a:p>
          <a:p>
            <a:pPr lvl="1">
              <a:lnSpc>
                <a:spcPct val="90000"/>
              </a:lnSpc>
            </a:pPr>
            <a:r>
              <a:rPr lang="en-US" altLang="en-US" sz="1800"/>
              <a:t>Activity, state chart, parametric, &amp; timing diagrams</a:t>
            </a:r>
          </a:p>
          <a:p>
            <a:pPr>
              <a:lnSpc>
                <a:spcPct val="90000"/>
              </a:lnSpc>
            </a:pPr>
            <a:r>
              <a:rPr lang="en-US" altLang="en-US" sz="2000"/>
              <a:t>Informational</a:t>
            </a:r>
          </a:p>
          <a:p>
            <a:pPr lvl="1">
              <a:lnSpc>
                <a:spcPct val="90000"/>
              </a:lnSpc>
            </a:pPr>
            <a:r>
              <a:rPr lang="en-US" altLang="en-US" sz="1800"/>
              <a:t>Information class &amp; parametric diagrams</a:t>
            </a:r>
          </a:p>
          <a:p>
            <a:pPr>
              <a:lnSpc>
                <a:spcPct val="90000"/>
              </a:lnSpc>
            </a:pPr>
            <a:r>
              <a:rPr lang="en-US" altLang="en-US" sz="2000"/>
              <a:t>Communication</a:t>
            </a:r>
          </a:p>
          <a:p>
            <a:pPr lvl="1">
              <a:lnSpc>
                <a:spcPct val="90000"/>
              </a:lnSpc>
            </a:pPr>
            <a:r>
              <a:rPr lang="en-US" altLang="en-US" sz="1800"/>
              <a:t>Protocol component &amp; collaboration diagrams</a:t>
            </a:r>
          </a:p>
          <a:p>
            <a:pPr lvl="1">
              <a:lnSpc>
                <a:spcPct val="90000"/>
              </a:lnSpc>
            </a:pPr>
            <a:r>
              <a:rPr lang="en-US" altLang="en-US" sz="1800"/>
              <a:t>State machine, sequence, activity &amp; timing diagrams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p:txBody>
          <a:bodyPr/>
          <a:lstStyle/>
          <a:p>
            <a:r>
              <a:rPr lang="en-US" altLang="en-US" sz="2400"/>
              <a:t>Connectivity View (Nodes &amp; Links) </a:t>
            </a:r>
            <a:br>
              <a:rPr lang="en-US" altLang="en-US" sz="2400"/>
            </a:br>
            <a:r>
              <a:rPr lang="en-US" altLang="en-US" sz="2400"/>
              <a:t>Using SysML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93738" y="490538"/>
            <a:ext cx="7772400" cy="854075"/>
          </a:xfrm>
          <a:noFill/>
          <a:ln/>
        </p:spPr>
        <p:txBody>
          <a:bodyPr/>
          <a:lstStyle/>
          <a:p>
            <a:r>
              <a:rPr lang="en-US" altLang="en-US" sz="2800"/>
              <a:t>Connectivity View (Composition) </a:t>
            </a:r>
            <a:br>
              <a:rPr lang="en-US" altLang="en-US" sz="2800"/>
            </a:br>
            <a:r>
              <a:rPr lang="en-US" altLang="en-US" sz="2800"/>
              <a:t>Using SysML Components</a:t>
            </a:r>
            <a:br>
              <a:rPr lang="en-US" altLang="en-US" sz="2800"/>
            </a:br>
            <a:endParaRPr lang="en-US" altLang="en-US" sz="280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93738" y="223838"/>
            <a:ext cx="7772400" cy="854075"/>
          </a:xfrm>
        </p:spPr>
        <p:txBody>
          <a:bodyPr/>
          <a:lstStyle/>
          <a:p>
            <a:r>
              <a:rPr lang="en-US" altLang="en-US" sz="2800"/>
              <a:t>Functional View Using SysML</a:t>
            </a:r>
            <a:br>
              <a:rPr lang="en-US" altLang="en-US" sz="2800"/>
            </a:br>
            <a:r>
              <a:rPr lang="en-US" altLang="en-US" sz="280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93738" y="261938"/>
            <a:ext cx="7772400" cy="854075"/>
          </a:xfrm>
        </p:spPr>
        <p:txBody>
          <a:bodyPr/>
          <a:lstStyle/>
          <a:p>
            <a:r>
              <a:rPr lang="en-US" altLang="en-US" sz="2800"/>
              <a:t>Informational View Using SysML</a:t>
            </a:r>
            <a:br>
              <a:rPr lang="en-US" altLang="en-US" sz="2800"/>
            </a:br>
            <a:r>
              <a:rPr lang="en-US" altLang="en-US" sz="280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180737</TotalTime>
  <Pages>51</Pages>
  <Words>16269</Words>
  <Application>Microsoft Macintosh PowerPoint</Application>
  <PresentationFormat>Letter Paper (8.5x11 in)</PresentationFormat>
  <Paragraphs>3082</Paragraphs>
  <Slides>114</Slides>
  <Notes>56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25" baseType="lpstr">
      <vt:lpstr>Arial</vt:lpstr>
      <vt:lpstr>Calibri</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Meta-models: relationships between UML, ISO 42010, RASDS meta-models, and user models</vt:lpstr>
      <vt:lpstr>PowerPoint Presentation</vt:lpstr>
      <vt:lpstr>A reminder from DoDAF: DoDAF Viewpoints and Models - intro</vt:lpstr>
      <vt:lpstr>Original RASDS Top Level Object Ontology </vt:lpstr>
      <vt:lpstr>RASDS++ Viewpoint Specifications</vt:lpstr>
      <vt:lpstr>RASDS++ Representations (with ASL and SC14 extensions)</vt:lpstr>
      <vt:lpstr>Relationship of ASL &amp; SCCS-ARD/ADD to RASDS</vt:lpstr>
      <vt:lpstr>PowerPoint Presentation</vt:lpstr>
      <vt:lpstr>PowerPoint Presentation</vt:lpstr>
      <vt:lpstr>Revised RASDS++ (DRAFT) Top Level Object Ontology </vt:lpstr>
      <vt:lpstr>Comments on Engineering and Mission Assurance Viewpoints</vt:lpstr>
      <vt:lpstr>PowerPoint Presentation</vt:lpstr>
      <vt:lpstr>Technical Architecture Definitions</vt:lpstr>
      <vt:lpstr>Functional Viewpoint</vt:lpstr>
      <vt:lpstr>PowerPoint Presentation</vt:lpstr>
      <vt:lpstr>Extended RASDS Functional View Representation*</vt:lpstr>
      <vt:lpstr>PowerPoint Presentation</vt:lpstr>
      <vt:lpstr>Simplified functional VP example</vt:lpstr>
      <vt:lpstr>Example: MOIMS top-level Functional Decomposition,  Data and Services (from ASL)</vt:lpstr>
      <vt:lpstr>Information Viewpoint</vt:lpstr>
      <vt:lpstr>PowerPoint Presentation</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RASDS Connectivity View Representation</vt:lpstr>
      <vt:lpstr>PowerPoint Presentation</vt:lpstr>
      <vt:lpstr>ASL Connectivity View: Simple ABA Mission example  showing application layer function deployment to Nodes</vt:lpstr>
      <vt:lpstr>ASL Connectivity View with Abstract Protocol Layer (showing corresponding Function and protocol stack deployments)</vt:lpstr>
      <vt:lpstr>Communications Viewpoint</vt:lpstr>
      <vt:lpstr>PowerPoint Presentation</vt:lpstr>
      <vt:lpstr>RASDS Protocol View Representation </vt:lpstr>
      <vt:lpstr>Simple Communications View example Basic ABA End-to-End Forward CLTU Protocols </vt:lpstr>
      <vt:lpstr>PowerPoint Presentation</vt:lpstr>
      <vt:lpstr>Enterprise Viewpoint - Revised</vt:lpstr>
      <vt:lpstr>PowerPoint Presentation</vt:lpstr>
      <vt:lpstr>RASDS Enterprise View Representation</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Enterprise Modelling Ontology - Formalized Relationships (Capability / Process Viewpoint, leaves out Systems &amp; Functions)</vt:lpstr>
      <vt:lpstr>Formalized Relationships among Terms (System Viewpoint aspects, related to Capability)</vt:lpstr>
      <vt:lpstr>Formalized Relationships between Enterprise &amp; Technical Architecture (Enterprise Viewpoint &amp; System Architecture Viewpoint objects)</vt:lpstr>
      <vt:lpstr>Changes for SC14 Perspectives/Viewpoints</vt:lpstr>
      <vt:lpstr>PowerPoint Presentation</vt:lpstr>
      <vt:lpstr>Services Viewpoint - New</vt:lpstr>
      <vt:lpstr>ASL-style Services Viewpoint Example: Mission Control Service Table and correspondences</vt:lpstr>
      <vt:lpstr>RASDS Service Protocol Representation </vt:lpstr>
      <vt:lpstr>Relationship of Services to Message Bus, Web or Cloud, or Message Protocols</vt:lpstr>
      <vt:lpstr>Operations Viewpoint - New</vt:lpstr>
      <vt:lpstr>PowerPoint Presentation</vt:lpstr>
      <vt:lpstr>Operational Viewpoint Questions</vt:lpstr>
      <vt:lpstr>RASDS Operations View Representation</vt:lpstr>
      <vt:lpstr>Operational Viewpoint Selected Definitions of Terms</vt:lpstr>
      <vt:lpstr>Temporal Aspects of Operational Viewpoint</vt:lpstr>
      <vt:lpstr>Relationships between Functional and Operational views</vt:lpstr>
      <vt:lpstr>Functional Viewpoint – Telemetry &amp; Mission Operations Functions &amp; Service Interfaces</vt:lpstr>
      <vt:lpstr>Operations Viewpoint – Mission Control Process Diagram (tasks &amp; data flows)</vt:lpstr>
      <vt:lpstr>“Singing and Dancing” Views</vt:lpstr>
      <vt:lpstr>Functional &amp; Operational  Diagram Tracking #1</vt:lpstr>
      <vt:lpstr>Functional &amp; Operational Diagram Tracking #2</vt:lpstr>
      <vt:lpstr>Functional &amp; Operational Diagram Tracking #3</vt:lpstr>
      <vt:lpstr>Functional &amp; Operational Diagram Tracking #4</vt:lpstr>
      <vt:lpstr>Research: Operational Viewpoint Identified Definitions of Terms</vt:lpstr>
      <vt:lpstr>DRAFT Operations Meta-model (OWL) Replace / Update</vt:lpstr>
      <vt:lpstr>Physical Viewpoint - New</vt:lpstr>
      <vt:lpstr>Physical / Structural Viewpoint - New, contd</vt:lpstr>
      <vt:lpstr>PowerPoint Presentation</vt:lpstr>
      <vt:lpstr>RASDS Physical View Representation</vt:lpstr>
      <vt:lpstr>RASDS Physical View Simple Example</vt:lpstr>
      <vt:lpstr>Physical Viewpoint Ontology</vt:lpstr>
      <vt:lpstr>Physical Viewpoint Ontology</vt:lpstr>
      <vt:lpstr>Physical Viewpoint: Some Aspects</vt:lpstr>
      <vt:lpstr>PowerPoint Presentation</vt:lpstr>
      <vt:lpstr>Physical / Structural View</vt:lpstr>
      <vt:lpstr>Comments on Physical / Structural View (and other Physical Views)</vt:lpstr>
      <vt:lpstr>Proposal for Physical / Structural View (and other Physical Views)</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Functional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267</cp:revision>
  <cp:lastPrinted>2021-10-25T17:19:27Z</cp:lastPrinted>
  <dcterms:created xsi:type="dcterms:W3CDTF">2009-09-30T14:54:45Z</dcterms:created>
  <dcterms:modified xsi:type="dcterms:W3CDTF">2021-12-14T16:26:42Z</dcterms:modified>
</cp:coreProperties>
</file>