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0"/>
  </p:notesMasterIdLst>
  <p:handoutMasterIdLst>
    <p:handoutMasterId r:id="rId91"/>
  </p:handoutMasterIdLst>
  <p:sldIdLst>
    <p:sldId id="644" r:id="rId2"/>
    <p:sldId id="736" r:id="rId3"/>
    <p:sldId id="732" r:id="rId4"/>
    <p:sldId id="745" r:id="rId5"/>
    <p:sldId id="2050" r:id="rId6"/>
    <p:sldId id="730" r:id="rId7"/>
    <p:sldId id="765" r:id="rId8"/>
    <p:sldId id="257" r:id="rId9"/>
    <p:sldId id="772" r:id="rId10"/>
    <p:sldId id="296" r:id="rId11"/>
    <p:sldId id="737" r:id="rId12"/>
    <p:sldId id="743" r:id="rId13"/>
    <p:sldId id="731" r:id="rId14"/>
    <p:sldId id="773" r:id="rId15"/>
    <p:sldId id="774" r:id="rId16"/>
    <p:sldId id="372" r:id="rId17"/>
    <p:sldId id="2035" r:id="rId18"/>
    <p:sldId id="746" r:id="rId19"/>
    <p:sldId id="494" r:id="rId20"/>
    <p:sldId id="297" r:id="rId21"/>
    <p:sldId id="276" r:id="rId22"/>
    <p:sldId id="747" r:id="rId23"/>
    <p:sldId id="766" r:id="rId24"/>
    <p:sldId id="299" r:id="rId25"/>
    <p:sldId id="281" r:id="rId26"/>
    <p:sldId id="411" r:id="rId27"/>
    <p:sldId id="748" r:id="rId28"/>
    <p:sldId id="757" r:id="rId29"/>
    <p:sldId id="495" r:id="rId30"/>
    <p:sldId id="274" r:id="rId31"/>
    <p:sldId id="303" r:id="rId32"/>
    <p:sldId id="298" r:id="rId33"/>
    <p:sldId id="300" r:id="rId34"/>
    <p:sldId id="749" r:id="rId35"/>
    <p:sldId id="493" r:id="rId36"/>
    <p:sldId id="268" r:id="rId37"/>
    <p:sldId id="442" r:id="rId38"/>
    <p:sldId id="750" r:id="rId39"/>
    <p:sldId id="768" r:id="rId40"/>
    <p:sldId id="759" r:id="rId41"/>
    <p:sldId id="2034" r:id="rId42"/>
    <p:sldId id="2039" r:id="rId43"/>
    <p:sldId id="2040" r:id="rId44"/>
    <p:sldId id="2036" r:id="rId45"/>
    <p:sldId id="2043" r:id="rId46"/>
    <p:sldId id="278" r:id="rId47"/>
    <p:sldId id="733" r:id="rId48"/>
    <p:sldId id="751" r:id="rId49"/>
    <p:sldId id="742" r:id="rId50"/>
    <p:sldId id="2058" r:id="rId51"/>
    <p:sldId id="769" r:id="rId52"/>
    <p:sldId id="752" r:id="rId53"/>
    <p:sldId id="2044" r:id="rId54"/>
    <p:sldId id="2041" r:id="rId55"/>
    <p:sldId id="2051" r:id="rId56"/>
    <p:sldId id="2052" r:id="rId57"/>
    <p:sldId id="781" r:id="rId58"/>
    <p:sldId id="2053" r:id="rId59"/>
    <p:sldId id="2054" r:id="rId60"/>
    <p:sldId id="2057" r:id="rId61"/>
    <p:sldId id="777" r:id="rId62"/>
    <p:sldId id="778" r:id="rId63"/>
    <p:sldId id="779" r:id="rId64"/>
    <p:sldId id="780" r:id="rId65"/>
    <p:sldId id="761" r:id="rId66"/>
    <p:sldId id="762" r:id="rId67"/>
    <p:sldId id="770" r:id="rId68"/>
    <p:sldId id="771" r:id="rId69"/>
    <p:sldId id="2047" r:id="rId70"/>
    <p:sldId id="2048" r:id="rId71"/>
    <p:sldId id="734" r:id="rId72"/>
    <p:sldId id="764" r:id="rId73"/>
    <p:sldId id="2045" r:id="rId74"/>
    <p:sldId id="2046" r:id="rId75"/>
    <p:sldId id="2055" r:id="rId76"/>
    <p:sldId id="744" r:id="rId77"/>
    <p:sldId id="2056" r:id="rId78"/>
    <p:sldId id="735" r:id="rId79"/>
    <p:sldId id="741" r:id="rId80"/>
    <p:sldId id="2049" r:id="rId81"/>
    <p:sldId id="283" r:id="rId82"/>
    <p:sldId id="269" r:id="rId83"/>
    <p:sldId id="259" r:id="rId84"/>
    <p:sldId id="261" r:id="rId85"/>
    <p:sldId id="729" r:id="rId86"/>
    <p:sldId id="714" r:id="rId87"/>
    <p:sldId id="262" r:id="rId88"/>
    <p:sldId id="263" r:id="rId89"/>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EF43F7"/>
    <a:srgbClr val="3FCCB6"/>
    <a:srgbClr val="FF7C00"/>
    <a:srgbClr val="0C8FCC"/>
    <a:srgbClr val="00FF00"/>
    <a:srgbClr val="CCC30C"/>
    <a:srgbClr val="CC0606"/>
    <a:srgbClr val="CC0ECC"/>
    <a:srgbClr val="FF82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42"/>
    <p:restoredTop sz="99449" autoAdjust="0"/>
  </p:normalViewPr>
  <p:slideViewPr>
    <p:cSldViewPr>
      <p:cViewPr varScale="1">
        <p:scale>
          <a:sx n="178" d="100"/>
          <a:sy n="178" d="100"/>
        </p:scale>
        <p:origin x="912" y="176"/>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16</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19</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20</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4-2, trim top &amp; bottom</a:t>
            </a:r>
          </a:p>
          <a:p>
            <a:endParaRPr lang="en-GB" dirty="0"/>
          </a:p>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21</a:t>
            </a:fld>
            <a:endParaRPr lang="en-GB" altLang="en-US"/>
          </a:p>
        </p:txBody>
      </p:sp>
    </p:spTree>
    <p:extLst>
      <p:ext uri="{BB962C8B-B14F-4D97-AF65-F5344CB8AC3E}">
        <p14:creationId xmlns:p14="http://schemas.microsoft.com/office/powerpoint/2010/main" val="43970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23</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24</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5-15,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25</a:t>
            </a:fld>
            <a:endParaRPr lang="en-US"/>
          </a:p>
        </p:txBody>
      </p:sp>
    </p:spTree>
    <p:extLst>
      <p:ext uri="{BB962C8B-B14F-4D97-AF65-F5344CB8AC3E}">
        <p14:creationId xmlns:p14="http://schemas.microsoft.com/office/powerpoint/2010/main" val="356481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5-16,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26</a:t>
            </a:fld>
            <a:endParaRPr lang="en-US"/>
          </a:p>
        </p:txBody>
      </p:sp>
    </p:spTree>
    <p:extLst>
      <p:ext uri="{BB962C8B-B14F-4D97-AF65-F5344CB8AC3E}">
        <p14:creationId xmlns:p14="http://schemas.microsoft.com/office/powerpoint/2010/main" val="223571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29</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6149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30</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335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9-2, trim headers &amp; footers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ABA: Spacecraft, ESLT, MOC and SMC (ignore NOC)</a:t>
            </a:r>
            <a:br>
              <a:rPr lang="en-GB" sz="1200" dirty="0"/>
            </a:br>
            <a:r>
              <a:rPr lang="en-GB" sz="1200" dirty="0"/>
              <a:t>On-board Functions: Basic M&amp;C; On-board Procedures; On-board Scheduler</a:t>
            </a:r>
            <a:br>
              <a:rPr lang="en-GB" sz="1200" dirty="0"/>
            </a:br>
            <a:r>
              <a:rPr lang="en-GB" sz="1200" dirty="0"/>
              <a:t>Tracking done by Dedicated ESLT</a:t>
            </a:r>
            <a:br>
              <a:rPr lang="en-GB" sz="1200" dirty="0"/>
            </a:br>
            <a:r>
              <a:rPr lang="en-GB" sz="1200" dirty="0"/>
              <a:t>S/C DB, OBSW and OBCPs from S/C Manufacturer, also supporting performance monitoring and fault diagnosis</a:t>
            </a:r>
            <a:br>
              <a:rPr lang="en-GB" sz="1200" dirty="0"/>
            </a:br>
            <a:r>
              <a:rPr lang="en-GB" sz="1200" dirty="0"/>
              <a:t>All other functions in MOC</a:t>
            </a:r>
          </a:p>
          <a:p>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31</a:t>
            </a:fld>
            <a:endParaRPr lang="en-GB" altLang="en-US"/>
          </a:p>
        </p:txBody>
      </p:sp>
    </p:spTree>
    <p:extLst>
      <p:ext uri="{BB962C8B-B14F-4D97-AF65-F5344CB8AC3E}">
        <p14:creationId xmlns:p14="http://schemas.microsoft.com/office/powerpoint/2010/main" val="1854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8-4,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32</a:t>
            </a:fld>
            <a:endParaRPr lang="en-GB" altLang="en-US"/>
          </a:p>
        </p:txBody>
      </p:sp>
    </p:spTree>
    <p:extLst>
      <p:ext uri="{BB962C8B-B14F-4D97-AF65-F5344CB8AC3E}">
        <p14:creationId xmlns:p14="http://schemas.microsoft.com/office/powerpoint/2010/main" val="1739246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3-7,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33</a:t>
            </a:fld>
            <a:endParaRPr lang="en-GB" altLang="en-US"/>
          </a:p>
        </p:txBody>
      </p:sp>
    </p:spTree>
    <p:extLst>
      <p:ext uri="{BB962C8B-B14F-4D97-AF65-F5344CB8AC3E}">
        <p14:creationId xmlns:p14="http://schemas.microsoft.com/office/powerpoint/2010/main" val="1675332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11329F0-A77B-5D45-BFF5-E31AA0CBBA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35</a:t>
            </a:fld>
            <a:endParaRPr lang="en-US" altLang="en-US" sz="1200"/>
          </a:p>
        </p:txBody>
      </p:sp>
      <p:sp>
        <p:nvSpPr>
          <p:cNvPr id="25602" name="Rectangle 2">
            <a:extLst>
              <a:ext uri="{FF2B5EF4-FFF2-40B4-BE49-F238E27FC236}">
                <a16:creationId xmlns:a16="http://schemas.microsoft.com/office/drawing/2014/main" id="{BEACA633-7F35-C94F-B345-74E08BDE585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C4236E5-CB8B-964C-AD82-BF8B3325540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187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ASL Fig 9-16, trim headers &amp; footers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eaLnBrk="1" hangingPunct="1"/>
            <a:r>
              <a:rPr lang="en-US" dirty="0">
                <a:latin typeface="Times New Roman" pitchFamily="18" charset="0"/>
                <a:ea typeface="ＭＳ Ｐゴシック" pitchFamily="34" charset="-128"/>
              </a:rPr>
              <a:t>12/12/12: New slide from Peter.  Figure title</a:t>
            </a:r>
            <a:r>
              <a:rPr lang="en-US" baseline="0" dirty="0">
                <a:latin typeface="Times New Roman" pitchFamily="18" charset="0"/>
                <a:ea typeface="ＭＳ Ｐゴシック" pitchFamily="34" charset="-128"/>
              </a:rPr>
              <a:t> in document is shown above. PPT original figure title is “</a:t>
            </a:r>
            <a:r>
              <a:rPr lang="en-GB" sz="1200" b="1" dirty="0"/>
              <a:t>SSI Secure Single Link Cross Support – Forward</a:t>
            </a:r>
          </a:p>
          <a:p>
            <a:pPr eaLnBrk="1" hangingPunct="1"/>
            <a:r>
              <a:rPr lang="en-GB" sz="1200" b="1" dirty="0"/>
              <a:t>(File, Frame &amp; Message all DTN)</a:t>
            </a:r>
            <a:endParaRPr 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latin typeface="Times New Roman" pitchFamily="18" charset="0"/>
              <a:ea typeface="ＭＳ Ｐゴシック" pitchFamily="34" charset="-128"/>
            </a:endParaRPr>
          </a:p>
          <a:p>
            <a:pPr eaLnBrk="1" hangingPunct="1">
              <a:spcBef>
                <a:spcPct val="0"/>
              </a:spcBef>
            </a:pPr>
            <a:endParaRPr lang="en-US" dirty="0">
              <a:latin typeface="Times New Roman" pitchFamily="18" charset="0"/>
              <a:ea typeface="ＭＳ Ｐゴシック" pitchFamily="34" charset="-128"/>
            </a:endParaRPr>
          </a:p>
        </p:txBody>
      </p:sp>
      <p:sp>
        <p:nvSpPr>
          <p:cNvPr id="39939"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37</a:t>
            </a:fld>
            <a:endParaRPr lang="en-US" sz="1200"/>
          </a:p>
        </p:txBody>
      </p:sp>
    </p:spTree>
    <p:extLst>
      <p:ext uri="{BB962C8B-B14F-4D97-AF65-F5344CB8AC3E}">
        <p14:creationId xmlns:p14="http://schemas.microsoft.com/office/powerpoint/2010/main" val="3436145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39</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1428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47</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4376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53</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5117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58</a:t>
            </a:fld>
            <a:endParaRPr lang="en-GB" altLang="en-US"/>
          </a:p>
        </p:txBody>
      </p:sp>
    </p:spTree>
    <p:extLst>
      <p:ext uri="{BB962C8B-B14F-4D97-AF65-F5344CB8AC3E}">
        <p14:creationId xmlns:p14="http://schemas.microsoft.com/office/powerpoint/2010/main" val="1666647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61</a:t>
            </a:fld>
            <a:endParaRPr lang="en-GB" altLang="en-US"/>
          </a:p>
        </p:txBody>
      </p:sp>
    </p:spTree>
    <p:extLst>
      <p:ext uri="{BB962C8B-B14F-4D97-AF65-F5344CB8AC3E}">
        <p14:creationId xmlns:p14="http://schemas.microsoft.com/office/powerpoint/2010/main" val="316582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3</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3</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5718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62</a:t>
            </a:fld>
            <a:endParaRPr lang="en-GB" altLang="en-US"/>
          </a:p>
        </p:txBody>
      </p:sp>
    </p:spTree>
    <p:extLst>
      <p:ext uri="{BB962C8B-B14F-4D97-AF65-F5344CB8AC3E}">
        <p14:creationId xmlns:p14="http://schemas.microsoft.com/office/powerpoint/2010/main" val="4121115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63</a:t>
            </a:fld>
            <a:endParaRPr lang="en-GB" altLang="en-US"/>
          </a:p>
        </p:txBody>
      </p:sp>
    </p:spTree>
    <p:extLst>
      <p:ext uri="{BB962C8B-B14F-4D97-AF65-F5344CB8AC3E}">
        <p14:creationId xmlns:p14="http://schemas.microsoft.com/office/powerpoint/2010/main" val="4232431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64</a:t>
            </a:fld>
            <a:endParaRPr lang="en-GB" altLang="en-US"/>
          </a:p>
        </p:txBody>
      </p:sp>
    </p:spTree>
    <p:extLst>
      <p:ext uri="{BB962C8B-B14F-4D97-AF65-F5344CB8AC3E}">
        <p14:creationId xmlns:p14="http://schemas.microsoft.com/office/powerpoint/2010/main" val="3048240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67</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46926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71</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71</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4002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72</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5474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78</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19441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81</a:t>
            </a:fld>
            <a:endParaRPr lang="en-GB" altLang="en-US"/>
          </a:p>
        </p:txBody>
      </p:sp>
    </p:spTree>
    <p:extLst>
      <p:ext uri="{BB962C8B-B14F-4D97-AF65-F5344CB8AC3E}">
        <p14:creationId xmlns:p14="http://schemas.microsoft.com/office/powerpoint/2010/main" val="688256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85</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85</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6</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6</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8</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046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a:t>
            </a:fld>
            <a:endParaRPr lang="en-GB" altLang="en-US"/>
          </a:p>
        </p:txBody>
      </p:sp>
    </p:spTree>
    <p:extLst>
      <p:ext uri="{BB962C8B-B14F-4D97-AF65-F5344CB8AC3E}">
        <p14:creationId xmlns:p14="http://schemas.microsoft.com/office/powerpoint/2010/main" val="33867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12</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44292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13</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13</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14</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101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16 October 2021</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023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October 2021</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125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October 2021</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C3C486-0556-4B49-A832-9A505CBAAF36}"/>
              </a:ext>
            </a:extLst>
          </p:cNvPr>
          <p:cNvSpPr>
            <a:spLocks noGrp="1"/>
          </p:cNvSpPr>
          <p:nvPr>
            <p:ph type="dt" sz="half" idx="2"/>
          </p:nvPr>
        </p:nvSpPr>
        <p:spPr>
          <a:xfrm>
            <a:off x="85725" y="6533924"/>
            <a:ext cx="742950" cy="260350"/>
          </a:xfrm>
          <a:prstGeom prst="rect">
            <a:avLst/>
          </a:prstGeom>
        </p:spPr>
        <p:txBody>
          <a:bodyPr vert="horz" lIns="91440" tIns="45720" rIns="91440" bIns="45720" rtlCol="0" anchor="ctr"/>
          <a:lstStyle>
            <a:lvl1pPr algn="l">
              <a:defRPr sz="900" smtClean="0">
                <a:solidFill>
                  <a:srgbClr val="1F497D"/>
                </a:solidFill>
                <a:latin typeface="Arial" charset="0"/>
                <a:ea typeface="Osaka" charset="0"/>
                <a:cs typeface="Osaka" charset="0"/>
              </a:defRPr>
            </a:lvl1pPr>
          </a:lstStyle>
          <a:p>
            <a:pPr>
              <a:defRPr/>
            </a:pPr>
            <a:r>
              <a:rPr lang="en-US"/>
              <a:t>16 October 2021</a:t>
            </a:r>
          </a:p>
        </p:txBody>
      </p:sp>
      <p:sp>
        <p:nvSpPr>
          <p:cNvPr id="4" name="Slide Number Placeholder 5">
            <a:extLst>
              <a:ext uri="{FF2B5EF4-FFF2-40B4-BE49-F238E27FC236}">
                <a16:creationId xmlns:a16="http://schemas.microsoft.com/office/drawing/2014/main" id="{A8000659-C8A9-DD44-A78F-36E709A0C585}"/>
              </a:ext>
            </a:extLst>
          </p:cNvPr>
          <p:cNvSpPr>
            <a:spLocks noGrp="1"/>
          </p:cNvSpPr>
          <p:nvPr>
            <p:ph type="sldNum" sz="quarter" idx="4"/>
          </p:nvPr>
        </p:nvSpPr>
        <p:spPr>
          <a:xfrm>
            <a:off x="7302953" y="6533924"/>
            <a:ext cx="1828800" cy="2603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1F497D"/>
                </a:solidFill>
              </a:defRPr>
            </a:lvl1pPr>
          </a:lstStyle>
          <a:p>
            <a:r>
              <a:rPr lang="en-US" altLang="en-US"/>
              <a:t>                                   </a:t>
            </a:r>
            <a:fld id="{223AF3C6-1824-4126-84C8-45C1C210ED39}" type="slidenum">
              <a:rPr lang="en-US" altLang="en-US"/>
              <a:pPr/>
              <a:t>‹#›</a:t>
            </a:fld>
            <a:endParaRPr lang="en-US" altLang="en-US" sz="1050"/>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1943100" y="6480631"/>
            <a:ext cx="5257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7479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204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02"/>
          <p:cNvSpPr>
            <a:spLocks noGrp="1" noChangeArrowheads="1"/>
          </p:cNvSpPr>
          <p:nvPr>
            <p:ph type="dt" sz="half" idx="10"/>
          </p:nvPr>
        </p:nvSpPr>
        <p:spPr/>
        <p:txBody>
          <a:bodyPr/>
          <a:lstStyle>
            <a:lvl1pPr>
              <a:defRPr/>
            </a:lvl1pPr>
          </a:lstStyle>
          <a:p>
            <a:r>
              <a:rPr lang="en-US"/>
              <a:t>16 October 2021</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306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16 October 2021</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409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October 2021</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511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October 2021</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613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October 2021</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716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1002">
            <a:extLst>
              <a:ext uri="{FF2B5EF4-FFF2-40B4-BE49-F238E27FC236}">
                <a16:creationId xmlns:a16="http://schemas.microsoft.com/office/drawing/2014/main" id="{108899A8-4759-774E-BAD6-2B734225B9E2}"/>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October 2021</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818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October 2021</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921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October 2021</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1157" name="Bitmap Image" r:id="rId15" imgW="5668166" imgH="809738" progId="">
                  <p:embed/>
                </p:oleObj>
              </mc:Choice>
              <mc:Fallback>
                <p:oleObj name="Bitmap Image" r:id="rId15" imgW="5668166" imgH="809738" progId="">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16 October 2021</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en.wikipedia.org/wiki/Computer_progra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urldefense.us/v3/__https:/en.wikipedia.org/wiki/Black_box__;!!PvBDto6Hs4WbVuu7!c781dVTJbgzp17Nf2sjpbJs018DVFA9wKTlQkJgRJaYO2Z9fNfQ7tZVvaRAlXK-0LjXdw9Dr$" TargetMode="External"/><Relationship Id="rId2" Type="http://schemas.openxmlformats.org/officeDocument/2006/relationships/hyperlink" Target="https://urldefense.us/v3/__https:/en.wikipedia.org/wiki/Service-oriented_architecture*cite_note-2__;Iw!!PvBDto6Hs4WbVuu7!c781dVTJbgzp17Nf2sjpbJs018DVFA9wKTlQkJgRJaYO2Z9fNfQ7tZVvaRAlXK-0Ltkt4cx7$" TargetMode="External"/><Relationship Id="rId1" Type="http://schemas.openxmlformats.org/officeDocument/2006/relationships/slideLayout" Target="../slideLayouts/slideLayout2.xml"/><Relationship Id="rId5" Type="http://schemas.openxmlformats.org/officeDocument/2006/relationships/hyperlink" Target="https://en.wikipedia.org/wiki/Service-oriented_architecture" TargetMode="External"/><Relationship Id="rId4" Type="http://schemas.openxmlformats.org/officeDocument/2006/relationships/hyperlink" Target="https://urldefense.us/v3/__https:/en.wikipedia.org/wiki/Service-oriented_architecture*cite_note-3__;Iw!!PvBDto6Hs4WbVuu7!c781dVTJbgzp17Nf2sjpbJs018DVFA9wKTlQkJgRJaYO2Z9fNfQ7tZVvaRAlXK-0Lj9AfNzr$"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hyperlink" Target="https://dodcio.defense.gov/Library/DoDArchitectureFramework/dodaf20_ov6b.aspx" TargetMode="External"/><Relationship Id="rId3" Type="http://schemas.openxmlformats.org/officeDocument/2006/relationships/hyperlink" Target="https://dodcio.defense.gov/Library/DoDArchitectureFramework/dodaf20_ov2.aspx" TargetMode="External"/><Relationship Id="rId7" Type="http://schemas.openxmlformats.org/officeDocument/2006/relationships/hyperlink" Target="https://dodcio.defense.gov/Library/DoDArchitectureFramework/dodaf20_ov6a.aspx" TargetMode="External"/><Relationship Id="rId2" Type="http://schemas.openxmlformats.org/officeDocument/2006/relationships/hyperlink" Target="https://dodcio.defense.gov/Library/DoDArchitectureFramework/dodaf20_ov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ov5ab.aspx" TargetMode="External"/><Relationship Id="rId5" Type="http://schemas.openxmlformats.org/officeDocument/2006/relationships/hyperlink" Target="https://dodcio.defense.gov/Library/DoDArchitectureFramework/dodaf20_ov4.aspx" TargetMode="External"/><Relationship Id="rId4" Type="http://schemas.openxmlformats.org/officeDocument/2006/relationships/hyperlink" Target="https://dodcio.defense.gov/Library/DoDArchitectureFramework/dodaf20_ov3.aspx" TargetMode="External"/><Relationship Id="rId9" Type="http://schemas.openxmlformats.org/officeDocument/2006/relationships/hyperlink" Target="https://dodcio.defense.gov/Library/DoDArchitectureFramework/dodaf20_ov6c.aspx"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16 October 2021</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Update Views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1182539" y="4511099"/>
            <a:ext cx="6931321"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r>
              <a:rPr lang="en-US" dirty="0">
                <a:solidFill>
                  <a:srgbClr val="000099"/>
                </a:solidFill>
              </a:rPr>
              <a:t>Fred </a:t>
            </a:r>
            <a:r>
              <a:rPr lang="en-US" dirty="0" err="1">
                <a:solidFill>
                  <a:srgbClr val="000099"/>
                </a:solidFill>
              </a:rPr>
              <a:t>Slane</a:t>
            </a:r>
            <a:r>
              <a:rPr lang="en-US" dirty="0">
                <a:solidFill>
                  <a:srgbClr val="000099"/>
                </a:solidFill>
              </a:rPr>
              <a:t>, Ramon </a:t>
            </a:r>
            <a:r>
              <a:rPr lang="en-US" dirty="0" err="1">
                <a:solidFill>
                  <a:srgbClr val="000099"/>
                </a:solidFill>
              </a:rPr>
              <a:t>Krosley</a:t>
            </a:r>
            <a:r>
              <a:rPr lang="en-US" dirty="0">
                <a:solidFill>
                  <a:srgbClr val="000099"/>
                </a:solidFill>
              </a:rPr>
              <a:t>, Costin </a:t>
            </a:r>
            <a:r>
              <a:rPr lang="en-US" dirty="0" err="1">
                <a:solidFill>
                  <a:srgbClr val="000099"/>
                </a:solidFill>
              </a:rPr>
              <a:t>Radulescu</a:t>
            </a:r>
            <a:endParaRPr lang="en-US" dirty="0">
              <a:solidFill>
                <a:srgbClr val="000099"/>
              </a:solidFill>
            </a:endParaRPr>
          </a:p>
          <a:p>
            <a:pPr algn="ctr"/>
            <a:endParaRPr lang="en-US" sz="1000" u="sng" dirty="0">
              <a:solidFill>
                <a:schemeClr val="accent1"/>
              </a:solidFill>
            </a:endParaRPr>
          </a:p>
          <a:p>
            <a:pPr algn="ctr"/>
            <a:r>
              <a:rPr lang="en-US" sz="1800" dirty="0">
                <a:solidFill>
                  <a:srgbClr val="000099"/>
                </a:solidFill>
              </a:rPr>
              <a:t>16 October 2021</a:t>
            </a:r>
            <a:endParaRPr lang="en-US" sz="120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2262"/>
            <a:ext cx="8229600" cy="1143000"/>
          </a:xfrm>
        </p:spPr>
        <p:txBody>
          <a:bodyPr vert="horz"/>
          <a:lstStyle/>
          <a:p>
            <a:r>
              <a:rPr lang="en-US" dirty="0">
                <a:solidFill>
                  <a:srgbClr val="0099A6"/>
                </a:solidFill>
              </a:rPr>
              <a:t>ASL version of the RASDS drawing styles</a:t>
            </a:r>
            <a:endParaRPr lang="en-GB" dirty="0">
              <a:solidFill>
                <a:srgbClr val="0099A6"/>
              </a:solidFill>
            </a:endParaRPr>
          </a:p>
        </p:txBody>
      </p:sp>
      <p:sp>
        <p:nvSpPr>
          <p:cNvPr id="5" name="Date Placeholder 4"/>
          <p:cNvSpPr>
            <a:spLocks noGrp="1"/>
          </p:cNvSpPr>
          <p:nvPr>
            <p:ph type="dt" sz="half" idx="2"/>
          </p:nvPr>
        </p:nvSpPr>
        <p:spPr/>
        <p:txBody>
          <a:bodyPr/>
          <a:lstStyle/>
          <a:p>
            <a:r>
              <a:rPr lang="en-US"/>
              <a:t>16 October 2021</a:t>
            </a:r>
            <a:endParaRPr lang="en-GB" dirty="0"/>
          </a:p>
        </p:txBody>
      </p:sp>
      <p:grpSp>
        <p:nvGrpSpPr>
          <p:cNvPr id="68" name="Group 67"/>
          <p:cNvGrpSpPr/>
          <p:nvPr/>
        </p:nvGrpSpPr>
        <p:grpSpPr>
          <a:xfrm>
            <a:off x="4290152" y="1124744"/>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51054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514817" y="3703630"/>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682142" y="1124745"/>
            <a:ext cx="1608185" cy="1020329"/>
            <a:chOff x="3651250" y="1492250"/>
            <a:chExt cx="1608138" cy="1020289"/>
          </a:xfrm>
        </p:grpSpPr>
        <p:sp>
          <p:nvSpPr>
            <p:cNvPr id="75" name="Can 74"/>
            <p:cNvSpPr/>
            <p:nvPr/>
          </p:nvSpPr>
          <p:spPr bwMode="auto">
            <a:xfrm>
              <a:off x="4152795" y="149225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51250" y="2119317"/>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77" name="Group 3"/>
          <p:cNvGrpSpPr>
            <a:grpSpLocks/>
          </p:cNvGrpSpPr>
          <p:nvPr/>
        </p:nvGrpSpPr>
        <p:grpSpPr bwMode="auto">
          <a:xfrm>
            <a:off x="795345" y="4871382"/>
            <a:ext cx="3033203" cy="1541325"/>
            <a:chOff x="795338" y="5041900"/>
            <a:chExt cx="3033114" cy="1541265"/>
          </a:xfrm>
        </p:grpSpPr>
        <p:sp>
          <p:nvSpPr>
            <p:cNvPr id="78" name="Rectangle 12"/>
            <p:cNvSpPr>
              <a:spLocks noChangeArrowheads="1"/>
            </p:cNvSpPr>
            <p:nvPr/>
          </p:nvSpPr>
          <p:spPr bwMode="auto">
            <a:xfrm>
              <a:off x="795338" y="5041900"/>
              <a:ext cx="3033114"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Color Key for Example Diagrams:</a:t>
              </a:r>
            </a:p>
          </p:txBody>
        </p:sp>
        <p:grpSp>
          <p:nvGrpSpPr>
            <p:cNvPr id="79" name="Group 1"/>
            <p:cNvGrpSpPr>
              <a:grpSpLocks/>
            </p:cNvGrpSpPr>
            <p:nvPr/>
          </p:nvGrpSpPr>
          <p:grpSpPr bwMode="auto">
            <a:xfrm>
              <a:off x="909638" y="5362574"/>
              <a:ext cx="2279264" cy="1220591"/>
              <a:chOff x="1417726" y="5343525"/>
              <a:chExt cx="2281016" cy="1220590"/>
            </a:xfrm>
          </p:grpSpPr>
          <p:sp>
            <p:nvSpPr>
              <p:cNvPr id="80" name="Rectangle 79"/>
              <p:cNvSpPr>
                <a:spLocks noChangeArrowheads="1"/>
              </p:cNvSpPr>
              <p:nvPr/>
            </p:nvSpPr>
            <p:spPr bwMode="auto">
              <a:xfrm>
                <a:off x="1417716" y="5375125"/>
                <a:ext cx="222414" cy="222241"/>
              </a:xfrm>
              <a:prstGeom prst="rect">
                <a:avLst/>
              </a:prstGeom>
              <a:solidFill>
                <a:srgbClr val="CCFF6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1" name="Rectangle 80"/>
              <p:cNvSpPr>
                <a:spLocks noChangeArrowheads="1"/>
              </p:cNvSpPr>
              <p:nvPr/>
            </p:nvSpPr>
            <p:spPr bwMode="auto">
              <a:xfrm>
                <a:off x="1417716" y="5678326"/>
                <a:ext cx="222414" cy="222241"/>
              </a:xfrm>
              <a:prstGeom prst="rect">
                <a:avLst/>
              </a:prstGeom>
              <a:solidFill>
                <a:srgbClr val="E0C62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2" name="Rectangle 81"/>
              <p:cNvSpPr>
                <a:spLocks noChangeArrowheads="1"/>
              </p:cNvSpPr>
              <p:nvPr/>
            </p:nvSpPr>
            <p:spPr bwMode="auto">
              <a:xfrm>
                <a:off x="1417716" y="5975176"/>
                <a:ext cx="222414" cy="222241"/>
              </a:xfrm>
              <a:prstGeom prst="rect">
                <a:avLst/>
              </a:prstGeom>
              <a:solidFill>
                <a:srgbClr val="4597A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3" name="Rectangle 16"/>
              <p:cNvSpPr>
                <a:spLocks noChangeArrowheads="1"/>
              </p:cNvSpPr>
              <p:nvPr/>
            </p:nvSpPr>
            <p:spPr bwMode="auto">
              <a:xfrm>
                <a:off x="1417726" y="6270625"/>
                <a:ext cx="222421" cy="222250"/>
              </a:xfrm>
              <a:prstGeom prst="rect">
                <a:avLst/>
              </a:prstGeom>
              <a:solidFill>
                <a:srgbClr val="D6ECEE"/>
              </a:solidFill>
              <a:ln w="9525">
                <a:solidFill>
                  <a:schemeClr val="tx1"/>
                </a:solidFill>
                <a:round/>
                <a:headEnd/>
                <a:tailEnd/>
              </a:ln>
            </p:spPr>
            <p:txBody>
              <a:bodyPr wrap="none" anchor="ctr"/>
              <a:lstStyle/>
              <a:p>
                <a:pP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84" name="Rectangle 22"/>
              <p:cNvSpPr>
                <a:spLocks noChangeArrowheads="1"/>
              </p:cNvSpPr>
              <p:nvPr/>
            </p:nvSpPr>
            <p:spPr bwMode="auto">
              <a:xfrm>
                <a:off x="1763713" y="5343525"/>
                <a:ext cx="1081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User Node</a:t>
                </a:r>
              </a:p>
            </p:txBody>
          </p:sp>
          <p:sp>
            <p:nvSpPr>
              <p:cNvPr id="85" name="Rectangle 23"/>
              <p:cNvSpPr>
                <a:spLocks noChangeArrowheads="1"/>
              </p:cNvSpPr>
              <p:nvPr/>
            </p:nvSpPr>
            <p:spPr bwMode="auto">
              <a:xfrm>
                <a:off x="1763713" y="5643563"/>
                <a:ext cx="1866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 Routing Node</a:t>
                </a:r>
              </a:p>
            </p:txBody>
          </p:sp>
          <p:sp>
            <p:nvSpPr>
              <p:cNvPr id="86" name="Rectangle 24"/>
              <p:cNvSpPr>
                <a:spLocks noChangeArrowheads="1"/>
              </p:cNvSpPr>
              <p:nvPr/>
            </p:nvSpPr>
            <p:spPr bwMode="auto">
              <a:xfrm>
                <a:off x="1763713" y="5943600"/>
                <a:ext cx="193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 Routing Node</a:t>
                </a:r>
              </a:p>
            </p:txBody>
          </p:sp>
          <p:sp>
            <p:nvSpPr>
              <p:cNvPr id="87" name="Rectangle 25"/>
              <p:cNvSpPr>
                <a:spLocks noChangeArrowheads="1"/>
              </p:cNvSpPr>
              <p:nvPr/>
            </p:nvSpPr>
            <p:spPr bwMode="auto">
              <a:xfrm>
                <a:off x="1763713" y="6256338"/>
                <a:ext cx="11021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WAN Node</a:t>
                </a:r>
              </a:p>
            </p:txBody>
          </p:sp>
        </p:grpSp>
      </p:grpSp>
      <p:grpSp>
        <p:nvGrpSpPr>
          <p:cNvPr id="88" name="Group 2"/>
          <p:cNvGrpSpPr>
            <a:grpSpLocks/>
          </p:cNvGrpSpPr>
          <p:nvPr/>
        </p:nvGrpSpPr>
        <p:grpSpPr bwMode="auto">
          <a:xfrm>
            <a:off x="3375107" y="5174607"/>
            <a:ext cx="2524888" cy="1226987"/>
            <a:chOff x="3375025" y="5345113"/>
            <a:chExt cx="2524815" cy="1226939"/>
          </a:xfrm>
        </p:grpSpPr>
        <p:sp>
          <p:nvSpPr>
            <p:cNvPr id="89" name="Rectangle 17"/>
            <p:cNvSpPr>
              <a:spLocks noChangeArrowheads="1"/>
            </p:cNvSpPr>
            <p:nvPr/>
          </p:nvSpPr>
          <p:spPr bwMode="auto">
            <a:xfrm>
              <a:off x="3375025" y="5357812"/>
              <a:ext cx="223838" cy="222250"/>
            </a:xfrm>
            <a:prstGeom prst="rect">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0" name="Rectangle 18"/>
            <p:cNvSpPr>
              <a:spLocks noChangeArrowheads="1"/>
            </p:cNvSpPr>
            <p:nvPr/>
          </p:nvSpPr>
          <p:spPr bwMode="auto">
            <a:xfrm>
              <a:off x="3375025" y="5657850"/>
              <a:ext cx="223837" cy="222250"/>
            </a:xfrm>
            <a:prstGeom prst="rect">
              <a:avLst/>
            </a:prstGeom>
            <a:solidFill>
              <a:srgbClr val="FBDD30"/>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1" name="Rectangle 26"/>
            <p:cNvSpPr>
              <a:spLocks noChangeArrowheads="1"/>
            </p:cNvSpPr>
            <p:nvPr/>
          </p:nvSpPr>
          <p:spPr bwMode="auto">
            <a:xfrm>
              <a:off x="3727450" y="5345113"/>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Application</a:t>
              </a:r>
            </a:p>
          </p:txBody>
        </p:sp>
        <p:sp>
          <p:nvSpPr>
            <p:cNvPr id="92" name="Rectangle 27"/>
            <p:cNvSpPr>
              <a:spLocks noChangeArrowheads="1"/>
            </p:cNvSpPr>
            <p:nvPr/>
          </p:nvSpPr>
          <p:spPr bwMode="auto">
            <a:xfrm>
              <a:off x="3727450" y="5645150"/>
              <a:ext cx="2031266"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Element Management</a:t>
              </a:r>
            </a:p>
          </p:txBody>
        </p:sp>
        <p:sp>
          <p:nvSpPr>
            <p:cNvPr id="93" name="Rectangle 31"/>
            <p:cNvSpPr>
              <a:spLocks noChangeArrowheads="1"/>
            </p:cNvSpPr>
            <p:nvPr/>
          </p:nvSpPr>
          <p:spPr bwMode="auto">
            <a:xfrm>
              <a:off x="3375025" y="5967413"/>
              <a:ext cx="223837" cy="222250"/>
            </a:xfrm>
            <a:prstGeom prst="rect">
              <a:avLst/>
            </a:prstGeom>
            <a:solidFill>
              <a:srgbClr val="FB7317"/>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4" name="Rectangle 32"/>
            <p:cNvSpPr>
              <a:spLocks noChangeArrowheads="1"/>
            </p:cNvSpPr>
            <p:nvPr/>
          </p:nvSpPr>
          <p:spPr bwMode="auto">
            <a:xfrm>
              <a:off x="3375025" y="6276975"/>
              <a:ext cx="222250" cy="222250"/>
            </a:xfrm>
            <a:prstGeom prst="rect">
              <a:avLst/>
            </a:prstGeom>
            <a:solidFill>
              <a:srgbClr val="3366FF"/>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5" name="Rectangle 33"/>
            <p:cNvSpPr>
              <a:spLocks noChangeArrowheads="1"/>
            </p:cNvSpPr>
            <p:nvPr/>
          </p:nvSpPr>
          <p:spPr bwMode="auto">
            <a:xfrm>
              <a:off x="3727450" y="5956300"/>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Management</a:t>
              </a:r>
            </a:p>
          </p:txBody>
        </p:sp>
        <p:sp>
          <p:nvSpPr>
            <p:cNvPr id="96" name="Rectangle 34"/>
            <p:cNvSpPr>
              <a:spLocks noChangeArrowheads="1"/>
            </p:cNvSpPr>
            <p:nvPr/>
          </p:nvSpPr>
          <p:spPr bwMode="auto">
            <a:xfrm>
              <a:off x="3727450" y="6264275"/>
              <a:ext cx="2172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Layer function</a:t>
              </a:r>
            </a:p>
          </p:txBody>
        </p:sp>
      </p:grpSp>
      <p:grpSp>
        <p:nvGrpSpPr>
          <p:cNvPr id="97" name="Group 1"/>
          <p:cNvGrpSpPr>
            <a:grpSpLocks/>
          </p:cNvGrpSpPr>
          <p:nvPr/>
        </p:nvGrpSpPr>
        <p:grpSpPr bwMode="auto">
          <a:xfrm>
            <a:off x="6293017" y="5190482"/>
            <a:ext cx="2298533" cy="1217461"/>
            <a:chOff x="6292850" y="5360988"/>
            <a:chExt cx="2298466" cy="1217414"/>
          </a:xfrm>
        </p:grpSpPr>
        <p:sp>
          <p:nvSpPr>
            <p:cNvPr id="98" name="Rectangle 97"/>
            <p:cNvSpPr/>
            <p:nvPr/>
          </p:nvSpPr>
          <p:spPr bwMode="auto">
            <a:xfrm>
              <a:off x="6292683" y="5367188"/>
              <a:ext cx="222244" cy="222241"/>
            </a:xfrm>
            <a:prstGeom prst="rect">
              <a:avLst/>
            </a:prstGeom>
            <a:solidFill>
              <a:schemeClr val="accent1">
                <a:lumMod val="75000"/>
              </a:schemeClr>
            </a:solidFill>
            <a:ln w="9525">
              <a:solidFill>
                <a:schemeClr val="tx1"/>
              </a:solidFill>
              <a:round/>
              <a:headEnd/>
              <a:tailEnd/>
            </a:ln>
          </p:spPr>
          <p:txBody>
            <a:bodyPr lIns="0" rIns="0"/>
            <a:lstStyle/>
            <a:p>
              <a:pPr algn="ctr" fontAlgn="base">
                <a:spcBef>
                  <a:spcPct val="0"/>
                </a:spcBef>
                <a:spcAft>
                  <a:spcPct val="0"/>
                </a:spcAft>
                <a:defRPr/>
              </a:pPr>
              <a:endParaRPr kumimoji="1" lang="en-US" sz="1600" dirty="0">
                <a:solidFill>
                  <a:srgbClr val="000000"/>
                </a:solidFill>
                <a:ea typeface="ＭＳ Ｐゴシック" charset="0"/>
                <a:cs typeface="Arial" pitchFamily="34" charset="0"/>
              </a:endParaRPr>
            </a:p>
          </p:txBody>
        </p:sp>
        <p:sp>
          <p:nvSpPr>
            <p:cNvPr id="99" name="Rectangle 20"/>
            <p:cNvSpPr>
              <a:spLocks noChangeArrowheads="1"/>
            </p:cNvSpPr>
            <p:nvPr/>
          </p:nvSpPr>
          <p:spPr bwMode="auto">
            <a:xfrm>
              <a:off x="6292850" y="5667375"/>
              <a:ext cx="222250" cy="222250"/>
            </a:xfrm>
            <a:prstGeom prst="rect">
              <a:avLst/>
            </a:prstGeom>
            <a:pattFill prst="pct70">
              <a:fgClr>
                <a:srgbClr val="3366FF"/>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0" name="Rectangle 21"/>
            <p:cNvSpPr>
              <a:spLocks noChangeArrowheads="1"/>
            </p:cNvSpPr>
            <p:nvPr/>
          </p:nvSpPr>
          <p:spPr bwMode="auto">
            <a:xfrm>
              <a:off x="6292850" y="5976938"/>
              <a:ext cx="222250" cy="222250"/>
            </a:xfrm>
            <a:prstGeom prst="rect">
              <a:avLst/>
            </a:prstGeom>
            <a:pattFill prst="pct25">
              <a:fgClr>
                <a:srgbClr val="72BFC5"/>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1" name="Rectangle 28"/>
            <p:cNvSpPr>
              <a:spLocks noChangeArrowheads="1"/>
            </p:cNvSpPr>
            <p:nvPr/>
          </p:nvSpPr>
          <p:spPr bwMode="auto">
            <a:xfrm>
              <a:off x="6678613" y="5360988"/>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Layer function</a:t>
              </a:r>
            </a:p>
          </p:txBody>
        </p:sp>
        <p:sp>
          <p:nvSpPr>
            <p:cNvPr id="102" name="Rectangle 29"/>
            <p:cNvSpPr>
              <a:spLocks noChangeArrowheads="1"/>
            </p:cNvSpPr>
            <p:nvPr/>
          </p:nvSpPr>
          <p:spPr bwMode="auto">
            <a:xfrm>
              <a:off x="6678613" y="5661025"/>
              <a:ext cx="161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Routing function</a:t>
              </a:r>
            </a:p>
          </p:txBody>
        </p:sp>
        <p:sp>
          <p:nvSpPr>
            <p:cNvPr id="103" name="Rectangle 30"/>
            <p:cNvSpPr>
              <a:spLocks noChangeArrowheads="1"/>
            </p:cNvSpPr>
            <p:nvPr/>
          </p:nvSpPr>
          <p:spPr bwMode="auto">
            <a:xfrm>
              <a:off x="6678613" y="5969000"/>
              <a:ext cx="1912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Forwarding function</a:t>
              </a:r>
            </a:p>
          </p:txBody>
        </p:sp>
        <p:sp>
          <p:nvSpPr>
            <p:cNvPr id="104" name="Rectangle 103"/>
            <p:cNvSpPr/>
            <p:nvPr/>
          </p:nvSpPr>
          <p:spPr bwMode="auto">
            <a:xfrm>
              <a:off x="6292683" y="6286314"/>
              <a:ext cx="222244" cy="22224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kumimoji="1" lang="en-US" sz="1200" dirty="0">
                <a:solidFill>
                  <a:srgbClr val="000000"/>
                </a:solidFill>
                <a:ea typeface="ＭＳ Ｐゴシック" charset="-128"/>
                <a:cs typeface="Arial" pitchFamily="34" charset="0"/>
              </a:endParaRPr>
            </a:p>
          </p:txBody>
        </p:sp>
        <p:sp>
          <p:nvSpPr>
            <p:cNvPr id="105" name="Rectangle 36"/>
            <p:cNvSpPr>
              <a:spLocks noChangeArrowheads="1"/>
            </p:cNvSpPr>
            <p:nvPr/>
          </p:nvSpPr>
          <p:spPr bwMode="auto">
            <a:xfrm>
              <a:off x="6678613" y="6270625"/>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Data Store</a:t>
              </a:r>
            </a:p>
          </p:txBody>
        </p:sp>
      </p:grpSp>
      <p:grpSp>
        <p:nvGrpSpPr>
          <p:cNvPr id="106" name="Group 105"/>
          <p:cNvGrpSpPr/>
          <p:nvPr/>
        </p:nvGrpSpPr>
        <p:grpSpPr>
          <a:xfrm>
            <a:off x="714375" y="1124744"/>
            <a:ext cx="2030413" cy="1317589"/>
            <a:chOff x="714375" y="1492250"/>
            <a:chExt cx="2030413" cy="1317589"/>
          </a:xfrm>
        </p:grpSpPr>
        <p:sp>
          <p:nvSpPr>
            <p:cNvPr id="107" name="Content Placeholder 2"/>
            <p:cNvSpPr txBox="1">
              <a:spLocks/>
            </p:cNvSpPr>
            <p:nvPr/>
          </p:nvSpPr>
          <p:spPr bwMode="auto">
            <a:xfrm>
              <a:off x="714375" y="2306602"/>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10" name="Rectangle 109"/>
          <p:cNvSpPr/>
          <p:nvPr/>
        </p:nvSpPr>
        <p:spPr>
          <a:xfrm>
            <a:off x="3005178" y="4074458"/>
            <a:ext cx="1593706" cy="769441"/>
          </a:xfrm>
          <a:prstGeom prst="rect">
            <a:avLst/>
          </a:prstGeom>
          <a:ln>
            <a:solidFill>
              <a:srgbClr val="FF3300"/>
            </a:solidFill>
          </a:ln>
        </p:spPr>
        <p:txBody>
          <a:bodyPr wrap="none">
            <a:spAutoFit/>
          </a:bodyPr>
          <a:lstStyle/>
          <a:p>
            <a:pPr algn="ctr" defTabSz="457200" fontAlgn="base">
              <a:spcBef>
                <a:spcPct val="20000"/>
              </a:spcBef>
              <a:spcAft>
                <a:spcPct val="0"/>
              </a:spcAft>
              <a:buFont typeface="Arial" pitchFamily="34" charset="0"/>
              <a:buNone/>
            </a:pPr>
            <a:r>
              <a:rPr kumimoji="1" lang="en-US" sz="2000" dirty="0">
                <a:solidFill>
                  <a:srgbClr val="FF0000"/>
                </a:solidFill>
                <a:latin typeface="Arial" pitchFamily="34" charset="0"/>
                <a:cs typeface="Arial" pitchFamily="34" charset="0"/>
              </a:rPr>
              <a:t>Information</a:t>
            </a:r>
          </a:p>
          <a:p>
            <a:pPr algn="ctr" defTabSz="457200" fontAlgn="base">
              <a:spcBef>
                <a:spcPct val="20000"/>
              </a:spcBef>
              <a:spcAft>
                <a:spcPct val="0"/>
              </a:spcAft>
              <a:buFont typeface="Arial" pitchFamily="34" charset="0"/>
              <a:buNone/>
            </a:pPr>
            <a:r>
              <a:rPr kumimoji="1" lang="en-US" sz="2000" dirty="0">
                <a:solidFill>
                  <a:srgbClr val="FF0000"/>
                </a:solidFill>
                <a:latin typeface="Arial" pitchFamily="34" charset="0"/>
                <a:cs typeface="Arial" pitchFamily="34" charset="0"/>
              </a:rPr>
              <a:t>Object</a:t>
            </a: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156494"/>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1044938" y="4074458"/>
            <a:ext cx="1369286" cy="707886"/>
          </a:xfrm>
          <a:prstGeom prst="rect">
            <a:avLst/>
          </a:prstGeom>
        </p:spPr>
        <p:txBody>
          <a:bodyPr wrap="none">
            <a:spAutoFit/>
          </a:bodyPr>
          <a:lstStyle/>
          <a:p>
            <a:pPr algn="ctr" defTabSz="457200" fontAlgn="base">
              <a:spcBef>
                <a:spcPct val="2000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grpSp>
        <p:nvGrpSpPr>
          <p:cNvPr id="123" name="Group 122"/>
          <p:cNvGrpSpPr/>
          <p:nvPr/>
        </p:nvGrpSpPr>
        <p:grpSpPr>
          <a:xfrm>
            <a:off x="5153884" y="2801144"/>
            <a:ext cx="1732269" cy="609600"/>
            <a:chOff x="4600400" y="3124200"/>
            <a:chExt cx="1732269" cy="609600"/>
          </a:xfrm>
        </p:grpSpPr>
        <p:grpSp>
          <p:nvGrpSpPr>
            <p:cNvPr id="124" name="Group 123"/>
            <p:cNvGrpSpPr/>
            <p:nvPr/>
          </p:nvGrpSpPr>
          <p:grpSpPr>
            <a:xfrm>
              <a:off x="5253328" y="3124200"/>
              <a:ext cx="426412" cy="180201"/>
              <a:chOff x="7759568" y="3124200"/>
              <a:chExt cx="426412" cy="180201"/>
            </a:xfrm>
          </p:grpSpPr>
          <p:sp>
            <p:nvSpPr>
              <p:cNvPr id="126" name="Line 8"/>
              <p:cNvSpPr>
                <a:spLocks noChangeAspect="1" noChangeShapeType="1"/>
              </p:cNvSpPr>
              <p:nvPr/>
            </p:nvSpPr>
            <p:spPr bwMode="auto">
              <a:xfrm>
                <a:off x="7759568" y="3238172"/>
                <a:ext cx="426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127" name="Straight Connector 126"/>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25" name="TextBox 124"/>
            <p:cNvSpPr txBox="1"/>
            <p:nvPr/>
          </p:nvSpPr>
          <p:spPr>
            <a:xfrm>
              <a:off x="4600400" y="3272135"/>
              <a:ext cx="1732269" cy="461665"/>
            </a:xfrm>
            <a:prstGeom prst="rect">
              <a:avLst/>
            </a:prstGeom>
            <a:noFill/>
          </p:spPr>
          <p:txBody>
            <a:bodyPr wrap="none" rtlCol="0">
              <a:spAutoFit/>
            </a:bodyPr>
            <a:lstStyle/>
            <a:p>
              <a:pPr algn="ctr"/>
              <a:r>
                <a:rPr lang="en-US" sz="1200" b="1" dirty="0"/>
                <a:t>Link Layer User</a:t>
              </a:r>
            </a:p>
            <a:p>
              <a:pPr algn="ctr"/>
              <a:r>
                <a:rPr lang="en-US" sz="1200" b="1" dirty="0"/>
                <a:t>Service Access Point</a:t>
              </a:r>
            </a:p>
          </p:txBody>
        </p:sp>
      </p:gr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139" name="Rounded Rectangle 138">
            <a:extLst>
              <a:ext uri="{FF2B5EF4-FFF2-40B4-BE49-F238E27FC236}">
                <a16:creationId xmlns:a16="http://schemas.microsoft.com/office/drawing/2014/main" id="{FB4C72CB-8586-C142-A8DF-19E38BE0728F}"/>
              </a:ext>
            </a:extLst>
          </p:cNvPr>
          <p:cNvSpPr>
            <a:spLocks noChangeArrowheads="1"/>
          </p:cNvSpPr>
          <p:nvPr/>
        </p:nvSpPr>
        <p:spPr bwMode="auto">
          <a:xfrm>
            <a:off x="3095123" y="3700460"/>
            <a:ext cx="1466850" cy="333375"/>
          </a:xfrm>
          <a:prstGeom prst="roundRect">
            <a:avLst>
              <a:gd name="adj" fmla="val 25239"/>
            </a:avLst>
          </a:prstGeom>
          <a:noFill/>
          <a:ln w="19050">
            <a:solidFill>
              <a:srgbClr val="FF3300"/>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0000"/>
              </a:solidFill>
              <a:cs typeface="Arial" pitchFamily="34" charset="0"/>
            </a:endParaRPr>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698"/>
            <a:ext cx="7086600" cy="1143000"/>
          </a:xfrm>
        </p:spPr>
        <p:txBody>
          <a:bodyPr/>
          <a:lstStyle/>
          <a:p>
            <a:r>
              <a:rPr lang="en-US" dirty="0"/>
              <a:t>Relationship of ASL &amp; SCCS-ARD/ADD to RASDS</a:t>
            </a:r>
          </a:p>
        </p:txBody>
      </p:sp>
      <p:sp>
        <p:nvSpPr>
          <p:cNvPr id="3" name="Content Placeholder 2"/>
          <p:cNvSpPr>
            <a:spLocks noGrp="1"/>
          </p:cNvSpPr>
          <p:nvPr>
            <p:ph idx="1"/>
          </p:nvPr>
        </p:nvSpPr>
        <p:spPr>
          <a:xfrm>
            <a:off x="457200" y="990600"/>
            <a:ext cx="8229600" cy="4525963"/>
          </a:xfrm>
        </p:spPr>
        <p:txBody>
          <a:bodyPr/>
          <a:lstStyle/>
          <a:p>
            <a:pPr lvl="0"/>
            <a:r>
              <a:rPr lang="en-US" sz="2400" dirty="0"/>
              <a:t>These two documents, the ASL ADD and the SCCS-ARD/ADD, both use the Reference Architecture for Space Data Systems (RASDS) framework</a:t>
            </a:r>
          </a:p>
          <a:p>
            <a:pPr lvl="0"/>
            <a:r>
              <a:rPr lang="en-US" sz="2400" dirty="0"/>
              <a:t>Each used a consistent set of viewpoints and views based on RASDS method and representations</a:t>
            </a:r>
          </a:p>
          <a:p>
            <a:pPr lvl="1"/>
            <a:r>
              <a:rPr lang="en-US" sz="2000" dirty="0"/>
              <a:t>RASDS provided the baseline set of viewpoints (Enterprise, Functional, Connectivity (deployment), Protocol, and Information.</a:t>
            </a:r>
          </a:p>
          <a:p>
            <a:pPr lvl="1"/>
            <a:r>
              <a:rPr lang="en-US" sz="2000" dirty="0"/>
              <a:t>The ASL ADD added some useful extensions to the functional viewpoint, improved representation for the information viewpoint, and added a tabular services viewpoint.</a:t>
            </a:r>
            <a:endParaRPr lang="en-US" sz="2000" i="1" dirty="0"/>
          </a:p>
          <a:p>
            <a:pPr lvl="1"/>
            <a:r>
              <a:rPr lang="en-US" sz="2000" dirty="0"/>
              <a:t>The SCCS-ARD/ADD developed a representative set of physical elements (nodes), used a proper subset of the Connectivity viewpoint featuring deployed functions, and developed a set of protocol stack building blocks, that could be used to compose end-to-end architectures.</a:t>
            </a:r>
          </a:p>
          <a:p>
            <a:pPr lvl="1"/>
            <a:r>
              <a:rPr lang="en-US" sz="2000" dirty="0"/>
              <a:t>These extensions, and others, should be incorporated into the RASDS update.</a:t>
            </a:r>
          </a:p>
          <a:p>
            <a:endParaRPr lang="en-US" sz="2300" dirty="0"/>
          </a:p>
        </p:txBody>
      </p:sp>
      <p:sp>
        <p:nvSpPr>
          <p:cNvPr id="4" name="Date Placeholder 3"/>
          <p:cNvSpPr>
            <a:spLocks noGrp="1"/>
          </p:cNvSpPr>
          <p:nvPr>
            <p:ph type="dt" sz="half" idx="10"/>
          </p:nvPr>
        </p:nvSpPr>
        <p:spPr/>
        <p:txBody>
          <a:bodyPr/>
          <a:lstStyle/>
          <a:p>
            <a:r>
              <a:rPr lang="en-US"/>
              <a:t>16 October 2021</a:t>
            </a:r>
          </a:p>
        </p:txBody>
      </p:sp>
    </p:spTree>
    <p:extLst>
      <p:ext uri="{BB962C8B-B14F-4D97-AF65-F5344CB8AC3E}">
        <p14:creationId xmlns:p14="http://schemas.microsoft.com/office/powerpoint/2010/main" val="196497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(SC 14 Collaboration)</a:t>
            </a:r>
          </a:p>
        </p:txBody>
      </p:sp>
      <p:sp>
        <p:nvSpPr>
          <p:cNvPr id="14338" name="Text Box 2"/>
          <p:cNvSpPr txBox="1">
            <a:spLocks noChangeArrowheads="1"/>
          </p:cNvSpPr>
          <p:nvPr/>
        </p:nvSpPr>
        <p:spPr bwMode="auto">
          <a:xfrm>
            <a:off x="685800" y="762000"/>
            <a:ext cx="7772400" cy="533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1800" dirty="0">
                <a:latin typeface="Arial" charset="0"/>
              </a:rPr>
              <a:t>Service Viewpoint</a:t>
            </a:r>
          </a:p>
          <a:p>
            <a:pPr lvl="1">
              <a:spcBef>
                <a:spcPts val="500"/>
              </a:spcBef>
              <a:buFont typeface="Arial" charset="0"/>
              <a:buChar char="–"/>
              <a:defRPr/>
            </a:pPr>
            <a:r>
              <a:rPr lang="en-US" sz="1600" dirty="0">
                <a:latin typeface="Arial" charset="0"/>
              </a:rPr>
              <a:t>Already introduced in CCSDS SCCS-ARD/ADD &amp; ASL</a:t>
            </a:r>
          </a:p>
          <a:p>
            <a:pPr lvl="1">
              <a:spcBef>
                <a:spcPts val="500"/>
              </a:spcBef>
              <a:buFont typeface="Arial" charset="0"/>
              <a:buChar char="–"/>
              <a:defRPr/>
            </a:pPr>
            <a:r>
              <a:rPr lang="en-US" sz="1600" dirty="0">
                <a:latin typeface="Arial" charset="0"/>
              </a:rPr>
              <a:t>Covers exposed system service interfaces and interface bindings, hardware, software, and people</a:t>
            </a:r>
          </a:p>
          <a:p>
            <a:pPr lvl="1">
              <a:spcBef>
                <a:spcPts val="500"/>
              </a:spcBef>
              <a:buFont typeface="Arial" charset="0"/>
              <a:buChar char="–"/>
              <a:defRPr/>
            </a:pPr>
            <a:r>
              <a:rPr lang="en-US" sz="1600" dirty="0">
                <a:latin typeface="Arial" charset="0"/>
              </a:rPr>
              <a:t>Tabular representation, ties to protocol stacks and interface binding signatures</a:t>
            </a:r>
          </a:p>
          <a:p>
            <a:pPr>
              <a:spcBef>
                <a:spcPts val="600"/>
              </a:spcBef>
              <a:buFont typeface="Arial" charset="0"/>
              <a:buChar char="•"/>
              <a:defRPr/>
            </a:pPr>
            <a:r>
              <a:rPr lang="en-US" sz="1800" dirty="0">
                <a:latin typeface="Arial" charset="0"/>
              </a:rPr>
              <a:t>Physical Viewpoint</a:t>
            </a:r>
          </a:p>
          <a:p>
            <a:pPr lvl="1">
              <a:spcBef>
                <a:spcPts val="500"/>
              </a:spcBef>
              <a:buFont typeface="Arial" charset="0"/>
              <a:buChar char="–"/>
              <a:defRPr/>
            </a:pPr>
            <a:r>
              <a:rPr lang="en-US" sz="1600" dirty="0">
                <a:latin typeface="Arial" charset="0"/>
              </a:rPr>
              <a:t>Extend present Connectivity Viewpoint, Components and Connectors have new attributes &amp; types</a:t>
            </a:r>
          </a:p>
          <a:p>
            <a:pPr lvl="1">
              <a:spcBef>
                <a:spcPts val="500"/>
              </a:spcBef>
              <a:buFont typeface="Arial" charset="0"/>
              <a:buChar char="–"/>
              <a:defRPr/>
            </a:pPr>
            <a:r>
              <a:rPr lang="en-US" sz="1600" dirty="0">
                <a:latin typeface="Arial" charset="0"/>
              </a:rPr>
              <a:t>Add support for physical aspects of elements, structures, energetic flows, position, attachment, field of view, power, thermal, radiation, other energetic views</a:t>
            </a:r>
          </a:p>
          <a:p>
            <a:pPr>
              <a:spcBef>
                <a:spcPts val="600"/>
              </a:spcBef>
              <a:buFont typeface="Arial" charset="0"/>
              <a:buChar char="•"/>
              <a:defRPr/>
            </a:pPr>
            <a:r>
              <a:rPr lang="en-US" sz="1800" dirty="0">
                <a:latin typeface="Arial" charset="0"/>
              </a:rPr>
              <a:t>Operational Viewpoint</a:t>
            </a:r>
          </a:p>
          <a:p>
            <a:pPr lvl="1">
              <a:spcBef>
                <a:spcPts val="500"/>
              </a:spcBef>
              <a:buFont typeface="Arial" charset="0"/>
              <a:buChar char="–"/>
              <a:defRPr/>
            </a:pPr>
            <a:r>
              <a:rPr lang="en-US" sz="1600" dirty="0">
                <a:latin typeface="Arial" charset="0"/>
              </a:rPr>
              <a:t>Create new Operational Viewpoint </a:t>
            </a:r>
          </a:p>
          <a:p>
            <a:pPr lvl="1">
              <a:spcBef>
                <a:spcPts val="500"/>
              </a:spcBef>
              <a:buFont typeface="Arial" charset="0"/>
              <a:buChar char="–"/>
              <a:defRPr/>
            </a:pPr>
            <a:r>
              <a:rPr lang="en-US" sz="1600" dirty="0">
                <a:latin typeface="Arial" charset="0"/>
              </a:rPr>
              <a:t>Add support to describe operational processes, procedures, and related behavior</a:t>
            </a:r>
          </a:p>
          <a:p>
            <a:pPr lvl="1">
              <a:spcBef>
                <a:spcPts val="500"/>
              </a:spcBef>
              <a:buFont typeface="Arial" charset="0"/>
              <a:buChar char="–"/>
              <a:defRPr/>
            </a:pPr>
            <a:r>
              <a:rPr lang="en-US" sz="1600" dirty="0">
                <a:latin typeface="Arial" charset="0"/>
              </a:rPr>
              <a:t>Possible correlation to /  derived from DODAF OV’s and UML activity / sequence diagrams</a:t>
            </a:r>
          </a:p>
          <a:p>
            <a:pPr lvl="1">
              <a:spcBef>
                <a:spcPts val="500"/>
              </a:spcBef>
              <a:buFont typeface="Arial" charset="0"/>
              <a:buNone/>
              <a:defRPr/>
            </a:pPr>
            <a:endParaRPr lang="en-US" sz="16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p:txBody>
          <a:bodyPr/>
          <a:lstStyle/>
          <a:p>
            <a:r>
              <a:rPr lang="en-US"/>
              <a:t>16 October 2021</a:t>
            </a:r>
            <a:endParaRPr lang="en-US" dirty="0"/>
          </a:p>
        </p:txBody>
      </p:sp>
    </p:spTree>
    <p:extLst>
      <p:ext uri="{BB962C8B-B14F-4D97-AF65-F5344CB8AC3E}">
        <p14:creationId xmlns:p14="http://schemas.microsoft.com/office/powerpoint/2010/main" val="1298758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People</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616075"/>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17642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8950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75650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Protocol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Operational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16 October 2021</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 signature</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31845201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RASDS++ (DRAFT)</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199443" y="30654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800489" y="3065444"/>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199443" y="363832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199443" y="382928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199443" y="4020239"/>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199443" y="344736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206416" y="53569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206416" y="573887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466575" y="4911382"/>
            <a:ext cx="1335657" cy="445571"/>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Communication</a:t>
            </a:r>
            <a:endParaRPr lang="en-US" sz="12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466575" y="5356953"/>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466575" y="5547912"/>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670409" y="1537772"/>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136146" y="1537772"/>
            <a:ext cx="1068526" cy="38191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136146" y="2110649"/>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136146" y="230160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136146" y="249256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136146" y="2683526"/>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136146" y="191969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800489" y="2206128"/>
            <a:ext cx="1335657" cy="859316"/>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3067620" y="2365261"/>
            <a:ext cx="64472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601883" y="2810832"/>
            <a:ext cx="476412"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401535" y="3733801"/>
            <a:ext cx="1803138" cy="41374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935798" y="3765627"/>
            <a:ext cx="77296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934055" y="2692809"/>
            <a:ext cx="747320"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670409" y="1167789"/>
            <a:ext cx="77296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210238" y="3829280"/>
            <a:ext cx="747320"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401535" y="3924760"/>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668666" y="4083892"/>
            <a:ext cx="98135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401535" y="3256403"/>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3401535" y="3542842"/>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631453" y="3072789"/>
            <a:ext cx="59182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631453" y="3383708"/>
            <a:ext cx="641522"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738935" y="4338505"/>
            <a:ext cx="1001743" cy="101844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6139633" y="4720423"/>
            <a:ext cx="67678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417006"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533357" y="4529464"/>
            <a:ext cx="397866"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2617355"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867272" y="4402158"/>
            <a:ext cx="881973"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3802232" y="5452433"/>
            <a:ext cx="2406599" cy="757615"/>
          </a:xfrm>
          <a:prstGeom prst="curvedConnector3">
            <a:avLst>
              <a:gd name="adj1" fmla="val 20096"/>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4094287" y="5841204"/>
            <a:ext cx="857927"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802232" y="46249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640840" y="4720423"/>
            <a:ext cx="86433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740679" y="3065444"/>
            <a:ext cx="1068526" cy="381918"/>
          </a:xfrm>
          <a:prstGeom prst="rect">
            <a:avLst/>
          </a:prstGeom>
          <a:solidFill>
            <a:srgbClr val="CC060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740679" y="3447362"/>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740679" y="363832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740679" y="382928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401535" y="2397087"/>
            <a:ext cx="734612" cy="85931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5204672" y="2015169"/>
            <a:ext cx="1392" cy="2132376"/>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421717" y="2747179"/>
            <a:ext cx="93006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Develops/ Owns/ </a:t>
            </a:r>
          </a:p>
          <a:p>
            <a:pPr>
              <a:defRPr/>
            </a:pPr>
            <a:r>
              <a:rPr lang="en-US" sz="700" dirty="0">
                <a:latin typeface="Helvetica" charset="0"/>
                <a:ea typeface="ＭＳ Ｐゴシック" charset="0"/>
              </a:rPr>
              <a:t>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670409" y="41475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Component</a:t>
            </a:r>
            <a:endParaRPr lang="en-US" sz="12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204672" y="4147545"/>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670409" y="4529464"/>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670409" y="4720423"/>
            <a:ext cx="1068526" cy="56097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670409" y="528167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2199443" y="3256403"/>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731963" y="3065444"/>
            <a:ext cx="39946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341724" y="43385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Environment</a:t>
            </a:r>
            <a:endParaRPr lang="en-US" sz="12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341724" y="4720423"/>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738935" y="4338505"/>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740679" y="4477746"/>
            <a:ext cx="489236"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740679" y="4529464"/>
            <a:ext cx="601046" cy="827489"/>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670409" y="547263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341724" y="491138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6139633" y="1371600"/>
            <a:ext cx="2470966" cy="1335387"/>
            <a:chOff x="3648" y="862"/>
            <a:chExt cx="1776" cy="1007"/>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2"/>
              <a:ext cx="96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Meta-model</a:t>
              </a:r>
            </a:p>
            <a:p>
              <a:pPr algn="ctr" eaLnBrk="1" hangingPunct="1">
                <a:defRPr/>
              </a:pPr>
              <a:r>
                <a:rPr lang="en-US" sz="1100" dirty="0">
                  <a:latin typeface="Helvetica" charset="0"/>
                  <a:ea typeface="ＭＳ Ｐゴシック" charset="0"/>
                </a:rPr>
                <a:t>(each Viewpoint)</a:t>
              </a:r>
              <a:endParaRPr lang="en-US" sz="12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725"/>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16 October 2021</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575296" y="10668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575296" y="163967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575296" y="1830636"/>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Procedures</a:t>
            </a: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575296" y="2021595"/>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Activities</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575296" y="2212554"/>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575296" y="144871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643822" y="1257760"/>
            <a:ext cx="1492324" cy="757411"/>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3124113" y="1543927"/>
            <a:ext cx="57900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575295" y="12577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783423" y="2017046"/>
            <a:ext cx="46839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490538" y="39779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490538" y="435350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490538" y="454446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Sig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490538" y="4735419"/>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1083069" y="32564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963643" y="3411512"/>
            <a:ext cx="450764"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692630" y="4639940"/>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754603" y="4959514"/>
            <a:ext cx="64312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Defined by</a:t>
            </a: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208831" y="5929559"/>
            <a:ext cx="1068526" cy="56097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
        <p:nvSpPr>
          <p:cNvPr id="95" name="Rectangle 70">
            <a:extLst>
              <a:ext uri="{FF2B5EF4-FFF2-40B4-BE49-F238E27FC236}">
                <a16:creationId xmlns:a16="http://schemas.microsoft.com/office/drawing/2014/main" id="{D52971D8-BBAB-B447-A9AB-1D61C88BE59B}"/>
              </a:ext>
            </a:extLst>
          </p:cNvPr>
          <p:cNvSpPr>
            <a:spLocks noChangeArrowheads="1"/>
          </p:cNvSpPr>
          <p:nvPr/>
        </p:nvSpPr>
        <p:spPr bwMode="auto">
          <a:xfrm>
            <a:off x="7274943" y="2323641"/>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Defines Correspondences</a:t>
            </a:r>
          </a:p>
        </p:txBody>
      </p:sp>
    </p:spTree>
    <p:extLst>
      <p:ext uri="{BB962C8B-B14F-4D97-AF65-F5344CB8AC3E}">
        <p14:creationId xmlns:p14="http://schemas.microsoft.com/office/powerpoint/2010/main" val="2804361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4BD-9944-674D-9B70-445CF27814D8}"/>
              </a:ext>
            </a:extLst>
          </p:cNvPr>
          <p:cNvSpPr>
            <a:spLocks noGrp="1"/>
          </p:cNvSpPr>
          <p:nvPr>
            <p:ph type="title"/>
          </p:nvPr>
        </p:nvSpPr>
        <p:spPr>
          <a:xfrm>
            <a:off x="1828800" y="30163"/>
            <a:ext cx="5486400" cy="1143000"/>
          </a:xfrm>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ＭＳ Ｐゴシック" charset="0"/>
              </a:rPr>
              <a:t>Comments on Engineering and Mission Assurance Viewpoints</a:t>
            </a:r>
          </a:p>
        </p:txBody>
      </p:sp>
      <p:sp>
        <p:nvSpPr>
          <p:cNvPr id="4" name="Content Placeholder 3">
            <a:extLst>
              <a:ext uri="{FF2B5EF4-FFF2-40B4-BE49-F238E27FC236}">
                <a16:creationId xmlns:a16="http://schemas.microsoft.com/office/drawing/2014/main" id="{88770162-F388-5241-9FAC-AC94CE8EC04C}"/>
              </a:ext>
            </a:extLst>
          </p:cNvPr>
          <p:cNvSpPr>
            <a:spLocks noGrp="1"/>
          </p:cNvSpPr>
          <p:nvPr>
            <p:ph idx="1"/>
          </p:nvPr>
        </p:nvSpPr>
        <p:spPr>
          <a:xfrm>
            <a:off x="457200" y="1066800"/>
            <a:ext cx="8229600" cy="5410200"/>
          </a:xfrm>
        </p:spPr>
        <p:txBody>
          <a:bodyPr/>
          <a:lstStyle/>
          <a:p>
            <a:r>
              <a:rPr lang="en-US" dirty="0"/>
              <a:t>Engineering viewpoint concerns are already thoroughly covered by ISO 15288.</a:t>
            </a:r>
          </a:p>
          <a:p>
            <a:pPr lvl="1"/>
            <a:r>
              <a:rPr lang="en-US" dirty="0"/>
              <a:t>The SE “V”</a:t>
            </a:r>
          </a:p>
          <a:p>
            <a:pPr lvl="1"/>
            <a:r>
              <a:rPr lang="en-US" dirty="0"/>
              <a:t>Processes and steps</a:t>
            </a:r>
          </a:p>
          <a:p>
            <a:pPr lvl="1"/>
            <a:r>
              <a:rPr lang="en-US" dirty="0"/>
              <a:t>Also various agency specific standards</a:t>
            </a:r>
          </a:p>
          <a:p>
            <a:r>
              <a:rPr lang="en-US" dirty="0"/>
              <a:t>Mission Assurance processes are also well covered by ISO 15288 and agency standards.</a:t>
            </a:r>
          </a:p>
          <a:p>
            <a:r>
              <a:rPr lang="en-US" dirty="0"/>
              <a:t>Since both of these are process oriented in nature, and these processes are well documented, no added Viewpoint in RASDS is required.</a:t>
            </a:r>
          </a:p>
          <a:p>
            <a:r>
              <a:rPr lang="en-US" dirty="0"/>
              <a:t>What RASDS++ does do, however, is provide a standardized means to document the system architectures themselves.</a:t>
            </a:r>
          </a:p>
          <a:p>
            <a:pPr lvl="1"/>
            <a:r>
              <a:rPr lang="en-US" dirty="0"/>
              <a:t>This is a capability that these standards call for, but do not provide</a:t>
            </a:r>
          </a:p>
          <a:p>
            <a:endParaRPr lang="en-US" dirty="0"/>
          </a:p>
        </p:txBody>
      </p:sp>
      <p:sp>
        <p:nvSpPr>
          <p:cNvPr id="3" name="Date Placeholder 2">
            <a:extLst>
              <a:ext uri="{FF2B5EF4-FFF2-40B4-BE49-F238E27FC236}">
                <a16:creationId xmlns:a16="http://schemas.microsoft.com/office/drawing/2014/main" id="{B2E0DCB7-8AB4-2449-A6C5-6A81C1594D14}"/>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360897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16 October 2021</a:t>
            </a:r>
            <a:endParaRPr lang="en-US" altLang="en-US" b="0" dirty="0"/>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2000" b="1">
                <a:ea typeface="ＭＳ Ｐゴシック" panose="020B0600070205080204" pitchFamily="34" charset="-128"/>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8890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Object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242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Management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objects are configured</a:t>
            </a:r>
          </a:p>
          <a:p>
            <a:pPr eaLnBrk="1" hangingPunct="1"/>
            <a:r>
              <a:rPr kumimoji="1" lang="en-US" altLang="ja-JP" sz="1800">
                <a:latin typeface="Arial" panose="020B0604020202020204" pitchFamily="34" charset="0"/>
                <a:ea typeface="Osaka" charset="-128"/>
              </a:rPr>
              <a:t>    controlled, and reported upon</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Concerns: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Issues</a:t>
            </a:r>
          </a:p>
          <a:p>
            <a:pPr eaLnBrk="1" hangingPunct="1"/>
            <a:r>
              <a:rPr kumimoji="1" lang="en-US" altLang="ja-JP" sz="1800">
                <a:latin typeface="Arial" panose="020B0604020202020204" pitchFamily="34" charset="0"/>
                <a:ea typeface="Osaka" charset="-128"/>
              </a:rPr>
              <a:t>  Resources</a:t>
            </a:r>
          </a:p>
          <a:p>
            <a:pPr eaLnBrk="1" hangingPunct="1"/>
            <a:r>
              <a:rPr kumimoji="1" lang="en-US" altLang="ja-JP" sz="1800">
                <a:latin typeface="Arial" panose="020B0604020202020204" pitchFamily="34" charset="0"/>
                <a:ea typeface="Osaka" charset="-128"/>
              </a:rPr>
              <a:t>  Policies</a:t>
            </a:r>
          </a:p>
        </p:txBody>
      </p:sp>
    </p:spTree>
    <p:extLst>
      <p:ext uri="{BB962C8B-B14F-4D97-AF65-F5344CB8AC3E}">
        <p14:creationId xmlns:p14="http://schemas.microsoft.com/office/powerpoint/2010/main" val="314196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Technical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1143000"/>
            <a:ext cx="7704548" cy="4135709"/>
          </a:xfrm>
        </p:spPr>
        <p:txBody>
          <a:bodyPr/>
          <a:lstStyle/>
          <a:p>
            <a:r>
              <a:rPr lang="en-US" sz="1400" dirty="0"/>
              <a:t>System</a:t>
            </a:r>
          </a:p>
          <a:p>
            <a:pPr lvl="1"/>
            <a:r>
              <a:rPr lang="en-US" sz="1400" dirty="0"/>
              <a:t>A System is a group of interacting or interrelated Elements that act according to a set of rules to form a unified whole. A System, surrounded and influenced by its environment, is described by its boundaries, structure and purpose and expressed in its functioning.</a:t>
            </a:r>
          </a:p>
          <a:p>
            <a:pPr lvl="1"/>
            <a:r>
              <a:rPr lang="en-US" sz="1400" dirty="0"/>
              <a:t>A collection of interacting components organized to accomplish a specific function or set of functions.  A System is composed of Elements, which may be any of: Hardware, Software, People, and Procedures.</a:t>
            </a:r>
          </a:p>
          <a:p>
            <a:r>
              <a:rPr lang="en-US" sz="1400" dirty="0"/>
              <a:t>Function</a:t>
            </a:r>
          </a:p>
          <a:p>
            <a:pPr lvl="1"/>
            <a:r>
              <a:rPr lang="en-US" sz="1400" dirty="0"/>
              <a:t>A Function is the purpose for which an Element is intended. This can be an activity performed by the Element or the usage of this Element by other parts of the system.</a:t>
            </a:r>
          </a:p>
          <a:p>
            <a:pPr lvl="1"/>
            <a:r>
              <a:rPr lang="en-US" sz="1400" dirty="0"/>
              <a:t>A Function is interpreted as a specific process, action or task that a System is able to perform.</a:t>
            </a:r>
          </a:p>
          <a:p>
            <a:r>
              <a:rPr lang="en-US" sz="1400" dirty="0"/>
              <a:t>Service</a:t>
            </a:r>
          </a:p>
          <a:p>
            <a:pPr lvl="1"/>
            <a:r>
              <a:rPr lang="en-US" sz="1400" dirty="0"/>
              <a:t>A mechanism to enable access to a set of one or more capabilities of an Element, where the access is provided using a prescribed interface and is exercised consistent with constraints and policies as specified by the service description.</a:t>
            </a:r>
          </a:p>
          <a:p>
            <a:pPr lvl="1"/>
            <a:r>
              <a:rPr lang="en-US" sz="1400" dirty="0"/>
              <a:t>A Service is an exposed interface of a Function.</a:t>
            </a:r>
          </a:p>
          <a:p>
            <a:r>
              <a:rPr lang="en-US" sz="1400" dirty="0"/>
              <a:t>Interface</a:t>
            </a:r>
          </a:p>
          <a:p>
            <a:pPr lvl="1"/>
            <a:r>
              <a:rPr lang="en-US" sz="1400" dirty="0"/>
              <a:t>An Interface represents a set of mechanical, electrical, signal, or other properties that describe some aspect of a Element’s connection to or interaction with another Element.</a:t>
            </a:r>
          </a:p>
          <a:p>
            <a:pPr lvl="1"/>
            <a:r>
              <a:rPr lang="en-US" sz="1400" dirty="0"/>
              <a:t>An interface is formed of the ports on two or more elements and the junction that joins them.</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16 October 2021</a:t>
            </a:r>
            <a:endParaRPr lang="en-US" altLang="en-US" b="0" dirty="0"/>
          </a:p>
        </p:txBody>
      </p:sp>
    </p:spTree>
    <p:extLst>
      <p:ext uri="{BB962C8B-B14F-4D97-AF65-F5344CB8AC3E}">
        <p14:creationId xmlns:p14="http://schemas.microsoft.com/office/powerpoint/2010/main" val="28506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4525963"/>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signature,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objects are found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16 October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Interfaces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72409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 is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54755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16 October 2021</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wishes to make use of RASDS and is adopting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 pages …</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dirty="0">
                <a:solidFill>
                  <a:srgbClr val="0099A6"/>
                </a:solidFill>
              </a:rPr>
              <a:t>Revised RASDS Functional View*</a:t>
            </a:r>
          </a:p>
        </p:txBody>
      </p:sp>
      <p:sp>
        <p:nvSpPr>
          <p:cNvPr id="4" name="Date Placeholder 3"/>
          <p:cNvSpPr>
            <a:spLocks noGrp="1"/>
          </p:cNvSpPr>
          <p:nvPr>
            <p:ph type="dt" sz="half" idx="2"/>
          </p:nvPr>
        </p:nvSpPr>
        <p:spPr/>
        <p:txBody>
          <a:bodyPr/>
          <a:lstStyle/>
          <a:p>
            <a:r>
              <a:rPr lang="en-US"/>
              <a:t>16 October 2021</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cxnSp>
        <p:nvCxnSpPr>
          <p:cNvPr id="7" name="Straight Connector 6"/>
          <p:cNvCxnSpPr>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46822"/>
              <a:gd name="adj2" fmla="val 1221"/>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258723" y="2917086"/>
            <a:ext cx="1406497" cy="351606"/>
          </a:xfrm>
          <a:prstGeom prst="callout1">
            <a:avLst>
              <a:gd name="adj1" fmla="val 27653"/>
              <a:gd name="adj2" fmla="val 105011"/>
              <a:gd name="adj3" fmla="val -211853"/>
              <a:gd name="adj4" fmla="val 13521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068727" y="1089584"/>
            <a:ext cx="1406497" cy="379747"/>
          </a:xfrm>
          <a:prstGeom prst="callout1">
            <a:avLst>
              <a:gd name="adj1" fmla="val 72076"/>
              <a:gd name="adj2" fmla="val -3865"/>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1" y="2507391"/>
            <a:ext cx="1406497" cy="272799"/>
          </a:xfrm>
          <a:prstGeom prst="callout1">
            <a:avLst>
              <a:gd name="adj1" fmla="val 27653"/>
              <a:gd name="adj2" fmla="val 105011"/>
              <a:gd name="adj3" fmla="val -146133"/>
              <a:gd name="adj4" fmla="val 1168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39537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664737"/>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197623"/>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72225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041963"/>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034232"/>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262429"/>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254698"/>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482895"/>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475164"/>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703359"/>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695628"/>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724400"/>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4821497"/>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4813766"/>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403127"/>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462790"/>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1459054" cy="253916"/>
          </a:xfrm>
          <a:prstGeom prst="rect">
            <a:avLst/>
          </a:prstGeom>
        </p:spPr>
        <p:txBody>
          <a:bodyPr wrap="none">
            <a:spAutoFit/>
          </a:bodyPr>
          <a:lstStyle/>
          <a:p>
            <a:r>
              <a:rPr lang="en-GB" sz="1050" b="0" dirty="0">
                <a:solidFill>
                  <a:srgbClr val="0099A6"/>
                </a:solidFill>
              </a:rPr>
              <a:t>* Revisions from ASL</a:t>
            </a:r>
            <a:endParaRPr lang="en-US" sz="1050" b="0" dirty="0">
              <a:solidFill>
                <a:srgbClr val="0099A6"/>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439667" y="1400162"/>
            <a:ext cx="1842299" cy="2893100"/>
          </a:xfrm>
          <a:prstGeom prst="rect">
            <a:avLst/>
          </a:prstGeom>
        </p:spPr>
        <p:txBody>
          <a:bodyPr wrap="square">
            <a:spAutoFit/>
          </a:bodyPr>
          <a:lstStyle/>
          <a:p>
            <a:pPr eaLnBrk="1" hangingPunct="1"/>
            <a:r>
              <a:rPr kumimoji="1" lang="en-US" altLang="ja-JP" sz="1400" b="0" dirty="0">
                <a:latin typeface="Arial" panose="020B0604020202020204" pitchFamily="34" charset="0"/>
                <a:ea typeface="Osaka" charset="-128"/>
              </a:rPr>
              <a:t>Functional Objects may explicitly define a service providing interface, this is not required.</a:t>
            </a:r>
          </a:p>
          <a:p>
            <a:pPr eaLnBrk="1" hangingPunct="1"/>
            <a:endParaRPr kumimoji="1" lang="en-US" altLang="ja-JP" sz="1400" b="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They may explicitly identify the information objects (tied by correspondence to the Information View where they are defined.</a:t>
            </a:r>
          </a:p>
        </p:txBody>
      </p:sp>
    </p:spTree>
    <p:extLst>
      <p:ext uri="{BB962C8B-B14F-4D97-AF65-F5344CB8AC3E}">
        <p14:creationId xmlns:p14="http://schemas.microsoft.com/office/powerpoint/2010/main" val="1578505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a:xfrm>
            <a:off x="457200" y="0"/>
            <a:ext cx="8229600" cy="1143000"/>
          </a:xfrm>
        </p:spPr>
        <p:txBody>
          <a:bodyPr vert="horz"/>
          <a:lstStyle/>
          <a:p>
            <a:r>
              <a:rPr lang="en-GB" sz="2000" dirty="0">
                <a:solidFill>
                  <a:srgbClr val="0099A6"/>
                </a:solidFill>
              </a:rPr>
              <a:t>Example: MOIMS top-level Functional Decomposition, </a:t>
            </a:r>
            <a:br>
              <a:rPr lang="en-GB" sz="2000" dirty="0">
                <a:solidFill>
                  <a:srgbClr val="0099A6"/>
                </a:solidFill>
              </a:rPr>
            </a:br>
            <a:r>
              <a:rPr lang="en-GB" sz="2000" dirty="0">
                <a:solidFill>
                  <a:srgbClr val="0099A6"/>
                </a:solidFill>
              </a:rPr>
              <a:t>Data and Services (from ASL)</a:t>
            </a:r>
          </a:p>
        </p:txBody>
      </p:sp>
      <p:sp>
        <p:nvSpPr>
          <p:cNvPr id="5" name="Date Placeholder 4"/>
          <p:cNvSpPr>
            <a:spLocks noGrp="1"/>
          </p:cNvSpPr>
          <p:nvPr>
            <p:ph type="dt" sz="half" idx="2"/>
          </p:nvPr>
        </p:nvSpPr>
        <p:spPr/>
        <p:txBody>
          <a:bodyPr/>
          <a:lstStyle/>
          <a:p>
            <a:r>
              <a:rPr lang="en-US"/>
              <a:t>16 October 2021</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Rectangle 40"/>
          <p:cNvSpPr/>
          <p:nvPr/>
        </p:nvSpPr>
        <p:spPr bwMode="auto">
          <a:xfrm>
            <a:off x="6948264" y="212587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291806" y="5987781"/>
            <a:ext cx="7952602" cy="467239"/>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4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SLE-Ret</a:t>
            </a:r>
          </a:p>
        </p:txBody>
      </p:sp>
      <p:sp>
        <p:nvSpPr>
          <p:cNvPr id="111" name="Rectangle 110"/>
          <p:cNvSpPr/>
          <p:nvPr/>
        </p:nvSpPr>
        <p:spPr bwMode="auto">
          <a:xfrm>
            <a:off x="8160785" y="2125875"/>
            <a:ext cx="350926" cy="159462"/>
          </a:xfrm>
          <a:prstGeom prst="rect">
            <a:avLst/>
          </a:prstGeom>
          <a:solidFill>
            <a:srgbClr val="FF85FF"/>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TRM</a:t>
            </a:r>
          </a:p>
        </p:txBody>
      </p:sp>
      <p:sp>
        <p:nvSpPr>
          <p:cNvPr id="118" name="Oval 117"/>
          <p:cNvSpPr/>
          <p:nvPr/>
        </p:nvSpPr>
        <p:spPr>
          <a:xfrm>
            <a:off x="8008583" y="171748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6008063" y="1575719"/>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008063" y="1053705"/>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4" name="Rectangle 123"/>
          <p:cNvSpPr/>
          <p:nvPr/>
        </p:nvSpPr>
        <p:spPr bwMode="auto">
          <a:xfrm>
            <a:off x="6012160" y="893274"/>
            <a:ext cx="576000"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007677" y="1426863"/>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6383226" y="2125875"/>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4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semantics of the information, and the interpretation of that information. </a:t>
            </a:r>
          </a:p>
          <a:p>
            <a:r>
              <a:rPr lang="en-US" sz="2000" dirty="0"/>
              <a:t>Stakeholder Concerns:</a:t>
            </a:r>
          </a:p>
          <a:p>
            <a:pPr lvl="1"/>
            <a:r>
              <a:rPr lang="en-US" sz="1800" dirty="0"/>
              <a:t>the structure and semantics of information and information management in a RASDS system; </a:t>
            </a:r>
          </a:p>
          <a:p>
            <a:pPr lvl="1"/>
            <a:r>
              <a:rPr lang="en-US" sz="1800" dirty="0"/>
              <a:t>the rules and constraints on information transformations and permanence in a RASDS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16 October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CC060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Representation)</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82641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47696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a:p>
            <a:pPr marL="285750" indent="-285750" eaLnBrk="1" hangingPunct="1">
              <a:buFont typeface="Arial" panose="020B0604020202020204" pitchFamily="34" charset="0"/>
              <a:buChar char="•"/>
            </a:pPr>
            <a:r>
              <a:rPr kumimoji="1" lang="en-US" altLang="ja-JP" sz="1400" b="0" dirty="0">
                <a:solidFill>
                  <a:schemeClr val="bg1">
                    <a:lumMod val="65000"/>
                  </a:schemeClr>
                </a:solidFill>
                <a:latin typeface="Arial" panose="020B0604020202020204" pitchFamily="34" charset="0"/>
                <a:ea typeface="Osaka" charset="-128"/>
              </a:rPr>
              <a:t>Type conversion</a:t>
            </a:r>
          </a:p>
          <a:p>
            <a:pPr marL="285750" indent="-285750" eaLnBrk="1" hangingPunct="1">
              <a:buFont typeface="Arial" panose="020B0604020202020204" pitchFamily="34" charset="0"/>
              <a:buChar char="•"/>
            </a:pPr>
            <a:r>
              <a:rPr kumimoji="1" lang="en-US" altLang="ja-JP" sz="1400" b="0" dirty="0">
                <a:solidFill>
                  <a:schemeClr val="bg1">
                    <a:lumMod val="65000"/>
                  </a:schemeClr>
                </a:solidFill>
                <a:latin typeface="Arial" panose="020B0604020202020204" pitchFamily="34" charset="0"/>
                <a:ea typeface="Osaka" charset="-128"/>
              </a:rPr>
              <a:t>Constraint checking</a:t>
            </a:r>
            <a:endParaRPr kumimoji="1" lang="en-US" altLang="ja-JP" sz="1200" b="0" dirty="0">
              <a:solidFill>
                <a:schemeClr val="bg1">
                  <a:lumMod val="65000"/>
                </a:schemeClr>
              </a:solidFill>
              <a:latin typeface="Arial" panose="020B0604020202020204" pitchFamily="34" charset="0"/>
              <a:ea typeface="Osaka" charset="-128"/>
            </a:endParaRPr>
          </a:p>
        </p:txBody>
      </p:sp>
    </p:spTree>
    <p:extLst>
      <p:ext uri="{BB962C8B-B14F-4D97-AF65-F5344CB8AC3E}">
        <p14:creationId xmlns:p14="http://schemas.microsoft.com/office/powerpoint/2010/main" val="638343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ASL version of Information Representation</a:t>
            </a:r>
            <a:br>
              <a:rPr lang="en-GB" dirty="0">
                <a:solidFill>
                  <a:srgbClr val="0099A6"/>
                </a:solidFill>
              </a:rPr>
            </a:br>
            <a:r>
              <a:rPr lang="en-GB" sz="2000" dirty="0">
                <a:solidFill>
                  <a:srgbClr val="0099A6"/>
                </a:solidFill>
              </a:rPr>
              <a:t>(Derived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a:t>16 October 2021</a:t>
            </a:r>
            <a:endParaRPr lang="en-GB" dirty="0"/>
          </a:p>
        </p:txBody>
      </p:sp>
      <p:sp>
        <p:nvSpPr>
          <p:cNvPr id="5" name="Rounded Rectangle 4"/>
          <p:cNvSpPr/>
          <p:nvPr/>
        </p:nvSpPr>
        <p:spPr bwMode="auto">
          <a:xfrm>
            <a:off x="5148064"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123728"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3563888"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047397"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3563888"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098727"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4788024"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414684"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p:cNvSpPr txBox="1"/>
          <p:nvPr/>
        </p:nvSpPr>
        <p:spPr>
          <a:xfrm>
            <a:off x="4861800" y="2798850"/>
            <a:ext cx="2446504" cy="1708160"/>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a:p>
            <a:pPr>
              <a:lnSpc>
                <a:spcPts val="1800"/>
              </a:lnSpc>
            </a:pPr>
            <a:r>
              <a:rPr lang="en-GB" sz="1000" b="0" i="1" dirty="0">
                <a:solidFill>
                  <a:schemeClr val="bg1">
                    <a:lumMod val="65000"/>
                  </a:schemeClr>
                </a:solidFill>
                <a:latin typeface="Arial" panose="020B0604020202020204" pitchFamily="34" charset="0"/>
                <a:cs typeface="Arial" panose="020B0604020202020204" pitchFamily="34" charset="0"/>
              </a:rPr>
              <a:t>MO Source (COM Object specific)</a:t>
            </a:r>
          </a:p>
          <a:p>
            <a:pPr>
              <a:lnSpc>
                <a:spcPts val="1800"/>
              </a:lnSpc>
            </a:pPr>
            <a:r>
              <a:rPr lang="en-GB" sz="1000" b="0" i="1" dirty="0">
                <a:solidFill>
                  <a:schemeClr val="bg1">
                    <a:lumMod val="65000"/>
                  </a:schemeClr>
                </a:solidFill>
                <a:latin typeface="Arial" panose="020B0604020202020204" pitchFamily="34" charset="0"/>
                <a:cs typeface="Arial" panose="020B0604020202020204" pitchFamily="34" charset="0"/>
              </a:rPr>
              <a:t>MO Related (COM Object specific)</a:t>
            </a:r>
          </a:p>
        </p:txBody>
      </p:sp>
      <p:sp>
        <p:nvSpPr>
          <p:cNvPr id="28" name="Rectangle 12"/>
          <p:cNvSpPr>
            <a:spLocks noChangeArrowheads="1"/>
          </p:cNvSpPr>
          <p:nvPr/>
        </p:nvSpPr>
        <p:spPr bwMode="auto">
          <a:xfrm>
            <a:off x="3636807" y="2492896"/>
            <a:ext cx="25026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a:t>
            </a:r>
          </a:p>
        </p:txBody>
      </p:sp>
      <p:sp>
        <p:nvSpPr>
          <p:cNvPr id="31" name="Rounded Rectangle 30"/>
          <p:cNvSpPr/>
          <p:nvPr/>
        </p:nvSpPr>
        <p:spPr bwMode="auto">
          <a:xfrm>
            <a:off x="2195736" y="5209995"/>
            <a:ext cx="350926" cy="176426"/>
          </a:xfrm>
          <a:prstGeom prst="round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ounded Rectangle 32"/>
          <p:cNvSpPr/>
          <p:nvPr/>
        </p:nvSpPr>
        <p:spPr bwMode="auto">
          <a:xfrm>
            <a:off x="2195736" y="5430461"/>
            <a:ext cx="350926" cy="176426"/>
          </a:xfrm>
          <a:prstGeom prst="round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2195736" y="5650927"/>
            <a:ext cx="350926" cy="176426"/>
          </a:xfrm>
          <a:prstGeom prst="round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2195736" y="5871391"/>
            <a:ext cx="350926" cy="176426"/>
          </a:xfrm>
          <a:prstGeom prst="round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2633986" y="4900163"/>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ounded Rectangle 39"/>
          <p:cNvSpPr/>
          <p:nvPr/>
        </p:nvSpPr>
        <p:spPr bwMode="auto">
          <a:xfrm>
            <a:off x="2195736" y="4989529"/>
            <a:ext cx="350926" cy="176426"/>
          </a:xfrm>
          <a:prstGeom prst="round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2609945" y="4638553"/>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grpSp>
        <p:nvGrpSpPr>
          <p:cNvPr id="7" name="Group 6"/>
          <p:cNvGrpSpPr/>
          <p:nvPr/>
        </p:nvGrpSpPr>
        <p:grpSpPr>
          <a:xfrm>
            <a:off x="3764599" y="2894079"/>
            <a:ext cx="874287" cy="1431696"/>
            <a:chOff x="3764599" y="2894079"/>
            <a:chExt cx="874287" cy="1431696"/>
          </a:xfrm>
        </p:grpSpPr>
        <p:cxnSp>
          <p:nvCxnSpPr>
            <p:cNvPr id="17" name="Straight Connector 16"/>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5" name="Group 24"/>
            <p:cNvGrpSpPr/>
            <p:nvPr/>
          </p:nvGrpSpPr>
          <p:grpSpPr>
            <a:xfrm flipH="1">
              <a:off x="3764599" y="3130211"/>
              <a:ext cx="874287" cy="123469"/>
              <a:chOff x="2411760" y="3271836"/>
              <a:chExt cx="874287" cy="123469"/>
            </a:xfrm>
          </p:grpSpPr>
          <p:cxnSp>
            <p:nvCxnSpPr>
              <p:cNvPr id="15" name="Straight Connector 14"/>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 name="Flowchart: Decision 17"/>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6" name="Group 25"/>
            <p:cNvGrpSpPr/>
            <p:nvPr/>
          </p:nvGrpSpPr>
          <p:grpSpPr>
            <a:xfrm flipH="1">
              <a:off x="3764599" y="3363126"/>
              <a:ext cx="874287" cy="123469"/>
              <a:chOff x="2411760" y="3511281"/>
              <a:chExt cx="874287" cy="123469"/>
            </a:xfrm>
          </p:grpSpPr>
          <p:cxnSp>
            <p:nvCxnSpPr>
              <p:cNvPr id="16" name="Straight Connector 15"/>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 name="Flowchart: Decision 18"/>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4" name="Group 23"/>
            <p:cNvGrpSpPr/>
            <p:nvPr/>
          </p:nvGrpSpPr>
          <p:grpSpPr>
            <a:xfrm flipH="1">
              <a:off x="3764599" y="2894079"/>
              <a:ext cx="874287" cy="126020"/>
              <a:chOff x="2411760" y="3031961"/>
              <a:chExt cx="874287" cy="126020"/>
            </a:xfrm>
          </p:grpSpPr>
          <p:cxnSp>
            <p:nvCxnSpPr>
              <p:cNvPr id="14" name="Straight Connector 13"/>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Isosceles Triangle 19"/>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21" name="Straight Connector 20"/>
            <p:cNvCxnSpPr/>
            <p:nvPr/>
          </p:nvCxnSpPr>
          <p:spPr bwMode="auto">
            <a:xfrm flipH="1">
              <a:off x="3833223" y="4086904"/>
              <a:ext cx="803951" cy="0"/>
            </a:xfrm>
            <a:prstGeom prst="line">
              <a:avLst/>
            </a:prstGeom>
            <a:noFill/>
            <a:ln w="9525" cap="flat" cmpd="sng" algn="ctr">
              <a:solidFill>
                <a:schemeClr val="tx1"/>
              </a:solidFill>
              <a:prstDash val="solid"/>
              <a:round/>
              <a:headEnd type="none" w="med" len="med"/>
              <a:tailEnd type="oval"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p:nvPr/>
          </p:nvCxnSpPr>
          <p:spPr bwMode="auto">
            <a:xfrm flipH="1">
              <a:off x="3766310" y="4325775"/>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Tree>
    <p:extLst>
      <p:ext uri="{BB962C8B-B14F-4D97-AF65-F5344CB8AC3E}">
        <p14:creationId xmlns:p14="http://schemas.microsoft.com/office/powerpoint/2010/main" val="1285272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74" y="-523820"/>
            <a:ext cx="4939205" cy="1162050"/>
          </a:xfrm>
        </p:spPr>
        <p:txBody>
          <a:bodyPr vert="horz"/>
          <a:lstStyle/>
          <a:p>
            <a:pPr algn="ctr"/>
            <a:r>
              <a:rPr lang="en-US" sz="1800" kern="1200" dirty="0">
                <a:solidFill>
                  <a:srgbClr val="0099A6"/>
                </a:solidFill>
              </a:rPr>
              <a:t>ASL Info model example: SOIS System Model: Concept Diagram</a:t>
            </a:r>
          </a:p>
        </p:txBody>
      </p:sp>
      <p:sp>
        <p:nvSpPr>
          <p:cNvPr id="4" name="Text Placeholder 3"/>
          <p:cNvSpPr>
            <a:spLocks noGrp="1"/>
          </p:cNvSpPr>
          <p:nvPr>
            <p:ph type="body" sz="half" idx="2"/>
          </p:nvPr>
        </p:nvSpPr>
        <p:spPr>
          <a:xfrm>
            <a:off x="261440" y="2065071"/>
            <a:ext cx="3008313" cy="3573729"/>
          </a:xfrm>
        </p:spPr>
        <p:txBody>
          <a:bodyPr/>
          <a:lstStyle/>
          <a:p>
            <a:pPr marL="214313" indent="-214313">
              <a:buFont typeface="Arial" panose="020B0604020202020204" pitchFamily="34" charset="0"/>
              <a:buChar char="•"/>
            </a:pPr>
            <a:r>
              <a:rPr lang="en-US" dirty="0"/>
              <a:t>Rectangles represent concepts used by SOIS.</a:t>
            </a:r>
          </a:p>
          <a:p>
            <a:pPr marL="214313" indent="-214313">
              <a:buFont typeface="Arial" panose="020B0604020202020204" pitchFamily="34" charset="0"/>
              <a:buChar char="•"/>
            </a:pPr>
            <a:r>
              <a:rPr lang="en-US" dirty="0"/>
              <a:t>Solid lines represent communication between endpoints.</a:t>
            </a:r>
          </a:p>
          <a:p>
            <a:pPr marL="214313" indent="-214313">
              <a:buFont typeface="Arial" panose="020B0604020202020204" pitchFamily="34" charset="0"/>
              <a:buChar char="•"/>
            </a:pPr>
            <a:r>
              <a:rPr lang="en-US" dirty="0"/>
              <a:t>Dashed lines represent relationships, pointing from subject to object.</a:t>
            </a:r>
          </a:p>
          <a:p>
            <a:pPr marL="214313" indent="-214313">
              <a:buFont typeface="Arial" panose="020B0604020202020204" pitchFamily="34" charset="0"/>
              <a:buChar char="•"/>
            </a:pPr>
            <a:r>
              <a:rPr lang="en-US" dirty="0"/>
              <a:t>Dotted lines represent references, pointing to referenced object.</a:t>
            </a:r>
          </a:p>
          <a:p>
            <a:pPr marL="214313" indent="-214313">
              <a:buFont typeface="Arial" panose="020B0604020202020204" pitchFamily="34" charset="0"/>
              <a:buChar char="•"/>
            </a:pPr>
            <a:r>
              <a:rPr lang="en-US" dirty="0"/>
              <a:t>Dash-dotted lines represent aggregation, pointing to aggregated object.</a:t>
            </a:r>
          </a:p>
        </p:txBody>
      </p:sp>
      <p:grpSp>
        <p:nvGrpSpPr>
          <p:cNvPr id="5" name="Group 4">
            <a:extLst>
              <a:ext uri="{FF2B5EF4-FFF2-40B4-BE49-F238E27FC236}">
                <a16:creationId xmlns:a16="http://schemas.microsoft.com/office/drawing/2014/main" id="{1E546FCB-3B24-8D48-9093-59685D845AA5}"/>
              </a:ext>
            </a:extLst>
          </p:cNvPr>
          <p:cNvGrpSpPr/>
          <p:nvPr/>
        </p:nvGrpSpPr>
        <p:grpSpPr>
          <a:xfrm>
            <a:off x="3465513" y="1953857"/>
            <a:ext cx="5263389" cy="3075343"/>
            <a:chOff x="4038600" y="1953857"/>
            <a:chExt cx="4690302" cy="2386613"/>
          </a:xfrm>
        </p:grpSpPr>
        <p:cxnSp>
          <p:nvCxnSpPr>
            <p:cNvPr id="64" name="Elbow Connector 287">
              <a:extLst>
                <a:ext uri="{FF2B5EF4-FFF2-40B4-BE49-F238E27FC236}">
                  <a16:creationId xmlns:a16="http://schemas.microsoft.com/office/drawing/2014/main" id="{AB5BCDE0-8A31-4036-9E5E-31540D72D960}"/>
                </a:ext>
              </a:extLst>
            </p:cNvPr>
            <p:cNvCxnSpPr>
              <a:cxnSpLocks/>
              <a:stCxn id="58" idx="1"/>
              <a:endCxn id="46" idx="3"/>
            </p:cNvCxnSpPr>
            <p:nvPr/>
          </p:nvCxnSpPr>
          <p:spPr bwMode="auto">
            <a:xfrm rot="10800000">
              <a:off x="4650265" y="2481442"/>
              <a:ext cx="772668" cy="56692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Elbow Connector 287">
              <a:extLst>
                <a:ext uri="{FF2B5EF4-FFF2-40B4-BE49-F238E27FC236}">
                  <a16:creationId xmlns:a16="http://schemas.microsoft.com/office/drawing/2014/main" id="{A74BCB1E-CAF3-453F-9DA4-86B945A52784}"/>
                </a:ext>
              </a:extLst>
            </p:cNvPr>
            <p:cNvCxnSpPr>
              <a:cxnSpLocks/>
              <a:stCxn id="51" idx="1"/>
              <a:endCxn id="46" idx="3"/>
            </p:cNvCxnSpPr>
            <p:nvPr/>
          </p:nvCxnSpPr>
          <p:spPr bwMode="auto">
            <a:xfrm rot="10800000" flipH="1">
              <a:off x="4150852" y="2481440"/>
              <a:ext cx="499413" cy="959271"/>
            </a:xfrm>
            <a:prstGeom prst="bentConnector5">
              <a:avLst>
                <a:gd name="adj1" fmla="val -34330"/>
                <a:gd name="adj2" fmla="val 50000"/>
                <a:gd name="adj3" fmla="val 1343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Elbow Connector 287">
              <a:extLst>
                <a:ext uri="{FF2B5EF4-FFF2-40B4-BE49-F238E27FC236}">
                  <a16:creationId xmlns:a16="http://schemas.microsoft.com/office/drawing/2014/main" id="{FE796F63-5B7C-4E3E-BF4D-79E33A021045}"/>
                </a:ext>
              </a:extLst>
            </p:cNvPr>
            <p:cNvCxnSpPr>
              <a:cxnSpLocks/>
              <a:stCxn id="72" idx="1"/>
              <a:endCxn id="46" idx="3"/>
            </p:cNvCxnSpPr>
            <p:nvPr/>
          </p:nvCxnSpPr>
          <p:spPr bwMode="auto">
            <a:xfrm rot="10800000">
              <a:off x="4650265" y="2481440"/>
              <a:ext cx="499490" cy="1465077"/>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58" idx="3"/>
              <a:endCxn id="55" idx="1"/>
            </p:cNvCxnSpPr>
            <p:nvPr/>
          </p:nvCxnSpPr>
          <p:spPr>
            <a:xfrm flipV="1">
              <a:off x="6034599" y="2869038"/>
              <a:ext cx="901572" cy="1793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58" idx="3"/>
              <a:endCxn id="62" idx="1"/>
            </p:cNvCxnSpPr>
            <p:nvPr/>
          </p:nvCxnSpPr>
          <p:spPr>
            <a:xfrm>
              <a:off x="6034599" y="3048362"/>
              <a:ext cx="901572" cy="24967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58" idx="2"/>
              <a:endCxn id="51" idx="3"/>
            </p:cNvCxnSpPr>
            <p:nvPr/>
          </p:nvCxnSpPr>
          <p:spPr>
            <a:xfrm flipH="1">
              <a:off x="4762518" y="3127291"/>
              <a:ext cx="966248" cy="313421"/>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72" idx="0"/>
              <a:endCxn id="51" idx="3"/>
            </p:cNvCxnSpPr>
            <p:nvPr/>
          </p:nvCxnSpPr>
          <p:spPr>
            <a:xfrm flipH="1" flipV="1">
              <a:off x="4762518" y="3440712"/>
              <a:ext cx="958810" cy="43016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72" idx="0"/>
              <a:endCxn id="58" idx="2"/>
            </p:cNvCxnSpPr>
            <p:nvPr/>
          </p:nvCxnSpPr>
          <p:spPr>
            <a:xfrm flipV="1">
              <a:off x="5721327" y="3127291"/>
              <a:ext cx="7439" cy="743587"/>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2" idx="3"/>
              <a:endCxn id="85" idx="1"/>
            </p:cNvCxnSpPr>
            <p:nvPr/>
          </p:nvCxnSpPr>
          <p:spPr>
            <a:xfrm flipV="1">
              <a:off x="6292900" y="3797981"/>
              <a:ext cx="643271" cy="14853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72" idx="3"/>
              <a:endCxn id="93" idx="1"/>
            </p:cNvCxnSpPr>
            <p:nvPr/>
          </p:nvCxnSpPr>
          <p:spPr>
            <a:xfrm>
              <a:off x="6292900" y="3946517"/>
              <a:ext cx="643271" cy="3150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a:stCxn id="39" idx="2"/>
              <a:endCxn id="51" idx="3"/>
            </p:cNvCxnSpPr>
            <p:nvPr/>
          </p:nvCxnSpPr>
          <p:spPr>
            <a:xfrm flipH="1">
              <a:off x="4762518" y="2276336"/>
              <a:ext cx="966248" cy="116437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39" idx="3"/>
              <a:endCxn id="41" idx="1"/>
            </p:cNvCxnSpPr>
            <p:nvPr/>
          </p:nvCxnSpPr>
          <p:spPr>
            <a:xfrm>
              <a:off x="6034599" y="2197407"/>
              <a:ext cx="901571" cy="248232"/>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9" idx="3"/>
              <a:endCxn id="36" idx="1"/>
            </p:cNvCxnSpPr>
            <p:nvPr/>
          </p:nvCxnSpPr>
          <p:spPr>
            <a:xfrm flipV="1">
              <a:off x="6034599" y="2032787"/>
              <a:ext cx="901572" cy="164620"/>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283">
              <a:extLst>
                <a:ext uri="{FF2B5EF4-FFF2-40B4-BE49-F238E27FC236}">
                  <a16:creationId xmlns:a16="http://schemas.microsoft.com/office/drawing/2014/main" id="{FB504A98-2A58-4F09-95EB-69E5915636AC}"/>
                </a:ext>
              </a:extLst>
            </p:cNvPr>
            <p:cNvSpPr/>
            <p:nvPr/>
          </p:nvSpPr>
          <p:spPr bwMode="auto">
            <a:xfrm>
              <a:off x="6936171" y="1953857"/>
              <a:ext cx="145207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Mission Application Interfaces</a:t>
              </a:r>
            </a:p>
          </p:txBody>
        </p:sp>
        <p:sp>
          <p:nvSpPr>
            <p:cNvPr id="39" name="Rectangle: Rounded Corners 38">
              <a:extLst>
                <a:ext uri="{FF2B5EF4-FFF2-40B4-BE49-F238E27FC236}">
                  <a16:creationId xmlns:a16="http://schemas.microsoft.com/office/drawing/2014/main" id="{BCE56B4D-7539-49EB-9623-A0E1BDA64188}"/>
                </a:ext>
              </a:extLst>
            </p:cNvPr>
            <p:cNvSpPr/>
            <p:nvPr/>
          </p:nvSpPr>
          <p:spPr>
            <a:xfrm>
              <a:off x="5422933" y="2118477"/>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err="1">
                  <a:solidFill>
                    <a:schemeClr val="tx1"/>
                  </a:solidFill>
                  <a:latin typeface="Arial" panose="020B0604020202020204" pitchFamily="34" charset="0"/>
                  <a:cs typeface="Arial" panose="020B0604020202020204" pitchFamily="34" charset="0"/>
                </a:rPr>
                <a:t>PackageFIle</a:t>
              </a:r>
              <a:endParaRPr lang="en-US" sz="7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C1786FF-B1C1-4316-B4D4-11EEED6BD1B4}"/>
                </a:ext>
              </a:extLst>
            </p:cNvPr>
            <p:cNvSpPr txBox="1"/>
            <p:nvPr/>
          </p:nvSpPr>
          <p:spPr>
            <a:xfrm>
              <a:off x="6148619" y="2024158"/>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1" name="Rounded Rectangle 283">
              <a:extLst>
                <a:ext uri="{FF2B5EF4-FFF2-40B4-BE49-F238E27FC236}">
                  <a16:creationId xmlns:a16="http://schemas.microsoft.com/office/drawing/2014/main" id="{4B47B98E-88C4-4E28-926A-5B5286000FF3}"/>
                </a:ext>
              </a:extLst>
            </p:cNvPr>
            <p:cNvSpPr/>
            <p:nvPr/>
          </p:nvSpPr>
          <p:spPr bwMode="auto">
            <a:xfrm>
              <a:off x="6936170" y="2366709"/>
              <a:ext cx="1792732"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Application Support Service Interfaces</a:t>
              </a:r>
            </a:p>
          </p:txBody>
        </p:sp>
        <p:sp>
          <p:nvSpPr>
            <p:cNvPr id="45" name="TextBox 44">
              <a:extLst>
                <a:ext uri="{FF2B5EF4-FFF2-40B4-BE49-F238E27FC236}">
                  <a16:creationId xmlns:a16="http://schemas.microsoft.com/office/drawing/2014/main" id="{0C66075D-DE36-452D-9F01-1702263A5ACE}"/>
                </a:ext>
              </a:extLst>
            </p:cNvPr>
            <p:cNvSpPr txBox="1"/>
            <p:nvPr/>
          </p:nvSpPr>
          <p:spPr>
            <a:xfrm>
              <a:off x="6172570" y="2308610"/>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6" name="Rectangle: Rounded Corners 45">
              <a:extLst>
                <a:ext uri="{FF2B5EF4-FFF2-40B4-BE49-F238E27FC236}">
                  <a16:creationId xmlns:a16="http://schemas.microsoft.com/office/drawing/2014/main" id="{F0F2E049-5418-44EC-B971-A626ED5B91BB}"/>
                </a:ext>
              </a:extLst>
            </p:cNvPr>
            <p:cNvSpPr/>
            <p:nvPr/>
          </p:nvSpPr>
          <p:spPr>
            <a:xfrm>
              <a:off x="4038600" y="2402511"/>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SO Model</a:t>
              </a:r>
            </a:p>
          </p:txBody>
        </p:sp>
        <p:cxnSp>
          <p:nvCxnSpPr>
            <p:cNvPr id="49" name="Elbow Connector 287">
              <a:extLst>
                <a:ext uri="{FF2B5EF4-FFF2-40B4-BE49-F238E27FC236}">
                  <a16:creationId xmlns:a16="http://schemas.microsoft.com/office/drawing/2014/main" id="{FFE7119A-5D23-406C-B1E2-29ED1CAA301A}"/>
                </a:ext>
              </a:extLst>
            </p:cNvPr>
            <p:cNvCxnSpPr>
              <a:cxnSpLocks/>
              <a:stCxn id="39" idx="1"/>
              <a:endCxn id="46" idx="3"/>
            </p:cNvCxnSpPr>
            <p:nvPr/>
          </p:nvCxnSpPr>
          <p:spPr bwMode="auto">
            <a:xfrm rot="10800000" flipV="1">
              <a:off x="4650265" y="2197406"/>
              <a:ext cx="772668" cy="284034"/>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49">
              <a:extLst>
                <a:ext uri="{FF2B5EF4-FFF2-40B4-BE49-F238E27FC236}">
                  <a16:creationId xmlns:a16="http://schemas.microsoft.com/office/drawing/2014/main" id="{D20E54E1-F3DD-458D-BF57-9072CCCD6577}"/>
                </a:ext>
              </a:extLst>
            </p:cNvPr>
            <p:cNvSpPr/>
            <p:nvPr/>
          </p:nvSpPr>
          <p:spPr bwMode="auto">
            <a:xfrm rot="16200000">
              <a:off x="4686502" y="2407166"/>
              <a:ext cx="92334" cy="154802"/>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defTabSz="685800"/>
              <a:endParaRPr lang="en-GB" sz="1500" dirty="0">
                <a:solidFill>
                  <a:srgbClr val="006699"/>
                </a:solidFill>
                <a:latin typeface="Gill Sans MT" pitchFamily="34" charset="0"/>
              </a:endParaRPr>
            </a:p>
          </p:txBody>
        </p:sp>
        <p:sp>
          <p:nvSpPr>
            <p:cNvPr id="51" name="Rectangle: Rounded Corners 50">
              <a:extLst>
                <a:ext uri="{FF2B5EF4-FFF2-40B4-BE49-F238E27FC236}">
                  <a16:creationId xmlns:a16="http://schemas.microsoft.com/office/drawing/2014/main" id="{EA0DFC4F-4103-433C-A149-3D565DE4AC69}"/>
                </a:ext>
              </a:extLst>
            </p:cNvPr>
            <p:cNvSpPr/>
            <p:nvPr/>
          </p:nvSpPr>
          <p:spPr>
            <a:xfrm>
              <a:off x="4150852" y="336178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DoT</a:t>
              </a:r>
            </a:p>
          </p:txBody>
        </p:sp>
        <p:sp>
          <p:nvSpPr>
            <p:cNvPr id="54" name="TextBox 53">
              <a:extLst>
                <a:ext uri="{FF2B5EF4-FFF2-40B4-BE49-F238E27FC236}">
                  <a16:creationId xmlns:a16="http://schemas.microsoft.com/office/drawing/2014/main" id="{44098E2E-C068-4DFC-A626-7C2F7DB4A61A}"/>
                </a:ext>
              </a:extLst>
            </p:cNvPr>
            <p:cNvSpPr txBox="1"/>
            <p:nvPr/>
          </p:nvSpPr>
          <p:spPr>
            <a:xfrm>
              <a:off x="5582736" y="2455053"/>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55" name="Rounded Rectangle 283">
              <a:extLst>
                <a:ext uri="{FF2B5EF4-FFF2-40B4-BE49-F238E27FC236}">
                  <a16:creationId xmlns:a16="http://schemas.microsoft.com/office/drawing/2014/main" id="{49EB5E7F-7965-4007-84C5-5D70C1EE4968}"/>
                </a:ext>
              </a:extLst>
            </p:cNvPr>
            <p:cNvSpPr/>
            <p:nvPr/>
          </p:nvSpPr>
          <p:spPr bwMode="auto">
            <a:xfrm>
              <a:off x="6936171" y="2790108"/>
              <a:ext cx="1384334"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 Service Interfaces</a:t>
              </a:r>
            </a:p>
          </p:txBody>
        </p:sp>
        <p:sp>
          <p:nvSpPr>
            <p:cNvPr id="56" name="TextBox 55">
              <a:extLst>
                <a:ext uri="{FF2B5EF4-FFF2-40B4-BE49-F238E27FC236}">
                  <a16:creationId xmlns:a16="http://schemas.microsoft.com/office/drawing/2014/main" id="{6B171346-E743-4926-8413-A7DAD9CAD91C}"/>
                </a:ext>
              </a:extLst>
            </p:cNvPr>
            <p:cNvSpPr txBox="1"/>
            <p:nvPr/>
          </p:nvSpPr>
          <p:spPr>
            <a:xfrm>
              <a:off x="6200511" y="2817723"/>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58" name="Rectangle: Rounded Corners 57">
              <a:extLst>
                <a:ext uri="{FF2B5EF4-FFF2-40B4-BE49-F238E27FC236}">
                  <a16:creationId xmlns:a16="http://schemas.microsoft.com/office/drawing/2014/main" id="{F9B90FC1-183F-4651-B7F1-1C30B88A32A5}"/>
                </a:ext>
              </a:extLst>
            </p:cNvPr>
            <p:cNvSpPr/>
            <p:nvPr/>
          </p:nvSpPr>
          <p:spPr>
            <a:xfrm>
              <a:off x="5422933" y="296943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Datasheet</a:t>
              </a:r>
            </a:p>
          </p:txBody>
        </p:sp>
        <p:sp>
          <p:nvSpPr>
            <p:cNvPr id="62" name="Rounded Rectangle 283">
              <a:extLst>
                <a:ext uri="{FF2B5EF4-FFF2-40B4-BE49-F238E27FC236}">
                  <a16:creationId xmlns:a16="http://schemas.microsoft.com/office/drawing/2014/main" id="{3CF896CB-DCCF-48CB-82B0-705496B72605}"/>
                </a:ext>
              </a:extLst>
            </p:cNvPr>
            <p:cNvSpPr/>
            <p:nvPr/>
          </p:nvSpPr>
          <p:spPr bwMode="auto">
            <a:xfrm>
              <a:off x="6936171" y="3219108"/>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a:t>
              </a:r>
            </a:p>
          </p:txBody>
        </p:sp>
        <p:sp>
          <p:nvSpPr>
            <p:cNvPr id="63" name="TextBox 62">
              <a:extLst>
                <a:ext uri="{FF2B5EF4-FFF2-40B4-BE49-F238E27FC236}">
                  <a16:creationId xmlns:a16="http://schemas.microsoft.com/office/drawing/2014/main" id="{1BEC8892-E4A8-4E05-89C8-0D4415CEAB89}"/>
                </a:ext>
              </a:extLst>
            </p:cNvPr>
            <p:cNvSpPr txBox="1"/>
            <p:nvPr/>
          </p:nvSpPr>
          <p:spPr>
            <a:xfrm>
              <a:off x="6155427" y="3140501"/>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69" name="TextBox 68">
              <a:extLst>
                <a:ext uri="{FF2B5EF4-FFF2-40B4-BE49-F238E27FC236}">
                  <a16:creationId xmlns:a16="http://schemas.microsoft.com/office/drawing/2014/main" id="{2EC43D3E-1D45-4A04-92A9-A86A39959370}"/>
                </a:ext>
              </a:extLst>
            </p:cNvPr>
            <p:cNvSpPr txBox="1"/>
            <p:nvPr/>
          </p:nvSpPr>
          <p:spPr>
            <a:xfrm>
              <a:off x="5173100" y="3289432"/>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0" name="TextBox 69">
              <a:extLst>
                <a:ext uri="{FF2B5EF4-FFF2-40B4-BE49-F238E27FC236}">
                  <a16:creationId xmlns:a16="http://schemas.microsoft.com/office/drawing/2014/main" id="{F93F583B-2814-4BFC-9A87-BC19608B36CD}"/>
                </a:ext>
              </a:extLst>
            </p:cNvPr>
            <p:cNvSpPr txBox="1"/>
            <p:nvPr/>
          </p:nvSpPr>
          <p:spPr>
            <a:xfrm>
              <a:off x="5807086" y="3439022"/>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2" name="Rectangle: Rounded Corners 71">
              <a:extLst>
                <a:ext uri="{FF2B5EF4-FFF2-40B4-BE49-F238E27FC236}">
                  <a16:creationId xmlns:a16="http://schemas.microsoft.com/office/drawing/2014/main" id="{F759D4E8-63E7-445D-9564-2DB59854D438}"/>
                </a:ext>
              </a:extLst>
            </p:cNvPr>
            <p:cNvSpPr/>
            <p:nvPr/>
          </p:nvSpPr>
          <p:spPr>
            <a:xfrm>
              <a:off x="5149755" y="3870877"/>
              <a:ext cx="1143145" cy="151280"/>
            </a:xfrm>
            <a:prstGeom prst="roundRect">
              <a:avLst/>
            </a:prstGeom>
            <a:solidFill>
              <a:srgbClr val="CCECFF"/>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Deployment Description</a:t>
              </a:r>
            </a:p>
          </p:txBody>
        </p:sp>
        <p:sp>
          <p:nvSpPr>
            <p:cNvPr id="75" name="TextBox 74">
              <a:extLst>
                <a:ext uri="{FF2B5EF4-FFF2-40B4-BE49-F238E27FC236}">
                  <a16:creationId xmlns:a16="http://schemas.microsoft.com/office/drawing/2014/main" id="{BBA6428D-85C1-4458-BA15-90DA61B3A0B0}"/>
                </a:ext>
              </a:extLst>
            </p:cNvPr>
            <p:cNvSpPr txBox="1"/>
            <p:nvPr/>
          </p:nvSpPr>
          <p:spPr>
            <a:xfrm>
              <a:off x="5040722" y="3742379"/>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85" name="Rectangle: Rounded Corners 84">
              <a:extLst>
                <a:ext uri="{FF2B5EF4-FFF2-40B4-BE49-F238E27FC236}">
                  <a16:creationId xmlns:a16="http://schemas.microsoft.com/office/drawing/2014/main" id="{DEE5FD86-040C-4FBF-A885-09D61DFF34DB}"/>
                </a:ext>
              </a:extLst>
            </p:cNvPr>
            <p:cNvSpPr/>
            <p:nvPr/>
          </p:nvSpPr>
          <p:spPr>
            <a:xfrm>
              <a:off x="6936171" y="3685928"/>
              <a:ext cx="1514826" cy="224107"/>
            </a:xfrm>
            <a:prstGeom prst="roundRect">
              <a:avLst/>
            </a:prstGeom>
            <a:solidFill>
              <a:srgbClr val="FF9933"/>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Management Service Interfaces</a:t>
              </a:r>
            </a:p>
          </p:txBody>
        </p:sp>
        <p:sp>
          <p:nvSpPr>
            <p:cNvPr id="86" name="TextBox 85">
              <a:extLst>
                <a:ext uri="{FF2B5EF4-FFF2-40B4-BE49-F238E27FC236}">
                  <a16:creationId xmlns:a16="http://schemas.microsoft.com/office/drawing/2014/main" id="{B33979E2-4E01-42E6-BF2D-9F37B54BF692}"/>
                </a:ext>
              </a:extLst>
            </p:cNvPr>
            <p:cNvSpPr txBox="1"/>
            <p:nvPr/>
          </p:nvSpPr>
          <p:spPr>
            <a:xfrm>
              <a:off x="6306705" y="3724810"/>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93" name="Rounded Rectangle 283">
              <a:extLst>
                <a:ext uri="{FF2B5EF4-FFF2-40B4-BE49-F238E27FC236}">
                  <a16:creationId xmlns:a16="http://schemas.microsoft.com/office/drawing/2014/main" id="{9EFFAE0E-5BEE-4EC3-8186-4676A186ECC4}"/>
                </a:ext>
              </a:extLst>
            </p:cNvPr>
            <p:cNvSpPr/>
            <p:nvPr/>
          </p:nvSpPr>
          <p:spPr bwMode="auto">
            <a:xfrm>
              <a:off x="6936171" y="4182611"/>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Subnetwork</a:t>
              </a:r>
            </a:p>
          </p:txBody>
        </p:sp>
        <p:sp>
          <p:nvSpPr>
            <p:cNvPr id="96" name="TextBox 95">
              <a:extLst>
                <a:ext uri="{FF2B5EF4-FFF2-40B4-BE49-F238E27FC236}">
                  <a16:creationId xmlns:a16="http://schemas.microsoft.com/office/drawing/2014/main" id="{915614F1-C608-4A7D-B8AD-09DEE01FCB60}"/>
                </a:ext>
              </a:extLst>
            </p:cNvPr>
            <p:cNvSpPr txBox="1"/>
            <p:nvPr/>
          </p:nvSpPr>
          <p:spPr>
            <a:xfrm>
              <a:off x="6335764" y="4117259"/>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grpSp>
      <p:sp>
        <p:nvSpPr>
          <p:cNvPr id="3" name="Date Placeholder 2">
            <a:extLst>
              <a:ext uri="{FF2B5EF4-FFF2-40B4-BE49-F238E27FC236}">
                <a16:creationId xmlns:a16="http://schemas.microsoft.com/office/drawing/2014/main" id="{65BD3FCD-C0EC-014A-9DC5-84E19A178BD2}"/>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2548801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55110" cy="997586"/>
          </a:xfrm>
        </p:spPr>
        <p:txBody>
          <a:bodyPr vert="horz"/>
          <a:lstStyle/>
          <a:p>
            <a:pPr algn="ctr"/>
            <a:r>
              <a:rPr lang="en-US" sz="1800" kern="1200" dirty="0">
                <a:solidFill>
                  <a:srgbClr val="0099A6"/>
                </a:solidFill>
              </a:rPr>
              <a:t>ASL example: SOIS System Model - </a:t>
            </a:r>
            <a:br>
              <a:rPr lang="en-US" sz="1800" kern="1200" dirty="0">
                <a:solidFill>
                  <a:srgbClr val="0099A6"/>
                </a:solidFill>
              </a:rPr>
            </a:br>
            <a:r>
              <a:rPr lang="en-US" sz="1800" kern="1200" dirty="0">
                <a:solidFill>
                  <a:srgbClr val="0099A6"/>
                </a:solidFill>
              </a:rPr>
              <a:t>OWL Dictionary of Terms Diagram</a:t>
            </a:r>
          </a:p>
        </p:txBody>
      </p:sp>
      <p:sp>
        <p:nvSpPr>
          <p:cNvPr id="4" name="Text Placeholder 3"/>
          <p:cNvSpPr>
            <a:spLocks noGrp="1"/>
          </p:cNvSpPr>
          <p:nvPr>
            <p:ph type="body" sz="half" idx="2"/>
          </p:nvPr>
        </p:nvSpPr>
        <p:spPr>
          <a:xfrm>
            <a:off x="529683" y="2911124"/>
            <a:ext cx="2949178" cy="2858691"/>
          </a:xfrm>
        </p:spPr>
        <p:txBody>
          <a:bodyPr/>
          <a:lstStyle/>
          <a:p>
            <a:pPr marL="214313" indent="-214313">
              <a:buFont typeface="Arial" panose="020B0604020202020204" pitchFamily="34" charset="0"/>
              <a:buChar char="•"/>
            </a:pPr>
            <a:r>
              <a:rPr lang="en-US" dirty="0"/>
              <a:t>Dictionary of Terms (DOT) Diagram from Protégé using OWL</a:t>
            </a:r>
          </a:p>
        </p:txBody>
      </p:sp>
      <p:pic>
        <p:nvPicPr>
          <p:cNvPr id="52" name="Picture 51">
            <a:extLst>
              <a:ext uri="{FF2B5EF4-FFF2-40B4-BE49-F238E27FC236}">
                <a16:creationId xmlns:a16="http://schemas.microsoft.com/office/drawing/2014/main" id="{4FA81525-E56D-1042-A619-16AD14F58F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317" y="989408"/>
            <a:ext cx="3429000" cy="5258991"/>
          </a:xfrm>
          <a:prstGeom prst="rect">
            <a:avLst/>
          </a:prstGeom>
          <a:noFill/>
          <a:ln>
            <a:noFill/>
          </a:ln>
        </p:spPr>
      </p:pic>
      <p:sp>
        <p:nvSpPr>
          <p:cNvPr id="3" name="Striped Right Arrow 2">
            <a:extLst>
              <a:ext uri="{FF2B5EF4-FFF2-40B4-BE49-F238E27FC236}">
                <a16:creationId xmlns:a16="http://schemas.microsoft.com/office/drawing/2014/main" id="{5C907F88-C038-D043-B367-E61FD0636BA2}"/>
              </a:ext>
            </a:extLst>
          </p:cNvPr>
          <p:cNvSpPr/>
          <p:nvPr/>
        </p:nvSpPr>
        <p:spPr>
          <a:xfrm>
            <a:off x="3580830" y="2819400"/>
            <a:ext cx="966446" cy="5019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a:extLst>
              <a:ext uri="{FF2B5EF4-FFF2-40B4-BE49-F238E27FC236}">
                <a16:creationId xmlns:a16="http://schemas.microsoft.com/office/drawing/2014/main" id="{50DFF863-B6E4-834E-A953-ECE8CBCA2E46}"/>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1323264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the space data system into components (nodes) that interact across connectors (links). The Connectivity Viewpoint describes the physical aspects of the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1318255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r>
              <a:rPr lang="en-US" sz="1800" dirty="0" err="1"/>
              <a:t>contd</a:t>
            </a:r>
            <a:r>
              <a:rPr lang="en-US" sz="1800" dirty="0"/>
              <a:t>: </a:t>
            </a:r>
            <a:endParaRPr lang="en-US" sz="1200" dirty="0"/>
          </a:p>
          <a:p>
            <a:pPr lvl="1"/>
            <a:r>
              <a:rPr lang="en-US" sz="16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6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800" dirty="0"/>
              <a:t>Relationships (composition, interfaces, constraints, configurations, allocation); </a:t>
            </a:r>
            <a:endParaRPr lang="en-US" sz="1100" dirty="0"/>
          </a:p>
          <a:p>
            <a:pPr lvl="1"/>
            <a:r>
              <a:rPr lang="en-US" sz="1600" dirty="0"/>
              <a:t>Environment (physical environs, physical forces [gravity and others], physical interactions and effects); </a:t>
            </a:r>
            <a:endParaRPr lang="en-US" sz="1050" dirty="0"/>
          </a:p>
          <a:p>
            <a:pPr lvl="1"/>
            <a:r>
              <a:rPr lang="en-US" sz="1600" dirty="0"/>
              <a:t>Information </a:t>
            </a:r>
            <a:r>
              <a:rPr lang="en-US" sz="1600" dirty="0" err="1"/>
              <a:t>correpondences</a:t>
            </a:r>
            <a:r>
              <a:rPr lang="en-US" sz="1600" dirty="0"/>
              <a:t> (defined representations of data that are exchanged among Engineering Objects, where formal specifications of data architecture are found in the Information Viewpoint). </a:t>
            </a:r>
            <a:endParaRPr lang="en-US" sz="1050" dirty="0"/>
          </a:p>
          <a:p>
            <a:endParaRPr lang="en-US" sz="1800" dirty="0"/>
          </a:p>
          <a:p>
            <a:r>
              <a:rPr lang="en-US" sz="1800" dirty="0"/>
              <a:t>NOTE – Physical Nodes and Links in any given space system may include many more aspects (physical structures &amp; connectivity), types (power, propulsion, thermal) and many more attributes than those shown here.  The physical and structural aspects of Nodes and Links are covered in the new Physical / Structural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851880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16 October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61007" y="3907869"/>
            <a:ext cx="38459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09571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6536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Node </a:t>
            </a:r>
          </a:p>
          <a:p>
            <a:pPr algn="ctr" eaLnBrk="1" hangingPunct="1">
              <a:defRPr/>
            </a:pPr>
            <a:r>
              <a:rPr lang="en-US" sz="1800" dirty="0">
                <a:solidFill>
                  <a:schemeClr val="tx1"/>
                </a:solidFill>
                <a:latin typeface="+mj-lt"/>
                <a:ea typeface="ＭＳ Ｐゴシック" panose="020B0600070205080204" pitchFamily="34" charset="-128"/>
              </a:rPr>
              <a:t>(</a:t>
            </a:r>
            <a:r>
              <a:rPr lang="en-US" sz="1800" b="1" dirty="0">
                <a:solidFill>
                  <a:schemeClr val="tx1"/>
                </a:solidFill>
                <a:latin typeface="+mj-lt"/>
                <a:ea typeface="ＭＳ Ｐゴシック" panose="020B0600070205080204" pitchFamily="34" charset="-128"/>
              </a:rPr>
              <a:t>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Functional Resources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Tree>
    <p:extLst>
      <p:ext uri="{BB962C8B-B14F-4D97-AF65-F5344CB8AC3E}">
        <p14:creationId xmlns:p14="http://schemas.microsoft.com/office/powerpoint/2010/main" val="106983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52400"/>
            <a:ext cx="7772400" cy="8540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System Architecture Model Objectives</a:t>
            </a:r>
          </a:p>
        </p:txBody>
      </p:sp>
      <p:sp>
        <p:nvSpPr>
          <p:cNvPr id="12293" name="Text Box 5"/>
          <p:cNvSpPr txBox="1">
            <a:spLocks noChangeArrowheads="1"/>
          </p:cNvSpPr>
          <p:nvPr/>
        </p:nvSpPr>
        <p:spPr bwMode="auto">
          <a:xfrm>
            <a:off x="685800" y="838200"/>
            <a:ext cx="7772400" cy="541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lnSpc>
                <a:spcPct val="90000"/>
              </a:lnSpc>
              <a:spcBef>
                <a:spcPts val="600"/>
              </a:spcBef>
              <a:buFont typeface="Arial" charset="0"/>
              <a:buChar char="•"/>
              <a:defRPr/>
            </a:pPr>
            <a:r>
              <a:rPr lang="en-US" dirty="0">
                <a:latin typeface="Arial" charset="0"/>
              </a:rPr>
              <a:t>RASDS provides the framework and methodology, a specific Reference Architecture model …</a:t>
            </a:r>
          </a:p>
          <a:p>
            <a:pPr lvl="1">
              <a:lnSpc>
                <a:spcPct val="90000"/>
              </a:lnSpc>
              <a:spcBef>
                <a:spcPts val="600"/>
              </a:spcBef>
              <a:buFont typeface="Arial" charset="0"/>
              <a:buChar char="•"/>
              <a:defRPr/>
            </a:pPr>
            <a:r>
              <a:rPr lang="en-US" sz="1800" dirty="0">
                <a:latin typeface="Arial" charset="0"/>
              </a:rPr>
              <a:t> Provides clear &amp; unambiguous views of the design</a:t>
            </a:r>
          </a:p>
          <a:p>
            <a:pPr lvl="1">
              <a:lnSpc>
                <a:spcPct val="90000"/>
              </a:lnSpc>
              <a:spcBef>
                <a:spcPts val="600"/>
              </a:spcBef>
              <a:buFont typeface="Arial" charset="0"/>
              <a:buChar char="•"/>
              <a:defRPr/>
            </a:pPr>
            <a:r>
              <a:rPr lang="en-US" sz="1800" dirty="0">
                <a:latin typeface="Arial" charset="0"/>
              </a:rPr>
              <a:t> Shows relationship of design to requirements and driving scenarios</a:t>
            </a:r>
          </a:p>
          <a:p>
            <a:pPr lvl="1">
              <a:lnSpc>
                <a:spcPct val="90000"/>
              </a:lnSpc>
              <a:spcBef>
                <a:spcPts val="600"/>
              </a:spcBef>
              <a:buFont typeface="Arial" charset="0"/>
              <a:buChar char="•"/>
              <a:defRPr/>
            </a:pPr>
            <a:r>
              <a:rPr lang="en-US" sz="1800"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sz="1800" dirty="0">
                <a:latin typeface="Arial" charset="0"/>
              </a:rPr>
              <a:t> Details the model &amp; views to the level appropriate for further systems engineering, support evolving design</a:t>
            </a:r>
          </a:p>
          <a:p>
            <a:pPr lvl="1">
              <a:lnSpc>
                <a:spcPct val="90000"/>
              </a:lnSpc>
              <a:spcBef>
                <a:spcPts val="600"/>
              </a:spcBef>
              <a:buFont typeface="Arial" charset="0"/>
              <a:buChar char="•"/>
              <a:defRPr/>
            </a:pPr>
            <a:r>
              <a:rPr lang="en-US" sz="1800" dirty="0">
                <a:latin typeface="Arial" charset="0"/>
              </a:rPr>
              <a:t> Enables concurrent design of spacecraft, ground systems, science operations, control systems, and components</a:t>
            </a:r>
          </a:p>
          <a:p>
            <a:pPr>
              <a:lnSpc>
                <a:spcPct val="90000"/>
              </a:lnSpc>
              <a:spcBef>
                <a:spcPts val="600"/>
              </a:spcBef>
              <a:buClr>
                <a:srgbClr val="C403DA"/>
              </a:buClr>
              <a:buFont typeface="Arial" charset="0"/>
              <a:buChar char="•"/>
              <a:defRPr/>
            </a:pPr>
            <a:endParaRPr lang="en-US" dirty="0">
              <a:solidFill>
                <a:srgbClr val="C403DA"/>
              </a:solidFill>
              <a:latin typeface="Arial" charset="0"/>
            </a:endParaRPr>
          </a:p>
          <a:p>
            <a:pPr>
              <a:lnSpc>
                <a:spcPct val="90000"/>
              </a:lnSpc>
              <a:spcBef>
                <a:spcPts val="600"/>
              </a:spcBef>
              <a:buClr>
                <a:srgbClr val="C403DA"/>
              </a:buClr>
              <a:buFont typeface="Arial" charset="0"/>
              <a:buChar char="•"/>
              <a:defRPr/>
            </a:pPr>
            <a:r>
              <a:rPr lang="en-US" dirty="0">
                <a:solidFill>
                  <a:srgbClr val="C403DA"/>
                </a:solidFill>
                <a:latin typeface="Arial" charset="0"/>
              </a:rPr>
              <a:t>Supports use of a UML/SysML Modeling tool …</a:t>
            </a:r>
          </a:p>
          <a:p>
            <a:pPr lvl="1">
              <a:lnSpc>
                <a:spcPct val="90000"/>
              </a:lnSpc>
              <a:spcBef>
                <a:spcPts val="600"/>
              </a:spcBef>
              <a:buClr>
                <a:srgbClr val="C403DA"/>
              </a:buClr>
              <a:buFont typeface="Arial" charset="0"/>
              <a:buChar char="•"/>
              <a:defRPr/>
            </a:pPr>
            <a:r>
              <a:rPr lang="en-US" sz="1800" dirty="0">
                <a:solidFill>
                  <a:srgbClr val="C403DA"/>
                </a:solidFill>
                <a:latin typeface="Arial" charset="0"/>
              </a:rPr>
              <a:t> Establishes system engineering (SE) controls over the allocations and interfaces</a:t>
            </a:r>
          </a:p>
          <a:p>
            <a:pPr lvl="1">
              <a:lnSpc>
                <a:spcPct val="90000"/>
              </a:lnSpc>
              <a:spcBef>
                <a:spcPts val="600"/>
              </a:spcBef>
              <a:buClr>
                <a:srgbClr val="C403DA"/>
              </a:buClr>
              <a:buFont typeface="Arial" charset="0"/>
              <a:buChar char="•"/>
              <a:defRPr/>
            </a:pPr>
            <a:r>
              <a:rPr lang="en-US" sz="1800" dirty="0">
                <a:solidFill>
                  <a:srgbClr val="C403DA"/>
                </a:solidFill>
                <a:latin typeface="Arial" charset="0"/>
              </a:rPr>
              <a:t>Provides a conceptual framework for different viewpoints that can be profiled using MBSE representations</a:t>
            </a:r>
          </a:p>
          <a:p>
            <a:pPr lvl="1">
              <a:lnSpc>
                <a:spcPct val="90000"/>
              </a:lnSpc>
              <a:spcBef>
                <a:spcPts val="600"/>
              </a:spcBef>
              <a:buClr>
                <a:srgbClr val="C403DA"/>
              </a:buClr>
              <a:buFont typeface="Arial" charset="0"/>
              <a:buChar char="•"/>
              <a:defRPr/>
            </a:pPr>
            <a:r>
              <a:rPr lang="en-US" sz="1800" dirty="0">
                <a:solidFill>
                  <a:srgbClr val="C403DA"/>
                </a:solidFill>
                <a:latin typeface="Arial" charset="0"/>
              </a:rPr>
              <a:t> Can provide executable models of the interactions (future)</a:t>
            </a:r>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16 October 2021</a:t>
            </a:r>
            <a:endParaRPr lang="en-US" dirty="0"/>
          </a:p>
        </p:txBody>
      </p:sp>
    </p:spTree>
    <p:extLst>
      <p:ext uri="{BB962C8B-B14F-4D97-AF65-F5344CB8AC3E}">
        <p14:creationId xmlns:p14="http://schemas.microsoft.com/office/powerpoint/2010/main" val="924124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16 October 2021</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09600" y="0"/>
            <a:ext cx="7772400" cy="838200"/>
          </a:xfrm>
        </p:spPr>
        <p:txBody>
          <a:bodyPr vert="horz"/>
          <a:lstStyle/>
          <a:p>
            <a:r>
              <a:rPr lang="en-US" altLang="en-US" kern="1200" dirty="0">
                <a:solidFill>
                  <a:srgbClr val="0099A6"/>
                </a:solidFill>
              </a:rPr>
              <a:t>Connectivity View</a:t>
            </a:r>
            <a:br>
              <a:rPr lang="en-US" altLang="en-US" kern="1200" dirty="0">
                <a:solidFill>
                  <a:srgbClr val="0099A6"/>
                </a:solidFill>
              </a:rPr>
            </a:br>
            <a:r>
              <a:rPr lang="en-US" altLang="en-US" kern="1200" dirty="0">
                <a:solidFill>
                  <a:srgbClr val="0099A6"/>
                </a:solidFill>
              </a:rPr>
              <a:t>Nodes &amp; Links</a:t>
            </a:r>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637338" y="5167313"/>
            <a:ext cx="24003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latin typeface="Arial" panose="020B0604020202020204" pitchFamily="34" charset="0"/>
              </a:rPr>
              <a:t>Connectivity Concerns:</a:t>
            </a:r>
          </a:p>
          <a:p>
            <a:pPr lvl="1"/>
            <a:r>
              <a:rPr lang="en-US" altLang="en-US" sz="1400">
                <a:latin typeface="Arial" panose="020B0604020202020204" pitchFamily="34" charset="0"/>
              </a:rPr>
              <a:t>Distribution</a:t>
            </a:r>
          </a:p>
          <a:p>
            <a:pPr lvl="1"/>
            <a:r>
              <a:rPr lang="en-US" altLang="en-US" sz="1400">
                <a:latin typeface="Arial" panose="020B0604020202020204" pitchFamily="34" charset="0"/>
              </a:rPr>
              <a:t>Communication</a:t>
            </a:r>
          </a:p>
          <a:p>
            <a:pPr lvl="1"/>
            <a:r>
              <a:rPr lang="en-US" altLang="en-US" sz="1400">
                <a:latin typeface="Arial" panose="020B0604020202020204" pitchFamily="34" charset="0"/>
              </a:rPr>
              <a:t>Physical Environment </a:t>
            </a:r>
          </a:p>
          <a:p>
            <a:pPr lvl="1"/>
            <a:r>
              <a:rPr lang="en-US" altLang="en-US" sz="1400">
                <a:latin typeface="Arial" panose="020B0604020202020204" pitchFamily="34" charset="0"/>
              </a:rPr>
              <a:t>Behaviors</a:t>
            </a:r>
          </a:p>
          <a:p>
            <a:pPr lvl="1"/>
            <a:r>
              <a:rPr lang="en-US" altLang="en-US" sz="1400">
                <a:latin typeface="Arial" panose="020B0604020202020204" pitchFamily="34" charset="0"/>
              </a:rPr>
              <a:t>Constraints </a:t>
            </a:r>
          </a:p>
          <a:p>
            <a:pPr lvl="1"/>
            <a:r>
              <a:rPr lang="en-US" altLang="en-US" sz="140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989736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7" y="0"/>
            <a:ext cx="8229600" cy="1143000"/>
          </a:xfrm>
        </p:spPr>
        <p:txBody>
          <a:bodyPr vert="horz"/>
          <a:lstStyle/>
          <a:p>
            <a:r>
              <a:rPr lang="en-GB" sz="2000" dirty="0">
                <a:solidFill>
                  <a:srgbClr val="0099A6"/>
                </a:solidFill>
              </a:rPr>
              <a:t>ASL Connectivity Example: Simple ABA Mission </a:t>
            </a:r>
            <a:br>
              <a:rPr lang="en-GB" sz="2000" dirty="0">
                <a:solidFill>
                  <a:srgbClr val="0099A6"/>
                </a:solidFill>
              </a:rPr>
            </a:br>
            <a:r>
              <a:rPr lang="en-GB" sz="2000" dirty="0">
                <a:solidFill>
                  <a:srgbClr val="0099A6"/>
                </a:solidFill>
              </a:rPr>
              <a:t>showing application layer function deployment to Nodes</a:t>
            </a:r>
          </a:p>
        </p:txBody>
      </p:sp>
      <p:sp>
        <p:nvSpPr>
          <p:cNvPr id="5" name="Date Placeholder 4"/>
          <p:cNvSpPr>
            <a:spLocks noGrp="1"/>
          </p:cNvSpPr>
          <p:nvPr>
            <p:ph type="dt" sz="half" idx="2"/>
          </p:nvPr>
        </p:nvSpPr>
        <p:spPr/>
        <p:txBody>
          <a:bodyPr/>
          <a:lstStyle/>
          <a:p>
            <a:r>
              <a:rPr lang="en-US"/>
              <a:t>16 October 2021</a:t>
            </a:r>
            <a:endParaRPr lang="en-GB" dirty="0"/>
          </a:p>
        </p:txBody>
      </p:sp>
      <p:sp>
        <p:nvSpPr>
          <p:cNvPr id="28" name="Cube 27"/>
          <p:cNvSpPr/>
          <p:nvPr/>
        </p:nvSpPr>
        <p:spPr bwMode="auto">
          <a:xfrm>
            <a:off x="899592"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29" name="Cube 28"/>
          <p:cNvSpPr/>
          <p:nvPr/>
        </p:nvSpPr>
        <p:spPr bwMode="auto">
          <a:xfrm>
            <a:off x="2915816" y="1395152"/>
            <a:ext cx="1512168" cy="4338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ESLT</a:t>
            </a:r>
          </a:p>
        </p:txBody>
      </p:sp>
      <p:sp>
        <p:nvSpPr>
          <p:cNvPr id="30" name="Cube 29"/>
          <p:cNvSpPr/>
          <p:nvPr/>
        </p:nvSpPr>
        <p:spPr bwMode="auto">
          <a:xfrm>
            <a:off x="4932040" y="1450625"/>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MOC</a:t>
            </a:r>
          </a:p>
        </p:txBody>
      </p:sp>
      <p:sp>
        <p:nvSpPr>
          <p:cNvPr id="31" name="Cube 30"/>
          <p:cNvSpPr/>
          <p:nvPr/>
        </p:nvSpPr>
        <p:spPr bwMode="auto">
          <a:xfrm>
            <a:off x="6948264"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S/C Manufacturer</a:t>
            </a:r>
          </a:p>
        </p:txBody>
      </p:sp>
      <p:cxnSp>
        <p:nvCxnSpPr>
          <p:cNvPr id="33" name="Straight Connector 32"/>
          <p:cNvCxnSpPr/>
          <p:nvPr/>
        </p:nvCxnSpPr>
        <p:spPr bwMode="auto">
          <a:xfrm flipV="1">
            <a:off x="2195736" y="5499608"/>
            <a:ext cx="720080" cy="1"/>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p:nvPr/>
        </p:nvCxnSpPr>
        <p:spPr bwMode="auto">
          <a:xfrm flipV="1">
            <a:off x="4211960" y="5445224"/>
            <a:ext cx="720080" cy="1"/>
          </a:xfrm>
          <a:prstGeom prst="line">
            <a:avLst/>
          </a:prstGeom>
          <a:noFill/>
          <a:ln w="38100" cap="flat" cmpd="sng" algn="ctr">
            <a:solidFill>
              <a:srgbClr val="0000FF"/>
            </a:solidFill>
            <a:prstDash val="sysDot"/>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p:nvPr/>
        </p:nvCxnSpPr>
        <p:spPr bwMode="auto">
          <a:xfrm flipV="1">
            <a:off x="4211960" y="555843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V="1">
            <a:off x="6228184" y="550060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Oval 36"/>
          <p:cNvSpPr>
            <a:spLocks noChangeArrowheads="1"/>
          </p:cNvSpPr>
          <p:nvPr/>
        </p:nvSpPr>
        <p:spPr bwMode="auto">
          <a:xfrm>
            <a:off x="7092280"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37"/>
          <p:cNvSpPr>
            <a:spLocks noChangeArrowheads="1"/>
          </p:cNvSpPr>
          <p:nvPr/>
        </p:nvSpPr>
        <p:spPr bwMode="auto">
          <a:xfrm>
            <a:off x="3059832"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9" name="Oval 8"/>
          <p:cNvSpPr>
            <a:spLocks noChangeArrowheads="1"/>
          </p:cNvSpPr>
          <p:nvPr/>
        </p:nvSpPr>
        <p:spPr bwMode="auto">
          <a:xfrm>
            <a:off x="5069243"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40" name="Oval 8"/>
          <p:cNvSpPr>
            <a:spLocks noChangeArrowheads="1"/>
          </p:cNvSpPr>
          <p:nvPr/>
        </p:nvSpPr>
        <p:spPr bwMode="auto">
          <a:xfrm>
            <a:off x="5076176"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46" name="Oval 45"/>
          <p:cNvSpPr>
            <a:spLocks noChangeArrowheads="1"/>
          </p:cNvSpPr>
          <p:nvPr/>
        </p:nvSpPr>
        <p:spPr bwMode="auto">
          <a:xfrm>
            <a:off x="5076176"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7" name="Oval 46"/>
          <p:cNvSpPr>
            <a:spLocks noChangeArrowheads="1"/>
          </p:cNvSpPr>
          <p:nvPr/>
        </p:nvSpPr>
        <p:spPr bwMode="auto">
          <a:xfrm>
            <a:off x="5069243"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48" name="Oval 47"/>
          <p:cNvSpPr>
            <a:spLocks noChangeArrowheads="1"/>
          </p:cNvSpPr>
          <p:nvPr/>
        </p:nvSpPr>
        <p:spPr bwMode="auto">
          <a:xfrm>
            <a:off x="5076176" y="5138851"/>
            <a:ext cx="1008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49" name="Oval 8"/>
          <p:cNvSpPr>
            <a:spLocks noChangeArrowheads="1"/>
          </p:cNvSpPr>
          <p:nvPr/>
        </p:nvSpPr>
        <p:spPr bwMode="auto">
          <a:xfrm>
            <a:off x="1036675"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 Execution</a:t>
            </a:r>
          </a:p>
        </p:txBody>
      </p:sp>
      <p:sp>
        <p:nvSpPr>
          <p:cNvPr id="50" name="Oval 8"/>
          <p:cNvSpPr>
            <a:spLocks noChangeArrowheads="1"/>
          </p:cNvSpPr>
          <p:nvPr/>
        </p:nvSpPr>
        <p:spPr bwMode="auto">
          <a:xfrm>
            <a:off x="1043608"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Time/</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Pos</a:t>
            </a: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 </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Det</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2" name="Oval 51"/>
          <p:cNvSpPr>
            <a:spLocks noChangeArrowheads="1"/>
          </p:cNvSpPr>
          <p:nvPr/>
        </p:nvSpPr>
        <p:spPr bwMode="auto">
          <a:xfrm>
            <a:off x="1043608"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M&amp;C</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Automation</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OBCM</a:t>
            </a:r>
          </a:p>
        </p:txBody>
      </p:sp>
      <p:sp>
        <p:nvSpPr>
          <p:cNvPr id="53" name="Oval 52"/>
          <p:cNvSpPr>
            <a:spLocks noChangeArrowheads="1"/>
          </p:cNvSpPr>
          <p:nvPr/>
        </p:nvSpPr>
        <p:spPr bwMode="auto">
          <a:xfrm>
            <a:off x="1036675"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 File Store</a:t>
            </a:r>
          </a:p>
        </p:txBody>
      </p:sp>
      <p:cxnSp>
        <p:nvCxnSpPr>
          <p:cNvPr id="55" name="Straight Connector 54"/>
          <p:cNvCxnSpPr>
            <a:stCxn id="38" idx="5"/>
            <a:endCxn id="39" idx="1"/>
          </p:cNvCxnSpPr>
          <p:nvPr/>
        </p:nvCxnSpPr>
        <p:spPr bwMode="auto">
          <a:xfrm>
            <a:off x="3920214" y="2336664"/>
            <a:ext cx="1296647" cy="85277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7" name="Rectangle 56"/>
          <p:cNvSpPr/>
          <p:nvPr/>
        </p:nvSpPr>
        <p:spPr bwMode="auto">
          <a:xfrm>
            <a:off x="4475361" y="2788593"/>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CSSM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9" name="Straight Connector 58"/>
          <p:cNvCxnSpPr>
            <a:endCxn id="46" idx="1"/>
          </p:cNvCxnSpPr>
          <p:nvPr/>
        </p:nvCxnSpPr>
        <p:spPr bwMode="auto">
          <a:xfrm>
            <a:off x="3922968" y="2336664"/>
            <a:ext cx="1300826" cy="1536842"/>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endCxn id="40" idx="1"/>
          </p:cNvCxnSpPr>
          <p:nvPr/>
        </p:nvCxnSpPr>
        <p:spPr bwMode="auto">
          <a:xfrm>
            <a:off x="3922968" y="2336664"/>
            <a:ext cx="1300826" cy="20469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6" name="Oval 55"/>
          <p:cNvSpPr/>
          <p:nvPr/>
        </p:nvSpPr>
        <p:spPr>
          <a:xfrm>
            <a:off x="3868968" y="227834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bwMode="auto">
          <a:xfrm>
            <a:off x="4743685" y="2420888"/>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5" name="Rectangle 64"/>
          <p:cNvSpPr/>
          <p:nvPr/>
        </p:nvSpPr>
        <p:spPr bwMode="auto">
          <a:xfrm>
            <a:off x="4742627" y="2281788"/>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Rectangle 57"/>
          <p:cNvSpPr/>
          <p:nvPr/>
        </p:nvSpPr>
        <p:spPr bwMode="auto">
          <a:xfrm>
            <a:off x="4475361" y="3012951"/>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MD-CSTS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7" name="Straight Connector 66"/>
          <p:cNvCxnSpPr>
            <a:stCxn id="38" idx="6"/>
            <a:endCxn id="40" idx="0"/>
          </p:cNvCxnSpPr>
          <p:nvPr/>
        </p:nvCxnSpPr>
        <p:spPr bwMode="auto">
          <a:xfrm>
            <a:off x="4067832" y="2158473"/>
            <a:ext cx="1512344" cy="309076"/>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6" name="Oval 65"/>
          <p:cNvSpPr/>
          <p:nvPr/>
        </p:nvSpPr>
        <p:spPr>
          <a:xfrm>
            <a:off x="5526176" y="241966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bwMode="auto">
          <a:xfrm>
            <a:off x="4527097" y="2094130"/>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ODM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2" name="Straight Connector 66"/>
          <p:cNvCxnSpPr>
            <a:stCxn id="50" idx="6"/>
            <a:endCxn id="40" idx="2"/>
          </p:cNvCxnSpPr>
          <p:nvPr/>
        </p:nvCxnSpPr>
        <p:spPr bwMode="auto">
          <a:xfrm>
            <a:off x="2051608" y="27195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5" name="Straight Connector 66"/>
          <p:cNvCxnSpPr>
            <a:stCxn id="49" idx="6"/>
            <a:endCxn id="39" idx="2"/>
          </p:cNvCxnSpPr>
          <p:nvPr/>
        </p:nvCxnSpPr>
        <p:spPr bwMode="auto">
          <a:xfrm>
            <a:off x="2044675" y="33676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66"/>
          <p:cNvCxnSpPr>
            <a:stCxn id="52" idx="6"/>
            <a:endCxn id="46" idx="2"/>
          </p:cNvCxnSpPr>
          <p:nvPr/>
        </p:nvCxnSpPr>
        <p:spPr bwMode="auto">
          <a:xfrm>
            <a:off x="2051608" y="4051697"/>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66"/>
          <p:cNvCxnSpPr>
            <a:stCxn id="53" idx="6"/>
            <a:endCxn id="47" idx="2"/>
          </p:cNvCxnSpPr>
          <p:nvPr/>
        </p:nvCxnSpPr>
        <p:spPr bwMode="auto">
          <a:xfrm>
            <a:off x="2044675" y="4707176"/>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Rectangle 83"/>
          <p:cNvSpPr/>
          <p:nvPr/>
        </p:nvSpPr>
        <p:spPr bwMode="auto">
          <a:xfrm>
            <a:off x="2510919" y="2595566"/>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TRP</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Rectangle 84"/>
          <p:cNvSpPr/>
          <p:nvPr/>
        </p:nvSpPr>
        <p:spPr bwMode="auto">
          <a:xfrm>
            <a:off x="2510919" y="2724251"/>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6" name="Rectangle 85"/>
          <p:cNvSpPr/>
          <p:nvPr/>
        </p:nvSpPr>
        <p:spPr bwMode="auto">
          <a:xfrm>
            <a:off x="2510919" y="337232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PEC</a:t>
            </a:r>
          </a:p>
        </p:txBody>
      </p:sp>
      <p:sp>
        <p:nvSpPr>
          <p:cNvPr id="87" name="Rectangle 86"/>
          <p:cNvSpPr/>
          <p:nvPr/>
        </p:nvSpPr>
        <p:spPr bwMode="auto">
          <a:xfrm>
            <a:off x="2510919" y="3237748"/>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PLN</a:t>
            </a:r>
          </a:p>
        </p:txBody>
      </p:sp>
      <p:sp>
        <p:nvSpPr>
          <p:cNvPr id="88" name="Oval 87"/>
          <p:cNvSpPr/>
          <p:nvPr/>
        </p:nvSpPr>
        <p:spPr>
          <a:xfrm>
            <a:off x="1997608" y="2665548"/>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990675" y="330330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990675" y="3997697"/>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bwMode="auto">
          <a:xfrm>
            <a:off x="2510919" y="391772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AUT</a:t>
            </a:r>
          </a:p>
        </p:txBody>
      </p:sp>
      <p:sp>
        <p:nvSpPr>
          <p:cNvPr id="95" name="Rectangle 94"/>
          <p:cNvSpPr/>
          <p:nvPr/>
        </p:nvSpPr>
        <p:spPr bwMode="auto">
          <a:xfrm>
            <a:off x="2510919" y="4046410"/>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OBPM</a:t>
            </a:r>
          </a:p>
        </p:txBody>
      </p:sp>
      <p:sp>
        <p:nvSpPr>
          <p:cNvPr id="96" name="Rectangle 95"/>
          <p:cNvSpPr/>
          <p:nvPr/>
        </p:nvSpPr>
        <p:spPr bwMode="auto">
          <a:xfrm>
            <a:off x="2510919" y="417509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OBSM</a:t>
            </a:r>
          </a:p>
        </p:txBody>
      </p:sp>
      <p:cxnSp>
        <p:nvCxnSpPr>
          <p:cNvPr id="108" name="Straight Connector 66"/>
          <p:cNvCxnSpPr>
            <a:stCxn id="37" idx="4"/>
            <a:endCxn id="48" idx="6"/>
          </p:cNvCxnSpPr>
          <p:nvPr/>
        </p:nvCxnSpPr>
        <p:spPr bwMode="auto">
          <a:xfrm rot="5400000">
            <a:off x="5350039" y="3144610"/>
            <a:ext cx="2980378" cy="151210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7" name="Oval 106"/>
          <p:cNvSpPr/>
          <p:nvPr/>
        </p:nvSpPr>
        <p:spPr>
          <a:xfrm>
            <a:off x="6023243" y="5337225"/>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bwMode="auto">
          <a:xfrm>
            <a:off x="2510919" y="4636643"/>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04" name="Rectangle 103"/>
          <p:cNvSpPr/>
          <p:nvPr/>
        </p:nvSpPr>
        <p:spPr bwMode="auto">
          <a:xfrm>
            <a:off x="2510919" y="489401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MPS</a:t>
            </a:r>
          </a:p>
        </p:txBody>
      </p:sp>
      <p:cxnSp>
        <p:nvCxnSpPr>
          <p:cNvPr id="112" name="Straight Connector 66"/>
          <p:cNvCxnSpPr>
            <a:stCxn id="53" idx="6"/>
            <a:endCxn id="46" idx="2"/>
          </p:cNvCxnSpPr>
          <p:nvPr/>
        </p:nvCxnSpPr>
        <p:spPr bwMode="auto">
          <a:xfrm flipV="1">
            <a:off x="2044675" y="4051697"/>
            <a:ext cx="3031501" cy="655479"/>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Oval 91"/>
          <p:cNvSpPr/>
          <p:nvPr/>
        </p:nvSpPr>
        <p:spPr>
          <a:xfrm>
            <a:off x="1997608"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bwMode="auto">
          <a:xfrm>
            <a:off x="7734883" y="2685775"/>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SDB</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9" name="Rectangle 118"/>
          <p:cNvSpPr/>
          <p:nvPr/>
        </p:nvSpPr>
        <p:spPr bwMode="auto">
          <a:xfrm>
            <a:off x="7429643" y="2814461"/>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APD</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0" name="Rectangle 119"/>
          <p:cNvSpPr/>
          <p:nvPr/>
        </p:nvSpPr>
        <p:spPr bwMode="auto">
          <a:xfrm>
            <a:off x="7429643" y="2943146"/>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OBSW</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2510919" y="4487451"/>
            <a:ext cx="305240" cy="128685"/>
          </a:xfrm>
          <a:prstGeom prst="rect">
            <a:avLst/>
          </a:prstGeom>
          <a:solidFill>
            <a:srgbClr val="0066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FTM</a:t>
            </a:r>
          </a:p>
        </p:txBody>
      </p:sp>
      <p:cxnSp>
        <p:nvCxnSpPr>
          <p:cNvPr id="121" name="Straight Connector 66"/>
          <p:cNvCxnSpPr>
            <a:stCxn id="47" idx="6"/>
            <a:endCxn id="37" idx="3"/>
          </p:cNvCxnSpPr>
          <p:nvPr/>
        </p:nvCxnSpPr>
        <p:spPr bwMode="auto">
          <a:xfrm flipV="1">
            <a:off x="6077243" y="2336664"/>
            <a:ext cx="1162655" cy="2370512"/>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6023243"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6534988" y="4509120"/>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18" name="Rectangle 117"/>
          <p:cNvSpPr/>
          <p:nvPr/>
        </p:nvSpPr>
        <p:spPr bwMode="auto">
          <a:xfrm>
            <a:off x="7429643" y="2685776"/>
            <a:ext cx="298972" cy="128685"/>
          </a:xfrm>
          <a:prstGeom prst="rect">
            <a:avLst/>
          </a:prstGeom>
          <a:solidFill>
            <a:srgbClr val="FF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XTCE</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3" name="Rectangle 92"/>
          <p:cNvSpPr/>
          <p:nvPr/>
        </p:nvSpPr>
        <p:spPr bwMode="auto">
          <a:xfrm>
            <a:off x="2510919" y="3789040"/>
            <a:ext cx="305240" cy="128685"/>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M&amp;C</a:t>
            </a:r>
          </a:p>
        </p:txBody>
      </p:sp>
      <p:sp>
        <p:nvSpPr>
          <p:cNvPr id="126" name="Rectangle 125"/>
          <p:cNvSpPr/>
          <p:nvPr/>
        </p:nvSpPr>
        <p:spPr bwMode="auto">
          <a:xfrm>
            <a:off x="6534988" y="4637805"/>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28" name="Rectangle 127"/>
          <p:cNvSpPr/>
          <p:nvPr/>
        </p:nvSpPr>
        <p:spPr bwMode="auto">
          <a:xfrm>
            <a:off x="6534988" y="4773979"/>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3" name="Rectangle 62"/>
          <p:cNvSpPr/>
          <p:nvPr/>
        </p:nvSpPr>
        <p:spPr bwMode="auto">
          <a:xfrm>
            <a:off x="4340278" y="2420888"/>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SLE-Ret</a:t>
            </a:r>
          </a:p>
        </p:txBody>
      </p:sp>
      <p:sp>
        <p:nvSpPr>
          <p:cNvPr id="103" name="Rectangle 102"/>
          <p:cNvSpPr/>
          <p:nvPr/>
        </p:nvSpPr>
        <p:spPr bwMode="auto">
          <a:xfrm>
            <a:off x="2510919" y="4765328"/>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05" name="Rectangle 104"/>
          <p:cNvSpPr/>
          <p:nvPr/>
        </p:nvSpPr>
        <p:spPr bwMode="auto">
          <a:xfrm>
            <a:off x="2510919" y="5028507"/>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9" name="Rectangle 68"/>
          <p:cNvSpPr/>
          <p:nvPr/>
        </p:nvSpPr>
        <p:spPr bwMode="auto">
          <a:xfrm>
            <a:off x="4340278" y="2283561"/>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4475361" y="3156299"/>
            <a:ext cx="408712" cy="128685"/>
          </a:xfrm>
          <a:prstGeom prst="rect">
            <a:avLst/>
          </a:prstGeom>
          <a:solidFill>
            <a:schemeClr val="bg1">
              <a:lumMod val="6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SC-CSTS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047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803"/>
            <a:ext cx="8229600" cy="1143000"/>
          </a:xfrm>
        </p:spPr>
        <p:txBody>
          <a:bodyPr vert="horz"/>
          <a:lstStyle/>
          <a:p>
            <a:r>
              <a:rPr lang="en-GB" sz="2000" dirty="0">
                <a:solidFill>
                  <a:srgbClr val="0099A6"/>
                </a:solidFill>
              </a:rPr>
              <a:t>ASL Connectivity Example: Physical Model (SSI)</a:t>
            </a:r>
            <a:br>
              <a:rPr lang="en-GB" sz="2000" dirty="0">
                <a:solidFill>
                  <a:srgbClr val="0099A6"/>
                </a:solidFill>
              </a:rPr>
            </a:br>
            <a:r>
              <a:rPr lang="en-GB" sz="2000" dirty="0">
                <a:solidFill>
                  <a:srgbClr val="0099A6"/>
                </a:solidFill>
              </a:rPr>
              <a:t>With representative Functional Deployment</a:t>
            </a:r>
          </a:p>
        </p:txBody>
      </p:sp>
      <p:sp>
        <p:nvSpPr>
          <p:cNvPr id="5" name="Date Placeholder 4"/>
          <p:cNvSpPr>
            <a:spLocks noGrp="1"/>
          </p:cNvSpPr>
          <p:nvPr>
            <p:ph type="dt" sz="half" idx="2"/>
          </p:nvPr>
        </p:nvSpPr>
        <p:spPr/>
        <p:txBody>
          <a:bodyPr/>
          <a:lstStyle/>
          <a:p>
            <a:r>
              <a:rPr lang="en-US"/>
              <a:t>16 October 2021</a:t>
            </a:r>
            <a:endParaRPr lang="en-GB" dirty="0"/>
          </a:p>
        </p:txBody>
      </p:sp>
      <p:sp>
        <p:nvSpPr>
          <p:cNvPr id="7" name="Cube 6"/>
          <p:cNvSpPr/>
          <p:nvPr/>
        </p:nvSpPr>
        <p:spPr bwMode="auto">
          <a:xfrm>
            <a:off x="3776083" y="980728"/>
            <a:ext cx="1368152" cy="936104"/>
          </a:xfrm>
          <a:prstGeom prst="cube">
            <a:avLst>
              <a:gd name="adj" fmla="val 14418"/>
            </a:avLst>
          </a:prstGeom>
          <a:gradFill flip="none" rotWithShape="1">
            <a:gsLst>
              <a:gs pos="0">
                <a:srgbClr val="CCFF66"/>
              </a:gs>
              <a:gs pos="100000">
                <a:srgbClr val="00C0BC"/>
              </a:gs>
            </a:gsLst>
            <a:lin ang="5400000" scaled="1"/>
            <a:tileRect/>
          </a:gra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Relay 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Lander/Rover</a:t>
            </a:r>
          </a:p>
          <a:p>
            <a:pPr marL="0" marR="0" indent="0" algn="ctr" defTabSz="914400" rtl="0" eaLnBrk="1" fontAlgn="base" latinLnBrk="0" hangingPunct="1">
              <a:lnSpc>
                <a:spcPts val="1000"/>
              </a:lnSpc>
              <a:spcBef>
                <a:spcPct val="0"/>
              </a:spcBef>
              <a:spcAft>
                <a:spcPct val="0"/>
              </a:spcAft>
              <a:buClrTx/>
              <a:buSzTx/>
              <a:buFontTx/>
              <a:buNone/>
              <a:tabLst/>
            </a:pPr>
            <a:r>
              <a:rPr lang="en-GB" sz="1200" b="0" i="1" dirty="0">
                <a:solidFill>
                  <a:schemeClr val="tx1"/>
                </a:solidFill>
                <a:latin typeface="Arial" panose="020B0604020202020204" pitchFamily="34" charset="0"/>
                <a:cs typeface="Arial" panose="020B0604020202020204" pitchFamily="34" charset="0"/>
              </a:rPr>
              <a:t>or Habitat</a:t>
            </a:r>
            <a:endPar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ESLT</a:t>
            </a:r>
          </a:p>
        </p:txBody>
      </p:sp>
      <p:sp>
        <p:nvSpPr>
          <p:cNvPr id="35" name="Oval 34"/>
          <p:cNvSpPr>
            <a:spLocks noChangeArrowheads="1"/>
          </p:cNvSpPr>
          <p:nvPr/>
        </p:nvSpPr>
        <p:spPr bwMode="auto">
          <a:xfrm>
            <a:off x="3820020" y="2691589"/>
            <a:ext cx="502847" cy="2741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TT&amp;C</a:t>
            </a: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1690856"/>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flipV="1">
            <a:off x="4369687" y="1893843"/>
            <a:ext cx="45976" cy="1"/>
          </a:xfrm>
          <a:prstGeom prst="bentConnector3">
            <a:avLst>
              <a:gd name="adj1" fmla="val -497216"/>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111" idx="1"/>
          </p:cNvCxnSpPr>
          <p:nvPr/>
        </p:nvCxnSpPr>
        <p:spPr bwMode="auto">
          <a:xfrm flipV="1">
            <a:off x="4500676" y="1533481"/>
            <a:ext cx="1675456" cy="247375"/>
          </a:xfrm>
          <a:prstGeom prst="bentConnector3">
            <a:avLst>
              <a:gd name="adj1" fmla="val 24228"/>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1975078"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5" name="Oval 8"/>
          <p:cNvSpPr>
            <a:spLocks noChangeArrowheads="1"/>
          </p:cNvSpPr>
          <p:nvPr/>
        </p:nvSpPr>
        <p:spPr bwMode="auto">
          <a:xfrm>
            <a:off x="1691680"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16" name="Oval 8"/>
          <p:cNvSpPr>
            <a:spLocks noChangeArrowheads="1"/>
          </p:cNvSpPr>
          <p:nvPr/>
        </p:nvSpPr>
        <p:spPr bwMode="auto">
          <a:xfrm>
            <a:off x="1691680"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17" name="Oval 8"/>
          <p:cNvSpPr>
            <a:spLocks noChangeArrowheads="1"/>
          </p:cNvSpPr>
          <p:nvPr/>
        </p:nvSpPr>
        <p:spPr bwMode="auto">
          <a:xfrm>
            <a:off x="1975078"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18" name="Oval 8"/>
          <p:cNvSpPr>
            <a:spLocks noChangeArrowheads="1"/>
          </p:cNvSpPr>
          <p:nvPr/>
        </p:nvSpPr>
        <p:spPr bwMode="auto">
          <a:xfrm>
            <a:off x="6948384" y="16619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9" name="Oval 8"/>
          <p:cNvSpPr>
            <a:spLocks noChangeArrowheads="1"/>
          </p:cNvSpPr>
          <p:nvPr/>
        </p:nvSpPr>
        <p:spPr bwMode="auto">
          <a:xfrm>
            <a:off x="6664986" y="14847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0" name="Oval 8"/>
          <p:cNvSpPr>
            <a:spLocks noChangeArrowheads="1"/>
          </p:cNvSpPr>
          <p:nvPr/>
        </p:nvSpPr>
        <p:spPr bwMode="auto">
          <a:xfrm>
            <a:off x="6664986" y="16619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1" name="Oval 8"/>
          <p:cNvSpPr>
            <a:spLocks noChangeArrowheads="1"/>
          </p:cNvSpPr>
          <p:nvPr/>
        </p:nvSpPr>
        <p:spPr bwMode="auto">
          <a:xfrm>
            <a:off x="6948384" y="14847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MOC</a:t>
            </a: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DPC</a:t>
            </a: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DAC</a:t>
            </a: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POC</a:t>
            </a: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PI/User</a:t>
            </a: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SCM</a:t>
            </a: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NSC</a:t>
            </a: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endCxn id="68" idx="1"/>
          </p:cNvCxnSpPr>
          <p:nvPr/>
        </p:nvCxnSpPr>
        <p:spPr bwMode="auto">
          <a:xfrm rot="5400000">
            <a:off x="3114053" y="3352657"/>
            <a:ext cx="925519" cy="398543"/>
          </a:xfrm>
          <a:prstGeom prst="bentConnector3">
            <a:avLst>
              <a:gd name="adj1" fmla="val -1229"/>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79" idx="0"/>
          </p:cNvCxnSpPr>
          <p:nvPr/>
        </p:nvCxnSpPr>
        <p:spPr bwMode="auto">
          <a:xfrm rot="16200000" flipH="1">
            <a:off x="3851506" y="2458000"/>
            <a:ext cx="1082339" cy="1"/>
          </a:xfrm>
          <a:prstGeom prst="bentConnector3">
            <a:avLst>
              <a:gd name="adj1" fmla="val 5000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endCxn id="69" idx="1"/>
          </p:cNvCxnSpPr>
          <p:nvPr/>
        </p:nvCxnSpPr>
        <p:spPr bwMode="auto">
          <a:xfrm rot="16200000" flipH="1">
            <a:off x="4769716" y="3328725"/>
            <a:ext cx="925516" cy="446409"/>
          </a:xfrm>
          <a:prstGeom prst="bentConnector3">
            <a:avLst>
              <a:gd name="adj1" fmla="val -314"/>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9" idx="3"/>
            <a:endCxn id="139" idx="0"/>
          </p:cNvCxnSpPr>
          <p:nvPr/>
        </p:nvCxnSpPr>
        <p:spPr bwMode="auto">
          <a:xfrm>
            <a:off x="4500676" y="3089171"/>
            <a:ext cx="955003" cy="1112204"/>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6" name="Oval 8"/>
          <p:cNvSpPr>
            <a:spLocks noChangeArrowheads="1"/>
          </p:cNvSpPr>
          <p:nvPr/>
        </p:nvSpPr>
        <p:spPr bwMode="auto">
          <a:xfrm>
            <a:off x="3445024" y="441259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27" name="Oval 8"/>
          <p:cNvSpPr>
            <a:spLocks noChangeArrowheads="1"/>
          </p:cNvSpPr>
          <p:nvPr/>
        </p:nvSpPr>
        <p:spPr bwMode="auto">
          <a:xfrm>
            <a:off x="3164079"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8" name="Oval 8"/>
          <p:cNvSpPr>
            <a:spLocks noChangeArrowheads="1"/>
          </p:cNvSpPr>
          <p:nvPr/>
        </p:nvSpPr>
        <p:spPr bwMode="auto">
          <a:xfrm>
            <a:off x="2880681" y="441259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9" name="Oval 8"/>
          <p:cNvSpPr>
            <a:spLocks noChangeArrowheads="1"/>
          </p:cNvSpPr>
          <p:nvPr/>
        </p:nvSpPr>
        <p:spPr bwMode="auto">
          <a:xfrm>
            <a:off x="2880681"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30" name="Oval 8"/>
          <p:cNvSpPr>
            <a:spLocks noChangeArrowheads="1"/>
          </p:cNvSpPr>
          <p:nvPr/>
        </p:nvSpPr>
        <p:spPr bwMode="auto">
          <a:xfrm>
            <a:off x="3164079"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31" name="Oval 130"/>
          <p:cNvSpPr>
            <a:spLocks noChangeArrowheads="1"/>
          </p:cNvSpPr>
          <p:nvPr/>
        </p:nvSpPr>
        <p:spPr bwMode="auto">
          <a:xfrm>
            <a:off x="5455679" y="4412594"/>
            <a:ext cx="576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5" name="Oval 134"/>
          <p:cNvSpPr>
            <a:spLocks noChangeArrowheads="1"/>
          </p:cNvSpPr>
          <p:nvPr/>
        </p:nvSpPr>
        <p:spPr bwMode="auto">
          <a:xfrm>
            <a:off x="5081597" y="588295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Development &amp;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pic>
        <p:nvPicPr>
          <p:cNvPr id="7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299917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Elbow Connector 79"/>
          <p:cNvCxnSpPr>
            <a:stCxn id="79" idx="1"/>
            <a:endCxn id="112" idx="0"/>
          </p:cNvCxnSpPr>
          <p:nvPr/>
        </p:nvCxnSpPr>
        <p:spPr bwMode="auto">
          <a:xfrm rot="10800000" flipV="1">
            <a:off x="3384048" y="3089170"/>
            <a:ext cx="900628" cy="1100607"/>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Straight Connector 92"/>
          <p:cNvCxnSpPr>
            <a:stCxn id="110" idx="3"/>
            <a:endCxn id="72" idx="1"/>
          </p:cNvCxnSpPr>
          <p:nvPr/>
        </p:nvCxnSpPr>
        <p:spPr bwMode="auto">
          <a:xfrm>
            <a:off x="2606746" y="1530208"/>
            <a:ext cx="1677930" cy="250648"/>
          </a:xfrm>
          <a:prstGeom prst="bentConnector3">
            <a:avLst>
              <a:gd name="adj1" fmla="val 7623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1" name="Oval 8"/>
          <p:cNvSpPr>
            <a:spLocks noChangeArrowheads="1"/>
          </p:cNvSpPr>
          <p:nvPr/>
        </p:nvSpPr>
        <p:spPr bwMode="auto">
          <a:xfrm>
            <a:off x="1583728" y="5762303"/>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06" name="Oval 8"/>
          <p:cNvSpPr>
            <a:spLocks noChangeArrowheads="1"/>
          </p:cNvSpPr>
          <p:nvPr/>
        </p:nvSpPr>
        <p:spPr bwMode="auto">
          <a:xfrm>
            <a:off x="5192873"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08" name="Oval 8"/>
          <p:cNvSpPr>
            <a:spLocks noChangeArrowheads="1"/>
          </p:cNvSpPr>
          <p:nvPr/>
        </p:nvSpPr>
        <p:spPr bwMode="auto">
          <a:xfrm>
            <a:off x="4909475"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9" name="Oval 8"/>
          <p:cNvSpPr>
            <a:spLocks noChangeArrowheads="1"/>
          </p:cNvSpPr>
          <p:nvPr/>
        </p:nvSpPr>
        <p:spPr bwMode="auto">
          <a:xfrm>
            <a:off x="5192873"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pic>
        <p:nvPicPr>
          <p:cNvPr id="11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390746" y="1440208"/>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176132" y="144348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275846" y="4189778"/>
            <a:ext cx="21640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5347679" y="4201375"/>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883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sz="2400" dirty="0">
                <a:solidFill>
                  <a:srgbClr val="0099A6"/>
                </a:solidFill>
              </a:rPr>
              <a:t>ASL Example: Abstract Connectivity View</a:t>
            </a:r>
            <a:br>
              <a:rPr lang="en-GB" sz="2400" dirty="0">
                <a:solidFill>
                  <a:srgbClr val="0099A6"/>
                </a:solidFill>
              </a:rPr>
            </a:br>
            <a:r>
              <a:rPr lang="en-GB" sz="1800" dirty="0">
                <a:solidFill>
                  <a:srgbClr val="0099A6"/>
                </a:solidFill>
              </a:rPr>
              <a:t>(with corresponding Function and protocol stack deployments)</a:t>
            </a: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16 October 2021</a:t>
            </a:r>
            <a:endParaRPr lang="en-GB" dirty="0"/>
          </a:p>
        </p:txBody>
      </p:sp>
      <p:sp>
        <p:nvSpPr>
          <p:cNvPr id="5" name="AutoShape 1"/>
          <p:cNvSpPr>
            <a:spLocks noChangeArrowheads="1"/>
          </p:cNvSpPr>
          <p:nvPr/>
        </p:nvSpPr>
        <p:spPr bwMode="auto">
          <a:xfrm>
            <a:off x="503548" y="1313020"/>
            <a:ext cx="2220441" cy="3952184"/>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6" name="Oval 8"/>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7" name="Straight Connector 6"/>
          <p:cNvCxnSpPr>
            <a:stCxn id="6" idx="4"/>
            <a:endCxn id="9"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0" name="Straight Connector 9"/>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1" name="AutoShape 1"/>
          <p:cNvSpPr>
            <a:spLocks noChangeArrowheads="1"/>
          </p:cNvSpPr>
          <p:nvPr/>
        </p:nvSpPr>
        <p:spPr bwMode="auto">
          <a:xfrm>
            <a:off x="6420011" y="1320948"/>
            <a:ext cx="2220441" cy="3944256"/>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B</a:t>
            </a:r>
          </a:p>
        </p:txBody>
      </p:sp>
      <p:sp>
        <p:nvSpPr>
          <p:cNvPr id="12" name="Oval 8"/>
          <p:cNvSpPr>
            <a:spLocks noChangeArrowheads="1"/>
          </p:cNvSpPr>
          <p:nvPr/>
        </p:nvSpPr>
        <p:spPr bwMode="auto">
          <a:xfrm>
            <a:off x="6615066"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B</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(Consumer)</a:t>
            </a:r>
          </a:p>
        </p:txBody>
      </p:sp>
      <p:cxnSp>
        <p:nvCxnSpPr>
          <p:cNvPr id="13" name="Straight Connector 12"/>
          <p:cNvCxnSpPr>
            <a:stCxn id="12" idx="4"/>
            <a:endCxn id="15" idx="0"/>
          </p:cNvCxnSpPr>
          <p:nvPr/>
        </p:nvCxnSpPr>
        <p:spPr bwMode="auto">
          <a:xfrm>
            <a:off x="7357243"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6565155"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p:nvSpPr>
        <p:spPr bwMode="auto">
          <a:xfrm>
            <a:off x="6565155"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6" name="Straight Connector 15"/>
          <p:cNvCxnSpPr/>
          <p:nvPr/>
        </p:nvCxnSpPr>
        <p:spPr bwMode="auto">
          <a:xfrm>
            <a:off x="7344415"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a:endCxn id="12" idx="2"/>
          </p:cNvCxnSpPr>
          <p:nvPr/>
        </p:nvCxnSpPr>
        <p:spPr bwMode="auto">
          <a:xfrm>
            <a:off x="2194665" y="2310173"/>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Oval 17"/>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9" name="Rectangle 18"/>
          <p:cNvSpPr/>
          <p:nvPr/>
        </p:nvSpPr>
        <p:spPr bwMode="auto">
          <a:xfrm>
            <a:off x="4319972" y="2222711"/>
            <a:ext cx="439694" cy="159462"/>
          </a:xfrm>
          <a:prstGeom prst="rect">
            <a:avLst/>
          </a:prstGeom>
          <a:solidFill>
            <a:srgbClr val="FF6DB6"/>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 name="Straight Connector 19"/>
          <p:cNvCxnSpPr>
            <a:endCxn id="15" idx="1"/>
          </p:cNvCxnSpPr>
          <p:nvPr/>
        </p:nvCxnSpPr>
        <p:spPr bwMode="auto">
          <a:xfrm>
            <a:off x="2244577" y="3068962"/>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 name="Rectangle 20"/>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p:cNvCxnSpPr>
            <a:stCxn id="21" idx="2"/>
            <a:endCxn id="25"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Straight Connector 23"/>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Transfer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565155"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8" name="Straight Connector 27"/>
          <p:cNvCxnSpPr>
            <a:stCxn id="38" idx="2"/>
            <a:endCxn id="30" idx="0"/>
          </p:cNvCxnSpPr>
          <p:nvPr/>
        </p:nvCxnSpPr>
        <p:spPr bwMode="auto">
          <a:xfrm>
            <a:off x="7356632" y="3787525"/>
            <a:ext cx="61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p:cNvCxnSpPr/>
          <p:nvPr/>
        </p:nvCxnSpPr>
        <p:spPr bwMode="auto">
          <a:xfrm>
            <a:off x="7356631" y="4047299"/>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30" name="Rectangle 29"/>
          <p:cNvSpPr/>
          <p:nvPr/>
        </p:nvSpPr>
        <p:spPr bwMode="auto">
          <a:xfrm>
            <a:off x="6565155" y="4149321"/>
            <a:ext cx="1584176"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Transfer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6565155"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2" name="Straight Connector 31"/>
          <p:cNvCxnSpPr>
            <a:stCxn id="22" idx="3"/>
            <a:endCxn id="27" idx="1"/>
          </p:cNvCxnSpPr>
          <p:nvPr/>
        </p:nvCxnSpPr>
        <p:spPr bwMode="auto">
          <a:xfrm>
            <a:off x="2237775" y="4595335"/>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26" idx="3"/>
            <a:endCxn id="31" idx="1"/>
          </p:cNvCxnSpPr>
          <p:nvPr/>
        </p:nvCxnSpPr>
        <p:spPr bwMode="auto">
          <a:xfrm>
            <a:off x="2237775" y="4889364"/>
            <a:ext cx="43273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a:endCxn id="30" idx="1"/>
          </p:cNvCxnSpPr>
          <p:nvPr/>
        </p:nvCxnSpPr>
        <p:spPr bwMode="auto">
          <a:xfrm>
            <a:off x="2237775" y="4300320"/>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4" idx="1"/>
          </p:cNvCxnSpPr>
          <p:nvPr/>
        </p:nvCxnSpPr>
        <p:spPr bwMode="auto">
          <a:xfrm>
            <a:off x="2244576" y="3356994"/>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 name="Rectangle 37"/>
          <p:cNvSpPr/>
          <p:nvPr/>
        </p:nvSpPr>
        <p:spPr bwMode="auto">
          <a:xfrm>
            <a:off x="6565155"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Line Callout 1 (No Border) 38"/>
          <p:cNvSpPr/>
          <p:nvPr/>
        </p:nvSpPr>
        <p:spPr bwMode="auto">
          <a:xfrm flipH="1">
            <a:off x="3563684" y="5300030"/>
            <a:ext cx="1952270" cy="272799"/>
          </a:xfrm>
          <a:prstGeom prst="callout1">
            <a:avLst>
              <a:gd name="adj1" fmla="val 27653"/>
              <a:gd name="adj2" fmla="val 105011"/>
              <a:gd name="adj3" fmla="val -156945"/>
              <a:gd name="adj4" fmla="val 134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Line Callout 1 (No Border) 39"/>
          <p:cNvSpPr/>
          <p:nvPr/>
        </p:nvSpPr>
        <p:spPr bwMode="auto">
          <a:xfrm flipH="1">
            <a:off x="3563684" y="3499493"/>
            <a:ext cx="1952270" cy="272799"/>
          </a:xfrm>
          <a:prstGeom prst="callout1">
            <a:avLst>
              <a:gd name="adj1" fmla="val 27653"/>
              <a:gd name="adj2" fmla="val 105011"/>
              <a:gd name="adj3" fmla="val -56027"/>
              <a:gd name="adj4" fmla="val 11739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Logical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Line Callout 1 (No Border) 40"/>
          <p:cNvSpPr/>
          <p:nvPr/>
        </p:nvSpPr>
        <p:spPr bwMode="auto">
          <a:xfrm flipH="1">
            <a:off x="3563684" y="1710635"/>
            <a:ext cx="1952270" cy="272799"/>
          </a:xfrm>
          <a:prstGeom prst="callout1">
            <a:avLst>
              <a:gd name="adj1" fmla="val 27653"/>
              <a:gd name="adj2" fmla="val 105011"/>
              <a:gd name="adj3" fmla="val 207081"/>
              <a:gd name="adj4" fmla="val 13250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End-to-end Service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Line Callout 1 (No Border) 41"/>
          <p:cNvSpPr/>
          <p:nvPr/>
        </p:nvSpPr>
        <p:spPr bwMode="auto">
          <a:xfrm flipH="1">
            <a:off x="3100109" y="5674065"/>
            <a:ext cx="2979047" cy="272799"/>
          </a:xfrm>
          <a:prstGeom prst="callout1">
            <a:avLst>
              <a:gd name="adj1" fmla="val 49278"/>
              <a:gd name="adj2" fmla="val 102701"/>
              <a:gd name="adj3" fmla="val -225424"/>
              <a:gd name="adj4" fmla="val 12876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Communications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Line Callout 1 (No Border) 42"/>
          <p:cNvSpPr/>
          <p:nvPr/>
        </p:nvSpPr>
        <p:spPr bwMode="auto">
          <a:xfrm flipH="1">
            <a:off x="3100108" y="3832023"/>
            <a:ext cx="2979047" cy="272799"/>
          </a:xfrm>
          <a:prstGeom prst="callout1">
            <a:avLst>
              <a:gd name="adj1" fmla="val 49278"/>
              <a:gd name="adj2" fmla="val 103361"/>
              <a:gd name="adj3" fmla="val -232632"/>
              <a:gd name="adj4" fmla="val 12942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Application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Line Callout 1 (No Border) 44"/>
          <p:cNvSpPr/>
          <p:nvPr/>
        </p:nvSpPr>
        <p:spPr bwMode="auto">
          <a:xfrm flipH="1">
            <a:off x="3563684" y="2563828"/>
            <a:ext cx="1952270" cy="272799"/>
          </a:xfrm>
          <a:prstGeom prst="callout1">
            <a:avLst>
              <a:gd name="adj1" fmla="val 63694"/>
              <a:gd name="adj2" fmla="val 105011"/>
              <a:gd name="adj3" fmla="val 62912"/>
              <a:gd name="adj4" fmla="val 2080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Access Point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Line Callout 1 (No Border) 45"/>
          <p:cNvSpPr/>
          <p:nvPr/>
        </p:nvSpPr>
        <p:spPr bwMode="auto">
          <a:xfrm flipH="1">
            <a:off x="3563684" y="1176620"/>
            <a:ext cx="1952270" cy="272799"/>
          </a:xfrm>
          <a:prstGeom prst="callout1">
            <a:avLst>
              <a:gd name="adj1" fmla="val 27653"/>
              <a:gd name="adj2" fmla="val 105011"/>
              <a:gd name="adj3" fmla="val 318812"/>
              <a:gd name="adj4" fmla="val 14710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Deployment Node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858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with SAP and peer interactions optionally shown, protocol stacks):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interface signature (requests, indications, responses, confirmations), API (where appropriate), standard reference identifier, standards organization; </a:t>
            </a:r>
          </a:p>
          <a:p>
            <a:r>
              <a:rPr lang="en-US" sz="1400" dirty="0"/>
              <a:t>Protocol design specification elements (PDU description,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668631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16 October 2021</a:t>
            </a:r>
            <a:endParaRPr lang="en-US" altLang="en-US" b="0" dirty="0"/>
          </a:p>
        </p:txBody>
      </p:sp>
      <p:sp>
        <p:nvSpPr>
          <p:cNvPr id="24581" name="Rectangle 4">
            <a:extLst>
              <a:ext uri="{FF2B5EF4-FFF2-40B4-BE49-F238E27FC236}">
                <a16:creationId xmlns:a16="http://schemas.microsoft.com/office/drawing/2014/main" id="{336D9C30-0302-554E-A60E-8E75F4057544}"/>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4C0F3167-3AE2-6C47-97F3-2BE2F08D6FFC}"/>
              </a:ext>
            </a:extLst>
          </p:cNvPr>
          <p:cNvSpPr>
            <a:spLocks noChangeArrowheads="1"/>
          </p:cNvSpPr>
          <p:nvPr/>
        </p:nvSpPr>
        <p:spPr bwMode="auto">
          <a:xfrm>
            <a:off x="5105400" y="4014311"/>
            <a:ext cx="2971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a:t>
            </a:r>
            <a:endParaRPr kumimoji="1" lang="en-US" altLang="ja-JP" sz="1800" dirty="0">
              <a:latin typeface="Arial" panose="020B0604020202020204" pitchFamily="34" charset="0"/>
              <a:ea typeface="Osaka" charset="-128"/>
            </a:endParaRPr>
          </a:p>
          <a:p>
            <a:r>
              <a:rPr kumimoji="1" lang="en-US" altLang="ja-JP" sz="14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protocol services are requested from &amp; supplied to this layer by lower layers</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2148EDA3-884A-3D4C-BBCC-2F89202DC7ED}"/>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reported upon</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BA7D3F60-ACD4-3943-9B32-92BF4430CCFB}"/>
              </a:ext>
            </a:extLst>
          </p:cNvPr>
          <p:cNvSpPr>
            <a:spLocks noChangeArrowheads="1"/>
          </p:cNvSpPr>
          <p:nvPr/>
        </p:nvSpPr>
        <p:spPr bwMode="auto">
          <a:xfrm>
            <a:off x="1233697" y="1185307"/>
            <a:ext cx="30891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a:t>
            </a:r>
          </a:p>
        </p:txBody>
      </p:sp>
      <p:sp>
        <p:nvSpPr>
          <p:cNvPr id="24588" name="Rectangle 11">
            <a:extLst>
              <a:ext uri="{FF2B5EF4-FFF2-40B4-BE49-F238E27FC236}">
                <a16:creationId xmlns:a16="http://schemas.microsoft.com/office/drawing/2014/main" id="{A2083ACE-C7C7-0846-B976-3A7388D98E7C}"/>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690AEF97-573E-BC42-BE17-F9602CE6DCE0}"/>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tx1"/>
                </a:solidFill>
                <a:latin typeface="+mj-lt"/>
                <a:ea typeface="ＭＳ Ｐゴシック" panose="020B0600070205080204" pitchFamily="34" charset="-128"/>
              </a:rPr>
              <a:t>Protocol Entity</a:t>
            </a:r>
          </a:p>
        </p:txBody>
      </p:sp>
      <p:sp>
        <p:nvSpPr>
          <p:cNvPr id="24590" name="Rectangle 11">
            <a:extLst>
              <a:ext uri="{FF2B5EF4-FFF2-40B4-BE49-F238E27FC236}">
                <a16:creationId xmlns:a16="http://schemas.microsoft.com/office/drawing/2014/main" id="{16BB6C70-D4A4-6242-9FBF-D92A48CD4078}"/>
              </a:ext>
            </a:extLst>
          </p:cNvPr>
          <p:cNvSpPr>
            <a:spLocks noChangeArrowheads="1"/>
          </p:cNvSpPr>
          <p:nvPr/>
        </p:nvSpPr>
        <p:spPr bwMode="auto">
          <a:xfrm>
            <a:off x="273949" y="5314533"/>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17" name="Title 1">
            <a:extLst>
              <a:ext uri="{FF2B5EF4-FFF2-40B4-BE49-F238E27FC236}">
                <a16:creationId xmlns:a16="http://schemas.microsoft.com/office/drawing/2014/main" id="{E9B071E2-8C7B-4849-8A47-42B2224A3A6B}"/>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4C7C5C2A-492A-F649-8FCD-2990D04FA794}"/>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1290260C-49D6-A745-B969-4A32F2768B9E}"/>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4F764C77-B8DC-AE4B-BE3A-40F29AEDF86B}"/>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6DA0013C-8425-1B41-A881-0FFFDC42EBD8}"/>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93901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7" name="Rectangle 43">
            <a:extLst>
              <a:ext uri="{FF2B5EF4-FFF2-40B4-BE49-F238E27FC236}">
                <a16:creationId xmlns:a16="http://schemas.microsoft.com/office/drawing/2014/main" id="{7421F958-1606-AE48-81BF-1300EEE59F98}"/>
              </a:ext>
            </a:extLst>
          </p:cNvPr>
          <p:cNvSpPr>
            <a:spLocks noChangeArrowheads="1"/>
          </p:cNvSpPr>
          <p:nvPr/>
        </p:nvSpPr>
        <p:spPr bwMode="auto">
          <a:xfrm>
            <a:off x="2438400" y="2590800"/>
            <a:ext cx="4343400" cy="2362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 name="Rectangle 2">
            <a:extLst>
              <a:ext uri="{FF2B5EF4-FFF2-40B4-BE49-F238E27FC236}">
                <a16:creationId xmlns:a16="http://schemas.microsoft.com/office/drawing/2014/main" id="{EE15C6FF-F1DF-5148-81D6-B5B903741732}"/>
              </a:ext>
            </a:extLst>
          </p:cNvPr>
          <p:cNvSpPr>
            <a:spLocks noGrp="1" noChangeArrowheads="1"/>
          </p:cNvSpPr>
          <p:nvPr>
            <p:ph type="title"/>
          </p:nvPr>
        </p:nvSpPr>
        <p:spPr>
          <a:xfrm>
            <a:off x="685800" y="0"/>
            <a:ext cx="7772400" cy="914400"/>
          </a:xfrm>
        </p:spPr>
        <p:txBody>
          <a:bodyPr vert="horz"/>
          <a:lstStyle/>
          <a:p>
            <a:r>
              <a:rPr lang="en-US" altLang="en-US" kern="1200" dirty="0">
                <a:solidFill>
                  <a:srgbClr val="0099A6"/>
                </a:solidFill>
              </a:rPr>
              <a:t>RASDS Protocol Specification View</a:t>
            </a:r>
            <a:br>
              <a:rPr lang="en-US" altLang="en-US" kern="1200" dirty="0">
                <a:solidFill>
                  <a:srgbClr val="0099A6"/>
                </a:solidFill>
              </a:rPr>
            </a:br>
            <a:r>
              <a:rPr lang="en-US" altLang="en-US" sz="2000" kern="1200" dirty="0">
                <a:solidFill>
                  <a:srgbClr val="0099A6"/>
                </a:solidFill>
              </a:rPr>
              <a:t>(with OSI-BRM interface aspects exposed)</a:t>
            </a:r>
            <a:endParaRPr lang="en-US" altLang="en-US" kern="1200" dirty="0">
              <a:solidFill>
                <a:srgbClr val="0099A6"/>
              </a:solidFill>
            </a:endParaRPr>
          </a:p>
        </p:txBody>
      </p:sp>
      <p:sp>
        <p:nvSpPr>
          <p:cNvPr id="21512" name="Line 8">
            <a:extLst>
              <a:ext uri="{FF2B5EF4-FFF2-40B4-BE49-F238E27FC236}">
                <a16:creationId xmlns:a16="http://schemas.microsoft.com/office/drawing/2014/main" id="{85871459-DDC5-C040-BCC5-16A10EB5BC5F}"/>
              </a:ext>
            </a:extLst>
          </p:cNvPr>
          <p:cNvSpPr>
            <a:spLocks noChangeShapeType="1"/>
          </p:cNvSpPr>
          <p:nvPr/>
        </p:nvSpPr>
        <p:spPr bwMode="auto">
          <a:xfrm>
            <a:off x="6781800" y="35052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9">
            <a:extLst>
              <a:ext uri="{FF2B5EF4-FFF2-40B4-BE49-F238E27FC236}">
                <a16:creationId xmlns:a16="http://schemas.microsoft.com/office/drawing/2014/main" id="{9DA71BD7-F3AA-ED4F-9898-B11C716DDF12}"/>
              </a:ext>
            </a:extLst>
          </p:cNvPr>
          <p:cNvSpPr>
            <a:spLocks noChangeShapeType="1"/>
          </p:cNvSpPr>
          <p:nvPr/>
        </p:nvSpPr>
        <p:spPr bwMode="auto">
          <a:xfrm>
            <a:off x="6781800" y="44958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Text Box 10">
            <a:extLst>
              <a:ext uri="{FF2B5EF4-FFF2-40B4-BE49-F238E27FC236}">
                <a16:creationId xmlns:a16="http://schemas.microsoft.com/office/drawing/2014/main" id="{4BFC0AD9-5112-C949-B3B4-497AA52EC06A}"/>
              </a:ext>
            </a:extLst>
          </p:cNvPr>
          <p:cNvSpPr txBox="1">
            <a:spLocks noChangeArrowheads="1"/>
          </p:cNvSpPr>
          <p:nvPr/>
        </p:nvSpPr>
        <p:spPr bwMode="auto">
          <a:xfrm>
            <a:off x="6934200" y="3505200"/>
            <a:ext cx="1390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PDU</a:t>
            </a:r>
          </a:p>
        </p:txBody>
      </p:sp>
      <p:sp>
        <p:nvSpPr>
          <p:cNvPr id="21515" name="Text Box 11">
            <a:extLst>
              <a:ext uri="{FF2B5EF4-FFF2-40B4-BE49-F238E27FC236}">
                <a16:creationId xmlns:a16="http://schemas.microsoft.com/office/drawing/2014/main" id="{934B3D39-B388-E441-AB8C-ECF3E5CB645F}"/>
              </a:ext>
            </a:extLst>
          </p:cNvPr>
          <p:cNvSpPr txBox="1">
            <a:spLocks noChangeArrowheads="1"/>
          </p:cNvSpPr>
          <p:nvPr/>
        </p:nvSpPr>
        <p:spPr bwMode="auto">
          <a:xfrm>
            <a:off x="6934200" y="4191000"/>
            <a:ext cx="125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PDU</a:t>
            </a:r>
          </a:p>
        </p:txBody>
      </p:sp>
      <p:sp>
        <p:nvSpPr>
          <p:cNvPr id="21516" name="Text Box 12">
            <a:extLst>
              <a:ext uri="{FF2B5EF4-FFF2-40B4-BE49-F238E27FC236}">
                <a16:creationId xmlns:a16="http://schemas.microsoft.com/office/drawing/2014/main" id="{3742585C-8C27-5549-8C8B-73D8F6D4D905}"/>
              </a:ext>
            </a:extLst>
          </p:cNvPr>
          <p:cNvSpPr txBox="1">
            <a:spLocks noChangeArrowheads="1"/>
          </p:cNvSpPr>
          <p:nvPr/>
        </p:nvSpPr>
        <p:spPr bwMode="auto">
          <a:xfrm>
            <a:off x="7383645" y="1992749"/>
            <a:ext cx="172675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u="sng" dirty="0"/>
              <a:t>Protocol Entity</a:t>
            </a:r>
          </a:p>
          <a:p>
            <a:r>
              <a:rPr lang="en-US" altLang="en-US" sz="1400" u="sng" dirty="0"/>
              <a:t>“connection”</a:t>
            </a:r>
          </a:p>
          <a:p>
            <a:endParaRPr lang="en-US" altLang="en-US" sz="1400" dirty="0"/>
          </a:p>
          <a:p>
            <a:r>
              <a:rPr lang="en-US" altLang="en-US" sz="1400" u="sng" dirty="0"/>
              <a:t>Peer Entity</a:t>
            </a:r>
          </a:p>
          <a:p>
            <a:r>
              <a:rPr lang="en-US" altLang="en-US" sz="1400" u="sng" dirty="0"/>
              <a:t>Protocol Behavior</a:t>
            </a:r>
          </a:p>
        </p:txBody>
      </p:sp>
      <p:sp>
        <p:nvSpPr>
          <p:cNvPr id="21517" name="Line 13">
            <a:extLst>
              <a:ext uri="{FF2B5EF4-FFF2-40B4-BE49-F238E27FC236}">
                <a16:creationId xmlns:a16="http://schemas.microsoft.com/office/drawing/2014/main" id="{FF25BF5F-800B-7940-AFD3-5E6C9DC66277}"/>
              </a:ext>
            </a:extLst>
          </p:cNvPr>
          <p:cNvSpPr>
            <a:spLocks noChangeShapeType="1"/>
          </p:cNvSpPr>
          <p:nvPr/>
        </p:nvSpPr>
        <p:spPr bwMode="auto">
          <a:xfrm flipH="1">
            <a:off x="6858000" y="2438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Text Box 14">
            <a:extLst>
              <a:ext uri="{FF2B5EF4-FFF2-40B4-BE49-F238E27FC236}">
                <a16:creationId xmlns:a16="http://schemas.microsoft.com/office/drawing/2014/main" id="{2B509295-A763-9147-84D0-8907BA8222E3}"/>
              </a:ext>
            </a:extLst>
          </p:cNvPr>
          <p:cNvSpPr txBox="1">
            <a:spLocks noChangeArrowheads="1"/>
          </p:cNvSpPr>
          <p:nvPr/>
        </p:nvSpPr>
        <p:spPr bwMode="auto">
          <a:xfrm>
            <a:off x="3124200" y="2667000"/>
            <a:ext cx="944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Indication</a:t>
            </a:r>
          </a:p>
          <a:p>
            <a:r>
              <a:rPr lang="en-US" altLang="en-US" sz="1400"/>
              <a:t>issuer</a:t>
            </a:r>
          </a:p>
        </p:txBody>
      </p:sp>
      <p:sp>
        <p:nvSpPr>
          <p:cNvPr id="21519" name="Text Box 15">
            <a:extLst>
              <a:ext uri="{FF2B5EF4-FFF2-40B4-BE49-F238E27FC236}">
                <a16:creationId xmlns:a16="http://schemas.microsoft.com/office/drawing/2014/main" id="{244BF071-2180-4F4B-BFD6-9A4F39EAC2CA}"/>
              </a:ext>
            </a:extLst>
          </p:cNvPr>
          <p:cNvSpPr txBox="1">
            <a:spLocks noChangeArrowheads="1"/>
          </p:cNvSpPr>
          <p:nvPr/>
        </p:nvSpPr>
        <p:spPr bwMode="auto">
          <a:xfrm>
            <a:off x="5029200" y="2667000"/>
            <a:ext cx="8461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Request</a:t>
            </a:r>
          </a:p>
          <a:p>
            <a:r>
              <a:rPr lang="en-US" altLang="en-US" sz="1400"/>
              <a:t>handler</a:t>
            </a:r>
          </a:p>
        </p:txBody>
      </p:sp>
      <p:sp>
        <p:nvSpPr>
          <p:cNvPr id="21522" name="Oval 18">
            <a:extLst>
              <a:ext uri="{FF2B5EF4-FFF2-40B4-BE49-F238E27FC236}">
                <a16:creationId xmlns:a16="http://schemas.microsoft.com/office/drawing/2014/main" id="{BD007CBD-BA75-5942-8F3A-887F9F1FA41A}"/>
              </a:ext>
            </a:extLst>
          </p:cNvPr>
          <p:cNvSpPr>
            <a:spLocks noChangeArrowheads="1"/>
          </p:cNvSpPr>
          <p:nvPr/>
        </p:nvSpPr>
        <p:spPr bwMode="auto">
          <a:xfrm>
            <a:off x="4343400" y="5791200"/>
            <a:ext cx="762000" cy="762000"/>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4" name="Text Box 20">
            <a:extLst>
              <a:ext uri="{FF2B5EF4-FFF2-40B4-BE49-F238E27FC236}">
                <a16:creationId xmlns:a16="http://schemas.microsoft.com/office/drawing/2014/main" id="{48259856-5243-194A-BE4D-9EA0F4FFF244}"/>
              </a:ext>
            </a:extLst>
          </p:cNvPr>
          <p:cNvSpPr txBox="1">
            <a:spLocks noChangeArrowheads="1"/>
          </p:cNvSpPr>
          <p:nvPr/>
        </p:nvSpPr>
        <p:spPr bwMode="auto">
          <a:xfrm>
            <a:off x="6061946" y="1292553"/>
            <a:ext cx="17764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u="sng" dirty="0"/>
              <a:t>Service (provided)</a:t>
            </a:r>
          </a:p>
          <a:p>
            <a:r>
              <a:rPr lang="en-US" altLang="en-US" sz="1400" dirty="0"/>
              <a:t>Interfaces (N-SAP)</a:t>
            </a:r>
          </a:p>
        </p:txBody>
      </p:sp>
      <p:sp>
        <p:nvSpPr>
          <p:cNvPr id="21525" name="Text Box 21">
            <a:extLst>
              <a:ext uri="{FF2B5EF4-FFF2-40B4-BE49-F238E27FC236}">
                <a16:creationId xmlns:a16="http://schemas.microsoft.com/office/drawing/2014/main" id="{D9273B44-A22D-C947-9CCB-580DAA7F5DC1}"/>
              </a:ext>
            </a:extLst>
          </p:cNvPr>
          <p:cNvSpPr txBox="1">
            <a:spLocks noChangeArrowheads="1"/>
          </p:cNvSpPr>
          <p:nvPr/>
        </p:nvSpPr>
        <p:spPr bwMode="auto">
          <a:xfrm>
            <a:off x="1066800" y="5959475"/>
            <a:ext cx="19062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u="sng" dirty="0"/>
              <a:t>Service (required)</a:t>
            </a:r>
          </a:p>
          <a:p>
            <a:r>
              <a:rPr lang="en-US" altLang="en-US" sz="1400" dirty="0"/>
              <a:t>Interfaces (N-1 SAP)</a:t>
            </a:r>
          </a:p>
        </p:txBody>
      </p:sp>
      <p:sp>
        <p:nvSpPr>
          <p:cNvPr id="21526" name="Line 22">
            <a:extLst>
              <a:ext uri="{FF2B5EF4-FFF2-40B4-BE49-F238E27FC236}">
                <a16:creationId xmlns:a16="http://schemas.microsoft.com/office/drawing/2014/main" id="{88FA3EF9-B69F-DC4A-8084-8B21C61CD520}"/>
              </a:ext>
            </a:extLst>
          </p:cNvPr>
          <p:cNvSpPr>
            <a:spLocks noChangeShapeType="1"/>
          </p:cNvSpPr>
          <p:nvPr/>
        </p:nvSpPr>
        <p:spPr bwMode="auto">
          <a:xfrm flipV="1">
            <a:off x="2590800" y="4953000"/>
            <a:ext cx="762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7" name="AutoShape 23">
            <a:extLst>
              <a:ext uri="{FF2B5EF4-FFF2-40B4-BE49-F238E27FC236}">
                <a16:creationId xmlns:a16="http://schemas.microsoft.com/office/drawing/2014/main" id="{5AEC1946-C647-4C46-A2C5-E855BE789977}"/>
              </a:ext>
            </a:extLst>
          </p:cNvPr>
          <p:cNvSpPr>
            <a:spLocks noChangeArrowheads="1"/>
          </p:cNvSpPr>
          <p:nvPr/>
        </p:nvSpPr>
        <p:spPr bwMode="auto">
          <a:xfrm rot="21621180">
            <a:off x="4114800" y="1143000"/>
            <a:ext cx="685800" cy="800100"/>
          </a:xfrm>
          <a:prstGeom prst="triangle">
            <a:avLst>
              <a:gd name="adj" fmla="val 50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9" name="Line 25">
            <a:extLst>
              <a:ext uri="{FF2B5EF4-FFF2-40B4-BE49-F238E27FC236}">
                <a16:creationId xmlns:a16="http://schemas.microsoft.com/office/drawing/2014/main" id="{063300A4-EDD3-3C43-993C-681E1BBBD586}"/>
              </a:ext>
            </a:extLst>
          </p:cNvPr>
          <p:cNvSpPr>
            <a:spLocks noChangeShapeType="1"/>
          </p:cNvSpPr>
          <p:nvPr/>
        </p:nvSpPr>
        <p:spPr bwMode="auto">
          <a:xfrm>
            <a:off x="4724400" y="1905000"/>
            <a:ext cx="38100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0" name="Line 26">
            <a:extLst>
              <a:ext uri="{FF2B5EF4-FFF2-40B4-BE49-F238E27FC236}">
                <a16:creationId xmlns:a16="http://schemas.microsoft.com/office/drawing/2014/main" id="{C875A5AD-50CD-644A-999A-5355FCB49DB7}"/>
              </a:ext>
            </a:extLst>
          </p:cNvPr>
          <p:cNvSpPr>
            <a:spLocks noChangeShapeType="1"/>
          </p:cNvSpPr>
          <p:nvPr/>
        </p:nvSpPr>
        <p:spPr bwMode="auto">
          <a:xfrm flipH="1">
            <a:off x="3886200" y="1905000"/>
            <a:ext cx="381000" cy="5334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1" name="Text Box 27">
            <a:extLst>
              <a:ext uri="{FF2B5EF4-FFF2-40B4-BE49-F238E27FC236}">
                <a16:creationId xmlns:a16="http://schemas.microsoft.com/office/drawing/2014/main" id="{893C7F0F-EC2F-1B47-AF5F-4FEC9BD3BB48}"/>
              </a:ext>
            </a:extLst>
          </p:cNvPr>
          <p:cNvSpPr txBox="1">
            <a:spLocks noChangeArrowheads="1"/>
          </p:cNvSpPr>
          <p:nvPr/>
        </p:nvSpPr>
        <p:spPr bwMode="auto">
          <a:xfrm>
            <a:off x="5029200" y="19812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1532" name="Text Box 28">
            <a:extLst>
              <a:ext uri="{FF2B5EF4-FFF2-40B4-BE49-F238E27FC236}">
                <a16:creationId xmlns:a16="http://schemas.microsoft.com/office/drawing/2014/main" id="{F1A18CB5-6589-994D-B037-4988C61067AA}"/>
              </a:ext>
            </a:extLst>
          </p:cNvPr>
          <p:cNvSpPr txBox="1">
            <a:spLocks noChangeArrowheads="1"/>
          </p:cNvSpPr>
          <p:nvPr/>
        </p:nvSpPr>
        <p:spPr bwMode="auto">
          <a:xfrm>
            <a:off x="3505200" y="2057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1533" name="Line 29">
            <a:extLst>
              <a:ext uri="{FF2B5EF4-FFF2-40B4-BE49-F238E27FC236}">
                <a16:creationId xmlns:a16="http://schemas.microsoft.com/office/drawing/2014/main" id="{417E533E-5AB7-DF4C-A2AB-0DCBC844D65D}"/>
              </a:ext>
            </a:extLst>
          </p:cNvPr>
          <p:cNvSpPr>
            <a:spLocks noChangeShapeType="1"/>
          </p:cNvSpPr>
          <p:nvPr/>
        </p:nvSpPr>
        <p:spPr bwMode="auto">
          <a:xfrm flipH="1">
            <a:off x="4953000" y="5105400"/>
            <a:ext cx="457200" cy="76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4" name="Line 30">
            <a:extLst>
              <a:ext uri="{FF2B5EF4-FFF2-40B4-BE49-F238E27FC236}">
                <a16:creationId xmlns:a16="http://schemas.microsoft.com/office/drawing/2014/main" id="{A9724279-3E30-B746-854C-B64963A0F689}"/>
              </a:ext>
            </a:extLst>
          </p:cNvPr>
          <p:cNvSpPr>
            <a:spLocks noChangeShapeType="1"/>
          </p:cNvSpPr>
          <p:nvPr/>
        </p:nvSpPr>
        <p:spPr bwMode="auto">
          <a:xfrm>
            <a:off x="4038600" y="5105400"/>
            <a:ext cx="381000" cy="762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5" name="Text Box 31">
            <a:extLst>
              <a:ext uri="{FF2B5EF4-FFF2-40B4-BE49-F238E27FC236}">
                <a16:creationId xmlns:a16="http://schemas.microsoft.com/office/drawing/2014/main" id="{43E74CA6-27C4-0A43-A2E5-7E62B54F8FDE}"/>
              </a:ext>
            </a:extLst>
          </p:cNvPr>
          <p:cNvSpPr txBox="1">
            <a:spLocks noChangeArrowheads="1"/>
          </p:cNvSpPr>
          <p:nvPr/>
        </p:nvSpPr>
        <p:spPr bwMode="auto">
          <a:xfrm>
            <a:off x="5257800" y="53340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1536" name="Text Box 32">
            <a:extLst>
              <a:ext uri="{FF2B5EF4-FFF2-40B4-BE49-F238E27FC236}">
                <a16:creationId xmlns:a16="http://schemas.microsoft.com/office/drawing/2014/main" id="{79401079-CEDF-524F-BBAD-6B554F8287CD}"/>
              </a:ext>
            </a:extLst>
          </p:cNvPr>
          <p:cNvSpPr txBox="1">
            <a:spLocks noChangeArrowheads="1"/>
          </p:cNvSpPr>
          <p:nvPr/>
        </p:nvSpPr>
        <p:spPr bwMode="auto">
          <a:xfrm>
            <a:off x="3759200" y="53340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1540" name="Text Box 36">
            <a:extLst>
              <a:ext uri="{FF2B5EF4-FFF2-40B4-BE49-F238E27FC236}">
                <a16:creationId xmlns:a16="http://schemas.microsoft.com/office/drawing/2014/main" id="{B3DDD705-B96F-304F-8C91-90B9328D74C4}"/>
              </a:ext>
            </a:extLst>
          </p:cNvPr>
          <p:cNvSpPr txBox="1">
            <a:spLocks noChangeArrowheads="1"/>
          </p:cNvSpPr>
          <p:nvPr/>
        </p:nvSpPr>
        <p:spPr bwMode="auto">
          <a:xfrm>
            <a:off x="669925" y="2068513"/>
            <a:ext cx="876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u="sng"/>
              <a:t>I/O</a:t>
            </a:r>
          </a:p>
          <a:p>
            <a:r>
              <a:rPr lang="en-US" altLang="en-US" sz="1400"/>
              <a:t>Interface</a:t>
            </a:r>
          </a:p>
        </p:txBody>
      </p:sp>
      <p:sp>
        <p:nvSpPr>
          <p:cNvPr id="21541" name="Line 37">
            <a:extLst>
              <a:ext uri="{FF2B5EF4-FFF2-40B4-BE49-F238E27FC236}">
                <a16:creationId xmlns:a16="http://schemas.microsoft.com/office/drawing/2014/main" id="{3CF79D16-3E22-8D43-BC6C-8566D3AB806A}"/>
              </a:ext>
            </a:extLst>
          </p:cNvPr>
          <p:cNvSpPr>
            <a:spLocks noChangeShapeType="1"/>
          </p:cNvSpPr>
          <p:nvPr/>
        </p:nvSpPr>
        <p:spPr bwMode="auto">
          <a:xfrm>
            <a:off x="1447800" y="2362200"/>
            <a:ext cx="1219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2" name="Text Box 38">
            <a:extLst>
              <a:ext uri="{FF2B5EF4-FFF2-40B4-BE49-F238E27FC236}">
                <a16:creationId xmlns:a16="http://schemas.microsoft.com/office/drawing/2014/main" id="{FDE6A6B5-9A5F-3140-B831-E9CACB3C9C1F}"/>
              </a:ext>
            </a:extLst>
          </p:cNvPr>
          <p:cNvSpPr txBox="1">
            <a:spLocks noChangeArrowheads="1"/>
          </p:cNvSpPr>
          <p:nvPr/>
        </p:nvSpPr>
        <p:spPr bwMode="auto">
          <a:xfrm>
            <a:off x="3124200" y="1219200"/>
            <a:ext cx="10683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User</a:t>
            </a:r>
          </a:p>
          <a:p>
            <a:r>
              <a:rPr lang="en-US" altLang="en-US" sz="1400"/>
              <a:t>(layer N+1)</a:t>
            </a:r>
          </a:p>
        </p:txBody>
      </p:sp>
      <p:sp>
        <p:nvSpPr>
          <p:cNvPr id="21543" name="Text Box 39">
            <a:extLst>
              <a:ext uri="{FF2B5EF4-FFF2-40B4-BE49-F238E27FC236}">
                <a16:creationId xmlns:a16="http://schemas.microsoft.com/office/drawing/2014/main" id="{4841DBF1-3939-144D-8389-B0B58637EC68}"/>
              </a:ext>
            </a:extLst>
          </p:cNvPr>
          <p:cNvSpPr txBox="1">
            <a:spLocks noChangeArrowheads="1"/>
          </p:cNvSpPr>
          <p:nvPr/>
        </p:nvSpPr>
        <p:spPr bwMode="auto">
          <a:xfrm>
            <a:off x="3352800" y="5943600"/>
            <a:ext cx="10239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Medium</a:t>
            </a:r>
          </a:p>
          <a:p>
            <a:r>
              <a:rPr lang="en-US" altLang="en-US" sz="1400"/>
              <a:t>(layer N-1)</a:t>
            </a:r>
          </a:p>
        </p:txBody>
      </p:sp>
      <p:sp>
        <p:nvSpPr>
          <p:cNvPr id="21544" name="Line 40">
            <a:extLst>
              <a:ext uri="{FF2B5EF4-FFF2-40B4-BE49-F238E27FC236}">
                <a16:creationId xmlns:a16="http://schemas.microsoft.com/office/drawing/2014/main" id="{4326BD5E-E0F8-F34B-978A-C2F0B59D16A9}"/>
              </a:ext>
            </a:extLst>
          </p:cNvPr>
          <p:cNvSpPr>
            <a:spLocks noChangeShapeType="1"/>
          </p:cNvSpPr>
          <p:nvPr/>
        </p:nvSpPr>
        <p:spPr bwMode="auto">
          <a:xfrm flipH="1">
            <a:off x="5562600" y="1768475"/>
            <a:ext cx="982845" cy="669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5" name="Text Box 41">
            <a:extLst>
              <a:ext uri="{FF2B5EF4-FFF2-40B4-BE49-F238E27FC236}">
                <a16:creationId xmlns:a16="http://schemas.microsoft.com/office/drawing/2014/main" id="{EFFF364E-36B1-5143-A7B6-69D796A5116D}"/>
              </a:ext>
            </a:extLst>
          </p:cNvPr>
          <p:cNvSpPr txBox="1">
            <a:spLocks noChangeArrowheads="1"/>
          </p:cNvSpPr>
          <p:nvPr/>
        </p:nvSpPr>
        <p:spPr bwMode="auto">
          <a:xfrm>
            <a:off x="419100" y="3223181"/>
            <a:ext cx="1752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u="sng" dirty="0"/>
              <a:t>Protocol Communications Behavior (functions)</a:t>
            </a:r>
          </a:p>
        </p:txBody>
      </p:sp>
      <p:sp>
        <p:nvSpPr>
          <p:cNvPr id="21546" name="Line 42">
            <a:extLst>
              <a:ext uri="{FF2B5EF4-FFF2-40B4-BE49-F238E27FC236}">
                <a16:creationId xmlns:a16="http://schemas.microsoft.com/office/drawing/2014/main" id="{3E6A311C-63AC-F74F-88F5-A62C8AAF5EDE}"/>
              </a:ext>
            </a:extLst>
          </p:cNvPr>
          <p:cNvSpPr>
            <a:spLocks noChangeShapeType="1"/>
          </p:cNvSpPr>
          <p:nvPr/>
        </p:nvSpPr>
        <p:spPr bwMode="auto">
          <a:xfrm flipV="1">
            <a:off x="1447800" y="3740151"/>
            <a:ext cx="2928938" cy="698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8" name="Oval 44">
            <a:extLst>
              <a:ext uri="{FF2B5EF4-FFF2-40B4-BE49-F238E27FC236}">
                <a16:creationId xmlns:a16="http://schemas.microsoft.com/office/drawing/2014/main" id="{52ADD7E7-8228-6549-9A73-F56D4B59D75E}"/>
              </a:ext>
            </a:extLst>
          </p:cNvPr>
          <p:cNvSpPr>
            <a:spLocks noChangeArrowheads="1"/>
          </p:cNvSpPr>
          <p:nvPr/>
        </p:nvSpPr>
        <p:spPr bwMode="auto">
          <a:xfrm>
            <a:off x="3505200" y="24384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9" name="Oval 45">
            <a:extLst>
              <a:ext uri="{FF2B5EF4-FFF2-40B4-BE49-F238E27FC236}">
                <a16:creationId xmlns:a16="http://schemas.microsoft.com/office/drawing/2014/main" id="{EC5BD238-D4DB-DF40-8B80-640BA1670517}"/>
              </a:ext>
            </a:extLst>
          </p:cNvPr>
          <p:cNvSpPr>
            <a:spLocks noChangeArrowheads="1"/>
          </p:cNvSpPr>
          <p:nvPr/>
        </p:nvSpPr>
        <p:spPr bwMode="auto">
          <a:xfrm>
            <a:off x="4876800" y="24384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0" name="Text Box 46">
            <a:extLst>
              <a:ext uri="{FF2B5EF4-FFF2-40B4-BE49-F238E27FC236}">
                <a16:creationId xmlns:a16="http://schemas.microsoft.com/office/drawing/2014/main" id="{F1AC902F-6911-D948-AB28-3E319F08FBA7}"/>
              </a:ext>
            </a:extLst>
          </p:cNvPr>
          <p:cNvSpPr txBox="1">
            <a:spLocks noChangeArrowheads="1"/>
          </p:cNvSpPr>
          <p:nvPr/>
        </p:nvSpPr>
        <p:spPr bwMode="auto">
          <a:xfrm>
            <a:off x="3200400" y="4419600"/>
            <a:ext cx="944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Indication</a:t>
            </a:r>
          </a:p>
          <a:p>
            <a:r>
              <a:rPr lang="en-US" altLang="en-US" sz="1400"/>
              <a:t>handler</a:t>
            </a:r>
          </a:p>
        </p:txBody>
      </p:sp>
      <p:sp>
        <p:nvSpPr>
          <p:cNvPr id="21551" name="Text Box 47">
            <a:extLst>
              <a:ext uri="{FF2B5EF4-FFF2-40B4-BE49-F238E27FC236}">
                <a16:creationId xmlns:a16="http://schemas.microsoft.com/office/drawing/2014/main" id="{283CF829-7282-8248-9024-E15D53D1C957}"/>
              </a:ext>
            </a:extLst>
          </p:cNvPr>
          <p:cNvSpPr txBox="1">
            <a:spLocks noChangeArrowheads="1"/>
          </p:cNvSpPr>
          <p:nvPr/>
        </p:nvSpPr>
        <p:spPr bwMode="auto">
          <a:xfrm>
            <a:off x="5181600" y="4343400"/>
            <a:ext cx="8461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Request</a:t>
            </a:r>
          </a:p>
          <a:p>
            <a:r>
              <a:rPr lang="en-US" altLang="en-US" sz="1400"/>
              <a:t>issuer</a:t>
            </a:r>
          </a:p>
        </p:txBody>
      </p:sp>
      <p:sp>
        <p:nvSpPr>
          <p:cNvPr id="21552" name="Oval 48">
            <a:extLst>
              <a:ext uri="{FF2B5EF4-FFF2-40B4-BE49-F238E27FC236}">
                <a16:creationId xmlns:a16="http://schemas.microsoft.com/office/drawing/2014/main" id="{8A7C814A-3F81-1547-89FE-D99B25F4DC28}"/>
              </a:ext>
            </a:extLst>
          </p:cNvPr>
          <p:cNvSpPr>
            <a:spLocks noChangeArrowheads="1"/>
          </p:cNvSpPr>
          <p:nvPr/>
        </p:nvSpPr>
        <p:spPr bwMode="auto">
          <a:xfrm>
            <a:off x="3733800" y="48768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3" name="Oval 49">
            <a:extLst>
              <a:ext uri="{FF2B5EF4-FFF2-40B4-BE49-F238E27FC236}">
                <a16:creationId xmlns:a16="http://schemas.microsoft.com/office/drawing/2014/main" id="{6D9F6E8D-A0DD-9E46-9D54-239E1D1BCC71}"/>
              </a:ext>
            </a:extLst>
          </p:cNvPr>
          <p:cNvSpPr>
            <a:spLocks noChangeArrowheads="1"/>
          </p:cNvSpPr>
          <p:nvPr/>
        </p:nvSpPr>
        <p:spPr bwMode="auto">
          <a:xfrm>
            <a:off x="5105400" y="48768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4" name="Line 50">
            <a:extLst>
              <a:ext uri="{FF2B5EF4-FFF2-40B4-BE49-F238E27FC236}">
                <a16:creationId xmlns:a16="http://schemas.microsoft.com/office/drawing/2014/main" id="{4726AAF2-FF2C-044F-80CE-8F7D32FEB376}"/>
              </a:ext>
            </a:extLst>
          </p:cNvPr>
          <p:cNvSpPr>
            <a:spLocks noChangeShapeType="1"/>
          </p:cNvSpPr>
          <p:nvPr/>
        </p:nvSpPr>
        <p:spPr bwMode="auto">
          <a:xfrm flipH="1">
            <a:off x="7696200" y="3124200"/>
            <a:ext cx="533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6308207D-83D3-B64A-9E52-75D6FF29DB38}"/>
              </a:ext>
            </a:extLst>
          </p:cNvPr>
          <p:cNvSpPr>
            <a:spLocks noGrp="1"/>
          </p:cNvSpPr>
          <p:nvPr>
            <p:ph type="dt" sz="half" idx="2"/>
          </p:nvPr>
        </p:nvSpPr>
        <p:spPr/>
        <p:txBody>
          <a:bodyPr/>
          <a:lstStyle/>
          <a:p>
            <a:r>
              <a:rPr lang="en-US"/>
              <a:t>16 October 2021</a:t>
            </a:r>
            <a:endParaRPr lang="en-US" dirty="0"/>
          </a:p>
        </p:txBody>
      </p:sp>
    </p:spTree>
    <p:extLst>
      <p:ext uri="{BB962C8B-B14F-4D97-AF65-F5344CB8AC3E}">
        <p14:creationId xmlns:p14="http://schemas.microsoft.com/office/powerpoint/2010/main" val="710013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itle 1"/>
          <p:cNvSpPr txBox="1">
            <a:spLocks/>
          </p:cNvSpPr>
          <p:nvPr/>
        </p:nvSpPr>
        <p:spPr bwMode="auto">
          <a:xfrm>
            <a:off x="1235870" y="77756"/>
            <a:ext cx="7010400" cy="990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1800" dirty="0"/>
              <a:t>SCCS example: SSI Secure End-to-End Forward Protocol Deployment - SSI Agency Supporting SSI Agency</a:t>
            </a:r>
          </a:p>
        </p:txBody>
      </p:sp>
      <p:grpSp>
        <p:nvGrpSpPr>
          <p:cNvPr id="4" name="Group 3"/>
          <p:cNvGrpSpPr/>
          <p:nvPr/>
        </p:nvGrpSpPr>
        <p:grpSpPr>
          <a:xfrm>
            <a:off x="1566864" y="1295400"/>
            <a:ext cx="6181725" cy="4838700"/>
            <a:chOff x="1566864" y="1752600"/>
            <a:chExt cx="6181725" cy="4838700"/>
          </a:xfrm>
        </p:grpSpPr>
        <p:sp>
          <p:nvSpPr>
            <p:cNvPr id="38913" name="Rectangle 97"/>
            <p:cNvSpPr>
              <a:spLocks noChangeArrowheads="1"/>
            </p:cNvSpPr>
            <p:nvPr/>
          </p:nvSpPr>
          <p:spPr bwMode="auto">
            <a:xfrm>
              <a:off x="5962651" y="2065338"/>
              <a:ext cx="1785938" cy="3904488"/>
            </a:xfrm>
            <a:prstGeom prst="cube">
              <a:avLst>
                <a:gd name="adj" fmla="val 5639"/>
              </a:avLst>
            </a:prstGeom>
            <a:solidFill>
              <a:srgbClr val="CCFF66">
                <a:alpha val="76077"/>
              </a:srgbClr>
            </a:solidFill>
            <a:ln>
              <a:noFill/>
            </a:ln>
            <a:extLst>
              <a:ext uri="{91240B29-F687-4f45-9708-019B960494DF}">
                <a14:hiddenLine xmlns="" xmlns:a14="http://schemas.microsoft.com/office/drawing/2010/main"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p:cNvSpPr>
              <a:spLocks noChangeArrowheads="1"/>
            </p:cNvSpPr>
            <p:nvPr/>
          </p:nvSpPr>
          <p:spPr bwMode="auto">
            <a:xfrm>
              <a:off x="3840164" y="2065338"/>
              <a:ext cx="1754187" cy="3904488"/>
            </a:xfrm>
            <a:prstGeom prst="cube">
              <a:avLst>
                <a:gd name="adj" fmla="val 3986"/>
              </a:avLst>
            </a:prstGeom>
            <a:solidFill>
              <a:srgbClr val="E0C62C">
                <a:alpha val="76077"/>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p:cNvSpPr>
              <a:spLocks noChangeArrowheads="1"/>
            </p:cNvSpPr>
            <p:nvPr/>
          </p:nvSpPr>
          <p:spPr bwMode="auto">
            <a:xfrm>
              <a:off x="1566864" y="2065338"/>
              <a:ext cx="1800225" cy="3903662"/>
            </a:xfrm>
            <a:prstGeom prst="cube">
              <a:avLst>
                <a:gd name="adj" fmla="val 4903"/>
              </a:avLst>
            </a:prstGeom>
            <a:solidFill>
              <a:srgbClr val="CCFF66">
                <a:alpha val="7607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p:cNvCxnSpPr>
              <a:cxnSpLocks noChangeShapeType="1"/>
            </p:cNvCxnSpPr>
            <p:nvPr/>
          </p:nvCxnSpPr>
          <p:spPr bwMode="auto">
            <a:xfrm>
              <a:off x="4298951" y="62039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38917" name="Straight Connector 157"/>
            <p:cNvCxnSpPr>
              <a:cxnSpLocks noChangeShapeType="1"/>
            </p:cNvCxnSpPr>
            <p:nvPr/>
          </p:nvCxnSpPr>
          <p:spPr bwMode="auto">
            <a:xfrm rot="5400000">
              <a:off x="4862514" y="59753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38918" name="Elbow Connector 178"/>
            <p:cNvCxnSpPr>
              <a:cxnSpLocks noChangeShapeType="1"/>
              <a:stCxn id="38935" idx="3"/>
              <a:endCxn id="38947" idx="1"/>
            </p:cNvCxnSpPr>
            <p:nvPr/>
          </p:nvCxnSpPr>
          <p:spPr bwMode="auto">
            <a:xfrm>
              <a:off x="2330451" y="56522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38919" name="Straight Connector 264"/>
            <p:cNvCxnSpPr>
              <a:cxnSpLocks noChangeShapeType="1"/>
            </p:cNvCxnSpPr>
            <p:nvPr/>
          </p:nvCxnSpPr>
          <p:spPr bwMode="auto">
            <a:xfrm rot="5400000">
              <a:off x="6213476" y="59753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38920" name="Rectangle 669"/>
            <p:cNvSpPr>
              <a:spLocks noChangeArrowheads="1"/>
            </p:cNvSpPr>
            <p:nvPr/>
          </p:nvSpPr>
          <p:spPr bwMode="auto">
            <a:xfrm>
              <a:off x="4057651" y="2154238"/>
              <a:ext cx="13192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a:t>Earth-Space</a:t>
              </a:r>
            </a:p>
            <a:p>
              <a:pPr algn="ctr"/>
              <a:r>
                <a:rPr lang="en-US" sz="1000" b="1"/>
                <a:t>Link Terminal</a:t>
              </a:r>
            </a:p>
          </p:txBody>
        </p:sp>
        <p:sp>
          <p:nvSpPr>
            <p:cNvPr id="38921" name="Rectangle 671"/>
            <p:cNvSpPr>
              <a:spLocks noChangeArrowheads="1"/>
            </p:cNvSpPr>
            <p:nvPr/>
          </p:nvSpPr>
          <p:spPr bwMode="auto">
            <a:xfrm>
              <a:off x="6262689" y="2154238"/>
              <a:ext cx="11858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38922" name="Rectangle 672"/>
            <p:cNvSpPr>
              <a:spLocks noChangeArrowheads="1"/>
            </p:cNvSpPr>
            <p:nvPr/>
          </p:nvSpPr>
          <p:spPr bwMode="auto">
            <a:xfrm>
              <a:off x="1924051" y="2154238"/>
              <a:ext cx="10858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User Node</a:t>
              </a:r>
              <a:endParaRPr lang="en-US" sz="1000" dirty="0"/>
            </a:p>
          </p:txBody>
        </p:sp>
        <p:sp>
          <p:nvSpPr>
            <p:cNvPr id="38923" name="Text Box 57"/>
            <p:cNvSpPr txBox="1">
              <a:spLocks noChangeArrowheads="1"/>
            </p:cNvSpPr>
            <p:nvPr/>
          </p:nvSpPr>
          <p:spPr bwMode="auto">
            <a:xfrm>
              <a:off x="3035301" y="6005513"/>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38924" name="Text Box 57"/>
            <p:cNvSpPr txBox="1">
              <a:spLocks noChangeArrowheads="1"/>
            </p:cNvSpPr>
            <p:nvPr/>
          </p:nvSpPr>
          <p:spPr bwMode="auto">
            <a:xfrm>
              <a:off x="6100764" y="6191250"/>
              <a:ext cx="10429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p:cNvSpPr>
              <a:spLocks noChangeArrowheads="1"/>
            </p:cNvSpPr>
            <p:nvPr/>
          </p:nvSpPr>
          <p:spPr bwMode="auto">
            <a:xfrm>
              <a:off x="4176714"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p:cNvSpPr>
              <a:spLocks noChangeArrowheads="1"/>
            </p:cNvSpPr>
            <p:nvPr/>
          </p:nvSpPr>
          <p:spPr bwMode="auto">
            <a:xfrm>
              <a:off x="6315077"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p:cNvSpPr>
              <a:spLocks noChangeArrowheads="1"/>
            </p:cNvSpPr>
            <p:nvPr/>
          </p:nvSpPr>
          <p:spPr bwMode="auto">
            <a:xfrm>
              <a:off x="1926433"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p:cNvSpPr txBox="1">
              <a:spLocks noChangeArrowheads="1"/>
            </p:cNvSpPr>
            <p:nvPr/>
          </p:nvSpPr>
          <p:spPr bwMode="auto">
            <a:xfrm>
              <a:off x="2363789" y="4879975"/>
              <a:ext cx="4238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2" name="Rounded Rectangle 71"/>
            <p:cNvSpPr/>
            <p:nvPr/>
          </p:nvSpPr>
          <p:spPr bwMode="auto">
            <a:xfrm>
              <a:off x="1782764" y="28289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p:cNvSpPr txBox="1">
              <a:spLocks noChangeArrowheads="1"/>
            </p:cNvSpPr>
            <p:nvPr/>
          </p:nvSpPr>
          <p:spPr bwMode="auto">
            <a:xfrm>
              <a:off x="3806826" y="4859338"/>
              <a:ext cx="42386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p:cNvSpPr/>
            <p:nvPr/>
          </p:nvSpPr>
          <p:spPr>
            <a:xfrm>
              <a:off x="2717801" y="27495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p:cNvCxnSpPr>
              <a:cxnSpLocks noChangeShapeType="1"/>
              <a:stCxn id="38939" idx="4"/>
              <a:endCxn id="38935" idx="0"/>
            </p:cNvCxnSpPr>
            <p:nvPr/>
          </p:nvCxnSpPr>
          <p:spPr bwMode="auto">
            <a:xfrm>
              <a:off x="2044701" y="3679825"/>
              <a:ext cx="158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34" name="Text Box 15"/>
            <p:cNvSpPr txBox="1">
              <a:spLocks noChangeArrowheads="1"/>
            </p:cNvSpPr>
            <p:nvPr/>
          </p:nvSpPr>
          <p:spPr bwMode="auto">
            <a:xfrm>
              <a:off x="1760540" y="49069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highlight>
                    <a:srgbClr val="00FF00"/>
                  </a:highlight>
                  <a:latin typeface="Calibri" pitchFamily="34" charset="0"/>
                  <a:ea typeface="ÇlÇr ñæí©" charset="-128"/>
                </a:rPr>
                <a:t>AOS/TC</a:t>
              </a:r>
              <a:endParaRPr lang="en-US" sz="900" dirty="0">
                <a:solidFill>
                  <a:schemeClr val="tx1"/>
                </a:solidFill>
                <a:highlight>
                  <a:srgbClr val="00FF00"/>
                </a:highlight>
                <a:latin typeface="Calibri" pitchFamily="34" charset="0"/>
              </a:endParaRPr>
            </a:p>
          </p:txBody>
        </p:sp>
        <p:sp>
          <p:nvSpPr>
            <p:cNvPr id="38935" name="Text Box 12"/>
            <p:cNvSpPr txBox="1">
              <a:spLocks noChangeArrowheads="1"/>
            </p:cNvSpPr>
            <p:nvPr/>
          </p:nvSpPr>
          <p:spPr bwMode="auto">
            <a:xfrm>
              <a:off x="1760539" y="55610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p:cNvSpPr txBox="1">
              <a:spLocks noChangeArrowheads="1"/>
            </p:cNvSpPr>
            <p:nvPr/>
          </p:nvSpPr>
          <p:spPr bwMode="auto">
            <a:xfrm>
              <a:off x="1760539" y="53467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p:cNvSpPr txBox="1">
              <a:spLocks noChangeArrowheads="1"/>
            </p:cNvSpPr>
            <p:nvPr/>
          </p:nvSpPr>
          <p:spPr bwMode="auto">
            <a:xfrm>
              <a:off x="2665414" y="37988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p:cNvSpPr txBox="1">
              <a:spLocks noChangeArrowheads="1"/>
            </p:cNvSpPr>
            <p:nvPr/>
          </p:nvSpPr>
          <p:spPr bwMode="auto">
            <a:xfrm>
              <a:off x="1760540" y="46863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p:cNvSpPr>
              <a:spLocks noChangeArrowheads="1"/>
            </p:cNvSpPr>
            <p:nvPr/>
          </p:nvSpPr>
          <p:spPr bwMode="auto">
            <a:xfrm>
              <a:off x="1663701" y="3386138"/>
              <a:ext cx="762000"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40" name="Elbow Connector 82"/>
            <p:cNvCxnSpPr>
              <a:cxnSpLocks noChangeShapeType="1"/>
              <a:stCxn id="38937" idx="2"/>
              <a:endCxn id="38985" idx="3"/>
            </p:cNvCxnSpPr>
            <p:nvPr/>
          </p:nvCxnSpPr>
          <p:spPr bwMode="auto">
            <a:xfrm rot="5400000">
              <a:off x="2575191" y="3745706"/>
              <a:ext cx="136260" cy="610925"/>
            </a:xfrm>
            <a:prstGeom prst="bentConnector2">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41" name="Elbow Connector 83"/>
            <p:cNvCxnSpPr>
              <a:cxnSpLocks noChangeShapeType="1"/>
              <a:stCxn id="75" idx="3"/>
              <a:endCxn id="38937" idx="0"/>
            </p:cNvCxnSpPr>
            <p:nvPr/>
          </p:nvCxnSpPr>
          <p:spPr bwMode="auto">
            <a:xfrm rot="16200000" flipH="1">
              <a:off x="2536033" y="33869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42" name="Elbow Connector 84"/>
            <p:cNvCxnSpPr>
              <a:cxnSpLocks noChangeShapeType="1"/>
              <a:stCxn id="72" idx="2"/>
              <a:endCxn id="38939" idx="0"/>
            </p:cNvCxnSpPr>
            <p:nvPr/>
          </p:nvCxnSpPr>
          <p:spPr bwMode="auto">
            <a:xfrm>
              <a:off x="2041527" y="3059113"/>
              <a:ext cx="3174" cy="327025"/>
            </a:xfrm>
            <a:prstGeom prst="straightConnector1">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sp>
          <p:nvSpPr>
            <p:cNvPr id="38943" name="Oval 7"/>
            <p:cNvSpPr>
              <a:spLocks noChangeArrowheads="1"/>
            </p:cNvSpPr>
            <p:nvPr/>
          </p:nvSpPr>
          <p:spPr bwMode="auto">
            <a:xfrm>
              <a:off x="2566989" y="3184525"/>
              <a:ext cx="762000"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p:cNvSpPr txBox="1">
              <a:spLocks noChangeArrowheads="1"/>
            </p:cNvSpPr>
            <p:nvPr/>
          </p:nvSpPr>
          <p:spPr bwMode="auto">
            <a:xfrm>
              <a:off x="1760540" y="4246033"/>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p:cNvSpPr txBox="1">
              <a:spLocks noChangeArrowheads="1"/>
            </p:cNvSpPr>
            <p:nvPr/>
          </p:nvSpPr>
          <p:spPr bwMode="auto">
            <a:xfrm>
              <a:off x="1760540" y="38115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highlight>
                    <a:srgbClr val="FFFF00"/>
                  </a:highlight>
                  <a:latin typeface="Calibri" pitchFamily="34" charset="0"/>
                  <a:ea typeface="ÇlÇr ñæí©" charset="-128"/>
                </a:rPr>
                <a:t>AMS</a:t>
              </a:r>
              <a:endParaRPr lang="en-US" sz="900" dirty="0">
                <a:solidFill>
                  <a:schemeClr val="tx1"/>
                </a:solidFill>
                <a:highlight>
                  <a:srgbClr val="FFFF00"/>
                </a:highlight>
                <a:latin typeface="Calibri" pitchFamily="34" charset="0"/>
              </a:endParaRPr>
            </a:p>
          </p:txBody>
        </p:sp>
        <p:sp>
          <p:nvSpPr>
            <p:cNvPr id="38946" name="Text Box 15"/>
            <p:cNvSpPr txBox="1">
              <a:spLocks noChangeArrowheads="1"/>
            </p:cNvSpPr>
            <p:nvPr/>
          </p:nvSpPr>
          <p:spPr bwMode="auto">
            <a:xfrm>
              <a:off x="1760540" y="44704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p:cNvSpPr txBox="1">
              <a:spLocks noChangeArrowheads="1"/>
            </p:cNvSpPr>
            <p:nvPr/>
          </p:nvSpPr>
          <p:spPr bwMode="auto">
            <a:xfrm>
              <a:off x="3929064" y="55657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p:cNvSpPr txBox="1">
              <a:spLocks noChangeArrowheads="1"/>
            </p:cNvSpPr>
            <p:nvPr/>
          </p:nvSpPr>
          <p:spPr bwMode="auto">
            <a:xfrm>
              <a:off x="4635501" y="55673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p:cNvCxnSpPr>
              <a:cxnSpLocks noChangeShapeType="1"/>
              <a:stCxn id="38954" idx="3"/>
            </p:cNvCxnSpPr>
            <p:nvPr/>
          </p:nvCxnSpPr>
          <p:spPr bwMode="auto">
            <a:xfrm flipH="1">
              <a:off x="4176714" y="3323188"/>
              <a:ext cx="6492" cy="22108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93" name="Straight Connector 92"/>
            <p:cNvCxnSpPr>
              <a:cxnSpLocks noChangeShapeType="1"/>
              <a:stCxn id="38953" idx="5"/>
            </p:cNvCxnSpPr>
            <p:nvPr/>
          </p:nvCxnSpPr>
          <p:spPr bwMode="auto">
            <a:xfrm>
              <a:off x="4911726" y="4792663"/>
              <a:ext cx="0" cy="77311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51" name="Text Box 12"/>
            <p:cNvSpPr txBox="1">
              <a:spLocks noChangeArrowheads="1"/>
            </p:cNvSpPr>
            <p:nvPr/>
          </p:nvSpPr>
          <p:spPr bwMode="auto">
            <a:xfrm>
              <a:off x="3929064" y="53514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p:cNvSpPr txBox="1">
              <a:spLocks noChangeArrowheads="1"/>
            </p:cNvSpPr>
            <p:nvPr/>
          </p:nvSpPr>
          <p:spPr bwMode="auto">
            <a:xfrm>
              <a:off x="4635501" y="4902200"/>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F-Frame</a:t>
              </a:r>
              <a:endParaRPr lang="en-US" sz="900">
                <a:solidFill>
                  <a:schemeClr val="tx1"/>
                </a:solidFill>
                <a:latin typeface="Calibri" pitchFamily="34" charset="0"/>
              </a:endParaRPr>
            </a:p>
          </p:txBody>
        </p:sp>
        <p:sp>
          <p:nvSpPr>
            <p:cNvPr id="38953" name="Oval 7"/>
            <p:cNvSpPr>
              <a:spLocks noChangeArrowheads="1"/>
            </p:cNvSpPr>
            <p:nvPr/>
          </p:nvSpPr>
          <p:spPr bwMode="auto">
            <a:xfrm>
              <a:off x="4068764" y="45386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p:cNvSpPr>
              <a:spLocks noChangeArrowheads="1"/>
            </p:cNvSpPr>
            <p:nvPr/>
          </p:nvSpPr>
          <p:spPr bwMode="auto">
            <a:xfrm>
              <a:off x="4038601" y="30765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99" name="Magnetic Disk 18"/>
            <p:cNvSpPr/>
            <p:nvPr/>
          </p:nvSpPr>
          <p:spPr>
            <a:xfrm>
              <a:off x="4351339" y="26193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p:cNvCxnSpPr>
              <a:cxnSpLocks noChangeShapeType="1"/>
              <a:endCxn id="38954" idx="7"/>
            </p:cNvCxnSpPr>
            <p:nvPr/>
          </p:nvCxnSpPr>
          <p:spPr bwMode="auto">
            <a:xfrm>
              <a:off x="4600576" y="2809875"/>
              <a:ext cx="280988" cy="307975"/>
            </a:xfrm>
            <a:prstGeom prst="bentConnector2">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57" name="Elbow Connector 15"/>
            <p:cNvCxnSpPr>
              <a:cxnSpLocks noChangeShapeType="1"/>
              <a:endCxn id="38954" idx="1"/>
            </p:cNvCxnSpPr>
            <p:nvPr/>
          </p:nvCxnSpPr>
          <p:spPr bwMode="auto">
            <a:xfrm rot="10800000" flipV="1">
              <a:off x="4183064" y="2809875"/>
              <a:ext cx="150812" cy="307975"/>
            </a:xfrm>
            <a:prstGeom prst="bentConnector2">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8958" name="Text Box 15"/>
            <p:cNvSpPr txBox="1">
              <a:spLocks noChangeArrowheads="1"/>
            </p:cNvSpPr>
            <p:nvPr/>
          </p:nvSpPr>
          <p:spPr bwMode="auto">
            <a:xfrm>
              <a:off x="3910014" y="40925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p:cNvSpPr txBox="1">
              <a:spLocks noChangeArrowheads="1"/>
            </p:cNvSpPr>
            <p:nvPr/>
          </p:nvSpPr>
          <p:spPr bwMode="auto">
            <a:xfrm>
              <a:off x="3910014" y="3657599"/>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38960" name="Text Box 15"/>
            <p:cNvSpPr txBox="1">
              <a:spLocks noChangeArrowheads="1"/>
            </p:cNvSpPr>
            <p:nvPr/>
          </p:nvSpPr>
          <p:spPr bwMode="auto">
            <a:xfrm>
              <a:off x="3910014" y="38750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p:cNvSpPr txBox="1">
              <a:spLocks noChangeArrowheads="1"/>
            </p:cNvSpPr>
            <p:nvPr/>
          </p:nvSpPr>
          <p:spPr bwMode="auto">
            <a:xfrm>
              <a:off x="3910014" y="43084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highlight>
                    <a:srgbClr val="00FF00"/>
                  </a:highlight>
                  <a:latin typeface="Calibri" pitchFamily="34" charset="0"/>
                  <a:ea typeface="ÇlÇr ñæí©" charset="-128"/>
                </a:rPr>
                <a:t>AOS/TC</a:t>
              </a:r>
              <a:endParaRPr lang="en-US" sz="900" dirty="0">
                <a:solidFill>
                  <a:schemeClr val="tx1"/>
                </a:solidFill>
                <a:highlight>
                  <a:srgbClr val="00FF00"/>
                </a:highlight>
                <a:latin typeface="Calibri" pitchFamily="34" charset="0"/>
              </a:endParaRPr>
            </a:p>
          </p:txBody>
        </p:sp>
        <p:cxnSp>
          <p:nvCxnSpPr>
            <p:cNvPr id="106" name="Straight Connector 105"/>
            <p:cNvCxnSpPr>
              <a:cxnSpLocks noChangeShapeType="1"/>
            </p:cNvCxnSpPr>
            <p:nvPr/>
          </p:nvCxnSpPr>
          <p:spPr bwMode="auto">
            <a:xfrm>
              <a:off x="5386389" y="3619500"/>
              <a:ext cx="0" cy="19478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07" name="Straight Connector 106"/>
            <p:cNvCxnSpPr>
              <a:cxnSpLocks noChangeShapeType="1"/>
              <a:stCxn id="38954" idx="5"/>
            </p:cNvCxnSpPr>
            <p:nvPr/>
          </p:nvCxnSpPr>
          <p:spPr bwMode="auto">
            <a:xfrm>
              <a:off x="4881564" y="33226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64" name="Text Box 15"/>
            <p:cNvSpPr txBox="1">
              <a:spLocks noChangeArrowheads="1"/>
            </p:cNvSpPr>
            <p:nvPr/>
          </p:nvSpPr>
          <p:spPr bwMode="auto">
            <a:xfrm>
              <a:off x="4953000" y="3657598"/>
              <a:ext cx="576264" cy="205319"/>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10" name="TextBox 77"/>
            <p:cNvSpPr txBox="1">
              <a:spLocks noChangeArrowheads="1"/>
            </p:cNvSpPr>
            <p:nvPr/>
          </p:nvSpPr>
          <p:spPr bwMode="auto">
            <a:xfrm>
              <a:off x="6699467" y="4826000"/>
              <a:ext cx="5790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38966" name="Oval 7"/>
            <p:cNvSpPr>
              <a:spLocks noChangeArrowheads="1"/>
            </p:cNvSpPr>
            <p:nvPr/>
          </p:nvSpPr>
          <p:spPr bwMode="auto">
            <a:xfrm>
              <a:off x="6865939" y="3859213"/>
              <a:ext cx="76200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125" name="Magnetic Disk 18"/>
            <p:cNvSpPr/>
            <p:nvPr/>
          </p:nvSpPr>
          <p:spPr>
            <a:xfrm>
              <a:off x="7038976" y="3375025"/>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p:cNvSpPr txBox="1">
              <a:spLocks noChangeArrowheads="1"/>
            </p:cNvSpPr>
            <p:nvPr/>
          </p:nvSpPr>
          <p:spPr bwMode="auto">
            <a:xfrm>
              <a:off x="6154739" y="55594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p:cNvCxnSpPr>
              <a:cxnSpLocks noChangeShapeType="1"/>
              <a:stCxn id="38972" idx="4"/>
              <a:endCxn id="38968" idx="0"/>
            </p:cNvCxnSpPr>
            <p:nvPr/>
          </p:nvCxnSpPr>
          <p:spPr bwMode="auto">
            <a:xfrm>
              <a:off x="6421439" y="4365625"/>
              <a:ext cx="0"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70" name="Text Box 15"/>
            <p:cNvSpPr txBox="1">
              <a:spLocks noChangeArrowheads="1"/>
            </p:cNvSpPr>
            <p:nvPr/>
          </p:nvSpPr>
          <p:spPr bwMode="auto">
            <a:xfrm>
              <a:off x="6154739" y="5119688"/>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p:cNvSpPr txBox="1">
              <a:spLocks noChangeArrowheads="1"/>
            </p:cNvSpPr>
            <p:nvPr/>
          </p:nvSpPr>
          <p:spPr bwMode="auto">
            <a:xfrm>
              <a:off x="6154739" y="4888970"/>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p:cNvSpPr>
              <a:spLocks noChangeArrowheads="1"/>
            </p:cNvSpPr>
            <p:nvPr/>
          </p:nvSpPr>
          <p:spPr bwMode="auto">
            <a:xfrm>
              <a:off x="6040439" y="4073525"/>
              <a:ext cx="76200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p:cNvCxnSpPr>
              <a:cxnSpLocks noChangeShapeType="1"/>
              <a:stCxn id="125" idx="3"/>
              <a:endCxn id="38966" idx="0"/>
            </p:cNvCxnSpPr>
            <p:nvPr/>
          </p:nvCxnSpPr>
          <p:spPr bwMode="auto">
            <a:xfrm>
              <a:off x="7243764" y="3579813"/>
              <a:ext cx="3175" cy="279400"/>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37" name="Rounded Rectangle 136"/>
            <p:cNvSpPr/>
            <p:nvPr/>
          </p:nvSpPr>
          <p:spPr bwMode="auto">
            <a:xfrm>
              <a:off x="6156326" y="35671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p:cNvCxnSpPr>
              <a:cxnSpLocks noChangeShapeType="1"/>
              <a:stCxn id="137" idx="2"/>
              <a:endCxn id="38972" idx="0"/>
            </p:cNvCxnSpPr>
            <p:nvPr/>
          </p:nvCxnSpPr>
          <p:spPr bwMode="auto">
            <a:xfrm>
              <a:off x="6415089" y="3797300"/>
              <a:ext cx="6350" cy="276225"/>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8976" name="Elbow Connector 138"/>
            <p:cNvCxnSpPr>
              <a:cxnSpLocks noChangeShapeType="1"/>
              <a:stCxn id="38966" idx="4"/>
              <a:endCxn id="38981" idx="3"/>
            </p:cNvCxnSpPr>
            <p:nvPr/>
          </p:nvCxnSpPr>
          <p:spPr bwMode="auto">
            <a:xfrm rot="5400000">
              <a:off x="6656520" y="4180810"/>
              <a:ext cx="619917" cy="560922"/>
            </a:xfrm>
            <a:prstGeom prst="bentConnector2">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8977" name="Text Box 15"/>
            <p:cNvSpPr txBox="1">
              <a:spLocks noChangeArrowheads="1"/>
            </p:cNvSpPr>
            <p:nvPr/>
          </p:nvSpPr>
          <p:spPr bwMode="auto">
            <a:xfrm>
              <a:off x="6952458" y="45212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p:cNvSpPr txBox="1">
              <a:spLocks noChangeArrowheads="1"/>
            </p:cNvSpPr>
            <p:nvPr/>
          </p:nvSpPr>
          <p:spPr bwMode="auto">
            <a:xfrm>
              <a:off x="6154739" y="44577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highlight>
                    <a:srgbClr val="FFFF00"/>
                  </a:highlight>
                  <a:latin typeface="Calibri" pitchFamily="34" charset="0"/>
                  <a:ea typeface="ÇlÇr ñæí©" charset="-128"/>
                </a:rPr>
                <a:t>AMS</a:t>
              </a:r>
              <a:endParaRPr lang="en-US" sz="900">
                <a:solidFill>
                  <a:schemeClr val="tx1"/>
                </a:solidFill>
                <a:highlight>
                  <a:srgbClr val="FFFF00"/>
                </a:highlight>
                <a:latin typeface="Calibri" pitchFamily="34" charset="0"/>
              </a:endParaRPr>
            </a:p>
          </p:txBody>
        </p:sp>
        <p:sp>
          <p:nvSpPr>
            <p:cNvPr id="38979" name="Text Box 15"/>
            <p:cNvSpPr txBox="1">
              <a:spLocks noChangeArrowheads="1"/>
            </p:cNvSpPr>
            <p:nvPr/>
          </p:nvSpPr>
          <p:spPr bwMode="auto">
            <a:xfrm>
              <a:off x="4635501" y="5346700"/>
              <a:ext cx="889000"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IPSEC</a:t>
              </a:r>
              <a:endParaRPr lang="en-US" sz="900">
                <a:solidFill>
                  <a:schemeClr val="tx1"/>
                </a:solidFill>
                <a:latin typeface="Calibri" pitchFamily="34" charset="0"/>
              </a:endParaRPr>
            </a:p>
          </p:txBody>
        </p:sp>
        <p:sp>
          <p:nvSpPr>
            <p:cNvPr id="38980" name="Text Box 15"/>
            <p:cNvSpPr txBox="1">
              <a:spLocks noChangeArrowheads="1"/>
            </p:cNvSpPr>
            <p:nvPr/>
          </p:nvSpPr>
          <p:spPr bwMode="auto">
            <a:xfrm>
              <a:off x="6957220" y="42799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p:cNvSpPr txBox="1">
              <a:spLocks noChangeArrowheads="1"/>
            </p:cNvSpPr>
            <p:nvPr/>
          </p:nvSpPr>
          <p:spPr bwMode="auto">
            <a:xfrm>
              <a:off x="6157379" y="4679949"/>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latin typeface="Calibri" pitchFamily="34" charset="0"/>
                  <a:ea typeface="ÇlÇr ñæí©" charset="-128"/>
                </a:rPr>
                <a:t>SBSP</a:t>
              </a:r>
            </a:p>
          </p:txBody>
        </p:sp>
        <p:sp>
          <p:nvSpPr>
            <p:cNvPr id="38982" name="Text Box 15"/>
            <p:cNvSpPr txBox="1">
              <a:spLocks noChangeArrowheads="1"/>
            </p:cNvSpPr>
            <p:nvPr/>
          </p:nvSpPr>
          <p:spPr bwMode="auto">
            <a:xfrm>
              <a:off x="2655889" y="35750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3" name="Text Box 15"/>
            <p:cNvSpPr txBox="1">
              <a:spLocks noChangeArrowheads="1"/>
            </p:cNvSpPr>
            <p:nvPr/>
          </p:nvSpPr>
          <p:spPr bwMode="auto">
            <a:xfrm>
              <a:off x="4783667" y="3439583"/>
              <a:ext cx="751416" cy="190500"/>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latin typeface="Calibri" pitchFamily="34" charset="0"/>
                  <a:ea typeface="ÇlÇr ñæí©" charset="-128"/>
                </a:rPr>
                <a:t>SBSP</a:t>
              </a:r>
            </a:p>
          </p:txBody>
        </p:sp>
        <p:sp>
          <p:nvSpPr>
            <p:cNvPr id="38984" name="Text Box 15"/>
            <p:cNvSpPr txBox="1">
              <a:spLocks noChangeArrowheads="1"/>
            </p:cNvSpPr>
            <p:nvPr/>
          </p:nvSpPr>
          <p:spPr bwMode="auto">
            <a:xfrm>
              <a:off x="3921125" y="3439583"/>
              <a:ext cx="574675"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latin typeface="Calibri" pitchFamily="34" charset="0"/>
                  <a:ea typeface="ÇlÇr ñæí©" charset="-128"/>
                </a:rPr>
                <a:t>SBSP</a:t>
              </a:r>
            </a:p>
          </p:txBody>
        </p:sp>
        <p:sp>
          <p:nvSpPr>
            <p:cNvPr id="38985" name="Text Box 15"/>
            <p:cNvSpPr txBox="1">
              <a:spLocks noChangeArrowheads="1"/>
            </p:cNvSpPr>
            <p:nvPr/>
          </p:nvSpPr>
          <p:spPr bwMode="auto">
            <a:xfrm>
              <a:off x="1763183" y="4028017"/>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latin typeface="Calibri" pitchFamily="34" charset="0"/>
                  <a:ea typeface="ÇlÇr ñæí©" charset="-128"/>
                </a:rPr>
                <a:t>SBSP</a:t>
              </a:r>
            </a:p>
          </p:txBody>
        </p:sp>
        <p:sp>
          <p:nvSpPr>
            <p:cNvPr id="38986" name="Text Box 15"/>
            <p:cNvSpPr txBox="1">
              <a:spLocks noChangeArrowheads="1"/>
            </p:cNvSpPr>
            <p:nvPr/>
          </p:nvSpPr>
          <p:spPr bwMode="auto">
            <a:xfrm>
              <a:off x="6154739" y="5338763"/>
              <a:ext cx="525462"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IPSEC</a:t>
              </a:r>
              <a:endParaRPr lang="en-US" sz="900">
                <a:solidFill>
                  <a:schemeClr val="tx1"/>
                </a:solidFill>
                <a:latin typeface="Calibri" pitchFamily="34" charset="0"/>
              </a:endParaRPr>
            </a:p>
          </p:txBody>
        </p:sp>
        <p:sp>
          <p:nvSpPr>
            <p:cNvPr id="38987" name="Text Box 15"/>
            <p:cNvSpPr txBox="1">
              <a:spLocks noChangeArrowheads="1"/>
            </p:cNvSpPr>
            <p:nvPr/>
          </p:nvSpPr>
          <p:spPr bwMode="auto">
            <a:xfrm>
              <a:off x="4635501" y="5121275"/>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grpSp>
      <p:sp>
        <p:nvSpPr>
          <p:cNvPr id="2" name="Date Placeholder 1">
            <a:extLst>
              <a:ext uri="{FF2B5EF4-FFF2-40B4-BE49-F238E27FC236}">
                <a16:creationId xmlns:a16="http://schemas.microsoft.com/office/drawing/2014/main" id="{125B15B7-AED8-4049-B0BC-6E92C1565995}"/>
              </a:ext>
            </a:extLst>
          </p:cNvPr>
          <p:cNvSpPr>
            <a:spLocks noGrp="1"/>
          </p:cNvSpPr>
          <p:nvPr>
            <p:ph type="dt" sz="half" idx="2"/>
          </p:nvPr>
        </p:nvSpPr>
        <p:spPr/>
        <p:txBody>
          <a:bodyPr/>
          <a:lstStyle/>
          <a:p>
            <a:r>
              <a:rPr lang="en-US"/>
              <a:t>16 October 2021</a:t>
            </a:r>
            <a:endParaRPr lang="en-US" dirty="0"/>
          </a:p>
        </p:txBody>
      </p:sp>
    </p:spTree>
    <p:extLst>
      <p:ext uri="{BB962C8B-B14F-4D97-AF65-F5344CB8AC3E}">
        <p14:creationId xmlns:p14="http://schemas.microsoft.com/office/powerpoint/2010/main" val="2032973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381000" y="990600"/>
            <a:ext cx="8229600" cy="5715000"/>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requirements); </a:t>
            </a:r>
          </a:p>
          <a:p>
            <a:r>
              <a:rPr lang="en-US" sz="1800" dirty="0"/>
              <a:t>Relationships (ownership, membership, participation, roles, contractual); </a:t>
            </a:r>
          </a:p>
          <a:p>
            <a:r>
              <a:rPr lang="en-US" sz="1800" dirty="0"/>
              <a:t>Correspondences of Information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2319042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16 October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108883" y="4045620"/>
            <a:ext cx="1587294"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Organization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Objectives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Resources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Budget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endParaRPr kumimoji="1" lang="en-US" altLang="ja-JP" sz="14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670074"/>
            <a:ext cx="232627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838200"/>
            <a:ext cx="313098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 Laws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 / mission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Enterprise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Enterprise Objects are often described by documents</a:t>
            </a:r>
          </a:p>
          <a:p>
            <a:pPr eaLnBrk="1" hangingPunct="1"/>
            <a:r>
              <a:rPr kumimoji="1" lang="en-US" altLang="ja-JP" sz="1600" b="0" dirty="0">
                <a:latin typeface="Arial" panose="020B0604020202020204" pitchFamily="34" charset="0"/>
                <a:ea typeface="Osaka" charset="-128"/>
              </a:rPr>
              <a:t>Specific Enterprise Objects may own / implement a set of Functions or Components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0713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13B89-9CBC-7147-A75E-35E86F0A8AA5}"/>
              </a:ext>
            </a:extLst>
          </p:cNvPr>
          <p:cNvSpPr>
            <a:spLocks noGrp="1"/>
          </p:cNvSpPr>
          <p:nvPr>
            <p:ph type="title"/>
          </p:nvPr>
        </p:nvSpPr>
        <p:spPr>
          <a:xfrm>
            <a:off x="457200" y="-3061"/>
            <a:ext cx="8229600" cy="1143000"/>
          </a:xfrm>
        </p:spPr>
        <p:txBody>
          <a:bodyPr/>
          <a:lstStyle/>
          <a:p>
            <a:r>
              <a:rPr lang="en-US" dirty="0"/>
              <a:t>RASDS Revision – ISO 42010-2011 </a:t>
            </a:r>
            <a:br>
              <a:rPr lang="en-US" dirty="0"/>
            </a:br>
            <a:r>
              <a:rPr lang="en-US" dirty="0"/>
              <a:t>conceptual framework…</a:t>
            </a:r>
            <a:br>
              <a:rPr lang="en-US" dirty="0"/>
            </a:br>
            <a:endParaRPr lang="en-US" dirty="0"/>
          </a:p>
        </p:txBody>
      </p:sp>
      <p:pic>
        <p:nvPicPr>
          <p:cNvPr id="6" name="Content Placeholder 5">
            <a:extLst>
              <a:ext uri="{FF2B5EF4-FFF2-40B4-BE49-F238E27FC236}">
                <a16:creationId xmlns:a16="http://schemas.microsoft.com/office/drawing/2014/main" id="{315DE628-85A0-CA44-921C-159264446BBD}"/>
              </a:ext>
            </a:extLst>
          </p:cNvPr>
          <p:cNvPicPr>
            <a:picLocks noGrp="1" noChangeAspect="1"/>
          </p:cNvPicPr>
          <p:nvPr>
            <p:ph idx="1"/>
          </p:nvPr>
        </p:nvPicPr>
        <p:blipFill>
          <a:blip r:embed="rId2"/>
          <a:stretch>
            <a:fillRect/>
          </a:stretch>
        </p:blipFill>
        <p:spPr>
          <a:xfrm>
            <a:off x="1562100" y="990600"/>
            <a:ext cx="6019800" cy="5362466"/>
          </a:xfrm>
        </p:spPr>
      </p:pic>
      <p:sp>
        <p:nvSpPr>
          <p:cNvPr id="2" name="Date Placeholder 1">
            <a:extLst>
              <a:ext uri="{FF2B5EF4-FFF2-40B4-BE49-F238E27FC236}">
                <a16:creationId xmlns:a16="http://schemas.microsoft.com/office/drawing/2014/main" id="{57A5F25D-9650-094B-A62F-974E43348A90}"/>
              </a:ext>
            </a:extLst>
          </p:cNvPr>
          <p:cNvSpPr>
            <a:spLocks noGrp="1"/>
          </p:cNvSpPr>
          <p:nvPr>
            <p:ph type="dt" sz="half" idx="10"/>
          </p:nvPr>
        </p:nvSpPr>
        <p:spPr/>
        <p:txBody>
          <a:bodyPr/>
          <a:lstStyle/>
          <a:p>
            <a:r>
              <a:rPr lang="en-US"/>
              <a:t>16 October 2021</a:t>
            </a:r>
            <a:endParaRPr lang="en-US" dirty="0"/>
          </a:p>
        </p:txBody>
      </p:sp>
      <p:grpSp>
        <p:nvGrpSpPr>
          <p:cNvPr id="7" name="Group 3">
            <a:extLst>
              <a:ext uri="{FF2B5EF4-FFF2-40B4-BE49-F238E27FC236}">
                <a16:creationId xmlns:a16="http://schemas.microsoft.com/office/drawing/2014/main" id="{CB11A9B5-FF09-D544-A44F-C96E3FCB2524}"/>
              </a:ext>
            </a:extLst>
          </p:cNvPr>
          <p:cNvGrpSpPr>
            <a:grpSpLocks/>
          </p:cNvGrpSpPr>
          <p:nvPr/>
        </p:nvGrpSpPr>
        <p:grpSpPr bwMode="auto">
          <a:xfrm>
            <a:off x="1371600" y="998538"/>
            <a:ext cx="7315201" cy="5360989"/>
            <a:chOff x="864" y="629"/>
            <a:chExt cx="4608" cy="3377"/>
          </a:xfrm>
        </p:grpSpPr>
        <p:sp>
          <p:nvSpPr>
            <p:cNvPr id="8" name="Oval 4">
              <a:extLst>
                <a:ext uri="{FF2B5EF4-FFF2-40B4-BE49-F238E27FC236}">
                  <a16:creationId xmlns:a16="http://schemas.microsoft.com/office/drawing/2014/main" id="{CD2193AF-FBB5-834A-B28E-515AD8898ABE}"/>
                </a:ext>
              </a:extLst>
            </p:cNvPr>
            <p:cNvSpPr>
              <a:spLocks noChangeArrowheads="1"/>
            </p:cNvSpPr>
            <p:nvPr/>
          </p:nvSpPr>
          <p:spPr bwMode="auto">
            <a:xfrm>
              <a:off x="962" y="62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Oval 5">
              <a:extLst>
                <a:ext uri="{FF2B5EF4-FFF2-40B4-BE49-F238E27FC236}">
                  <a16:creationId xmlns:a16="http://schemas.microsoft.com/office/drawing/2014/main" id="{668E357B-8C7E-0D4D-AF4F-94588B8A6BCF}"/>
                </a:ext>
              </a:extLst>
            </p:cNvPr>
            <p:cNvSpPr>
              <a:spLocks noChangeArrowheads="1"/>
            </p:cNvSpPr>
            <p:nvPr/>
          </p:nvSpPr>
          <p:spPr bwMode="auto">
            <a:xfrm>
              <a:off x="2557" y="64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Oval 6">
              <a:extLst>
                <a:ext uri="{FF2B5EF4-FFF2-40B4-BE49-F238E27FC236}">
                  <a16:creationId xmlns:a16="http://schemas.microsoft.com/office/drawing/2014/main" id="{768120BE-86FF-C340-A1DC-AE8F20118341}"/>
                </a:ext>
              </a:extLst>
            </p:cNvPr>
            <p:cNvSpPr>
              <a:spLocks noChangeArrowheads="1"/>
            </p:cNvSpPr>
            <p:nvPr/>
          </p:nvSpPr>
          <p:spPr bwMode="auto">
            <a:xfrm>
              <a:off x="2557" y="129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7">
              <a:extLst>
                <a:ext uri="{FF2B5EF4-FFF2-40B4-BE49-F238E27FC236}">
                  <a16:creationId xmlns:a16="http://schemas.microsoft.com/office/drawing/2014/main" id="{7E8B870F-638E-CB4C-8557-7B11E2DE8FC4}"/>
                </a:ext>
              </a:extLst>
            </p:cNvPr>
            <p:cNvSpPr>
              <a:spLocks noChangeArrowheads="1"/>
            </p:cNvSpPr>
            <p:nvPr/>
          </p:nvSpPr>
          <p:spPr bwMode="auto">
            <a:xfrm>
              <a:off x="864" y="2832"/>
              <a:ext cx="2592"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8">
              <a:extLst>
                <a:ext uri="{FF2B5EF4-FFF2-40B4-BE49-F238E27FC236}">
                  <a16:creationId xmlns:a16="http://schemas.microsoft.com/office/drawing/2014/main" id="{B4CA8C09-9565-C346-82F2-36841A6A27E3}"/>
                </a:ext>
              </a:extLst>
            </p:cNvPr>
            <p:cNvSpPr>
              <a:spLocks noChangeArrowheads="1"/>
            </p:cNvSpPr>
            <p:nvPr/>
          </p:nvSpPr>
          <p:spPr bwMode="auto">
            <a:xfrm>
              <a:off x="2557" y="347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AutoShape 9">
              <a:extLst>
                <a:ext uri="{FF2B5EF4-FFF2-40B4-BE49-F238E27FC236}">
                  <a16:creationId xmlns:a16="http://schemas.microsoft.com/office/drawing/2014/main" id="{5730EC88-9CC4-9B44-874E-30B4A688A554}"/>
                </a:ext>
              </a:extLst>
            </p:cNvPr>
            <p:cNvSpPr>
              <a:spLocks noChangeArrowheads="1"/>
            </p:cNvSpPr>
            <p:nvPr/>
          </p:nvSpPr>
          <p:spPr bwMode="auto">
            <a:xfrm>
              <a:off x="3835" y="2832"/>
              <a:ext cx="1637" cy="1146"/>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build upon and adopt this system architecture meta-model framework, creating viewpoints aligned with it that are </a:t>
              </a:r>
              <a:r>
                <a:rPr lang="en-US" sz="1400" dirty="0">
                  <a:solidFill>
                    <a:srgbClr val="000000"/>
                  </a:solidFill>
                  <a:latin typeface="Century Gothic" charset="0"/>
                </a:rPr>
                <a:t>s</a:t>
              </a:r>
              <a:r>
                <a:rPr lang="en-US" sz="1400" b="1" dirty="0">
                  <a:solidFill>
                    <a:srgbClr val="000000"/>
                  </a:solidFill>
                  <a:latin typeface="Century Gothic" charset="0"/>
                </a:rPr>
                <a:t>uitable for space system architecture description</a:t>
              </a:r>
            </a:p>
          </p:txBody>
        </p:sp>
      </p:grpSp>
      <p:sp>
        <p:nvSpPr>
          <p:cNvPr id="14" name="Oval 8">
            <a:extLst>
              <a:ext uri="{FF2B5EF4-FFF2-40B4-BE49-F238E27FC236}">
                <a16:creationId xmlns:a16="http://schemas.microsoft.com/office/drawing/2014/main" id="{9AF0E7D2-B0C7-234A-BE16-4CB6805EF6E6}"/>
              </a:ext>
            </a:extLst>
          </p:cNvPr>
          <p:cNvSpPr>
            <a:spLocks noChangeArrowheads="1"/>
          </p:cNvSpPr>
          <p:nvPr/>
        </p:nvSpPr>
        <p:spPr bwMode="auto">
          <a:xfrm>
            <a:off x="4953000" y="3113217"/>
            <a:ext cx="2405063" cy="836613"/>
          </a:xfrm>
          <a:prstGeom prst="ellipse">
            <a:avLst/>
          </a:prstGeom>
          <a:noFill/>
          <a:ln w="38160" cap="sq">
            <a:solidFill>
              <a:srgbClr val="00B05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462213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D8B76FA-69C4-3A47-A05B-03DE188152D5}"/>
              </a:ext>
            </a:extLst>
          </p:cNvPr>
          <p:cNvPicPr>
            <a:picLocks noGrp="1" noChangeAspect="1"/>
          </p:cNvPicPr>
          <p:nvPr>
            <p:ph idx="1"/>
          </p:nvPr>
        </p:nvPicPr>
        <p:blipFill>
          <a:blip r:embed="rId2"/>
          <a:stretch>
            <a:fillRect/>
          </a:stretch>
        </p:blipFill>
        <p:spPr>
          <a:xfrm>
            <a:off x="861218" y="1066800"/>
            <a:ext cx="7273067" cy="5135563"/>
          </a:xfrm>
        </p:spPr>
      </p:pic>
      <p:sp>
        <p:nvSpPr>
          <p:cNvPr id="3" name="Rounded Rectangle 2">
            <a:extLst>
              <a:ext uri="{FF2B5EF4-FFF2-40B4-BE49-F238E27FC236}">
                <a16:creationId xmlns:a16="http://schemas.microsoft.com/office/drawing/2014/main" id="{856598DD-F7A0-1449-9E29-5C251753D0DF}"/>
              </a:ext>
            </a:extLst>
          </p:cNvPr>
          <p:cNvSpPr/>
          <p:nvPr/>
        </p:nvSpPr>
        <p:spPr bwMode="auto">
          <a:xfrm>
            <a:off x="1371600" y="1371600"/>
            <a:ext cx="6553200" cy="4297362"/>
          </a:xfrm>
          <a:prstGeom prst="roundRect">
            <a:avLst/>
          </a:prstGeom>
          <a:noFill/>
          <a:ln w="19050" cap="flat" cmpd="sng" algn="ctr">
            <a:solidFill>
              <a:srgbClr val="FF33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rgbClr val="FF0000"/>
              </a:solidFill>
              <a:effectLst/>
              <a:latin typeface="Arial" pitchFamily="-107" charset="0"/>
            </a:endParaRPr>
          </a:p>
        </p:txBody>
      </p:sp>
      <p:sp>
        <p:nvSpPr>
          <p:cNvPr id="2" name="Title 1">
            <a:extLst>
              <a:ext uri="{FF2B5EF4-FFF2-40B4-BE49-F238E27FC236}">
                <a16:creationId xmlns:a16="http://schemas.microsoft.com/office/drawing/2014/main" id="{9AE68360-8FB7-5347-A47F-38D3DD58AB5A}"/>
              </a:ext>
            </a:extLst>
          </p:cNvPr>
          <p:cNvSpPr>
            <a:spLocks noGrp="1"/>
          </p:cNvSpPr>
          <p:nvPr>
            <p:ph type="title"/>
          </p:nvPr>
        </p:nvSpPr>
        <p:spPr/>
        <p:txBody>
          <a:bodyPr/>
          <a:lstStyle/>
          <a:p>
            <a:r>
              <a:rPr lang="en-US" dirty="0"/>
              <a:t>Example - Enterprise View</a:t>
            </a:r>
          </a:p>
        </p:txBody>
      </p:sp>
      <p:sp>
        <p:nvSpPr>
          <p:cNvPr id="4" name="Date Placeholder 3">
            <a:extLst>
              <a:ext uri="{FF2B5EF4-FFF2-40B4-BE49-F238E27FC236}">
                <a16:creationId xmlns:a16="http://schemas.microsoft.com/office/drawing/2014/main" id="{00ED619E-2414-364B-AEFE-20E0602E328A}"/>
              </a:ext>
            </a:extLst>
          </p:cNvPr>
          <p:cNvSpPr>
            <a:spLocks noGrp="1"/>
          </p:cNvSpPr>
          <p:nvPr>
            <p:ph type="dt" sz="half" idx="10"/>
          </p:nvPr>
        </p:nvSpPr>
        <p:spPr/>
        <p:txBody>
          <a:bodyPr/>
          <a:lstStyle/>
          <a:p>
            <a:r>
              <a:rPr lang="en-US"/>
              <a:t>16 October 2021</a:t>
            </a:r>
            <a:endParaRPr lang="en-US" dirty="0"/>
          </a:p>
        </p:txBody>
      </p:sp>
      <p:sp>
        <p:nvSpPr>
          <p:cNvPr id="5" name="TextBox 4">
            <a:extLst>
              <a:ext uri="{FF2B5EF4-FFF2-40B4-BE49-F238E27FC236}">
                <a16:creationId xmlns:a16="http://schemas.microsoft.com/office/drawing/2014/main" id="{AE2CAB20-9CB7-F341-9E53-061DD630350B}"/>
              </a:ext>
            </a:extLst>
          </p:cNvPr>
          <p:cNvSpPr txBox="1"/>
          <p:nvPr/>
        </p:nvSpPr>
        <p:spPr>
          <a:xfrm>
            <a:off x="3276600" y="759153"/>
            <a:ext cx="5400675" cy="523220"/>
          </a:xfrm>
          <a:prstGeom prst="rect">
            <a:avLst/>
          </a:prstGeom>
          <a:noFill/>
        </p:spPr>
        <p:txBody>
          <a:bodyPr wrap="square" rtlCol="0">
            <a:spAutoFit/>
          </a:bodyPr>
          <a:lstStyle/>
          <a:p>
            <a:r>
              <a:rPr lang="en-US" sz="1400" b="0" dirty="0">
                <a:solidFill>
                  <a:srgbClr val="FF0000"/>
                </a:solidFill>
              </a:rPr>
              <a:t>NOTE: Enterprise domain should use dashed, rounded, rectangle (see </a:t>
            </a:r>
            <a:r>
              <a:rPr lang="en-US" sz="1400" b="0" dirty="0" err="1">
                <a:solidFill>
                  <a:srgbClr val="FF0000"/>
                </a:solidFill>
              </a:rPr>
              <a:t>pg</a:t>
            </a:r>
            <a:r>
              <a:rPr lang="en-US" sz="1400" b="0" dirty="0">
                <a:solidFill>
                  <a:srgbClr val="FF0000"/>
                </a:solidFill>
              </a:rPr>
              <a:t> 10) “ASL version of the RASDS drawing styles” </a:t>
            </a:r>
          </a:p>
        </p:txBody>
      </p:sp>
      <p:cxnSp>
        <p:nvCxnSpPr>
          <p:cNvPr id="8" name="Curved Connector 7">
            <a:extLst>
              <a:ext uri="{FF2B5EF4-FFF2-40B4-BE49-F238E27FC236}">
                <a16:creationId xmlns:a16="http://schemas.microsoft.com/office/drawing/2014/main" id="{6644430D-6EBA-9044-B7EF-82FB8C2C1F12}"/>
              </a:ext>
            </a:extLst>
          </p:cNvPr>
          <p:cNvCxnSpPr>
            <a:stCxn id="5" idx="3"/>
          </p:cNvCxnSpPr>
          <p:nvPr/>
        </p:nvCxnSpPr>
        <p:spPr bwMode="auto">
          <a:xfrm flipH="1">
            <a:off x="7848600" y="1020763"/>
            <a:ext cx="828675" cy="808037"/>
          </a:xfrm>
          <a:prstGeom prst="curvedConnector3">
            <a:avLst>
              <a:gd name="adj1" fmla="val -27586"/>
            </a:avLst>
          </a:prstGeom>
          <a:solidFill>
            <a:srgbClr val="FFFFFF"/>
          </a:solidFill>
          <a:ln w="19050" cap="flat" cmpd="sng" algn="ctr">
            <a:solidFill>
              <a:srgbClr val="FF3300"/>
            </a:solidFill>
            <a:prstDash val="solid"/>
            <a:round/>
            <a:headEnd type="none" w="med" len="med"/>
            <a:tailEnd type="triangle"/>
          </a:ln>
          <a:effectLst/>
        </p:spPr>
      </p:cxnSp>
      <p:cxnSp>
        <p:nvCxnSpPr>
          <p:cNvPr id="9" name="Curved Connector 8">
            <a:extLst>
              <a:ext uri="{FF2B5EF4-FFF2-40B4-BE49-F238E27FC236}">
                <a16:creationId xmlns:a16="http://schemas.microsoft.com/office/drawing/2014/main" id="{EE240A72-9873-6742-A3D9-9E65A43DCDE3}"/>
              </a:ext>
            </a:extLst>
          </p:cNvPr>
          <p:cNvCxnSpPr>
            <a:cxnSpLocks/>
            <a:stCxn id="5" idx="3"/>
          </p:cNvCxnSpPr>
          <p:nvPr/>
        </p:nvCxnSpPr>
        <p:spPr bwMode="auto">
          <a:xfrm flipH="1">
            <a:off x="7239000" y="1020763"/>
            <a:ext cx="1438275" cy="1798637"/>
          </a:xfrm>
          <a:prstGeom prst="curvedConnector4">
            <a:avLst>
              <a:gd name="adj1" fmla="val -20861"/>
              <a:gd name="adj2" fmla="val 95798"/>
            </a:avLst>
          </a:prstGeom>
          <a:solidFill>
            <a:srgbClr val="FFFFFF"/>
          </a:solidFill>
          <a:ln w="19050" cap="flat" cmpd="sng" algn="ctr">
            <a:solidFill>
              <a:srgbClr val="FF3300"/>
            </a:solidFill>
            <a:prstDash val="solid"/>
            <a:round/>
            <a:headEnd type="none" w="med" len="med"/>
            <a:tailEnd type="triangle"/>
          </a:ln>
          <a:effectLst/>
        </p:spPr>
      </p:cxnSp>
    </p:spTree>
    <p:extLst>
      <p:ext uri="{BB962C8B-B14F-4D97-AF65-F5344CB8AC3E}">
        <p14:creationId xmlns:p14="http://schemas.microsoft.com/office/powerpoint/2010/main" val="3681692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p:txBody>
          <a:bodyPr/>
          <a:lstStyle/>
          <a:p>
            <a:r>
              <a:rPr lang="en-US" dirty="0"/>
              <a:t>“Enterprise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p:txBody>
          <a:bodyPr/>
          <a:lstStyle/>
          <a:p>
            <a:r>
              <a:rPr lang="en-US" sz="2000" dirty="0"/>
              <a:t>Capability, business</a:t>
            </a:r>
          </a:p>
          <a:p>
            <a:pPr lvl="1"/>
            <a:r>
              <a:rPr lang="en-US" sz="1600" dirty="0"/>
              <a:t>An expression of what business does and can do.  A business capability denotes the “What” a business can do, whereas a business process outlines how a particular activity gets done.   </a:t>
            </a:r>
          </a:p>
          <a:p>
            <a:pPr lvl="1"/>
            <a:r>
              <a:rPr lang="en-US" sz="1600" dirty="0"/>
              <a:t>At an elemental level, a business capability is the encapsulation of the underlying functionality expressed abstractly.  </a:t>
            </a:r>
          </a:p>
          <a:p>
            <a:r>
              <a:rPr lang="en-US" sz="2000" dirty="0">
                <a:solidFill>
                  <a:srgbClr val="FF0000"/>
                </a:solidFill>
              </a:rPr>
              <a:t>Capability, system</a:t>
            </a:r>
          </a:p>
          <a:p>
            <a:pPr lvl="1"/>
            <a:r>
              <a:rPr lang="en-US" sz="1600" dirty="0">
                <a:solidFill>
                  <a:srgbClr val="FF0000"/>
                </a:solidFill>
              </a:rPr>
              <a:t>An ability that an organization, person, or system possesses. Capabilities are typically expressed in general and high-level terms and typically require a combination of organization, people, processes, and technology to achieve.</a:t>
            </a:r>
          </a:p>
          <a:p>
            <a:r>
              <a:rPr lang="en-US" sz="2000" dirty="0"/>
              <a:t>Capability</a:t>
            </a:r>
          </a:p>
          <a:p>
            <a:pPr lvl="1"/>
            <a:r>
              <a:rPr lang="en-US" sz="1600" dirty="0"/>
              <a:t>A set of features implemented by technical, physical, and procedural means. Such features are typically selected to achieve a common organizationally valued purpose.</a:t>
            </a:r>
          </a:p>
          <a:p>
            <a:pPr marL="342900" lvl="1" indent="0">
              <a:buNone/>
            </a:pPr>
            <a:endParaRPr lang="en-US" sz="1600" dirty="0"/>
          </a:p>
        </p:txBody>
      </p:sp>
      <p:sp>
        <p:nvSpPr>
          <p:cNvPr id="5" name="Date Placeholder 4">
            <a:extLst>
              <a:ext uri="{FF2B5EF4-FFF2-40B4-BE49-F238E27FC236}">
                <a16:creationId xmlns:a16="http://schemas.microsoft.com/office/drawing/2014/main" id="{8AE78ED5-1DC6-E44F-8F43-7FE3FC148B86}"/>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16 October 2021</a:t>
            </a:r>
            <a:endParaRPr lang="en-US" altLang="en-US" b="0" dirty="0"/>
          </a:p>
        </p:txBody>
      </p:sp>
      <p:sp>
        <p:nvSpPr>
          <p:cNvPr id="6" name="Rectangle 5">
            <a:extLst>
              <a:ext uri="{FF2B5EF4-FFF2-40B4-BE49-F238E27FC236}">
                <a16:creationId xmlns:a16="http://schemas.microsoft.com/office/drawing/2014/main" id="{2D7B8498-D85C-654E-8F4E-CDE0C85835CB}"/>
              </a:ext>
            </a:extLst>
          </p:cNvPr>
          <p:cNvSpPr/>
          <p:nvPr/>
        </p:nvSpPr>
        <p:spPr>
          <a:xfrm>
            <a:off x="449172" y="938908"/>
            <a:ext cx="4580028" cy="338554"/>
          </a:xfrm>
          <a:prstGeom prst="rect">
            <a:avLst/>
          </a:prstGeom>
        </p:spPr>
        <p:txBody>
          <a:bodyPr wrap="square">
            <a:spAutoFit/>
          </a:bodyPr>
          <a:lstStyle/>
          <a:p>
            <a:r>
              <a:rPr lang="en-US" sz="1600" dirty="0">
                <a:solidFill>
                  <a:srgbClr val="FF0000"/>
                </a:solidFill>
              </a:rPr>
              <a:t>Pick one (or more) of these definitions …</a:t>
            </a:r>
          </a:p>
        </p:txBody>
      </p:sp>
    </p:spTree>
    <p:extLst>
      <p:ext uri="{BB962C8B-B14F-4D97-AF65-F5344CB8AC3E}">
        <p14:creationId xmlns:p14="http://schemas.microsoft.com/office/powerpoint/2010/main" val="3814903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382C-3637-DB48-965C-09B543715AC7}"/>
              </a:ext>
            </a:extLst>
          </p:cNvPr>
          <p:cNvSpPr>
            <a:spLocks noGrp="1"/>
          </p:cNvSpPr>
          <p:nvPr>
            <p:ph type="title"/>
          </p:nvPr>
        </p:nvSpPr>
        <p:spPr>
          <a:xfrm>
            <a:off x="533400" y="92884"/>
            <a:ext cx="8229600" cy="682229"/>
          </a:xfrm>
        </p:spPr>
        <p:txBody>
          <a:bodyPr/>
          <a:lstStyle/>
          <a:p>
            <a:r>
              <a:rPr lang="en-US" sz="2400" dirty="0"/>
              <a:t>“Enterprise Architecture” Definitions, </a:t>
            </a:r>
            <a:r>
              <a:rPr lang="en-US" sz="2400" dirty="0" err="1"/>
              <a:t>contd</a:t>
            </a:r>
            <a:endParaRPr lang="en-US" sz="2400" dirty="0"/>
          </a:p>
        </p:txBody>
      </p:sp>
      <p:sp>
        <p:nvSpPr>
          <p:cNvPr id="3" name="Content Placeholder 2">
            <a:extLst>
              <a:ext uri="{FF2B5EF4-FFF2-40B4-BE49-F238E27FC236}">
                <a16:creationId xmlns:a16="http://schemas.microsoft.com/office/drawing/2014/main" id="{60C46B09-7FC8-AF4C-814B-BBDFF4D2DADA}"/>
              </a:ext>
            </a:extLst>
          </p:cNvPr>
          <p:cNvSpPr>
            <a:spLocks noGrp="1"/>
          </p:cNvSpPr>
          <p:nvPr>
            <p:ph idx="1"/>
          </p:nvPr>
        </p:nvSpPr>
        <p:spPr>
          <a:xfrm>
            <a:off x="381000" y="1219200"/>
            <a:ext cx="8229600" cy="5029200"/>
          </a:xfrm>
        </p:spPr>
        <p:txBody>
          <a:bodyPr/>
          <a:lstStyle/>
          <a:p>
            <a:r>
              <a:rPr lang="en-US" sz="1800" dirty="0"/>
              <a:t>Business (</a:t>
            </a:r>
            <a:r>
              <a:rPr lang="en-US" sz="1400" dirty="0"/>
              <a:t>as opposed to Operational …</a:t>
            </a:r>
            <a:r>
              <a:rPr lang="en-US" sz="1800" dirty="0"/>
              <a:t>) Process</a:t>
            </a:r>
          </a:p>
          <a:p>
            <a:pPr lvl="1"/>
            <a:r>
              <a:rPr lang="en-US" sz="1600" dirty="0"/>
              <a:t>A business process is defined as a set of activities and tasks that, once completed, will accomplish an organizational goal. </a:t>
            </a:r>
          </a:p>
          <a:p>
            <a:r>
              <a:rPr lang="en-US" sz="1800" dirty="0"/>
              <a:t>Activity</a:t>
            </a:r>
          </a:p>
          <a:p>
            <a:pPr lvl="1"/>
            <a:r>
              <a:rPr lang="en-US" sz="1600" dirty="0"/>
              <a:t>Work, not specific to a single organization, operational system or individual that transforms inputs (Resources) into outputs (Resources) or changes their state.  (</a:t>
            </a:r>
            <a:r>
              <a:rPr lang="en-US" sz="1600" dirty="0" err="1"/>
              <a:t>DoDAF</a:t>
            </a:r>
            <a:r>
              <a:rPr lang="en-US" sz="1600" dirty="0"/>
              <a:t>, edited)</a:t>
            </a:r>
          </a:p>
          <a:p>
            <a:r>
              <a:rPr lang="en-US" sz="1800" dirty="0"/>
              <a:t>Actor</a:t>
            </a:r>
          </a:p>
          <a:p>
            <a:pPr lvl="1"/>
            <a:r>
              <a:rPr lang="en-US" sz="1600" dirty="0"/>
              <a:t>An actor specifies a role played by a user or any other system that interacts with the subject. It may represent roles played by human users, external hardware, or other subjects.  (UML)</a:t>
            </a:r>
          </a:p>
          <a:p>
            <a:r>
              <a:rPr lang="en-US" sz="1800" dirty="0"/>
              <a:t>Application</a:t>
            </a:r>
          </a:p>
          <a:p>
            <a:pPr lvl="1"/>
            <a:r>
              <a:rPr lang="en-US" sz="1600" dirty="0"/>
              <a:t>An application (app), application program or application software is a </a:t>
            </a:r>
            <a:r>
              <a:rPr lang="en-US" sz="1600" dirty="0">
                <a:hlinkClick r:id="rId2" tooltip="Computer program"/>
              </a:rPr>
              <a:t>computer program</a:t>
            </a:r>
            <a:r>
              <a:rPr lang="en-US" sz="1600" dirty="0"/>
              <a:t> designed to help people perform an activity (Wikipedia)</a:t>
            </a:r>
          </a:p>
          <a:p>
            <a:r>
              <a:rPr lang="en-US" sz="1800" dirty="0"/>
              <a:t>Data (Artifact)</a:t>
            </a:r>
          </a:p>
          <a:p>
            <a:pPr lvl="1"/>
            <a:r>
              <a:rPr lang="en-US" sz="1600" dirty="0"/>
              <a:t>The representation forms of information that may be stored and/or exchanged by systems and users thereof. (Information)</a:t>
            </a:r>
          </a:p>
          <a:p>
            <a:pPr lvl="1"/>
            <a:r>
              <a:rPr lang="en-US" sz="1600" dirty="0"/>
              <a:t>Not completely clear what a “data artifact” might be.  In some contexts it is defined like this:</a:t>
            </a:r>
          </a:p>
          <a:p>
            <a:pPr lvl="2"/>
            <a:r>
              <a:rPr lang="en-US" sz="1200" dirty="0"/>
              <a:t>A data artifact is a data flaw caused by equipment, techniques or conditions. Common sources of data flaws include hardware or software errors, conditions such as electromagnetic interference and flawed designs such as an algorithm prone to miscalculations.</a:t>
            </a:r>
          </a:p>
          <a:p>
            <a:endParaRPr lang="en-US" sz="1800" dirty="0"/>
          </a:p>
        </p:txBody>
      </p:sp>
      <p:sp>
        <p:nvSpPr>
          <p:cNvPr id="6" name="Date Placeholder 5">
            <a:extLst>
              <a:ext uri="{FF2B5EF4-FFF2-40B4-BE49-F238E27FC236}">
                <a16:creationId xmlns:a16="http://schemas.microsoft.com/office/drawing/2014/main" id="{2531A756-4432-004F-8F79-DB14D732DA73}"/>
              </a:ext>
            </a:extLst>
          </p:cNvPr>
          <p:cNvSpPr>
            <a:spLocks noGrp="1"/>
          </p:cNvSpPr>
          <p:nvPr>
            <p:ph type="dt" sz="half" idx="2"/>
          </p:nvPr>
        </p:nvSpPr>
        <p:spPr>
          <a:xfrm>
            <a:off x="114300" y="6533924"/>
            <a:ext cx="14097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16 October 2021</a:t>
            </a:r>
            <a:endParaRPr lang="en-US" altLang="en-US" b="0" dirty="0"/>
          </a:p>
        </p:txBody>
      </p:sp>
    </p:spTree>
    <p:extLst>
      <p:ext uri="{BB962C8B-B14F-4D97-AF65-F5344CB8AC3E}">
        <p14:creationId xmlns:p14="http://schemas.microsoft.com/office/powerpoint/2010/main" val="3515288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Enterprise Modelling Approach - Formalized Relationships</a:t>
            </a:r>
            <a:br>
              <a:rPr lang="en-US" sz="1800" dirty="0">
                <a:solidFill>
                  <a:srgbClr val="0099A6"/>
                </a:solidFill>
              </a:rPr>
            </a:br>
            <a:r>
              <a:rPr lang="en-US" sz="1400" dirty="0">
                <a:solidFill>
                  <a:srgbClr val="0099A6"/>
                </a:solidFill>
              </a:rPr>
              <a:t>(Capability / Process Viewpoint, leaves out Systems &amp; Functions)</a:t>
            </a:r>
            <a:endParaRPr lang="en-US" sz="1800" dirty="0">
              <a:solidFill>
                <a:srgbClr val="0099A6"/>
              </a:solidFill>
            </a:endParaRP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3913" y="3108523"/>
            <a:ext cx="2738624" cy="499403"/>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2457450" y="1871957"/>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4312537" y="3358225"/>
            <a:ext cx="1106291" cy="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p:spPr>
        <p:txBody>
          <a:bodyPr wrap="square" rtlCol="0">
            <a:spAutoFit/>
          </a:bodyPr>
          <a:lstStyle/>
          <a:p>
            <a:r>
              <a:rPr lang="en-US" sz="825" dirty="0"/>
              <a:t>Performed</a:t>
            </a:r>
          </a:p>
          <a:p>
            <a:r>
              <a:rPr lang="en-US" sz="825"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597988" y="1871957"/>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1569538" y="2129132"/>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569538" y="1801386"/>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36525" y="3717467"/>
            <a:ext cx="687084" cy="219291"/>
          </a:xfrm>
          <a:prstGeom prst="rect">
            <a:avLst/>
          </a:prstGeom>
          <a:noFill/>
        </p:spPr>
        <p:txBody>
          <a:bodyPr wrap="square" rtlCol="0">
            <a:spAutoFit/>
          </a:bodyPr>
          <a:lstStyle/>
          <a:p>
            <a:r>
              <a:rPr lang="en-US" sz="825"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357790" y="4237940"/>
            <a:ext cx="763522" cy="600164"/>
          </a:xfrm>
          <a:prstGeom prst="rect">
            <a:avLst/>
          </a:prstGeom>
          <a:noFill/>
        </p:spPr>
        <p:txBody>
          <a:bodyPr wrap="square" rtlCol="0">
            <a:spAutoFit/>
          </a:bodyPr>
          <a:lstStyle/>
          <a:p>
            <a:r>
              <a:rPr lang="en-US" sz="825" dirty="0"/>
              <a:t>Application</a:t>
            </a:r>
          </a:p>
          <a:p>
            <a:r>
              <a:rPr lang="en-US" sz="825" dirty="0"/>
              <a:t>Business</a:t>
            </a:r>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955988" y="2448533"/>
            <a:ext cx="767621" cy="219291"/>
          </a:xfrm>
          <a:prstGeom prst="rect">
            <a:avLst/>
          </a:prstGeom>
          <a:noFill/>
        </p:spPr>
        <p:txBody>
          <a:bodyPr wrap="square" rtlCol="0">
            <a:spAutoFit/>
          </a:bodyPr>
          <a:lstStyle/>
          <a:p>
            <a:r>
              <a:rPr lang="en-US" sz="825"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943225" y="2386307"/>
            <a:ext cx="0" cy="722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36478"/>
            <a:ext cx="829747" cy="346249"/>
          </a:xfrm>
          <a:prstGeom prst="rect">
            <a:avLst/>
          </a:prstGeom>
          <a:noFill/>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Application</a:t>
            </a:r>
            <a:r>
              <a:rPr lang="en-US" sz="12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370514" y="5256792"/>
            <a:ext cx="422300" cy="9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403957"/>
          </a:xfrm>
          <a:prstGeom prst="rect">
            <a:avLst/>
          </a:prstGeom>
          <a:noFill/>
        </p:spPr>
        <p:txBody>
          <a:bodyPr wrap="square" rtlCol="0">
            <a:spAutoFit/>
          </a:bodyPr>
          <a:lstStyle/>
          <a:p>
            <a:r>
              <a:rPr lang="en-US" sz="675" dirty="0">
                <a:solidFill>
                  <a:srgbClr val="FF0000"/>
                </a:solidFill>
              </a:rPr>
              <a:t>* An “Application”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4302848" y="1871957"/>
            <a:ext cx="4000500" cy="507831"/>
          </a:xfrm>
          <a:prstGeom prst="rect">
            <a:avLst/>
          </a:prstGeom>
        </p:spPr>
        <p:txBody>
          <a:bodyPr wrap="square">
            <a:spAutoFit/>
          </a:bodyPr>
          <a:lstStyle/>
          <a:p>
            <a:pPr lvl="1"/>
            <a:r>
              <a:rPr lang="en-US" sz="900" dirty="0">
                <a:solidFill>
                  <a:srgbClr val="00B050"/>
                </a:solidFill>
              </a:rPr>
              <a:t>A business capability denotes the “What” a business can do, whereas a business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5459538" y="4226858"/>
            <a:ext cx="2666942" cy="646331"/>
          </a:xfrm>
          <a:prstGeom prst="rect">
            <a:avLst/>
          </a:prstGeom>
        </p:spPr>
        <p:txBody>
          <a:bodyPr wrap="square">
            <a:spAutoFit/>
          </a:bodyPr>
          <a:lstStyle/>
          <a:p>
            <a:pPr lvl="1"/>
            <a:r>
              <a:rPr lang="en-US" sz="900" dirty="0">
                <a:solidFill>
                  <a:srgbClr val="00B050"/>
                </a:solidFill>
              </a:rPr>
              <a:t>A business process is defined as a set of activities and tasks that, once completed, will accomplish an organizational goal.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16 October 2021</a:t>
            </a:r>
          </a:p>
        </p:txBody>
      </p:sp>
      <p:sp>
        <p:nvSpPr>
          <p:cNvPr id="6" name="Rectangle 5">
            <a:extLst>
              <a:ext uri="{FF2B5EF4-FFF2-40B4-BE49-F238E27FC236}">
                <a16:creationId xmlns:a16="http://schemas.microsoft.com/office/drawing/2014/main" id="{C96EB6C2-21D9-F246-85F3-8FB35FADD29D}"/>
              </a:ext>
            </a:extLst>
          </p:cNvPr>
          <p:cNvSpPr/>
          <p:nvPr/>
        </p:nvSpPr>
        <p:spPr>
          <a:xfrm>
            <a:off x="449172" y="938908"/>
            <a:ext cx="2494053" cy="584775"/>
          </a:xfrm>
          <a:prstGeom prst="rect">
            <a:avLst/>
          </a:prstGeom>
        </p:spPr>
        <p:txBody>
          <a:bodyPr wrap="square">
            <a:spAutoFit/>
          </a:bodyPr>
          <a:lstStyle/>
          <a:p>
            <a:r>
              <a:rPr lang="en-US" sz="1600" dirty="0">
                <a:solidFill>
                  <a:srgbClr val="FF0000"/>
                </a:solidFill>
              </a:rPr>
              <a:t>Business (financial, contract, success…)</a:t>
            </a:r>
          </a:p>
        </p:txBody>
      </p:sp>
      <p:sp>
        <p:nvSpPr>
          <p:cNvPr id="37" name="Rectangle 36">
            <a:extLst>
              <a:ext uri="{FF2B5EF4-FFF2-40B4-BE49-F238E27FC236}">
                <a16:creationId xmlns:a16="http://schemas.microsoft.com/office/drawing/2014/main" id="{48612DE8-CD98-5B46-BCF6-0F9AE3EC53FC}"/>
              </a:ext>
            </a:extLst>
          </p:cNvPr>
          <p:cNvSpPr/>
          <p:nvPr/>
        </p:nvSpPr>
        <p:spPr>
          <a:xfrm>
            <a:off x="2977928" y="1074806"/>
            <a:ext cx="2494053" cy="338554"/>
          </a:xfrm>
          <a:prstGeom prst="rect">
            <a:avLst/>
          </a:prstGeom>
        </p:spPr>
        <p:txBody>
          <a:bodyPr wrap="square">
            <a:spAutoFit/>
          </a:bodyPr>
          <a:lstStyle/>
          <a:p>
            <a:r>
              <a:rPr lang="en-US" sz="1600" dirty="0">
                <a:solidFill>
                  <a:srgbClr val="FF0000"/>
                </a:solidFill>
              </a:rPr>
              <a:t>Requirements (L0, L1)</a:t>
            </a:r>
          </a:p>
        </p:txBody>
      </p:sp>
    </p:spTree>
    <p:extLst>
      <p:ext uri="{BB962C8B-B14F-4D97-AF65-F5344CB8AC3E}">
        <p14:creationId xmlns:p14="http://schemas.microsoft.com/office/powerpoint/2010/main" val="1579206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(Enterprise and some System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886200" y="2914650"/>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300663" y="3629025"/>
            <a:ext cx="971550" cy="514350"/>
          </a:xfrm>
          <a:prstGeom prst="round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7143750" y="2684685"/>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7145034" y="3332840"/>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7143750" y="3980995"/>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7143750" y="4629150"/>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4229100" y="4603465"/>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p:cNvCxnSpPr>
          <p:nvPr/>
        </p:nvCxnSpPr>
        <p:spPr>
          <a:xfrm>
            <a:off x="4857750" y="3171825"/>
            <a:ext cx="928688"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6272213" y="2941860"/>
            <a:ext cx="871537" cy="944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6272213" y="3590015"/>
            <a:ext cx="872821" cy="296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6272213" y="3886200"/>
            <a:ext cx="871537" cy="351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6272213" y="3886200"/>
            <a:ext cx="871537" cy="100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flipH="1">
            <a:off x="4714875" y="4143375"/>
            <a:ext cx="1071563" cy="460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2457450" y="1871957"/>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4329113" y="1871957"/>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Features</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3429000" y="2129132"/>
            <a:ext cx="9001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3428465" y="1814876"/>
            <a:ext cx="829747" cy="346249"/>
          </a:xfrm>
          <a:prstGeom prst="rect">
            <a:avLst/>
          </a:prstGeom>
          <a:noFill/>
        </p:spPr>
        <p:txBody>
          <a:bodyPr wrap="square" rtlCol="0">
            <a:spAutoFit/>
          </a:bodyPr>
          <a:lstStyle/>
          <a:p>
            <a:r>
              <a:rPr lang="en-US" sz="825" dirty="0"/>
              <a:t>Composed of set of 1..</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597988" y="1871957"/>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1569538" y="2129132"/>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569538" y="1801386"/>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495246" y="2281806"/>
            <a:ext cx="829747" cy="346249"/>
          </a:xfrm>
          <a:prstGeom prst="rect">
            <a:avLst/>
          </a:prstGeom>
          <a:noFill/>
        </p:spPr>
        <p:txBody>
          <a:bodyPr wrap="square" rtlCol="0">
            <a:spAutoFit/>
          </a:bodyPr>
          <a:lstStyle/>
          <a:p>
            <a:r>
              <a:rPr lang="en-US" sz="825" dirty="0"/>
              <a:t>Implemented by 1..</a:t>
            </a:r>
          </a:p>
        </p:txBody>
      </p:sp>
      <p:sp>
        <p:nvSpPr>
          <p:cNvPr id="52" name="TextBox 51">
            <a:extLst>
              <a:ext uri="{FF2B5EF4-FFF2-40B4-BE49-F238E27FC236}">
                <a16:creationId xmlns:a16="http://schemas.microsoft.com/office/drawing/2014/main" id="{63B2FD43-1C32-4D47-AE28-7FDD3DC76554}"/>
              </a:ext>
            </a:extLst>
          </p:cNvPr>
          <p:cNvSpPr txBox="1"/>
          <p:nvPr/>
        </p:nvSpPr>
        <p:spPr>
          <a:xfrm>
            <a:off x="4856466" y="3004023"/>
            <a:ext cx="526106" cy="219291"/>
          </a:xfrm>
          <a:prstGeom prst="rect">
            <a:avLst/>
          </a:prstGeom>
          <a:noFill/>
        </p:spPr>
        <p:txBody>
          <a:bodyPr wrap="none" rtlCol="0">
            <a:spAutoFit/>
          </a:bodyPr>
          <a:lstStyle/>
          <a:p>
            <a:r>
              <a:rPr lang="en-US" sz="825" dirty="0"/>
              <a:t>Has 1..</a:t>
            </a:r>
          </a:p>
        </p:txBody>
      </p:sp>
      <p:sp>
        <p:nvSpPr>
          <p:cNvPr id="53" name="TextBox 52">
            <a:extLst>
              <a:ext uri="{FF2B5EF4-FFF2-40B4-BE49-F238E27FC236}">
                <a16:creationId xmlns:a16="http://schemas.microsoft.com/office/drawing/2014/main" id="{35266810-EA7B-1648-8F9D-C7331EA8CB95}"/>
              </a:ext>
            </a:extLst>
          </p:cNvPr>
          <p:cNvSpPr txBox="1"/>
          <p:nvPr/>
        </p:nvSpPr>
        <p:spPr>
          <a:xfrm>
            <a:off x="6285216" y="3348723"/>
            <a:ext cx="725184" cy="346249"/>
          </a:xfrm>
          <a:prstGeom prst="rect">
            <a:avLst/>
          </a:prstGeom>
          <a:noFill/>
        </p:spPr>
        <p:txBody>
          <a:bodyPr wrap="square" rtlCol="0">
            <a:spAutoFit/>
          </a:bodyPr>
          <a:lstStyle/>
          <a:p>
            <a:r>
              <a:rPr lang="en-US" sz="825" dirty="0"/>
              <a:t>Composed of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861602" y="4143376"/>
            <a:ext cx="728021" cy="346249"/>
          </a:xfrm>
          <a:prstGeom prst="rect">
            <a:avLst/>
          </a:prstGeom>
          <a:noFill/>
        </p:spPr>
        <p:txBody>
          <a:bodyPr wrap="square" rtlCol="0">
            <a:spAutoFit/>
          </a:bodyPr>
          <a:lstStyle/>
          <a:p>
            <a:r>
              <a:rPr lang="en-US" sz="825" dirty="0"/>
              <a:t>Implement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1600200" y="3198806"/>
            <a:ext cx="1214392"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V="1">
            <a:off x="2814591" y="3171825"/>
            <a:ext cx="1071609" cy="284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2804260" y="3198806"/>
            <a:ext cx="767621" cy="219291"/>
          </a:xfrm>
          <a:prstGeom prst="rect">
            <a:avLst/>
          </a:prstGeom>
          <a:noFill/>
        </p:spPr>
        <p:txBody>
          <a:bodyPr wrap="square" rtlCol="0">
            <a:spAutoFit/>
          </a:bodyPr>
          <a:lstStyle/>
          <a:p>
            <a:r>
              <a:rPr lang="en-US" sz="825" dirty="0"/>
              <a:t>Affects </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429428" y="4608400"/>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456915" y="4610911"/>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428465" y="4868086"/>
            <a:ext cx="8047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C0C9C8ED-A48A-5040-B9AB-9F2001781F5D}"/>
              </a:ext>
            </a:extLst>
          </p:cNvPr>
          <p:cNvSpPr txBox="1"/>
          <p:nvPr/>
        </p:nvSpPr>
        <p:spPr>
          <a:xfrm>
            <a:off x="4518061" y="5143500"/>
            <a:ext cx="1071563" cy="600164"/>
          </a:xfrm>
          <a:prstGeom prst="rect">
            <a:avLst/>
          </a:prstGeom>
          <a:noFill/>
        </p:spPr>
        <p:txBody>
          <a:bodyPr wrap="square" rtlCol="0">
            <a:spAutoFit/>
          </a:bodyPr>
          <a:lstStyle/>
          <a:p>
            <a:r>
              <a:rPr lang="en-US" sz="825" dirty="0"/>
              <a:t>Technical Process</a:t>
            </a:r>
          </a:p>
          <a:p>
            <a:r>
              <a:rPr lang="en-US" sz="825" dirty="0"/>
              <a:t>Action</a:t>
            </a:r>
          </a:p>
          <a:p>
            <a:r>
              <a:rPr lang="en-US" sz="825" dirty="0"/>
              <a:t>Task</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2943225" y="2386306"/>
            <a:ext cx="1428750" cy="528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D8A1E502-1081-0443-9A21-D5E1BF79C7C0}"/>
              </a:ext>
            </a:extLst>
          </p:cNvPr>
          <p:cNvSpPr txBox="1"/>
          <p:nvPr/>
        </p:nvSpPr>
        <p:spPr>
          <a:xfrm>
            <a:off x="6915150" y="5431828"/>
            <a:ext cx="1885950" cy="300082"/>
          </a:xfrm>
          <a:prstGeom prst="rect">
            <a:avLst/>
          </a:prstGeom>
          <a:noFill/>
        </p:spPr>
        <p:txBody>
          <a:bodyPr wrap="square" rtlCol="0">
            <a:spAutoFit/>
          </a:bodyPr>
          <a:lstStyle/>
          <a:p>
            <a:r>
              <a:rPr lang="en-US" sz="675" dirty="0"/>
              <a:t>** A “System” may be de-composed into System Elements.</a:t>
            </a:r>
          </a:p>
        </p:txBody>
      </p: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People,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16 October 2021</a:t>
            </a:r>
          </a:p>
        </p:txBody>
      </p:sp>
    </p:spTree>
    <p:extLst>
      <p:ext uri="{BB962C8B-B14F-4D97-AF65-F5344CB8AC3E}">
        <p14:creationId xmlns:p14="http://schemas.microsoft.com/office/powerpoint/2010/main" val="1465327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ed Rectangle 79">
            <a:extLst>
              <a:ext uri="{FF2B5EF4-FFF2-40B4-BE49-F238E27FC236}">
                <a16:creationId xmlns:a16="http://schemas.microsoft.com/office/drawing/2014/main" id="{B9145253-1F87-FF4A-8EE6-5A5136010BFC}"/>
              </a:ext>
            </a:extLst>
          </p:cNvPr>
          <p:cNvSpPr/>
          <p:nvPr/>
        </p:nvSpPr>
        <p:spPr>
          <a:xfrm>
            <a:off x="5213763" y="3747279"/>
            <a:ext cx="3768302" cy="2031055"/>
          </a:xfrm>
          <a:prstGeom prst="roundRect">
            <a:avLst>
              <a:gd name="adj" fmla="val 9675"/>
            </a:avLst>
          </a:prstGeom>
          <a:solidFill>
            <a:schemeClr val="bg1"/>
          </a:solid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99625" y="103918"/>
            <a:ext cx="8229600"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(Enterprise Viewpoint &amp; System Architecture Viewpoint objects)</a:t>
            </a:r>
            <a:endParaRPr lang="en-US" sz="2000" dirty="0">
              <a:solidFill>
                <a:srgbClr val="0099A6"/>
              </a:solidFill>
            </a:endParaRPr>
          </a:p>
        </p:txBody>
      </p:sp>
      <p:grpSp>
        <p:nvGrpSpPr>
          <p:cNvPr id="29" name="Group 28">
            <a:extLst>
              <a:ext uri="{FF2B5EF4-FFF2-40B4-BE49-F238E27FC236}">
                <a16:creationId xmlns:a16="http://schemas.microsoft.com/office/drawing/2014/main" id="{3DC567F2-99E9-CD48-B735-80730EB3DEFC}"/>
              </a:ext>
            </a:extLst>
          </p:cNvPr>
          <p:cNvGrpSpPr/>
          <p:nvPr/>
        </p:nvGrpSpPr>
        <p:grpSpPr>
          <a:xfrm>
            <a:off x="4334086" y="3867194"/>
            <a:ext cx="4595832" cy="1835157"/>
            <a:chOff x="5778781" y="4013259"/>
            <a:chExt cx="6127776" cy="2446877"/>
          </a:xfrm>
        </p:grpSpPr>
        <p:sp>
          <p:nvSpPr>
            <p:cNvPr id="7" name="Rounded Rectangle 6">
              <a:extLst>
                <a:ext uri="{FF2B5EF4-FFF2-40B4-BE49-F238E27FC236}">
                  <a16:creationId xmlns:a16="http://schemas.microsoft.com/office/drawing/2014/main" id="{08A4CE26-EB34-2A42-9699-5B4A0D2843BF}"/>
                </a:ext>
              </a:extLst>
            </p:cNvPr>
            <p:cNvSpPr/>
            <p:nvPr/>
          </p:nvSpPr>
          <p:spPr>
            <a:xfrm>
              <a:off x="8891265" y="4855503"/>
              <a:ext cx="1135433"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10781528" y="4013259"/>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10782772" y="4583817"/>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10781528" y="5154371"/>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10781528" y="5724929"/>
              <a:ext cx="1125029"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10026698" y="4239646"/>
              <a:ext cx="754829" cy="84224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10026698" y="4810203"/>
              <a:ext cx="756073" cy="27168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10026698" y="5081890"/>
              <a:ext cx="754829" cy="29886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10026698" y="5081890"/>
              <a:ext cx="754829" cy="869426"/>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9886761" y="4250128"/>
              <a:ext cx="852575" cy="400109"/>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8856274" y="5995294"/>
              <a:ext cx="1226220"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9458982" y="5308276"/>
              <a:ext cx="10403" cy="68701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9467436" y="5651785"/>
              <a:ext cx="744247" cy="261611"/>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7357640" y="5443688"/>
              <a:ext cx="1081784" cy="45511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7898532" y="5081890"/>
              <a:ext cx="992733" cy="36179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7817345" y="4913542"/>
              <a:ext cx="1038931" cy="261611"/>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5778781" y="5421891"/>
              <a:ext cx="1200203" cy="538609"/>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7652041" y="5921527"/>
              <a:ext cx="700020" cy="538609"/>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gr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749635"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server as part of a system, with defined interfaces</a:t>
            </a:r>
          </a:p>
        </p:txBody>
      </p:sp>
      <p:grpSp>
        <p:nvGrpSpPr>
          <p:cNvPr id="3" name="Group 2">
            <a:extLst>
              <a:ext uri="{FF2B5EF4-FFF2-40B4-BE49-F238E27FC236}">
                <a16:creationId xmlns:a16="http://schemas.microsoft.com/office/drawing/2014/main" id="{18C84722-D61C-7041-B272-641B22DDE3F5}"/>
              </a:ext>
            </a:extLst>
          </p:cNvPr>
          <p:cNvGrpSpPr/>
          <p:nvPr/>
        </p:nvGrpSpPr>
        <p:grpSpPr>
          <a:xfrm>
            <a:off x="144820" y="1801387"/>
            <a:ext cx="5876087" cy="3143382"/>
            <a:chOff x="193093" y="1258848"/>
            <a:chExt cx="10771970" cy="5051889"/>
          </a:xfrm>
        </p:grpSpPr>
        <p:sp>
          <p:nvSpPr>
            <p:cNvPr id="91" name="Rounded Rectangle 90">
              <a:extLst>
                <a:ext uri="{FF2B5EF4-FFF2-40B4-BE49-F238E27FC236}">
                  <a16:creationId xmlns:a16="http://schemas.microsoft.com/office/drawing/2014/main" id="{F26DC706-51FC-C84C-83A8-BF5F40553889}"/>
                </a:ext>
              </a:extLst>
            </p:cNvPr>
            <p:cNvSpPr/>
            <p:nvPr/>
          </p:nvSpPr>
          <p:spPr>
            <a:xfrm>
              <a:off x="199017" y="3772631"/>
              <a:ext cx="4960194" cy="2538106"/>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93093" y="2847814"/>
              <a:ext cx="8686549" cy="2486186"/>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224469" y="5172461"/>
              <a:ext cx="4909293" cy="23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2098550" y="3001698"/>
              <a:ext cx="3651499" cy="66587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3143086" y="3667569"/>
              <a:ext cx="12770" cy="1855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3143088" y="1352942"/>
              <a:ext cx="1481428"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7225104" y="29919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5750049" y="3334633"/>
              <a:ext cx="1475055" cy="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5778519" y="2885963"/>
              <a:ext cx="1248043" cy="51937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692285" y="1352942"/>
              <a:ext cx="1400432"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2092717" y="1695842"/>
              <a:ext cx="11313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2092717" y="1258848"/>
              <a:ext cx="1183882" cy="51937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4061025" y="5360311"/>
              <a:ext cx="1523705" cy="51937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048701" y="3813622"/>
              <a:ext cx="916112" cy="519375"/>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4136931" y="42298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5833525" y="4492477"/>
              <a:ext cx="1483500" cy="89035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4784153" y="3667568"/>
              <a:ext cx="478" cy="562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3941316" y="2121710"/>
              <a:ext cx="1023494" cy="333884"/>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3924299" y="2038742"/>
              <a:ext cx="2" cy="9629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9327240" y="2991930"/>
              <a:ext cx="1637823"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8520503" y="3334832"/>
              <a:ext cx="8067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8504181" y="2905638"/>
              <a:ext cx="1106329" cy="51937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4289331" y="43822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4441731" y="45346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2337242" y="5523156"/>
              <a:ext cx="1637225"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531951" y="5535686"/>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3861360" y="4877531"/>
              <a:ext cx="580370" cy="9885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764802" y="5876679"/>
              <a:ext cx="509894" cy="12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2253105" y="3748858"/>
              <a:ext cx="1023494" cy="333884"/>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629372" y="5254432"/>
              <a:ext cx="1295398" cy="333884"/>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5701378" y="2308205"/>
              <a:ext cx="5175209" cy="408081"/>
            </a:xfrm>
            <a:prstGeom prst="rect">
              <a:avLst/>
            </a:prstGeom>
            <a:noFill/>
          </p:spPr>
          <p:txBody>
            <a:bodyPr wrap="square" rtlCol="0">
              <a:spAutoFit/>
            </a:bodyPr>
            <a:lstStyle/>
            <a:p>
              <a:r>
                <a:rPr lang="en-US" sz="1050" dirty="0">
                  <a:solidFill>
                    <a:srgbClr val="FF0000"/>
                  </a:solidFill>
                </a:rPr>
                <a:t>“Logical” Enterprise System Boundary **</a:t>
              </a:r>
            </a:p>
          </p:txBody>
        </p:sp>
      </p:grpSp>
      <p:sp>
        <p:nvSpPr>
          <p:cNvPr id="66" name="Rectangle 65">
            <a:extLst>
              <a:ext uri="{FF2B5EF4-FFF2-40B4-BE49-F238E27FC236}">
                <a16:creationId xmlns:a16="http://schemas.microsoft.com/office/drawing/2014/main" id="{56FC9F27-4503-4E47-8BCF-2C3D52AC38BA}"/>
              </a:ext>
            </a:extLst>
          </p:cNvPr>
          <p:cNvSpPr/>
          <p:nvPr/>
        </p:nvSpPr>
        <p:spPr>
          <a:xfrm>
            <a:off x="4871934" y="1670247"/>
            <a:ext cx="3986308" cy="784830"/>
          </a:xfrm>
          <a:prstGeom prst="rect">
            <a:avLst/>
          </a:prstGeom>
        </p:spPr>
        <p:txBody>
          <a:bodyPr wrap="square">
            <a:spAutoFit/>
          </a:bodyPr>
          <a:lstStyle/>
          <a:p>
            <a:pPr lvl="1"/>
            <a:r>
              <a:rPr lang="en-US" sz="900" dirty="0">
                <a:solidFill>
                  <a:srgbClr val="00B050"/>
                </a:solidFill>
              </a:rPr>
              <a:t>The Enterprise architecture addresses processes, services, and applications, all of which are aspects of the Technical Architecture, but without directly addressing the relationships among functions, HW, SW, and people that are addressed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763487" y="3457907"/>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p:cNvCxnSpPr>
          <p:nvPr/>
        </p:nvCxnSpPr>
        <p:spPr>
          <a:xfrm>
            <a:off x="4883314" y="3563549"/>
            <a:ext cx="2210923" cy="935328"/>
          </a:xfrm>
          <a:prstGeom prst="curvedConnector2">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216816" y="2479955"/>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cxnSp>
        <p:nvCxnSpPr>
          <p:cNvPr id="58" name="Straight Arrow Connector 57">
            <a:extLst>
              <a:ext uri="{FF2B5EF4-FFF2-40B4-BE49-F238E27FC236}">
                <a16:creationId xmlns:a16="http://schemas.microsoft.com/office/drawing/2014/main" id="{BCA5674B-746A-C346-915D-10F21808297E}"/>
              </a:ext>
            </a:extLst>
          </p:cNvPr>
          <p:cNvCxnSpPr>
            <a:cxnSpLocks/>
          </p:cNvCxnSpPr>
          <p:nvPr/>
        </p:nvCxnSpPr>
        <p:spPr>
          <a:xfrm flipH="1" flipV="1">
            <a:off x="3191660" y="4265340"/>
            <a:ext cx="2326570" cy="8453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2343FF06-AA00-E44D-911C-8B69D9560658}"/>
              </a:ext>
            </a:extLst>
          </p:cNvPr>
          <p:cNvSpPr txBox="1"/>
          <p:nvPr/>
        </p:nvSpPr>
        <p:spPr>
          <a:xfrm>
            <a:off x="3008491" y="5366475"/>
            <a:ext cx="1152581" cy="507831"/>
          </a:xfrm>
          <a:prstGeom prst="rect">
            <a:avLst/>
          </a:prstGeom>
          <a:noFill/>
          <a:ln>
            <a:solidFill>
              <a:srgbClr val="0070C0"/>
            </a:solidFill>
          </a:ln>
        </p:spPr>
        <p:txBody>
          <a:bodyPr wrap="square" rtlCol="0">
            <a:spAutoFit/>
          </a:bodyPr>
          <a:lstStyle/>
          <a:p>
            <a:r>
              <a:rPr lang="en-US" sz="675" dirty="0">
                <a:solidFill>
                  <a:srgbClr val="0070C0"/>
                </a:solidFill>
              </a:rPr>
              <a:t>“Actors” are People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7227660" y="3284554"/>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275457" y="4687952"/>
            <a:ext cx="371614" cy="685800"/>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980767" y="5390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16 October 2021</a:t>
            </a:r>
          </a:p>
        </p:txBody>
      </p:sp>
    </p:spTree>
    <p:extLst>
      <p:ext uri="{BB962C8B-B14F-4D97-AF65-F5344CB8AC3E}">
        <p14:creationId xmlns:p14="http://schemas.microsoft.com/office/powerpoint/2010/main" val="1323965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Changes for SC14 Perspectives/Viewpoints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628650" y="838200"/>
            <a:ext cx="7886700" cy="5410200"/>
          </a:xfrm>
        </p:spPr>
        <p:txBody>
          <a:bodyPr>
            <a:normAutofit lnSpcReduction="10000"/>
          </a:bodyPr>
          <a:lstStyle/>
          <a:p>
            <a:pPr lvl="1">
              <a:lnSpc>
                <a:spcPct val="130000"/>
              </a:lnSpc>
              <a:spcBef>
                <a:spcPts val="768"/>
              </a:spcBef>
            </a:pPr>
            <a:r>
              <a:rPr lang="en-US" sz="1000" b="1" u="sng" dirty="0"/>
              <a:t>Functional, Enterprise, Physical and Operational: Physical has Hardware and Software Development as sub-viewpoints</a:t>
            </a:r>
          </a:p>
          <a:p>
            <a:pPr lvl="1">
              <a:lnSpc>
                <a:spcPct val="130000"/>
              </a:lnSpc>
              <a:spcBef>
                <a:spcPts val="768"/>
              </a:spcBef>
            </a:pPr>
            <a:endParaRPr lang="en-US" sz="1000" b="1" u="sng" dirty="0"/>
          </a:p>
          <a:p>
            <a:pPr lvl="1">
              <a:lnSpc>
                <a:spcPct val="130000"/>
              </a:lnSpc>
              <a:spcBef>
                <a:spcPts val="768"/>
              </a:spcBef>
            </a:pPr>
            <a:r>
              <a:rPr lang="en-US" sz="1000" b="1" u="sng" dirty="0"/>
              <a:t>From a non-exhaustive list including:</a:t>
            </a:r>
          </a:p>
          <a:p>
            <a:pPr lvl="1">
              <a:lnSpc>
                <a:spcPct val="130000"/>
              </a:lnSpc>
              <a:spcBef>
                <a:spcPts val="768"/>
              </a:spcBef>
            </a:pPr>
            <a:r>
              <a:rPr lang="en-US" sz="1000" b="1" u="sng" dirty="0"/>
              <a:t>Functional Viewpoint</a:t>
            </a:r>
            <a:r>
              <a:rPr lang="en-US" sz="1000" dirty="0"/>
              <a:t>: The identification of various abstract functions and their allocation to space domain physical objects </a:t>
            </a:r>
            <a:r>
              <a:rPr lang="en-US" sz="1000" u="sng" dirty="0"/>
              <a:t>(Note: adopt CCSDS RASDS Viewpoint)</a:t>
            </a:r>
          </a:p>
          <a:p>
            <a:pPr lvl="1">
              <a:lnSpc>
                <a:spcPct val="130000"/>
              </a:lnSpc>
              <a:spcBef>
                <a:spcPts val="768"/>
              </a:spcBef>
            </a:pPr>
            <a:r>
              <a:rPr lang="en-US" sz="1000" b="1" u="sng" dirty="0"/>
              <a:t>Connectivity Viewpoint:</a:t>
            </a:r>
            <a:r>
              <a:rPr lang="en-US" sz="1000" dirty="0"/>
              <a:t> How space domain physical objects are deployed and are connected for communications (RF, optical, cabling) </a:t>
            </a:r>
            <a:r>
              <a:rPr lang="en-US" sz="1000" u="sng" dirty="0"/>
              <a:t>(Note: Adopt CCSDS RASDS Viewpoint)</a:t>
            </a:r>
          </a:p>
          <a:p>
            <a:pPr lvl="1">
              <a:lnSpc>
                <a:spcPct val="130000"/>
              </a:lnSpc>
              <a:spcBef>
                <a:spcPts val="768"/>
              </a:spcBef>
            </a:pPr>
            <a:r>
              <a:rPr lang="en-US" sz="1000" b="1" u="sng" dirty="0"/>
              <a:t>Enterprise Viewpoint:</a:t>
            </a:r>
            <a:r>
              <a:rPr lang="en-US" sz="1000" dirty="0"/>
              <a:t> How organizations are structured to produce &amp; operate space domain objects, </a:t>
            </a:r>
            <a:r>
              <a:rPr lang="en-US" sz="1000" u="sng" dirty="0"/>
              <a:t>requirements</a:t>
            </a:r>
            <a:r>
              <a:rPr lang="en-US" sz="1000" dirty="0"/>
              <a:t> and agreements, governance including laws, regulations, policy, and industry guidance or </a:t>
            </a:r>
            <a:r>
              <a:rPr lang="en-US" sz="1000" u="sng" dirty="0"/>
              <a:t>rules for other Viewpoints</a:t>
            </a:r>
          </a:p>
          <a:p>
            <a:pPr lvl="1">
              <a:lnSpc>
                <a:spcPct val="130000"/>
              </a:lnSpc>
              <a:spcBef>
                <a:spcPts val="768"/>
              </a:spcBef>
            </a:pPr>
            <a:r>
              <a:rPr lang="en-US" sz="1000" b="1" u="sng" dirty="0"/>
              <a:t>Physical (Hardware) Viewpoint</a:t>
            </a:r>
            <a:r>
              <a:rPr lang="en-US" sz="1000" b="1" dirty="0"/>
              <a:t>: Ho</a:t>
            </a:r>
            <a:r>
              <a:rPr lang="en-US" sz="1000" dirty="0"/>
              <a:t>w space domain physical objects are deployed and connected from a physical / structural perspective (attachment, mating, </a:t>
            </a:r>
            <a:r>
              <a:rPr lang="en-US" sz="1000" dirty="0" err="1"/>
              <a:t>umbilicals</a:t>
            </a:r>
            <a:r>
              <a:rPr lang="en-US" sz="1000" dirty="0"/>
              <a:t>) </a:t>
            </a:r>
            <a:r>
              <a:rPr lang="en-US" sz="1000" u="sng" dirty="0"/>
              <a:t>(Note: </a:t>
            </a:r>
            <a:r>
              <a:rPr lang="en-US" sz="1000" u="sng" dirty="0">
                <a:solidFill>
                  <a:srgbClr val="FF0000"/>
                </a:solidFill>
              </a:rPr>
              <a:t>Adapted</a:t>
            </a:r>
            <a:r>
              <a:rPr lang="en-US" sz="1000" u="sng" dirty="0"/>
              <a:t> from CCSDS RASDS </a:t>
            </a:r>
            <a:r>
              <a:rPr lang="en-US" sz="1000" u="sng" dirty="0">
                <a:solidFill>
                  <a:srgbClr val="FF0000"/>
                </a:solidFill>
              </a:rPr>
              <a:t>Connectivity</a:t>
            </a:r>
            <a:r>
              <a:rPr lang="en-US" sz="1000" u="sng" dirty="0"/>
              <a:t> Viewpoint)</a:t>
            </a:r>
            <a:endParaRPr lang="en-US" sz="1000" dirty="0"/>
          </a:p>
          <a:p>
            <a:pPr lvl="1">
              <a:lnSpc>
                <a:spcPct val="130000"/>
              </a:lnSpc>
              <a:spcBef>
                <a:spcPts val="768"/>
              </a:spcBef>
            </a:pPr>
            <a:r>
              <a:rPr lang="en-US" sz="1000" b="1" u="sng" dirty="0"/>
              <a:t>Operational Viewpoint:</a:t>
            </a:r>
            <a:r>
              <a:rPr lang="en-US" sz="1000" dirty="0"/>
              <a:t> How space domain physical objects are operated, procedures &amp; processes. This Viewpoint also includes end-of-life disposal. </a:t>
            </a:r>
            <a:r>
              <a:rPr lang="en-US" sz="1000" u="sng" dirty="0"/>
              <a:t>(Note: </a:t>
            </a:r>
            <a:r>
              <a:rPr lang="en-US" sz="1000" u="sng" dirty="0">
                <a:solidFill>
                  <a:srgbClr val="FF0000"/>
                </a:solidFill>
              </a:rPr>
              <a:t>new</a:t>
            </a:r>
            <a:r>
              <a:rPr lang="en-US" sz="1000" u="sng" dirty="0"/>
              <a:t> CCSDS RASDS Viewpoint)</a:t>
            </a:r>
            <a:endParaRPr lang="en-US" sz="1000" dirty="0"/>
          </a:p>
          <a:p>
            <a:pPr lvl="1">
              <a:lnSpc>
                <a:spcPct val="130000"/>
              </a:lnSpc>
              <a:spcBef>
                <a:spcPts val="768"/>
              </a:spcBef>
            </a:pPr>
            <a:r>
              <a:rPr lang="en-US" sz="1000" b="1" u="sng" dirty="0"/>
              <a:t>Communications Viewpoint:</a:t>
            </a:r>
            <a:r>
              <a:rPr lang="en-US" sz="1000" dirty="0"/>
              <a:t> How space domain physical and software objects communicate, protocols and end-to-end views </a:t>
            </a:r>
            <a:r>
              <a:rPr lang="en-US" sz="1000" u="sng" dirty="0"/>
              <a:t>(Note: adopt CCSDS RASDS Viewpoint)</a:t>
            </a:r>
          </a:p>
          <a:p>
            <a:pPr lvl="1">
              <a:lnSpc>
                <a:spcPct val="130000"/>
              </a:lnSpc>
              <a:spcBef>
                <a:spcPts val="768"/>
              </a:spcBef>
            </a:pPr>
            <a:r>
              <a:rPr lang="en-US" sz="1000" b="1" u="sng" dirty="0"/>
              <a:t>Hardware Development Viewpoint:</a:t>
            </a:r>
            <a:r>
              <a:rPr lang="en-US" sz="1000" dirty="0"/>
              <a:t> The development and V&amp;V processes for space domain physical objects</a:t>
            </a:r>
          </a:p>
          <a:p>
            <a:pPr lvl="1">
              <a:lnSpc>
                <a:spcPct val="130000"/>
              </a:lnSpc>
              <a:spcBef>
                <a:spcPts val="768"/>
              </a:spcBef>
            </a:pPr>
            <a:r>
              <a:rPr lang="en-US" sz="1000" b="1" u="sng" dirty="0"/>
              <a:t>Software Development Viewpoint:</a:t>
            </a:r>
            <a:r>
              <a:rPr lang="en-US" sz="1000" dirty="0"/>
              <a:t> The development and V&amp;V processes for space domain software and firmware objects </a:t>
            </a:r>
            <a:r>
              <a:rPr lang="en-US" sz="1000" u="sng" dirty="0"/>
              <a:t>(Note: </a:t>
            </a:r>
            <a:r>
              <a:rPr lang="en-US" sz="1000" u="sng" dirty="0">
                <a:solidFill>
                  <a:srgbClr val="FF0000"/>
                </a:solidFill>
              </a:rPr>
              <a:t>uses new</a:t>
            </a:r>
            <a:r>
              <a:rPr lang="en-US" sz="1000" u="sng" dirty="0"/>
              <a:t> CCSDS RASDS </a:t>
            </a:r>
            <a:r>
              <a:rPr lang="en-US" sz="1000" u="sng" dirty="0">
                <a:solidFill>
                  <a:srgbClr val="FF0000"/>
                </a:solidFill>
              </a:rPr>
              <a:t>Operational/</a:t>
            </a:r>
            <a:r>
              <a:rPr lang="en-US" sz="1000" u="sng" dirty="0"/>
              <a:t> </a:t>
            </a:r>
            <a:r>
              <a:rPr lang="en-US" sz="1000" u="sng" dirty="0">
                <a:solidFill>
                  <a:srgbClr val="FF0000"/>
                </a:solidFill>
              </a:rPr>
              <a:t>Process</a:t>
            </a:r>
            <a:r>
              <a:rPr lang="en-US" sz="1000" u="sng" dirty="0"/>
              <a:t> Viewpoints)</a:t>
            </a:r>
          </a:p>
          <a:p>
            <a:pPr lvl="1">
              <a:lnSpc>
                <a:spcPct val="130000"/>
              </a:lnSpc>
              <a:spcBef>
                <a:spcPts val="768"/>
              </a:spcBef>
            </a:pPr>
            <a:r>
              <a:rPr lang="en-US" sz="1000" b="1" u="sng" dirty="0"/>
              <a:t>Information Viewpoint:</a:t>
            </a:r>
            <a:r>
              <a:rPr lang="en-US" sz="1000" dirty="0"/>
              <a:t> This Viewpoint includes information and data definitions, data structures and relationships, best practices, or a library of Voluntary Consensus Standards. </a:t>
            </a:r>
            <a:r>
              <a:rPr lang="en-US" sz="1000" u="sng" dirty="0"/>
              <a:t>(Note: adopt CCSDS RASDS Viewpoint)</a:t>
            </a:r>
          </a:p>
          <a:p>
            <a:pPr>
              <a:lnSpc>
                <a:spcPct val="130000"/>
              </a:lnSpc>
              <a:spcBef>
                <a:spcPts val="768"/>
              </a:spcBef>
            </a:pPr>
            <a:endParaRPr lang="en-US" sz="1100" dirty="0"/>
          </a:p>
        </p:txBody>
      </p:sp>
      <p:sp>
        <p:nvSpPr>
          <p:cNvPr id="4" name="Oval 3">
            <a:extLst>
              <a:ext uri="{FF2B5EF4-FFF2-40B4-BE49-F238E27FC236}">
                <a16:creationId xmlns:a16="http://schemas.microsoft.com/office/drawing/2014/main" id="{762A37DC-855E-4649-A04B-06CE915F44EC}"/>
              </a:ext>
            </a:extLst>
          </p:cNvPr>
          <p:cNvSpPr/>
          <p:nvPr/>
        </p:nvSpPr>
        <p:spPr>
          <a:xfrm>
            <a:off x="1041446" y="2409745"/>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B2C5BBC2-A264-4A39-952C-32EA7A7E12BE}"/>
              </a:ext>
            </a:extLst>
          </p:cNvPr>
          <p:cNvSpPr/>
          <p:nvPr/>
        </p:nvSpPr>
        <p:spPr>
          <a:xfrm>
            <a:off x="1031330" y="2901131"/>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E4DA6E84-5549-49E7-AC8D-BCFBCD38EB65}"/>
              </a:ext>
            </a:extLst>
          </p:cNvPr>
          <p:cNvSpPr/>
          <p:nvPr/>
        </p:nvSpPr>
        <p:spPr>
          <a:xfrm>
            <a:off x="1069094" y="3883904"/>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49EA365A-9BD2-4EB1-8DB0-D85E26059EB0}"/>
              </a:ext>
            </a:extLst>
          </p:cNvPr>
          <p:cNvSpPr/>
          <p:nvPr/>
        </p:nvSpPr>
        <p:spPr>
          <a:xfrm>
            <a:off x="1088648" y="3386519"/>
            <a:ext cx="2095543"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30B0F90-594C-410A-8F14-201C88B83A5B}"/>
              </a:ext>
            </a:extLst>
          </p:cNvPr>
          <p:cNvSpPr/>
          <p:nvPr/>
        </p:nvSpPr>
        <p:spPr>
          <a:xfrm>
            <a:off x="1041446" y="5127350"/>
            <a:ext cx="237609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20E48848-6B47-4524-9474-610276A10D17}"/>
              </a:ext>
            </a:extLst>
          </p:cNvPr>
          <p:cNvSpPr/>
          <p:nvPr/>
        </p:nvSpPr>
        <p:spPr>
          <a:xfrm>
            <a:off x="1041446" y="4855888"/>
            <a:ext cx="2397670"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7">
            <a:extLst>
              <a:ext uri="{FF2B5EF4-FFF2-40B4-BE49-F238E27FC236}">
                <a16:creationId xmlns:a16="http://schemas.microsoft.com/office/drawing/2014/main" id="{03FD570C-284B-8746-B90B-5787B3559351}"/>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309832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0"/>
            <a:ext cx="7772400" cy="990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(including TC20 / SC 14 Joint Effort)</a:t>
            </a:r>
          </a:p>
        </p:txBody>
      </p:sp>
      <p:sp>
        <p:nvSpPr>
          <p:cNvPr id="14338" name="Text Box 2"/>
          <p:cNvSpPr txBox="1">
            <a:spLocks noChangeArrowheads="1"/>
          </p:cNvSpPr>
          <p:nvPr/>
        </p:nvSpPr>
        <p:spPr bwMode="auto">
          <a:xfrm>
            <a:off x="685800" y="937327"/>
            <a:ext cx="7772400" cy="4708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New Service Viewpoint</a:t>
            </a:r>
          </a:p>
          <a:p>
            <a:pPr lvl="1">
              <a:spcBef>
                <a:spcPts val="500"/>
              </a:spcBef>
              <a:buFont typeface="Arial" charset="0"/>
              <a:buChar char="–"/>
              <a:defRPr/>
            </a:pPr>
            <a:r>
              <a:rPr lang="en-US" sz="1800" dirty="0">
                <a:latin typeface="Arial" charset="0"/>
              </a:rPr>
              <a:t>Already introduced in CCSDS SCCS-ARD/ADD and ASL</a:t>
            </a:r>
          </a:p>
          <a:p>
            <a:pPr lvl="1">
              <a:spcBef>
                <a:spcPts val="500"/>
              </a:spcBef>
              <a:buFont typeface="Arial" charset="0"/>
              <a:buChar char="–"/>
              <a:defRPr/>
            </a:pPr>
            <a:r>
              <a:rPr lang="en-US" sz="1800" dirty="0">
                <a:latin typeface="Arial" charset="0"/>
              </a:rPr>
              <a:t>Covers system service interfaces and interface bindings</a:t>
            </a:r>
          </a:p>
          <a:p>
            <a:pPr lvl="1">
              <a:spcBef>
                <a:spcPts val="500"/>
              </a:spcBef>
              <a:buFont typeface="Arial" charset="0"/>
              <a:buChar char="–"/>
              <a:defRPr/>
            </a:pPr>
            <a:r>
              <a:rPr lang="en-US" sz="1800" dirty="0">
                <a:latin typeface="Arial" charset="0"/>
              </a:rPr>
              <a:t>Possibly leverage DODAF Svc’s or other service models</a:t>
            </a:r>
          </a:p>
          <a:p>
            <a:pPr>
              <a:spcBef>
                <a:spcPts val="600"/>
              </a:spcBef>
              <a:buFont typeface="Arial" charset="0"/>
              <a:buChar char="•"/>
              <a:defRPr/>
            </a:pPr>
            <a:r>
              <a:rPr lang="en-US" dirty="0">
                <a:latin typeface="Arial" charset="0"/>
              </a:rPr>
              <a:t>New Operational Viewpoint</a:t>
            </a:r>
          </a:p>
          <a:p>
            <a:pPr lvl="1">
              <a:spcBef>
                <a:spcPts val="500"/>
              </a:spcBef>
              <a:buFont typeface="Arial" charset="0"/>
              <a:buChar char="–"/>
              <a:defRPr/>
            </a:pPr>
            <a:r>
              <a:rPr lang="en-US" sz="1800" dirty="0">
                <a:latin typeface="Arial" charset="0"/>
              </a:rPr>
              <a:t>Add support for organizational processes, procedures, and related behavior</a:t>
            </a:r>
          </a:p>
          <a:p>
            <a:pPr lvl="1">
              <a:spcBef>
                <a:spcPts val="500"/>
              </a:spcBef>
              <a:buFont typeface="Arial" charset="0"/>
              <a:buChar char="–"/>
              <a:defRPr/>
            </a:pPr>
            <a:r>
              <a:rPr lang="en-US" sz="1800" dirty="0">
                <a:latin typeface="Arial" charset="0"/>
              </a:rPr>
              <a:t>Effectively extends existing Enterprise Viewpoint</a:t>
            </a:r>
          </a:p>
          <a:p>
            <a:pPr lvl="1">
              <a:spcBef>
                <a:spcPts val="500"/>
              </a:spcBef>
              <a:buFont typeface="Arial" charset="0"/>
              <a:buChar char="–"/>
              <a:defRPr/>
            </a:pPr>
            <a:r>
              <a:rPr lang="en-US" sz="1800" dirty="0">
                <a:latin typeface="Arial" charset="0"/>
              </a:rPr>
              <a:t>Possibly leverage DODAF OV’s or other process models</a:t>
            </a:r>
          </a:p>
          <a:p>
            <a:pPr>
              <a:spcBef>
                <a:spcPts val="600"/>
              </a:spcBef>
              <a:buFont typeface="Arial" charset="0"/>
              <a:buChar char="•"/>
              <a:defRPr/>
            </a:pPr>
            <a:r>
              <a:rPr lang="en-US" dirty="0">
                <a:latin typeface="Arial" charset="0"/>
              </a:rPr>
              <a:t>Adapted Physical (Connectivity) viewpoint</a:t>
            </a:r>
          </a:p>
          <a:p>
            <a:pPr lvl="1">
              <a:spcBef>
                <a:spcPts val="500"/>
              </a:spcBef>
              <a:buFont typeface="Arial" charset="0"/>
              <a:buChar char="–"/>
              <a:defRPr/>
            </a:pPr>
            <a:r>
              <a:rPr lang="en-US" sz="1800" dirty="0">
                <a:latin typeface="Arial" charset="0"/>
              </a:rPr>
              <a:t>Leverage existing Connectivity Viewpoint (Nodes &amp; Connections) to cover  all sorts of physical &amp; energetic aspects, using Nodes &amp; Connections as starting point</a:t>
            </a:r>
          </a:p>
          <a:p>
            <a:pPr lvl="1">
              <a:spcBef>
                <a:spcPts val="500"/>
              </a:spcBef>
              <a:buFont typeface="Arial" charset="0"/>
              <a:buChar char="–"/>
              <a:defRPr/>
            </a:pPr>
            <a:r>
              <a:rPr lang="en-US" sz="1800" dirty="0">
                <a:latin typeface="Arial" charset="0"/>
              </a:rPr>
              <a:t>Add new aspects for physical elements (structures, articulation, power, thermal views, propulsion, electro-magnetic) perhaps each with their own View attributes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65408155-D1F7-DD4C-9CEB-86E018636501}"/>
              </a:ext>
            </a:extLst>
          </p:cNvPr>
          <p:cNvSpPr>
            <a:spLocks noGrp="1"/>
          </p:cNvSpPr>
          <p:nvPr>
            <p:ph type="dt" sz="half" idx="2"/>
          </p:nvPr>
        </p:nvSpPr>
        <p:spPr/>
        <p:txBody>
          <a:bodyPr/>
          <a:lstStyle/>
          <a:p>
            <a:r>
              <a:rPr lang="en-US"/>
              <a:t>16 October 2021</a:t>
            </a:r>
            <a:endParaRPr lang="en-US" dirty="0"/>
          </a:p>
        </p:txBody>
      </p:sp>
    </p:spTree>
    <p:extLst>
      <p:ext uri="{BB962C8B-B14F-4D97-AF65-F5344CB8AC3E}">
        <p14:creationId xmlns:p14="http://schemas.microsoft.com/office/powerpoint/2010/main" val="3793105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October 2021</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formal functions and interfaces, exposed by a space system.  It describes the interfaces of systems entities (hardware, software, people, and/or procedures), how to request and provide services, and their operations and interface binding signatures. </a:t>
            </a:r>
          </a:p>
          <a:p>
            <a:r>
              <a:rPr lang="en-US" sz="1800" kern="0" dirty="0"/>
              <a:t>Stakeholder Concerns:</a:t>
            </a:r>
          </a:p>
          <a:p>
            <a:pPr lvl="1"/>
            <a:r>
              <a:rPr lang="en-US" sz="1400" kern="0" dirty="0"/>
              <a:t>The services provided by the system (H/W, SW, people);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people,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 signature,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interface binding signature,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27-4569-A44A-92C0-539B31EC2BE5}"/>
              </a:ext>
            </a:extLst>
          </p:cNvPr>
          <p:cNvSpPr>
            <a:spLocks noGrp="1"/>
          </p:cNvSpPr>
          <p:nvPr>
            <p:ph type="title"/>
          </p:nvPr>
        </p:nvSpPr>
        <p:spPr>
          <a:xfrm>
            <a:off x="609600" y="76200"/>
            <a:ext cx="8229600" cy="1143000"/>
          </a:xfrm>
        </p:spPr>
        <p:txBody>
          <a:bodyPr/>
          <a:lstStyle/>
          <a:p>
            <a:r>
              <a:rPr lang="en-US" sz="2000" dirty="0"/>
              <a:t>ASL-style Services Viewpoint Example: Mission Control</a:t>
            </a:r>
            <a:br>
              <a:rPr lang="en-US" sz="2000" dirty="0"/>
            </a:br>
            <a:r>
              <a:rPr lang="en-US" sz="2000" dirty="0"/>
              <a:t>Service Table and correspondences</a:t>
            </a:r>
          </a:p>
        </p:txBody>
      </p:sp>
      <p:sp>
        <p:nvSpPr>
          <p:cNvPr id="4" name="Date Placeholder 3">
            <a:extLst>
              <a:ext uri="{FF2B5EF4-FFF2-40B4-BE49-F238E27FC236}">
                <a16:creationId xmlns:a16="http://schemas.microsoft.com/office/drawing/2014/main" id="{4ECC0A31-19CA-1F46-A1EE-D5FD9B4DCA44}"/>
              </a:ext>
            </a:extLst>
          </p:cNvPr>
          <p:cNvSpPr>
            <a:spLocks noGrp="1"/>
          </p:cNvSpPr>
          <p:nvPr>
            <p:ph type="dt" sz="half" idx="10"/>
          </p:nvPr>
        </p:nvSpPr>
        <p:spPr/>
        <p:txBody>
          <a:bodyPr/>
          <a:lstStyle/>
          <a:p>
            <a:r>
              <a:rPr lang="en-US"/>
              <a:t>16 October 2021</a:t>
            </a:r>
            <a:endParaRPr lang="en-US" dirty="0"/>
          </a:p>
        </p:txBody>
      </p:sp>
      <p:pic>
        <p:nvPicPr>
          <p:cNvPr id="12" name="Content Placeholder 11">
            <a:extLst>
              <a:ext uri="{FF2B5EF4-FFF2-40B4-BE49-F238E27FC236}">
                <a16:creationId xmlns:a16="http://schemas.microsoft.com/office/drawing/2014/main" id="{1D550F83-6161-6647-A60C-3B5D0A199E47}"/>
              </a:ext>
            </a:extLst>
          </p:cNvPr>
          <p:cNvPicPr>
            <a:picLocks noGrp="1" noChangeAspect="1"/>
          </p:cNvPicPr>
          <p:nvPr>
            <p:ph idx="1"/>
          </p:nvPr>
        </p:nvPicPr>
        <p:blipFill>
          <a:blip r:embed="rId2"/>
          <a:stretch>
            <a:fillRect/>
          </a:stretch>
        </p:blipFill>
        <p:spPr>
          <a:xfrm>
            <a:off x="3505200" y="3581400"/>
            <a:ext cx="5514335" cy="2311199"/>
          </a:xfrm>
        </p:spPr>
      </p:pic>
      <p:sp>
        <p:nvSpPr>
          <p:cNvPr id="13" name="Oval 12">
            <a:extLst>
              <a:ext uri="{FF2B5EF4-FFF2-40B4-BE49-F238E27FC236}">
                <a16:creationId xmlns:a16="http://schemas.microsoft.com/office/drawing/2014/main" id="{EB31D511-AB2E-4B40-AD09-8D17B60A82CE}"/>
              </a:ext>
            </a:extLst>
          </p:cNvPr>
          <p:cNvSpPr>
            <a:spLocks noChangeArrowheads="1"/>
          </p:cNvSpPr>
          <p:nvPr/>
        </p:nvSpPr>
        <p:spPr bwMode="auto">
          <a:xfrm>
            <a:off x="761028" y="1905000"/>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sp>
        <p:nvSpPr>
          <p:cNvPr id="22" name="Oval 21">
            <a:extLst>
              <a:ext uri="{FF2B5EF4-FFF2-40B4-BE49-F238E27FC236}">
                <a16:creationId xmlns:a16="http://schemas.microsoft.com/office/drawing/2014/main" id="{6B0D69C5-4085-B24D-99B7-88905A51E569}"/>
              </a:ext>
            </a:extLst>
          </p:cNvPr>
          <p:cNvSpPr/>
          <p:nvPr/>
        </p:nvSpPr>
        <p:spPr>
          <a:xfrm>
            <a:off x="1292931" y="245006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C4C57FB-89C5-4F40-B2E4-87B6D6E4237C}"/>
              </a:ext>
            </a:extLst>
          </p:cNvPr>
          <p:cNvSpPr/>
          <p:nvPr/>
        </p:nvSpPr>
        <p:spPr>
          <a:xfrm>
            <a:off x="1779715" y="2391489"/>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5FDA9F5-A221-1343-8DE8-CD441AF9D239}"/>
              </a:ext>
            </a:extLst>
          </p:cNvPr>
          <p:cNvCxnSpPr/>
          <p:nvPr/>
        </p:nvCxnSpPr>
        <p:spPr bwMode="auto">
          <a:xfrm flipH="1" flipV="1">
            <a:off x="1906265" y="2501416"/>
            <a:ext cx="1612777" cy="110098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a:extLst>
              <a:ext uri="{FF2B5EF4-FFF2-40B4-BE49-F238E27FC236}">
                <a16:creationId xmlns:a16="http://schemas.microsoft.com/office/drawing/2014/main" id="{9BAC2B5D-DB06-0442-9882-54F473112414}"/>
              </a:ext>
            </a:extLst>
          </p:cNvPr>
          <p:cNvCxnSpPr>
            <a:stCxn id="58" idx="0"/>
            <a:endCxn id="22" idx="4"/>
          </p:cNvCxnSpPr>
          <p:nvPr/>
        </p:nvCxnSpPr>
        <p:spPr bwMode="auto">
          <a:xfrm flipH="1" flipV="1">
            <a:off x="1364931" y="2594068"/>
            <a:ext cx="489141" cy="127506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6" name="Rectangle 15">
            <a:extLst>
              <a:ext uri="{FF2B5EF4-FFF2-40B4-BE49-F238E27FC236}">
                <a16:creationId xmlns:a16="http://schemas.microsoft.com/office/drawing/2014/main" id="{14FB606C-15D4-F74E-90A0-BD4820A925AE}"/>
              </a:ext>
            </a:extLst>
          </p:cNvPr>
          <p:cNvSpPr/>
          <p:nvPr/>
        </p:nvSpPr>
        <p:spPr bwMode="auto">
          <a:xfrm>
            <a:off x="1345792" y="302590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1FDA835-12AC-4C40-BACD-595B5E31C524}"/>
              </a:ext>
            </a:extLst>
          </p:cNvPr>
          <p:cNvSpPr/>
          <p:nvPr/>
        </p:nvSpPr>
        <p:spPr bwMode="auto">
          <a:xfrm>
            <a:off x="2158439" y="276774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72BAB92C-7C42-A04C-BFFE-A5A3A9062283}"/>
              </a:ext>
            </a:extLst>
          </p:cNvPr>
          <p:cNvGrpSpPr/>
          <p:nvPr/>
        </p:nvGrpSpPr>
        <p:grpSpPr>
          <a:xfrm>
            <a:off x="609600" y="3995256"/>
            <a:ext cx="1378017" cy="2121742"/>
            <a:chOff x="460986" y="1483139"/>
            <a:chExt cx="2167383" cy="3782065"/>
          </a:xfrm>
        </p:grpSpPr>
        <p:sp>
          <p:nvSpPr>
            <p:cNvPr id="43" name="AutoShape 1">
              <a:extLst>
                <a:ext uri="{FF2B5EF4-FFF2-40B4-BE49-F238E27FC236}">
                  <a16:creationId xmlns:a16="http://schemas.microsoft.com/office/drawing/2014/main" id="{C0ECDCE1-3FD0-F540-877F-D0E270B983E7}"/>
                </a:ext>
              </a:extLst>
            </p:cNvPr>
            <p:cNvSpPr>
              <a:spLocks noChangeArrowheads="1"/>
            </p:cNvSpPr>
            <p:nvPr/>
          </p:nvSpPr>
          <p:spPr bwMode="auto">
            <a:xfrm>
              <a:off x="460986" y="1483139"/>
              <a:ext cx="2167383" cy="3782065"/>
            </a:xfrm>
            <a:prstGeom prst="cube">
              <a:avLst>
                <a:gd name="adj" fmla="val 6368"/>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44" name="Oval 8">
              <a:extLst>
                <a:ext uri="{FF2B5EF4-FFF2-40B4-BE49-F238E27FC236}">
                  <a16:creationId xmlns:a16="http://schemas.microsoft.com/office/drawing/2014/main" id="{E769FB7C-CB2F-A24A-87F5-4A9BCD2D2D45}"/>
                </a:ext>
              </a:extLst>
            </p:cNvPr>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45" name="Straight Connector 44">
              <a:extLst>
                <a:ext uri="{FF2B5EF4-FFF2-40B4-BE49-F238E27FC236}">
                  <a16:creationId xmlns:a16="http://schemas.microsoft.com/office/drawing/2014/main" id="{7C754089-06C5-E045-B6B3-922396DB3C14}"/>
                </a:ext>
              </a:extLst>
            </p:cNvPr>
            <p:cNvCxnSpPr>
              <a:stCxn id="44" idx="4"/>
              <a:endCxn id="47"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Rectangle 45">
              <a:extLst>
                <a:ext uri="{FF2B5EF4-FFF2-40B4-BE49-F238E27FC236}">
                  <a16:creationId xmlns:a16="http://schemas.microsoft.com/office/drawing/2014/main" id="{D43EA03E-FF01-B448-A665-8ED4E3C460DD}"/>
                </a:ext>
              </a:extLst>
            </p:cNvPr>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Message Abstraction</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6AE7658-A540-1E47-87FE-FBDC1D406E77}"/>
                </a:ext>
              </a:extLst>
            </p:cNvPr>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48" name="Straight Connector 47">
              <a:extLst>
                <a:ext uri="{FF2B5EF4-FFF2-40B4-BE49-F238E27FC236}">
                  <a16:creationId xmlns:a16="http://schemas.microsoft.com/office/drawing/2014/main" id="{5751343C-44CB-DF4B-A8EF-74844D1A96E8}"/>
                </a:ext>
              </a:extLst>
            </p:cNvPr>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D06C07C8-BF40-E045-A4C1-C5C590DE87DD}"/>
                </a:ext>
              </a:extLst>
            </p:cNvPr>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0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B5B3BA7-313F-3646-B1AE-5E0E5C404076}"/>
                </a:ext>
              </a:extLst>
            </p:cNvPr>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Technology Binding</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68C971-8E75-AD40-891A-C95C3E8555F7}"/>
                </a:ext>
              </a:extLst>
            </p:cNvPr>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Transport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9176DE9C-F8E0-DD48-99B9-185BC98F7310}"/>
                </a:ext>
              </a:extLst>
            </p:cNvPr>
            <p:cNvCxnSpPr>
              <a:stCxn id="50" idx="2"/>
              <a:endCxn id="54"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a:extLst>
                <a:ext uri="{FF2B5EF4-FFF2-40B4-BE49-F238E27FC236}">
                  <a16:creationId xmlns:a16="http://schemas.microsoft.com/office/drawing/2014/main" id="{842B2454-DC9D-9B40-B01E-FE8005369EB8}"/>
                </a:ext>
              </a:extLst>
            </p:cNvPr>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C5655A20-AD3A-5643-95F1-83B795F2BA86}"/>
                </a:ext>
              </a:extLst>
            </p:cNvPr>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Transfer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880260A-88C7-914F-B68B-86286EF6B6A4}"/>
                </a:ext>
              </a:extLst>
            </p:cNvPr>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Link Layer</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5E7748A3-860E-5143-A7B3-6EB0784E64EA}"/>
              </a:ext>
            </a:extLst>
          </p:cNvPr>
          <p:cNvSpPr/>
          <p:nvPr/>
        </p:nvSpPr>
        <p:spPr>
          <a:xfrm>
            <a:off x="5029200" y="3107323"/>
            <a:ext cx="2687210" cy="584775"/>
          </a:xfrm>
          <a:prstGeom prst="rect">
            <a:avLst/>
          </a:prstGeom>
        </p:spPr>
        <p:txBody>
          <a:bodyPr wrap="none">
            <a:spAutoFit/>
          </a:bodyPr>
          <a:lstStyle/>
          <a:p>
            <a:r>
              <a:rPr lang="en-US" sz="1600" u="sng" dirty="0"/>
              <a:t>Services Viewpoint Table </a:t>
            </a:r>
          </a:p>
          <a:p>
            <a:r>
              <a:rPr lang="en-US" sz="1600" u="sng" dirty="0"/>
              <a:t>Function, Operation, Data</a:t>
            </a:r>
          </a:p>
        </p:txBody>
      </p:sp>
      <p:sp>
        <p:nvSpPr>
          <p:cNvPr id="58" name="Rectangle 57">
            <a:extLst>
              <a:ext uri="{FF2B5EF4-FFF2-40B4-BE49-F238E27FC236}">
                <a16:creationId xmlns:a16="http://schemas.microsoft.com/office/drawing/2014/main" id="{FE987B2E-0A7C-FE41-9AF0-D1C607F5F59B}"/>
              </a:ext>
            </a:extLst>
          </p:cNvPr>
          <p:cNvSpPr/>
          <p:nvPr/>
        </p:nvSpPr>
        <p:spPr bwMode="auto">
          <a:xfrm>
            <a:off x="1650743" y="3869132"/>
            <a:ext cx="406657" cy="2514600"/>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1" name="Rectangle 60">
            <a:extLst>
              <a:ext uri="{FF2B5EF4-FFF2-40B4-BE49-F238E27FC236}">
                <a16:creationId xmlns:a16="http://schemas.microsoft.com/office/drawing/2014/main" id="{A0632346-A29A-EA44-843B-C4C88F854A1E}"/>
              </a:ext>
            </a:extLst>
          </p:cNvPr>
          <p:cNvSpPr/>
          <p:nvPr/>
        </p:nvSpPr>
        <p:spPr>
          <a:xfrm>
            <a:off x="2522033" y="3053584"/>
            <a:ext cx="1172565" cy="646331"/>
          </a:xfrm>
          <a:prstGeom prst="rect">
            <a:avLst/>
          </a:prstGeom>
        </p:spPr>
        <p:txBody>
          <a:bodyPr wrap="none">
            <a:spAutoFit/>
          </a:bodyPr>
          <a:lstStyle/>
          <a:p>
            <a:r>
              <a:rPr lang="en-US" sz="1200" dirty="0">
                <a:solidFill>
                  <a:srgbClr val="FF0000"/>
                </a:solidFill>
              </a:rPr>
              <a:t>Service View:</a:t>
            </a:r>
          </a:p>
          <a:p>
            <a:r>
              <a:rPr lang="en-US" sz="1200" dirty="0">
                <a:solidFill>
                  <a:srgbClr val="FF0000"/>
                </a:solidFill>
              </a:rPr>
              <a:t>Service </a:t>
            </a:r>
          </a:p>
          <a:p>
            <a:r>
              <a:rPr lang="en-US" sz="1200" dirty="0">
                <a:solidFill>
                  <a:srgbClr val="FF0000"/>
                </a:solidFill>
              </a:rPr>
              <a:t>Description</a:t>
            </a:r>
          </a:p>
        </p:txBody>
      </p:sp>
      <p:sp>
        <p:nvSpPr>
          <p:cNvPr id="62" name="Rectangle 61">
            <a:extLst>
              <a:ext uri="{FF2B5EF4-FFF2-40B4-BE49-F238E27FC236}">
                <a16:creationId xmlns:a16="http://schemas.microsoft.com/office/drawing/2014/main" id="{97C9C9A3-D99C-BE4B-BF66-2D339A322C05}"/>
              </a:ext>
            </a:extLst>
          </p:cNvPr>
          <p:cNvSpPr/>
          <p:nvPr/>
        </p:nvSpPr>
        <p:spPr>
          <a:xfrm>
            <a:off x="2023916" y="4080326"/>
            <a:ext cx="1237839" cy="1015663"/>
          </a:xfrm>
          <a:prstGeom prst="rect">
            <a:avLst/>
          </a:prstGeom>
        </p:spPr>
        <p:txBody>
          <a:bodyPr wrap="none">
            <a:spAutoFit/>
          </a:bodyPr>
          <a:lstStyle/>
          <a:p>
            <a:r>
              <a:rPr lang="en-US" sz="1200" dirty="0">
                <a:solidFill>
                  <a:srgbClr val="FF0000"/>
                </a:solidFill>
              </a:rPr>
              <a:t>Protocol view:</a:t>
            </a:r>
          </a:p>
          <a:p>
            <a:r>
              <a:rPr lang="en-US" sz="1200" dirty="0">
                <a:solidFill>
                  <a:srgbClr val="FF0000"/>
                </a:solidFill>
              </a:rPr>
              <a:t>Service </a:t>
            </a:r>
          </a:p>
          <a:p>
            <a:r>
              <a:rPr lang="en-US" sz="1200" dirty="0">
                <a:solidFill>
                  <a:srgbClr val="FF0000"/>
                </a:solidFill>
              </a:rPr>
              <a:t>Interface</a:t>
            </a:r>
          </a:p>
          <a:p>
            <a:r>
              <a:rPr lang="en-US" sz="1200" dirty="0">
                <a:solidFill>
                  <a:srgbClr val="FF0000"/>
                </a:solidFill>
              </a:rPr>
              <a:t>Binding</a:t>
            </a:r>
          </a:p>
          <a:p>
            <a:r>
              <a:rPr lang="en-US" sz="1200" dirty="0">
                <a:solidFill>
                  <a:srgbClr val="FF0000"/>
                </a:solidFill>
              </a:rPr>
              <a:t>Signature</a:t>
            </a:r>
          </a:p>
        </p:txBody>
      </p:sp>
      <p:sp>
        <p:nvSpPr>
          <p:cNvPr id="63" name="Rectangle 62">
            <a:extLst>
              <a:ext uri="{FF2B5EF4-FFF2-40B4-BE49-F238E27FC236}">
                <a16:creationId xmlns:a16="http://schemas.microsoft.com/office/drawing/2014/main" id="{252CBD33-EC3B-9B49-803E-3348C0FF4DE8}"/>
              </a:ext>
            </a:extLst>
          </p:cNvPr>
          <p:cNvSpPr/>
          <p:nvPr/>
        </p:nvSpPr>
        <p:spPr>
          <a:xfrm>
            <a:off x="3086909" y="1375826"/>
            <a:ext cx="1373856" cy="1015663"/>
          </a:xfrm>
          <a:prstGeom prst="rect">
            <a:avLst/>
          </a:prstGeom>
        </p:spPr>
        <p:txBody>
          <a:bodyPr wrap="square">
            <a:spAutoFit/>
          </a:bodyPr>
          <a:lstStyle/>
          <a:p>
            <a:r>
              <a:rPr lang="en-US" sz="1200" dirty="0">
                <a:solidFill>
                  <a:srgbClr val="FF0000"/>
                </a:solidFill>
              </a:rPr>
              <a:t>Information</a:t>
            </a:r>
          </a:p>
          <a:p>
            <a:r>
              <a:rPr lang="en-US" sz="1200" dirty="0">
                <a:solidFill>
                  <a:srgbClr val="FF0000"/>
                </a:solidFill>
              </a:rPr>
              <a:t>View:</a:t>
            </a:r>
          </a:p>
          <a:p>
            <a:r>
              <a:rPr lang="en-US" sz="1200" dirty="0">
                <a:solidFill>
                  <a:srgbClr val="FF0000"/>
                </a:solidFill>
              </a:rPr>
              <a:t>Information Object</a:t>
            </a:r>
          </a:p>
          <a:p>
            <a:r>
              <a:rPr lang="en-US" sz="1200" dirty="0">
                <a:solidFill>
                  <a:srgbClr val="FF0000"/>
                </a:solidFill>
              </a:rPr>
              <a:t>Description</a:t>
            </a:r>
          </a:p>
        </p:txBody>
      </p:sp>
      <p:pic>
        <p:nvPicPr>
          <p:cNvPr id="65" name="Picture 64">
            <a:extLst>
              <a:ext uri="{FF2B5EF4-FFF2-40B4-BE49-F238E27FC236}">
                <a16:creationId xmlns:a16="http://schemas.microsoft.com/office/drawing/2014/main" id="{EA908A3C-DDA6-9443-9967-A0BF9FC38127}"/>
              </a:ext>
            </a:extLst>
          </p:cNvPr>
          <p:cNvPicPr>
            <a:picLocks noChangeAspect="1"/>
          </p:cNvPicPr>
          <p:nvPr/>
        </p:nvPicPr>
        <p:blipFill>
          <a:blip r:embed="rId3"/>
          <a:stretch>
            <a:fillRect/>
          </a:stretch>
        </p:blipFill>
        <p:spPr>
          <a:xfrm>
            <a:off x="4021732" y="986840"/>
            <a:ext cx="2565546" cy="1265644"/>
          </a:xfrm>
          <a:prstGeom prst="rect">
            <a:avLst/>
          </a:prstGeom>
        </p:spPr>
      </p:pic>
      <p:cxnSp>
        <p:nvCxnSpPr>
          <p:cNvPr id="37" name="Straight Connector 36">
            <a:extLst>
              <a:ext uri="{FF2B5EF4-FFF2-40B4-BE49-F238E27FC236}">
                <a16:creationId xmlns:a16="http://schemas.microsoft.com/office/drawing/2014/main" id="{4ED7C1D9-A3EE-8C42-831B-38E868761A96}"/>
              </a:ext>
            </a:extLst>
          </p:cNvPr>
          <p:cNvCxnSpPr/>
          <p:nvPr/>
        </p:nvCxnSpPr>
        <p:spPr bwMode="auto">
          <a:xfrm flipH="1">
            <a:off x="2522034" y="2252484"/>
            <a:ext cx="602166" cy="515261"/>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384730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relationships between UML, ISO 42010, and RASDS meta-models, and user models</a:t>
            </a:r>
          </a:p>
        </p:txBody>
      </p:sp>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16 October 2021</a:t>
            </a:r>
            <a:endParaRPr lang="en-US" dirty="0"/>
          </a:p>
        </p:txBody>
      </p:sp>
      <p:pic>
        <p:nvPicPr>
          <p:cNvPr id="16" name="Content Placeholder 15">
            <a:extLst>
              <a:ext uri="{FF2B5EF4-FFF2-40B4-BE49-F238E27FC236}">
                <a16:creationId xmlns:a16="http://schemas.microsoft.com/office/drawing/2014/main" id="{738B1F93-D7C9-C54A-80B4-15361C2E2BF0}"/>
              </a:ext>
            </a:extLst>
          </p:cNvPr>
          <p:cNvPicPr>
            <a:picLocks noGrp="1" noChangeAspect="1"/>
          </p:cNvPicPr>
          <p:nvPr>
            <p:ph idx="1"/>
          </p:nvPr>
        </p:nvPicPr>
        <p:blipFill rotWithShape="1">
          <a:blip r:embed="rId2"/>
          <a:srcRect l="2479" t="18107" r="9224" b="3809"/>
          <a:stretch/>
        </p:blipFill>
        <p:spPr>
          <a:xfrm>
            <a:off x="76200" y="914400"/>
            <a:ext cx="8140096" cy="5562600"/>
          </a:xfrm>
        </p:spPr>
      </p:pic>
      <p:sp>
        <p:nvSpPr>
          <p:cNvPr id="18" name="TextBox 17">
            <a:extLst>
              <a:ext uri="{FF2B5EF4-FFF2-40B4-BE49-F238E27FC236}">
                <a16:creationId xmlns:a16="http://schemas.microsoft.com/office/drawing/2014/main" id="{E07FE1FF-3E10-8745-B2C4-172F88B49628}"/>
              </a:ext>
            </a:extLst>
          </p:cNvPr>
          <p:cNvSpPr txBox="1"/>
          <p:nvPr/>
        </p:nvSpPr>
        <p:spPr>
          <a:xfrm>
            <a:off x="7378096" y="2286000"/>
            <a:ext cx="1765904" cy="707886"/>
          </a:xfrm>
          <a:prstGeom prst="rect">
            <a:avLst/>
          </a:prstGeom>
          <a:noFill/>
        </p:spPr>
        <p:txBody>
          <a:bodyPr wrap="square" rtlCol="0">
            <a:spAutoFit/>
          </a:bodyPr>
          <a:lstStyle/>
          <a:p>
            <a:r>
              <a:rPr lang="en-US" sz="1000" dirty="0">
                <a:solidFill>
                  <a:srgbClr val="EF43F7"/>
                </a:solidFill>
              </a:rPr>
              <a:t>RASDS meta-model defines specific Viewpoints, Objects, and Representations</a:t>
            </a:r>
          </a:p>
        </p:txBody>
      </p:sp>
      <p:sp>
        <p:nvSpPr>
          <p:cNvPr id="19" name="TextBox 18">
            <a:extLst>
              <a:ext uri="{FF2B5EF4-FFF2-40B4-BE49-F238E27FC236}">
                <a16:creationId xmlns:a16="http://schemas.microsoft.com/office/drawing/2014/main" id="{6B80624A-B9FE-3C4B-8C3A-7028FA79FE7E}"/>
              </a:ext>
            </a:extLst>
          </p:cNvPr>
          <p:cNvSpPr txBox="1"/>
          <p:nvPr/>
        </p:nvSpPr>
        <p:spPr>
          <a:xfrm>
            <a:off x="7378096" y="3232357"/>
            <a:ext cx="1765904" cy="707886"/>
          </a:xfrm>
          <a:prstGeom prst="rect">
            <a:avLst/>
          </a:prstGeom>
          <a:noFill/>
        </p:spPr>
        <p:txBody>
          <a:bodyPr wrap="square" rtlCol="0">
            <a:spAutoFit/>
          </a:bodyPr>
          <a:lstStyle/>
          <a:p>
            <a:r>
              <a:rPr lang="en-US" sz="1000" dirty="0">
                <a:solidFill>
                  <a:srgbClr val="EF43F7"/>
                </a:solidFill>
              </a:rPr>
              <a:t>RASDS model defines specific Views &amp; Model attributes, users may extend</a:t>
            </a:r>
          </a:p>
        </p:txBody>
      </p:sp>
      <p:sp>
        <p:nvSpPr>
          <p:cNvPr id="20" name="TextBox 19">
            <a:extLst>
              <a:ext uri="{FF2B5EF4-FFF2-40B4-BE49-F238E27FC236}">
                <a16:creationId xmlns:a16="http://schemas.microsoft.com/office/drawing/2014/main" id="{D6E71F73-B82A-EB46-98C5-9830D2E83F69}"/>
              </a:ext>
            </a:extLst>
          </p:cNvPr>
          <p:cNvSpPr txBox="1"/>
          <p:nvPr/>
        </p:nvSpPr>
        <p:spPr>
          <a:xfrm>
            <a:off x="7378096" y="4854678"/>
            <a:ext cx="1765904" cy="707886"/>
          </a:xfrm>
          <a:prstGeom prst="rect">
            <a:avLst/>
          </a:prstGeom>
          <a:noFill/>
        </p:spPr>
        <p:txBody>
          <a:bodyPr wrap="square" rtlCol="0">
            <a:spAutoFit/>
          </a:bodyPr>
          <a:lstStyle/>
          <a:p>
            <a:r>
              <a:rPr lang="en-US" sz="1000" dirty="0">
                <a:solidFill>
                  <a:srgbClr val="EF43F7"/>
                </a:solidFill>
              </a:rPr>
              <a:t>Users adopt / adapt RASDS to describe their specific systems architecture</a:t>
            </a:r>
          </a:p>
        </p:txBody>
      </p:sp>
    </p:spTree>
    <p:extLst>
      <p:ext uri="{BB962C8B-B14F-4D97-AF65-F5344CB8AC3E}">
        <p14:creationId xmlns:p14="http://schemas.microsoft.com/office/powerpoint/2010/main" val="3254176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Service &amp; Protocol Diagram</a:t>
            </a:r>
            <a:br>
              <a:rPr lang="en-US" altLang="en-US" kern="1200" dirty="0">
                <a:solidFill>
                  <a:srgbClr val="0099A6"/>
                </a:solidFill>
              </a:rPr>
            </a:br>
            <a:r>
              <a:rPr lang="en-US" altLang="en-US" sz="2000" kern="1200" dirty="0">
                <a:solidFill>
                  <a:srgbClr val="0099A6"/>
                </a:solidFill>
              </a:rPr>
              <a:t>(for a Single Service)</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8357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Outbound Svc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866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Inbound Svc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6586" y="3705880"/>
            <a:ext cx="9108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a:t>Service</a:t>
            </a:r>
          </a:p>
          <a:p>
            <a:pPr algn="ctr"/>
            <a:r>
              <a:rPr lang="en-US" altLang="en-US" sz="1400" dirty="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3961940" y="2405390"/>
            <a:ext cx="12458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a:t>Service</a:t>
            </a:r>
          </a:p>
          <a:p>
            <a:pPr algn="ctr"/>
            <a:r>
              <a:rPr lang="en-US" altLang="en-US" sz="1400" dirty="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29855" y="4587875"/>
            <a:ext cx="10983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a:t>encryption</a:t>
            </a:r>
          </a:p>
          <a:p>
            <a:pPr algn="ctr"/>
            <a:r>
              <a:rPr lang="en-US" altLang="en-US" sz="1400" dirty="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843462" y="4662485"/>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20185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dirty="0"/>
              <a:t>Service Protocol</a:t>
            </a:r>
            <a:r>
              <a:rPr lang="en-US" altLang="en-US" sz="1400" dirty="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16 October 2021</a:t>
            </a:r>
            <a:endParaRPr lang="en-US" dirty="0"/>
          </a:p>
        </p:txBody>
      </p:sp>
    </p:spTree>
    <p:extLst>
      <p:ext uri="{BB962C8B-B14F-4D97-AF65-F5344CB8AC3E}">
        <p14:creationId xmlns:p14="http://schemas.microsoft.com/office/powerpoint/2010/main" val="3215527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5E-3076-CF4B-8743-1DD7E3F7B2BD}"/>
              </a:ext>
            </a:extLst>
          </p:cNvPr>
          <p:cNvSpPr>
            <a:spLocks noGrp="1"/>
          </p:cNvSpPr>
          <p:nvPr>
            <p:ph type="title"/>
          </p:nvPr>
        </p:nvSpPr>
        <p:spPr>
          <a:xfrm>
            <a:off x="457200" y="-7937"/>
            <a:ext cx="8229600" cy="1143000"/>
          </a:xfrm>
        </p:spPr>
        <p:txBody>
          <a:bodyPr/>
          <a:lstStyle/>
          <a:p>
            <a:r>
              <a:rPr lang="en-US" dirty="0"/>
              <a:t>Relationship to Service Oriented </a:t>
            </a:r>
            <a:br>
              <a:rPr lang="en-US" dirty="0"/>
            </a:br>
            <a:r>
              <a:rPr lang="en-US" dirty="0"/>
              <a:t>Architecture (SOA) Aspects</a:t>
            </a:r>
          </a:p>
        </p:txBody>
      </p:sp>
      <p:sp>
        <p:nvSpPr>
          <p:cNvPr id="3" name="Content Placeholder 2">
            <a:extLst>
              <a:ext uri="{FF2B5EF4-FFF2-40B4-BE49-F238E27FC236}">
                <a16:creationId xmlns:a16="http://schemas.microsoft.com/office/drawing/2014/main" id="{446A6D8E-18D5-0F48-A55B-644BBCD81306}"/>
              </a:ext>
            </a:extLst>
          </p:cNvPr>
          <p:cNvSpPr>
            <a:spLocks noGrp="1"/>
          </p:cNvSpPr>
          <p:nvPr>
            <p:ph idx="1"/>
          </p:nvPr>
        </p:nvSpPr>
        <p:spPr>
          <a:xfrm>
            <a:off x="453154" y="1066800"/>
            <a:ext cx="8229600" cy="4525963"/>
          </a:xfrm>
        </p:spPr>
        <p:txBody>
          <a:bodyPr/>
          <a:lstStyle/>
          <a:p>
            <a:r>
              <a:rPr lang="en-US" sz="2000" dirty="0"/>
              <a:t>Service-oriented architecture is a style of software design where services are provided to the other components by application components, through a communication protocol over a network.</a:t>
            </a:r>
          </a:p>
          <a:p>
            <a:r>
              <a:rPr lang="en-US" sz="2000" dirty="0"/>
              <a:t>Service-oriented architecture integrates distributed, separately maintained and deployed software components. It is enabled by technologies and standards that facilitate components' communication and cooperation over a network, especially over an IP network. </a:t>
            </a:r>
          </a:p>
          <a:p>
            <a:endParaRPr lang="en-US" sz="2000" dirty="0"/>
          </a:p>
          <a:p>
            <a:r>
              <a:rPr lang="en-US" sz="2000" b="0" dirty="0"/>
              <a:t>A service has four properties according to one of many definitions of SOA:</a:t>
            </a:r>
            <a:r>
              <a:rPr lang="en-US" sz="2000" b="0" baseline="30000" dirty="0">
                <a:hlinkClick r:id="rId2"/>
              </a:rPr>
              <a:t>[2]</a:t>
            </a:r>
            <a:endParaRPr lang="en-US" sz="2000" b="0" dirty="0"/>
          </a:p>
          <a:p>
            <a:pPr lvl="1"/>
            <a:r>
              <a:rPr lang="en-US" sz="1800" b="0" dirty="0"/>
              <a:t>It logically represents a business activity with a specified outcome.</a:t>
            </a:r>
          </a:p>
          <a:p>
            <a:pPr lvl="1"/>
            <a:r>
              <a:rPr lang="en-US" sz="1800" b="0" dirty="0"/>
              <a:t>It is self-contained (</a:t>
            </a:r>
            <a:r>
              <a:rPr lang="en-US" sz="1800" b="0" i="1" dirty="0"/>
              <a:t>not well defined</a:t>
            </a:r>
            <a:r>
              <a:rPr lang="en-US" sz="1800" b="0" dirty="0"/>
              <a:t>)</a:t>
            </a:r>
          </a:p>
          <a:p>
            <a:pPr lvl="1"/>
            <a:r>
              <a:rPr lang="en-US" sz="1800" b="0" dirty="0"/>
              <a:t>It is a </a:t>
            </a:r>
            <a:r>
              <a:rPr lang="en-US" sz="1800" b="0" dirty="0">
                <a:hlinkClick r:id="rId3" tooltip="Black box"/>
              </a:rPr>
              <a:t>black box</a:t>
            </a:r>
            <a:r>
              <a:rPr lang="en-US" sz="1800" b="0" dirty="0"/>
              <a:t> for its consumers, meaning the consumer does not have to be aware of the service's inner workings.</a:t>
            </a:r>
          </a:p>
          <a:p>
            <a:pPr lvl="1"/>
            <a:r>
              <a:rPr lang="en-US" sz="1800" b="0" dirty="0"/>
              <a:t>It may consist of other underlying services.</a:t>
            </a:r>
            <a:r>
              <a:rPr lang="en-US" sz="1800" b="0" baseline="30000" dirty="0">
                <a:hlinkClick r:id="rId4"/>
              </a:rPr>
              <a:t>[3]</a:t>
            </a:r>
            <a:endParaRPr lang="en-US" sz="1800" b="0" baseline="30000" dirty="0"/>
          </a:p>
          <a:p>
            <a:endParaRPr lang="en-US" sz="2100" b="0" baseline="30000" dirty="0"/>
          </a:p>
          <a:p>
            <a:endParaRPr lang="en-US" sz="2100" b="0" baseline="30000" dirty="0"/>
          </a:p>
          <a:p>
            <a:r>
              <a:rPr lang="en-US" sz="2100" b="0" baseline="30000" dirty="0"/>
              <a:t>Definitions taken from </a:t>
            </a:r>
            <a:r>
              <a:rPr lang="en-US" sz="2100" b="0" baseline="30000" dirty="0">
                <a:hlinkClick r:id="rId5"/>
              </a:rPr>
              <a:t>https://en.wikipedia.org/wiki/Service-oriented_architecture</a:t>
            </a:r>
            <a:endParaRPr lang="en-US" sz="2100" b="0" baseline="30000" dirty="0"/>
          </a:p>
          <a:p>
            <a:r>
              <a:rPr lang="en-US" sz="2100" b="0" baseline="30000" dirty="0"/>
              <a:t>The CCSDS use of “Service” is consistent with these definitions</a:t>
            </a:r>
            <a:endParaRPr lang="en-US" sz="2100" b="0" dirty="0"/>
          </a:p>
          <a:p>
            <a:endParaRPr lang="en-US" sz="2000" dirty="0"/>
          </a:p>
        </p:txBody>
      </p:sp>
      <p:sp>
        <p:nvSpPr>
          <p:cNvPr id="4" name="Date Placeholder 3">
            <a:extLst>
              <a:ext uri="{FF2B5EF4-FFF2-40B4-BE49-F238E27FC236}">
                <a16:creationId xmlns:a16="http://schemas.microsoft.com/office/drawing/2014/main" id="{DBADE93F-8744-4547-B65B-F8FFC029F3A9}"/>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787335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Operations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1143000"/>
            <a:ext cx="8229600" cy="4983163"/>
          </a:xfrm>
        </p:spPr>
        <p:txBody>
          <a:bodyPr/>
          <a:lstStyle/>
          <a:p>
            <a:r>
              <a:rPr lang="en-US" dirty="0"/>
              <a:t>The Operations Viewpoint …</a:t>
            </a:r>
          </a:p>
          <a:p>
            <a:r>
              <a:rPr lang="en-US" sz="1800" dirty="0"/>
              <a:t>Stakeholder Concerns:</a:t>
            </a:r>
          </a:p>
          <a:p>
            <a:pPr lvl="1"/>
            <a:r>
              <a:rPr lang="en-US" sz="1400" dirty="0"/>
              <a:t>The operations enabled by the system; </a:t>
            </a:r>
          </a:p>
          <a:p>
            <a:pPr lvl="1"/>
            <a:r>
              <a:rPr lang="en-US" sz="1400" dirty="0"/>
              <a:t>The activities carried out by the system; </a:t>
            </a:r>
          </a:p>
          <a:p>
            <a:pPr lvl="1"/>
            <a:r>
              <a:rPr lang="en-US" sz="1400" dirty="0"/>
              <a:t>The requirements on operations and activities; </a:t>
            </a:r>
          </a:p>
          <a:p>
            <a:pPr lvl="1"/>
            <a:r>
              <a:rPr lang="en-US" sz="1400" dirty="0"/>
              <a:t>The constraints on operations and activities; </a:t>
            </a:r>
          </a:p>
          <a:p>
            <a:pPr lvl="1"/>
            <a:r>
              <a:rPr lang="en-US" sz="1400" dirty="0"/>
              <a:t>How these support systems capabilities. </a:t>
            </a:r>
          </a:p>
          <a:p>
            <a:r>
              <a:rPr lang="en-US" sz="1800" dirty="0"/>
              <a:t>Operations Objects: </a:t>
            </a:r>
          </a:p>
          <a:p>
            <a:pPr lvl="1"/>
            <a:r>
              <a:rPr lang="en-US" sz="1400" dirty="0"/>
              <a:t>Types: Capabilities (), Processes (), Operations (), Activities (), Resources (systems, people, software, </a:t>
            </a:r>
            <a:r>
              <a:rPr lang="en-US" sz="1400" dirty="0" err="1"/>
              <a:t>etc</a:t>
            </a:r>
            <a:r>
              <a:rPr lang="en-US" sz="1400" dirty="0"/>
              <a:t>) having operational roles, data types; </a:t>
            </a:r>
          </a:p>
          <a:p>
            <a:pPr lvl="1"/>
            <a:r>
              <a:rPr lang="en-US" sz="1400" dirty="0"/>
              <a:t>Attributes: names, types, flows, relationships, requirements, interaction modes, policies, constraints; </a:t>
            </a:r>
          </a:p>
          <a:p>
            <a:r>
              <a:rPr lang="en-US" sz="1800" dirty="0"/>
              <a:t>Domains (boundaries of responsibility or ownership);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1382885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16 October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3FCCB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Operational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Operational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Properties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Processes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Products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Products are supplied to and requests are made of other Operational Objects </a:t>
            </a:r>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09571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operation is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other Operations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992506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457200" y="134082"/>
            <a:ext cx="8229600" cy="682229"/>
          </a:xfrm>
        </p:spPr>
        <p:txBody>
          <a:bodyPr/>
          <a:lstStyle/>
          <a:p>
            <a:r>
              <a:rPr lang="en-US" sz="2400" dirty="0"/>
              <a:t>Operational Viewpoint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685800" y="914400"/>
            <a:ext cx="7715250" cy="2605565"/>
          </a:xfrm>
        </p:spPr>
        <p:txBody>
          <a:bodyPr/>
          <a:lstStyle/>
          <a:p>
            <a:r>
              <a:rPr lang="en-US" sz="1400" dirty="0"/>
              <a:t>For the Operational Viewpoint we need a set of terms and associated definitions.  </a:t>
            </a:r>
          </a:p>
          <a:p>
            <a:pPr lvl="1"/>
            <a:r>
              <a:rPr lang="en-US" sz="1100" dirty="0"/>
              <a:t>Process:</a:t>
            </a:r>
          </a:p>
          <a:p>
            <a:pPr lvl="2"/>
            <a:r>
              <a:rPr lang="en-US" sz="1000" u="sng" dirty="0"/>
              <a:t>“set of interrelated or interacting activities which transforms inputs into outputs” NIST</a:t>
            </a:r>
          </a:p>
          <a:p>
            <a:pPr lvl="1"/>
            <a:r>
              <a:rPr lang="en-US" sz="1100" dirty="0"/>
              <a:t>Activity:</a:t>
            </a:r>
          </a:p>
          <a:p>
            <a:pPr lvl="2"/>
            <a:r>
              <a:rPr lang="en-US" sz="1000" u="sng" dirty="0"/>
              <a:t>“Set of cohesive tasks of a process.” NIST</a:t>
            </a:r>
            <a:endParaRPr lang="en-US" sz="1000" dirty="0"/>
          </a:p>
          <a:p>
            <a:pPr lvl="1"/>
            <a:r>
              <a:rPr lang="en-US" sz="1100" dirty="0"/>
              <a:t>Procedure:</a:t>
            </a:r>
          </a:p>
          <a:p>
            <a:pPr lvl="2"/>
            <a:r>
              <a:rPr lang="en-US" sz="1000" u="sng" dirty="0"/>
              <a:t>“An ordered set of tasks for performing some action.” Wikipedia</a:t>
            </a:r>
          </a:p>
          <a:p>
            <a:pPr lvl="1"/>
            <a:r>
              <a:rPr lang="en-US" sz="1100" dirty="0"/>
              <a:t>Task:</a:t>
            </a:r>
          </a:p>
          <a:p>
            <a:pPr lvl="2"/>
            <a:r>
              <a:rPr lang="en-US" sz="1000" u="sng" dirty="0"/>
              <a:t>“A Task is a specific defined piece of work that, combined with other identified Tasks, composes the work in a specific specialty area or work role.”  NIST</a:t>
            </a:r>
          </a:p>
          <a:p>
            <a:pPr lvl="1"/>
            <a:r>
              <a:rPr lang="en-US" sz="1100" dirty="0"/>
              <a:t>Action:</a:t>
            </a:r>
          </a:p>
          <a:p>
            <a:pPr lvl="2"/>
            <a:r>
              <a:rPr lang="en-US" sz="1000" u="sng" dirty="0"/>
              <a:t>“An action is something that happens within an object, either with or without participation of another object. An interaction is an action performed by an object with participation of another object or with its environment. “ RASDS </a:t>
            </a:r>
          </a:p>
          <a:p>
            <a:pPr lvl="1"/>
            <a:r>
              <a:rPr lang="en-US" sz="1100" dirty="0"/>
              <a:t>Product:</a:t>
            </a:r>
          </a:p>
          <a:p>
            <a:pPr lvl="2"/>
            <a:r>
              <a:rPr lang="en-US" sz="1000" u="sng" dirty="0"/>
              <a:t>“Result of a process. Note: A system as a “product” is what is delivered by systems engineering.” NIST</a:t>
            </a:r>
          </a:p>
          <a:p>
            <a:pPr lvl="2"/>
            <a:endParaRPr lang="en-US" sz="10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16 October 2021</a:t>
            </a:r>
            <a:endParaRPr lang="en-US" b="0" dirty="0"/>
          </a:p>
        </p:txBody>
      </p:sp>
      <p:sp>
        <p:nvSpPr>
          <p:cNvPr id="5" name="Rounded Rectangle 4">
            <a:extLst>
              <a:ext uri="{FF2B5EF4-FFF2-40B4-BE49-F238E27FC236}">
                <a16:creationId xmlns:a16="http://schemas.microsoft.com/office/drawing/2014/main" id="{A2853BAD-A47A-194C-9120-09A5794E1783}"/>
              </a:ext>
            </a:extLst>
          </p:cNvPr>
          <p:cNvSpPr/>
          <p:nvPr/>
        </p:nvSpPr>
        <p:spPr bwMode="auto">
          <a:xfrm>
            <a:off x="2180606" y="3838967"/>
            <a:ext cx="628650" cy="228600"/>
          </a:xfrm>
          <a:prstGeom prst="round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Process</a:t>
            </a:r>
          </a:p>
        </p:txBody>
      </p:sp>
      <p:sp>
        <p:nvSpPr>
          <p:cNvPr id="6" name="Rounded Rectangle 5">
            <a:extLst>
              <a:ext uri="{FF2B5EF4-FFF2-40B4-BE49-F238E27FC236}">
                <a16:creationId xmlns:a16="http://schemas.microsoft.com/office/drawing/2014/main" id="{40F7614F-30B3-8442-9F9C-A7067EA33AF0}"/>
              </a:ext>
            </a:extLst>
          </p:cNvPr>
          <p:cNvSpPr/>
          <p:nvPr/>
        </p:nvSpPr>
        <p:spPr bwMode="auto">
          <a:xfrm>
            <a:off x="3049492" y="4341154"/>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Activity</a:t>
            </a:r>
          </a:p>
        </p:txBody>
      </p:sp>
      <p:sp>
        <p:nvSpPr>
          <p:cNvPr id="7" name="Rounded Rectangle 6">
            <a:extLst>
              <a:ext uri="{FF2B5EF4-FFF2-40B4-BE49-F238E27FC236}">
                <a16:creationId xmlns:a16="http://schemas.microsoft.com/office/drawing/2014/main" id="{5BA8851E-7B67-764D-BB90-FFEAAD9C263C}"/>
              </a:ext>
            </a:extLst>
          </p:cNvPr>
          <p:cNvSpPr/>
          <p:nvPr/>
        </p:nvSpPr>
        <p:spPr bwMode="auto">
          <a:xfrm>
            <a:off x="4114800" y="4000797"/>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Procedure</a:t>
            </a:r>
          </a:p>
        </p:txBody>
      </p:sp>
      <p:sp>
        <p:nvSpPr>
          <p:cNvPr id="8" name="Rounded Rectangle 7">
            <a:extLst>
              <a:ext uri="{FF2B5EF4-FFF2-40B4-BE49-F238E27FC236}">
                <a16:creationId xmlns:a16="http://schemas.microsoft.com/office/drawing/2014/main" id="{CB76FCD9-4BA2-EF40-972E-2994F48DCD93}"/>
              </a:ext>
            </a:extLst>
          </p:cNvPr>
          <p:cNvSpPr/>
          <p:nvPr/>
        </p:nvSpPr>
        <p:spPr bwMode="auto">
          <a:xfrm>
            <a:off x="4317488" y="4608975"/>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Task</a:t>
            </a:r>
          </a:p>
        </p:txBody>
      </p:sp>
      <p:sp>
        <p:nvSpPr>
          <p:cNvPr id="9" name="Rounded Rectangle 8">
            <a:extLst>
              <a:ext uri="{FF2B5EF4-FFF2-40B4-BE49-F238E27FC236}">
                <a16:creationId xmlns:a16="http://schemas.microsoft.com/office/drawing/2014/main" id="{28D204C6-5B9B-584A-90D6-3677443F4367}"/>
              </a:ext>
            </a:extLst>
          </p:cNvPr>
          <p:cNvSpPr/>
          <p:nvPr/>
        </p:nvSpPr>
        <p:spPr bwMode="auto">
          <a:xfrm>
            <a:off x="5610790" y="4910047"/>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Action</a:t>
            </a:r>
          </a:p>
        </p:txBody>
      </p:sp>
      <p:cxnSp>
        <p:nvCxnSpPr>
          <p:cNvPr id="11" name="Straight Arrow Connector 10">
            <a:extLst>
              <a:ext uri="{FF2B5EF4-FFF2-40B4-BE49-F238E27FC236}">
                <a16:creationId xmlns:a16="http://schemas.microsoft.com/office/drawing/2014/main" id="{76820A51-1EBE-3343-BA39-AA165852F781}"/>
              </a:ext>
            </a:extLst>
          </p:cNvPr>
          <p:cNvCxnSpPr>
            <a:cxnSpLocks/>
          </p:cNvCxnSpPr>
          <p:nvPr/>
        </p:nvCxnSpPr>
        <p:spPr bwMode="auto">
          <a:xfrm>
            <a:off x="2809256" y="3953267"/>
            <a:ext cx="554561" cy="38788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0F55F8B9-86D1-E749-9D45-65064BD8BFC2}"/>
              </a:ext>
            </a:extLst>
          </p:cNvPr>
          <p:cNvSpPr/>
          <p:nvPr/>
        </p:nvSpPr>
        <p:spPr>
          <a:xfrm>
            <a:off x="2931590" y="3814768"/>
            <a:ext cx="628650" cy="403957"/>
          </a:xfrm>
          <a:prstGeom prst="rect">
            <a:avLst/>
          </a:prstGeom>
        </p:spPr>
        <p:txBody>
          <a:bodyPr wrap="square">
            <a:spAutoFit/>
          </a:bodyPr>
          <a:lstStyle/>
          <a:p>
            <a:r>
              <a:rPr lang="en-US" sz="675" dirty="0"/>
              <a:t>Has 1 .. Inter-related</a:t>
            </a:r>
          </a:p>
        </p:txBody>
      </p:sp>
      <p:cxnSp>
        <p:nvCxnSpPr>
          <p:cNvPr id="13" name="Straight Arrow Connector 12">
            <a:extLst>
              <a:ext uri="{FF2B5EF4-FFF2-40B4-BE49-F238E27FC236}">
                <a16:creationId xmlns:a16="http://schemas.microsoft.com/office/drawing/2014/main" id="{4529AF3A-9FCF-4742-918A-DD5291CE426A}"/>
              </a:ext>
            </a:extLst>
          </p:cNvPr>
          <p:cNvCxnSpPr>
            <a:cxnSpLocks/>
          </p:cNvCxnSpPr>
          <p:nvPr/>
        </p:nvCxnSpPr>
        <p:spPr bwMode="auto">
          <a:xfrm>
            <a:off x="4486275" y="4229397"/>
            <a:ext cx="202688" cy="379578"/>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BF622C40-60C7-9B4B-B0A1-BB09BDE5D199}"/>
              </a:ext>
            </a:extLst>
          </p:cNvPr>
          <p:cNvSpPr/>
          <p:nvPr/>
        </p:nvSpPr>
        <p:spPr>
          <a:xfrm>
            <a:off x="3448276" y="4583821"/>
            <a:ext cx="662726" cy="403957"/>
          </a:xfrm>
          <a:prstGeom prst="rect">
            <a:avLst/>
          </a:prstGeom>
        </p:spPr>
        <p:txBody>
          <a:bodyPr wrap="square">
            <a:spAutoFit/>
          </a:bodyPr>
          <a:lstStyle/>
          <a:p>
            <a:r>
              <a:rPr lang="en-US" sz="675" dirty="0"/>
              <a:t>Has cohesive set of 1 ..</a:t>
            </a:r>
          </a:p>
        </p:txBody>
      </p:sp>
      <p:cxnSp>
        <p:nvCxnSpPr>
          <p:cNvPr id="17" name="Straight Arrow Connector 16">
            <a:extLst>
              <a:ext uri="{FF2B5EF4-FFF2-40B4-BE49-F238E27FC236}">
                <a16:creationId xmlns:a16="http://schemas.microsoft.com/office/drawing/2014/main" id="{C5AD3588-0C12-A84E-B332-835F004F6EC1}"/>
              </a:ext>
            </a:extLst>
          </p:cNvPr>
          <p:cNvCxnSpPr>
            <a:cxnSpLocks/>
          </p:cNvCxnSpPr>
          <p:nvPr/>
        </p:nvCxnSpPr>
        <p:spPr bwMode="auto">
          <a:xfrm>
            <a:off x="3678143" y="4455455"/>
            <a:ext cx="639346" cy="26782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A5677463-527F-5F4F-9A4C-03A65268AC30}"/>
              </a:ext>
            </a:extLst>
          </p:cNvPr>
          <p:cNvSpPr/>
          <p:nvPr/>
        </p:nvSpPr>
        <p:spPr>
          <a:xfrm>
            <a:off x="4550803" y="4256525"/>
            <a:ext cx="920445" cy="196208"/>
          </a:xfrm>
          <a:prstGeom prst="rect">
            <a:avLst/>
          </a:prstGeom>
        </p:spPr>
        <p:txBody>
          <a:bodyPr wrap="none">
            <a:spAutoFit/>
          </a:bodyPr>
          <a:lstStyle/>
          <a:p>
            <a:r>
              <a:rPr lang="en-US" sz="675" dirty="0"/>
              <a:t>Ordered set of 1 ..</a:t>
            </a:r>
          </a:p>
        </p:txBody>
      </p:sp>
      <p:cxnSp>
        <p:nvCxnSpPr>
          <p:cNvPr id="24" name="Straight Arrow Connector 23">
            <a:extLst>
              <a:ext uri="{FF2B5EF4-FFF2-40B4-BE49-F238E27FC236}">
                <a16:creationId xmlns:a16="http://schemas.microsoft.com/office/drawing/2014/main" id="{081ABF0E-23A2-014D-8A67-C84A0E658773}"/>
              </a:ext>
            </a:extLst>
          </p:cNvPr>
          <p:cNvCxnSpPr>
            <a:cxnSpLocks/>
          </p:cNvCxnSpPr>
          <p:nvPr/>
        </p:nvCxnSpPr>
        <p:spPr bwMode="auto">
          <a:xfrm>
            <a:off x="5060439" y="4723276"/>
            <a:ext cx="550352" cy="30107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2E7D41CA-89EE-4B4F-B189-199A2CFB2281}"/>
              </a:ext>
            </a:extLst>
          </p:cNvPr>
          <p:cNvSpPr/>
          <p:nvPr/>
        </p:nvSpPr>
        <p:spPr>
          <a:xfrm>
            <a:off x="5131831" y="4626728"/>
            <a:ext cx="675185" cy="196208"/>
          </a:xfrm>
          <a:prstGeom prst="rect">
            <a:avLst/>
          </a:prstGeom>
        </p:spPr>
        <p:txBody>
          <a:bodyPr wrap="none">
            <a:spAutoFit/>
          </a:bodyPr>
          <a:lstStyle/>
          <a:p>
            <a:r>
              <a:rPr lang="en-US" sz="675" dirty="0"/>
              <a:t>Performs …</a:t>
            </a:r>
          </a:p>
        </p:txBody>
      </p:sp>
      <p:sp>
        <p:nvSpPr>
          <p:cNvPr id="30" name="Rounded Rectangle 29">
            <a:extLst>
              <a:ext uri="{FF2B5EF4-FFF2-40B4-BE49-F238E27FC236}">
                <a16:creationId xmlns:a16="http://schemas.microsoft.com/office/drawing/2014/main" id="{ACF7FD29-260C-674F-8415-88AB152B09A0}"/>
              </a:ext>
            </a:extLst>
          </p:cNvPr>
          <p:cNvSpPr/>
          <p:nvPr/>
        </p:nvSpPr>
        <p:spPr bwMode="auto">
          <a:xfrm>
            <a:off x="2390368" y="4860820"/>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Product</a:t>
            </a:r>
          </a:p>
        </p:txBody>
      </p:sp>
      <p:cxnSp>
        <p:nvCxnSpPr>
          <p:cNvPr id="31" name="Straight Arrow Connector 30">
            <a:extLst>
              <a:ext uri="{FF2B5EF4-FFF2-40B4-BE49-F238E27FC236}">
                <a16:creationId xmlns:a16="http://schemas.microsoft.com/office/drawing/2014/main" id="{86197375-4FC7-2F4D-9AE4-2D44E7B7DD35}"/>
              </a:ext>
            </a:extLst>
          </p:cNvPr>
          <p:cNvCxnSpPr>
            <a:cxnSpLocks/>
          </p:cNvCxnSpPr>
          <p:nvPr/>
        </p:nvCxnSpPr>
        <p:spPr bwMode="auto">
          <a:xfrm>
            <a:off x="2494931" y="4067567"/>
            <a:ext cx="209762" cy="79325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70F4A63B-AAFC-9042-8050-0D059E827206}"/>
              </a:ext>
            </a:extLst>
          </p:cNvPr>
          <p:cNvSpPr/>
          <p:nvPr/>
        </p:nvSpPr>
        <p:spPr>
          <a:xfrm>
            <a:off x="2030491" y="4266755"/>
            <a:ext cx="579005" cy="196208"/>
          </a:xfrm>
          <a:prstGeom prst="rect">
            <a:avLst/>
          </a:prstGeom>
        </p:spPr>
        <p:txBody>
          <a:bodyPr wrap="none">
            <a:spAutoFit/>
          </a:bodyPr>
          <a:lstStyle/>
          <a:p>
            <a:r>
              <a:rPr lang="en-US" sz="675" dirty="0"/>
              <a:t>Produces</a:t>
            </a:r>
          </a:p>
        </p:txBody>
      </p:sp>
      <p:sp>
        <p:nvSpPr>
          <p:cNvPr id="38" name="Rounded Rectangle 37">
            <a:extLst>
              <a:ext uri="{FF2B5EF4-FFF2-40B4-BE49-F238E27FC236}">
                <a16:creationId xmlns:a16="http://schemas.microsoft.com/office/drawing/2014/main" id="{24E9E399-40F2-5744-99B6-D4A3C185AA53}"/>
              </a:ext>
            </a:extLst>
          </p:cNvPr>
          <p:cNvSpPr/>
          <p:nvPr/>
        </p:nvSpPr>
        <p:spPr bwMode="auto">
          <a:xfrm>
            <a:off x="4597231" y="5178451"/>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Work</a:t>
            </a:r>
          </a:p>
        </p:txBody>
      </p:sp>
      <p:cxnSp>
        <p:nvCxnSpPr>
          <p:cNvPr id="39" name="Straight Arrow Connector 38">
            <a:extLst>
              <a:ext uri="{FF2B5EF4-FFF2-40B4-BE49-F238E27FC236}">
                <a16:creationId xmlns:a16="http://schemas.microsoft.com/office/drawing/2014/main" id="{189AA355-BB0F-FB42-96A1-8E66E12A017D}"/>
              </a:ext>
            </a:extLst>
          </p:cNvPr>
          <p:cNvCxnSpPr>
            <a:cxnSpLocks/>
          </p:cNvCxnSpPr>
          <p:nvPr/>
        </p:nvCxnSpPr>
        <p:spPr bwMode="auto">
          <a:xfrm>
            <a:off x="4688964" y="4837576"/>
            <a:ext cx="279743" cy="34087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3" name="Rectangle 42">
            <a:extLst>
              <a:ext uri="{FF2B5EF4-FFF2-40B4-BE49-F238E27FC236}">
                <a16:creationId xmlns:a16="http://schemas.microsoft.com/office/drawing/2014/main" id="{AE5C02DE-7C78-5543-923F-DA0A5793B687}"/>
              </a:ext>
            </a:extLst>
          </p:cNvPr>
          <p:cNvSpPr/>
          <p:nvPr/>
        </p:nvSpPr>
        <p:spPr>
          <a:xfrm>
            <a:off x="4853786" y="4937785"/>
            <a:ext cx="367408" cy="196208"/>
          </a:xfrm>
          <a:prstGeom prst="rect">
            <a:avLst/>
          </a:prstGeom>
        </p:spPr>
        <p:txBody>
          <a:bodyPr wrap="none">
            <a:spAutoFit/>
          </a:bodyPr>
          <a:lstStyle/>
          <a:p>
            <a:r>
              <a:rPr lang="en-US" sz="675" dirty="0"/>
              <a:t>Is …</a:t>
            </a:r>
          </a:p>
        </p:txBody>
      </p:sp>
      <p:sp>
        <p:nvSpPr>
          <p:cNvPr id="45" name="Rounded Rectangle 44">
            <a:extLst>
              <a:ext uri="{FF2B5EF4-FFF2-40B4-BE49-F238E27FC236}">
                <a16:creationId xmlns:a16="http://schemas.microsoft.com/office/drawing/2014/main" id="{B5AC44EF-102E-2942-B54D-026F58852C07}"/>
              </a:ext>
            </a:extLst>
          </p:cNvPr>
          <p:cNvSpPr/>
          <p:nvPr/>
        </p:nvSpPr>
        <p:spPr bwMode="auto">
          <a:xfrm>
            <a:off x="6524006" y="5475447"/>
            <a:ext cx="742950" cy="276999"/>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err="1">
                <a:latin typeface="Arial" pitchFamily="-107" charset="0"/>
              </a:rPr>
              <a:t>OperationsObject</a:t>
            </a:r>
            <a:endParaRPr lang="en-US" sz="900" dirty="0">
              <a:latin typeface="Arial" pitchFamily="-107" charset="0"/>
            </a:endParaRPr>
          </a:p>
        </p:txBody>
      </p:sp>
      <p:cxnSp>
        <p:nvCxnSpPr>
          <p:cNvPr id="46" name="Straight Arrow Connector 45">
            <a:extLst>
              <a:ext uri="{FF2B5EF4-FFF2-40B4-BE49-F238E27FC236}">
                <a16:creationId xmlns:a16="http://schemas.microsoft.com/office/drawing/2014/main" id="{DDD542FF-0109-3C49-8688-F23143927A4F}"/>
              </a:ext>
            </a:extLst>
          </p:cNvPr>
          <p:cNvCxnSpPr>
            <a:cxnSpLocks/>
          </p:cNvCxnSpPr>
          <p:nvPr/>
        </p:nvCxnSpPr>
        <p:spPr bwMode="auto">
          <a:xfrm>
            <a:off x="6353740" y="5024348"/>
            <a:ext cx="541742" cy="45110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7" name="Rectangle 46">
            <a:extLst>
              <a:ext uri="{FF2B5EF4-FFF2-40B4-BE49-F238E27FC236}">
                <a16:creationId xmlns:a16="http://schemas.microsoft.com/office/drawing/2014/main" id="{7D95B418-8042-5E47-9C74-33CACDDF34A7}"/>
              </a:ext>
            </a:extLst>
          </p:cNvPr>
          <p:cNvSpPr/>
          <p:nvPr/>
        </p:nvSpPr>
        <p:spPr>
          <a:xfrm>
            <a:off x="6464802" y="4873810"/>
            <a:ext cx="616418" cy="300082"/>
          </a:xfrm>
          <a:prstGeom prst="rect">
            <a:avLst/>
          </a:prstGeom>
        </p:spPr>
        <p:txBody>
          <a:bodyPr wrap="square">
            <a:spAutoFit/>
          </a:bodyPr>
          <a:lstStyle/>
          <a:p>
            <a:r>
              <a:rPr lang="en-US" sz="675" dirty="0"/>
              <a:t>Occurs  within …</a:t>
            </a:r>
          </a:p>
        </p:txBody>
      </p:sp>
    </p:spTree>
    <p:extLst>
      <p:ext uri="{BB962C8B-B14F-4D97-AF65-F5344CB8AC3E}">
        <p14:creationId xmlns:p14="http://schemas.microsoft.com/office/powerpoint/2010/main" val="13501615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p:txBody>
          <a:bodyPr/>
          <a:lstStyle/>
          <a:p>
            <a:r>
              <a:rPr lang="en-US" dirty="0"/>
              <a:t>Operational Viewpoint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838200"/>
            <a:ext cx="8229600" cy="5486400"/>
          </a:xfrm>
        </p:spPr>
        <p:txBody>
          <a:bodyPr/>
          <a:lstStyle/>
          <a:p>
            <a:r>
              <a:rPr lang="en-US" sz="1600" dirty="0"/>
              <a:t>For the Operational Viewpoint we need a hierarchy of terms and associated definitions.  Research:</a:t>
            </a:r>
          </a:p>
          <a:p>
            <a:pPr lvl="1"/>
            <a:r>
              <a:rPr lang="en-US" sz="1400" dirty="0"/>
              <a:t>Action:</a:t>
            </a:r>
          </a:p>
          <a:p>
            <a:pPr lvl="2"/>
            <a:r>
              <a:rPr lang="en-US" sz="1100" dirty="0"/>
              <a:t>“An action is something that happens within an object, either with or without participation of another object. An interaction is an action performed by an object with participation of another object or with its environment. “ RASDS </a:t>
            </a:r>
          </a:p>
          <a:p>
            <a:pPr lvl="1"/>
            <a:r>
              <a:rPr lang="en-US" sz="1400" dirty="0"/>
              <a:t>Activity:</a:t>
            </a:r>
          </a:p>
          <a:p>
            <a:pPr lvl="2"/>
            <a:r>
              <a:rPr lang="en-US" sz="1100" dirty="0"/>
              <a:t>“Work, not specific to a single organization, operational system or individual that transforms inputs (Resources) into outputs (Resources) or changes their state.”  </a:t>
            </a:r>
            <a:r>
              <a:rPr lang="en-US" sz="1100" dirty="0" err="1"/>
              <a:t>DoDAF</a:t>
            </a:r>
            <a:r>
              <a:rPr lang="en-US" sz="1100" dirty="0"/>
              <a:t> – modified</a:t>
            </a:r>
          </a:p>
          <a:p>
            <a:pPr lvl="2"/>
            <a:r>
              <a:rPr lang="en-US" sz="1100" dirty="0"/>
              <a:t>“An activity is a specification of behavior described as a sequence of actions” RASDS</a:t>
            </a:r>
          </a:p>
          <a:p>
            <a:pPr lvl="2"/>
            <a:r>
              <a:rPr lang="en-US" sz="1100" dirty="0"/>
              <a:t>“Set of cohesive tasks of a process.” NIST</a:t>
            </a:r>
          </a:p>
          <a:p>
            <a:pPr lvl="2"/>
            <a:r>
              <a:rPr lang="en-US" sz="1100" dirty="0"/>
              <a:t>“An Activity is a generic term for work that company performs. An Activity can be atomic or non- atomic (compound). The types of Activities are: Task and Sub-Process.”   BPMN</a:t>
            </a:r>
          </a:p>
          <a:p>
            <a:pPr lvl="1"/>
            <a:r>
              <a:rPr lang="en-US" sz="1400" dirty="0"/>
              <a:t>Procedure:</a:t>
            </a:r>
          </a:p>
          <a:p>
            <a:pPr lvl="2"/>
            <a:r>
              <a:rPr lang="en-US" sz="1100" dirty="0"/>
              <a:t>“An ordered set of tasks for performing some action.” Wikipedia</a:t>
            </a:r>
          </a:p>
          <a:p>
            <a:pPr lvl="1"/>
            <a:r>
              <a:rPr lang="en-US" sz="1400" dirty="0"/>
              <a:t>Process:</a:t>
            </a:r>
          </a:p>
          <a:p>
            <a:pPr lvl="2"/>
            <a:r>
              <a:rPr lang="en-US" sz="1100" dirty="0"/>
              <a:t>“A Process is an activity authorized by a Work Package in support of delivering a Component or producing a Product. “ IMCE</a:t>
            </a:r>
          </a:p>
          <a:p>
            <a:pPr lvl="2"/>
            <a:r>
              <a:rPr lang="en-US" sz="1100" dirty="0"/>
              <a:t>“Business Process Model is a network of graphical objects, which are activities (i.e., work) and the flow controls that define their order of performance. “  BPMN</a:t>
            </a:r>
          </a:p>
          <a:p>
            <a:pPr lvl="2"/>
            <a:r>
              <a:rPr lang="en-US" sz="1100" dirty="0"/>
              <a:t>“A logical, systematic sequence of activities, triggered by an event, producing a meaningful output.” </a:t>
            </a:r>
            <a:r>
              <a:rPr lang="en-US" sz="1100" dirty="0" err="1"/>
              <a:t>DoDAF</a:t>
            </a:r>
            <a:endParaRPr lang="en-US" sz="1100" dirty="0"/>
          </a:p>
          <a:p>
            <a:pPr lvl="2"/>
            <a:r>
              <a:rPr lang="en-US" sz="1100" dirty="0"/>
              <a:t>“set of interrelated or interacting activities which transforms inputs into outputs” NIST</a:t>
            </a:r>
          </a:p>
          <a:p>
            <a:pPr lvl="1"/>
            <a:r>
              <a:rPr lang="en-US" sz="1400" dirty="0"/>
              <a:t>Product:</a:t>
            </a:r>
          </a:p>
          <a:p>
            <a:pPr lvl="2"/>
            <a:r>
              <a:rPr lang="en-US" sz="1100" dirty="0"/>
              <a:t>“A Product is a concrete output of the design process.  It may be a Component or a Document.  A Product is any Element that an Authority properly supplies or produces. “ IMCE</a:t>
            </a:r>
          </a:p>
          <a:p>
            <a:pPr lvl="2"/>
            <a:r>
              <a:rPr lang="en-US" sz="1100" dirty="0"/>
              <a:t>“Result of a process. Note: A system as a “product” is what is delivered by systems engineering.” NIST</a:t>
            </a:r>
          </a:p>
          <a:p>
            <a:pPr lvl="1"/>
            <a:r>
              <a:rPr lang="en-US" sz="1400" dirty="0"/>
              <a:t>Task:</a:t>
            </a:r>
          </a:p>
          <a:p>
            <a:pPr lvl="2"/>
            <a:r>
              <a:rPr lang="en-US" sz="1100" dirty="0"/>
              <a:t>“An action, activity or undertaking enabling missions, activities or functions to be performed or accomplished.” </a:t>
            </a:r>
            <a:r>
              <a:rPr lang="en-US" sz="1100" dirty="0" err="1"/>
              <a:t>DoDAF</a:t>
            </a:r>
            <a:endParaRPr lang="en-US" sz="1100" dirty="0"/>
          </a:p>
          <a:p>
            <a:pPr lvl="2"/>
            <a:r>
              <a:rPr lang="en-US" sz="1100" dirty="0"/>
              <a:t>“A Task is a specific defined piece of work that, combined with other identified Tasks, composes the work in a specific specialty area or work role.”  NIST</a:t>
            </a:r>
          </a:p>
          <a:p>
            <a:pPr lvl="2"/>
            <a:endParaRPr lang="en-US" sz="11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3022696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5416-76EB-5A46-8EB8-A5DEC4CCFEE6}"/>
              </a:ext>
            </a:extLst>
          </p:cNvPr>
          <p:cNvSpPr>
            <a:spLocks noGrp="1"/>
          </p:cNvSpPr>
          <p:nvPr>
            <p:ph type="title"/>
          </p:nvPr>
        </p:nvSpPr>
        <p:spPr/>
        <p:txBody>
          <a:bodyPr/>
          <a:lstStyle/>
          <a:p>
            <a:r>
              <a:rPr lang="en-US" dirty="0"/>
              <a:t>Operations Meta-model (OWL)</a:t>
            </a:r>
          </a:p>
        </p:txBody>
      </p:sp>
      <p:pic>
        <p:nvPicPr>
          <p:cNvPr id="6" name="Content Placeholder 5">
            <a:extLst>
              <a:ext uri="{FF2B5EF4-FFF2-40B4-BE49-F238E27FC236}">
                <a16:creationId xmlns:a16="http://schemas.microsoft.com/office/drawing/2014/main" id="{B58D16B9-0590-854D-A103-D52E189B12BB}"/>
              </a:ext>
            </a:extLst>
          </p:cNvPr>
          <p:cNvPicPr>
            <a:picLocks noGrp="1" noChangeAspect="1"/>
          </p:cNvPicPr>
          <p:nvPr>
            <p:ph idx="1"/>
          </p:nvPr>
        </p:nvPicPr>
        <p:blipFill rotWithShape="1">
          <a:blip r:embed="rId2"/>
          <a:srcRect b="33292"/>
          <a:stretch/>
        </p:blipFill>
        <p:spPr>
          <a:xfrm>
            <a:off x="381000" y="1981200"/>
            <a:ext cx="8426142" cy="4343400"/>
          </a:xfrm>
        </p:spPr>
      </p:pic>
      <p:sp>
        <p:nvSpPr>
          <p:cNvPr id="4" name="Date Placeholder 3">
            <a:extLst>
              <a:ext uri="{FF2B5EF4-FFF2-40B4-BE49-F238E27FC236}">
                <a16:creationId xmlns:a16="http://schemas.microsoft.com/office/drawing/2014/main" id="{B78BD9C7-B1DE-0B40-9A88-1EF5133EC504}"/>
              </a:ext>
            </a:extLst>
          </p:cNvPr>
          <p:cNvSpPr>
            <a:spLocks noGrp="1"/>
          </p:cNvSpPr>
          <p:nvPr>
            <p:ph type="dt" sz="half" idx="10"/>
          </p:nvPr>
        </p:nvSpPr>
        <p:spPr/>
        <p:txBody>
          <a:bodyPr/>
          <a:lstStyle/>
          <a:p>
            <a:r>
              <a:rPr lang="en-US"/>
              <a:t>16 October 2021</a:t>
            </a:r>
            <a:endParaRPr lang="en-US" dirty="0"/>
          </a:p>
        </p:txBody>
      </p:sp>
      <p:grpSp>
        <p:nvGrpSpPr>
          <p:cNvPr id="29" name="Group 28">
            <a:extLst>
              <a:ext uri="{FF2B5EF4-FFF2-40B4-BE49-F238E27FC236}">
                <a16:creationId xmlns:a16="http://schemas.microsoft.com/office/drawing/2014/main" id="{75AD10CD-EB9B-E244-A014-8A47DC6B3D1A}"/>
              </a:ext>
            </a:extLst>
          </p:cNvPr>
          <p:cNvGrpSpPr/>
          <p:nvPr/>
        </p:nvGrpSpPr>
        <p:grpSpPr>
          <a:xfrm>
            <a:off x="304800" y="1035846"/>
            <a:ext cx="3657600" cy="1220784"/>
            <a:chOff x="1183320" y="3943357"/>
            <a:chExt cx="6981955" cy="2583571"/>
          </a:xfrm>
        </p:grpSpPr>
        <p:sp>
          <p:nvSpPr>
            <p:cNvPr id="7" name="Rectangle 6">
              <a:extLst>
                <a:ext uri="{FF2B5EF4-FFF2-40B4-BE49-F238E27FC236}">
                  <a16:creationId xmlns:a16="http://schemas.microsoft.com/office/drawing/2014/main" id="{2FEB5899-A49A-D448-A11A-526A7062628A}"/>
                </a:ext>
              </a:extLst>
            </p:cNvPr>
            <p:cNvSpPr/>
            <p:nvPr/>
          </p:nvSpPr>
          <p:spPr bwMode="auto">
            <a:xfrm>
              <a:off x="1383475" y="397562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Process</a:t>
              </a:r>
            </a:p>
          </p:txBody>
        </p:sp>
        <p:sp>
          <p:nvSpPr>
            <p:cNvPr id="8" name="Rectangle 7">
              <a:extLst>
                <a:ext uri="{FF2B5EF4-FFF2-40B4-BE49-F238E27FC236}">
                  <a16:creationId xmlns:a16="http://schemas.microsoft.com/office/drawing/2014/main" id="{48EC54AD-3A54-9146-9DB6-3D8FF6589154}"/>
                </a:ext>
              </a:extLst>
            </p:cNvPr>
            <p:cNvSpPr/>
            <p:nvPr/>
          </p:nvSpPr>
          <p:spPr bwMode="auto">
            <a:xfrm>
              <a:off x="2541989" y="4645205"/>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Activity</a:t>
              </a:r>
            </a:p>
          </p:txBody>
        </p:sp>
        <p:sp>
          <p:nvSpPr>
            <p:cNvPr id="9" name="Rectangle 8">
              <a:extLst>
                <a:ext uri="{FF2B5EF4-FFF2-40B4-BE49-F238E27FC236}">
                  <a16:creationId xmlns:a16="http://schemas.microsoft.com/office/drawing/2014/main" id="{CAE52C67-9E01-5B4C-AA7A-1D4FF8EE373A}"/>
                </a:ext>
              </a:extLst>
            </p:cNvPr>
            <p:cNvSpPr/>
            <p:nvPr/>
          </p:nvSpPr>
          <p:spPr bwMode="auto">
            <a:xfrm>
              <a:off x="3962400" y="4191396"/>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Procedure</a:t>
              </a:r>
            </a:p>
          </p:txBody>
        </p:sp>
        <p:sp>
          <p:nvSpPr>
            <p:cNvPr id="10" name="Rectangle 9">
              <a:extLst>
                <a:ext uri="{FF2B5EF4-FFF2-40B4-BE49-F238E27FC236}">
                  <a16:creationId xmlns:a16="http://schemas.microsoft.com/office/drawing/2014/main" id="{A3E6E902-F4E2-2845-8CA7-51C9E87ED079}"/>
                </a:ext>
              </a:extLst>
            </p:cNvPr>
            <p:cNvSpPr/>
            <p:nvPr/>
          </p:nvSpPr>
          <p:spPr bwMode="auto">
            <a:xfrm>
              <a:off x="4232650" y="5002300"/>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Task</a:t>
              </a:r>
            </a:p>
          </p:txBody>
        </p:sp>
        <p:sp>
          <p:nvSpPr>
            <p:cNvPr id="11" name="Rectangle 10">
              <a:extLst>
                <a:ext uri="{FF2B5EF4-FFF2-40B4-BE49-F238E27FC236}">
                  <a16:creationId xmlns:a16="http://schemas.microsoft.com/office/drawing/2014/main" id="{ECFF8574-4000-6643-81C9-EA805375E4C1}"/>
                </a:ext>
              </a:extLst>
            </p:cNvPr>
            <p:cNvSpPr/>
            <p:nvPr/>
          </p:nvSpPr>
          <p:spPr bwMode="auto">
            <a:xfrm>
              <a:off x="5957053" y="5403729"/>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Action</a:t>
              </a:r>
            </a:p>
          </p:txBody>
        </p:sp>
        <p:cxnSp>
          <p:nvCxnSpPr>
            <p:cNvPr id="12" name="Straight Arrow Connector 11">
              <a:extLst>
                <a:ext uri="{FF2B5EF4-FFF2-40B4-BE49-F238E27FC236}">
                  <a16:creationId xmlns:a16="http://schemas.microsoft.com/office/drawing/2014/main" id="{E6E284D3-5507-EB45-8A8F-5E5100830942}"/>
                </a:ext>
              </a:extLst>
            </p:cNvPr>
            <p:cNvCxnSpPr>
              <a:cxnSpLocks/>
              <a:stCxn id="7" idx="3"/>
              <a:endCxn id="8" idx="0"/>
            </p:cNvCxnSpPr>
            <p:nvPr/>
          </p:nvCxnSpPr>
          <p:spPr bwMode="auto">
            <a:xfrm>
              <a:off x="2221675" y="4128023"/>
              <a:ext cx="739414" cy="51718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55CA2D03-1AA9-D041-8843-CA61738B7CC7}"/>
                </a:ext>
              </a:extLst>
            </p:cNvPr>
            <p:cNvSpPr/>
            <p:nvPr/>
          </p:nvSpPr>
          <p:spPr>
            <a:xfrm>
              <a:off x="2384787" y="3943357"/>
              <a:ext cx="914398" cy="455949"/>
            </a:xfrm>
            <a:prstGeom prst="rect">
              <a:avLst/>
            </a:prstGeom>
          </p:spPr>
          <p:txBody>
            <a:bodyPr wrap="square">
              <a:spAutoFit/>
            </a:bodyPr>
            <a:lstStyle/>
            <a:p>
              <a:r>
                <a:rPr lang="en-US" sz="400" b="0" dirty="0"/>
                <a:t>Has 1 .. Inter-related</a:t>
              </a:r>
            </a:p>
          </p:txBody>
        </p:sp>
        <p:cxnSp>
          <p:nvCxnSpPr>
            <p:cNvPr id="14" name="Straight Arrow Connector 13">
              <a:extLst>
                <a:ext uri="{FF2B5EF4-FFF2-40B4-BE49-F238E27FC236}">
                  <a16:creationId xmlns:a16="http://schemas.microsoft.com/office/drawing/2014/main" id="{E2F5F57D-04A3-854F-8735-D0C187C88C8A}"/>
                </a:ext>
              </a:extLst>
            </p:cNvPr>
            <p:cNvCxnSpPr>
              <a:cxnSpLocks/>
              <a:stCxn id="9" idx="2"/>
              <a:endCxn id="10" idx="0"/>
            </p:cNvCxnSpPr>
            <p:nvPr/>
          </p:nvCxnSpPr>
          <p:spPr bwMode="auto">
            <a:xfrm>
              <a:off x="4457700" y="4496196"/>
              <a:ext cx="270250" cy="506104"/>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66C21F12-131E-4A43-AD50-51C0AD788C64}"/>
                </a:ext>
              </a:extLst>
            </p:cNvPr>
            <p:cNvSpPr/>
            <p:nvPr/>
          </p:nvSpPr>
          <p:spPr>
            <a:xfrm>
              <a:off x="3073701" y="4968761"/>
              <a:ext cx="883633" cy="586219"/>
            </a:xfrm>
            <a:prstGeom prst="rect">
              <a:avLst/>
            </a:prstGeom>
          </p:spPr>
          <p:txBody>
            <a:bodyPr wrap="square">
              <a:spAutoFit/>
            </a:bodyPr>
            <a:lstStyle/>
            <a:p>
              <a:r>
                <a:rPr lang="en-US" sz="400" b="0" dirty="0"/>
                <a:t>Has cohesive set of 1 ..</a:t>
              </a:r>
            </a:p>
          </p:txBody>
        </p:sp>
        <p:cxnSp>
          <p:nvCxnSpPr>
            <p:cNvPr id="16" name="Straight Arrow Connector 15">
              <a:extLst>
                <a:ext uri="{FF2B5EF4-FFF2-40B4-BE49-F238E27FC236}">
                  <a16:creationId xmlns:a16="http://schemas.microsoft.com/office/drawing/2014/main" id="{59BF273C-E715-504E-884A-118FC6CE8054}"/>
                </a:ext>
              </a:extLst>
            </p:cNvPr>
            <p:cNvCxnSpPr>
              <a:cxnSpLocks/>
              <a:stCxn id="8" idx="3"/>
              <a:endCxn id="10" idx="1"/>
            </p:cNvCxnSpPr>
            <p:nvPr/>
          </p:nvCxnSpPr>
          <p:spPr bwMode="auto">
            <a:xfrm>
              <a:off x="3380189" y="4797605"/>
              <a:ext cx="852461" cy="35709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BDF4635C-FDFF-F542-93F9-CFDC9F246CD5}"/>
                </a:ext>
              </a:extLst>
            </p:cNvPr>
            <p:cNvSpPr/>
            <p:nvPr/>
          </p:nvSpPr>
          <p:spPr>
            <a:xfrm>
              <a:off x="4543737" y="4532367"/>
              <a:ext cx="1151156" cy="325676"/>
            </a:xfrm>
            <a:prstGeom prst="rect">
              <a:avLst/>
            </a:prstGeom>
          </p:spPr>
          <p:txBody>
            <a:bodyPr wrap="none">
              <a:spAutoFit/>
            </a:bodyPr>
            <a:lstStyle/>
            <a:p>
              <a:r>
                <a:rPr lang="en-US" sz="400" b="0" dirty="0"/>
                <a:t>Ordered set of 1 ..</a:t>
              </a:r>
            </a:p>
          </p:txBody>
        </p:sp>
        <p:cxnSp>
          <p:nvCxnSpPr>
            <p:cNvPr id="18" name="Straight Arrow Connector 17">
              <a:extLst>
                <a:ext uri="{FF2B5EF4-FFF2-40B4-BE49-F238E27FC236}">
                  <a16:creationId xmlns:a16="http://schemas.microsoft.com/office/drawing/2014/main" id="{7ECA5934-DE27-8E4A-BC82-DC3ADFC804D6}"/>
                </a:ext>
              </a:extLst>
            </p:cNvPr>
            <p:cNvCxnSpPr>
              <a:cxnSpLocks/>
              <a:stCxn id="10" idx="3"/>
              <a:endCxn id="11" idx="1"/>
            </p:cNvCxnSpPr>
            <p:nvPr/>
          </p:nvCxnSpPr>
          <p:spPr bwMode="auto">
            <a:xfrm>
              <a:off x="5223250" y="5154700"/>
              <a:ext cx="733803" cy="401429"/>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BF2466AA-30B7-4D4A-8CE2-E0D397D36557}"/>
                </a:ext>
              </a:extLst>
            </p:cNvPr>
            <p:cNvSpPr/>
            <p:nvPr/>
          </p:nvSpPr>
          <p:spPr>
            <a:xfrm>
              <a:off x="5318439" y="5025972"/>
              <a:ext cx="878818" cy="325676"/>
            </a:xfrm>
            <a:prstGeom prst="rect">
              <a:avLst/>
            </a:prstGeom>
          </p:spPr>
          <p:txBody>
            <a:bodyPr wrap="none">
              <a:spAutoFit/>
            </a:bodyPr>
            <a:lstStyle/>
            <a:p>
              <a:r>
                <a:rPr lang="en-US" sz="400" b="0" dirty="0"/>
                <a:t>Performs …</a:t>
              </a:r>
            </a:p>
          </p:txBody>
        </p:sp>
        <p:sp>
          <p:nvSpPr>
            <p:cNvPr id="20" name="Rectangle 19">
              <a:extLst>
                <a:ext uri="{FF2B5EF4-FFF2-40B4-BE49-F238E27FC236}">
                  <a16:creationId xmlns:a16="http://schemas.microsoft.com/office/drawing/2014/main" id="{7AB99B78-F7CD-3B44-B0AC-81DA93DD2895}"/>
                </a:ext>
              </a:extLst>
            </p:cNvPr>
            <p:cNvSpPr/>
            <p:nvPr/>
          </p:nvSpPr>
          <p:spPr bwMode="auto">
            <a:xfrm>
              <a:off x="1663157" y="533809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Product</a:t>
              </a:r>
            </a:p>
          </p:txBody>
        </p:sp>
        <p:cxnSp>
          <p:nvCxnSpPr>
            <p:cNvPr id="21" name="Straight Arrow Connector 20">
              <a:extLst>
                <a:ext uri="{FF2B5EF4-FFF2-40B4-BE49-F238E27FC236}">
                  <a16:creationId xmlns:a16="http://schemas.microsoft.com/office/drawing/2014/main" id="{33B6C1DE-A394-2547-8862-69A17E25A06C}"/>
                </a:ext>
              </a:extLst>
            </p:cNvPr>
            <p:cNvCxnSpPr>
              <a:cxnSpLocks/>
              <a:stCxn id="7" idx="2"/>
              <a:endCxn id="20" idx="0"/>
            </p:cNvCxnSpPr>
            <p:nvPr/>
          </p:nvCxnSpPr>
          <p:spPr bwMode="auto">
            <a:xfrm>
              <a:off x="1802575" y="4280423"/>
              <a:ext cx="279682" cy="105767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720397CE-B750-7648-8971-DB568A222805}"/>
                </a:ext>
              </a:extLst>
            </p:cNvPr>
            <p:cNvSpPr/>
            <p:nvPr/>
          </p:nvSpPr>
          <p:spPr>
            <a:xfrm>
              <a:off x="1183320" y="4546007"/>
              <a:ext cx="768660" cy="325676"/>
            </a:xfrm>
            <a:prstGeom prst="rect">
              <a:avLst/>
            </a:prstGeom>
          </p:spPr>
          <p:txBody>
            <a:bodyPr wrap="none">
              <a:spAutoFit/>
            </a:bodyPr>
            <a:lstStyle/>
            <a:p>
              <a:r>
                <a:rPr lang="en-US" sz="400" b="0" dirty="0"/>
                <a:t>Produces</a:t>
              </a:r>
            </a:p>
          </p:txBody>
        </p:sp>
        <p:sp>
          <p:nvSpPr>
            <p:cNvPr id="23" name="Rectangle 22">
              <a:extLst>
                <a:ext uri="{FF2B5EF4-FFF2-40B4-BE49-F238E27FC236}">
                  <a16:creationId xmlns:a16="http://schemas.microsoft.com/office/drawing/2014/main" id="{5C7790D9-6671-9F4A-8864-071A58BBD951}"/>
                </a:ext>
              </a:extLst>
            </p:cNvPr>
            <p:cNvSpPr/>
            <p:nvPr/>
          </p:nvSpPr>
          <p:spPr bwMode="auto">
            <a:xfrm>
              <a:off x="4605641" y="5761601"/>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Work</a:t>
              </a:r>
            </a:p>
          </p:txBody>
        </p:sp>
        <p:cxnSp>
          <p:nvCxnSpPr>
            <p:cNvPr id="24" name="Straight Arrow Connector 23">
              <a:extLst>
                <a:ext uri="{FF2B5EF4-FFF2-40B4-BE49-F238E27FC236}">
                  <a16:creationId xmlns:a16="http://schemas.microsoft.com/office/drawing/2014/main" id="{BB3BA799-D39B-6444-93D7-6C6116F47F30}"/>
                </a:ext>
              </a:extLst>
            </p:cNvPr>
            <p:cNvCxnSpPr>
              <a:cxnSpLocks/>
              <a:stCxn id="10" idx="2"/>
              <a:endCxn id="23" idx="0"/>
            </p:cNvCxnSpPr>
            <p:nvPr/>
          </p:nvCxnSpPr>
          <p:spPr bwMode="auto">
            <a:xfrm>
              <a:off x="4727950" y="5307100"/>
              <a:ext cx="372991" cy="45450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E046B1C8-1211-7C43-B430-9B8AC8DC63A5}"/>
                </a:ext>
              </a:extLst>
            </p:cNvPr>
            <p:cNvSpPr/>
            <p:nvPr/>
          </p:nvSpPr>
          <p:spPr>
            <a:xfrm>
              <a:off x="4947715" y="5440713"/>
              <a:ext cx="554464" cy="325676"/>
            </a:xfrm>
            <a:prstGeom prst="rect">
              <a:avLst/>
            </a:prstGeom>
          </p:spPr>
          <p:txBody>
            <a:bodyPr wrap="none">
              <a:spAutoFit/>
            </a:bodyPr>
            <a:lstStyle/>
            <a:p>
              <a:r>
                <a:rPr lang="en-US" sz="400" b="0" dirty="0"/>
                <a:t>Is …</a:t>
              </a:r>
            </a:p>
          </p:txBody>
        </p:sp>
        <p:sp>
          <p:nvSpPr>
            <p:cNvPr id="26" name="Rectangle 25">
              <a:extLst>
                <a:ext uri="{FF2B5EF4-FFF2-40B4-BE49-F238E27FC236}">
                  <a16:creationId xmlns:a16="http://schemas.microsoft.com/office/drawing/2014/main" id="{A7F65E85-70ED-744E-8335-FDF5148B1A19}"/>
                </a:ext>
              </a:extLst>
            </p:cNvPr>
            <p:cNvSpPr/>
            <p:nvPr/>
          </p:nvSpPr>
          <p:spPr bwMode="auto">
            <a:xfrm>
              <a:off x="7174675" y="6157596"/>
              <a:ext cx="990600" cy="369332"/>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err="1">
                  <a:ln>
                    <a:noFill/>
                  </a:ln>
                  <a:solidFill>
                    <a:schemeClr val="tx1"/>
                  </a:solidFill>
                  <a:effectLst/>
                  <a:latin typeface="Arial" pitchFamily="-107" charset="0"/>
                </a:rPr>
                <a:t>OperationsObject</a:t>
              </a:r>
              <a:endParaRPr kumimoji="0" lang="en-US" sz="500" b="1" i="0" u="none" strike="noStrike" cap="none" normalizeH="0" baseline="0" dirty="0">
                <a:ln>
                  <a:noFill/>
                </a:ln>
                <a:solidFill>
                  <a:schemeClr val="tx1"/>
                </a:solidFill>
                <a:effectLst/>
                <a:latin typeface="Arial" pitchFamily="-107" charset="0"/>
              </a:endParaRPr>
            </a:p>
          </p:txBody>
        </p:sp>
        <p:cxnSp>
          <p:nvCxnSpPr>
            <p:cNvPr id="27" name="Straight Arrow Connector 26">
              <a:extLst>
                <a:ext uri="{FF2B5EF4-FFF2-40B4-BE49-F238E27FC236}">
                  <a16:creationId xmlns:a16="http://schemas.microsoft.com/office/drawing/2014/main" id="{336F3CA4-E5F4-0E45-9372-31C070B151A7}"/>
                </a:ext>
              </a:extLst>
            </p:cNvPr>
            <p:cNvCxnSpPr>
              <a:cxnSpLocks/>
              <a:stCxn id="11" idx="3"/>
              <a:endCxn id="26" idx="0"/>
            </p:cNvCxnSpPr>
            <p:nvPr/>
          </p:nvCxnSpPr>
          <p:spPr bwMode="auto">
            <a:xfrm>
              <a:off x="6947653" y="5556129"/>
              <a:ext cx="722322" cy="60146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8" name="Rectangle 27">
              <a:extLst>
                <a:ext uri="{FF2B5EF4-FFF2-40B4-BE49-F238E27FC236}">
                  <a16:creationId xmlns:a16="http://schemas.microsoft.com/office/drawing/2014/main" id="{6F6328F0-30F6-ED4E-9A7E-91B9ABEDF793}"/>
                </a:ext>
              </a:extLst>
            </p:cNvPr>
            <p:cNvSpPr/>
            <p:nvPr/>
          </p:nvSpPr>
          <p:spPr>
            <a:xfrm>
              <a:off x="7095734" y="5355415"/>
              <a:ext cx="821890" cy="455949"/>
            </a:xfrm>
            <a:prstGeom prst="rect">
              <a:avLst/>
            </a:prstGeom>
          </p:spPr>
          <p:txBody>
            <a:bodyPr wrap="square">
              <a:spAutoFit/>
            </a:bodyPr>
            <a:lstStyle/>
            <a:p>
              <a:r>
                <a:rPr lang="en-US" sz="400" b="0" dirty="0"/>
                <a:t>Occurs  within …</a:t>
              </a:r>
            </a:p>
          </p:txBody>
        </p:sp>
      </p:grpSp>
      <p:sp>
        <p:nvSpPr>
          <p:cNvPr id="30" name="Rectangle 29">
            <a:extLst>
              <a:ext uri="{FF2B5EF4-FFF2-40B4-BE49-F238E27FC236}">
                <a16:creationId xmlns:a16="http://schemas.microsoft.com/office/drawing/2014/main" id="{EAD1555E-4718-BB42-9FA1-2936F6BCA814}"/>
              </a:ext>
            </a:extLst>
          </p:cNvPr>
          <p:cNvSpPr/>
          <p:nvPr/>
        </p:nvSpPr>
        <p:spPr>
          <a:xfrm>
            <a:off x="4546211" y="1035846"/>
            <a:ext cx="1856302" cy="461665"/>
          </a:xfrm>
          <a:prstGeom prst="rect">
            <a:avLst/>
          </a:prstGeom>
        </p:spPr>
        <p:txBody>
          <a:bodyPr wrap="square">
            <a:spAutoFit/>
          </a:bodyPr>
          <a:lstStyle/>
          <a:p>
            <a:r>
              <a:rPr lang="en-US" sz="800" dirty="0">
                <a:latin typeface="Arial" pitchFamily="-107" charset="0"/>
              </a:rPr>
              <a:t>If </a:t>
            </a:r>
            <a:r>
              <a:rPr lang="en-US" sz="800" i="1" dirty="0">
                <a:latin typeface="Arial" pitchFamily="-107" charset="0"/>
              </a:rPr>
              <a:t>these</a:t>
            </a:r>
            <a:r>
              <a:rPr lang="en-US" sz="800" dirty="0">
                <a:latin typeface="Arial" pitchFamily="-107" charset="0"/>
              </a:rPr>
              <a:t> are the definitions of terms and relationships, does </a:t>
            </a:r>
            <a:r>
              <a:rPr lang="en-US" sz="800" i="1" dirty="0">
                <a:latin typeface="Arial" pitchFamily="-107" charset="0"/>
              </a:rPr>
              <a:t>this ontology </a:t>
            </a:r>
            <a:r>
              <a:rPr lang="en-US" sz="800" dirty="0">
                <a:latin typeface="Arial" pitchFamily="-107" charset="0"/>
              </a:rPr>
              <a:t>accurately reflect them?</a:t>
            </a:r>
            <a:endParaRPr lang="en-US" dirty="0"/>
          </a:p>
        </p:txBody>
      </p:sp>
      <p:cxnSp>
        <p:nvCxnSpPr>
          <p:cNvPr id="31" name="Straight Arrow Connector 30">
            <a:extLst>
              <a:ext uri="{FF2B5EF4-FFF2-40B4-BE49-F238E27FC236}">
                <a16:creationId xmlns:a16="http://schemas.microsoft.com/office/drawing/2014/main" id="{A1F51DAD-C619-F04A-82B6-442D5F0D2DEE}"/>
              </a:ext>
            </a:extLst>
          </p:cNvPr>
          <p:cNvCxnSpPr>
            <a:cxnSpLocks/>
          </p:cNvCxnSpPr>
          <p:nvPr/>
        </p:nvCxnSpPr>
        <p:spPr bwMode="auto">
          <a:xfrm>
            <a:off x="5015507" y="1497511"/>
            <a:ext cx="614251" cy="870397"/>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cxnSp>
        <p:nvCxnSpPr>
          <p:cNvPr id="34" name="Straight Arrow Connector 33">
            <a:extLst>
              <a:ext uri="{FF2B5EF4-FFF2-40B4-BE49-F238E27FC236}">
                <a16:creationId xmlns:a16="http://schemas.microsoft.com/office/drawing/2014/main" id="{F6D107CE-F0E2-AE4F-853D-B3F5CB419866}"/>
              </a:ext>
            </a:extLst>
          </p:cNvPr>
          <p:cNvCxnSpPr>
            <a:cxnSpLocks/>
          </p:cNvCxnSpPr>
          <p:nvPr/>
        </p:nvCxnSpPr>
        <p:spPr bwMode="auto">
          <a:xfrm flipH="1">
            <a:off x="3679836" y="1195116"/>
            <a:ext cx="1046567" cy="272936"/>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27684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Relationships between different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Functional View</a:t>
            </a:r>
          </a:p>
          <a:p>
            <a:pPr lvl="1"/>
            <a:r>
              <a:rPr lang="en-US" dirty="0"/>
              <a:t>Shows Functions (and associated Functional Group using color coding)</a:t>
            </a:r>
          </a:p>
          <a:p>
            <a:pPr lvl="1"/>
            <a:r>
              <a:rPr lang="en-US" dirty="0"/>
              <a:t>Shows Provided Interfaces</a:t>
            </a:r>
          </a:p>
          <a:p>
            <a:pPr lvl="1"/>
            <a:r>
              <a:rPr lang="en-US" dirty="0"/>
              <a:t>Shows Data that is exchanged (defined in Information Views)</a:t>
            </a:r>
          </a:p>
          <a:p>
            <a:endParaRPr lang="en-US" dirty="0"/>
          </a:p>
          <a:p>
            <a:r>
              <a:rPr lang="en-US" dirty="0"/>
              <a:t>Activity View</a:t>
            </a:r>
          </a:p>
          <a:p>
            <a:pPr lvl="1"/>
            <a:r>
              <a:rPr lang="en-US" dirty="0"/>
              <a:t>Shows Functional Group (vertical </a:t>
            </a:r>
            <a:r>
              <a:rPr lang="en-US" dirty="0" err="1"/>
              <a:t>swimlanes</a:t>
            </a:r>
            <a:r>
              <a:rPr lang="en-US" dirty="0"/>
              <a:t>)</a:t>
            </a:r>
          </a:p>
          <a:p>
            <a:pPr lvl="1"/>
            <a:r>
              <a:rPr lang="en-US" dirty="0"/>
              <a:t>Shows temporal ordering of flows (starting upper left in this case)</a:t>
            </a:r>
          </a:p>
          <a:p>
            <a:pPr lvl="1"/>
            <a:r>
              <a:rPr lang="en-US" dirty="0"/>
              <a:t>May show timing and duration</a:t>
            </a:r>
          </a:p>
          <a:p>
            <a:pPr lvl="1"/>
            <a:r>
              <a:rPr lang="en-US" dirty="0"/>
              <a:t>Names the Data objects that are exchanged</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10777753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Functional Viewpoint – Telemetry &amp; Mission Operations Functions &amp; Service Interfaces</a:t>
            </a:r>
          </a:p>
        </p:txBody>
      </p:sp>
      <p:sp>
        <p:nvSpPr>
          <p:cNvPr id="4" name="Date Placeholder 3"/>
          <p:cNvSpPr>
            <a:spLocks noGrp="1"/>
          </p:cNvSpPr>
          <p:nvPr>
            <p:ph type="dt" sz="half" idx="2"/>
          </p:nvPr>
        </p:nvSpPr>
        <p:spPr/>
        <p:txBody>
          <a:bodyPr/>
          <a:lstStyle/>
          <a:p>
            <a:r>
              <a:rPr lang="en-US"/>
              <a:t>16 October 2021</a:t>
            </a:r>
            <a:endParaRPr lang="en-GB" dirty="0"/>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100291" y="2958995"/>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Chan</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8"/>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TLM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6"/>
            <a:ext cx="404935"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bwMode="auto">
          <a:xfrm>
            <a:off x="1667920" y="330781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L0Data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CLTU</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7"/>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Frames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6451067" y="1552284"/>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6"/>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Meta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ProcSci</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7"/>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159462"/>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SciPlan</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CorrAct</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3"/>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AppSeq</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7"/>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Cmds</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692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2AE2DB-C9E9-2047-9AA5-3D9AA4F869C6}"/>
              </a:ext>
            </a:extLst>
          </p:cNvPr>
          <p:cNvSpPr/>
          <p:nvPr/>
        </p:nvSpPr>
        <p:spPr bwMode="auto">
          <a:xfrm>
            <a:off x="7659506" y="866116"/>
            <a:ext cx="1381406"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4" name="Rectangle 133">
            <a:extLst>
              <a:ext uri="{FF2B5EF4-FFF2-40B4-BE49-F238E27FC236}">
                <a16:creationId xmlns:a16="http://schemas.microsoft.com/office/drawing/2014/main" id="{995F5B63-950D-8D4E-B061-A344DF9AE269}"/>
              </a:ext>
            </a:extLst>
          </p:cNvPr>
          <p:cNvSpPr/>
          <p:nvPr/>
        </p:nvSpPr>
        <p:spPr bwMode="auto">
          <a:xfrm>
            <a:off x="5994426" y="866116"/>
            <a:ext cx="1665553"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3" name="Rectangle 132">
            <a:extLst>
              <a:ext uri="{FF2B5EF4-FFF2-40B4-BE49-F238E27FC236}">
                <a16:creationId xmlns:a16="http://schemas.microsoft.com/office/drawing/2014/main" id="{52949F5C-99DD-4040-8617-0D4AC38FFA44}"/>
              </a:ext>
            </a:extLst>
          </p:cNvPr>
          <p:cNvSpPr/>
          <p:nvPr/>
        </p:nvSpPr>
        <p:spPr bwMode="auto">
          <a:xfrm>
            <a:off x="4174648"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9" name="Rectangle 128">
            <a:extLst>
              <a:ext uri="{FF2B5EF4-FFF2-40B4-BE49-F238E27FC236}">
                <a16:creationId xmlns:a16="http://schemas.microsoft.com/office/drawing/2014/main" id="{003310DB-FDA7-764A-8EBD-906CE95D30BE}"/>
              </a:ext>
            </a:extLst>
          </p:cNvPr>
          <p:cNvSpPr/>
          <p:nvPr/>
        </p:nvSpPr>
        <p:spPr bwMode="auto">
          <a:xfrm>
            <a:off x="2354460"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28" name="Rectangle 127">
            <a:extLst>
              <a:ext uri="{FF2B5EF4-FFF2-40B4-BE49-F238E27FC236}">
                <a16:creationId xmlns:a16="http://schemas.microsoft.com/office/drawing/2014/main" id="{7E492AEA-A155-1F4F-A0F1-65215C9565AD}"/>
              </a:ext>
            </a:extLst>
          </p:cNvPr>
          <p:cNvSpPr/>
          <p:nvPr/>
        </p:nvSpPr>
        <p:spPr bwMode="auto">
          <a:xfrm>
            <a:off x="137836" y="866116"/>
            <a:ext cx="222508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0D6943E3-C08F-3740-ACE5-5486C476B8CF}"/>
              </a:ext>
            </a:extLst>
          </p:cNvPr>
          <p:cNvSpPr>
            <a:spLocks noGrp="1"/>
          </p:cNvSpPr>
          <p:nvPr>
            <p:ph type="title"/>
          </p:nvPr>
        </p:nvSpPr>
        <p:spPr>
          <a:xfrm>
            <a:off x="609600" y="274638"/>
            <a:ext cx="8229600" cy="563562"/>
          </a:xfrm>
        </p:spPr>
        <p:txBody>
          <a:bodyPr/>
          <a:lstStyle/>
          <a:p>
            <a:r>
              <a:rPr lang="en-US" dirty="0"/>
              <a:t>Operations Viewpoint - Activity Diagram</a:t>
            </a:r>
          </a:p>
        </p:txBody>
      </p:sp>
      <p:sp>
        <p:nvSpPr>
          <p:cNvPr id="4" name="Date Placeholder 3">
            <a:extLst>
              <a:ext uri="{FF2B5EF4-FFF2-40B4-BE49-F238E27FC236}">
                <a16:creationId xmlns:a16="http://schemas.microsoft.com/office/drawing/2014/main" id="{5816D102-CF14-154E-BC30-9CB3A8F97CEF}"/>
              </a:ext>
            </a:extLst>
          </p:cNvPr>
          <p:cNvSpPr>
            <a:spLocks noGrp="1"/>
          </p:cNvSpPr>
          <p:nvPr>
            <p:ph type="dt" sz="half" idx="10"/>
          </p:nvPr>
        </p:nvSpPr>
        <p:spPr/>
        <p:txBody>
          <a:bodyPr/>
          <a:lstStyle/>
          <a:p>
            <a:pPr>
              <a:defRPr/>
            </a:pPr>
            <a:r>
              <a:rPr lang="en-US"/>
              <a:t>16 October 2021</a:t>
            </a:r>
            <a:endParaRPr lang="en-US" dirty="0"/>
          </a:p>
        </p:txBody>
      </p:sp>
      <p:sp>
        <p:nvSpPr>
          <p:cNvPr id="5" name="Rounded Rectangle 4">
            <a:extLst>
              <a:ext uri="{FF2B5EF4-FFF2-40B4-BE49-F238E27FC236}">
                <a16:creationId xmlns:a16="http://schemas.microsoft.com/office/drawing/2014/main" id="{A3D98747-06C1-FD44-AA8A-B595DB19426F}"/>
              </a:ext>
            </a:extLst>
          </p:cNvPr>
          <p:cNvSpPr/>
          <p:nvPr/>
        </p:nvSpPr>
        <p:spPr bwMode="auto">
          <a:xfrm>
            <a:off x="711238" y="2291117"/>
            <a:ext cx="914400" cy="41910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100" b="0" i="0" u="none" strike="noStrike" cap="none" normalizeH="0" baseline="0" dirty="0">
                <a:ln>
                  <a:noFill/>
                </a:ln>
                <a:solidFill>
                  <a:schemeClr val="tx1"/>
                </a:solidFill>
                <a:effectLst/>
                <a:latin typeface="Arial" pitchFamily="-107" charset="0"/>
              </a:rPr>
              <a:t>Process Telemetry</a:t>
            </a:r>
          </a:p>
        </p:txBody>
      </p:sp>
      <p:sp>
        <p:nvSpPr>
          <p:cNvPr id="6" name="Rectangle 5">
            <a:extLst>
              <a:ext uri="{FF2B5EF4-FFF2-40B4-BE49-F238E27FC236}">
                <a16:creationId xmlns:a16="http://schemas.microsoft.com/office/drawing/2014/main" id="{4CE3467D-498B-D544-9DED-0212660A63A8}"/>
              </a:ext>
            </a:extLst>
          </p:cNvPr>
          <p:cNvSpPr/>
          <p:nvPr/>
        </p:nvSpPr>
        <p:spPr bwMode="auto">
          <a:xfrm>
            <a:off x="1391408" y="1531847"/>
            <a:ext cx="897960" cy="323891"/>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Channelized data</a:t>
            </a:r>
          </a:p>
        </p:txBody>
      </p:sp>
      <p:sp>
        <p:nvSpPr>
          <p:cNvPr id="9" name="Rounded Rectangle 8">
            <a:extLst>
              <a:ext uri="{FF2B5EF4-FFF2-40B4-BE49-F238E27FC236}">
                <a16:creationId xmlns:a16="http://schemas.microsoft.com/office/drawing/2014/main" id="{1F82CB6C-9BD4-174D-93A8-F7A2AE49D4E3}"/>
              </a:ext>
            </a:extLst>
          </p:cNvPr>
          <p:cNvSpPr/>
          <p:nvPr/>
        </p:nvSpPr>
        <p:spPr bwMode="auto">
          <a:xfrm>
            <a:off x="6134641" y="1620838"/>
            <a:ext cx="1238459" cy="45720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100" b="0" i="0" u="none" strike="noStrike" cap="none" normalizeH="0" baseline="0" dirty="0">
                <a:ln>
                  <a:noFill/>
                </a:ln>
                <a:solidFill>
                  <a:schemeClr val="tx1"/>
                </a:solidFill>
                <a:effectLst/>
                <a:latin typeface="Arial" pitchFamily="-107" charset="0"/>
              </a:rPr>
              <a:t>S/C and Trend Analysis </a:t>
            </a:r>
          </a:p>
        </p:txBody>
      </p:sp>
      <p:sp>
        <p:nvSpPr>
          <p:cNvPr id="20" name="Rectangle 19">
            <a:extLst>
              <a:ext uri="{FF2B5EF4-FFF2-40B4-BE49-F238E27FC236}">
                <a16:creationId xmlns:a16="http://schemas.microsoft.com/office/drawing/2014/main" id="{5A3E5A26-A009-D141-8CFD-C587CC748651}"/>
              </a:ext>
            </a:extLst>
          </p:cNvPr>
          <p:cNvSpPr/>
          <p:nvPr/>
        </p:nvSpPr>
        <p:spPr bwMode="auto">
          <a:xfrm>
            <a:off x="6408339" y="2327492"/>
            <a:ext cx="914400" cy="38100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Corrective Action</a:t>
            </a:r>
          </a:p>
        </p:txBody>
      </p:sp>
      <p:cxnSp>
        <p:nvCxnSpPr>
          <p:cNvPr id="23" name="Elbow Connector 22">
            <a:extLst>
              <a:ext uri="{FF2B5EF4-FFF2-40B4-BE49-F238E27FC236}">
                <a16:creationId xmlns:a16="http://schemas.microsoft.com/office/drawing/2014/main" id="{B56DCD80-7948-0944-9B84-FD25065FB682}"/>
              </a:ext>
            </a:extLst>
          </p:cNvPr>
          <p:cNvCxnSpPr>
            <a:cxnSpLocks/>
            <a:stCxn id="9" idx="2"/>
            <a:endCxn id="20" idx="0"/>
          </p:cNvCxnSpPr>
          <p:nvPr/>
        </p:nvCxnSpPr>
        <p:spPr bwMode="auto">
          <a:xfrm rot="16200000" flipH="1">
            <a:off x="6684978" y="2146931"/>
            <a:ext cx="249454" cy="11166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25" name="Rounded Rectangle 24">
            <a:extLst>
              <a:ext uri="{FF2B5EF4-FFF2-40B4-BE49-F238E27FC236}">
                <a16:creationId xmlns:a16="http://schemas.microsoft.com/office/drawing/2014/main" id="{3E288002-5226-3442-A9B3-64B57A15422F}"/>
              </a:ext>
            </a:extLst>
          </p:cNvPr>
          <p:cNvSpPr/>
          <p:nvPr/>
        </p:nvSpPr>
        <p:spPr bwMode="auto">
          <a:xfrm>
            <a:off x="6316373" y="3048000"/>
            <a:ext cx="1238459" cy="45720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Planning &amp; Sequencing</a:t>
            </a:r>
            <a:endParaRPr kumimoji="0" lang="en-US" sz="1100" b="0" i="0" u="none" strike="noStrike" cap="none" normalizeH="0" baseline="0" dirty="0">
              <a:ln>
                <a:noFill/>
              </a:ln>
              <a:solidFill>
                <a:schemeClr val="tx1"/>
              </a:solidFill>
              <a:effectLst/>
              <a:latin typeface="Arial" pitchFamily="-107" charset="0"/>
            </a:endParaRPr>
          </a:p>
        </p:txBody>
      </p:sp>
      <p:cxnSp>
        <p:nvCxnSpPr>
          <p:cNvPr id="26" name="Elbow Connector 25">
            <a:extLst>
              <a:ext uri="{FF2B5EF4-FFF2-40B4-BE49-F238E27FC236}">
                <a16:creationId xmlns:a16="http://schemas.microsoft.com/office/drawing/2014/main" id="{D032BCB3-3236-3841-BBF0-03B35BB3EB08}"/>
              </a:ext>
            </a:extLst>
          </p:cNvPr>
          <p:cNvCxnSpPr>
            <a:cxnSpLocks/>
            <a:stCxn id="20" idx="2"/>
            <a:endCxn id="25" idx="0"/>
          </p:cNvCxnSpPr>
          <p:nvPr/>
        </p:nvCxnSpPr>
        <p:spPr bwMode="auto">
          <a:xfrm rot="16200000" flipH="1">
            <a:off x="6730817" y="2843214"/>
            <a:ext cx="339508" cy="7006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A6133823-6AD5-4B48-9FCE-B68A1C2381B9}"/>
              </a:ext>
            </a:extLst>
          </p:cNvPr>
          <p:cNvSpPr/>
          <p:nvPr/>
        </p:nvSpPr>
        <p:spPr bwMode="auto">
          <a:xfrm>
            <a:off x="6184706" y="4347410"/>
            <a:ext cx="1349532" cy="24630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Approved Sequence</a:t>
            </a:r>
          </a:p>
        </p:txBody>
      </p:sp>
      <p:cxnSp>
        <p:nvCxnSpPr>
          <p:cNvPr id="30" name="Elbow Connector 29">
            <a:extLst>
              <a:ext uri="{FF2B5EF4-FFF2-40B4-BE49-F238E27FC236}">
                <a16:creationId xmlns:a16="http://schemas.microsoft.com/office/drawing/2014/main" id="{1CD1F996-430A-C542-A80A-975106484A4D}"/>
              </a:ext>
            </a:extLst>
          </p:cNvPr>
          <p:cNvCxnSpPr>
            <a:cxnSpLocks/>
            <a:stCxn id="25" idx="2"/>
            <a:endCxn id="29" idx="0"/>
          </p:cNvCxnSpPr>
          <p:nvPr/>
        </p:nvCxnSpPr>
        <p:spPr bwMode="auto">
          <a:xfrm rot="5400000">
            <a:off x="6476433" y="3888240"/>
            <a:ext cx="842210" cy="7613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37" name="Rounded Rectangle 36">
            <a:extLst>
              <a:ext uri="{FF2B5EF4-FFF2-40B4-BE49-F238E27FC236}">
                <a16:creationId xmlns:a16="http://schemas.microsoft.com/office/drawing/2014/main" id="{4F6D5EA7-2F56-B94B-82DC-7C21F93DFAD2}"/>
              </a:ext>
            </a:extLst>
          </p:cNvPr>
          <p:cNvSpPr/>
          <p:nvPr/>
        </p:nvSpPr>
        <p:spPr bwMode="auto">
          <a:xfrm>
            <a:off x="613175" y="5130906"/>
            <a:ext cx="974689" cy="47254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Uplink Generation</a:t>
            </a:r>
            <a:endParaRPr kumimoji="0" lang="en-US" sz="1100" b="0" i="0" u="none" strike="noStrike" cap="none" normalizeH="0" baseline="0" dirty="0">
              <a:ln>
                <a:noFill/>
              </a:ln>
              <a:solidFill>
                <a:schemeClr val="tx1"/>
              </a:solidFill>
              <a:effectLst/>
              <a:latin typeface="Arial" pitchFamily="-107" charset="0"/>
            </a:endParaRPr>
          </a:p>
        </p:txBody>
      </p:sp>
      <p:sp>
        <p:nvSpPr>
          <p:cNvPr id="41" name="Rectangle 40">
            <a:extLst>
              <a:ext uri="{FF2B5EF4-FFF2-40B4-BE49-F238E27FC236}">
                <a16:creationId xmlns:a16="http://schemas.microsoft.com/office/drawing/2014/main" id="{6C5DC775-FF29-EC46-A5EB-30658C6D4BB7}"/>
              </a:ext>
            </a:extLst>
          </p:cNvPr>
          <p:cNvSpPr/>
          <p:nvPr/>
        </p:nvSpPr>
        <p:spPr bwMode="auto">
          <a:xfrm>
            <a:off x="322384" y="5883294"/>
            <a:ext cx="1028281" cy="21706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Uplink data</a:t>
            </a:r>
          </a:p>
        </p:txBody>
      </p:sp>
      <p:cxnSp>
        <p:nvCxnSpPr>
          <p:cNvPr id="42" name="Elbow Connector 41">
            <a:extLst>
              <a:ext uri="{FF2B5EF4-FFF2-40B4-BE49-F238E27FC236}">
                <a16:creationId xmlns:a16="http://schemas.microsoft.com/office/drawing/2014/main" id="{A83644F9-BDED-B64C-97F4-9B8D16A02FDB}"/>
              </a:ext>
            </a:extLst>
          </p:cNvPr>
          <p:cNvCxnSpPr>
            <a:cxnSpLocks/>
            <a:stCxn id="37" idx="2"/>
            <a:endCxn id="41" idx="0"/>
          </p:cNvCxnSpPr>
          <p:nvPr/>
        </p:nvCxnSpPr>
        <p:spPr bwMode="auto">
          <a:xfrm rot="5400000">
            <a:off x="828601" y="5611374"/>
            <a:ext cx="279845" cy="26399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45" name="TextBox 44">
            <a:extLst>
              <a:ext uri="{FF2B5EF4-FFF2-40B4-BE49-F238E27FC236}">
                <a16:creationId xmlns:a16="http://schemas.microsoft.com/office/drawing/2014/main" id="{B60B4972-9154-9546-BCC2-EDB3F7AD423D}"/>
              </a:ext>
            </a:extLst>
          </p:cNvPr>
          <p:cNvSpPr txBox="1"/>
          <p:nvPr/>
        </p:nvSpPr>
        <p:spPr>
          <a:xfrm>
            <a:off x="5566787" y="2954215"/>
            <a:ext cx="184731" cy="461665"/>
          </a:xfrm>
          <a:prstGeom prst="rect">
            <a:avLst/>
          </a:prstGeom>
          <a:noFill/>
        </p:spPr>
        <p:txBody>
          <a:bodyPr wrap="none" rtlCol="0">
            <a:spAutoFit/>
          </a:bodyPr>
          <a:lstStyle/>
          <a:p>
            <a:endParaRPr lang="en-US" dirty="0"/>
          </a:p>
        </p:txBody>
      </p:sp>
      <p:sp>
        <p:nvSpPr>
          <p:cNvPr id="46" name="Rounded Rectangle 45">
            <a:extLst>
              <a:ext uri="{FF2B5EF4-FFF2-40B4-BE49-F238E27FC236}">
                <a16:creationId xmlns:a16="http://schemas.microsoft.com/office/drawing/2014/main" id="{86009296-6730-F245-9C63-47F7F4E6C133}"/>
              </a:ext>
            </a:extLst>
          </p:cNvPr>
          <p:cNvSpPr/>
          <p:nvPr/>
        </p:nvSpPr>
        <p:spPr bwMode="auto">
          <a:xfrm>
            <a:off x="4521013" y="2641076"/>
            <a:ext cx="1039912" cy="457345"/>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Maneuver</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100" b="0" i="0" u="none" strike="noStrike" cap="none" normalizeH="0" baseline="0" dirty="0">
                <a:ln>
                  <a:noFill/>
                </a:ln>
                <a:solidFill>
                  <a:schemeClr val="tx1"/>
                </a:solidFill>
                <a:effectLst/>
                <a:latin typeface="Arial" pitchFamily="-107" charset="0"/>
              </a:rPr>
              <a:t>Design</a:t>
            </a:r>
          </a:p>
        </p:txBody>
      </p:sp>
      <p:sp>
        <p:nvSpPr>
          <p:cNvPr id="47" name="Rectangle 46">
            <a:extLst>
              <a:ext uri="{FF2B5EF4-FFF2-40B4-BE49-F238E27FC236}">
                <a16:creationId xmlns:a16="http://schemas.microsoft.com/office/drawing/2014/main" id="{1AD46D92-0846-2E41-8F0D-FA4500830FD4}"/>
              </a:ext>
            </a:extLst>
          </p:cNvPr>
          <p:cNvSpPr/>
          <p:nvPr/>
        </p:nvSpPr>
        <p:spPr bwMode="auto">
          <a:xfrm>
            <a:off x="4829489" y="3310784"/>
            <a:ext cx="914400" cy="4992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TCM and/or Pointing Solution</a:t>
            </a:r>
          </a:p>
        </p:txBody>
      </p:sp>
      <p:cxnSp>
        <p:nvCxnSpPr>
          <p:cNvPr id="48" name="Elbow Connector 47">
            <a:extLst>
              <a:ext uri="{FF2B5EF4-FFF2-40B4-BE49-F238E27FC236}">
                <a16:creationId xmlns:a16="http://schemas.microsoft.com/office/drawing/2014/main" id="{0ECB6729-C493-5E47-8E26-9C47763E182E}"/>
              </a:ext>
            </a:extLst>
          </p:cNvPr>
          <p:cNvCxnSpPr>
            <a:cxnSpLocks/>
            <a:stCxn id="46" idx="2"/>
            <a:endCxn id="47" idx="0"/>
          </p:cNvCxnSpPr>
          <p:nvPr/>
        </p:nvCxnSpPr>
        <p:spPr bwMode="auto">
          <a:xfrm rot="16200000" flipH="1">
            <a:off x="5057648" y="3081742"/>
            <a:ext cx="212363" cy="245720"/>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51" name="Elbow Connector 50">
            <a:extLst>
              <a:ext uri="{FF2B5EF4-FFF2-40B4-BE49-F238E27FC236}">
                <a16:creationId xmlns:a16="http://schemas.microsoft.com/office/drawing/2014/main" id="{A0D210E3-34B0-A74A-9625-EAB328DB45B5}"/>
              </a:ext>
            </a:extLst>
          </p:cNvPr>
          <p:cNvCxnSpPr>
            <a:cxnSpLocks/>
            <a:stCxn id="47" idx="3"/>
            <a:endCxn id="25" idx="1"/>
          </p:cNvCxnSpPr>
          <p:nvPr/>
        </p:nvCxnSpPr>
        <p:spPr bwMode="auto">
          <a:xfrm flipV="1">
            <a:off x="5743889" y="3276600"/>
            <a:ext cx="572484" cy="283792"/>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54" name="Rounded Rectangle 53">
            <a:extLst>
              <a:ext uri="{FF2B5EF4-FFF2-40B4-BE49-F238E27FC236}">
                <a16:creationId xmlns:a16="http://schemas.microsoft.com/office/drawing/2014/main" id="{CD895566-F9EA-754D-A14C-9E17588BD4A1}"/>
              </a:ext>
            </a:extLst>
          </p:cNvPr>
          <p:cNvSpPr/>
          <p:nvPr/>
        </p:nvSpPr>
        <p:spPr bwMode="auto">
          <a:xfrm>
            <a:off x="2574035" y="3147870"/>
            <a:ext cx="1039912" cy="47254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Science Processing</a:t>
            </a:r>
            <a:endParaRPr kumimoji="0" lang="en-US" sz="1100" b="0" i="0" u="none" strike="noStrike" cap="none" normalizeH="0" baseline="0" dirty="0">
              <a:ln>
                <a:noFill/>
              </a:ln>
              <a:solidFill>
                <a:schemeClr val="tx1"/>
              </a:solidFill>
              <a:effectLst/>
              <a:latin typeface="Arial" pitchFamily="-107" charset="0"/>
            </a:endParaRPr>
          </a:p>
        </p:txBody>
      </p:sp>
      <p:cxnSp>
        <p:nvCxnSpPr>
          <p:cNvPr id="55" name="Elbow Connector 54">
            <a:extLst>
              <a:ext uri="{FF2B5EF4-FFF2-40B4-BE49-F238E27FC236}">
                <a16:creationId xmlns:a16="http://schemas.microsoft.com/office/drawing/2014/main" id="{C7B9D2CB-C794-0E4A-830C-53CA81317D14}"/>
              </a:ext>
            </a:extLst>
          </p:cNvPr>
          <p:cNvCxnSpPr>
            <a:cxnSpLocks/>
            <a:stCxn id="5" idx="2"/>
            <a:endCxn id="58" idx="0"/>
          </p:cNvCxnSpPr>
          <p:nvPr/>
        </p:nvCxnSpPr>
        <p:spPr bwMode="auto">
          <a:xfrm rot="16200000" flipH="1">
            <a:off x="1076630" y="2802025"/>
            <a:ext cx="269427" cy="85810"/>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58" name="Rectangle 57">
            <a:extLst>
              <a:ext uri="{FF2B5EF4-FFF2-40B4-BE49-F238E27FC236}">
                <a16:creationId xmlns:a16="http://schemas.microsoft.com/office/drawing/2014/main" id="{B0D0EBA7-9D67-7141-B641-25B3E5AFE34B}"/>
              </a:ext>
            </a:extLst>
          </p:cNvPr>
          <p:cNvSpPr/>
          <p:nvPr/>
        </p:nvSpPr>
        <p:spPr bwMode="auto">
          <a:xfrm>
            <a:off x="797048" y="2979644"/>
            <a:ext cx="914400" cy="2969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L0 data</a:t>
            </a:r>
          </a:p>
        </p:txBody>
      </p:sp>
      <p:cxnSp>
        <p:nvCxnSpPr>
          <p:cNvPr id="63" name="Elbow Connector 62">
            <a:extLst>
              <a:ext uri="{FF2B5EF4-FFF2-40B4-BE49-F238E27FC236}">
                <a16:creationId xmlns:a16="http://schemas.microsoft.com/office/drawing/2014/main" id="{B553CC3A-E4EF-154C-A546-13A82C7CAFB0}"/>
              </a:ext>
            </a:extLst>
          </p:cNvPr>
          <p:cNvCxnSpPr>
            <a:cxnSpLocks/>
            <a:stCxn id="58" idx="2"/>
            <a:endCxn id="54" idx="1"/>
          </p:cNvCxnSpPr>
          <p:nvPr/>
        </p:nvCxnSpPr>
        <p:spPr bwMode="auto">
          <a:xfrm rot="16200000" flipH="1">
            <a:off x="1860370" y="2670477"/>
            <a:ext cx="107542" cy="1319787"/>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66" name="Rectangle 65">
            <a:extLst>
              <a:ext uri="{FF2B5EF4-FFF2-40B4-BE49-F238E27FC236}">
                <a16:creationId xmlns:a16="http://schemas.microsoft.com/office/drawing/2014/main" id="{5F0F8329-4C16-804A-9BF3-A69E0F6B7067}"/>
              </a:ext>
            </a:extLst>
          </p:cNvPr>
          <p:cNvSpPr/>
          <p:nvPr/>
        </p:nvSpPr>
        <p:spPr bwMode="auto">
          <a:xfrm>
            <a:off x="3227259" y="3746747"/>
            <a:ext cx="827942" cy="336151"/>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7" name="Elbow Connector 66">
            <a:extLst>
              <a:ext uri="{FF2B5EF4-FFF2-40B4-BE49-F238E27FC236}">
                <a16:creationId xmlns:a16="http://schemas.microsoft.com/office/drawing/2014/main" id="{E0E06897-6C32-7D48-896E-F4D83944B475}"/>
              </a:ext>
            </a:extLst>
          </p:cNvPr>
          <p:cNvCxnSpPr>
            <a:cxnSpLocks/>
            <a:stCxn id="54" idx="2"/>
            <a:endCxn id="66" idx="1"/>
          </p:cNvCxnSpPr>
          <p:nvPr/>
        </p:nvCxnSpPr>
        <p:spPr bwMode="auto">
          <a:xfrm rot="16200000" flipH="1">
            <a:off x="3013420" y="3700984"/>
            <a:ext cx="294410" cy="133268"/>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75" name="Rectangle 74">
            <a:extLst>
              <a:ext uri="{FF2B5EF4-FFF2-40B4-BE49-F238E27FC236}">
                <a16:creationId xmlns:a16="http://schemas.microsoft.com/office/drawing/2014/main" id="{C70F5BDD-F29F-D64F-9EE8-FFD8E0CEE2A0}"/>
              </a:ext>
            </a:extLst>
          </p:cNvPr>
          <p:cNvSpPr/>
          <p:nvPr/>
        </p:nvSpPr>
        <p:spPr bwMode="auto">
          <a:xfrm>
            <a:off x="4398609" y="2107821"/>
            <a:ext cx="762000" cy="336151"/>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Data</a:t>
            </a:r>
          </a:p>
        </p:txBody>
      </p:sp>
      <p:cxnSp>
        <p:nvCxnSpPr>
          <p:cNvPr id="76" name="Elbow Connector 75">
            <a:extLst>
              <a:ext uri="{FF2B5EF4-FFF2-40B4-BE49-F238E27FC236}">
                <a16:creationId xmlns:a16="http://schemas.microsoft.com/office/drawing/2014/main" id="{E6E0C37B-04B6-3A48-8320-A1498A26E0DC}"/>
              </a:ext>
            </a:extLst>
          </p:cNvPr>
          <p:cNvCxnSpPr>
            <a:cxnSpLocks/>
            <a:stCxn id="75" idx="2"/>
            <a:endCxn id="46" idx="0"/>
          </p:cNvCxnSpPr>
          <p:nvPr/>
        </p:nvCxnSpPr>
        <p:spPr bwMode="auto">
          <a:xfrm rot="16200000" flipH="1">
            <a:off x="4811737" y="2411844"/>
            <a:ext cx="197104" cy="261360"/>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7" name="Rounded Rectangle 106">
            <a:extLst>
              <a:ext uri="{FF2B5EF4-FFF2-40B4-BE49-F238E27FC236}">
                <a16:creationId xmlns:a16="http://schemas.microsoft.com/office/drawing/2014/main" id="{F1885E25-9F13-7146-AB40-64CA3317201F}"/>
              </a:ext>
            </a:extLst>
          </p:cNvPr>
          <p:cNvSpPr/>
          <p:nvPr/>
        </p:nvSpPr>
        <p:spPr bwMode="auto">
          <a:xfrm>
            <a:off x="8001000" y="3894875"/>
            <a:ext cx="949140" cy="47287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Science planning</a:t>
            </a:r>
            <a:endParaRPr kumimoji="0" lang="en-US" sz="1100" b="0" i="0" u="none" strike="noStrike" cap="none" normalizeH="0" baseline="0" dirty="0">
              <a:ln>
                <a:noFill/>
              </a:ln>
              <a:solidFill>
                <a:schemeClr val="tx1"/>
              </a:solidFill>
              <a:effectLst/>
              <a:latin typeface="Arial" pitchFamily="-107" charset="0"/>
            </a:endParaRPr>
          </a:p>
        </p:txBody>
      </p:sp>
      <p:sp>
        <p:nvSpPr>
          <p:cNvPr id="108" name="Rectangle 107">
            <a:extLst>
              <a:ext uri="{FF2B5EF4-FFF2-40B4-BE49-F238E27FC236}">
                <a16:creationId xmlns:a16="http://schemas.microsoft.com/office/drawing/2014/main" id="{53A46B52-E14F-0849-8BED-A98CDF501506}"/>
              </a:ext>
            </a:extLst>
          </p:cNvPr>
          <p:cNvSpPr/>
          <p:nvPr/>
        </p:nvSpPr>
        <p:spPr bwMode="auto">
          <a:xfrm>
            <a:off x="7926681" y="3048000"/>
            <a:ext cx="914400" cy="38100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Activity Plan</a:t>
            </a:r>
          </a:p>
        </p:txBody>
      </p:sp>
      <p:cxnSp>
        <p:nvCxnSpPr>
          <p:cNvPr id="109" name="Elbow Connector 108">
            <a:extLst>
              <a:ext uri="{FF2B5EF4-FFF2-40B4-BE49-F238E27FC236}">
                <a16:creationId xmlns:a16="http://schemas.microsoft.com/office/drawing/2014/main" id="{37BA5B25-064A-4D4D-9191-861C3E594592}"/>
              </a:ext>
            </a:extLst>
          </p:cNvPr>
          <p:cNvCxnSpPr>
            <a:cxnSpLocks/>
            <a:stCxn id="108" idx="1"/>
            <a:endCxn id="25" idx="3"/>
          </p:cNvCxnSpPr>
          <p:nvPr/>
        </p:nvCxnSpPr>
        <p:spPr bwMode="auto">
          <a:xfrm rot="10800000" flipV="1">
            <a:off x="7554833" y="3238500"/>
            <a:ext cx="371849" cy="38100"/>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3" name="Elbow Connector 112">
            <a:extLst>
              <a:ext uri="{FF2B5EF4-FFF2-40B4-BE49-F238E27FC236}">
                <a16:creationId xmlns:a16="http://schemas.microsoft.com/office/drawing/2014/main" id="{504FD08D-2FE4-8448-9AC1-1ABDDADE8060}"/>
              </a:ext>
            </a:extLst>
          </p:cNvPr>
          <p:cNvCxnSpPr>
            <a:cxnSpLocks/>
            <a:stCxn id="107" idx="0"/>
            <a:endCxn id="108" idx="2"/>
          </p:cNvCxnSpPr>
          <p:nvPr/>
        </p:nvCxnSpPr>
        <p:spPr bwMode="auto">
          <a:xfrm rot="16200000" flipV="1">
            <a:off x="8196789" y="3616093"/>
            <a:ext cx="465875" cy="9168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7" name="Rounded Rectangle 116">
            <a:extLst>
              <a:ext uri="{FF2B5EF4-FFF2-40B4-BE49-F238E27FC236}">
                <a16:creationId xmlns:a16="http://schemas.microsoft.com/office/drawing/2014/main" id="{DCEBBA07-619E-4548-94BB-5272A09C99DB}"/>
              </a:ext>
            </a:extLst>
          </p:cNvPr>
          <p:cNvSpPr/>
          <p:nvPr/>
        </p:nvSpPr>
        <p:spPr bwMode="auto">
          <a:xfrm>
            <a:off x="8001000" y="4648200"/>
            <a:ext cx="949140" cy="310534"/>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Archive</a:t>
            </a:r>
            <a:endParaRPr kumimoji="0" lang="en-US" sz="1100" b="0" i="0" u="none" strike="noStrike" cap="none" normalizeH="0" baseline="0" dirty="0">
              <a:ln>
                <a:noFill/>
              </a:ln>
              <a:solidFill>
                <a:schemeClr val="tx1"/>
              </a:solidFill>
              <a:effectLst/>
              <a:latin typeface="Arial" pitchFamily="-107" charset="0"/>
            </a:endParaRPr>
          </a:p>
        </p:txBody>
      </p:sp>
      <p:cxnSp>
        <p:nvCxnSpPr>
          <p:cNvPr id="118" name="Elbow Connector 117">
            <a:extLst>
              <a:ext uri="{FF2B5EF4-FFF2-40B4-BE49-F238E27FC236}">
                <a16:creationId xmlns:a16="http://schemas.microsoft.com/office/drawing/2014/main" id="{3F8227B6-6333-D24F-A83C-BC8CD36C176A}"/>
              </a:ext>
            </a:extLst>
          </p:cNvPr>
          <p:cNvCxnSpPr>
            <a:cxnSpLocks/>
            <a:stCxn id="66" idx="2"/>
            <a:endCxn id="121" idx="3"/>
          </p:cNvCxnSpPr>
          <p:nvPr/>
        </p:nvCxnSpPr>
        <p:spPr bwMode="auto">
          <a:xfrm rot="5400000">
            <a:off x="2517901" y="3214509"/>
            <a:ext cx="254941" cy="199171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1" name="Rounded Rectangle 120">
            <a:extLst>
              <a:ext uri="{FF2B5EF4-FFF2-40B4-BE49-F238E27FC236}">
                <a16:creationId xmlns:a16="http://schemas.microsoft.com/office/drawing/2014/main" id="{36DFCA1B-024D-6542-88ED-E832FB9460D1}"/>
              </a:ext>
            </a:extLst>
          </p:cNvPr>
          <p:cNvSpPr/>
          <p:nvPr/>
        </p:nvSpPr>
        <p:spPr bwMode="auto">
          <a:xfrm>
            <a:off x="609599" y="4101567"/>
            <a:ext cx="1039912" cy="47254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Manage Mission Data</a:t>
            </a:r>
            <a:endParaRPr kumimoji="0" lang="en-US" sz="1100" b="0" i="0" u="none" strike="noStrike" cap="none" normalizeH="0" baseline="0" dirty="0">
              <a:ln>
                <a:noFill/>
              </a:ln>
              <a:solidFill>
                <a:schemeClr val="tx1"/>
              </a:solidFill>
              <a:effectLst/>
              <a:latin typeface="Arial" pitchFamily="-107" charset="0"/>
            </a:endParaRPr>
          </a:p>
        </p:txBody>
      </p:sp>
      <p:cxnSp>
        <p:nvCxnSpPr>
          <p:cNvPr id="125" name="Elbow Connector 124">
            <a:extLst>
              <a:ext uri="{FF2B5EF4-FFF2-40B4-BE49-F238E27FC236}">
                <a16:creationId xmlns:a16="http://schemas.microsoft.com/office/drawing/2014/main" id="{4AE41D64-EE38-2A4C-81BA-D719DBAB4BC5}"/>
              </a:ext>
            </a:extLst>
          </p:cNvPr>
          <p:cNvCxnSpPr>
            <a:cxnSpLocks/>
            <a:stCxn id="121" idx="2"/>
            <a:endCxn id="90" idx="1"/>
          </p:cNvCxnSpPr>
          <p:nvPr/>
        </p:nvCxnSpPr>
        <p:spPr bwMode="auto">
          <a:xfrm rot="16200000" flipH="1">
            <a:off x="1928222" y="3775442"/>
            <a:ext cx="242166" cy="183950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6" name="TextBox 135">
            <a:extLst>
              <a:ext uri="{FF2B5EF4-FFF2-40B4-BE49-F238E27FC236}">
                <a16:creationId xmlns:a16="http://schemas.microsoft.com/office/drawing/2014/main" id="{107BC243-13B2-E04F-A0BD-1A6B089AE857}"/>
              </a:ext>
            </a:extLst>
          </p:cNvPr>
          <p:cNvSpPr txBox="1"/>
          <p:nvPr/>
        </p:nvSpPr>
        <p:spPr>
          <a:xfrm>
            <a:off x="7630559" y="886770"/>
            <a:ext cx="1308371" cy="307777"/>
          </a:xfrm>
          <a:prstGeom prst="rect">
            <a:avLst/>
          </a:prstGeom>
          <a:noFill/>
        </p:spPr>
        <p:txBody>
          <a:bodyPr wrap="none" rtlCol="0">
            <a:spAutoFit/>
          </a:bodyPr>
          <a:lstStyle/>
          <a:p>
            <a:r>
              <a:rPr lang="en-US" sz="1400" dirty="0"/>
              <a:t>Sci. Planning</a:t>
            </a:r>
          </a:p>
        </p:txBody>
      </p:sp>
      <p:sp>
        <p:nvSpPr>
          <p:cNvPr id="137" name="TextBox 136">
            <a:extLst>
              <a:ext uri="{FF2B5EF4-FFF2-40B4-BE49-F238E27FC236}">
                <a16:creationId xmlns:a16="http://schemas.microsoft.com/office/drawing/2014/main" id="{51870D09-20B6-474D-BF86-005DB67D2033}"/>
              </a:ext>
            </a:extLst>
          </p:cNvPr>
          <p:cNvSpPr txBox="1"/>
          <p:nvPr/>
        </p:nvSpPr>
        <p:spPr>
          <a:xfrm>
            <a:off x="6019800" y="900120"/>
            <a:ext cx="1547218" cy="307777"/>
          </a:xfrm>
          <a:prstGeom prst="rect">
            <a:avLst/>
          </a:prstGeom>
          <a:noFill/>
        </p:spPr>
        <p:txBody>
          <a:bodyPr wrap="none" rtlCol="0">
            <a:spAutoFit/>
          </a:bodyPr>
          <a:lstStyle/>
          <a:p>
            <a:r>
              <a:rPr lang="en-US" sz="1400" dirty="0"/>
              <a:t>Planning &amp; Seq.</a:t>
            </a:r>
          </a:p>
        </p:txBody>
      </p:sp>
      <p:sp>
        <p:nvSpPr>
          <p:cNvPr id="138" name="TextBox 137">
            <a:extLst>
              <a:ext uri="{FF2B5EF4-FFF2-40B4-BE49-F238E27FC236}">
                <a16:creationId xmlns:a16="http://schemas.microsoft.com/office/drawing/2014/main" id="{C6880FCA-8394-0745-9C84-F19B14B90D0A}"/>
              </a:ext>
            </a:extLst>
          </p:cNvPr>
          <p:cNvSpPr txBox="1"/>
          <p:nvPr/>
        </p:nvSpPr>
        <p:spPr>
          <a:xfrm>
            <a:off x="4587958" y="889834"/>
            <a:ext cx="1098378" cy="307777"/>
          </a:xfrm>
          <a:prstGeom prst="rect">
            <a:avLst/>
          </a:prstGeom>
          <a:noFill/>
        </p:spPr>
        <p:txBody>
          <a:bodyPr wrap="none" rtlCol="0">
            <a:spAutoFit/>
          </a:bodyPr>
          <a:lstStyle/>
          <a:p>
            <a:r>
              <a:rPr lang="en-US" sz="1400" dirty="0"/>
              <a:t>Navigation</a:t>
            </a:r>
          </a:p>
        </p:txBody>
      </p:sp>
      <p:sp>
        <p:nvSpPr>
          <p:cNvPr id="139" name="TextBox 138">
            <a:extLst>
              <a:ext uri="{FF2B5EF4-FFF2-40B4-BE49-F238E27FC236}">
                <a16:creationId xmlns:a16="http://schemas.microsoft.com/office/drawing/2014/main" id="{340C8DE4-6790-4340-BC0F-C5F100B91689}"/>
              </a:ext>
            </a:extLst>
          </p:cNvPr>
          <p:cNvSpPr txBox="1"/>
          <p:nvPr/>
        </p:nvSpPr>
        <p:spPr>
          <a:xfrm>
            <a:off x="2362200" y="900120"/>
            <a:ext cx="1717137" cy="307777"/>
          </a:xfrm>
          <a:prstGeom prst="rect">
            <a:avLst/>
          </a:prstGeom>
          <a:noFill/>
        </p:spPr>
        <p:txBody>
          <a:bodyPr wrap="none" rtlCol="0">
            <a:spAutoFit/>
          </a:bodyPr>
          <a:lstStyle/>
          <a:p>
            <a:r>
              <a:rPr lang="en-US" sz="1400" dirty="0"/>
              <a:t>Science Data Sys.</a:t>
            </a:r>
          </a:p>
        </p:txBody>
      </p:sp>
      <p:sp>
        <p:nvSpPr>
          <p:cNvPr id="140" name="TextBox 139">
            <a:extLst>
              <a:ext uri="{FF2B5EF4-FFF2-40B4-BE49-F238E27FC236}">
                <a16:creationId xmlns:a16="http://schemas.microsoft.com/office/drawing/2014/main" id="{9C1FA35C-1478-0743-B945-3C9A26558DFC}"/>
              </a:ext>
            </a:extLst>
          </p:cNvPr>
          <p:cNvSpPr txBox="1"/>
          <p:nvPr/>
        </p:nvSpPr>
        <p:spPr>
          <a:xfrm>
            <a:off x="400438" y="896621"/>
            <a:ext cx="1535998" cy="307777"/>
          </a:xfrm>
          <a:prstGeom prst="rect">
            <a:avLst/>
          </a:prstGeom>
          <a:noFill/>
        </p:spPr>
        <p:txBody>
          <a:bodyPr wrap="none" rtlCol="0">
            <a:spAutoFit/>
          </a:bodyPr>
          <a:lstStyle/>
          <a:p>
            <a:r>
              <a:rPr lang="en-US" sz="1400" dirty="0"/>
              <a:t>Mission Control</a:t>
            </a:r>
          </a:p>
        </p:txBody>
      </p:sp>
      <p:cxnSp>
        <p:nvCxnSpPr>
          <p:cNvPr id="141" name="Elbow Connector 140">
            <a:extLst>
              <a:ext uri="{FF2B5EF4-FFF2-40B4-BE49-F238E27FC236}">
                <a16:creationId xmlns:a16="http://schemas.microsoft.com/office/drawing/2014/main" id="{2754AD2B-58C6-5F4D-963D-5938D58FDE05}"/>
              </a:ext>
            </a:extLst>
          </p:cNvPr>
          <p:cNvCxnSpPr>
            <a:cxnSpLocks/>
            <a:stCxn id="66" idx="3"/>
            <a:endCxn id="107" idx="1"/>
          </p:cNvCxnSpPr>
          <p:nvPr/>
        </p:nvCxnSpPr>
        <p:spPr bwMode="auto">
          <a:xfrm>
            <a:off x="4055201" y="3914823"/>
            <a:ext cx="3945799" cy="216490"/>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49" name="Straight Connector 148">
            <a:extLst>
              <a:ext uri="{FF2B5EF4-FFF2-40B4-BE49-F238E27FC236}">
                <a16:creationId xmlns:a16="http://schemas.microsoft.com/office/drawing/2014/main" id="{836F850A-FE92-6A47-85B5-ADF26371BF73}"/>
              </a:ext>
            </a:extLst>
          </p:cNvPr>
          <p:cNvCxnSpPr>
            <a:cxnSpLocks/>
          </p:cNvCxnSpPr>
          <p:nvPr/>
        </p:nvCxnSpPr>
        <p:spPr bwMode="auto">
          <a:xfrm>
            <a:off x="152401" y="1207897"/>
            <a:ext cx="8888511"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62" name="Elbow Connector 161">
            <a:extLst>
              <a:ext uri="{FF2B5EF4-FFF2-40B4-BE49-F238E27FC236}">
                <a16:creationId xmlns:a16="http://schemas.microsoft.com/office/drawing/2014/main" id="{5FF414AD-146F-8849-973D-68F6E89B95B5}"/>
              </a:ext>
            </a:extLst>
          </p:cNvPr>
          <p:cNvCxnSpPr>
            <a:cxnSpLocks/>
            <a:stCxn id="5" idx="0"/>
            <a:endCxn id="6" idx="2"/>
          </p:cNvCxnSpPr>
          <p:nvPr/>
        </p:nvCxnSpPr>
        <p:spPr bwMode="auto">
          <a:xfrm rot="5400000" flipH="1" flipV="1">
            <a:off x="1286724" y="1737453"/>
            <a:ext cx="435379" cy="671950"/>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65" name="Elbow Connector 164">
            <a:extLst>
              <a:ext uri="{FF2B5EF4-FFF2-40B4-BE49-F238E27FC236}">
                <a16:creationId xmlns:a16="http://schemas.microsoft.com/office/drawing/2014/main" id="{5E25BC1F-3E3E-7A4D-A287-888DBF1FDA81}"/>
              </a:ext>
            </a:extLst>
          </p:cNvPr>
          <p:cNvCxnSpPr>
            <a:cxnSpLocks/>
            <a:stCxn id="6" idx="0"/>
            <a:endCxn id="9" idx="0"/>
          </p:cNvCxnSpPr>
          <p:nvPr/>
        </p:nvCxnSpPr>
        <p:spPr bwMode="auto">
          <a:xfrm rot="16200000" flipH="1">
            <a:off x="4252633" y="-880399"/>
            <a:ext cx="88991" cy="4913483"/>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69" name="Rectangle 168">
            <a:extLst>
              <a:ext uri="{FF2B5EF4-FFF2-40B4-BE49-F238E27FC236}">
                <a16:creationId xmlns:a16="http://schemas.microsoft.com/office/drawing/2014/main" id="{FCE2CF12-5556-9C49-8961-2015E27C4AC9}"/>
              </a:ext>
            </a:extLst>
          </p:cNvPr>
          <p:cNvSpPr/>
          <p:nvPr/>
        </p:nvSpPr>
        <p:spPr bwMode="auto">
          <a:xfrm>
            <a:off x="217023" y="1883545"/>
            <a:ext cx="731344" cy="326255"/>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Downlink Data</a:t>
            </a:r>
          </a:p>
        </p:txBody>
      </p:sp>
      <p:cxnSp>
        <p:nvCxnSpPr>
          <p:cNvPr id="170" name="Elbow Connector 169">
            <a:extLst>
              <a:ext uri="{FF2B5EF4-FFF2-40B4-BE49-F238E27FC236}">
                <a16:creationId xmlns:a16="http://schemas.microsoft.com/office/drawing/2014/main" id="{9546DB35-2EBE-2148-8CC4-798ECC8125A4}"/>
              </a:ext>
            </a:extLst>
          </p:cNvPr>
          <p:cNvCxnSpPr>
            <a:cxnSpLocks/>
            <a:stCxn id="169" idx="2"/>
            <a:endCxn id="5" idx="1"/>
          </p:cNvCxnSpPr>
          <p:nvPr/>
        </p:nvCxnSpPr>
        <p:spPr bwMode="auto">
          <a:xfrm rot="16200000" flipH="1">
            <a:off x="501533" y="2290961"/>
            <a:ext cx="290867" cy="12854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90" name="Rounded Rectangle 189">
            <a:extLst>
              <a:ext uri="{FF2B5EF4-FFF2-40B4-BE49-F238E27FC236}">
                <a16:creationId xmlns:a16="http://schemas.microsoft.com/office/drawing/2014/main" id="{61BF0193-DC7F-9349-835A-629F7636430F}"/>
              </a:ext>
            </a:extLst>
          </p:cNvPr>
          <p:cNvSpPr/>
          <p:nvPr/>
        </p:nvSpPr>
        <p:spPr bwMode="auto">
          <a:xfrm>
            <a:off x="6140751" y="5170611"/>
            <a:ext cx="963052" cy="477838"/>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Command Generation</a:t>
            </a:r>
            <a:endParaRPr kumimoji="0" lang="en-US" sz="1100" b="0" i="0" u="none" strike="noStrike" cap="none" normalizeH="0" baseline="0" dirty="0">
              <a:ln>
                <a:noFill/>
              </a:ln>
              <a:solidFill>
                <a:schemeClr val="tx1"/>
              </a:solidFill>
              <a:effectLst/>
              <a:latin typeface="Arial" pitchFamily="-107" charset="0"/>
            </a:endParaRPr>
          </a:p>
        </p:txBody>
      </p:sp>
      <p:cxnSp>
        <p:nvCxnSpPr>
          <p:cNvPr id="191" name="Elbow Connector 190">
            <a:extLst>
              <a:ext uri="{FF2B5EF4-FFF2-40B4-BE49-F238E27FC236}">
                <a16:creationId xmlns:a16="http://schemas.microsoft.com/office/drawing/2014/main" id="{0FF12B0B-9A32-0541-A9DF-4F6C7F7C63DA}"/>
              </a:ext>
            </a:extLst>
          </p:cNvPr>
          <p:cNvCxnSpPr>
            <a:cxnSpLocks/>
            <a:stCxn id="29" idx="2"/>
            <a:endCxn id="190" idx="0"/>
          </p:cNvCxnSpPr>
          <p:nvPr/>
        </p:nvCxnSpPr>
        <p:spPr bwMode="auto">
          <a:xfrm rot="5400000">
            <a:off x="6452426" y="4763565"/>
            <a:ext cx="576898" cy="23719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94" name="Elbow Connector 193">
            <a:extLst>
              <a:ext uri="{FF2B5EF4-FFF2-40B4-BE49-F238E27FC236}">
                <a16:creationId xmlns:a16="http://schemas.microsoft.com/office/drawing/2014/main" id="{12076497-0120-E648-AF2D-07350C881D02}"/>
              </a:ext>
            </a:extLst>
          </p:cNvPr>
          <p:cNvCxnSpPr>
            <a:cxnSpLocks/>
            <a:stCxn id="201" idx="1"/>
            <a:endCxn id="37" idx="3"/>
          </p:cNvCxnSpPr>
          <p:nvPr/>
        </p:nvCxnSpPr>
        <p:spPr bwMode="auto">
          <a:xfrm rot="10800000">
            <a:off x="1587865" y="5367178"/>
            <a:ext cx="4475797" cy="74367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201" name="Rectangle 200">
            <a:extLst>
              <a:ext uri="{FF2B5EF4-FFF2-40B4-BE49-F238E27FC236}">
                <a16:creationId xmlns:a16="http://schemas.microsoft.com/office/drawing/2014/main" id="{76D78868-C4A0-BE43-B0B8-A6E8B21E9AD2}"/>
              </a:ext>
            </a:extLst>
          </p:cNvPr>
          <p:cNvSpPr/>
          <p:nvPr/>
        </p:nvSpPr>
        <p:spPr bwMode="auto">
          <a:xfrm>
            <a:off x="6063661" y="5987698"/>
            <a:ext cx="840544" cy="24630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Commands</a:t>
            </a:r>
          </a:p>
        </p:txBody>
      </p:sp>
      <p:cxnSp>
        <p:nvCxnSpPr>
          <p:cNvPr id="203" name="Elbow Connector 202">
            <a:extLst>
              <a:ext uri="{FF2B5EF4-FFF2-40B4-BE49-F238E27FC236}">
                <a16:creationId xmlns:a16="http://schemas.microsoft.com/office/drawing/2014/main" id="{38810308-D46B-E944-A719-BFB96215624A}"/>
              </a:ext>
            </a:extLst>
          </p:cNvPr>
          <p:cNvCxnSpPr>
            <a:cxnSpLocks/>
            <a:stCxn id="190" idx="2"/>
            <a:endCxn id="201" idx="0"/>
          </p:cNvCxnSpPr>
          <p:nvPr/>
        </p:nvCxnSpPr>
        <p:spPr bwMode="auto">
          <a:xfrm rot="5400000">
            <a:off x="6383481" y="5748901"/>
            <a:ext cx="339249" cy="13834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59" name="Rounded Rectangle 58">
            <a:extLst>
              <a:ext uri="{FF2B5EF4-FFF2-40B4-BE49-F238E27FC236}">
                <a16:creationId xmlns:a16="http://schemas.microsoft.com/office/drawing/2014/main" id="{4BCFF0E8-EA65-4741-A41C-3683FBA230BD}"/>
              </a:ext>
            </a:extLst>
          </p:cNvPr>
          <p:cNvSpPr/>
          <p:nvPr/>
        </p:nvSpPr>
        <p:spPr bwMode="auto">
          <a:xfrm>
            <a:off x="234390" y="1274693"/>
            <a:ext cx="914400" cy="41910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100" b="0" i="0" u="none" strike="noStrike" cap="none" normalizeH="0" baseline="0" dirty="0">
                <a:ln>
                  <a:noFill/>
                </a:ln>
                <a:solidFill>
                  <a:schemeClr val="tx1"/>
                </a:solidFill>
                <a:effectLst/>
                <a:latin typeface="Arial" pitchFamily="-107" charset="0"/>
              </a:rPr>
              <a:t>TT&amp;C Services</a:t>
            </a:r>
          </a:p>
        </p:txBody>
      </p:sp>
      <p:cxnSp>
        <p:nvCxnSpPr>
          <p:cNvPr id="60" name="Elbow Connector 59">
            <a:extLst>
              <a:ext uri="{FF2B5EF4-FFF2-40B4-BE49-F238E27FC236}">
                <a16:creationId xmlns:a16="http://schemas.microsoft.com/office/drawing/2014/main" id="{DFA6AA0B-063A-4444-8F84-85FD379A4FC8}"/>
              </a:ext>
            </a:extLst>
          </p:cNvPr>
          <p:cNvCxnSpPr>
            <a:cxnSpLocks/>
            <a:stCxn id="59" idx="2"/>
            <a:endCxn id="169" idx="0"/>
          </p:cNvCxnSpPr>
          <p:nvPr/>
        </p:nvCxnSpPr>
        <p:spPr bwMode="auto">
          <a:xfrm rot="5400000">
            <a:off x="542267" y="1734222"/>
            <a:ext cx="189752" cy="10889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62" name="Rounded Rectangle 61">
            <a:extLst>
              <a:ext uri="{FF2B5EF4-FFF2-40B4-BE49-F238E27FC236}">
                <a16:creationId xmlns:a16="http://schemas.microsoft.com/office/drawing/2014/main" id="{C80FDCFD-CF6E-C441-8C84-3E89ADFB0238}"/>
              </a:ext>
            </a:extLst>
          </p:cNvPr>
          <p:cNvSpPr/>
          <p:nvPr/>
        </p:nvSpPr>
        <p:spPr bwMode="auto">
          <a:xfrm>
            <a:off x="4452393" y="1384996"/>
            <a:ext cx="1039912" cy="457345"/>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100" b="0" dirty="0">
                <a:latin typeface="Arial" pitchFamily="-107" charset="0"/>
              </a:rPr>
              <a:t>Navigation</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100" b="0" i="0" u="none" strike="noStrike" cap="none" normalizeH="0" baseline="0" dirty="0">
                <a:ln>
                  <a:noFill/>
                </a:ln>
                <a:solidFill>
                  <a:schemeClr val="tx1"/>
                </a:solidFill>
                <a:effectLst/>
                <a:latin typeface="Arial" pitchFamily="-107" charset="0"/>
              </a:rPr>
              <a:t>&amp; Timing</a:t>
            </a:r>
          </a:p>
        </p:txBody>
      </p:sp>
      <p:cxnSp>
        <p:nvCxnSpPr>
          <p:cNvPr id="64" name="Elbow Connector 63">
            <a:extLst>
              <a:ext uri="{FF2B5EF4-FFF2-40B4-BE49-F238E27FC236}">
                <a16:creationId xmlns:a16="http://schemas.microsoft.com/office/drawing/2014/main" id="{78CA4C19-A0AF-3543-ABCA-DA114D37964D}"/>
              </a:ext>
            </a:extLst>
          </p:cNvPr>
          <p:cNvCxnSpPr>
            <a:cxnSpLocks/>
            <a:stCxn id="62" idx="2"/>
            <a:endCxn id="75" idx="0"/>
          </p:cNvCxnSpPr>
          <p:nvPr/>
        </p:nvCxnSpPr>
        <p:spPr bwMode="auto">
          <a:xfrm rot="5400000">
            <a:off x="4743239" y="1878711"/>
            <a:ext cx="265480" cy="192740"/>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77" name="Elbow Connector 76">
            <a:extLst>
              <a:ext uri="{FF2B5EF4-FFF2-40B4-BE49-F238E27FC236}">
                <a16:creationId xmlns:a16="http://schemas.microsoft.com/office/drawing/2014/main" id="{997802D9-B1A9-7A42-8D39-8441789B9AB4}"/>
              </a:ext>
            </a:extLst>
          </p:cNvPr>
          <p:cNvCxnSpPr>
            <a:cxnSpLocks/>
            <a:stCxn id="5" idx="3"/>
            <a:endCxn id="81" idx="2"/>
          </p:cNvCxnSpPr>
          <p:nvPr/>
        </p:nvCxnSpPr>
        <p:spPr bwMode="auto">
          <a:xfrm flipV="1">
            <a:off x="1625638" y="2199355"/>
            <a:ext cx="1330385" cy="301312"/>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81" name="Rectangle 80">
            <a:extLst>
              <a:ext uri="{FF2B5EF4-FFF2-40B4-BE49-F238E27FC236}">
                <a16:creationId xmlns:a16="http://schemas.microsoft.com/office/drawing/2014/main" id="{3E5903C0-4A87-B04E-9956-AE36F62D8806}"/>
              </a:ext>
            </a:extLst>
          </p:cNvPr>
          <p:cNvSpPr/>
          <p:nvPr/>
        </p:nvSpPr>
        <p:spPr bwMode="auto">
          <a:xfrm>
            <a:off x="2507043" y="1875464"/>
            <a:ext cx="897960" cy="323891"/>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Tracking data</a:t>
            </a:r>
          </a:p>
        </p:txBody>
      </p:sp>
      <p:cxnSp>
        <p:nvCxnSpPr>
          <p:cNvPr id="83" name="Elbow Connector 82">
            <a:extLst>
              <a:ext uri="{FF2B5EF4-FFF2-40B4-BE49-F238E27FC236}">
                <a16:creationId xmlns:a16="http://schemas.microsoft.com/office/drawing/2014/main" id="{E80D2359-BDA4-C043-8927-FA89068E2379}"/>
              </a:ext>
            </a:extLst>
          </p:cNvPr>
          <p:cNvCxnSpPr>
            <a:cxnSpLocks/>
            <a:stCxn id="81" idx="0"/>
            <a:endCxn id="62" idx="1"/>
          </p:cNvCxnSpPr>
          <p:nvPr/>
        </p:nvCxnSpPr>
        <p:spPr bwMode="auto">
          <a:xfrm rot="5400000" flipH="1" flipV="1">
            <a:off x="3573311" y="996382"/>
            <a:ext cx="261795" cy="14963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90" name="Rectangle 89">
            <a:extLst>
              <a:ext uri="{FF2B5EF4-FFF2-40B4-BE49-F238E27FC236}">
                <a16:creationId xmlns:a16="http://schemas.microsoft.com/office/drawing/2014/main" id="{AAF26D4E-657F-7047-BD2D-3DACAC1D5E90}"/>
              </a:ext>
            </a:extLst>
          </p:cNvPr>
          <p:cNvSpPr/>
          <p:nvPr/>
        </p:nvSpPr>
        <p:spPr bwMode="auto">
          <a:xfrm>
            <a:off x="2969056" y="4648200"/>
            <a:ext cx="827942" cy="336151"/>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Metadata</a:t>
            </a:r>
            <a:endParaRPr kumimoji="0" lang="en-US" sz="1000" b="0" i="0" u="none" strike="noStrike" cap="none" normalizeH="0" baseline="0" dirty="0">
              <a:ln>
                <a:noFill/>
              </a:ln>
              <a:solidFill>
                <a:schemeClr val="tx1"/>
              </a:solidFill>
              <a:effectLst/>
              <a:latin typeface="Arial" pitchFamily="-107" charset="0"/>
            </a:endParaRPr>
          </a:p>
        </p:txBody>
      </p:sp>
      <p:cxnSp>
        <p:nvCxnSpPr>
          <p:cNvPr id="92" name="Elbow Connector 91">
            <a:extLst>
              <a:ext uri="{FF2B5EF4-FFF2-40B4-BE49-F238E27FC236}">
                <a16:creationId xmlns:a16="http://schemas.microsoft.com/office/drawing/2014/main" id="{70B47439-5BCB-4D41-9D57-531235DC343F}"/>
              </a:ext>
            </a:extLst>
          </p:cNvPr>
          <p:cNvCxnSpPr>
            <a:cxnSpLocks/>
            <a:stCxn id="90" idx="3"/>
            <a:endCxn id="117" idx="1"/>
          </p:cNvCxnSpPr>
          <p:nvPr/>
        </p:nvCxnSpPr>
        <p:spPr bwMode="auto">
          <a:xfrm flipV="1">
            <a:off x="3796998" y="4803467"/>
            <a:ext cx="4204002" cy="1280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179014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741613"/>
            <a:ext cx="4800600" cy="1908175"/>
          </a:xfrm>
          <a:prstGeom prst="line">
            <a:avLst/>
          </a:prstGeom>
          <a:noFill/>
          <a:ln w="57240" cap="sq">
            <a:solidFill>
              <a:srgbClr val="FF33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685800" y="2209800"/>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3124200" y="21336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Organizational perspective</a:t>
            </a:r>
          </a:p>
        </p:txBody>
      </p:sp>
      <p:sp>
        <p:nvSpPr>
          <p:cNvPr id="9221" name="Rectangle 5"/>
          <p:cNvSpPr>
            <a:spLocks noChangeArrowheads="1"/>
          </p:cNvSpPr>
          <p:nvPr/>
        </p:nvSpPr>
        <p:spPr bwMode="auto">
          <a:xfrm>
            <a:off x="1219200" y="2971800"/>
            <a:ext cx="2128838" cy="423863"/>
          </a:xfrm>
          <a:prstGeom prst="rect">
            <a:avLst/>
          </a:prstGeom>
          <a:solidFill>
            <a:srgbClr val="33CCFF"/>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Connectivity</a:t>
            </a:r>
          </a:p>
        </p:txBody>
      </p:sp>
      <p:sp>
        <p:nvSpPr>
          <p:cNvPr id="9222" name="Text Box 6"/>
          <p:cNvSpPr txBox="1">
            <a:spLocks noChangeArrowheads="1"/>
          </p:cNvSpPr>
          <p:nvPr/>
        </p:nvSpPr>
        <p:spPr bwMode="auto">
          <a:xfrm>
            <a:off x="3581400" y="28194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Node &amp; Link  perspective</a:t>
            </a:r>
          </a:p>
        </p:txBody>
      </p:sp>
      <p:sp>
        <p:nvSpPr>
          <p:cNvPr id="9223" name="Rectangle 7"/>
          <p:cNvSpPr>
            <a:spLocks noChangeArrowheads="1"/>
          </p:cNvSpPr>
          <p:nvPr/>
        </p:nvSpPr>
        <p:spPr bwMode="auto">
          <a:xfrm>
            <a:off x="1676400" y="3717925"/>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4343400" y="37338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2133600" y="4403725"/>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724400" y="44196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Data Concerns</a:t>
            </a:r>
          </a:p>
          <a:p>
            <a:pPr>
              <a:buClrTx/>
              <a:buFontTx/>
              <a:buNone/>
              <a:defRPr/>
            </a:pPr>
            <a:r>
              <a:rPr lang="en-US" sz="1400" b="1"/>
              <a:t>Relationships and transformations</a:t>
            </a:r>
          </a:p>
        </p:txBody>
      </p:sp>
      <p:sp>
        <p:nvSpPr>
          <p:cNvPr id="9227" name="Rectangle 11"/>
          <p:cNvSpPr>
            <a:spLocks noChangeArrowheads="1"/>
          </p:cNvSpPr>
          <p:nvPr/>
        </p:nvSpPr>
        <p:spPr bwMode="auto">
          <a:xfrm>
            <a:off x="2590800" y="5106988"/>
            <a:ext cx="2128838" cy="422275"/>
          </a:xfrm>
          <a:prstGeom prst="rect">
            <a:avLst/>
          </a:prstGeom>
          <a:solidFill>
            <a:srgbClr val="FF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Communications</a:t>
            </a:r>
          </a:p>
        </p:txBody>
      </p:sp>
      <p:sp>
        <p:nvSpPr>
          <p:cNvPr id="9228" name="Text Box 12"/>
          <p:cNvSpPr txBox="1">
            <a:spLocks noChangeArrowheads="1"/>
          </p:cNvSpPr>
          <p:nvPr/>
        </p:nvSpPr>
        <p:spPr bwMode="auto">
          <a:xfrm>
            <a:off x="5105400" y="50292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Protocol Concerns</a:t>
            </a:r>
          </a:p>
          <a:p>
            <a:pPr>
              <a:buClrTx/>
              <a:buFontTx/>
              <a:buNone/>
              <a:defRPr/>
            </a:pPr>
            <a:r>
              <a:rPr lang="en-US" sz="1400" b="1"/>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2133600" cy="16589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0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IEEE 1471 and ISO 42010</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p:txBody>
          <a:bodyPr/>
          <a:lstStyle/>
          <a:p>
            <a:r>
              <a:rPr lang="en-US"/>
              <a:t>16 October 2021</a:t>
            </a:r>
            <a:endParaRPr lang="en-US" dirty="0"/>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“Singing and Dancing”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Shows the relationship between related Functional and Activity flows.</a:t>
            </a:r>
          </a:p>
          <a:p>
            <a:r>
              <a:rPr lang="en-US" dirty="0"/>
              <a:t>Activity diagram is better at showing temporal flows</a:t>
            </a:r>
          </a:p>
          <a:p>
            <a:r>
              <a:rPr lang="en-US" dirty="0"/>
              <a:t>Functional diagram is better at showing relationships, interfaces, and data source / sink behavior</a:t>
            </a:r>
          </a:p>
          <a:p>
            <a:r>
              <a:rPr lang="en-US" dirty="0"/>
              <a:t>Each step in the flow is marked to show the active functions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287215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Activity Diagram</a:t>
            </a:r>
            <a:br>
              <a:rPr lang="en-GB" sz="2400" dirty="0">
                <a:solidFill>
                  <a:srgbClr val="0099A6"/>
                </a:solidFill>
              </a:rPr>
            </a:br>
            <a:r>
              <a:rPr lang="en-GB" sz="2400" dirty="0">
                <a:solidFill>
                  <a:srgbClr val="0099A6"/>
                </a:solidFill>
              </a:rPr>
              <a:t>Tracking #1</a:t>
            </a:r>
          </a:p>
        </p:txBody>
      </p:sp>
      <p:sp>
        <p:nvSpPr>
          <p:cNvPr id="4" name="Date Placeholder 3"/>
          <p:cNvSpPr>
            <a:spLocks noGrp="1"/>
          </p:cNvSpPr>
          <p:nvPr>
            <p:ph type="dt" sz="half" idx="2"/>
          </p:nvPr>
        </p:nvSpPr>
        <p:spPr/>
        <p:txBody>
          <a:bodyPr/>
          <a:lstStyle/>
          <a:p>
            <a:r>
              <a:rPr lang="en-US"/>
              <a:t>16 October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47159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Activity Diagram</a:t>
            </a:r>
            <a:br>
              <a:rPr lang="en-GB" sz="2400" dirty="0">
                <a:solidFill>
                  <a:srgbClr val="0099A6"/>
                </a:solidFill>
              </a:rPr>
            </a:br>
            <a:r>
              <a:rPr lang="en-GB" sz="2400" dirty="0">
                <a:solidFill>
                  <a:srgbClr val="0099A6"/>
                </a:solidFill>
              </a:rPr>
              <a:t>Tracking #2</a:t>
            </a:r>
          </a:p>
        </p:txBody>
      </p:sp>
      <p:sp>
        <p:nvSpPr>
          <p:cNvPr id="4" name="Date Placeholder 3"/>
          <p:cNvSpPr>
            <a:spLocks noGrp="1"/>
          </p:cNvSpPr>
          <p:nvPr>
            <p:ph type="dt" sz="half" idx="2"/>
          </p:nvPr>
        </p:nvSpPr>
        <p:spPr/>
        <p:txBody>
          <a:bodyPr/>
          <a:lstStyle/>
          <a:p>
            <a:r>
              <a:rPr lang="en-US"/>
              <a:t>16 October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892735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Activity Diagram</a:t>
            </a:r>
            <a:br>
              <a:rPr lang="en-GB" sz="2400" dirty="0">
                <a:solidFill>
                  <a:srgbClr val="0099A6"/>
                </a:solidFill>
              </a:rPr>
            </a:br>
            <a:r>
              <a:rPr lang="en-GB" sz="2400" dirty="0">
                <a:solidFill>
                  <a:srgbClr val="0099A6"/>
                </a:solidFill>
              </a:rPr>
              <a:t>Tracking #3</a:t>
            </a:r>
          </a:p>
        </p:txBody>
      </p:sp>
      <p:sp>
        <p:nvSpPr>
          <p:cNvPr id="4" name="Date Placeholder 3"/>
          <p:cNvSpPr>
            <a:spLocks noGrp="1"/>
          </p:cNvSpPr>
          <p:nvPr>
            <p:ph type="dt" sz="half" idx="2"/>
          </p:nvPr>
        </p:nvSpPr>
        <p:spPr/>
        <p:txBody>
          <a:bodyPr/>
          <a:lstStyle/>
          <a:p>
            <a:r>
              <a:rPr lang="en-US"/>
              <a:t>16 October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75C7C2"/>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618444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Activity Diagram</a:t>
            </a:r>
            <a:br>
              <a:rPr lang="en-GB" sz="2400" dirty="0">
                <a:solidFill>
                  <a:srgbClr val="0099A6"/>
                </a:solidFill>
              </a:rPr>
            </a:br>
            <a:r>
              <a:rPr lang="en-GB" sz="2400" dirty="0">
                <a:solidFill>
                  <a:srgbClr val="0099A6"/>
                </a:solidFill>
              </a:rPr>
              <a:t>Tracking #4</a:t>
            </a:r>
          </a:p>
        </p:txBody>
      </p:sp>
      <p:sp>
        <p:nvSpPr>
          <p:cNvPr id="4" name="Date Placeholder 3"/>
          <p:cNvSpPr>
            <a:spLocks noGrp="1"/>
          </p:cNvSpPr>
          <p:nvPr>
            <p:ph type="dt" sz="half" idx="2"/>
          </p:nvPr>
        </p:nvSpPr>
        <p:spPr/>
        <p:txBody>
          <a:bodyPr/>
          <a:lstStyle/>
          <a:p>
            <a:r>
              <a:rPr lang="en-US"/>
              <a:t>16 October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93811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to other Nodes. The Physical Viewpoint describes the physical aspects of the space system and the external environment within which it operates, the physical connections and behavior (fixity or motion) of the nodes, and their physical composition. </a:t>
            </a:r>
          </a:p>
          <a:p>
            <a:endParaRPr lang="en-US" sz="1800" dirty="0"/>
          </a:p>
          <a:p>
            <a:r>
              <a:rPr lang="en-US" sz="1800" dirty="0"/>
              <a:t>Stakeholder Concerns:</a:t>
            </a:r>
          </a:p>
          <a:p>
            <a:pPr lvl="1"/>
            <a:r>
              <a:rPr lang="en-US" sz="1600" dirty="0"/>
              <a:t>The physical elements (Nodes) that compose the system; </a:t>
            </a:r>
          </a:p>
          <a:p>
            <a:pPr lvl="1"/>
            <a:r>
              <a:rPr lang="en-US" sz="1600" dirty="0"/>
              <a:t>The physical connections among the physical elements in the system and </a:t>
            </a:r>
            <a:r>
              <a:rPr lang="en-US" sz="1600" dirty="0">
                <a:ea typeface="ＭＳ Ｐゴシック" pitchFamily="26" charset="-128"/>
              </a:rPr>
              <a:t>the flows and functions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nodes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12501242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location (place, trajectory, orbit), laws of motion, physical interfaces, capabilities (e.g., attachment type, fixity / motion, connection properties, etc.), allocated functions, constraints; </a:t>
            </a:r>
          </a:p>
          <a:p>
            <a:pPr lvl="1"/>
            <a:r>
              <a:rPr lang="en-US" sz="1600" dirty="0"/>
              <a:t> Connections between Nodes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Information (defined representations of data that are exchanged among Engineering Objects, where formal specifications of data architecture are found in the Information Viewpoint). </a:t>
            </a:r>
            <a:endParaRPr lang="en-US" sz="1050" dirty="0"/>
          </a:p>
          <a:p>
            <a:endParaRPr lang="en-US" sz="1800" dirty="0"/>
          </a:p>
          <a:p>
            <a:r>
              <a:rPr lang="en-US" sz="1800" dirty="0"/>
              <a:t>NOTE – Physical Nodes and Connections in any given space system may include many more aspects and many more attributes than those shown here.  The Communications aspects of Nodes and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18199700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16 October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 Structural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19222" y="3787819"/>
            <a:ext cx="449353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attributes (mass, power, moment of inertia, thermal)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Connection types (flows, energetic, structural,…)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Physical 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Tree>
    <p:extLst>
      <p:ext uri="{BB962C8B-B14F-4D97-AF65-F5344CB8AC3E}">
        <p14:creationId xmlns:p14="http://schemas.microsoft.com/office/powerpoint/2010/main" val="27980056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C0BEF-0ED1-F746-9F4D-F8D9E762C932}"/>
              </a:ext>
            </a:extLst>
          </p:cNvPr>
          <p:cNvSpPr>
            <a:spLocks noGrp="1"/>
          </p:cNvSpPr>
          <p:nvPr>
            <p:ph type="title"/>
          </p:nvPr>
        </p:nvSpPr>
        <p:spPr/>
        <p:txBody>
          <a:bodyPr/>
          <a:lstStyle/>
          <a:p>
            <a:r>
              <a:rPr lang="en-US" dirty="0"/>
              <a:t>Physical Viewpoint Ontology</a:t>
            </a:r>
          </a:p>
        </p:txBody>
      </p:sp>
      <p:pic>
        <p:nvPicPr>
          <p:cNvPr id="6" name="Content Placeholder 5">
            <a:extLst>
              <a:ext uri="{FF2B5EF4-FFF2-40B4-BE49-F238E27FC236}">
                <a16:creationId xmlns:a16="http://schemas.microsoft.com/office/drawing/2014/main" id="{826E3555-023C-8346-A816-D1427C18F83A}"/>
              </a:ext>
            </a:extLst>
          </p:cNvPr>
          <p:cNvPicPr>
            <a:picLocks noGrp="1" noChangeAspect="1"/>
          </p:cNvPicPr>
          <p:nvPr>
            <p:ph idx="1"/>
          </p:nvPr>
        </p:nvPicPr>
        <p:blipFill rotWithShape="1">
          <a:blip r:embed="rId2"/>
          <a:srcRect l="29219" t="16633" r="29200" b="4342"/>
          <a:stretch/>
        </p:blipFill>
        <p:spPr>
          <a:xfrm rot="5400000">
            <a:off x="2692522" y="-835499"/>
            <a:ext cx="3651073" cy="8979672"/>
          </a:xfrm>
        </p:spPr>
      </p:pic>
      <p:sp>
        <p:nvSpPr>
          <p:cNvPr id="2" name="Date Placeholder 1">
            <a:extLst>
              <a:ext uri="{FF2B5EF4-FFF2-40B4-BE49-F238E27FC236}">
                <a16:creationId xmlns:a16="http://schemas.microsoft.com/office/drawing/2014/main" id="{A1901F9E-972F-D047-859E-1EF59EE112C5}"/>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295087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21BA-9EE5-493D-9202-D70F57B43AEB}"/>
              </a:ext>
            </a:extLst>
          </p:cNvPr>
          <p:cNvSpPr>
            <a:spLocks noGrp="1"/>
          </p:cNvSpPr>
          <p:nvPr>
            <p:ph type="title"/>
          </p:nvPr>
        </p:nvSpPr>
        <p:spPr/>
        <p:txBody>
          <a:bodyPr/>
          <a:lstStyle/>
          <a:p>
            <a:r>
              <a:rPr lang="en-US" dirty="0"/>
              <a:t>Physical Viewpoint Ontology</a:t>
            </a:r>
          </a:p>
        </p:txBody>
      </p:sp>
      <p:sp>
        <p:nvSpPr>
          <p:cNvPr id="4" name="Date Placeholder 3">
            <a:extLst>
              <a:ext uri="{FF2B5EF4-FFF2-40B4-BE49-F238E27FC236}">
                <a16:creationId xmlns:a16="http://schemas.microsoft.com/office/drawing/2014/main" id="{7F1BDFA5-1C84-4F87-9340-3A8F3A65D3B6}"/>
              </a:ext>
            </a:extLst>
          </p:cNvPr>
          <p:cNvSpPr>
            <a:spLocks noGrp="1"/>
          </p:cNvSpPr>
          <p:nvPr>
            <p:ph type="dt" sz="half" idx="10"/>
          </p:nvPr>
        </p:nvSpPr>
        <p:spPr/>
        <p:txBody>
          <a:bodyPr/>
          <a:lstStyle/>
          <a:p>
            <a:r>
              <a:rPr lang="en-US"/>
              <a:t>16 October 2021</a:t>
            </a:r>
            <a:endParaRPr lang="en-US" dirty="0"/>
          </a:p>
        </p:txBody>
      </p:sp>
      <p:sp>
        <p:nvSpPr>
          <p:cNvPr id="7" name="Rectangle: Rounded Corners 6">
            <a:extLst>
              <a:ext uri="{FF2B5EF4-FFF2-40B4-BE49-F238E27FC236}">
                <a16:creationId xmlns:a16="http://schemas.microsoft.com/office/drawing/2014/main" id="{DCB985F3-2549-4C03-9D0F-F99B2C8CC566}"/>
              </a:ext>
            </a:extLst>
          </p:cNvPr>
          <p:cNvSpPr/>
          <p:nvPr/>
        </p:nvSpPr>
        <p:spPr bwMode="auto">
          <a:xfrm>
            <a:off x="2553203" y="1902592"/>
            <a:ext cx="8382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Concern</a:t>
            </a:r>
          </a:p>
        </p:txBody>
      </p:sp>
      <p:sp>
        <p:nvSpPr>
          <p:cNvPr id="8" name="Rectangle: Rounded Corners 7">
            <a:extLst>
              <a:ext uri="{FF2B5EF4-FFF2-40B4-BE49-F238E27FC236}">
                <a16:creationId xmlns:a16="http://schemas.microsoft.com/office/drawing/2014/main" id="{4CB68EBA-6BCC-47A3-A480-CFF4AA8B42E1}"/>
              </a:ext>
            </a:extLst>
          </p:cNvPr>
          <p:cNvSpPr/>
          <p:nvPr/>
        </p:nvSpPr>
        <p:spPr bwMode="auto">
          <a:xfrm>
            <a:off x="2586483" y="2535828"/>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Aspect</a:t>
            </a:r>
          </a:p>
        </p:txBody>
      </p:sp>
      <p:sp>
        <p:nvSpPr>
          <p:cNvPr id="9" name="Rectangle: Rounded Corners 8">
            <a:extLst>
              <a:ext uri="{FF2B5EF4-FFF2-40B4-BE49-F238E27FC236}">
                <a16:creationId xmlns:a16="http://schemas.microsoft.com/office/drawing/2014/main" id="{EEB2D0B9-CDC0-4422-8FB7-AC14AC7AAFC5}"/>
              </a:ext>
            </a:extLst>
          </p:cNvPr>
          <p:cNvSpPr/>
          <p:nvPr/>
        </p:nvSpPr>
        <p:spPr bwMode="auto">
          <a:xfrm>
            <a:off x="2586483" y="3172599"/>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Service</a:t>
            </a:r>
          </a:p>
        </p:txBody>
      </p:sp>
      <p:sp>
        <p:nvSpPr>
          <p:cNvPr id="10" name="Rectangle: Rounded Corners 9">
            <a:extLst>
              <a:ext uri="{FF2B5EF4-FFF2-40B4-BE49-F238E27FC236}">
                <a16:creationId xmlns:a16="http://schemas.microsoft.com/office/drawing/2014/main" id="{1617FA73-6706-4E44-B4B2-30D73EBAE6F9}"/>
              </a:ext>
            </a:extLst>
          </p:cNvPr>
          <p:cNvSpPr/>
          <p:nvPr/>
        </p:nvSpPr>
        <p:spPr bwMode="auto">
          <a:xfrm>
            <a:off x="4468938" y="3186499"/>
            <a:ext cx="612344"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Node</a:t>
            </a:r>
          </a:p>
        </p:txBody>
      </p:sp>
      <p:cxnSp>
        <p:nvCxnSpPr>
          <p:cNvPr id="12" name="Straight Arrow Connector 11">
            <a:extLst>
              <a:ext uri="{FF2B5EF4-FFF2-40B4-BE49-F238E27FC236}">
                <a16:creationId xmlns:a16="http://schemas.microsoft.com/office/drawing/2014/main" id="{D32DFA42-1AC3-4636-B3CE-907FB2D2452D}"/>
              </a:ext>
            </a:extLst>
          </p:cNvPr>
          <p:cNvCxnSpPr>
            <a:cxnSpLocks/>
            <a:stCxn id="7" idx="2"/>
            <a:endCxn id="8" idx="0"/>
          </p:cNvCxnSpPr>
          <p:nvPr/>
        </p:nvCxnSpPr>
        <p:spPr bwMode="auto">
          <a:xfrm flipH="1">
            <a:off x="2967483" y="2207392"/>
            <a:ext cx="4820" cy="32843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TextBox 12">
            <a:extLst>
              <a:ext uri="{FF2B5EF4-FFF2-40B4-BE49-F238E27FC236}">
                <a16:creationId xmlns:a16="http://schemas.microsoft.com/office/drawing/2014/main" id="{C3ABF23C-C149-42E8-B122-628E97724319}"/>
              </a:ext>
            </a:extLst>
          </p:cNvPr>
          <p:cNvSpPr txBox="1"/>
          <p:nvPr/>
        </p:nvSpPr>
        <p:spPr>
          <a:xfrm>
            <a:off x="2016397" y="2224203"/>
            <a:ext cx="987771" cy="276999"/>
          </a:xfrm>
          <a:prstGeom prst="rect">
            <a:avLst/>
          </a:prstGeom>
          <a:noFill/>
        </p:spPr>
        <p:txBody>
          <a:bodyPr wrap="none" rtlCol="0">
            <a:spAutoFit/>
          </a:bodyPr>
          <a:lstStyle/>
          <a:p>
            <a:r>
              <a:rPr lang="en-US" sz="1200" dirty="0"/>
              <a:t>Constrains</a:t>
            </a:r>
          </a:p>
        </p:txBody>
      </p:sp>
      <p:sp>
        <p:nvSpPr>
          <p:cNvPr id="15" name="TextBox 14">
            <a:extLst>
              <a:ext uri="{FF2B5EF4-FFF2-40B4-BE49-F238E27FC236}">
                <a16:creationId xmlns:a16="http://schemas.microsoft.com/office/drawing/2014/main" id="{9FB6B9C5-7A6E-4DD3-8909-159B14F5A6C9}"/>
              </a:ext>
            </a:extLst>
          </p:cNvPr>
          <p:cNvSpPr txBox="1"/>
          <p:nvPr/>
        </p:nvSpPr>
        <p:spPr>
          <a:xfrm>
            <a:off x="1494165" y="2868429"/>
            <a:ext cx="1508746" cy="276999"/>
          </a:xfrm>
          <a:prstGeom prst="rect">
            <a:avLst/>
          </a:prstGeom>
          <a:noFill/>
        </p:spPr>
        <p:txBody>
          <a:bodyPr wrap="none" rtlCol="0">
            <a:spAutoFit/>
          </a:bodyPr>
          <a:lstStyle/>
          <a:p>
            <a:r>
              <a:rPr lang="en-US" sz="1200" dirty="0"/>
              <a:t>Manages Concern</a:t>
            </a:r>
          </a:p>
        </p:txBody>
      </p:sp>
      <p:cxnSp>
        <p:nvCxnSpPr>
          <p:cNvPr id="16" name="Straight Arrow Connector 15">
            <a:extLst>
              <a:ext uri="{FF2B5EF4-FFF2-40B4-BE49-F238E27FC236}">
                <a16:creationId xmlns:a16="http://schemas.microsoft.com/office/drawing/2014/main" id="{8094269D-68AF-4B37-B839-D49372E844BF}"/>
              </a:ext>
            </a:extLst>
          </p:cNvPr>
          <p:cNvCxnSpPr>
            <a:cxnSpLocks/>
            <a:stCxn id="9" idx="0"/>
            <a:endCxn id="8" idx="2"/>
          </p:cNvCxnSpPr>
          <p:nvPr/>
        </p:nvCxnSpPr>
        <p:spPr bwMode="auto">
          <a:xfrm flipV="1">
            <a:off x="2967483" y="2840628"/>
            <a:ext cx="0" cy="33197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7F261AE2-87CF-48DE-9FA3-0FAFABCCFCCA}"/>
              </a:ext>
            </a:extLst>
          </p:cNvPr>
          <p:cNvCxnSpPr>
            <a:cxnSpLocks/>
            <a:stCxn id="24" idx="1"/>
            <a:endCxn id="10" idx="3"/>
          </p:cNvCxnSpPr>
          <p:nvPr/>
        </p:nvCxnSpPr>
        <p:spPr bwMode="auto">
          <a:xfrm flipH="1">
            <a:off x="5081282" y="3338899"/>
            <a:ext cx="758135" cy="0"/>
          </a:xfrm>
          <a:prstGeom prst="straightConnector1">
            <a:avLst/>
          </a:prstGeom>
          <a:solidFill>
            <a:srgbClr val="FFFFFF"/>
          </a:solidFill>
          <a:ln w="9525" cap="flat" cmpd="sng" algn="ctr">
            <a:solidFill>
              <a:srgbClr val="000000"/>
            </a:solidFill>
            <a:prstDash val="solid"/>
            <a:round/>
            <a:headEnd type="none" w="med" len="med"/>
            <a:tailEnd type="diamond" w="lg" len="lg"/>
          </a:ln>
          <a:effectLst/>
        </p:spPr>
      </p:cxnSp>
      <p:sp>
        <p:nvSpPr>
          <p:cNvPr id="23" name="TextBox 22">
            <a:extLst>
              <a:ext uri="{FF2B5EF4-FFF2-40B4-BE49-F238E27FC236}">
                <a16:creationId xmlns:a16="http://schemas.microsoft.com/office/drawing/2014/main" id="{FE2A7EBD-3D4E-406D-BBC2-B75E295139AD}"/>
              </a:ext>
            </a:extLst>
          </p:cNvPr>
          <p:cNvSpPr txBox="1"/>
          <p:nvPr/>
        </p:nvSpPr>
        <p:spPr>
          <a:xfrm>
            <a:off x="3276600" y="2971800"/>
            <a:ext cx="833883" cy="276999"/>
          </a:xfrm>
          <a:prstGeom prst="rect">
            <a:avLst/>
          </a:prstGeom>
          <a:noFill/>
        </p:spPr>
        <p:txBody>
          <a:bodyPr wrap="none" rtlCol="0">
            <a:spAutoFit/>
          </a:bodyPr>
          <a:lstStyle/>
          <a:p>
            <a:r>
              <a:rPr lang="en-US" sz="1200" dirty="0"/>
              <a:t>Provides</a:t>
            </a:r>
          </a:p>
        </p:txBody>
      </p:sp>
      <p:sp>
        <p:nvSpPr>
          <p:cNvPr id="24" name="Rectangle: Rounded Corners 23">
            <a:extLst>
              <a:ext uri="{FF2B5EF4-FFF2-40B4-BE49-F238E27FC236}">
                <a16:creationId xmlns:a16="http://schemas.microsoft.com/office/drawing/2014/main" id="{C7A5A9B0-51C4-41E1-B8F7-7479B5F509AC}"/>
              </a:ext>
            </a:extLst>
          </p:cNvPr>
          <p:cNvSpPr/>
          <p:nvPr/>
        </p:nvSpPr>
        <p:spPr bwMode="auto">
          <a:xfrm>
            <a:off x="5839417" y="3186499"/>
            <a:ext cx="91577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Interface</a:t>
            </a:r>
          </a:p>
        </p:txBody>
      </p:sp>
      <p:sp>
        <p:nvSpPr>
          <p:cNvPr id="25" name="Rectangle: Rounded Corners 24">
            <a:extLst>
              <a:ext uri="{FF2B5EF4-FFF2-40B4-BE49-F238E27FC236}">
                <a16:creationId xmlns:a16="http://schemas.microsoft.com/office/drawing/2014/main" id="{F71F36BD-F754-4F02-93D9-5074AA024A3F}"/>
              </a:ext>
            </a:extLst>
          </p:cNvPr>
          <p:cNvSpPr/>
          <p:nvPr/>
        </p:nvSpPr>
        <p:spPr bwMode="auto">
          <a:xfrm>
            <a:off x="2586483" y="4022172"/>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System</a:t>
            </a:r>
          </a:p>
        </p:txBody>
      </p:sp>
      <p:sp>
        <p:nvSpPr>
          <p:cNvPr id="26" name="Rectangle: Rounded Corners 25">
            <a:extLst>
              <a:ext uri="{FF2B5EF4-FFF2-40B4-BE49-F238E27FC236}">
                <a16:creationId xmlns:a16="http://schemas.microsoft.com/office/drawing/2014/main" id="{9F144568-248B-46BE-9292-F3E261B5246F}"/>
              </a:ext>
            </a:extLst>
          </p:cNvPr>
          <p:cNvSpPr/>
          <p:nvPr/>
        </p:nvSpPr>
        <p:spPr bwMode="auto">
          <a:xfrm>
            <a:off x="5026456" y="4010800"/>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Required Interface</a:t>
            </a:r>
          </a:p>
        </p:txBody>
      </p:sp>
      <p:sp>
        <p:nvSpPr>
          <p:cNvPr id="27" name="Rectangle: Rounded Corners 26">
            <a:extLst>
              <a:ext uri="{FF2B5EF4-FFF2-40B4-BE49-F238E27FC236}">
                <a16:creationId xmlns:a16="http://schemas.microsoft.com/office/drawing/2014/main" id="{06381DD1-695E-4326-BBF7-8FCDD15491D1}"/>
              </a:ext>
            </a:extLst>
          </p:cNvPr>
          <p:cNvSpPr/>
          <p:nvPr/>
        </p:nvSpPr>
        <p:spPr bwMode="auto">
          <a:xfrm>
            <a:off x="6704228" y="4010799"/>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Provided Interface</a:t>
            </a:r>
          </a:p>
        </p:txBody>
      </p:sp>
      <p:cxnSp>
        <p:nvCxnSpPr>
          <p:cNvPr id="28" name="Straight Arrow Connector 27">
            <a:extLst>
              <a:ext uri="{FF2B5EF4-FFF2-40B4-BE49-F238E27FC236}">
                <a16:creationId xmlns:a16="http://schemas.microsoft.com/office/drawing/2014/main" id="{F103457B-9228-4811-89CE-45AE24D2A018}"/>
              </a:ext>
            </a:extLst>
          </p:cNvPr>
          <p:cNvCxnSpPr>
            <a:cxnSpLocks/>
            <a:stCxn id="9" idx="2"/>
            <a:endCxn id="25" idx="0"/>
          </p:cNvCxnSpPr>
          <p:nvPr/>
        </p:nvCxnSpPr>
        <p:spPr bwMode="auto">
          <a:xfrm>
            <a:off x="2967483" y="3477399"/>
            <a:ext cx="0" cy="54477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5" name="TextBox 34">
            <a:extLst>
              <a:ext uri="{FF2B5EF4-FFF2-40B4-BE49-F238E27FC236}">
                <a16:creationId xmlns:a16="http://schemas.microsoft.com/office/drawing/2014/main" id="{BC74192C-56B0-4E38-AA89-33ACE76614C2}"/>
              </a:ext>
            </a:extLst>
          </p:cNvPr>
          <p:cNvSpPr txBox="1"/>
          <p:nvPr/>
        </p:nvSpPr>
        <p:spPr>
          <a:xfrm>
            <a:off x="2127863" y="3592773"/>
            <a:ext cx="917239" cy="276999"/>
          </a:xfrm>
          <a:prstGeom prst="rect">
            <a:avLst/>
          </a:prstGeom>
          <a:noFill/>
        </p:spPr>
        <p:txBody>
          <a:bodyPr wrap="none" rtlCol="0">
            <a:spAutoFit/>
          </a:bodyPr>
          <a:lstStyle/>
          <a:p>
            <a:r>
              <a:rPr lang="en-US" sz="1200" dirty="0"/>
              <a:t>Describes</a:t>
            </a:r>
          </a:p>
        </p:txBody>
      </p:sp>
      <p:sp>
        <p:nvSpPr>
          <p:cNvPr id="36" name="TextBox 35">
            <a:extLst>
              <a:ext uri="{FF2B5EF4-FFF2-40B4-BE49-F238E27FC236}">
                <a16:creationId xmlns:a16="http://schemas.microsoft.com/office/drawing/2014/main" id="{BE73B430-AADA-41DD-A4BA-E007FB9177AD}"/>
              </a:ext>
            </a:extLst>
          </p:cNvPr>
          <p:cNvSpPr txBox="1"/>
          <p:nvPr/>
        </p:nvSpPr>
        <p:spPr>
          <a:xfrm>
            <a:off x="5324169" y="3293162"/>
            <a:ext cx="465192" cy="276999"/>
          </a:xfrm>
          <a:prstGeom prst="rect">
            <a:avLst/>
          </a:prstGeom>
          <a:noFill/>
        </p:spPr>
        <p:txBody>
          <a:bodyPr wrap="none" rtlCol="0">
            <a:spAutoFit/>
          </a:bodyPr>
          <a:lstStyle/>
          <a:p>
            <a:r>
              <a:rPr lang="en-US" sz="1200" dirty="0"/>
              <a:t>Has</a:t>
            </a:r>
          </a:p>
        </p:txBody>
      </p:sp>
      <p:sp>
        <p:nvSpPr>
          <p:cNvPr id="37" name="TextBox 36">
            <a:extLst>
              <a:ext uri="{FF2B5EF4-FFF2-40B4-BE49-F238E27FC236}">
                <a16:creationId xmlns:a16="http://schemas.microsoft.com/office/drawing/2014/main" id="{D23D81DC-7D39-455E-9F87-8E871D76D346}"/>
              </a:ext>
            </a:extLst>
          </p:cNvPr>
          <p:cNvSpPr txBox="1"/>
          <p:nvPr/>
        </p:nvSpPr>
        <p:spPr>
          <a:xfrm>
            <a:off x="3711267" y="3241086"/>
            <a:ext cx="841897" cy="276999"/>
          </a:xfrm>
          <a:prstGeom prst="rect">
            <a:avLst/>
          </a:prstGeom>
          <a:noFill/>
        </p:spPr>
        <p:txBody>
          <a:bodyPr wrap="none" rtlCol="0">
            <a:spAutoFit/>
          </a:bodyPr>
          <a:lstStyle/>
          <a:p>
            <a:r>
              <a:rPr lang="en-US" sz="1200" dirty="0"/>
              <a:t>Requires</a:t>
            </a:r>
          </a:p>
        </p:txBody>
      </p:sp>
      <p:cxnSp>
        <p:nvCxnSpPr>
          <p:cNvPr id="38" name="Straight Arrow Connector 37">
            <a:extLst>
              <a:ext uri="{FF2B5EF4-FFF2-40B4-BE49-F238E27FC236}">
                <a16:creationId xmlns:a16="http://schemas.microsoft.com/office/drawing/2014/main" id="{8FB5927A-75E1-4EEC-A89A-9B7246EF617A}"/>
              </a:ext>
            </a:extLst>
          </p:cNvPr>
          <p:cNvCxnSpPr>
            <a:cxnSpLocks/>
          </p:cNvCxnSpPr>
          <p:nvPr/>
        </p:nvCxnSpPr>
        <p:spPr bwMode="auto">
          <a:xfrm flipV="1">
            <a:off x="3319803" y="3200400"/>
            <a:ext cx="1149135" cy="8662"/>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4" name="Straight Arrow Connector 43">
            <a:extLst>
              <a:ext uri="{FF2B5EF4-FFF2-40B4-BE49-F238E27FC236}">
                <a16:creationId xmlns:a16="http://schemas.microsoft.com/office/drawing/2014/main" id="{326C9716-DFC1-4BF1-BB66-12A02790887D}"/>
              </a:ext>
            </a:extLst>
          </p:cNvPr>
          <p:cNvCxnSpPr>
            <a:cxnSpLocks/>
          </p:cNvCxnSpPr>
          <p:nvPr/>
        </p:nvCxnSpPr>
        <p:spPr bwMode="auto">
          <a:xfrm flipH="1" flipV="1">
            <a:off x="3379458" y="3451562"/>
            <a:ext cx="1089481" cy="7249"/>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9" name="Straight Arrow Connector 48">
            <a:extLst>
              <a:ext uri="{FF2B5EF4-FFF2-40B4-BE49-F238E27FC236}">
                <a16:creationId xmlns:a16="http://schemas.microsoft.com/office/drawing/2014/main" id="{88F81B69-70F8-4469-A342-870A335E57A5}"/>
              </a:ext>
            </a:extLst>
          </p:cNvPr>
          <p:cNvCxnSpPr>
            <a:cxnSpLocks/>
            <a:stCxn id="26" idx="3"/>
            <a:endCxn id="27" idx="1"/>
          </p:cNvCxnSpPr>
          <p:nvPr/>
        </p:nvCxnSpPr>
        <p:spPr bwMode="auto">
          <a:xfrm flipV="1">
            <a:off x="5942228" y="4256458"/>
            <a:ext cx="762000" cy="1"/>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52" name="Straight Arrow Connector 51">
            <a:extLst>
              <a:ext uri="{FF2B5EF4-FFF2-40B4-BE49-F238E27FC236}">
                <a16:creationId xmlns:a16="http://schemas.microsoft.com/office/drawing/2014/main" id="{D7DEE301-3C30-4849-BCA1-35D79495A000}"/>
              </a:ext>
            </a:extLst>
          </p:cNvPr>
          <p:cNvCxnSpPr>
            <a:cxnSpLocks/>
            <a:stCxn id="26" idx="0"/>
            <a:endCxn id="24" idx="2"/>
          </p:cNvCxnSpPr>
          <p:nvPr/>
        </p:nvCxnSpPr>
        <p:spPr bwMode="auto">
          <a:xfrm flipV="1">
            <a:off x="5484342" y="3491299"/>
            <a:ext cx="812961" cy="519501"/>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59" name="Straight Arrow Connector 58">
            <a:extLst>
              <a:ext uri="{FF2B5EF4-FFF2-40B4-BE49-F238E27FC236}">
                <a16:creationId xmlns:a16="http://schemas.microsoft.com/office/drawing/2014/main" id="{B1B2D820-57DB-423D-9B01-7DEFD5EF3396}"/>
              </a:ext>
            </a:extLst>
          </p:cNvPr>
          <p:cNvCxnSpPr>
            <a:cxnSpLocks/>
            <a:stCxn id="27" idx="0"/>
            <a:endCxn id="24" idx="2"/>
          </p:cNvCxnSpPr>
          <p:nvPr/>
        </p:nvCxnSpPr>
        <p:spPr bwMode="auto">
          <a:xfrm flipH="1" flipV="1">
            <a:off x="6297303" y="3491299"/>
            <a:ext cx="864811" cy="519500"/>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sp>
        <p:nvSpPr>
          <p:cNvPr id="62" name="TextBox 61">
            <a:extLst>
              <a:ext uri="{FF2B5EF4-FFF2-40B4-BE49-F238E27FC236}">
                <a16:creationId xmlns:a16="http://schemas.microsoft.com/office/drawing/2014/main" id="{F1339290-FAAC-4B74-9803-00BAF3081B20}"/>
              </a:ext>
            </a:extLst>
          </p:cNvPr>
          <p:cNvSpPr txBox="1"/>
          <p:nvPr/>
        </p:nvSpPr>
        <p:spPr>
          <a:xfrm>
            <a:off x="5316516" y="3748638"/>
            <a:ext cx="312906" cy="276999"/>
          </a:xfrm>
          <a:prstGeom prst="rect">
            <a:avLst/>
          </a:prstGeom>
          <a:noFill/>
        </p:spPr>
        <p:txBody>
          <a:bodyPr wrap="none" rtlCol="0">
            <a:spAutoFit/>
          </a:bodyPr>
          <a:lstStyle/>
          <a:p>
            <a:r>
              <a:rPr lang="en-US" sz="1200" dirty="0"/>
              <a:t>Is</a:t>
            </a:r>
          </a:p>
        </p:txBody>
      </p:sp>
      <p:sp>
        <p:nvSpPr>
          <p:cNvPr id="63" name="TextBox 62">
            <a:extLst>
              <a:ext uri="{FF2B5EF4-FFF2-40B4-BE49-F238E27FC236}">
                <a16:creationId xmlns:a16="http://schemas.microsoft.com/office/drawing/2014/main" id="{B505E141-F8B0-4C23-9BB0-77080A72A8A9}"/>
              </a:ext>
            </a:extLst>
          </p:cNvPr>
          <p:cNvSpPr txBox="1"/>
          <p:nvPr/>
        </p:nvSpPr>
        <p:spPr>
          <a:xfrm>
            <a:off x="6978832" y="3725965"/>
            <a:ext cx="312906" cy="276999"/>
          </a:xfrm>
          <a:prstGeom prst="rect">
            <a:avLst/>
          </a:prstGeom>
          <a:noFill/>
        </p:spPr>
        <p:txBody>
          <a:bodyPr wrap="none" rtlCol="0">
            <a:spAutoFit/>
          </a:bodyPr>
          <a:lstStyle/>
          <a:p>
            <a:r>
              <a:rPr lang="en-US" sz="1200" dirty="0"/>
              <a:t>Is</a:t>
            </a:r>
          </a:p>
        </p:txBody>
      </p:sp>
      <p:sp>
        <p:nvSpPr>
          <p:cNvPr id="64" name="TextBox 63">
            <a:extLst>
              <a:ext uri="{FF2B5EF4-FFF2-40B4-BE49-F238E27FC236}">
                <a16:creationId xmlns:a16="http://schemas.microsoft.com/office/drawing/2014/main" id="{04DE0CF6-B739-45F1-8D3B-078C39774F06}"/>
              </a:ext>
            </a:extLst>
          </p:cNvPr>
          <p:cNvSpPr txBox="1"/>
          <p:nvPr/>
        </p:nvSpPr>
        <p:spPr>
          <a:xfrm>
            <a:off x="3419836" y="3748638"/>
            <a:ext cx="312906" cy="276999"/>
          </a:xfrm>
          <a:prstGeom prst="rect">
            <a:avLst/>
          </a:prstGeom>
          <a:noFill/>
        </p:spPr>
        <p:txBody>
          <a:bodyPr wrap="none" rtlCol="0">
            <a:spAutoFit/>
          </a:bodyPr>
          <a:lstStyle/>
          <a:p>
            <a:r>
              <a:rPr lang="en-US" sz="1200" dirty="0"/>
              <a:t>Is</a:t>
            </a:r>
          </a:p>
        </p:txBody>
      </p:sp>
      <p:cxnSp>
        <p:nvCxnSpPr>
          <p:cNvPr id="65" name="Straight Arrow Connector 64">
            <a:extLst>
              <a:ext uri="{FF2B5EF4-FFF2-40B4-BE49-F238E27FC236}">
                <a16:creationId xmlns:a16="http://schemas.microsoft.com/office/drawing/2014/main" id="{65FB94E4-20C0-4312-A0DB-6A0AD26FFED8}"/>
              </a:ext>
            </a:extLst>
          </p:cNvPr>
          <p:cNvCxnSpPr>
            <a:cxnSpLocks/>
            <a:stCxn id="25" idx="3"/>
            <a:endCxn id="10" idx="2"/>
          </p:cNvCxnSpPr>
          <p:nvPr/>
        </p:nvCxnSpPr>
        <p:spPr bwMode="auto">
          <a:xfrm flipV="1">
            <a:off x="3348483" y="3491299"/>
            <a:ext cx="1426627" cy="683273"/>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69" name="Connector: Curved 68">
            <a:extLst>
              <a:ext uri="{FF2B5EF4-FFF2-40B4-BE49-F238E27FC236}">
                <a16:creationId xmlns:a16="http://schemas.microsoft.com/office/drawing/2014/main" id="{63856E9C-73F2-4267-85AD-5B82C9CE8FCC}"/>
              </a:ext>
            </a:extLst>
          </p:cNvPr>
          <p:cNvCxnSpPr>
            <a:cxnSpLocks/>
            <a:stCxn id="10" idx="2"/>
            <a:endCxn id="10" idx="0"/>
          </p:cNvCxnSpPr>
          <p:nvPr/>
        </p:nvCxnSpPr>
        <p:spPr bwMode="auto">
          <a:xfrm rot="5400000" flipH="1">
            <a:off x="4622710" y="3338899"/>
            <a:ext cx="304800" cy="12700"/>
          </a:xfrm>
          <a:prstGeom prst="curvedConnector5">
            <a:avLst>
              <a:gd name="adj1" fmla="val -75000"/>
              <a:gd name="adj2" fmla="val -4529496"/>
              <a:gd name="adj3" fmla="val 175000"/>
            </a:avLst>
          </a:prstGeom>
          <a:solidFill>
            <a:srgbClr val="FFFFFF"/>
          </a:solidFill>
          <a:ln w="9525" cap="flat" cmpd="sng" algn="ctr">
            <a:solidFill>
              <a:srgbClr val="000000"/>
            </a:solidFill>
            <a:prstDash val="solid"/>
            <a:round/>
            <a:headEnd type="none" w="med" len="med"/>
            <a:tailEnd type="diamond" w="lg" len="lg"/>
          </a:ln>
          <a:effectLst/>
        </p:spPr>
      </p:cxnSp>
      <p:sp>
        <p:nvSpPr>
          <p:cNvPr id="79" name="TextBox 78">
            <a:extLst>
              <a:ext uri="{FF2B5EF4-FFF2-40B4-BE49-F238E27FC236}">
                <a16:creationId xmlns:a16="http://schemas.microsoft.com/office/drawing/2014/main" id="{DCA3E059-26C5-49F8-BA14-716B631CD853}"/>
              </a:ext>
            </a:extLst>
          </p:cNvPr>
          <p:cNvSpPr txBox="1"/>
          <p:nvPr/>
        </p:nvSpPr>
        <p:spPr>
          <a:xfrm>
            <a:off x="4615344" y="2758824"/>
            <a:ext cx="1168910" cy="276999"/>
          </a:xfrm>
          <a:prstGeom prst="rect">
            <a:avLst/>
          </a:prstGeom>
          <a:noFill/>
        </p:spPr>
        <p:txBody>
          <a:bodyPr wrap="none" rtlCol="0">
            <a:spAutoFit/>
          </a:bodyPr>
          <a:lstStyle/>
          <a:p>
            <a:r>
              <a:rPr lang="en-US" sz="1200" dirty="0"/>
              <a:t>Composed of</a:t>
            </a:r>
          </a:p>
        </p:txBody>
      </p:sp>
      <p:sp>
        <p:nvSpPr>
          <p:cNvPr id="80" name="TextBox 79">
            <a:extLst>
              <a:ext uri="{FF2B5EF4-FFF2-40B4-BE49-F238E27FC236}">
                <a16:creationId xmlns:a16="http://schemas.microsoft.com/office/drawing/2014/main" id="{D8A93BCF-5A28-4545-A552-127A21F791C2}"/>
              </a:ext>
            </a:extLst>
          </p:cNvPr>
          <p:cNvSpPr txBox="1"/>
          <p:nvPr/>
        </p:nvSpPr>
        <p:spPr>
          <a:xfrm>
            <a:off x="5879449" y="3995129"/>
            <a:ext cx="885179" cy="276999"/>
          </a:xfrm>
          <a:prstGeom prst="rect">
            <a:avLst/>
          </a:prstGeom>
          <a:noFill/>
        </p:spPr>
        <p:txBody>
          <a:bodyPr wrap="none" rtlCol="0">
            <a:spAutoFit/>
          </a:bodyPr>
          <a:lstStyle/>
          <a:p>
            <a:r>
              <a:rPr lang="en-US" sz="1200" dirty="0"/>
              <a:t>Connects</a:t>
            </a:r>
          </a:p>
        </p:txBody>
      </p:sp>
    </p:spTree>
    <p:extLst>
      <p:ext uri="{BB962C8B-B14F-4D97-AF65-F5344CB8AC3E}">
        <p14:creationId xmlns:p14="http://schemas.microsoft.com/office/powerpoint/2010/main" val="3136706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3238-009B-7D45-A99D-97B186F83C18}"/>
              </a:ext>
            </a:extLst>
          </p:cNvPr>
          <p:cNvSpPr>
            <a:spLocks noGrp="1"/>
          </p:cNvSpPr>
          <p:nvPr>
            <p:ph type="title"/>
          </p:nvPr>
        </p:nvSpPr>
        <p:spPr>
          <a:xfrm>
            <a:off x="628650" y="-28049"/>
            <a:ext cx="7886700" cy="994172"/>
          </a:xfrm>
        </p:spPr>
        <p:txBody>
          <a:bodyPr/>
          <a:lstStyle/>
          <a:p>
            <a:r>
              <a:rPr lang="en-US" dirty="0"/>
              <a:t>A reminder from </a:t>
            </a:r>
            <a:r>
              <a:rPr lang="en-US" dirty="0" err="1"/>
              <a:t>DoDAF</a:t>
            </a:r>
            <a:r>
              <a:rPr lang="en-US" dirty="0"/>
              <a:t>:</a:t>
            </a:r>
            <a:br>
              <a:rPr lang="en-US" dirty="0"/>
            </a:br>
            <a:r>
              <a:rPr lang="en-US" dirty="0" err="1"/>
              <a:t>DoDAF</a:t>
            </a:r>
            <a:r>
              <a:rPr lang="en-US" dirty="0"/>
              <a:t> Viewpoints and Models - intro</a:t>
            </a:r>
          </a:p>
        </p:txBody>
      </p:sp>
      <p:sp>
        <p:nvSpPr>
          <p:cNvPr id="3" name="Content Placeholder 2">
            <a:extLst>
              <a:ext uri="{FF2B5EF4-FFF2-40B4-BE49-F238E27FC236}">
                <a16:creationId xmlns:a16="http://schemas.microsoft.com/office/drawing/2014/main" id="{B128931F-DA77-7445-AEDB-BEB9DE59AFCB}"/>
              </a:ext>
            </a:extLst>
          </p:cNvPr>
          <p:cNvSpPr>
            <a:spLocks noGrp="1"/>
          </p:cNvSpPr>
          <p:nvPr>
            <p:ph idx="1"/>
          </p:nvPr>
        </p:nvSpPr>
        <p:spPr>
          <a:xfrm>
            <a:off x="628650" y="1143000"/>
            <a:ext cx="7886700" cy="5105399"/>
          </a:xfrm>
        </p:spPr>
        <p:txBody>
          <a:bodyPr>
            <a:normAutofit fontScale="85000" lnSpcReduction="20000"/>
          </a:bodyPr>
          <a:lstStyle/>
          <a:p>
            <a:pPr>
              <a:lnSpc>
                <a:spcPct val="100000"/>
              </a:lnSpc>
            </a:pPr>
            <a:r>
              <a:rPr lang="en-US" sz="1800" dirty="0">
                <a:solidFill>
                  <a:schemeClr val="accent5">
                    <a:lumMod val="50000"/>
                  </a:schemeClr>
                </a:solidFill>
              </a:rPr>
              <a:t>To assist decision-makers, </a:t>
            </a:r>
            <a:r>
              <a:rPr lang="en-US" sz="1800" dirty="0" err="1">
                <a:solidFill>
                  <a:schemeClr val="accent5">
                    <a:lumMod val="50000"/>
                  </a:schemeClr>
                </a:solidFill>
              </a:rPr>
              <a:t>DoDAF</a:t>
            </a:r>
            <a:r>
              <a:rPr lang="en-US" sz="1800" dirty="0">
                <a:solidFill>
                  <a:schemeClr val="accent5">
                    <a:lumMod val="50000"/>
                  </a:schemeClr>
                </a:solidFill>
              </a:rPr>
              <a:t> provides the means of abstracting essential information from the underlying complexity and presenting it in a way that maintains coherence and consistency. One of the principal objectives is to present this information in a way that is understandable to the many stakeholder communities involved in developing, delivering, and sustaining capabilities in support of the stakeholder's mission. It does so by dividing the problem space into manageable pieces, according to the stakeholder's viewpoint, further defined as </a:t>
            </a:r>
            <a:r>
              <a:rPr lang="en-US" sz="1800" dirty="0" err="1">
                <a:solidFill>
                  <a:schemeClr val="accent5">
                    <a:lumMod val="50000"/>
                  </a:schemeClr>
                </a:solidFill>
              </a:rPr>
              <a:t>DoDAF</a:t>
            </a:r>
            <a:r>
              <a:rPr lang="en-US" sz="1800" dirty="0">
                <a:solidFill>
                  <a:schemeClr val="accent5">
                    <a:lumMod val="50000"/>
                  </a:schemeClr>
                </a:solidFill>
              </a:rPr>
              <a:t>-described Models.</a:t>
            </a:r>
          </a:p>
          <a:p>
            <a:pPr>
              <a:lnSpc>
                <a:spcPct val="100000"/>
              </a:lnSpc>
            </a:pPr>
            <a:r>
              <a:rPr lang="en-US" sz="1800" dirty="0">
                <a:solidFill>
                  <a:schemeClr val="accent5">
                    <a:lumMod val="50000"/>
                  </a:schemeClr>
                </a:solidFill>
              </a:rPr>
              <a:t>Each viewpoint has a particular purpose, and usually presents one or combinations of the following:</a:t>
            </a:r>
          </a:p>
          <a:p>
            <a:pPr lvl="1">
              <a:lnSpc>
                <a:spcPct val="100000"/>
              </a:lnSpc>
            </a:pPr>
            <a:r>
              <a:rPr lang="en-US" sz="1400" dirty="0">
                <a:solidFill>
                  <a:schemeClr val="accent5">
                    <a:lumMod val="50000"/>
                  </a:schemeClr>
                </a:solidFill>
              </a:rPr>
              <a:t>Broad summary information about the whole enterprise (e.g., high-level operational concepts). </a:t>
            </a:r>
          </a:p>
          <a:p>
            <a:pPr lvl="1">
              <a:lnSpc>
                <a:spcPct val="100000"/>
              </a:lnSpc>
            </a:pPr>
            <a:r>
              <a:rPr lang="en-US" sz="1400" dirty="0">
                <a:solidFill>
                  <a:schemeClr val="accent5">
                    <a:lumMod val="50000"/>
                  </a:schemeClr>
                </a:solidFill>
              </a:rPr>
              <a:t>Narrowly focused information for a specialist purpose (e.g., system interface definitions). </a:t>
            </a:r>
          </a:p>
          <a:p>
            <a:pPr lvl="1">
              <a:lnSpc>
                <a:spcPct val="100000"/>
              </a:lnSpc>
            </a:pPr>
            <a:r>
              <a:rPr lang="en-US" sz="1400" dirty="0">
                <a:solidFill>
                  <a:schemeClr val="accent5">
                    <a:lumMod val="50000"/>
                  </a:schemeClr>
                </a:solidFill>
              </a:rPr>
              <a:t>Information about how aspects of the enterprise are connected (e.g., how business or operational activities are supported by a system, or how program management brings together the different aspects of network enabled capability). </a:t>
            </a:r>
          </a:p>
          <a:p>
            <a:pPr>
              <a:lnSpc>
                <a:spcPct val="100000"/>
              </a:lnSpc>
            </a:pPr>
            <a:r>
              <a:rPr lang="en-US" sz="1800" dirty="0">
                <a:solidFill>
                  <a:schemeClr val="accent5">
                    <a:lumMod val="50000"/>
                  </a:schemeClr>
                </a:solidFill>
              </a:rPr>
              <a:t>However, it should be emphasized that </a:t>
            </a:r>
            <a:r>
              <a:rPr lang="en-US" sz="1800" dirty="0" err="1">
                <a:solidFill>
                  <a:schemeClr val="accent5">
                    <a:lumMod val="50000"/>
                  </a:schemeClr>
                </a:solidFill>
              </a:rPr>
              <a:t>DoDAF</a:t>
            </a:r>
            <a:r>
              <a:rPr lang="en-US" sz="1800" dirty="0">
                <a:solidFill>
                  <a:schemeClr val="accent5">
                    <a:lumMod val="50000"/>
                  </a:schemeClr>
                </a:solidFill>
              </a:rPr>
              <a:t> is fundamentally about creating a coherent model of the enterprise to enable effective decision-making. The presentational aspects should not overemphasize the pictorial presentation at the expense of the underlying data.</a:t>
            </a:r>
          </a:p>
          <a:p>
            <a:pPr>
              <a:lnSpc>
                <a:spcPct val="100000"/>
              </a:lnSpc>
            </a:pPr>
            <a:endParaRPr lang="en-US" sz="1800" dirty="0"/>
          </a:p>
          <a:p>
            <a:pPr>
              <a:lnSpc>
                <a:spcPct val="100000"/>
              </a:lnSpc>
            </a:pPr>
            <a:r>
              <a:rPr lang="en-US" sz="1800" dirty="0"/>
              <a:t>RASDS defines specific objects, representations for different viewpoints and a methodology that may be used to aid understanding of different systems technical architectures, information &amp; communications aspects, and deployment approaches.</a:t>
            </a:r>
          </a:p>
          <a:p>
            <a:pPr>
              <a:lnSpc>
                <a:spcPct val="100000"/>
              </a:lnSpc>
            </a:pPr>
            <a:endParaRPr lang="en-US" sz="1800" dirty="0"/>
          </a:p>
        </p:txBody>
      </p:sp>
      <p:sp>
        <p:nvSpPr>
          <p:cNvPr id="4" name="Date Placeholder 3">
            <a:extLst>
              <a:ext uri="{FF2B5EF4-FFF2-40B4-BE49-F238E27FC236}">
                <a16:creationId xmlns:a16="http://schemas.microsoft.com/office/drawing/2014/main" id="{9F47ACFA-DF96-6440-83DB-A0A614BF8FA1}"/>
              </a:ext>
            </a:extLst>
          </p:cNvPr>
          <p:cNvSpPr>
            <a:spLocks noGrp="1"/>
          </p:cNvSpPr>
          <p:nvPr>
            <p:ph type="dt" sz="half" idx="10"/>
          </p:nvPr>
        </p:nvSpPr>
        <p:spPr/>
        <p:txBody>
          <a:bodyPr/>
          <a:lstStyle/>
          <a:p>
            <a:r>
              <a:rPr lang="en-US"/>
              <a:t>16 October 2021</a:t>
            </a:r>
          </a:p>
        </p:txBody>
      </p:sp>
    </p:spTree>
    <p:extLst>
      <p:ext uri="{BB962C8B-B14F-4D97-AF65-F5344CB8AC3E}">
        <p14:creationId xmlns:p14="http://schemas.microsoft.com/office/powerpoint/2010/main" val="2303019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FE0E-A60F-42BA-B677-91D220FF2533}"/>
              </a:ext>
            </a:extLst>
          </p:cNvPr>
          <p:cNvSpPr>
            <a:spLocks noGrp="1"/>
          </p:cNvSpPr>
          <p:nvPr>
            <p:ph type="title"/>
          </p:nvPr>
        </p:nvSpPr>
        <p:spPr/>
        <p:txBody>
          <a:bodyPr/>
          <a:lstStyle/>
          <a:p>
            <a:r>
              <a:rPr lang="en-US" dirty="0"/>
              <a:t>Physical Viewpoint: Some Aspects</a:t>
            </a:r>
          </a:p>
        </p:txBody>
      </p:sp>
      <p:graphicFrame>
        <p:nvGraphicFramePr>
          <p:cNvPr id="5" name="Table 5">
            <a:extLst>
              <a:ext uri="{FF2B5EF4-FFF2-40B4-BE49-F238E27FC236}">
                <a16:creationId xmlns:a16="http://schemas.microsoft.com/office/drawing/2014/main" id="{A271336B-710A-4705-BB8B-09D1B8CE6B4D}"/>
              </a:ext>
            </a:extLst>
          </p:cNvPr>
          <p:cNvGraphicFramePr>
            <a:graphicFrameLocks noGrp="1"/>
          </p:cNvGraphicFramePr>
          <p:nvPr>
            <p:ph idx="1"/>
          </p:nvPr>
        </p:nvGraphicFramePr>
        <p:xfrm>
          <a:off x="1600200" y="914400"/>
          <a:ext cx="6057900" cy="549656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3365649136"/>
                    </a:ext>
                  </a:extLst>
                </a:gridCol>
                <a:gridCol w="2019300">
                  <a:extLst>
                    <a:ext uri="{9D8B030D-6E8A-4147-A177-3AD203B41FA5}">
                      <a16:colId xmlns:a16="http://schemas.microsoft.com/office/drawing/2014/main" val="1043384294"/>
                    </a:ext>
                  </a:extLst>
                </a:gridCol>
                <a:gridCol w="2019300">
                  <a:extLst>
                    <a:ext uri="{9D8B030D-6E8A-4147-A177-3AD203B41FA5}">
                      <a16:colId xmlns:a16="http://schemas.microsoft.com/office/drawing/2014/main" val="302622459"/>
                    </a:ext>
                  </a:extLst>
                </a:gridCol>
              </a:tblGrid>
              <a:tr h="370840">
                <a:tc>
                  <a:txBody>
                    <a:bodyPr/>
                    <a:lstStyle/>
                    <a:p>
                      <a:r>
                        <a:rPr lang="en-US" dirty="0"/>
                        <a:t>Concern</a:t>
                      </a:r>
                    </a:p>
                  </a:txBody>
                  <a:tcPr/>
                </a:tc>
                <a:tc>
                  <a:txBody>
                    <a:bodyPr/>
                    <a:lstStyle/>
                    <a:p>
                      <a:r>
                        <a:rPr lang="en-US" dirty="0"/>
                        <a:t>Aspect</a:t>
                      </a:r>
                    </a:p>
                  </a:txBody>
                  <a:tcPr/>
                </a:tc>
                <a:tc>
                  <a:txBody>
                    <a:bodyPr/>
                    <a:lstStyle/>
                    <a:p>
                      <a:r>
                        <a:rPr lang="en-US" dirty="0"/>
                        <a:t>Service</a:t>
                      </a:r>
                    </a:p>
                  </a:txBody>
                  <a:tcPr/>
                </a:tc>
                <a:extLst>
                  <a:ext uri="{0D108BD9-81ED-4DB2-BD59-A6C34878D82A}">
                    <a16:rowId xmlns:a16="http://schemas.microsoft.com/office/drawing/2014/main" val="3383520202"/>
                  </a:ext>
                </a:extLst>
              </a:tr>
              <a:tr h="370840">
                <a:tc>
                  <a:txBody>
                    <a:bodyPr/>
                    <a:lstStyle/>
                    <a:p>
                      <a:r>
                        <a:rPr lang="en-US" dirty="0" err="1"/>
                        <a:t>DeltaV</a:t>
                      </a:r>
                      <a:endParaRPr lang="en-US" dirty="0"/>
                    </a:p>
                  </a:txBody>
                  <a:tcPr/>
                </a:tc>
                <a:tc>
                  <a:txBody>
                    <a:bodyPr/>
                    <a:lstStyle/>
                    <a:p>
                      <a:r>
                        <a:rPr lang="en-US" dirty="0"/>
                        <a:t>Propulsion</a:t>
                      </a:r>
                    </a:p>
                  </a:txBody>
                  <a:tcPr/>
                </a:tc>
                <a:tc>
                  <a:txBody>
                    <a:bodyPr/>
                    <a:lstStyle/>
                    <a:p>
                      <a:r>
                        <a:rPr lang="en-US" dirty="0"/>
                        <a:t>Linear Thrust</a:t>
                      </a:r>
                    </a:p>
                  </a:txBody>
                  <a:tcPr/>
                </a:tc>
                <a:extLst>
                  <a:ext uri="{0D108BD9-81ED-4DB2-BD59-A6C34878D82A}">
                    <a16:rowId xmlns:a16="http://schemas.microsoft.com/office/drawing/2014/main" val="3387296799"/>
                  </a:ext>
                </a:extLst>
              </a:tr>
              <a:tr h="370840">
                <a:tc>
                  <a:txBody>
                    <a:bodyPr/>
                    <a:lstStyle/>
                    <a:p>
                      <a:r>
                        <a:rPr lang="en-US" dirty="0"/>
                        <a:t>Temperature Range</a:t>
                      </a:r>
                    </a:p>
                  </a:txBody>
                  <a:tcPr/>
                </a:tc>
                <a:tc>
                  <a:txBody>
                    <a:bodyPr/>
                    <a:lstStyle/>
                    <a:p>
                      <a:r>
                        <a:rPr lang="en-US" dirty="0"/>
                        <a:t>Thermal</a:t>
                      </a:r>
                    </a:p>
                  </a:txBody>
                  <a:tcPr/>
                </a:tc>
                <a:tc>
                  <a:txBody>
                    <a:bodyPr/>
                    <a:lstStyle/>
                    <a:p>
                      <a:r>
                        <a:rPr lang="en-US" dirty="0"/>
                        <a:t>Heat Flow</a:t>
                      </a:r>
                    </a:p>
                  </a:txBody>
                  <a:tcPr/>
                </a:tc>
                <a:extLst>
                  <a:ext uri="{0D108BD9-81ED-4DB2-BD59-A6C34878D82A}">
                    <a16:rowId xmlns:a16="http://schemas.microsoft.com/office/drawing/2014/main" val="197659052"/>
                  </a:ext>
                </a:extLst>
              </a:tr>
              <a:tr h="370840">
                <a:tc>
                  <a:txBody>
                    <a:bodyPr/>
                    <a:lstStyle/>
                    <a:p>
                      <a:r>
                        <a:rPr lang="en-US" dirty="0"/>
                        <a:t>Agility, Pointing Accuracy, Mass Expulsion Control Capacity</a:t>
                      </a:r>
                    </a:p>
                  </a:txBody>
                  <a:tcPr/>
                </a:tc>
                <a:tc>
                  <a:txBody>
                    <a:bodyPr/>
                    <a:lstStyle/>
                    <a:p>
                      <a:r>
                        <a:rPr lang="en-US" dirty="0"/>
                        <a:t>Attitude Control</a:t>
                      </a:r>
                    </a:p>
                  </a:txBody>
                  <a:tcPr/>
                </a:tc>
                <a:tc>
                  <a:txBody>
                    <a:bodyPr/>
                    <a:lstStyle/>
                    <a:p>
                      <a:r>
                        <a:rPr lang="en-US" dirty="0"/>
                        <a:t>Torque</a:t>
                      </a:r>
                    </a:p>
                  </a:txBody>
                  <a:tcPr/>
                </a:tc>
                <a:extLst>
                  <a:ext uri="{0D108BD9-81ED-4DB2-BD59-A6C34878D82A}">
                    <a16:rowId xmlns:a16="http://schemas.microsoft.com/office/drawing/2014/main" val="2279501711"/>
                  </a:ext>
                </a:extLst>
              </a:tr>
              <a:tr h="370840">
                <a:tc>
                  <a:txBody>
                    <a:bodyPr/>
                    <a:lstStyle/>
                    <a:p>
                      <a:r>
                        <a:rPr lang="en-US" dirty="0"/>
                        <a:t>Power Storage Capacity, Voltage Range, Power Consumption</a:t>
                      </a:r>
                    </a:p>
                  </a:txBody>
                  <a:tcPr/>
                </a:tc>
                <a:tc>
                  <a:txBody>
                    <a:bodyPr/>
                    <a:lstStyle/>
                    <a:p>
                      <a:r>
                        <a:rPr lang="en-US" dirty="0"/>
                        <a:t>Electrical</a:t>
                      </a:r>
                    </a:p>
                  </a:txBody>
                  <a:tcPr/>
                </a:tc>
                <a:tc>
                  <a:txBody>
                    <a:bodyPr/>
                    <a:lstStyle/>
                    <a:p>
                      <a:r>
                        <a:rPr lang="en-US" dirty="0"/>
                        <a:t>Amperage Supply, Electrical Load</a:t>
                      </a:r>
                    </a:p>
                  </a:txBody>
                  <a:tcPr/>
                </a:tc>
                <a:extLst>
                  <a:ext uri="{0D108BD9-81ED-4DB2-BD59-A6C34878D82A}">
                    <a16:rowId xmlns:a16="http://schemas.microsoft.com/office/drawing/2014/main" val="2629194708"/>
                  </a:ext>
                </a:extLst>
              </a:tr>
              <a:tr h="370840">
                <a:tc>
                  <a:txBody>
                    <a:bodyPr/>
                    <a:lstStyle/>
                    <a:p>
                      <a:r>
                        <a:rPr lang="en-US" dirty="0"/>
                        <a:t>Device Orientation, Device Articulation, Keep Out Zone, Field of View</a:t>
                      </a:r>
                    </a:p>
                  </a:txBody>
                  <a:tcPr/>
                </a:tc>
                <a:tc>
                  <a:txBody>
                    <a:bodyPr/>
                    <a:lstStyle/>
                    <a:p>
                      <a:r>
                        <a:rPr lang="en-US" dirty="0"/>
                        <a:t>Structural</a:t>
                      </a:r>
                    </a:p>
                  </a:txBody>
                  <a:tcPr/>
                </a:tc>
                <a:tc>
                  <a:txBody>
                    <a:bodyPr/>
                    <a:lstStyle/>
                    <a:p>
                      <a:r>
                        <a:rPr lang="en-US" dirty="0"/>
                        <a:t>Mounting, Articulation Control</a:t>
                      </a:r>
                    </a:p>
                  </a:txBody>
                  <a:tcPr/>
                </a:tc>
                <a:extLst>
                  <a:ext uri="{0D108BD9-81ED-4DB2-BD59-A6C34878D82A}">
                    <a16:rowId xmlns:a16="http://schemas.microsoft.com/office/drawing/2014/main" val="708384008"/>
                  </a:ext>
                </a:extLst>
              </a:tr>
            </a:tbl>
          </a:graphicData>
        </a:graphic>
      </p:graphicFrame>
      <p:sp>
        <p:nvSpPr>
          <p:cNvPr id="4" name="Date Placeholder 3">
            <a:extLst>
              <a:ext uri="{FF2B5EF4-FFF2-40B4-BE49-F238E27FC236}">
                <a16:creationId xmlns:a16="http://schemas.microsoft.com/office/drawing/2014/main" id="{2F81DE0E-90CF-4B39-A24B-C290E9156F4D}"/>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3763037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5800" y="76200"/>
            <a:ext cx="7772400" cy="381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000" dirty="0"/>
              <a:t>Physical / Structural Viewpoint - </a:t>
            </a:r>
            <a:br>
              <a:rPr lang="en-US" sz="2000" dirty="0"/>
            </a:br>
            <a:r>
              <a:rPr lang="en-US" sz="2000" dirty="0"/>
              <a:t>Component / Connector Examples</a:t>
            </a:r>
          </a:p>
        </p:txBody>
      </p:sp>
      <p:sp>
        <p:nvSpPr>
          <p:cNvPr id="16390" name="Rectangle 6"/>
          <p:cNvSpPr>
            <a:spLocks noChangeArrowheads="1"/>
          </p:cNvSpPr>
          <p:nvPr/>
        </p:nvSpPr>
        <p:spPr bwMode="auto">
          <a:xfrm>
            <a:off x="533400" y="1371600"/>
            <a:ext cx="7772400" cy="392668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(S/C bus, physical link, arm/articulation, structural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(joint, bolt (incl explosive), weld)</a:t>
            </a:r>
            <a:r>
              <a:rPr lang="en-US" sz="16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(solar panel, battery, RTG, switches, power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(power bus, rotational power connectors)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(cooler, heater, thermal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(motor, wheel, thruster, gyro)</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(contact patch, gravity, radiation pressure)</a:t>
            </a:r>
          </a:p>
        </p:txBody>
      </p:sp>
      <p:sp>
        <p:nvSpPr>
          <p:cNvPr id="2" name="Date Placeholder 1">
            <a:extLst>
              <a:ext uri="{FF2B5EF4-FFF2-40B4-BE49-F238E27FC236}">
                <a16:creationId xmlns:a16="http://schemas.microsoft.com/office/drawing/2014/main" id="{7AD48EF7-191A-5340-8282-DDCEB556CA06}"/>
              </a:ext>
            </a:extLst>
          </p:cNvPr>
          <p:cNvSpPr>
            <a:spLocks noGrp="1"/>
          </p:cNvSpPr>
          <p:nvPr>
            <p:ph type="dt" sz="half" idx="2"/>
          </p:nvPr>
        </p:nvSpPr>
        <p:spPr>
          <a:xfrm>
            <a:off x="0" y="6589712"/>
            <a:ext cx="1731963" cy="268288"/>
          </a:xfrm>
        </p:spPr>
        <p:txBody>
          <a:bodyPr/>
          <a:lstStyle/>
          <a:p>
            <a:r>
              <a:rPr lang="en-US"/>
              <a:t>16 October 2021</a:t>
            </a:r>
            <a:endParaRPr lang="en-US" dirty="0"/>
          </a:p>
        </p:txBody>
      </p:sp>
    </p:spTree>
    <p:extLst>
      <p:ext uri="{BB962C8B-B14F-4D97-AF65-F5344CB8AC3E}">
        <p14:creationId xmlns:p14="http://schemas.microsoft.com/office/powerpoint/2010/main" val="61642730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16 October 2021</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027972" y="990600"/>
            <a:ext cx="4568825" cy="3806825"/>
          </a:xfrm>
          <a:prstGeom prst="cube">
            <a:avLst>
              <a:gd name="adj" fmla="val 1852"/>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23888" y="82550"/>
            <a:ext cx="7772400" cy="838200"/>
          </a:xfrm>
          <a:noFill/>
        </p:spPr>
        <p:txBody>
          <a:bodyPr vert="horz" wrap="square" lIns="91440" tIns="45720" rIns="91440" bIns="45720" numCol="1" anchor="t" anchorCtr="0" compatLnSpc="1">
            <a:prstTxWarp prst="textNoShape">
              <a:avLst/>
            </a:prstTxWarp>
          </a:bodyPr>
          <a:lstStyle/>
          <a:p>
            <a:r>
              <a:rPr lang="en-US" altLang="en-US" sz="3200" kern="1200" dirty="0">
                <a:solidFill>
                  <a:srgbClr val="0099A6"/>
                </a:solidFill>
                <a:latin typeface="Arial" charset="0"/>
                <a:ea typeface="ＭＳ Ｐゴシック" charset="0"/>
              </a:rPr>
              <a:t>Physical / Structural View</a:t>
            </a:r>
          </a:p>
        </p:txBody>
      </p:sp>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5648934" y="3376613"/>
            <a:ext cx="1400175" cy="1238250"/>
          </a:xfrm>
          <a:prstGeom prst="cube">
            <a:avLst>
              <a:gd name="adj" fmla="val 15426"/>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5206022" y="283368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4672622" y="1393825"/>
            <a:ext cx="2500313" cy="1439863"/>
          </a:xfrm>
          <a:prstGeom prst="cube">
            <a:avLst>
              <a:gd name="adj" fmla="val 15417"/>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5126647" y="1857375"/>
            <a:ext cx="1379538" cy="73025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5751392" y="3842928"/>
            <a:ext cx="10239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ACS</a:t>
            </a:r>
          </a:p>
          <a:p>
            <a:pPr algn="ctr"/>
            <a:r>
              <a:rPr lang="en-US" altLang="en-US" sz="1400" b="1" dirty="0">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3097853" y="3138488"/>
            <a:ext cx="4086193"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5691797" y="2801938"/>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6349022" y="3138488"/>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116029" y="5122863"/>
            <a:ext cx="28408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Arial" panose="020B0604020202020204" pitchFamily="34" charset="0"/>
              </a:rPr>
              <a:t>Physical / Structural Concerns:</a:t>
            </a:r>
          </a:p>
          <a:p>
            <a:pPr lvl="1"/>
            <a:r>
              <a:rPr lang="en-US" altLang="en-US" sz="1400" dirty="0">
                <a:latin typeface="Arial" panose="020B0604020202020204" pitchFamily="34" charset="0"/>
              </a:rPr>
              <a:t>Physical connection</a:t>
            </a:r>
          </a:p>
          <a:p>
            <a:pPr lvl="1"/>
            <a:r>
              <a:rPr lang="en-US" altLang="en-US" sz="1400" dirty="0">
                <a:latin typeface="Arial" panose="020B0604020202020204" pitchFamily="34" charset="0"/>
              </a:rPr>
              <a:t>Power / Thermal</a:t>
            </a:r>
          </a:p>
          <a:p>
            <a:pPr lvl="1"/>
            <a:r>
              <a:rPr lang="en-US" altLang="en-US" sz="1400" dirty="0">
                <a:latin typeface="Arial" panose="020B0604020202020204" pitchFamily="34" charset="0"/>
              </a:rPr>
              <a:t>Physical Environment </a:t>
            </a:r>
          </a:p>
          <a:p>
            <a:pPr lvl="1"/>
            <a:r>
              <a:rPr lang="en-US" altLang="en-US" sz="1400" dirty="0">
                <a:latin typeface="Arial" panose="020B0604020202020204" pitchFamily="34" charset="0"/>
              </a:rPr>
              <a:t>Behaviors</a:t>
            </a:r>
          </a:p>
          <a:p>
            <a:pPr lvl="1"/>
            <a:r>
              <a:rPr lang="en-US" altLang="en-US" sz="1400" dirty="0">
                <a:latin typeface="Arial" panose="020B0604020202020204" pitchFamily="34" charset="0"/>
              </a:rPr>
              <a:t>Constraints </a:t>
            </a:r>
          </a:p>
          <a:p>
            <a:pPr lvl="1"/>
            <a:r>
              <a:rPr lang="en-US" altLang="en-US" sz="1400" dirty="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4582134" y="984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
        <p:nvSpPr>
          <p:cNvPr id="32" name="AutoShape 33">
            <a:extLst>
              <a:ext uri="{FF2B5EF4-FFF2-40B4-BE49-F238E27FC236}">
                <a16:creationId xmlns:a16="http://schemas.microsoft.com/office/drawing/2014/main" id="{151A6188-AEC2-B340-953E-84766A2636FD}"/>
              </a:ext>
            </a:extLst>
          </p:cNvPr>
          <p:cNvSpPr>
            <a:spLocks noChangeArrowheads="1"/>
          </p:cNvSpPr>
          <p:nvPr/>
        </p:nvSpPr>
        <p:spPr bwMode="auto">
          <a:xfrm>
            <a:off x="1905000" y="1069980"/>
            <a:ext cx="1285959" cy="4835516"/>
          </a:xfrm>
          <a:prstGeom prst="cube">
            <a:avLst>
              <a:gd name="adj" fmla="val 86771"/>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181129" y="2018314"/>
            <a:ext cx="939948" cy="1468437"/>
          </a:xfrm>
          <a:prstGeom prst="cube">
            <a:avLst>
              <a:gd name="adj" fmla="val 59398"/>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123408" y="2548797"/>
            <a:ext cx="1182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Spacecraft</a:t>
            </a:r>
          </a:p>
          <a:p>
            <a:pPr algn="ctr"/>
            <a:r>
              <a:rPr lang="en-US" altLang="en-US" sz="1400" b="1" dirty="0">
                <a:latin typeface="Arial" panose="020B0604020202020204" pitchFamily="34" charset="0"/>
              </a:rPr>
              <a:t>Transceiver</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2248671" y="3949700"/>
            <a:ext cx="804863" cy="1214437"/>
          </a:xfrm>
          <a:prstGeom prst="cube">
            <a:avLst>
              <a:gd name="adj" fmla="val 6990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2123408" y="4360453"/>
            <a:ext cx="1103313" cy="51752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Science</a:t>
            </a:r>
          </a:p>
          <a:p>
            <a:pPr algn="ctr"/>
            <a:r>
              <a:rPr lang="en-US" altLang="en-US" sz="1400" b="1" dirty="0">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H="1">
            <a:off x="2386096" y="3138488"/>
            <a:ext cx="804863" cy="8015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2643313" y="3690527"/>
            <a:ext cx="0" cy="5258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5">
            <a:extLst>
              <a:ext uri="{FF2B5EF4-FFF2-40B4-BE49-F238E27FC236}">
                <a16:creationId xmlns:a16="http://schemas.microsoft.com/office/drawing/2014/main" id="{089A476D-C57C-504A-AB03-10984A53F934}"/>
              </a:ext>
            </a:extLst>
          </p:cNvPr>
          <p:cNvSpPr>
            <a:spLocks noChangeShapeType="1"/>
          </p:cNvSpPr>
          <p:nvPr/>
        </p:nvSpPr>
        <p:spPr bwMode="auto">
          <a:xfrm>
            <a:off x="2822698" y="3208342"/>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5">
            <a:extLst>
              <a:ext uri="{FF2B5EF4-FFF2-40B4-BE49-F238E27FC236}">
                <a16:creationId xmlns:a16="http://schemas.microsoft.com/office/drawing/2014/main" id="{86496901-BBFC-1245-BA3C-244564908E3C}"/>
              </a:ext>
            </a:extLst>
          </p:cNvPr>
          <p:cNvSpPr>
            <a:spLocks noChangeShapeType="1"/>
          </p:cNvSpPr>
          <p:nvPr/>
        </p:nvSpPr>
        <p:spPr bwMode="auto">
          <a:xfrm>
            <a:off x="4144814" y="3164617"/>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7" descr="Wide upward diagonal">
            <a:extLst>
              <a:ext uri="{FF2B5EF4-FFF2-40B4-BE49-F238E27FC236}">
                <a16:creationId xmlns:a16="http://schemas.microsoft.com/office/drawing/2014/main" id="{7F51E9A6-D70F-B346-80C6-CFC6D73D62D6}"/>
              </a:ext>
            </a:extLst>
          </p:cNvPr>
          <p:cNvSpPr>
            <a:spLocks noChangeArrowheads="1"/>
          </p:cNvSpPr>
          <p:nvPr/>
        </p:nvSpPr>
        <p:spPr bwMode="auto">
          <a:xfrm>
            <a:off x="3518142" y="3462056"/>
            <a:ext cx="1285959" cy="707699"/>
          </a:xfrm>
          <a:prstGeom prst="cube">
            <a:avLst>
              <a:gd name="adj" fmla="val 15426"/>
            </a:avLst>
          </a:prstGeom>
          <a:solidFill>
            <a:srgbClr val="FF0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 name="Text Box 13">
            <a:extLst>
              <a:ext uri="{FF2B5EF4-FFF2-40B4-BE49-F238E27FC236}">
                <a16:creationId xmlns:a16="http://schemas.microsoft.com/office/drawing/2014/main" id="{C0C690D4-E286-DB44-9290-61FC959BA2AC}"/>
              </a:ext>
            </a:extLst>
          </p:cNvPr>
          <p:cNvSpPr txBox="1">
            <a:spLocks noChangeArrowheads="1"/>
          </p:cNvSpPr>
          <p:nvPr/>
        </p:nvSpPr>
        <p:spPr bwMode="auto">
          <a:xfrm>
            <a:off x="3546179" y="3596222"/>
            <a:ext cx="1140056" cy="52322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dirty="0">
                <a:latin typeface="Arial" panose="020B0604020202020204" pitchFamily="34" charset="0"/>
              </a:rPr>
              <a:t>Power</a:t>
            </a:r>
          </a:p>
          <a:p>
            <a:pPr algn="ctr"/>
            <a:r>
              <a:rPr lang="en-US" altLang="en-US" sz="1400" dirty="0">
                <a:latin typeface="Arial" panose="020B0604020202020204" pitchFamily="34" charset="0"/>
              </a:rPr>
              <a:t>Subsystem</a:t>
            </a:r>
          </a:p>
        </p:txBody>
      </p:sp>
    </p:spTree>
    <p:extLst>
      <p:ext uri="{BB962C8B-B14F-4D97-AF65-F5344CB8AC3E}">
        <p14:creationId xmlns:p14="http://schemas.microsoft.com/office/powerpoint/2010/main" val="35406773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1AEB-8AB7-0347-80E5-437537FA4A3F}"/>
              </a:ext>
            </a:extLst>
          </p:cNvPr>
          <p:cNvSpPr>
            <a:spLocks noGrp="1"/>
          </p:cNvSpPr>
          <p:nvPr>
            <p:ph type="title"/>
          </p:nvPr>
        </p:nvSpPr>
        <p:spPr/>
        <p:txBody>
          <a:bodyPr/>
          <a:lstStyle/>
          <a:p>
            <a:r>
              <a:rPr lang="en-US" altLang="en-US" sz="2800" kern="1200" dirty="0">
                <a:latin typeface="Arial" charset="0"/>
                <a:ea typeface="ＭＳ Ｐゴシック" charset="0"/>
              </a:rPr>
              <a:t>Comments on Physical / Structural View</a:t>
            </a:r>
            <a:br>
              <a:rPr lang="en-US" altLang="en-US" sz="2800" kern="1200" dirty="0">
                <a:latin typeface="Arial" charset="0"/>
                <a:ea typeface="ＭＳ Ｐゴシック" charset="0"/>
              </a:rPr>
            </a:br>
            <a:r>
              <a:rPr lang="en-US" altLang="en-US" sz="28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9A4233E3-5DE1-E140-9213-9B71DB6AEF27}"/>
              </a:ext>
            </a:extLst>
          </p:cNvPr>
          <p:cNvSpPr>
            <a:spLocks noGrp="1"/>
          </p:cNvSpPr>
          <p:nvPr>
            <p:ph idx="1"/>
          </p:nvPr>
        </p:nvSpPr>
        <p:spPr>
          <a:xfrm>
            <a:off x="457200" y="1417638"/>
            <a:ext cx="8229600" cy="4525963"/>
          </a:xfrm>
        </p:spPr>
        <p:txBody>
          <a:bodyPr/>
          <a:lstStyle/>
          <a:p>
            <a:r>
              <a:rPr lang="en-US" dirty="0"/>
              <a:t>Physical / Structural view can be directly related to the Connectivity Views</a:t>
            </a:r>
          </a:p>
          <a:p>
            <a:pPr lvl="1"/>
            <a:r>
              <a:rPr lang="en-US" dirty="0"/>
              <a:t>Same sets of Nodes, different Connector types, different attributes</a:t>
            </a:r>
          </a:p>
          <a:p>
            <a:pPr lvl="1"/>
            <a:r>
              <a:rPr lang="en-US" dirty="0"/>
              <a:t>The same representation may by used (for crude mechanical drawings)</a:t>
            </a:r>
          </a:p>
          <a:p>
            <a:pPr lvl="1"/>
            <a:r>
              <a:rPr lang="en-US" dirty="0"/>
              <a:t>The Mechanical Engineering world has its own preferred representations and specialized analyses</a:t>
            </a:r>
          </a:p>
          <a:p>
            <a:r>
              <a:rPr lang="en-US" dirty="0"/>
              <a:t>Physical / Thermal &amp; Power views may also be similarly crudely modeled</a:t>
            </a:r>
          </a:p>
          <a:p>
            <a:pPr lvl="1"/>
            <a:r>
              <a:rPr lang="en-US" dirty="0"/>
              <a:t>Nodes are the same, but different attributes are relevant</a:t>
            </a:r>
          </a:p>
          <a:p>
            <a:pPr lvl="1"/>
            <a:r>
              <a:rPr lang="en-US" dirty="0"/>
              <a:t>Value of these representations, except as a way to relate the different views seems questionable</a:t>
            </a:r>
          </a:p>
          <a:p>
            <a:r>
              <a:rPr lang="en-US" dirty="0"/>
              <a:t>Physical / Propulsion, Magnetic, Gravitational and other views also require different views of these energetic processes</a:t>
            </a:r>
          </a:p>
        </p:txBody>
      </p:sp>
      <p:sp>
        <p:nvSpPr>
          <p:cNvPr id="4" name="Date Placeholder 3">
            <a:extLst>
              <a:ext uri="{FF2B5EF4-FFF2-40B4-BE49-F238E27FC236}">
                <a16:creationId xmlns:a16="http://schemas.microsoft.com/office/drawing/2014/main" id="{831B0EA8-6BD2-1942-8DAB-FDEA13C270F2}"/>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1803443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918A-0C3F-5A47-BF52-90132F01BCCB}"/>
              </a:ext>
            </a:extLst>
          </p:cNvPr>
          <p:cNvSpPr>
            <a:spLocks noGrp="1"/>
          </p:cNvSpPr>
          <p:nvPr>
            <p:ph type="title"/>
          </p:nvPr>
        </p:nvSpPr>
        <p:spPr/>
        <p:txBody>
          <a:bodyPr/>
          <a:lstStyle/>
          <a:p>
            <a:r>
              <a:rPr lang="en-US" altLang="en-US" sz="2400" kern="1200" dirty="0">
                <a:latin typeface="Arial" charset="0"/>
                <a:ea typeface="ＭＳ Ｐゴシック" charset="0"/>
              </a:rPr>
              <a:t>Proposal for Physical / Structural View</a:t>
            </a:r>
            <a:br>
              <a:rPr lang="en-US" altLang="en-US" sz="2400" kern="1200" dirty="0">
                <a:latin typeface="Arial" charset="0"/>
                <a:ea typeface="ＭＳ Ｐゴシック" charset="0"/>
              </a:rPr>
            </a:br>
            <a:r>
              <a:rPr lang="en-US" altLang="en-US" sz="24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60DC8C70-8CF6-D545-A0D6-26512356F7A4}"/>
              </a:ext>
            </a:extLst>
          </p:cNvPr>
          <p:cNvSpPr>
            <a:spLocks noGrp="1"/>
          </p:cNvSpPr>
          <p:nvPr>
            <p:ph idx="1"/>
          </p:nvPr>
        </p:nvSpPr>
        <p:spPr>
          <a:xfrm>
            <a:off x="436605" y="1371600"/>
            <a:ext cx="8229600" cy="4525963"/>
          </a:xfrm>
        </p:spPr>
        <p:txBody>
          <a:bodyPr/>
          <a:lstStyle/>
          <a:p>
            <a:r>
              <a:rPr lang="en-US" dirty="0"/>
              <a:t>Architecture diagrams that relate Connectivity view objects, essential for communications &amp; protocols, can only weakly support engineering and other detailed Physical views</a:t>
            </a:r>
          </a:p>
          <a:p>
            <a:pPr lvl="1"/>
            <a:r>
              <a:rPr lang="en-US" dirty="0"/>
              <a:t>Recommend using a common set of simplified 3-D architecture diagrams, where useful, to tie these viewpoints together logically</a:t>
            </a:r>
          </a:p>
          <a:p>
            <a:pPr lvl="1"/>
            <a:r>
              <a:rPr lang="en-US" dirty="0"/>
              <a:t>Expect to use the engineering domain specific representations that are able to support detailed analyses</a:t>
            </a:r>
          </a:p>
          <a:p>
            <a:pPr lvl="2"/>
            <a:r>
              <a:rPr lang="en-US" dirty="0"/>
              <a:t>Identify that there are some engineering disciplines that are now coupling various physical aspects, such as thermal and electrical flow from spot welding, or finite element analysis that connects structural, thermal, and other flows.</a:t>
            </a:r>
          </a:p>
          <a:p>
            <a:pPr lvl="1"/>
            <a:r>
              <a:rPr lang="en-US" dirty="0"/>
              <a:t>Recommend using a single, common, underlying information model, with suitable attribute sets, to model these elements and tie these different aspects together</a:t>
            </a:r>
          </a:p>
        </p:txBody>
      </p:sp>
      <p:sp>
        <p:nvSpPr>
          <p:cNvPr id="4" name="Date Placeholder 3">
            <a:extLst>
              <a:ext uri="{FF2B5EF4-FFF2-40B4-BE49-F238E27FC236}">
                <a16:creationId xmlns:a16="http://schemas.microsoft.com/office/drawing/2014/main" id="{0936F8DF-B5D6-CD46-B727-E50D37C69432}"/>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39289438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6AED-128A-1A44-8C0B-690C9EA9A4F7}"/>
              </a:ext>
            </a:extLst>
          </p:cNvPr>
          <p:cNvSpPr>
            <a:spLocks noGrp="1"/>
          </p:cNvSpPr>
          <p:nvPr>
            <p:ph type="title"/>
          </p:nvPr>
        </p:nvSpPr>
        <p:spPr/>
        <p:txBody>
          <a:bodyPr/>
          <a:lstStyle/>
          <a:p>
            <a:r>
              <a:rPr lang="en-US" dirty="0"/>
              <a:t>RASDS Object Hierarchies</a:t>
            </a:r>
          </a:p>
        </p:txBody>
      </p:sp>
      <p:sp>
        <p:nvSpPr>
          <p:cNvPr id="3" name="Content Placeholder 2">
            <a:extLst>
              <a:ext uri="{FF2B5EF4-FFF2-40B4-BE49-F238E27FC236}">
                <a16:creationId xmlns:a16="http://schemas.microsoft.com/office/drawing/2014/main" id="{0E26E1C3-8579-3A45-8EDE-D059D282FA36}"/>
              </a:ext>
            </a:extLst>
          </p:cNvPr>
          <p:cNvSpPr>
            <a:spLocks noGrp="1"/>
          </p:cNvSpPr>
          <p:nvPr>
            <p:ph idx="1"/>
          </p:nvPr>
        </p:nvSpPr>
        <p:spPr/>
        <p:txBody>
          <a:bodyPr/>
          <a:lstStyle/>
          <a:p>
            <a:r>
              <a:rPr lang="en-US" dirty="0"/>
              <a:t>In many systems architecture contexts there are different objects, and different hierarchies of objects, that are needed:</a:t>
            </a:r>
          </a:p>
          <a:p>
            <a:pPr lvl="1"/>
            <a:r>
              <a:rPr lang="en-US" dirty="0"/>
              <a:t>Enterprise: mission phases, org structures, requirements decomposition “levels”</a:t>
            </a:r>
          </a:p>
          <a:p>
            <a:pPr lvl="1"/>
            <a:r>
              <a:rPr lang="en-US" dirty="0"/>
              <a:t>Functions: high level “functional groups”, “complex functions”, “atomic functions”</a:t>
            </a:r>
          </a:p>
          <a:p>
            <a:pPr lvl="1"/>
            <a:r>
              <a:rPr lang="en-US" dirty="0"/>
              <a:t>System Elements: systems, subsystems, elements, devices, components …</a:t>
            </a:r>
          </a:p>
          <a:p>
            <a:pPr lvl="1"/>
            <a:endParaRPr lang="en-US" dirty="0"/>
          </a:p>
          <a:p>
            <a:r>
              <a:rPr lang="en-US" dirty="0"/>
              <a:t>RASDS cannot create any definitive hierarchies, but it can provide examples and descriptions of how to do this.</a:t>
            </a:r>
          </a:p>
        </p:txBody>
      </p:sp>
      <p:sp>
        <p:nvSpPr>
          <p:cNvPr id="4" name="Date Placeholder 3">
            <a:extLst>
              <a:ext uri="{FF2B5EF4-FFF2-40B4-BE49-F238E27FC236}">
                <a16:creationId xmlns:a16="http://schemas.microsoft.com/office/drawing/2014/main" id="{E95B0E82-16C0-6842-90B3-5A8402E94712}"/>
              </a:ext>
            </a:extLst>
          </p:cNvPr>
          <p:cNvSpPr>
            <a:spLocks noGrp="1"/>
          </p:cNvSpPr>
          <p:nvPr>
            <p:ph type="dt" sz="half" idx="10"/>
          </p:nvPr>
        </p:nvSpPr>
        <p:spPr/>
        <p:txBody>
          <a:bodyPr/>
          <a:lstStyle/>
          <a:p>
            <a:r>
              <a:rPr lang="en-US"/>
              <a:t>16 October 2021</a:t>
            </a:r>
            <a:endParaRPr lang="en-US" dirty="0"/>
          </a:p>
        </p:txBody>
      </p:sp>
      <p:sp>
        <p:nvSpPr>
          <p:cNvPr id="5" name="Rectangle 4">
            <a:extLst>
              <a:ext uri="{FF2B5EF4-FFF2-40B4-BE49-F238E27FC236}">
                <a16:creationId xmlns:a16="http://schemas.microsoft.com/office/drawing/2014/main" id="{EF8E8979-90CD-2A49-AEA2-9413C90FE1B8}"/>
              </a:ext>
            </a:extLst>
          </p:cNvPr>
          <p:cNvSpPr/>
          <p:nvPr/>
        </p:nvSpPr>
        <p:spPr>
          <a:xfrm>
            <a:off x="1981200" y="1123325"/>
            <a:ext cx="4082656" cy="338554"/>
          </a:xfrm>
          <a:prstGeom prst="rect">
            <a:avLst/>
          </a:prstGeom>
        </p:spPr>
        <p:txBody>
          <a:bodyPr wrap="none">
            <a:spAutoFit/>
          </a:bodyPr>
          <a:lstStyle/>
          <a:p>
            <a:r>
              <a:rPr lang="en-US" sz="1600" i="1" dirty="0">
                <a:solidFill>
                  <a:srgbClr val="FF0000"/>
                </a:solidFill>
              </a:rPr>
              <a:t>Intro notions of Fred’s SC14 hierarchies</a:t>
            </a:r>
          </a:p>
        </p:txBody>
      </p:sp>
    </p:spTree>
    <p:extLst>
      <p:ext uri="{BB962C8B-B14F-4D97-AF65-F5344CB8AC3E}">
        <p14:creationId xmlns:p14="http://schemas.microsoft.com/office/powerpoint/2010/main" val="17262940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D24B-F4D9-FB47-B645-F4B58AEE1B93}"/>
              </a:ext>
            </a:extLst>
          </p:cNvPr>
          <p:cNvSpPr>
            <a:spLocks noGrp="1"/>
          </p:cNvSpPr>
          <p:nvPr>
            <p:ph type="title"/>
          </p:nvPr>
        </p:nvSpPr>
        <p:spPr/>
        <p:txBody>
          <a:bodyPr/>
          <a:lstStyle/>
          <a:p>
            <a:r>
              <a:rPr lang="en-US" dirty="0"/>
              <a:t>UML System Decomposition Profile</a:t>
            </a:r>
          </a:p>
        </p:txBody>
      </p:sp>
      <p:sp>
        <p:nvSpPr>
          <p:cNvPr id="3" name="Content Placeholder 2">
            <a:extLst>
              <a:ext uri="{FF2B5EF4-FFF2-40B4-BE49-F238E27FC236}">
                <a16:creationId xmlns:a16="http://schemas.microsoft.com/office/drawing/2014/main" id="{AC73465A-46E9-EC48-A8B5-DFDBF55DE903}"/>
              </a:ext>
            </a:extLst>
          </p:cNvPr>
          <p:cNvSpPr>
            <a:spLocks noGrp="1"/>
          </p:cNvSpPr>
          <p:nvPr>
            <p:ph idx="1"/>
          </p:nvPr>
        </p:nvSpPr>
        <p:spPr>
          <a:xfrm>
            <a:off x="457200" y="990600"/>
            <a:ext cx="8229600" cy="5059363"/>
          </a:xfrm>
        </p:spPr>
        <p:txBody>
          <a:bodyPr/>
          <a:lstStyle/>
          <a:p>
            <a:r>
              <a:rPr lang="en-US" dirty="0"/>
              <a:t>The following is just one possible example of how to do this:</a:t>
            </a:r>
          </a:p>
          <a:p>
            <a:pPr lvl="1"/>
            <a:r>
              <a:rPr lang="en-US" dirty="0"/>
              <a:t>Created using SysML</a:t>
            </a:r>
          </a:p>
          <a:p>
            <a:pPr lvl="1"/>
            <a:r>
              <a:rPr lang="en-US" dirty="0"/>
              <a:t>Defines the &lt;&lt;stereotype&gt;&gt; for the top level system elements</a:t>
            </a:r>
          </a:p>
          <a:p>
            <a:pPr lvl="1"/>
            <a:r>
              <a:rPr lang="en-US" dirty="0"/>
              <a:t>Defines names for successive levels of decomposition of system elements, down to Subsystem</a:t>
            </a:r>
          </a:p>
          <a:p>
            <a:pPr lvl="1"/>
            <a:r>
              <a:rPr lang="en-US" dirty="0"/>
              <a:t>Splits below that level into a hardware hierarchy (HW) and a software hierarchy (SW)</a:t>
            </a:r>
          </a:p>
          <a:p>
            <a:pPr lvl="1"/>
            <a:r>
              <a:rPr lang="en-US" dirty="0"/>
              <a:t>Any other hierarchy of terms and levels may be defined, as driven by the project.  Just use them consistently.</a:t>
            </a:r>
          </a:p>
          <a:p>
            <a:pPr lvl="1"/>
            <a:r>
              <a:rPr lang="en-US" dirty="0"/>
              <a:t>Use the same basic process to create other decomposition hierarchies, like SE or RQ Levels.</a:t>
            </a:r>
          </a:p>
          <a:p>
            <a:r>
              <a:rPr lang="en-US" dirty="0"/>
              <a:t>This example also defines a color palette for different groupings of function types, i.e. kinds of functions, or different ownership.</a:t>
            </a:r>
          </a:p>
          <a:p>
            <a:pPr lvl="1"/>
            <a:endParaRPr lang="en-US" dirty="0"/>
          </a:p>
        </p:txBody>
      </p:sp>
      <p:sp>
        <p:nvSpPr>
          <p:cNvPr id="4" name="Date Placeholder 3">
            <a:extLst>
              <a:ext uri="{FF2B5EF4-FFF2-40B4-BE49-F238E27FC236}">
                <a16:creationId xmlns:a16="http://schemas.microsoft.com/office/drawing/2014/main" id="{E1889014-4126-974F-9F42-7688A0ED2181}"/>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37119692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51D-7A27-EF40-85A1-7661F72CE37F}"/>
              </a:ext>
            </a:extLst>
          </p:cNvPr>
          <p:cNvSpPr>
            <a:spLocks noGrp="1"/>
          </p:cNvSpPr>
          <p:nvPr>
            <p:ph type="title"/>
          </p:nvPr>
        </p:nvSpPr>
        <p:spPr/>
        <p:txBody>
          <a:bodyPr/>
          <a:lstStyle/>
          <a:p>
            <a:r>
              <a:rPr lang="en-US" dirty="0"/>
              <a:t>SysML Example of System Decomposition</a:t>
            </a:r>
          </a:p>
        </p:txBody>
      </p:sp>
      <p:pic>
        <p:nvPicPr>
          <p:cNvPr id="6" name="Content Placeholder 5">
            <a:extLst>
              <a:ext uri="{FF2B5EF4-FFF2-40B4-BE49-F238E27FC236}">
                <a16:creationId xmlns:a16="http://schemas.microsoft.com/office/drawing/2014/main" id="{296E52CF-C66D-944B-BFE6-C3A14EA575CD}"/>
              </a:ext>
            </a:extLst>
          </p:cNvPr>
          <p:cNvPicPr>
            <a:picLocks noGrp="1" noChangeAspect="1"/>
          </p:cNvPicPr>
          <p:nvPr>
            <p:ph idx="1"/>
          </p:nvPr>
        </p:nvPicPr>
        <p:blipFill rotWithShape="1">
          <a:blip r:embed="rId2"/>
          <a:srcRect t="2140" r="918" b="14752"/>
          <a:stretch/>
        </p:blipFill>
        <p:spPr>
          <a:xfrm>
            <a:off x="380999" y="762000"/>
            <a:ext cx="8582297" cy="5562600"/>
          </a:xfrm>
        </p:spPr>
      </p:pic>
      <p:sp>
        <p:nvSpPr>
          <p:cNvPr id="4" name="Date Placeholder 3">
            <a:extLst>
              <a:ext uri="{FF2B5EF4-FFF2-40B4-BE49-F238E27FC236}">
                <a16:creationId xmlns:a16="http://schemas.microsoft.com/office/drawing/2014/main" id="{475177E4-5516-274A-91C9-336CFF9408BD}"/>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35464386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212725"/>
            <a:ext cx="7772400"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 SC14 - RASDS update project</a:t>
            </a:r>
          </a:p>
        </p:txBody>
      </p:sp>
      <p:sp>
        <p:nvSpPr>
          <p:cNvPr id="17410" name="Text Box 2"/>
          <p:cNvSpPr txBox="1">
            <a:spLocks noChangeArrowheads="1"/>
          </p:cNvSpPr>
          <p:nvPr/>
        </p:nvSpPr>
        <p:spPr bwMode="auto">
          <a:xfrm>
            <a:off x="228600" y="838200"/>
            <a:ext cx="8686800" cy="541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dirty="0">
                <a:latin typeface="Arial" charset="0"/>
              </a:rPr>
              <a:t>Proposed RASDS update tasks</a:t>
            </a:r>
          </a:p>
          <a:p>
            <a:pPr lvl="1">
              <a:spcBef>
                <a:spcPts val="600"/>
              </a:spcBef>
              <a:buFont typeface="Arial" charset="0"/>
              <a:buChar char="–"/>
              <a:defRPr/>
            </a:pPr>
            <a:r>
              <a:rPr lang="en-US" sz="1800" dirty="0">
                <a:latin typeface="Arial" charset="0"/>
              </a:rPr>
              <a:t>Update RASDS, add new viewpoints</a:t>
            </a:r>
          </a:p>
          <a:p>
            <a:pPr lvl="2">
              <a:spcBef>
                <a:spcPts val="600"/>
              </a:spcBef>
              <a:buFont typeface="Arial" charset="0"/>
              <a:buChar char="–"/>
              <a:defRPr/>
            </a:pPr>
            <a:r>
              <a:rPr lang="en-US" sz="1600" dirty="0">
                <a:latin typeface="Arial" charset="0"/>
              </a:rPr>
              <a:t> Integrate ASL &amp; SCCS ADD approaches to refine framework</a:t>
            </a:r>
          </a:p>
          <a:p>
            <a:pPr lvl="2">
              <a:spcBef>
                <a:spcPts val="600"/>
              </a:spcBef>
              <a:buFont typeface="Arial" charset="0"/>
              <a:buChar char="–"/>
              <a:defRPr/>
            </a:pPr>
            <a:r>
              <a:rPr lang="en-US" sz="1600" dirty="0">
                <a:latin typeface="Arial" charset="0"/>
              </a:rPr>
              <a:t> Work in collaboration with TC20/SC14 SE team to extend framework</a:t>
            </a:r>
          </a:p>
          <a:p>
            <a:pPr lvl="2">
              <a:spcBef>
                <a:spcPts val="600"/>
              </a:spcBef>
              <a:buFont typeface="Arial" charset="0"/>
              <a:buChar char="–"/>
              <a:defRPr/>
            </a:pPr>
            <a:r>
              <a:rPr lang="en-US" sz="1600" dirty="0">
                <a:latin typeface="Arial" charset="0"/>
              </a:rPr>
              <a:t> Incorporate published diagrams from ASL and SCCS where appropriate</a:t>
            </a:r>
          </a:p>
          <a:p>
            <a:pPr lvl="2">
              <a:spcBef>
                <a:spcPts val="600"/>
              </a:spcBef>
              <a:buFont typeface="Arial" charset="0"/>
              <a:buChar char="–"/>
              <a:defRPr/>
            </a:pPr>
            <a:r>
              <a:rPr lang="en-US" sz="1600" dirty="0">
                <a:latin typeface="Arial" charset="0"/>
              </a:rPr>
              <a:t> Update security view sections, as needed</a:t>
            </a:r>
          </a:p>
          <a:p>
            <a:pPr lvl="2">
              <a:spcBef>
                <a:spcPts val="600"/>
              </a:spcBef>
              <a:buFont typeface="Arial" charset="0"/>
              <a:buChar char="–"/>
              <a:defRPr/>
            </a:pPr>
            <a:r>
              <a:rPr lang="en-US" sz="1600" dirty="0">
                <a:latin typeface="Arial" charset="0"/>
              </a:rPr>
              <a:t> </a:t>
            </a:r>
            <a:r>
              <a:rPr lang="en-US" sz="1600" dirty="0">
                <a:solidFill>
                  <a:srgbClr val="FF0000"/>
                </a:solidFill>
                <a:latin typeface="Arial" charset="0"/>
              </a:rPr>
              <a:t>=&gt; Is a new Engineering / Process Viewpoint needed to deal with SC14 V&amp;V and process considerations?  </a:t>
            </a:r>
            <a:r>
              <a:rPr lang="en-US" sz="1600" u="sng" dirty="0">
                <a:solidFill>
                  <a:srgbClr val="FF0000"/>
                </a:solidFill>
                <a:latin typeface="Arial" charset="0"/>
              </a:rPr>
              <a:t>No, leave for ISO 15288 and agency </a:t>
            </a:r>
            <a:r>
              <a:rPr lang="en-US" sz="1600" u="sng" dirty="0" err="1">
                <a:solidFill>
                  <a:srgbClr val="FF0000"/>
                </a:solidFill>
                <a:latin typeface="Arial" charset="0"/>
              </a:rPr>
              <a:t>stds</a:t>
            </a:r>
            <a:r>
              <a:rPr lang="en-US" sz="1600" u="sng" dirty="0">
                <a:solidFill>
                  <a:srgbClr val="FF0000"/>
                </a:solidFill>
                <a:latin typeface="Arial" charset="0"/>
              </a:rPr>
              <a:t>.</a:t>
            </a:r>
          </a:p>
          <a:p>
            <a:pPr lvl="1">
              <a:spcBef>
                <a:spcPts val="600"/>
              </a:spcBef>
              <a:buFont typeface="Arial" charset="0"/>
              <a:buChar char="–"/>
              <a:defRPr/>
            </a:pPr>
            <a:r>
              <a:rPr lang="en-US" sz="1800" dirty="0">
                <a:latin typeface="Arial" charset="0"/>
              </a:rPr>
              <a:t>Add annex with MBSE / SysML representations</a:t>
            </a:r>
          </a:p>
          <a:p>
            <a:pPr lvl="2">
              <a:spcBef>
                <a:spcPts val="600"/>
              </a:spcBef>
              <a:buFont typeface="Arial" charset="0"/>
              <a:buChar char="–"/>
              <a:defRPr/>
            </a:pPr>
            <a:r>
              <a:rPr lang="en-US" sz="1800" dirty="0">
                <a:latin typeface="Arial" charset="0"/>
              </a:rPr>
              <a:t> </a:t>
            </a:r>
            <a:r>
              <a:rPr lang="en-US" sz="1600" dirty="0">
                <a:latin typeface="Arial" charset="0"/>
              </a:rPr>
              <a:t>May use SysML representations or just adopt a uniform set of OWL / ontology diagrams documenting the concepts for each viewpoint</a:t>
            </a:r>
          </a:p>
          <a:p>
            <a:pPr lvl="2">
              <a:spcBef>
                <a:spcPts val="600"/>
              </a:spcBef>
              <a:buFont typeface="Arial" charset="0"/>
              <a:buChar char="–"/>
              <a:defRPr/>
            </a:pPr>
            <a:r>
              <a:rPr lang="en-US" sz="1600" dirty="0">
                <a:latin typeface="Arial" charset="0"/>
              </a:rPr>
              <a:t> The methodology is the same for either approach, but the representation differs</a:t>
            </a:r>
          </a:p>
          <a:p>
            <a:pPr lvl="2">
              <a:spcBef>
                <a:spcPts val="600"/>
              </a:spcBef>
              <a:buFont typeface="Arial" charset="0"/>
              <a:buChar char="–"/>
              <a:defRPr/>
            </a:pPr>
            <a:r>
              <a:rPr lang="en-US" sz="1600" dirty="0">
                <a:latin typeface="Arial" charset="0"/>
              </a:rPr>
              <a:t> Incorporate representation &amp; figures from published MBSE papers</a:t>
            </a:r>
            <a:endParaRPr lang="en-US" sz="1800" dirty="0">
              <a:latin typeface="Arial" charset="0"/>
            </a:endParaRPr>
          </a:p>
          <a:p>
            <a:pPr lvl="1">
              <a:spcBef>
                <a:spcPts val="600"/>
              </a:spcBef>
              <a:buFont typeface="Arial" charset="0"/>
              <a:buChar char="–"/>
              <a:defRPr/>
            </a:pPr>
            <a:r>
              <a:rPr lang="en-US" sz="1800" dirty="0">
                <a:latin typeface="Arial" charset="0"/>
              </a:rPr>
              <a:t>With TC20/SC14 refine and extend existing CCSDS Glossary </a:t>
            </a:r>
          </a:p>
          <a:p>
            <a:pPr lvl="2">
              <a:spcBef>
                <a:spcPts val="600"/>
              </a:spcBef>
              <a:buFont typeface="Arial" charset="0"/>
              <a:buChar char="–"/>
              <a:defRPr/>
            </a:pPr>
            <a:r>
              <a:rPr lang="en-US" sz="1600" dirty="0">
                <a:latin typeface="Arial" charset="0"/>
              </a:rPr>
              <a:t> Leverage SANA on-line repository for human and machine access</a:t>
            </a:r>
          </a:p>
          <a:p>
            <a:pPr lvl="2">
              <a:spcBef>
                <a:spcPts val="600"/>
              </a:spcBef>
              <a:buFont typeface="Arial" charset="0"/>
              <a:buChar char="–"/>
              <a:defRPr/>
            </a:pPr>
            <a:r>
              <a:rPr lang="en-US" sz="1600" dirty="0">
                <a:latin typeface="Arial" charset="0"/>
              </a:rPr>
              <a:t> Add SC14 specific terms where required</a:t>
            </a:r>
          </a:p>
          <a:p>
            <a:pPr lvl="2">
              <a:spcBef>
                <a:spcPts val="600"/>
              </a:spcBef>
              <a:buFont typeface="Arial" charset="0"/>
              <a:buChar char="–"/>
              <a:defRPr/>
            </a:pPr>
            <a:r>
              <a:rPr lang="en-US" sz="1600" dirty="0">
                <a:latin typeface="Arial" charset="0"/>
              </a:rPr>
              <a:t> ECSS interests may also be considered</a:t>
            </a:r>
          </a:p>
          <a:p>
            <a:pPr lvl="2">
              <a:spcBef>
                <a:spcPts val="500"/>
              </a:spcBef>
              <a:defRPr/>
            </a:pPr>
            <a:endParaRPr lang="en-US" sz="1600" dirty="0">
              <a:latin typeface="Arial" charset="0"/>
            </a:endParaRP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p:txBody>
          <a:bodyPr/>
          <a:lstStyle/>
          <a:p>
            <a:r>
              <a:rPr lang="en-US"/>
              <a:t>16 October 2021</a:t>
            </a:r>
            <a:endParaRPr lang="en-US" dirty="0"/>
          </a:p>
        </p:txBody>
      </p:sp>
    </p:spTree>
    <p:extLst>
      <p:ext uri="{BB962C8B-B14F-4D97-AF65-F5344CB8AC3E}">
        <p14:creationId xmlns:p14="http://schemas.microsoft.com/office/powerpoint/2010/main" val="384552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RASDS</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1295400" y="2895600"/>
            <a:ext cx="1371600" cy="457200"/>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1981200" y="2895600"/>
            <a:ext cx="685800" cy="228600"/>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1295400" y="35814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1295400" y="38100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1295400" y="40386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1295400" y="33528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5867400" y="56388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5867400" y="6096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083" name="Rectangle 11">
            <a:extLst>
              <a:ext uri="{FF2B5EF4-FFF2-40B4-BE49-F238E27FC236}">
                <a16:creationId xmlns:a16="http://schemas.microsoft.com/office/drawing/2014/main" id="{959FF7B7-6D50-1C4F-A631-F68B04A74B52}"/>
              </a:ext>
            </a:extLst>
          </p:cNvPr>
          <p:cNvSpPr>
            <a:spLocks noChangeArrowheads="1"/>
          </p:cNvSpPr>
          <p:nvPr/>
        </p:nvSpPr>
        <p:spPr bwMode="auto">
          <a:xfrm>
            <a:off x="5867400" y="63246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1600200" y="5105400"/>
            <a:ext cx="1524000" cy="533400"/>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Communication</a:t>
            </a:r>
            <a:endParaRPr lang="en-US" sz="14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1600200" y="5638800"/>
            <a:ext cx="15240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1600200" y="5867400"/>
            <a:ext cx="15240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114800" y="10668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3505200" y="1066800"/>
            <a:ext cx="1219200" cy="4572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3505200" y="17526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3505200" y="19812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3505200" y="2209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3505200" y="2438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Scenarios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3505200" y="1524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1981200" y="1866900"/>
            <a:ext cx="1524000" cy="10287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86000" y="2057400"/>
            <a:ext cx="641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FulfilledBy</a:t>
            </a: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2895600" y="2590800"/>
            <a:ext cx="476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2667000" y="3695700"/>
            <a:ext cx="2057400" cy="4953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276600" y="3733800"/>
            <a:ext cx="768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133600" y="2449513"/>
            <a:ext cx="7556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114800" y="623888"/>
            <a:ext cx="7810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4730750" y="3810000"/>
            <a:ext cx="7556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2667000" y="3924300"/>
            <a:ext cx="1447800" cy="4953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2971800" y="4114800"/>
            <a:ext cx="9715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2667000" y="3124200"/>
            <a:ext cx="3810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2667000" y="3467100"/>
            <a:ext cx="3810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070350" y="2971800"/>
            <a:ext cx="5905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070350" y="3276600"/>
            <a:ext cx="6540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334000" y="4419600"/>
            <a:ext cx="1143000" cy="12192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9" name="AutoShape 37">
            <a:extLst>
              <a:ext uri="{FF2B5EF4-FFF2-40B4-BE49-F238E27FC236}">
                <a16:creationId xmlns:a16="http://schemas.microsoft.com/office/drawing/2014/main" id="{CA6B520F-7390-F64A-8E42-1AA5481626B1}"/>
              </a:ext>
            </a:extLst>
          </p:cNvPr>
          <p:cNvCxnSpPr>
            <a:cxnSpLocks noChangeShapeType="1"/>
            <a:stCxn id="3081" idx="1"/>
            <a:endCxn id="3131" idx="3"/>
          </p:cNvCxnSpPr>
          <p:nvPr/>
        </p:nvCxnSpPr>
        <p:spPr bwMode="auto">
          <a:xfrm rot="10800000">
            <a:off x="5334000" y="5219700"/>
            <a:ext cx="533400" cy="647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791200" y="4876800"/>
            <a:ext cx="6794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ConnectVia</a:t>
            </a:r>
          </a:p>
        </p:txBody>
      </p:sp>
      <p:sp>
        <p:nvSpPr>
          <p:cNvPr id="3111" name="Rectangle 39">
            <a:extLst>
              <a:ext uri="{FF2B5EF4-FFF2-40B4-BE49-F238E27FC236}">
                <a16:creationId xmlns:a16="http://schemas.microsoft.com/office/drawing/2014/main" id="{74ED6BC8-AAF7-DC41-993C-51266D7CBDE6}"/>
              </a:ext>
            </a:extLst>
          </p:cNvPr>
          <p:cNvSpPr>
            <a:spLocks noChangeArrowheads="1"/>
          </p:cNvSpPr>
          <p:nvPr/>
        </p:nvSpPr>
        <p:spPr bwMode="auto">
          <a:xfrm>
            <a:off x="5340350" y="5410200"/>
            <a:ext cx="8318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ConnectToPort</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15240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1676400" y="4648200"/>
            <a:ext cx="412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17526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057400" y="4495800"/>
            <a:ext cx="895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3082" idx="1"/>
          </p:cNvCxnSpPr>
          <p:nvPr/>
        </p:nvCxnSpPr>
        <p:spPr bwMode="auto">
          <a:xfrm>
            <a:off x="3124200" y="5753100"/>
            <a:ext cx="27432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733800" y="5791200"/>
            <a:ext cx="857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AssociatedWith</a:t>
            </a: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124200" y="4762500"/>
            <a:ext cx="990600" cy="609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2940050" y="4876800"/>
            <a:ext cx="8699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477000" y="2895600"/>
            <a:ext cx="1219200" cy="457200"/>
          </a:xfrm>
          <a:prstGeom prst="rect">
            <a:avLst/>
          </a:prstGeom>
          <a:solidFill>
            <a:srgbClr val="CC060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477000" y="3352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477000" y="3581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477000" y="3810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2667000" y="2095500"/>
            <a:ext cx="838200" cy="1028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4724400" y="1638300"/>
            <a:ext cx="1588" cy="2552700"/>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4972050" y="2514600"/>
            <a:ext cx="857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Owns/Operates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114800" y="41910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Component</a:t>
            </a:r>
            <a:endParaRPr lang="en-US" sz="14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4724400" y="41910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114800" y="46482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114800" y="4876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114800" y="5105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Ports</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1295400" y="3124200"/>
            <a:ext cx="1588" cy="342900"/>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762000" y="2895600"/>
            <a:ext cx="412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162800" y="4419600"/>
            <a:ext cx="13716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Environment</a:t>
            </a:r>
            <a:endParaRPr lang="en-US" sz="14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162800" y="48768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334000" y="4419600"/>
            <a:ext cx="1828800"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477000" y="4586288"/>
            <a:ext cx="4762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477000" y="4648200"/>
            <a:ext cx="685800" cy="9906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114800" y="5334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162800" y="51054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791200" y="1143000"/>
            <a:ext cx="2819400" cy="1371600"/>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Meta-model</a:t>
              </a:r>
            </a:p>
            <a:p>
              <a:pPr algn="ctr" eaLnBrk="1" hangingPunct="1">
                <a:defRPr/>
              </a:pPr>
              <a:r>
                <a:rPr lang="en-US" sz="1200" dirty="0">
                  <a:latin typeface="Helvetica" charset="0"/>
                  <a:ea typeface="ＭＳ Ｐゴシック" charset="0"/>
                </a:rPr>
                <a:t>(each Viewpoint)</a:t>
              </a:r>
              <a:endParaRPr lang="en-US" sz="11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16 October 2021</a:t>
            </a:r>
            <a:endParaRPr lang="en-US" dirty="0"/>
          </a:p>
        </p:txBody>
      </p:sp>
    </p:spTree>
    <p:extLst>
      <p:ext uri="{BB962C8B-B14F-4D97-AF65-F5344CB8AC3E}">
        <p14:creationId xmlns:p14="http://schemas.microsoft.com/office/powerpoint/2010/main" val="32928393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UML relationships among meta-models, user models, and instances</a:t>
            </a:r>
          </a:p>
        </p:txBody>
      </p:sp>
      <p:pic>
        <p:nvPicPr>
          <p:cNvPr id="6" name="Content Placeholder 5">
            <a:extLst>
              <a:ext uri="{FF2B5EF4-FFF2-40B4-BE49-F238E27FC236}">
                <a16:creationId xmlns:a16="http://schemas.microsoft.com/office/drawing/2014/main" id="{7076B07B-5F3B-7044-A3A5-0924623BEE1D}"/>
              </a:ext>
            </a:extLst>
          </p:cNvPr>
          <p:cNvPicPr>
            <a:picLocks noGrp="1" noChangeAspect="1"/>
          </p:cNvPicPr>
          <p:nvPr>
            <p:ph idx="1"/>
          </p:nvPr>
        </p:nvPicPr>
        <p:blipFill>
          <a:blip r:embed="rId2"/>
          <a:stretch>
            <a:fillRect/>
          </a:stretch>
        </p:blipFill>
        <p:spPr>
          <a:xfrm>
            <a:off x="1732463" y="1600200"/>
            <a:ext cx="5679074" cy="4525963"/>
          </a:xfrm>
        </p:spPr>
      </p:pic>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26765882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16 October 2021</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788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16 October 2021</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CF3-AB34-AB47-838B-A00DF2391F3B}"/>
              </a:ext>
            </a:extLst>
          </p:cNvPr>
          <p:cNvSpPr>
            <a:spLocks noGrp="1"/>
          </p:cNvSpPr>
          <p:nvPr>
            <p:ph type="title"/>
          </p:nvPr>
        </p:nvSpPr>
        <p:spPr>
          <a:xfrm>
            <a:off x="633325" y="0"/>
            <a:ext cx="7886700" cy="543280"/>
          </a:xfrm>
        </p:spPr>
        <p:txBody>
          <a:bodyPr/>
          <a:lstStyle/>
          <a:p>
            <a:r>
              <a:rPr lang="en-US" b="1" dirty="0" err="1"/>
              <a:t>DoDAF</a:t>
            </a:r>
            <a:r>
              <a:rPr lang="en-US" b="1" dirty="0"/>
              <a:t> Operational Viewpoint</a:t>
            </a:r>
            <a:br>
              <a:rPr lang="en-US" b="1" dirty="0"/>
            </a:br>
            <a:r>
              <a:rPr lang="en-US" sz="2000" b="1" dirty="0"/>
              <a:t>(for consideration …)</a:t>
            </a:r>
            <a:endParaRPr lang="en-US" dirty="0"/>
          </a:p>
        </p:txBody>
      </p:sp>
      <p:sp>
        <p:nvSpPr>
          <p:cNvPr id="3" name="Content Placeholder 2">
            <a:extLst>
              <a:ext uri="{FF2B5EF4-FFF2-40B4-BE49-F238E27FC236}">
                <a16:creationId xmlns:a16="http://schemas.microsoft.com/office/drawing/2014/main" id="{B0497367-CA42-3F46-8BEE-536CBABEFE99}"/>
              </a:ext>
            </a:extLst>
          </p:cNvPr>
          <p:cNvSpPr>
            <a:spLocks noGrp="1"/>
          </p:cNvSpPr>
          <p:nvPr>
            <p:ph idx="1"/>
          </p:nvPr>
        </p:nvSpPr>
        <p:spPr>
          <a:xfrm>
            <a:off x="628650" y="1143000"/>
            <a:ext cx="7886700" cy="5029200"/>
          </a:xfrm>
        </p:spPr>
        <p:txBody>
          <a:bodyPr>
            <a:normAutofit fontScale="70000" lnSpcReduction="20000"/>
          </a:bodyPr>
          <a:lstStyle/>
          <a:p>
            <a:pPr>
              <a:lnSpc>
                <a:spcPct val="100000"/>
              </a:lnSpc>
            </a:pPr>
            <a:r>
              <a:rPr lang="en-US" dirty="0" err="1"/>
              <a:t>DoDAF</a:t>
            </a:r>
            <a:r>
              <a:rPr lang="en-US" dirty="0"/>
              <a:t>-described Models in the Operational Viewpoint describe the tasks and activities, operational elements, and resource flow exchanges required to conduct operations. A pure operational model is materiel independent. However, operations and their relationships may be influenced by new technologies, such as collaboration technology, where process improvements are in practice before policy can reflect the new procedures. </a:t>
            </a:r>
          </a:p>
          <a:p>
            <a:pPr>
              <a:lnSpc>
                <a:spcPct val="100000"/>
              </a:lnSpc>
            </a:pPr>
            <a:r>
              <a:rPr lang="en-US" dirty="0"/>
              <a:t>Use of Operational Viewpoint </a:t>
            </a:r>
            <a:r>
              <a:rPr lang="en-US" dirty="0" err="1"/>
              <a:t>DoDAF</a:t>
            </a:r>
            <a:r>
              <a:rPr lang="en-US" dirty="0"/>
              <a:t>-described Models should improve the quality of requirements definitions by:</a:t>
            </a:r>
          </a:p>
          <a:p>
            <a:pPr lvl="1">
              <a:lnSpc>
                <a:spcPct val="100000"/>
              </a:lnSpc>
            </a:pPr>
            <a:r>
              <a:rPr lang="en-US" dirty="0"/>
              <a:t>Explicitly tying user requirements to strategic-level capability needs, enabling early agreement to be reached on the capability boundary. </a:t>
            </a:r>
          </a:p>
          <a:p>
            <a:pPr lvl="1">
              <a:lnSpc>
                <a:spcPct val="100000"/>
              </a:lnSpc>
            </a:pPr>
            <a:r>
              <a:rPr lang="en-US" dirty="0"/>
              <a:t>Providing a validated reference model of the business/operations against which the completeness of a requirements definition can be assessed (visualization aids validation). </a:t>
            </a:r>
          </a:p>
          <a:p>
            <a:pPr lvl="1">
              <a:lnSpc>
                <a:spcPct val="100000"/>
              </a:lnSpc>
            </a:pPr>
            <a:r>
              <a:rPr lang="en-US" dirty="0"/>
              <a:t>Explicitly linking functional requirements to a validated model of the business or operations activities. </a:t>
            </a:r>
          </a:p>
          <a:p>
            <a:pPr lvl="1">
              <a:lnSpc>
                <a:spcPct val="100000"/>
              </a:lnSpc>
            </a:pPr>
            <a:r>
              <a:rPr lang="en-US" dirty="0"/>
              <a:t>Capturing information-related requirements (not just Information Exchange Requirements [IERs]) in a coherent manner and in a way that really reflects the user collaboration needs. </a:t>
            </a:r>
          </a:p>
          <a:p>
            <a:pPr lvl="1">
              <a:lnSpc>
                <a:spcPct val="100000"/>
              </a:lnSpc>
            </a:pPr>
            <a:r>
              <a:rPr lang="en-US" dirty="0"/>
              <a:t>Providing a basis for test scenarios linked to user requirements. </a:t>
            </a:r>
          </a:p>
          <a:p>
            <a:pPr lvl="1">
              <a:lnSpc>
                <a:spcPct val="100000"/>
              </a:lnSpc>
            </a:pPr>
            <a:r>
              <a:rPr lang="en-US" dirty="0"/>
              <a:t>Capturing the activities for Process Engineering or Process Re-engineering. </a:t>
            </a:r>
          </a:p>
        </p:txBody>
      </p:sp>
      <p:sp>
        <p:nvSpPr>
          <p:cNvPr id="4" name="Date Placeholder 3">
            <a:extLst>
              <a:ext uri="{FF2B5EF4-FFF2-40B4-BE49-F238E27FC236}">
                <a16:creationId xmlns:a16="http://schemas.microsoft.com/office/drawing/2014/main" id="{A3BEC0A8-27DC-184D-9FF0-FCFCC9A3A1BC}"/>
              </a:ext>
            </a:extLst>
          </p:cNvPr>
          <p:cNvSpPr>
            <a:spLocks noGrp="1"/>
          </p:cNvSpPr>
          <p:nvPr>
            <p:ph type="dt" sz="half" idx="10"/>
          </p:nvPr>
        </p:nvSpPr>
        <p:spPr/>
        <p:txBody>
          <a:bodyPr/>
          <a:lstStyle/>
          <a:p>
            <a:r>
              <a:rPr lang="en-US"/>
              <a:t>16 October 2021</a:t>
            </a:r>
          </a:p>
        </p:txBody>
      </p:sp>
    </p:spTree>
    <p:extLst>
      <p:ext uri="{BB962C8B-B14F-4D97-AF65-F5344CB8AC3E}">
        <p14:creationId xmlns:p14="http://schemas.microsoft.com/office/powerpoint/2010/main" val="30507056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E9-713E-EC48-8BEC-004585B0348B}"/>
              </a:ext>
            </a:extLst>
          </p:cNvPr>
          <p:cNvSpPr>
            <a:spLocks noGrp="1"/>
          </p:cNvSpPr>
          <p:nvPr>
            <p:ph type="title"/>
          </p:nvPr>
        </p:nvSpPr>
        <p:spPr>
          <a:xfrm>
            <a:off x="628650" y="0"/>
            <a:ext cx="7886700" cy="652716"/>
          </a:xfrm>
        </p:spPr>
        <p:txBody>
          <a:bodyPr/>
          <a:lstStyle/>
          <a:p>
            <a:r>
              <a:rPr lang="en-US" b="1" dirty="0" err="1"/>
              <a:t>DoDAF</a:t>
            </a:r>
            <a:r>
              <a:rPr lang="en-US" b="1" dirty="0"/>
              <a:t> Operational Viewpoint, </a:t>
            </a:r>
            <a:r>
              <a:rPr lang="en-US" b="1" dirty="0" err="1"/>
              <a:t>contd</a:t>
            </a:r>
            <a:br>
              <a:rPr lang="en-US" b="1" dirty="0"/>
            </a:br>
            <a:r>
              <a:rPr lang="en-US" sz="2000" b="1" dirty="0"/>
              <a:t>Possible Model Views</a:t>
            </a:r>
            <a:endParaRPr lang="en-US" dirty="0"/>
          </a:p>
        </p:txBody>
      </p:sp>
      <p:graphicFrame>
        <p:nvGraphicFramePr>
          <p:cNvPr id="4" name="Content Placeholder 3">
            <a:extLst>
              <a:ext uri="{FF2B5EF4-FFF2-40B4-BE49-F238E27FC236}">
                <a16:creationId xmlns:a16="http://schemas.microsoft.com/office/drawing/2014/main" id="{66FB360E-3DC7-6B48-A9A2-FB00FA3565CE}"/>
              </a:ext>
            </a:extLst>
          </p:cNvPr>
          <p:cNvGraphicFramePr>
            <a:graphicFrameLocks noGrp="1"/>
          </p:cNvGraphicFramePr>
          <p:nvPr>
            <p:ph idx="1"/>
          </p:nvPr>
        </p:nvGraphicFramePr>
        <p:xfrm>
          <a:off x="723494" y="1066800"/>
          <a:ext cx="7697011" cy="4876800"/>
        </p:xfrm>
        <a:graphic>
          <a:graphicData uri="http://schemas.openxmlformats.org/drawingml/2006/table">
            <a:tbl>
              <a:tblPr/>
              <a:tblGrid>
                <a:gridCol w="2582695">
                  <a:extLst>
                    <a:ext uri="{9D8B030D-6E8A-4147-A177-3AD203B41FA5}">
                      <a16:colId xmlns:a16="http://schemas.microsoft.com/office/drawing/2014/main" val="3453797766"/>
                    </a:ext>
                  </a:extLst>
                </a:gridCol>
                <a:gridCol w="5114316">
                  <a:extLst>
                    <a:ext uri="{9D8B030D-6E8A-4147-A177-3AD203B41FA5}">
                      <a16:colId xmlns:a16="http://schemas.microsoft.com/office/drawing/2014/main" val="820488925"/>
                    </a:ext>
                  </a:extLst>
                </a:gridCol>
              </a:tblGrid>
              <a:tr h="247062">
                <a:tc>
                  <a:txBody>
                    <a:bodyPr/>
                    <a:lstStyle/>
                    <a:p>
                      <a:r>
                        <a:rPr lang="en-US" sz="1200" b="1" dirty="0">
                          <a:solidFill>
                            <a:schemeClr val="tx1"/>
                          </a:solidFill>
                          <a:effectLst/>
                        </a:rPr>
                        <a:t>Model</a:t>
                      </a:r>
                      <a:endParaRPr lang="en-US" sz="1200" b="1" dirty="0">
                        <a:solidFill>
                          <a:schemeClr val="tx1"/>
                        </a:solidFill>
                      </a:endParaRPr>
                    </a:p>
                  </a:txBody>
                  <a:tcPr marL="25697" marR="25697" marT="12848" marB="12848" anchor="ctr">
                    <a:lnL>
                      <a:noFill/>
                    </a:lnL>
                    <a:lnR>
                      <a:noFill/>
                    </a:lnR>
                    <a:lnT>
                      <a:noFill/>
                    </a:lnT>
                    <a:lnB>
                      <a:noFill/>
                    </a:lnB>
                  </a:tcPr>
                </a:tc>
                <a:tc>
                  <a:txBody>
                    <a:bodyPr/>
                    <a:lstStyle/>
                    <a:p>
                      <a:r>
                        <a:rPr lang="en-US" sz="1200" b="1" dirty="0">
                          <a:solidFill>
                            <a:schemeClr val="tx1"/>
                          </a:solidFill>
                          <a:effectLst/>
                        </a:rPr>
                        <a:t>Description</a:t>
                      </a:r>
                      <a:endParaRPr lang="en-US" sz="1200" b="1" dirty="0">
                        <a:solidFill>
                          <a:schemeClr val="tx1"/>
                        </a:solidFill>
                      </a:endParaRPr>
                    </a:p>
                  </a:txBody>
                  <a:tcPr marL="25697" marR="25697" marT="12848" marB="12848" anchor="ctr">
                    <a:lnL>
                      <a:noFill/>
                    </a:lnL>
                    <a:lnR>
                      <a:noFill/>
                    </a:lnR>
                    <a:lnT>
                      <a:noFill/>
                    </a:lnT>
                    <a:lnB>
                      <a:noFill/>
                    </a:lnB>
                  </a:tcPr>
                </a:tc>
                <a:extLst>
                  <a:ext uri="{0D108BD9-81ED-4DB2-BD59-A6C34878D82A}">
                    <a16:rowId xmlns:a16="http://schemas.microsoft.com/office/drawing/2014/main" val="1953078158"/>
                  </a:ext>
                </a:extLst>
              </a:tr>
              <a:tr h="463685">
                <a:tc>
                  <a:txBody>
                    <a:bodyPr/>
                    <a:lstStyle/>
                    <a:p>
                      <a:r>
                        <a:rPr lang="en-US" sz="1200" dirty="0">
                          <a:highlight>
                            <a:srgbClr val="00FF00"/>
                          </a:highlight>
                          <a:hlinkClick r:id="rId2"/>
                        </a:rPr>
                        <a:t>OV-1: High-Level Operational Concept Graphic</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high-level graphical/textual description of the operational concept.</a:t>
                      </a:r>
                    </a:p>
                  </a:txBody>
                  <a:tcPr marL="25697" marR="25697" marT="12848" marB="12848">
                    <a:lnL>
                      <a:noFill/>
                    </a:lnL>
                    <a:lnR>
                      <a:noFill/>
                    </a:lnR>
                    <a:lnT>
                      <a:noFill/>
                    </a:lnT>
                    <a:lnB>
                      <a:noFill/>
                    </a:lnB>
                  </a:tcPr>
                </a:tc>
                <a:extLst>
                  <a:ext uri="{0D108BD9-81ED-4DB2-BD59-A6C34878D82A}">
                    <a16:rowId xmlns:a16="http://schemas.microsoft.com/office/drawing/2014/main" val="1376243849"/>
                  </a:ext>
                </a:extLst>
              </a:tr>
              <a:tr h="463685">
                <a:tc>
                  <a:txBody>
                    <a:bodyPr/>
                    <a:lstStyle/>
                    <a:p>
                      <a:r>
                        <a:rPr lang="en-US" sz="1200" dirty="0">
                          <a:hlinkClick r:id="rId3"/>
                        </a:rPr>
                        <a:t>OV-2: Operational Resource Flow Description</a:t>
                      </a:r>
                      <a:endParaRPr lang="en-US" sz="1200" dirty="0"/>
                    </a:p>
                  </a:txBody>
                  <a:tcPr marL="25697" marR="25697" marT="12848" marB="12848">
                    <a:lnL>
                      <a:noFill/>
                    </a:lnL>
                    <a:lnR>
                      <a:noFill/>
                    </a:lnR>
                    <a:lnT>
                      <a:noFill/>
                    </a:lnT>
                    <a:lnB>
                      <a:noFill/>
                    </a:lnB>
                  </a:tcPr>
                </a:tc>
                <a:tc>
                  <a:txBody>
                    <a:bodyPr/>
                    <a:lstStyle/>
                    <a:p>
                      <a:r>
                        <a:rPr lang="en-US" sz="1200"/>
                        <a:t>A description of the Resource Flows exchanged between operational activities.</a:t>
                      </a:r>
                    </a:p>
                  </a:txBody>
                  <a:tcPr marL="25697" marR="25697" marT="12848" marB="12848">
                    <a:lnL>
                      <a:noFill/>
                    </a:lnL>
                    <a:lnR>
                      <a:noFill/>
                    </a:lnR>
                    <a:lnT>
                      <a:noFill/>
                    </a:lnT>
                    <a:lnB>
                      <a:noFill/>
                    </a:lnB>
                  </a:tcPr>
                </a:tc>
                <a:extLst>
                  <a:ext uri="{0D108BD9-81ED-4DB2-BD59-A6C34878D82A}">
                    <a16:rowId xmlns:a16="http://schemas.microsoft.com/office/drawing/2014/main" val="3327271575"/>
                  </a:ext>
                </a:extLst>
              </a:tr>
              <a:tr h="463685">
                <a:tc>
                  <a:txBody>
                    <a:bodyPr/>
                    <a:lstStyle/>
                    <a:p>
                      <a:r>
                        <a:rPr lang="en-US" sz="1200" dirty="0">
                          <a:hlinkClick r:id="rId4"/>
                        </a:rPr>
                        <a:t>OV-3: Operational Resource Flow Matrix</a:t>
                      </a:r>
                      <a:endParaRPr lang="en-US" sz="1200" dirty="0"/>
                    </a:p>
                  </a:txBody>
                  <a:tcPr marL="25697" marR="25697" marT="12848" marB="12848">
                    <a:lnL>
                      <a:noFill/>
                    </a:lnL>
                    <a:lnR>
                      <a:noFill/>
                    </a:lnR>
                    <a:lnT>
                      <a:noFill/>
                    </a:lnT>
                    <a:lnB>
                      <a:noFill/>
                    </a:lnB>
                  </a:tcPr>
                </a:tc>
                <a:tc>
                  <a:txBody>
                    <a:bodyPr/>
                    <a:lstStyle/>
                    <a:p>
                      <a:r>
                        <a:rPr lang="en-US" sz="1200"/>
                        <a:t>A description of the resources exchanged and the relevant attributes of the exchanges.</a:t>
                      </a:r>
                    </a:p>
                  </a:txBody>
                  <a:tcPr marL="25697" marR="25697" marT="12848" marB="12848">
                    <a:lnL>
                      <a:noFill/>
                    </a:lnL>
                    <a:lnR>
                      <a:noFill/>
                    </a:lnR>
                    <a:lnT>
                      <a:noFill/>
                    </a:lnT>
                    <a:lnB>
                      <a:noFill/>
                    </a:lnB>
                  </a:tcPr>
                </a:tc>
                <a:extLst>
                  <a:ext uri="{0D108BD9-81ED-4DB2-BD59-A6C34878D82A}">
                    <a16:rowId xmlns:a16="http://schemas.microsoft.com/office/drawing/2014/main" val="2420423432"/>
                  </a:ext>
                </a:extLst>
              </a:tr>
              <a:tr h="463685">
                <a:tc>
                  <a:txBody>
                    <a:bodyPr/>
                    <a:lstStyle/>
                    <a:p>
                      <a:r>
                        <a:rPr lang="en-US" sz="1200" dirty="0">
                          <a:hlinkClick r:id="rId5"/>
                        </a:rPr>
                        <a:t>OV-4: Organizational Relationships Chart</a:t>
                      </a:r>
                      <a:endParaRPr lang="en-US" sz="1200" dirty="0"/>
                    </a:p>
                  </a:txBody>
                  <a:tcPr marL="25697" marR="25697" marT="12848" marB="12848">
                    <a:lnL>
                      <a:noFill/>
                    </a:lnL>
                    <a:lnR>
                      <a:noFill/>
                    </a:lnR>
                    <a:lnT>
                      <a:noFill/>
                    </a:lnT>
                    <a:lnB>
                      <a:noFill/>
                    </a:lnB>
                  </a:tcPr>
                </a:tc>
                <a:tc>
                  <a:txBody>
                    <a:bodyPr/>
                    <a:lstStyle/>
                    <a:p>
                      <a:r>
                        <a:rPr lang="en-US" sz="1200" dirty="0"/>
                        <a:t>The organizational context, role or other relationships among organizations.</a:t>
                      </a:r>
                    </a:p>
                  </a:txBody>
                  <a:tcPr marL="25697" marR="25697" marT="12848" marB="12848">
                    <a:lnL>
                      <a:noFill/>
                    </a:lnL>
                    <a:lnR>
                      <a:noFill/>
                    </a:lnR>
                    <a:lnT>
                      <a:noFill/>
                    </a:lnT>
                    <a:lnB>
                      <a:noFill/>
                    </a:lnB>
                  </a:tcPr>
                </a:tc>
                <a:extLst>
                  <a:ext uri="{0D108BD9-81ED-4DB2-BD59-A6C34878D82A}">
                    <a16:rowId xmlns:a16="http://schemas.microsoft.com/office/drawing/2014/main" val="1458339457"/>
                  </a:ext>
                </a:extLst>
              </a:tr>
              <a:tr h="463685">
                <a:tc>
                  <a:txBody>
                    <a:bodyPr/>
                    <a:lstStyle/>
                    <a:p>
                      <a:r>
                        <a:rPr lang="en-US" sz="1200" dirty="0">
                          <a:hlinkClick r:id="rId6"/>
                        </a:rPr>
                        <a:t>OV-5a: Operational Activity Decomposition Tree</a:t>
                      </a:r>
                      <a:endParaRPr lang="en-US" sz="1200" dirty="0"/>
                    </a:p>
                  </a:txBody>
                  <a:tcPr marL="25697" marR="25697" marT="12848" marB="12848">
                    <a:lnL>
                      <a:noFill/>
                    </a:lnL>
                    <a:lnR>
                      <a:noFill/>
                    </a:lnR>
                    <a:lnT>
                      <a:noFill/>
                    </a:lnT>
                    <a:lnB>
                      <a:noFill/>
                    </a:lnB>
                  </a:tcPr>
                </a:tc>
                <a:tc>
                  <a:txBody>
                    <a:bodyPr/>
                    <a:lstStyle/>
                    <a:p>
                      <a:r>
                        <a:rPr lang="en-US" sz="1200" dirty="0"/>
                        <a:t>The capabilities and activities (operational activities) organized in a hierarchal structure.</a:t>
                      </a:r>
                    </a:p>
                  </a:txBody>
                  <a:tcPr marL="25697" marR="25697" marT="12848" marB="12848">
                    <a:lnL>
                      <a:noFill/>
                    </a:lnL>
                    <a:lnR>
                      <a:noFill/>
                    </a:lnR>
                    <a:lnT>
                      <a:noFill/>
                    </a:lnT>
                    <a:lnB>
                      <a:noFill/>
                    </a:lnB>
                  </a:tcPr>
                </a:tc>
                <a:extLst>
                  <a:ext uri="{0D108BD9-81ED-4DB2-BD59-A6C34878D82A}">
                    <a16:rowId xmlns:a16="http://schemas.microsoft.com/office/drawing/2014/main" val="280556004"/>
                  </a:ext>
                </a:extLst>
              </a:tr>
              <a:tr h="680308">
                <a:tc>
                  <a:txBody>
                    <a:bodyPr/>
                    <a:lstStyle/>
                    <a:p>
                      <a:r>
                        <a:rPr lang="en-US" sz="1200" dirty="0">
                          <a:highlight>
                            <a:srgbClr val="00FF00"/>
                          </a:highlight>
                          <a:hlinkClick r:id="rId6"/>
                        </a:rPr>
                        <a:t>OV-5b: Operational Activity Model</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context of capabilities and activities (operational activities) and their relationships among activities, inputs, and outputs; Additional data can show cost, performers or other pertinent information.</a:t>
                      </a:r>
                    </a:p>
                  </a:txBody>
                  <a:tcPr marL="25697" marR="25697" marT="12848" marB="12848">
                    <a:lnL>
                      <a:noFill/>
                    </a:lnL>
                    <a:lnR>
                      <a:noFill/>
                    </a:lnR>
                    <a:lnT>
                      <a:noFill/>
                    </a:lnT>
                    <a:lnB>
                      <a:noFill/>
                    </a:lnB>
                  </a:tcPr>
                </a:tc>
                <a:extLst>
                  <a:ext uri="{0D108BD9-81ED-4DB2-BD59-A6C34878D82A}">
                    <a16:rowId xmlns:a16="http://schemas.microsoft.com/office/drawing/2014/main" val="3506201086"/>
                  </a:ext>
                </a:extLst>
              </a:tr>
              <a:tr h="463685">
                <a:tc>
                  <a:txBody>
                    <a:bodyPr/>
                    <a:lstStyle/>
                    <a:p>
                      <a:r>
                        <a:rPr lang="en-US" sz="1200">
                          <a:hlinkClick r:id="rId7"/>
                        </a:rPr>
                        <a:t>OV-6a: Operational Rules Model</a:t>
                      </a:r>
                      <a:endParaRPr lang="en-US" sz="1200"/>
                    </a:p>
                  </a:txBody>
                  <a:tcPr marL="25697" marR="25697" marT="12848" marB="12848">
                    <a:lnL>
                      <a:noFill/>
                    </a:lnL>
                    <a:lnR>
                      <a:noFill/>
                    </a:lnR>
                    <a:lnT>
                      <a:noFill/>
                    </a:lnT>
                    <a:lnB>
                      <a:noFill/>
                    </a:lnB>
                  </a:tcPr>
                </a:tc>
                <a:tc>
                  <a:txBody>
                    <a:bodyPr/>
                    <a:lstStyle/>
                    <a:p>
                      <a:r>
                        <a:rPr lang="en-US" sz="1200" dirty="0"/>
                        <a:t>One of three models used to describe activity (operational activity). It identifies business rules that constrain operations.</a:t>
                      </a:r>
                    </a:p>
                  </a:txBody>
                  <a:tcPr marL="25697" marR="25697" marT="12848" marB="12848">
                    <a:lnL>
                      <a:noFill/>
                    </a:lnL>
                    <a:lnR>
                      <a:noFill/>
                    </a:lnR>
                    <a:lnT>
                      <a:noFill/>
                    </a:lnT>
                    <a:lnB>
                      <a:noFill/>
                    </a:lnB>
                  </a:tcPr>
                </a:tc>
                <a:extLst>
                  <a:ext uri="{0D108BD9-81ED-4DB2-BD59-A6C34878D82A}">
                    <a16:rowId xmlns:a16="http://schemas.microsoft.com/office/drawing/2014/main" val="2489290589"/>
                  </a:ext>
                </a:extLst>
              </a:tr>
              <a:tr h="680308">
                <a:tc>
                  <a:txBody>
                    <a:bodyPr/>
                    <a:lstStyle/>
                    <a:p>
                      <a:r>
                        <a:rPr lang="en-US" sz="1200" dirty="0">
                          <a:highlight>
                            <a:srgbClr val="00FF00"/>
                          </a:highlight>
                          <a:hlinkClick r:id="rId8"/>
                        </a:rPr>
                        <a:t>OV-6b: State Transition Description</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One of three models used to describe operational activity (activity). It identifies business process (activity) responses to events (usually, very short activities). </a:t>
                      </a:r>
                    </a:p>
                  </a:txBody>
                  <a:tcPr marL="25697" marR="25697" marT="12848" marB="12848">
                    <a:lnL>
                      <a:noFill/>
                    </a:lnL>
                    <a:lnR>
                      <a:noFill/>
                    </a:lnR>
                    <a:lnT>
                      <a:noFill/>
                    </a:lnT>
                    <a:lnB>
                      <a:noFill/>
                    </a:lnB>
                  </a:tcPr>
                </a:tc>
                <a:extLst>
                  <a:ext uri="{0D108BD9-81ED-4DB2-BD59-A6C34878D82A}">
                    <a16:rowId xmlns:a16="http://schemas.microsoft.com/office/drawing/2014/main" val="3069251135"/>
                  </a:ext>
                </a:extLst>
              </a:tr>
              <a:tr h="487012">
                <a:tc>
                  <a:txBody>
                    <a:bodyPr/>
                    <a:lstStyle/>
                    <a:p>
                      <a:r>
                        <a:rPr lang="en-US" sz="1200">
                          <a:hlinkClick r:id="rId9"/>
                        </a:rPr>
                        <a:t>OV-6c: Event-Trace Description</a:t>
                      </a:r>
                      <a:endParaRPr lang="en-US" sz="1200"/>
                    </a:p>
                  </a:txBody>
                  <a:tcPr marL="25697" marR="25697" marT="12848" marB="12848">
                    <a:lnL>
                      <a:noFill/>
                    </a:lnL>
                    <a:lnR>
                      <a:noFill/>
                    </a:lnR>
                    <a:lnT>
                      <a:noFill/>
                    </a:lnT>
                    <a:lnB>
                      <a:noFill/>
                    </a:lnB>
                  </a:tcPr>
                </a:tc>
                <a:tc>
                  <a:txBody>
                    <a:bodyPr/>
                    <a:lstStyle/>
                    <a:p>
                      <a:r>
                        <a:rPr lang="en-US" sz="1200" dirty="0"/>
                        <a:t>One of three models used to describe activity (operational activity). It traces actions in a scenario or sequence of events.</a:t>
                      </a:r>
                    </a:p>
                  </a:txBody>
                  <a:tcPr marL="25697" marR="25697" marT="12848" marB="12848">
                    <a:lnL>
                      <a:noFill/>
                    </a:lnL>
                    <a:lnR>
                      <a:noFill/>
                    </a:lnR>
                    <a:lnT>
                      <a:noFill/>
                    </a:lnT>
                    <a:lnB>
                      <a:noFill/>
                    </a:lnB>
                  </a:tcPr>
                </a:tc>
                <a:extLst>
                  <a:ext uri="{0D108BD9-81ED-4DB2-BD59-A6C34878D82A}">
                    <a16:rowId xmlns:a16="http://schemas.microsoft.com/office/drawing/2014/main" val="3369965453"/>
                  </a:ext>
                </a:extLst>
              </a:tr>
            </a:tbl>
          </a:graphicData>
        </a:graphic>
      </p:graphicFrame>
      <p:sp>
        <p:nvSpPr>
          <p:cNvPr id="5" name="Rectangle 1">
            <a:extLst>
              <a:ext uri="{FF2B5EF4-FFF2-40B4-BE49-F238E27FC236}">
                <a16:creationId xmlns:a16="http://schemas.microsoft.com/office/drawing/2014/main" id="{D95916D8-E0AC-2145-8559-C9CD0DF1D7B7}"/>
              </a:ext>
            </a:extLst>
          </p:cNvPr>
          <p:cNvSpPr>
            <a:spLocks noChangeArrowheads="1"/>
          </p:cNvSpPr>
          <p:nvPr/>
        </p:nvSpPr>
        <p:spPr bwMode="auto">
          <a:xfrm>
            <a:off x="-17817272" y="855576"/>
            <a:ext cx="46619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800" b="0">
                <a:latin typeface="Arial" panose="020B0604020202020204" pitchFamily="34" charset="0"/>
              </a:rPr>
              <a:t>Operational Model Descriptions</a:t>
            </a:r>
          </a:p>
        </p:txBody>
      </p:sp>
      <p:sp>
        <p:nvSpPr>
          <p:cNvPr id="3" name="Date Placeholder 2">
            <a:extLst>
              <a:ext uri="{FF2B5EF4-FFF2-40B4-BE49-F238E27FC236}">
                <a16:creationId xmlns:a16="http://schemas.microsoft.com/office/drawing/2014/main" id="{464E340B-B250-B24D-AFF9-635C32359D32}"/>
              </a:ext>
            </a:extLst>
          </p:cNvPr>
          <p:cNvSpPr>
            <a:spLocks noGrp="1"/>
          </p:cNvSpPr>
          <p:nvPr>
            <p:ph type="dt" sz="half" idx="10"/>
          </p:nvPr>
        </p:nvSpPr>
        <p:spPr/>
        <p:txBody>
          <a:bodyPr/>
          <a:lstStyle/>
          <a:p>
            <a:r>
              <a:rPr lang="en-US"/>
              <a:t>16 October 2021</a:t>
            </a:r>
          </a:p>
        </p:txBody>
      </p:sp>
    </p:spTree>
    <p:extLst>
      <p:ext uri="{BB962C8B-B14F-4D97-AF65-F5344CB8AC3E}">
        <p14:creationId xmlns:p14="http://schemas.microsoft.com/office/powerpoint/2010/main" val="28179426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a:xfrm>
            <a:off x="-2949" y="6589712"/>
            <a:ext cx="1731963" cy="268288"/>
          </a:xfrm>
        </p:spPr>
        <p:txBody>
          <a:bodyPr/>
          <a:lstStyle/>
          <a:p>
            <a:r>
              <a:rPr lang="en-US"/>
              <a:t>16 October 2021</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10"/>
          </p:nvPr>
        </p:nvSpPr>
        <p:spPr/>
        <p:txBody>
          <a:bodyPr/>
          <a:lstStyle/>
          <a:p>
            <a:r>
              <a:rPr lang="en-US"/>
              <a:t>16 October 2021</a:t>
            </a:r>
          </a:p>
        </p:txBody>
      </p:sp>
    </p:spTree>
    <p:extLst>
      <p:ext uri="{BB962C8B-B14F-4D97-AF65-F5344CB8AC3E}">
        <p14:creationId xmlns:p14="http://schemas.microsoft.com/office/powerpoint/2010/main" val="3252718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a:hlinkClick r:id="rId7"/>
                        </a:rPr>
                        <a:t>SvcV-5 Operational Activity to Services Traceability Matrix</a:t>
                      </a:r>
                      <a:endParaRPr lang="en-US" sz="110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a:hlinkClick r:id="rId14"/>
                        </a:rPr>
                        <a:t>SvcV-10c Services Event-Trace Description</a:t>
                      </a:r>
                      <a:endParaRPr lang="en-US" sz="110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10"/>
          </p:nvPr>
        </p:nvSpPr>
        <p:spPr/>
        <p:txBody>
          <a:bodyPr/>
          <a:lstStyle/>
          <a:p>
            <a:r>
              <a:rPr lang="en-US"/>
              <a:t>16 October 2021</a:t>
            </a:r>
          </a:p>
        </p:txBody>
      </p:sp>
    </p:spTree>
    <p:extLst>
      <p:ext uri="{BB962C8B-B14F-4D97-AF65-F5344CB8AC3E}">
        <p14:creationId xmlns:p14="http://schemas.microsoft.com/office/powerpoint/2010/main" val="14394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10668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are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represent the different objects and relationships</a:t>
            </a:r>
          </a:p>
          <a:p>
            <a:pPr lvl="2"/>
            <a:r>
              <a:rPr lang="en-US" dirty="0"/>
              <a:t>Create stereotypes that can be used consistently in the tools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10"/>
          </p:nvPr>
        </p:nvSpPr>
        <p:spPr/>
        <p:txBody>
          <a:bodyPr/>
          <a:lstStyle/>
          <a:p>
            <a:r>
              <a:rPr lang="en-US"/>
              <a:t>16 October 2021</a:t>
            </a:r>
            <a:endParaRPr lang="en-US" dirty="0"/>
          </a:p>
        </p:txBody>
      </p:sp>
    </p:spTree>
    <p:extLst>
      <p:ext uri="{BB962C8B-B14F-4D97-AF65-F5344CB8AC3E}">
        <p14:creationId xmlns:p14="http://schemas.microsoft.com/office/powerpoint/2010/main" val="2733898653"/>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149863</TotalTime>
  <Pages>51</Pages>
  <Words>12161</Words>
  <Application>Microsoft Macintosh PowerPoint</Application>
  <PresentationFormat>Letter Paper (8.5x11 in)</PresentationFormat>
  <Paragraphs>2161</Paragraphs>
  <Slides>88</Slides>
  <Notes>38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7" baseType="lpstr">
      <vt:lpstr>Arial</vt:lpstr>
      <vt:lpstr>Calibri</vt:lpstr>
      <vt:lpstr>Century Gothic</vt:lpstr>
      <vt:lpstr>Gill Sans MT</vt:lpstr>
      <vt:lpstr>Helvetica</vt:lpstr>
      <vt:lpstr>Times New Roman</vt:lpstr>
      <vt:lpstr>Wingdings</vt:lpstr>
      <vt:lpstr>TMOD Presentations</vt:lpstr>
      <vt:lpstr>Bitmap Image</vt:lpstr>
      <vt:lpstr>PowerPoint Presentation</vt:lpstr>
      <vt:lpstr>Revision of the Reference Architecture for  Space Data Systems (RASDS)</vt:lpstr>
      <vt:lpstr>PowerPoint Presentation</vt:lpstr>
      <vt:lpstr>RASDS Revision – ISO 42010-2011  conceptual framework… </vt:lpstr>
      <vt:lpstr>Meta-models: relationships between UML, ISO 42010, and RASDS meta-models, and user models</vt:lpstr>
      <vt:lpstr>PowerPoint Presentation</vt:lpstr>
      <vt:lpstr>A reminder from DoDAF: DoDAF Viewpoints and Models - intro</vt:lpstr>
      <vt:lpstr>RASDS Top Level Object Ontology </vt:lpstr>
      <vt:lpstr>RASDS++ Viewpoint Specifications</vt:lpstr>
      <vt:lpstr>ASL version of the RASDS drawing styles</vt:lpstr>
      <vt:lpstr>Relationship of ASL &amp; SCCS-ARD/ADD to RASDS</vt:lpstr>
      <vt:lpstr>PowerPoint Presentation</vt:lpstr>
      <vt:lpstr>PowerPoint Presentation</vt:lpstr>
      <vt:lpstr>RASDS++ (DRAFT) Top Level Object Ontology </vt:lpstr>
      <vt:lpstr>Comments on Engineering and Mission Assurance Viewpoints</vt:lpstr>
      <vt:lpstr>PowerPoint Presentation</vt:lpstr>
      <vt:lpstr>Technical Architecture Definitions</vt:lpstr>
      <vt:lpstr>Functional Viewpoint</vt:lpstr>
      <vt:lpstr>PowerPoint Presentation</vt:lpstr>
      <vt:lpstr>Revised RASDS Functional View*</vt:lpstr>
      <vt:lpstr>Example: MOIMS top-level Functional Decomposition,  Data and Services (from ASL)</vt:lpstr>
      <vt:lpstr>Information Viewpoint</vt:lpstr>
      <vt:lpstr>PowerPoint Presentation</vt:lpstr>
      <vt:lpstr>ASL version of Information Representation (Derived from UML)</vt:lpstr>
      <vt:lpstr>ASL Info model example: SOIS System Model: Concept Diagram</vt:lpstr>
      <vt:lpstr>ASL example: SOIS System Model -  OWL Dictionary of Terms Diagram</vt:lpstr>
      <vt:lpstr>Connectivity Viewpoint</vt:lpstr>
      <vt:lpstr>Connectivity Viewpoint, contd</vt:lpstr>
      <vt:lpstr>PowerPoint Presentation</vt:lpstr>
      <vt:lpstr>Connectivity View Nodes &amp; Links</vt:lpstr>
      <vt:lpstr>ASL Connectivity Example: Simple ABA Mission  showing application layer function deployment to Nodes</vt:lpstr>
      <vt:lpstr>ASL Connectivity Example: Physical Model (SSI) With representative Functional Deployment</vt:lpstr>
      <vt:lpstr>ASL Example: Abstract Connectivity View (with corresponding Function and protocol stack deployments)</vt:lpstr>
      <vt:lpstr>Communications Viewpoint</vt:lpstr>
      <vt:lpstr>PowerPoint Presentation</vt:lpstr>
      <vt:lpstr>RASDS Protocol Specification View (with OSI-BRM interface aspects exposed)</vt:lpstr>
      <vt:lpstr>PowerPoint Presentation</vt:lpstr>
      <vt:lpstr>Enterprise Viewpoint - Revised</vt:lpstr>
      <vt:lpstr>PowerPoint Presentation</vt:lpstr>
      <vt:lpstr>Example - Enterprise View</vt:lpstr>
      <vt:lpstr>“Enterprise Architecture” Definitions</vt:lpstr>
      <vt:lpstr>“Enterprise Architecture” Definitions, contd</vt:lpstr>
      <vt:lpstr>Enterprise Modelling Approach - Formalized Relationships (Capability / Process Viewpoint, leaves out Systems &amp; Functions)</vt:lpstr>
      <vt:lpstr>Formalized Relationships among Terms (Enterprise and some System Viewpoint aspects)</vt:lpstr>
      <vt:lpstr>Formalized Relationships between Enterprise &amp; Technical Architecture (Enterprise Viewpoint &amp; System Architecture Viewpoint objects)</vt:lpstr>
      <vt:lpstr>Changes for SC14 Perspectives/Viewpoints</vt:lpstr>
      <vt:lpstr>PowerPoint Presentation</vt:lpstr>
      <vt:lpstr>Services Viewpoint - New</vt:lpstr>
      <vt:lpstr>ASL-style Services Viewpoint Example: Mission Control Service Table and correspondences</vt:lpstr>
      <vt:lpstr>Alternate Service &amp; Protocol Diagram (for a Single Service) </vt:lpstr>
      <vt:lpstr>Relationship to Service Oriented  Architecture (SOA) Aspects</vt:lpstr>
      <vt:lpstr>Operations Viewpoint - New</vt:lpstr>
      <vt:lpstr>PowerPoint Presentation</vt:lpstr>
      <vt:lpstr>Operational Viewpoint Definitions of Terms</vt:lpstr>
      <vt:lpstr>Operational Viewpoint Definitions of Terms</vt:lpstr>
      <vt:lpstr>Operations Meta-model (OWL)</vt:lpstr>
      <vt:lpstr>Relationships between different views</vt:lpstr>
      <vt:lpstr>Functional Viewpoint – Telemetry &amp; Mission Operations Functions &amp; Service Interfaces</vt:lpstr>
      <vt:lpstr>Operations Viewpoint - Activity Diagram</vt:lpstr>
      <vt:lpstr>“Singing and Dancing” Views</vt:lpstr>
      <vt:lpstr>Functional &amp; Activity Diagram Tracking #1</vt:lpstr>
      <vt:lpstr>Functional &amp; Activity Diagram Tracking #2</vt:lpstr>
      <vt:lpstr>Functional &amp; Activity Diagram Tracking #3</vt:lpstr>
      <vt:lpstr>Functional &amp; Activity Diagram Tracking #4</vt:lpstr>
      <vt:lpstr>Physical Viewpoint - New</vt:lpstr>
      <vt:lpstr>Physical / Structural Viewpoint - New, contd</vt:lpstr>
      <vt:lpstr>PowerPoint Presentation</vt:lpstr>
      <vt:lpstr>Physical Viewpoint Ontology</vt:lpstr>
      <vt:lpstr>Physical Viewpoint Ontology</vt:lpstr>
      <vt:lpstr>Physical Viewpoint: Some Aspects</vt:lpstr>
      <vt:lpstr>PowerPoint Presentation</vt:lpstr>
      <vt:lpstr>Physical / Structural View</vt:lpstr>
      <vt:lpstr>Comments on Physical / Structural View (and other Physical Views)</vt:lpstr>
      <vt:lpstr>Proposal for Physical / Structural View (and other Physical Views)</vt:lpstr>
      <vt:lpstr>RASDS Object Hierarchies</vt:lpstr>
      <vt:lpstr>UML System Decomposition Profile</vt:lpstr>
      <vt:lpstr>SysML Example of System Decomposition</vt:lpstr>
      <vt:lpstr>PowerPoint Presentation</vt:lpstr>
      <vt:lpstr>BACKUP</vt:lpstr>
      <vt:lpstr>Meta-models: UML relationships among meta-models, user models, and instances</vt:lpstr>
      <vt:lpstr>ASL Example: Mission Control functional decomposition</vt:lpstr>
      <vt:lpstr>Alternate Functional &amp; Protocol Diagram (for a Single Process) </vt:lpstr>
      <vt:lpstr>DoDAF Operational Viewpoint (for consideration …)</vt:lpstr>
      <vt:lpstr>DoDAF Operational Viewpoint, contd Possible Model Views</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Peter Shames</cp:lastModifiedBy>
  <cp:revision>250</cp:revision>
  <cp:lastPrinted>2001-11-29T04:39:41Z</cp:lastPrinted>
  <dcterms:created xsi:type="dcterms:W3CDTF">2009-09-30T14:54:45Z</dcterms:created>
  <dcterms:modified xsi:type="dcterms:W3CDTF">2021-10-16T20:29:06Z</dcterms:modified>
</cp:coreProperties>
</file>