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2"/>
  </p:notesMasterIdLst>
  <p:handoutMasterIdLst>
    <p:handoutMasterId r:id="rId73"/>
  </p:handoutMasterIdLst>
  <p:sldIdLst>
    <p:sldId id="644" r:id="rId2"/>
    <p:sldId id="736" r:id="rId3"/>
    <p:sldId id="732" r:id="rId4"/>
    <p:sldId id="745" r:id="rId5"/>
    <p:sldId id="730" r:id="rId6"/>
    <p:sldId id="765" r:id="rId7"/>
    <p:sldId id="257" r:id="rId8"/>
    <p:sldId id="737" r:id="rId9"/>
    <p:sldId id="743" r:id="rId10"/>
    <p:sldId id="731" r:id="rId11"/>
    <p:sldId id="773" r:id="rId12"/>
    <p:sldId id="774" r:id="rId13"/>
    <p:sldId id="296" r:id="rId14"/>
    <p:sldId id="772" r:id="rId15"/>
    <p:sldId id="372" r:id="rId16"/>
    <p:sldId id="2035" r:id="rId17"/>
    <p:sldId id="746" r:id="rId18"/>
    <p:sldId id="494" r:id="rId19"/>
    <p:sldId id="297" r:id="rId20"/>
    <p:sldId id="276" r:id="rId21"/>
    <p:sldId id="747" r:id="rId22"/>
    <p:sldId id="766" r:id="rId23"/>
    <p:sldId id="299" r:id="rId24"/>
    <p:sldId id="281" r:id="rId25"/>
    <p:sldId id="411" r:id="rId26"/>
    <p:sldId id="748" r:id="rId27"/>
    <p:sldId id="757" r:id="rId28"/>
    <p:sldId id="495" r:id="rId29"/>
    <p:sldId id="274" r:id="rId30"/>
    <p:sldId id="303" r:id="rId31"/>
    <p:sldId id="298" r:id="rId32"/>
    <p:sldId id="300" r:id="rId33"/>
    <p:sldId id="749" r:id="rId34"/>
    <p:sldId id="493" r:id="rId35"/>
    <p:sldId id="268" r:id="rId36"/>
    <p:sldId id="442" r:id="rId37"/>
    <p:sldId id="750" r:id="rId38"/>
    <p:sldId id="768" r:id="rId39"/>
    <p:sldId id="759" r:id="rId40"/>
    <p:sldId id="2034" r:id="rId41"/>
    <p:sldId id="2039" r:id="rId42"/>
    <p:sldId id="2040" r:id="rId43"/>
    <p:sldId id="2036" r:id="rId44"/>
    <p:sldId id="2043" r:id="rId45"/>
    <p:sldId id="278" r:id="rId46"/>
    <p:sldId id="733" r:id="rId47"/>
    <p:sldId id="751" r:id="rId48"/>
    <p:sldId id="742" r:id="rId49"/>
    <p:sldId id="769" r:id="rId50"/>
    <p:sldId id="752" r:id="rId51"/>
    <p:sldId id="2044" r:id="rId52"/>
    <p:sldId id="2041" r:id="rId53"/>
    <p:sldId id="761" r:id="rId54"/>
    <p:sldId id="762" r:id="rId55"/>
    <p:sldId id="770" r:id="rId56"/>
    <p:sldId id="771" r:id="rId57"/>
    <p:sldId id="734" r:id="rId58"/>
    <p:sldId id="764" r:id="rId59"/>
    <p:sldId id="2045" r:id="rId60"/>
    <p:sldId id="2046" r:id="rId61"/>
    <p:sldId id="735" r:id="rId62"/>
    <p:sldId id="741" r:id="rId63"/>
    <p:sldId id="283" r:id="rId64"/>
    <p:sldId id="269" r:id="rId65"/>
    <p:sldId id="259" r:id="rId66"/>
    <p:sldId id="261" r:id="rId67"/>
    <p:sldId id="729" r:id="rId68"/>
    <p:sldId id="714" r:id="rId69"/>
    <p:sldId id="262" r:id="rId70"/>
    <p:sldId id="263" r:id="rId71"/>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FCCB6"/>
    <a:srgbClr val="FF7C00"/>
    <a:srgbClr val="0C8FCC"/>
    <a:srgbClr val="00FF00"/>
    <a:srgbClr val="CCC30C"/>
    <a:srgbClr val="CC0606"/>
    <a:srgbClr val="CC0ECC"/>
    <a:srgbClr val="EF43F7"/>
    <a:srgbClr val="FF82D6"/>
    <a:srgbClr val="0099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61"/>
    <p:restoredTop sz="99449" autoAdjust="0"/>
  </p:normalViewPr>
  <p:slideViewPr>
    <p:cSldViewPr>
      <p:cViewPr varScale="1">
        <p:scale>
          <a:sx n="155" d="100"/>
          <a:sy n="155" d="100"/>
        </p:scale>
        <p:origin x="1720" y="176"/>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62" d="100"/>
          <a:sy n="162" d="100"/>
        </p:scale>
        <p:origin x="4376" y="2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4746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F7D56E66-854B-9E4A-937E-8B06B70D232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AC1383-437D-574E-8048-BE0402C16B18}" type="slidenum">
              <a:rPr lang="en-US" altLang="en-US" sz="1200"/>
              <a:pPr/>
              <a:t>15</a:t>
            </a:fld>
            <a:endParaRPr lang="en-US" altLang="en-US" sz="1200"/>
          </a:p>
        </p:txBody>
      </p:sp>
      <p:sp>
        <p:nvSpPr>
          <p:cNvPr id="15362" name="Rectangle 2">
            <a:extLst>
              <a:ext uri="{FF2B5EF4-FFF2-40B4-BE49-F238E27FC236}">
                <a16:creationId xmlns:a16="http://schemas.microsoft.com/office/drawing/2014/main" id="{E3D46945-1668-4843-B909-E3E90B4F6552}"/>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4070739C-6980-7245-8870-1347435656A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346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18</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9650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19</a:t>
            </a:fld>
            <a:endParaRPr lang="en-GB" altLang="en-US"/>
          </a:p>
        </p:txBody>
      </p:sp>
    </p:spTree>
    <p:extLst>
      <p:ext uri="{BB962C8B-B14F-4D97-AF65-F5344CB8AC3E}">
        <p14:creationId xmlns:p14="http://schemas.microsoft.com/office/powerpoint/2010/main" val="387307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4-2, trim top &amp; bottom</a:t>
            </a:r>
          </a:p>
          <a:p>
            <a:endParaRPr lang="en-GB" dirty="0"/>
          </a:p>
          <a:p>
            <a:r>
              <a:rPr lang="en-GB" dirty="0"/>
              <a:t>The 5 MOIMS Areas are colour coded.</a:t>
            </a:r>
          </a:p>
          <a:p>
            <a:r>
              <a:rPr lang="en-GB" dirty="0"/>
              <a:t>Each application</a:t>
            </a:r>
            <a:r>
              <a:rPr lang="en-GB" baseline="0" dirty="0"/>
              <a:t> level interaction is annotated with the Data exchanged.  At this level all Data generated by each Function is grouped as a single type (the abbreviation reflects the function name).</a:t>
            </a:r>
          </a:p>
          <a:p>
            <a:r>
              <a:rPr lang="en-GB" baseline="0" dirty="0"/>
              <a:t>Potential service interfaces identified by MO are indicated by a colour-coded circle representing the Service Provider</a:t>
            </a:r>
          </a:p>
          <a:p>
            <a:r>
              <a:rPr lang="en-GB" baseline="0" dirty="0"/>
              <a:t>Data formats may be separately defined [</a:t>
            </a:r>
            <a:r>
              <a:rPr lang="en-GB" baseline="0" dirty="0" err="1"/>
              <a:t>NAV</a:t>
            </a:r>
            <a:r>
              <a:rPr lang="en-GB" baseline="0" dirty="0"/>
              <a:t>, MPS] or specified in the context of the service [MO M&amp;C, MPS].</a:t>
            </a:r>
          </a:p>
          <a:p>
            <a:endParaRPr lang="en-GB" baseline="0" dirty="0"/>
          </a:p>
          <a:p>
            <a:r>
              <a:rPr lang="en-GB" baseline="0" dirty="0"/>
              <a:t>File Handling is a bit different – there are special services for File Management and File Transfer [the latter delegated to a lower level protocol, such as </a:t>
            </a:r>
            <a:r>
              <a:rPr lang="en-GB" baseline="0" dirty="0" err="1"/>
              <a:t>CFDP</a:t>
            </a:r>
            <a:r>
              <a:rPr lang="en-GB" baseline="0" dirty="0"/>
              <a:t> or FTP], but the file </a:t>
            </a:r>
            <a:r>
              <a:rPr lang="en-GB" i="1" baseline="0" dirty="0"/>
              <a:t>content </a:t>
            </a:r>
            <a:r>
              <a:rPr lang="en-GB" i="0" baseline="0" dirty="0"/>
              <a:t>my be associated with any of the other Functional Areas.  It essentially provides the transport layer for bulk transfer of service messages or data formats.  Mission Data Products may also be transferred as files.</a:t>
            </a:r>
          </a:p>
          <a:p>
            <a:endParaRPr lang="en-GB" i="0" baseline="0" dirty="0"/>
          </a:p>
          <a:p>
            <a:r>
              <a:rPr lang="en-GB" i="0" baseline="0" dirty="0"/>
              <a:t>Note Planning/Scheduling interactions with the GSTS are greyed out as they are outside the scope of </a:t>
            </a:r>
            <a:r>
              <a:rPr lang="en-GB" i="0" baseline="0" dirty="0" err="1"/>
              <a:t>MOIMS</a:t>
            </a:r>
            <a:r>
              <a:rPr lang="en-GB" i="0" baseline="0" dirty="0"/>
              <a:t> standardisation [</a:t>
            </a:r>
            <a:r>
              <a:rPr lang="en-GB" i="0" baseline="0" dirty="0" err="1"/>
              <a:t>CSS</a:t>
            </a:r>
            <a:r>
              <a:rPr lang="en-GB" i="0" baseline="0" dirty="0"/>
              <a:t> boundary agreement].</a:t>
            </a:r>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20</a:t>
            </a:fld>
            <a:endParaRPr lang="en-GB" altLang="en-US"/>
          </a:p>
        </p:txBody>
      </p:sp>
    </p:spTree>
    <p:extLst>
      <p:ext uri="{BB962C8B-B14F-4D97-AF65-F5344CB8AC3E}">
        <p14:creationId xmlns:p14="http://schemas.microsoft.com/office/powerpoint/2010/main" val="43970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22</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30718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23</a:t>
            </a:fld>
            <a:endParaRPr lang="en-GB" altLang="en-US"/>
          </a:p>
        </p:txBody>
      </p:sp>
    </p:spTree>
    <p:extLst>
      <p:ext uri="{BB962C8B-B14F-4D97-AF65-F5344CB8AC3E}">
        <p14:creationId xmlns:p14="http://schemas.microsoft.com/office/powerpoint/2010/main" val="560075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5-15,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24</a:t>
            </a:fld>
            <a:endParaRPr lang="en-US"/>
          </a:p>
        </p:txBody>
      </p:sp>
    </p:spTree>
    <p:extLst>
      <p:ext uri="{BB962C8B-B14F-4D97-AF65-F5344CB8AC3E}">
        <p14:creationId xmlns:p14="http://schemas.microsoft.com/office/powerpoint/2010/main" val="3564810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5-16,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25</a:t>
            </a:fld>
            <a:endParaRPr lang="en-US"/>
          </a:p>
        </p:txBody>
      </p:sp>
    </p:spTree>
    <p:extLst>
      <p:ext uri="{BB962C8B-B14F-4D97-AF65-F5344CB8AC3E}">
        <p14:creationId xmlns:p14="http://schemas.microsoft.com/office/powerpoint/2010/main" val="223571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28</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61495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29</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6335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2</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0653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9-2, trim headers &amp; footers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t>ABA: Spacecraft, ESLT, MOC and SMC (ignore NOC)</a:t>
            </a:r>
            <a:br>
              <a:rPr lang="en-GB" sz="1200" dirty="0"/>
            </a:br>
            <a:r>
              <a:rPr lang="en-GB" sz="1200" dirty="0"/>
              <a:t>On-board Functions: Basic M&amp;C; On-board Procedures; On-board Scheduler</a:t>
            </a:r>
            <a:br>
              <a:rPr lang="en-GB" sz="1200" dirty="0"/>
            </a:br>
            <a:r>
              <a:rPr lang="en-GB" sz="1200" dirty="0"/>
              <a:t>Tracking done by Dedicated ESLT</a:t>
            </a:r>
            <a:br>
              <a:rPr lang="en-GB" sz="1200" dirty="0"/>
            </a:br>
            <a:r>
              <a:rPr lang="en-GB" sz="1200" dirty="0"/>
              <a:t>S/C DB, OBSW and OBCPs from S/C Manufacturer, also supporting performance monitoring and fault diagnosis</a:t>
            </a:r>
            <a:br>
              <a:rPr lang="en-GB" sz="1200" dirty="0"/>
            </a:br>
            <a:r>
              <a:rPr lang="en-GB" sz="1200" dirty="0"/>
              <a:t>All other functions in MOC</a:t>
            </a:r>
          </a:p>
          <a:p>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30</a:t>
            </a:fld>
            <a:endParaRPr lang="en-GB" altLang="en-US"/>
          </a:p>
        </p:txBody>
      </p:sp>
    </p:spTree>
    <p:extLst>
      <p:ext uri="{BB962C8B-B14F-4D97-AF65-F5344CB8AC3E}">
        <p14:creationId xmlns:p14="http://schemas.microsoft.com/office/powerpoint/2010/main" val="18541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8-4,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31</a:t>
            </a:fld>
            <a:endParaRPr lang="en-GB" altLang="en-US"/>
          </a:p>
        </p:txBody>
      </p:sp>
    </p:spTree>
    <p:extLst>
      <p:ext uri="{BB962C8B-B14F-4D97-AF65-F5344CB8AC3E}">
        <p14:creationId xmlns:p14="http://schemas.microsoft.com/office/powerpoint/2010/main" val="1739246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3-7,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32</a:t>
            </a:fld>
            <a:endParaRPr lang="en-GB" altLang="en-US"/>
          </a:p>
        </p:txBody>
      </p:sp>
    </p:spTree>
    <p:extLst>
      <p:ext uri="{BB962C8B-B14F-4D97-AF65-F5344CB8AC3E}">
        <p14:creationId xmlns:p14="http://schemas.microsoft.com/office/powerpoint/2010/main" val="1675332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411329F0-A77B-5D45-BFF5-E31AA0CBBA7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B8280E-19C4-7C49-822B-CEC21B506321}" type="slidenum">
              <a:rPr lang="en-US" altLang="en-US" sz="1200"/>
              <a:pPr/>
              <a:t>34</a:t>
            </a:fld>
            <a:endParaRPr lang="en-US" altLang="en-US" sz="1200"/>
          </a:p>
        </p:txBody>
      </p:sp>
      <p:sp>
        <p:nvSpPr>
          <p:cNvPr id="25602" name="Rectangle 2">
            <a:extLst>
              <a:ext uri="{FF2B5EF4-FFF2-40B4-BE49-F238E27FC236}">
                <a16:creationId xmlns:a16="http://schemas.microsoft.com/office/drawing/2014/main" id="{BEACA633-7F35-C94F-B345-74E08BDE585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C4236E5-CB8B-964C-AD82-BF8B3325540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9187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rPr>
              <a:t>ASL Fig 9-16, trim headers &amp; footers</a:t>
            </a:r>
          </a:p>
          <a:p>
            <a:pPr eaLnBrk="1" hangingPunct="1"/>
            <a:endParaRPr lang="en-US" dirty="0">
              <a:latin typeface="Times New Roman" pitchFamily="18" charset="0"/>
              <a:ea typeface="ＭＳ Ｐゴシック" pitchFamily="34" charset="-128"/>
            </a:endParaRPr>
          </a:p>
          <a:p>
            <a:pPr eaLnBrk="1" hangingPunct="1"/>
            <a:endParaRPr lang="en-US" dirty="0">
              <a:latin typeface="Times New Roman" pitchFamily="18" charset="0"/>
              <a:ea typeface="ＭＳ Ｐゴシック" pitchFamily="34" charset="-128"/>
            </a:endParaRPr>
          </a:p>
          <a:p>
            <a:pPr eaLnBrk="1" hangingPunct="1"/>
            <a:r>
              <a:rPr lang="en-US" dirty="0">
                <a:latin typeface="Times New Roman" pitchFamily="18" charset="0"/>
                <a:ea typeface="ＭＳ Ｐゴシック" pitchFamily="34" charset="-128"/>
              </a:rPr>
              <a:t>12/12/12: New slide from Peter.  Figure title</a:t>
            </a:r>
            <a:r>
              <a:rPr lang="en-US" baseline="0" dirty="0">
                <a:latin typeface="Times New Roman" pitchFamily="18" charset="0"/>
                <a:ea typeface="ＭＳ Ｐゴシック" pitchFamily="34" charset="-128"/>
              </a:rPr>
              <a:t> in document is shown above. PPT original figure title is “</a:t>
            </a:r>
            <a:r>
              <a:rPr lang="en-GB" sz="1200" b="1" dirty="0"/>
              <a:t>SSI Secure Single Link Cross Support – Forward</a:t>
            </a:r>
          </a:p>
          <a:p>
            <a:pPr eaLnBrk="1" hangingPunct="1"/>
            <a:r>
              <a:rPr lang="en-GB" sz="1200" b="1" dirty="0"/>
              <a:t>(File, Frame &amp; Message all DTN)</a:t>
            </a:r>
            <a:endParaRPr lang="en-US" sz="1200" b="1" dirty="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a:latin typeface="Times New Roman" pitchFamily="18" charset="0"/>
              <a:ea typeface="ＭＳ Ｐゴシック" pitchFamily="34" charset="-128"/>
            </a:endParaRPr>
          </a:p>
          <a:p>
            <a:pPr eaLnBrk="1" hangingPunct="1">
              <a:spcBef>
                <a:spcPct val="0"/>
              </a:spcBef>
            </a:pPr>
            <a:endParaRPr lang="en-US" dirty="0">
              <a:latin typeface="Times New Roman" pitchFamily="18" charset="0"/>
              <a:ea typeface="ＭＳ Ｐゴシック" pitchFamily="34" charset="-128"/>
            </a:endParaRPr>
          </a:p>
        </p:txBody>
      </p:sp>
      <p:sp>
        <p:nvSpPr>
          <p:cNvPr id="39939"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r"/>
            <a:fld id="{12FF7593-2D13-499F-9658-F88A171F4723}" type="slidenum">
              <a:rPr lang="en-US" sz="1200"/>
              <a:pPr algn="r"/>
              <a:t>36</a:t>
            </a:fld>
            <a:endParaRPr lang="en-US" sz="1200"/>
          </a:p>
        </p:txBody>
      </p:sp>
    </p:spTree>
    <p:extLst>
      <p:ext uri="{BB962C8B-B14F-4D97-AF65-F5344CB8AC3E}">
        <p14:creationId xmlns:p14="http://schemas.microsoft.com/office/powerpoint/2010/main" val="3436145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38</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91428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46</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4376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51</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15117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55</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46926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37010A26-7B13-874C-AAAD-CC75741A6BD4}" type="slidenum">
              <a:rPr lang="en-US"/>
              <a:pPr>
                <a:defRPr/>
              </a:pPr>
              <a:t>57</a:t>
            </a:fld>
            <a:endParaRPr lang="en-US"/>
          </a:p>
        </p:txBody>
      </p:sp>
      <p:sp>
        <p:nvSpPr>
          <p:cNvPr id="4915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565D4F37-24C5-2944-B9B1-2E75F1EF9FBA}" type="slidenum">
              <a:rPr lang="en-US" sz="1300"/>
              <a:pPr algn="r">
                <a:buClrTx/>
                <a:buFontTx/>
                <a:buNone/>
                <a:defRPr/>
              </a:pPr>
              <a:t>57</a:t>
            </a:fld>
            <a:endParaRPr lang="en-US" sz="1300"/>
          </a:p>
        </p:txBody>
      </p:sp>
      <p:sp>
        <p:nvSpPr>
          <p:cNvPr id="4915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915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3400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53EEB2A-01F6-ED49-B825-33EDF41833EF}" type="slidenum">
              <a:rPr lang="en-US"/>
              <a:pPr>
                <a:defRPr/>
              </a:pPr>
              <a:t>3</a:t>
            </a:fld>
            <a:endParaRPr lang="en-US"/>
          </a:p>
        </p:txBody>
      </p:sp>
      <p:sp>
        <p:nvSpPr>
          <p:cNvPr id="45057"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3</a:t>
            </a:fld>
            <a:endParaRPr lang="en-US" sz="1300"/>
          </a:p>
        </p:txBody>
      </p:sp>
      <p:sp>
        <p:nvSpPr>
          <p:cNvPr id="45058"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5059" name="Text Box 3"/>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55718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58</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05474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6680748-82FE-1546-9AA8-1F947DC1403A}" type="slidenum">
              <a:rPr lang="en-US"/>
              <a:pPr>
                <a:defRPr/>
              </a:pPr>
              <a:t>61</a:t>
            </a:fld>
            <a:endParaRPr lang="en-US"/>
          </a:p>
        </p:txBody>
      </p:sp>
      <p:sp>
        <p:nvSpPr>
          <p:cNvPr id="5017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619441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63</a:t>
            </a:fld>
            <a:endParaRPr lang="en-GB" altLang="en-US"/>
          </a:p>
        </p:txBody>
      </p:sp>
    </p:spTree>
    <p:extLst>
      <p:ext uri="{BB962C8B-B14F-4D97-AF65-F5344CB8AC3E}">
        <p14:creationId xmlns:p14="http://schemas.microsoft.com/office/powerpoint/2010/main" val="688256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63D3361-C72C-1E49-9698-BB99F246F13B}" type="slidenum">
              <a:rPr lang="en-US"/>
              <a:pPr>
                <a:defRPr/>
              </a:pPr>
              <a:t>67</a:t>
            </a:fld>
            <a:endParaRPr lang="en-US"/>
          </a:p>
        </p:txBody>
      </p:sp>
      <p:sp>
        <p:nvSpPr>
          <p:cNvPr id="40961"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EB1A942D-6066-F042-9F4B-1A29184074D1}" type="slidenum">
              <a:rPr lang="en-US" sz="1300">
                <a:latin typeface="Arial" charset="0"/>
              </a:rPr>
              <a:pPr algn="r">
                <a:buClrTx/>
                <a:buFontTx/>
                <a:buNone/>
                <a:defRPr/>
              </a:pPr>
              <a:t>67</a:t>
            </a:fld>
            <a:endParaRPr lang="en-US" sz="1300">
              <a:latin typeface="Arial" charset="0"/>
            </a:endParaRPr>
          </a:p>
        </p:txBody>
      </p:sp>
      <p:sp>
        <p:nvSpPr>
          <p:cNvPr id="40962"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0963"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552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5C927E8A-00B1-2740-AFA4-31CB74C14031}" type="slidenum">
              <a:rPr lang="en-US"/>
              <a:pPr>
                <a:defRPr/>
              </a:pPr>
              <a:t>5</a:t>
            </a:fld>
            <a:endParaRPr lang="en-US"/>
          </a:p>
        </p:txBody>
      </p:sp>
      <p:sp>
        <p:nvSpPr>
          <p:cNvPr id="41985"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3E161AFB-77FD-DB4C-9226-2A9AFB1F0354}" type="slidenum">
              <a:rPr lang="en-US" sz="1300">
                <a:latin typeface="Arial" charset="0"/>
              </a:rPr>
              <a:pPr algn="r">
                <a:buClrTx/>
                <a:buFontTx/>
                <a:buNone/>
                <a:defRPr/>
              </a:pPr>
              <a:t>5</a:t>
            </a:fld>
            <a:endParaRPr lang="en-US" sz="1300">
              <a:latin typeface="Arial" charset="0"/>
            </a:endParaRPr>
          </a:p>
        </p:txBody>
      </p:sp>
      <p:sp>
        <p:nvSpPr>
          <p:cNvPr id="41986"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1987"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744984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7</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70469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9</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44292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2F44661-5C38-9D4A-B23D-CDBEE001772F}" type="slidenum">
              <a:rPr lang="en-US"/>
              <a:pPr>
                <a:defRPr/>
              </a:pPr>
              <a:t>10</a:t>
            </a:fld>
            <a:endParaRPr lang="en-US"/>
          </a:p>
        </p:txBody>
      </p:sp>
      <p:sp>
        <p:nvSpPr>
          <p:cNvPr id="4403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D1F8BE35-E5C6-8441-9FD7-24F4E11E7F47}" type="slidenum">
              <a:rPr lang="en-US" sz="1300">
                <a:latin typeface="Arial" charset="0"/>
              </a:rPr>
              <a:pPr algn="r">
                <a:buClrTx/>
                <a:buFontTx/>
                <a:buNone/>
                <a:defRPr/>
              </a:pPr>
              <a:t>10</a:t>
            </a:fld>
            <a:endParaRPr lang="en-US" sz="1300">
              <a:latin typeface="Arial" charset="0"/>
            </a:endParaRPr>
          </a:p>
        </p:txBody>
      </p:sp>
      <p:sp>
        <p:nvSpPr>
          <p:cNvPr id="4403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403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12163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11</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16387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3-1,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13</a:t>
            </a:fld>
            <a:endParaRPr lang="en-GB" altLang="en-US"/>
          </a:p>
        </p:txBody>
      </p:sp>
    </p:spTree>
    <p:extLst>
      <p:ext uri="{BB962C8B-B14F-4D97-AF65-F5344CB8AC3E}">
        <p14:creationId xmlns:p14="http://schemas.microsoft.com/office/powerpoint/2010/main" val="338674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1012"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E4DD65A-BA7B-D04E-95B1-EFE67F81DF15}"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9" name="Rectangle 1002"/>
          <p:cNvSpPr>
            <a:spLocks noGrp="1" noChangeArrowheads="1"/>
          </p:cNvSpPr>
          <p:nvPr>
            <p:ph type="dt" sz="half" idx="10"/>
          </p:nvPr>
        </p:nvSpPr>
        <p:spPr/>
        <p:txBody>
          <a:bodyPr/>
          <a:lstStyle>
            <a:lvl1pPr>
              <a:defRPr/>
            </a:lvl1pPr>
          </a:lstStyle>
          <a:p>
            <a:r>
              <a:rPr lang="en-US"/>
              <a:t>10 October 2021</a:t>
            </a:r>
            <a:endParaRPr lang="en-US" dirty="0"/>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0228"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D5BC4973-2DC5-7F49-98DC-0DB93428E062}"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91A03877-474D-8045-8BAC-A7718FEB1E8C}"/>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10 October 2021</a:t>
            </a:r>
            <a:endParaRPr lang="en-US" dirty="0"/>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1252"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F4755A6-3225-7E48-9F3D-4C93E6C4DD6B}"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2E79AF2F-7A3C-9C4B-8004-42553685C1B5}"/>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10 October 2021</a:t>
            </a:r>
            <a:endParaRPr lang="en-US" dirty="0"/>
          </a:p>
        </p:txBody>
      </p:sp>
    </p:spTree>
    <p:extLst>
      <p:ext uri="{BB962C8B-B14F-4D97-AF65-F5344CB8AC3E}">
        <p14:creationId xmlns:p14="http://schemas.microsoft.com/office/powerpoint/2010/main" val="368667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CC3C486-0556-4B49-A832-9A505CBAAF36}"/>
              </a:ext>
            </a:extLst>
          </p:cNvPr>
          <p:cNvSpPr>
            <a:spLocks noGrp="1"/>
          </p:cNvSpPr>
          <p:nvPr>
            <p:ph type="dt" sz="half" idx="2"/>
          </p:nvPr>
        </p:nvSpPr>
        <p:spPr>
          <a:xfrm>
            <a:off x="85725" y="6533924"/>
            <a:ext cx="742950" cy="260350"/>
          </a:xfrm>
          <a:prstGeom prst="rect">
            <a:avLst/>
          </a:prstGeom>
        </p:spPr>
        <p:txBody>
          <a:bodyPr vert="horz" lIns="91440" tIns="45720" rIns="91440" bIns="45720" rtlCol="0" anchor="ctr"/>
          <a:lstStyle>
            <a:lvl1pPr algn="l">
              <a:defRPr sz="900" smtClean="0">
                <a:solidFill>
                  <a:srgbClr val="1F497D"/>
                </a:solidFill>
                <a:latin typeface="Arial" charset="0"/>
                <a:ea typeface="Osaka" charset="0"/>
                <a:cs typeface="Osaka" charset="0"/>
              </a:defRPr>
            </a:lvl1pPr>
          </a:lstStyle>
          <a:p>
            <a:pPr>
              <a:defRPr/>
            </a:pPr>
            <a:r>
              <a:rPr lang="en-US"/>
              <a:t>10 October 2021</a:t>
            </a:r>
          </a:p>
        </p:txBody>
      </p:sp>
      <p:sp>
        <p:nvSpPr>
          <p:cNvPr id="4" name="Slide Number Placeholder 5">
            <a:extLst>
              <a:ext uri="{FF2B5EF4-FFF2-40B4-BE49-F238E27FC236}">
                <a16:creationId xmlns:a16="http://schemas.microsoft.com/office/drawing/2014/main" id="{A8000659-C8A9-DD44-A78F-36E709A0C585}"/>
              </a:ext>
            </a:extLst>
          </p:cNvPr>
          <p:cNvSpPr>
            <a:spLocks noGrp="1"/>
          </p:cNvSpPr>
          <p:nvPr>
            <p:ph type="sldNum" sz="quarter" idx="4"/>
          </p:nvPr>
        </p:nvSpPr>
        <p:spPr>
          <a:xfrm>
            <a:off x="7302953" y="6533924"/>
            <a:ext cx="1828800" cy="260350"/>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1F497D"/>
                </a:solidFill>
              </a:defRPr>
            </a:lvl1pPr>
          </a:lstStyle>
          <a:p>
            <a:r>
              <a:rPr lang="en-US" altLang="en-US"/>
              <a:t>                                   </a:t>
            </a:r>
            <a:fld id="{223AF3C6-1824-4126-84C8-45C1C210ED39}" type="slidenum">
              <a:rPr lang="en-US" altLang="en-US"/>
              <a:pPr/>
              <a:t>‹#›</a:t>
            </a:fld>
            <a:endParaRPr lang="en-US" altLang="en-US" sz="1050"/>
          </a:p>
        </p:txBody>
      </p:sp>
      <p:sp>
        <p:nvSpPr>
          <p:cNvPr id="5" name="Footer Placeholder 1">
            <a:extLst>
              <a:ext uri="{FF2B5EF4-FFF2-40B4-BE49-F238E27FC236}">
                <a16:creationId xmlns:a16="http://schemas.microsoft.com/office/drawing/2014/main" id="{28030807-9FB7-E640-969F-1118B00214E9}"/>
              </a:ext>
            </a:extLst>
          </p:cNvPr>
          <p:cNvSpPr>
            <a:spLocks noGrp="1"/>
          </p:cNvSpPr>
          <p:nvPr>
            <p:ph type="ftr" sz="quarter" idx="3"/>
          </p:nvPr>
        </p:nvSpPr>
        <p:spPr>
          <a:xfrm>
            <a:off x="1943100" y="6480631"/>
            <a:ext cx="5257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37479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2036"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61E4687-1ABE-B44F-A6A6-CFBCB0686193}"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002"/>
          <p:cNvSpPr>
            <a:spLocks noGrp="1" noChangeArrowheads="1"/>
          </p:cNvSpPr>
          <p:nvPr>
            <p:ph type="dt" sz="half" idx="10"/>
          </p:nvPr>
        </p:nvSpPr>
        <p:spPr/>
        <p:txBody>
          <a:bodyPr/>
          <a:lstStyle>
            <a:lvl1pPr>
              <a:defRPr/>
            </a:lvl1pPr>
          </a:lstStyle>
          <a:p>
            <a:r>
              <a:rPr lang="en-US"/>
              <a:t>10 October 2021</a:t>
            </a:r>
            <a:endParaRPr lang="en-US" dirty="0"/>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3060"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C527252-DB41-8B40-8BD8-C999B497A3B1}"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9" name="Rectangle 1002"/>
          <p:cNvSpPr>
            <a:spLocks noGrp="1" noChangeArrowheads="1"/>
          </p:cNvSpPr>
          <p:nvPr>
            <p:ph type="dt" sz="half" idx="10"/>
          </p:nvPr>
        </p:nvSpPr>
        <p:spPr/>
        <p:txBody>
          <a:bodyPr/>
          <a:lstStyle>
            <a:lvl1pPr>
              <a:defRPr/>
            </a:lvl1pPr>
          </a:lstStyle>
          <a:p>
            <a:r>
              <a:rPr lang="en-US"/>
              <a:t>10 October 2021</a:t>
            </a:r>
            <a:endParaRPr lang="en-US" dirty="0"/>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4084"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BFF68888-5E0E-D545-9F3E-5F557FB942E3}"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02">
            <a:extLst>
              <a:ext uri="{FF2B5EF4-FFF2-40B4-BE49-F238E27FC236}">
                <a16:creationId xmlns:a16="http://schemas.microsoft.com/office/drawing/2014/main" id="{6B89C549-23C4-2B46-8407-E3BCD8FB1297}"/>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10 October 2021</a:t>
            </a:r>
            <a:endParaRPr lang="en-US" dirty="0"/>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5108"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8"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EFE623B-8E6C-F149-90FF-2D6D06886A68}" type="slidenum">
              <a:rPr lang="en-US" sz="1000" b="0">
                <a:solidFill>
                  <a:srgbClr val="333399"/>
                </a:solidFill>
              </a:rPr>
              <a:pPr defTabSz="820738" eaLnBrk="0" hangingPunct="0"/>
              <a:t>‹#›</a:t>
            </a:fld>
            <a:endParaRPr lang="en-US" sz="1000" b="0">
              <a:solidFill>
                <a:srgbClr val="333399"/>
              </a:solidFill>
            </a:endParaRPr>
          </a:p>
        </p:txBody>
      </p:sp>
      <p:pic>
        <p:nvPicPr>
          <p:cNvPr id="11"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002">
            <a:extLst>
              <a:ext uri="{FF2B5EF4-FFF2-40B4-BE49-F238E27FC236}">
                <a16:creationId xmlns:a16="http://schemas.microsoft.com/office/drawing/2014/main" id="{3C695648-63D2-8F48-A28F-12C088AF225C}"/>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10 October 2021</a:t>
            </a:r>
            <a:endParaRPr lang="en-US" dirty="0"/>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6132"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4"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1C6867A-A690-EA45-93A8-A8F53C9DE089}" type="slidenum">
              <a:rPr lang="en-US" sz="1000" b="0">
                <a:solidFill>
                  <a:srgbClr val="333399"/>
                </a:solidFill>
              </a:rPr>
              <a:pPr defTabSz="820738" eaLnBrk="0" hangingPunct="0"/>
              <a:t>‹#›</a:t>
            </a:fld>
            <a:endParaRPr lang="en-US" sz="1000" b="0">
              <a:solidFill>
                <a:srgbClr val="333399"/>
              </a:solidFill>
            </a:endParaRPr>
          </a:p>
        </p:txBody>
      </p:sp>
      <p:pic>
        <p:nvPicPr>
          <p:cNvPr id="7"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9" name="Rectangle 1002">
            <a:extLst>
              <a:ext uri="{FF2B5EF4-FFF2-40B4-BE49-F238E27FC236}">
                <a16:creationId xmlns:a16="http://schemas.microsoft.com/office/drawing/2014/main" id="{1DAA37FD-9AEE-7F48-AD6F-94BE33B9762A}"/>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10 October 2021</a:t>
            </a:r>
            <a:endParaRPr lang="en-US" dirty="0"/>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7156"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3"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0452566C-52AE-3B42-BC92-E99F64FF8610}" type="slidenum">
              <a:rPr lang="en-US" sz="1000" b="0">
                <a:solidFill>
                  <a:srgbClr val="333399"/>
                </a:solidFill>
              </a:rPr>
              <a:pPr defTabSz="820738" eaLnBrk="0" hangingPunct="0"/>
              <a:t>‹#›</a:t>
            </a:fld>
            <a:endParaRPr lang="en-US" sz="1000" b="0">
              <a:solidFill>
                <a:srgbClr val="333399"/>
              </a:solidFill>
            </a:endParaRPr>
          </a:p>
        </p:txBody>
      </p:sp>
      <p:pic>
        <p:nvPicPr>
          <p:cNvPr id="6"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1002">
            <a:extLst>
              <a:ext uri="{FF2B5EF4-FFF2-40B4-BE49-F238E27FC236}">
                <a16:creationId xmlns:a16="http://schemas.microsoft.com/office/drawing/2014/main" id="{108899A8-4759-774E-BAD6-2B734225B9E2}"/>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10 October 2021</a:t>
            </a:r>
            <a:endParaRPr lang="en-US" dirty="0"/>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8180"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9780DDF-6A49-9946-81E9-F97A108AF92B}"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CEF32C9D-1FD8-9140-AA86-9E19517EE0EA}"/>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10 October 2021</a:t>
            </a:r>
            <a:endParaRPr lang="en-US" dirty="0"/>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9204"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B7F7E20-F281-214D-AEF5-4B82AF58D484}"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D500933A-977D-DE44-8866-2FBE234EB55B}"/>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10 October 2021</a:t>
            </a:r>
            <a:endParaRPr lang="en-US" dirty="0"/>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1150" name="Bitmap Image" r:id="rId15" imgW="5668166" imgH="809738" progId="">
                  <p:embed/>
                </p:oleObj>
              </mc:Choice>
              <mc:Fallback>
                <p:oleObj name="Bitmap Image" r:id="rId15" imgW="5668166" imgH="809738" progId="">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1027" name="Picture 10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064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10 October 2021</a:t>
            </a:r>
            <a:endParaRPr lang="en-US" dirty="0"/>
          </a:p>
        </p:txBody>
      </p:sp>
      <p:sp>
        <p:nvSpPr>
          <p:cNvPr id="540651"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A7827CB-B016-B64A-8767-604E4B81BBA7}" type="slidenum">
              <a:rPr lang="en-US" sz="1000" b="0">
                <a:solidFill>
                  <a:srgbClr val="333399"/>
                </a:solidFill>
              </a:rPr>
              <a:pPr defTabSz="820738" eaLnBrk="0" hangingPunct="0"/>
              <a:t>‹#›</a:t>
            </a:fld>
            <a:endParaRPr lang="en-US" sz="1000" b="0">
              <a:solidFill>
                <a:srgbClr val="333399"/>
              </a:solidFill>
            </a:endParaRPr>
          </a:p>
        </p:txBody>
      </p:sp>
      <p:pic>
        <p:nvPicPr>
          <p:cNvPr id="1031" name="Picture 100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en.wikipedia.org/wiki/Computer_progra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urldefense.us/v3/__https:/en.wikipedia.org/wiki/Black_box__;!!PvBDto6Hs4WbVuu7!c781dVTJbgzp17Nf2sjpbJs018DVFA9wKTlQkJgRJaYO2Z9fNfQ7tZVvaRAlXK-0LjXdw9Dr$" TargetMode="External"/><Relationship Id="rId2" Type="http://schemas.openxmlformats.org/officeDocument/2006/relationships/hyperlink" Target="https://urldefense.us/v3/__https:/en.wikipedia.org/wiki/Service-oriented_architecture*cite_note-2__;Iw!!PvBDto6Hs4WbVuu7!c781dVTJbgzp17Nf2sjpbJs018DVFA9wKTlQkJgRJaYO2Z9fNfQ7tZVvaRAlXK-0Ltkt4cx7$" TargetMode="External"/><Relationship Id="rId1" Type="http://schemas.openxmlformats.org/officeDocument/2006/relationships/slideLayout" Target="../slideLayouts/slideLayout2.xml"/><Relationship Id="rId5" Type="http://schemas.openxmlformats.org/officeDocument/2006/relationships/hyperlink" Target="https://en.wikipedia.org/wiki/Service-oriented_architecture" TargetMode="External"/><Relationship Id="rId4" Type="http://schemas.openxmlformats.org/officeDocument/2006/relationships/hyperlink" Target="https://urldefense.us/v3/__https:/en.wikipedia.org/wiki/Service-oriented_architecture*cite_note-3__;Iw!!PvBDto6Hs4WbVuu7!c781dVTJbgzp17Nf2sjpbJs018DVFA9wKTlQkJgRJaYO2Z9fNfQ7tZVvaRAlXK-0Lj9AfNz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s://dodcio.defense.gov/Library/DoDArchitectureFramework/dodaf20_ov6b.aspx" TargetMode="External"/><Relationship Id="rId3" Type="http://schemas.openxmlformats.org/officeDocument/2006/relationships/hyperlink" Target="https://dodcio.defense.gov/Library/DoDArchitectureFramework/dodaf20_ov2.aspx" TargetMode="External"/><Relationship Id="rId7" Type="http://schemas.openxmlformats.org/officeDocument/2006/relationships/hyperlink" Target="https://dodcio.defense.gov/Library/DoDArchitectureFramework/dodaf20_ov6a.aspx" TargetMode="External"/><Relationship Id="rId2" Type="http://schemas.openxmlformats.org/officeDocument/2006/relationships/hyperlink" Target="https://dodcio.defense.gov/Library/DoDArchitectureFramework/dodaf20_ov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ov5ab.aspx" TargetMode="External"/><Relationship Id="rId5" Type="http://schemas.openxmlformats.org/officeDocument/2006/relationships/hyperlink" Target="https://dodcio.defense.gov/Library/DoDArchitectureFramework/dodaf20_ov4.aspx" TargetMode="External"/><Relationship Id="rId4" Type="http://schemas.openxmlformats.org/officeDocument/2006/relationships/hyperlink" Target="https://dodcio.defense.gov/Library/DoDArchitectureFramework/dodaf20_ov3.aspx" TargetMode="External"/><Relationship Id="rId9" Type="http://schemas.openxmlformats.org/officeDocument/2006/relationships/hyperlink" Target="https://dodcio.defense.gov/Library/DoDArchitectureFramework/dodaf20_ov6c.aspx"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hyperlink" Target="https://dodcio.defense.gov/Library/DoDArchitectureFramework/dodaf20_services6.aspx" TargetMode="External"/><Relationship Id="rId13" Type="http://schemas.openxmlformats.org/officeDocument/2006/relationships/hyperlink" Target="https://dodcio.defense.gov/Library/DoDArchitectureFramework/dodaf20_services10b.aspx" TargetMode="External"/><Relationship Id="rId3" Type="http://schemas.openxmlformats.org/officeDocument/2006/relationships/hyperlink" Target="https://dodcio.defense.gov/Library/DoDArchitectureFramework/dodaf20_services2.aspx" TargetMode="External"/><Relationship Id="rId7" Type="http://schemas.openxmlformats.org/officeDocument/2006/relationships/hyperlink" Target="https://dodcio.defense.gov/Library/DoDArchitectureFramework/dodaf20_services5.aspx" TargetMode="External"/><Relationship Id="rId12" Type="http://schemas.openxmlformats.org/officeDocument/2006/relationships/hyperlink" Target="https://dodcio.defense.gov/Library/DoDArchitectureFramework/dodaf20_services10a.aspx" TargetMode="External"/><Relationship Id="rId2" Type="http://schemas.openxmlformats.org/officeDocument/2006/relationships/hyperlink" Target="https://dodcio.defense.gov/Library/DoDArchitectureFramework/dodaf20_services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services4.aspx" TargetMode="External"/><Relationship Id="rId11" Type="http://schemas.openxmlformats.org/officeDocument/2006/relationships/hyperlink" Target="https://dodcio.defense.gov/Library/DoDArchitectureFramework/dodaf20_services9.aspx" TargetMode="External"/><Relationship Id="rId5" Type="http://schemas.openxmlformats.org/officeDocument/2006/relationships/hyperlink" Target="https://dodcio.defense.gov/Library/DoDArchitectureFramework/dodaf20_services3b.aspx" TargetMode="External"/><Relationship Id="rId10" Type="http://schemas.openxmlformats.org/officeDocument/2006/relationships/hyperlink" Target="https://dodcio.defense.gov/Library/DoDArchitectureFramework/dodaf20_services8.aspx" TargetMode="External"/><Relationship Id="rId4" Type="http://schemas.openxmlformats.org/officeDocument/2006/relationships/hyperlink" Target="https://dodcio.defense.gov/Library/DoDArchitectureFramework/dodaf20_services3a.aspx" TargetMode="External"/><Relationship Id="rId9" Type="http://schemas.openxmlformats.org/officeDocument/2006/relationships/hyperlink" Target="https://dodcio.defense.gov/Library/DoDArchitectureFramework/dodaf20_services7.aspx" TargetMode="External"/><Relationship Id="rId14" Type="http://schemas.openxmlformats.org/officeDocument/2006/relationships/hyperlink" Target="https://dodcio.defense.gov/Library/DoDArchitectureFramework/dodaf20_services10c.asp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2"/>
          </p:nvPr>
        </p:nvSpPr>
        <p:spPr>
          <a:xfrm>
            <a:off x="0" y="6553200"/>
            <a:ext cx="1731963" cy="268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10 October 2021</a:t>
            </a: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3108543"/>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3200" dirty="0">
                <a:solidFill>
                  <a:srgbClr val="000099"/>
                </a:solidFill>
                <a:effectLst>
                  <a:outerShdw blurRad="38100" dist="38100" dir="2700000" algn="tl">
                    <a:srgbClr val="DDDDDD"/>
                  </a:outerShdw>
                </a:effectLst>
              </a:rPr>
              <a:t>CCSDS System Engineering</a:t>
            </a:r>
          </a:p>
          <a:p>
            <a:pPr algn="ctr"/>
            <a:r>
              <a:rPr lang="en-US" sz="3200" dirty="0">
                <a:solidFill>
                  <a:srgbClr val="000099"/>
                </a:solidFill>
                <a:effectLst>
                  <a:outerShdw blurRad="38100" dist="38100" dir="2700000" algn="tl">
                    <a:srgbClr val="DDDDDD"/>
                  </a:outerShdw>
                </a:effectLst>
              </a:rPr>
              <a:t>Area (SEA): System Architecture WG (SAWG)</a:t>
            </a:r>
          </a:p>
          <a:p>
            <a:pPr algn="ctr"/>
            <a:r>
              <a:rPr lang="en-US" sz="3200" dirty="0">
                <a:solidFill>
                  <a:srgbClr val="000099"/>
                </a:solidFill>
                <a:effectLst>
                  <a:outerShdw blurRad="38100" dist="38100" dir="2700000" algn="tl">
                    <a:srgbClr val="DDDDDD"/>
                  </a:outerShdw>
                </a:effectLst>
              </a:rPr>
              <a:t>RASDS Update Views</a:t>
            </a:r>
          </a:p>
          <a:p>
            <a:pPr algn="ctr"/>
            <a:endParaRPr lang="en-US" sz="4000" dirty="0">
              <a:solidFill>
                <a:srgbClr val="000099"/>
              </a:solidFill>
              <a:effectLst>
                <a:outerShdw blurRad="38100" dist="38100" dir="2700000" algn="tl">
                  <a:srgbClr val="DDDDDD"/>
                </a:outerShdw>
              </a:effectLst>
            </a:endParaRPr>
          </a:p>
        </p:txBody>
      </p:sp>
      <p:sp>
        <p:nvSpPr>
          <p:cNvPr id="16394" name="Text Box 12"/>
          <p:cNvSpPr txBox="1">
            <a:spLocks noChangeArrowheads="1"/>
          </p:cNvSpPr>
          <p:nvPr/>
        </p:nvSpPr>
        <p:spPr bwMode="auto">
          <a:xfrm>
            <a:off x="2857801" y="4800600"/>
            <a:ext cx="3531586"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dirty="0">
                <a:solidFill>
                  <a:srgbClr val="000099"/>
                </a:solidFill>
              </a:rPr>
              <a:t>Peter Shames, SEA AD</a:t>
            </a:r>
          </a:p>
          <a:p>
            <a:pPr algn="ctr"/>
            <a:endParaRPr lang="en-US" sz="1000" u="sng" dirty="0">
              <a:solidFill>
                <a:schemeClr val="accent1"/>
              </a:solidFill>
            </a:endParaRPr>
          </a:p>
          <a:p>
            <a:pPr algn="ctr"/>
            <a:r>
              <a:rPr lang="en-US" sz="1800" dirty="0">
                <a:solidFill>
                  <a:srgbClr val="000099"/>
                </a:solidFill>
              </a:rPr>
              <a:t>10 October 2021 (revisions)</a:t>
            </a:r>
            <a:endParaRPr lang="en-US" sz="1200" u="sng" dirty="0">
              <a:solidFill>
                <a:srgbClr val="0033CC"/>
              </a:solidFill>
            </a:endParaRPr>
          </a:p>
          <a:p>
            <a:pPr algn="ctr"/>
            <a:endParaRPr lang="en-US" sz="1200" u="sng" dirty="0">
              <a:solidFill>
                <a:srgbClr val="0033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81000" y="-1588"/>
            <a:ext cx="8229600" cy="7635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Concept Model </a:t>
            </a:r>
            <a:br>
              <a:rPr lang="en-US" dirty="0"/>
            </a:br>
            <a:r>
              <a:rPr lang="en-US" dirty="0"/>
              <a:t>… and Proposed TC20/SC14 extensions</a:t>
            </a:r>
          </a:p>
        </p:txBody>
      </p:sp>
      <p:sp>
        <p:nvSpPr>
          <p:cNvPr id="11266" name="Rectangle 2"/>
          <p:cNvSpPr>
            <a:spLocks noChangeArrowheads="1"/>
          </p:cNvSpPr>
          <p:nvPr/>
        </p:nvSpPr>
        <p:spPr bwMode="auto">
          <a:xfrm>
            <a:off x="3429000" y="990600"/>
            <a:ext cx="2286000" cy="914400"/>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7" name="Text Box 3"/>
          <p:cNvSpPr txBox="1">
            <a:spLocks noChangeArrowheads="1"/>
          </p:cNvSpPr>
          <p:nvPr/>
        </p:nvSpPr>
        <p:spPr bwMode="auto">
          <a:xfrm>
            <a:off x="3733800" y="990600"/>
            <a:ext cx="1981200" cy="92551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1125"/>
              </a:spcBef>
              <a:buClrTx/>
              <a:buFontTx/>
              <a:buNone/>
              <a:defRPr/>
            </a:pPr>
            <a:r>
              <a:rPr lang="en-US" sz="1800" dirty="0">
                <a:solidFill>
                  <a:srgbClr val="FF0000"/>
                </a:solidFill>
              </a:rPr>
              <a:t>RASDS++                                                       </a:t>
            </a:r>
            <a:r>
              <a:rPr lang="en-US" sz="1800" dirty="0"/>
              <a:t>as Architectural                                                   Framework *</a:t>
            </a:r>
          </a:p>
        </p:txBody>
      </p:sp>
      <p:sp>
        <p:nvSpPr>
          <p:cNvPr id="11268" name="Rectangle 4"/>
          <p:cNvSpPr>
            <a:spLocks noChangeArrowheads="1"/>
          </p:cNvSpPr>
          <p:nvPr/>
        </p:nvSpPr>
        <p:spPr bwMode="auto">
          <a:xfrm>
            <a:off x="3352800" y="2743200"/>
            <a:ext cx="1219200" cy="2133600"/>
          </a:xfrm>
          <a:prstGeom prst="rect">
            <a:avLst/>
          </a:prstGeom>
          <a:solidFill>
            <a:srgbClr val="0C8FC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9" name="Text Box 5"/>
          <p:cNvSpPr txBox="1">
            <a:spLocks noChangeArrowheads="1"/>
          </p:cNvSpPr>
          <p:nvPr/>
        </p:nvSpPr>
        <p:spPr bwMode="auto">
          <a:xfrm>
            <a:off x="3352800" y="2743200"/>
            <a:ext cx="1293812" cy="20694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450"/>
              </a:spcBef>
              <a:buClrTx/>
              <a:buFontTx/>
              <a:buNone/>
              <a:defRPr/>
            </a:pPr>
            <a:r>
              <a:rPr lang="en-US" sz="1100" dirty="0"/>
              <a:t>Connectivity </a:t>
            </a:r>
            <a:r>
              <a:rPr lang="en-US" sz="1100" dirty="0">
                <a:solidFill>
                  <a:srgbClr val="FF0000"/>
                </a:solidFill>
              </a:rPr>
              <a:t>/ Deployment </a:t>
            </a:r>
            <a:r>
              <a:rPr lang="en-US" sz="1100" dirty="0"/>
              <a:t>Viewpoint</a:t>
            </a:r>
          </a:p>
          <a:p>
            <a:pPr>
              <a:spcBef>
                <a:spcPts val="375"/>
              </a:spcBef>
              <a:buFont typeface="Times New Roman" charset="0"/>
              <a:buChar char="•"/>
              <a:defRPr/>
            </a:pPr>
            <a:r>
              <a:rPr lang="en-US" sz="900" dirty="0"/>
              <a:t> Connectivity </a:t>
            </a:r>
          </a:p>
          <a:p>
            <a:pPr>
              <a:spcBef>
                <a:spcPts val="375"/>
              </a:spcBef>
              <a:buFont typeface="Times New Roman" charset="0"/>
              <a:buChar char="•"/>
              <a:defRPr/>
            </a:pPr>
            <a:r>
              <a:rPr lang="en-US" sz="900" dirty="0"/>
              <a:t> Components &amp; connectors</a:t>
            </a:r>
          </a:p>
          <a:p>
            <a:pPr>
              <a:spcBef>
                <a:spcPts val="375"/>
              </a:spcBef>
              <a:buFont typeface="Times New Roman" charset="0"/>
              <a:buChar char="•"/>
              <a:defRPr/>
            </a:pPr>
            <a:r>
              <a:rPr lang="en-US" sz="900" dirty="0"/>
              <a:t> RF </a:t>
            </a:r>
            <a:r>
              <a:rPr lang="en-US" sz="900" dirty="0">
                <a:solidFill>
                  <a:srgbClr val="FF0000"/>
                </a:solidFill>
              </a:rPr>
              <a:t>&amp; optical</a:t>
            </a:r>
          </a:p>
          <a:p>
            <a:pPr>
              <a:spcBef>
                <a:spcPts val="375"/>
              </a:spcBef>
              <a:buFont typeface="Times New Roman" charset="0"/>
              <a:buChar char="•"/>
              <a:defRPr/>
            </a:pPr>
            <a:r>
              <a:rPr lang="en-US" sz="900" dirty="0"/>
              <a:t> Physics of Motion</a:t>
            </a:r>
          </a:p>
          <a:p>
            <a:pPr>
              <a:spcBef>
                <a:spcPts val="375"/>
              </a:spcBef>
              <a:buFont typeface="Times New Roman" charset="0"/>
              <a:buChar char="•"/>
              <a:defRPr/>
            </a:pPr>
            <a:r>
              <a:rPr lang="en-US" sz="900" dirty="0"/>
              <a:t> End to End Views</a:t>
            </a:r>
          </a:p>
          <a:p>
            <a:pPr>
              <a:spcBef>
                <a:spcPts val="375"/>
              </a:spcBef>
              <a:buFont typeface="Times New Roman" charset="0"/>
              <a:buChar char="•"/>
              <a:defRPr/>
            </a:pPr>
            <a:r>
              <a:rPr lang="en-US" sz="900" dirty="0"/>
              <a:t> External Forces</a:t>
            </a:r>
          </a:p>
          <a:p>
            <a:pPr>
              <a:spcBef>
                <a:spcPts val="375"/>
              </a:spcBef>
              <a:buFont typeface="Times New Roman" charset="0"/>
              <a:buChar char="•"/>
              <a:defRPr/>
            </a:pPr>
            <a:r>
              <a:rPr lang="en-US" sz="900" dirty="0"/>
              <a:t> </a:t>
            </a:r>
            <a:r>
              <a:rPr lang="en-US" sz="900" dirty="0">
                <a:solidFill>
                  <a:srgbClr val="FF0000"/>
                </a:solidFill>
              </a:rPr>
              <a:t>Performance</a:t>
            </a:r>
          </a:p>
        </p:txBody>
      </p:sp>
      <p:sp>
        <p:nvSpPr>
          <p:cNvPr id="11270" name="Rectangle 6"/>
          <p:cNvSpPr>
            <a:spLocks noChangeArrowheads="1"/>
          </p:cNvSpPr>
          <p:nvPr/>
        </p:nvSpPr>
        <p:spPr bwMode="auto">
          <a:xfrm>
            <a:off x="3352800" y="5045075"/>
            <a:ext cx="1223963" cy="1828800"/>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11271" name="Text Box 7"/>
          <p:cNvSpPr txBox="1">
            <a:spLocks noChangeArrowheads="1"/>
          </p:cNvSpPr>
          <p:nvPr/>
        </p:nvSpPr>
        <p:spPr bwMode="auto">
          <a:xfrm>
            <a:off x="3429000" y="5045075"/>
            <a:ext cx="1143000" cy="17077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defPPr>
              <a:defRPr lang="en-GB"/>
            </a:defPPr>
            <a:lvl1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9pPr>
          </a:lstStyle>
          <a:p>
            <a:pPr>
              <a:defRPr/>
            </a:pPr>
            <a:r>
              <a:rPr lang="en-US" sz="1050" dirty="0"/>
              <a:t>Physical Viewpoint -Structures:</a:t>
            </a:r>
          </a:p>
          <a:p>
            <a:pPr marL="171450" indent="-171450">
              <a:buFont typeface="Arial" panose="020B0604020202020204" pitchFamily="34" charset="0"/>
              <a:buChar char="•"/>
              <a:defRPr/>
            </a:pPr>
            <a:r>
              <a:rPr lang="en-US" sz="1050" dirty="0"/>
              <a:t>Power</a:t>
            </a:r>
          </a:p>
          <a:p>
            <a:pPr marL="171450" indent="-171450">
              <a:buFont typeface="Arial" panose="020B0604020202020204" pitchFamily="34" charset="0"/>
              <a:buChar char="•"/>
              <a:defRPr/>
            </a:pPr>
            <a:r>
              <a:rPr lang="en-US" sz="1050" dirty="0"/>
              <a:t>Mass</a:t>
            </a:r>
          </a:p>
          <a:p>
            <a:pPr marL="171450" indent="-171450">
              <a:buFont typeface="Arial" panose="020B0604020202020204" pitchFamily="34" charset="0"/>
              <a:buChar char="•"/>
              <a:defRPr/>
            </a:pPr>
            <a:r>
              <a:rPr lang="en-US" sz="1050" dirty="0"/>
              <a:t>Thermal</a:t>
            </a:r>
          </a:p>
          <a:p>
            <a:pPr marL="171450" indent="-171450">
              <a:buFont typeface="Arial" panose="020B0604020202020204" pitchFamily="34" charset="0"/>
              <a:buChar char="•"/>
              <a:defRPr/>
            </a:pPr>
            <a:r>
              <a:rPr lang="en-US" sz="1050" dirty="0"/>
              <a:t>Orbit </a:t>
            </a:r>
          </a:p>
          <a:p>
            <a:pPr marL="171450" indent="-171450">
              <a:buFont typeface="Arial" panose="020B0604020202020204" pitchFamily="34" charset="0"/>
              <a:buChar char="•"/>
              <a:defRPr/>
            </a:pPr>
            <a:r>
              <a:rPr lang="en-US" sz="1050" dirty="0"/>
              <a:t>Propulsion</a:t>
            </a:r>
          </a:p>
        </p:txBody>
      </p:sp>
      <p:sp>
        <p:nvSpPr>
          <p:cNvPr id="11272" name="Rectangle 8"/>
          <p:cNvSpPr>
            <a:spLocks noChangeArrowheads="1"/>
          </p:cNvSpPr>
          <p:nvPr/>
        </p:nvSpPr>
        <p:spPr bwMode="auto">
          <a:xfrm>
            <a:off x="1981200" y="2743199"/>
            <a:ext cx="1290636" cy="2002730"/>
          </a:xfrm>
          <a:prstGeom prst="rect">
            <a:avLst/>
          </a:prstGeom>
          <a:solidFill>
            <a:srgbClr val="00FF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3" name="Text Box 9"/>
          <p:cNvSpPr txBox="1">
            <a:spLocks noChangeArrowheads="1"/>
          </p:cNvSpPr>
          <p:nvPr/>
        </p:nvSpPr>
        <p:spPr bwMode="auto">
          <a:xfrm>
            <a:off x="1958872" y="2725373"/>
            <a:ext cx="1335291" cy="18026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Enterprise</a:t>
            </a:r>
            <a:r>
              <a:rPr lang="en-US" sz="1200" dirty="0"/>
              <a:t> </a:t>
            </a:r>
            <a:r>
              <a:rPr lang="en-US" sz="1100" dirty="0"/>
              <a:t>Viewpoint </a:t>
            </a:r>
            <a:r>
              <a:rPr lang="en-US" sz="1100" dirty="0">
                <a:solidFill>
                  <a:srgbClr val="FF0000"/>
                </a:solidFill>
              </a:rPr>
              <a:t>(15288)</a:t>
            </a:r>
          </a:p>
          <a:p>
            <a:pPr>
              <a:spcBef>
                <a:spcPts val="625"/>
              </a:spcBef>
              <a:buFont typeface="Times New Roman" charset="0"/>
              <a:buChar char="•"/>
              <a:defRPr/>
            </a:pPr>
            <a:r>
              <a:rPr lang="en-US" sz="900" dirty="0"/>
              <a:t> Organizations</a:t>
            </a:r>
          </a:p>
          <a:p>
            <a:pPr>
              <a:spcBef>
                <a:spcPts val="625"/>
              </a:spcBef>
              <a:buFont typeface="Times New Roman" charset="0"/>
              <a:buChar char="•"/>
              <a:defRPr/>
            </a:pPr>
            <a:r>
              <a:rPr lang="en-US" sz="900" dirty="0"/>
              <a:t> People</a:t>
            </a:r>
          </a:p>
          <a:p>
            <a:pPr>
              <a:spcBef>
                <a:spcPts val="625"/>
              </a:spcBef>
              <a:buFont typeface="Times New Roman" charset="0"/>
              <a:buChar char="•"/>
              <a:defRPr/>
            </a:pPr>
            <a:r>
              <a:rPr lang="en-US" sz="900" dirty="0"/>
              <a:t> </a:t>
            </a:r>
            <a:r>
              <a:rPr lang="en-US" sz="900" dirty="0">
                <a:solidFill>
                  <a:srgbClr val="FF0000"/>
                </a:solidFill>
              </a:rPr>
              <a:t>Use Case</a:t>
            </a:r>
          </a:p>
          <a:p>
            <a:pPr>
              <a:spcBef>
                <a:spcPts val="625"/>
              </a:spcBef>
              <a:buFont typeface="Times New Roman" charset="0"/>
              <a:buChar char="•"/>
              <a:defRPr/>
            </a:pPr>
            <a:r>
              <a:rPr lang="en-US" sz="900" dirty="0"/>
              <a:t> Contracts Agreements </a:t>
            </a:r>
            <a:r>
              <a:rPr lang="en-US" sz="900" dirty="0">
                <a:solidFill>
                  <a:srgbClr val="FF0000"/>
                </a:solidFill>
              </a:rPr>
              <a:t>(CONFERS)</a:t>
            </a:r>
          </a:p>
          <a:p>
            <a:pPr>
              <a:spcBef>
                <a:spcPts val="625"/>
              </a:spcBef>
              <a:buFont typeface="Times New Roman" charset="0"/>
              <a:buChar char="•"/>
              <a:defRPr/>
            </a:pPr>
            <a:r>
              <a:rPr lang="en-US" sz="900" dirty="0">
                <a:solidFill>
                  <a:srgbClr val="FF0000"/>
                </a:solidFill>
              </a:rPr>
              <a:t> Glossary</a:t>
            </a:r>
          </a:p>
        </p:txBody>
      </p:sp>
      <p:sp>
        <p:nvSpPr>
          <p:cNvPr id="11274" name="Rectangle 10"/>
          <p:cNvSpPr>
            <a:spLocks noChangeArrowheads="1"/>
          </p:cNvSpPr>
          <p:nvPr/>
        </p:nvSpPr>
        <p:spPr bwMode="auto">
          <a:xfrm>
            <a:off x="1981200" y="4724399"/>
            <a:ext cx="1295400" cy="1616075"/>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5" name="Text Box 11"/>
          <p:cNvSpPr txBox="1">
            <a:spLocks noChangeArrowheads="1"/>
          </p:cNvSpPr>
          <p:nvPr/>
        </p:nvSpPr>
        <p:spPr bwMode="auto">
          <a:xfrm>
            <a:off x="2043703" y="4745929"/>
            <a:ext cx="1335291" cy="17642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50" dirty="0">
                <a:latin typeface="Arial" charset="0"/>
              </a:rPr>
              <a:t>Augment to Capture:</a:t>
            </a:r>
          </a:p>
          <a:p>
            <a:pPr>
              <a:spcBef>
                <a:spcPts val="625"/>
              </a:spcBef>
              <a:buFont typeface="Times New Roman" charset="0"/>
              <a:buChar char="•"/>
              <a:defRPr/>
            </a:pPr>
            <a:r>
              <a:rPr lang="en-US" sz="1050" dirty="0">
                <a:latin typeface="Arial" charset="0"/>
              </a:rPr>
              <a:t> </a:t>
            </a:r>
            <a:r>
              <a:rPr lang="en-US" sz="1050" dirty="0">
                <a:solidFill>
                  <a:srgbClr val="FF0000"/>
                </a:solidFill>
                <a:latin typeface="Arial" charset="0"/>
              </a:rPr>
              <a:t>Capabilities</a:t>
            </a:r>
          </a:p>
          <a:p>
            <a:pPr>
              <a:spcBef>
                <a:spcPts val="625"/>
              </a:spcBef>
              <a:buFont typeface="Times New Roman" charset="0"/>
              <a:buChar char="•"/>
              <a:defRPr/>
            </a:pPr>
            <a:r>
              <a:rPr lang="en-US" sz="1050" dirty="0">
                <a:solidFill>
                  <a:srgbClr val="FF0000"/>
                </a:solidFill>
                <a:latin typeface="Arial" charset="0"/>
              </a:rPr>
              <a:t> Mission Design &amp; Drivers (OV-1?)</a:t>
            </a:r>
          </a:p>
          <a:p>
            <a:pPr>
              <a:spcBef>
                <a:spcPts val="625"/>
              </a:spcBef>
              <a:buFont typeface="Times New Roman" charset="0"/>
              <a:buChar char="•"/>
              <a:defRPr/>
            </a:pPr>
            <a:r>
              <a:rPr lang="en-US" sz="1050" dirty="0">
                <a:latin typeface="Arial" charset="0"/>
              </a:rPr>
              <a:t> Requirements</a:t>
            </a:r>
          </a:p>
          <a:p>
            <a:pPr>
              <a:spcBef>
                <a:spcPts val="625"/>
              </a:spcBef>
              <a:buFont typeface="Times New Roman" charset="0"/>
              <a:buChar char="•"/>
              <a:defRPr/>
            </a:pPr>
            <a:r>
              <a:rPr lang="en-US" sz="1050" dirty="0">
                <a:latin typeface="Arial" charset="0"/>
              </a:rPr>
              <a:t> Phases</a:t>
            </a:r>
          </a:p>
          <a:p>
            <a:pPr>
              <a:spcBef>
                <a:spcPts val="625"/>
              </a:spcBef>
              <a:defRPr/>
            </a:pPr>
            <a:endParaRPr lang="en-US" sz="1000" dirty="0"/>
          </a:p>
        </p:txBody>
      </p:sp>
      <p:sp>
        <p:nvSpPr>
          <p:cNvPr id="11276" name="Rectangle 12"/>
          <p:cNvSpPr>
            <a:spLocks noChangeArrowheads="1"/>
          </p:cNvSpPr>
          <p:nvPr/>
        </p:nvSpPr>
        <p:spPr bwMode="auto">
          <a:xfrm>
            <a:off x="152400" y="2743200"/>
            <a:ext cx="1752600" cy="1828800"/>
          </a:xfrm>
          <a:prstGeom prst="rect">
            <a:avLst/>
          </a:prstGeom>
          <a:noFill/>
          <a:ln w="9525" cap="rnd">
            <a:solidFill>
              <a:srgbClr val="000000"/>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7" name="Text Box 13"/>
          <p:cNvSpPr txBox="1">
            <a:spLocks noChangeArrowheads="1"/>
          </p:cNvSpPr>
          <p:nvPr/>
        </p:nvSpPr>
        <p:spPr bwMode="auto">
          <a:xfrm>
            <a:off x="152400" y="2743200"/>
            <a:ext cx="1828800" cy="189500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Engineering Viewpoint</a:t>
            </a:r>
          </a:p>
          <a:p>
            <a:pPr>
              <a:spcBef>
                <a:spcPts val="625"/>
              </a:spcBef>
              <a:buFont typeface="Times New Roman" charset="0"/>
              <a:buChar char="•"/>
              <a:defRPr/>
            </a:pPr>
            <a:r>
              <a:rPr lang="en-US" sz="1000" dirty="0"/>
              <a:t> System Design &amp; Construction - realization</a:t>
            </a:r>
          </a:p>
          <a:p>
            <a:pPr>
              <a:spcBef>
                <a:spcPts val="625"/>
              </a:spcBef>
              <a:buFont typeface="Times New Roman" charset="0"/>
              <a:buChar char="•"/>
              <a:defRPr/>
            </a:pPr>
            <a:r>
              <a:rPr lang="en-US" sz="1000" dirty="0"/>
              <a:t> Functional allocation</a:t>
            </a:r>
          </a:p>
          <a:p>
            <a:pPr>
              <a:spcBef>
                <a:spcPts val="625"/>
              </a:spcBef>
              <a:buFont typeface="Times New Roman" charset="0"/>
              <a:buChar char="•"/>
              <a:defRPr/>
            </a:pPr>
            <a:r>
              <a:rPr lang="en-US" sz="1000" dirty="0"/>
              <a:t> Distribution of functions and trade-offs</a:t>
            </a:r>
          </a:p>
          <a:p>
            <a:pPr>
              <a:spcBef>
                <a:spcPts val="625"/>
              </a:spcBef>
              <a:buFont typeface="Times New Roman" charset="0"/>
              <a:buChar char="•"/>
              <a:defRPr/>
            </a:pPr>
            <a:r>
              <a:rPr lang="en-US" sz="1000" dirty="0"/>
              <a:t> Development</a:t>
            </a:r>
          </a:p>
          <a:p>
            <a:pPr>
              <a:spcBef>
                <a:spcPts val="625"/>
              </a:spcBef>
              <a:buFont typeface="Times New Roman" charset="0"/>
              <a:buChar char="•"/>
              <a:defRPr/>
            </a:pPr>
            <a:r>
              <a:rPr lang="en-US" sz="1000" dirty="0"/>
              <a:t> Validation &amp; verification &amp; engineering processes</a:t>
            </a:r>
          </a:p>
        </p:txBody>
      </p:sp>
      <p:sp>
        <p:nvSpPr>
          <p:cNvPr id="11278" name="Line 14"/>
          <p:cNvSpPr>
            <a:spLocks noChangeShapeType="1"/>
          </p:cNvSpPr>
          <p:nvPr/>
        </p:nvSpPr>
        <p:spPr bwMode="auto">
          <a:xfrm>
            <a:off x="4572000" y="1905000"/>
            <a:ext cx="1588" cy="381000"/>
          </a:xfrm>
          <a:prstGeom prst="line">
            <a:avLst/>
          </a:prstGeom>
          <a:noFill/>
          <a:ln w="9360" cap="sq">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79" name="Line 15"/>
          <p:cNvSpPr>
            <a:spLocks noChangeShapeType="1"/>
          </p:cNvSpPr>
          <p:nvPr/>
        </p:nvSpPr>
        <p:spPr bwMode="auto">
          <a:xfrm>
            <a:off x="26670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0" name="Line 16"/>
          <p:cNvSpPr>
            <a:spLocks noChangeShapeType="1"/>
          </p:cNvSpPr>
          <p:nvPr/>
        </p:nvSpPr>
        <p:spPr bwMode="auto">
          <a:xfrm>
            <a:off x="9144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1" name="Line 17"/>
          <p:cNvSpPr>
            <a:spLocks noChangeShapeType="1"/>
          </p:cNvSpPr>
          <p:nvPr/>
        </p:nvSpPr>
        <p:spPr bwMode="auto">
          <a:xfrm>
            <a:off x="4114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2" name="Text Box 18"/>
          <p:cNvSpPr txBox="1">
            <a:spLocks noChangeArrowheads="1"/>
          </p:cNvSpPr>
          <p:nvPr/>
        </p:nvSpPr>
        <p:spPr bwMode="auto">
          <a:xfrm>
            <a:off x="950710" y="3733800"/>
            <a:ext cx="1106690" cy="4022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11283" name="Text Box 19"/>
          <p:cNvSpPr txBox="1">
            <a:spLocks noChangeArrowheads="1"/>
          </p:cNvSpPr>
          <p:nvPr/>
        </p:nvSpPr>
        <p:spPr bwMode="auto">
          <a:xfrm>
            <a:off x="6477000" y="5927725"/>
            <a:ext cx="2514600" cy="782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00" dirty="0"/>
              <a:t>* Reference Architecture for Space Data Systems (RASDS)</a:t>
            </a:r>
          </a:p>
          <a:p>
            <a:pPr>
              <a:spcBef>
                <a:spcPts val="625"/>
              </a:spcBef>
              <a:buClrTx/>
              <a:buFontTx/>
              <a:buNone/>
              <a:defRPr/>
            </a:pPr>
            <a:r>
              <a:rPr lang="en-US" sz="1000" dirty="0"/>
              <a:t>** Reference Model Open Distributed Processing (RMODP, ISO 10746 spec)</a:t>
            </a:r>
          </a:p>
        </p:txBody>
      </p:sp>
      <p:sp>
        <p:nvSpPr>
          <p:cNvPr id="11284" name="Rectangle 20"/>
          <p:cNvSpPr>
            <a:spLocks noChangeArrowheads="1"/>
          </p:cNvSpPr>
          <p:nvPr/>
        </p:nvSpPr>
        <p:spPr bwMode="auto">
          <a:xfrm>
            <a:off x="4648200" y="2743200"/>
            <a:ext cx="1219200" cy="2209800"/>
          </a:xfrm>
          <a:prstGeom prst="rect">
            <a:avLst/>
          </a:prstGeom>
          <a:solidFill>
            <a:srgbClr val="CC0EC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5" name="Rectangle 21"/>
          <p:cNvSpPr>
            <a:spLocks noChangeArrowheads="1"/>
          </p:cNvSpPr>
          <p:nvPr/>
        </p:nvSpPr>
        <p:spPr bwMode="auto">
          <a:xfrm>
            <a:off x="5943600" y="2743200"/>
            <a:ext cx="1219200" cy="1981200"/>
          </a:xfrm>
          <a:prstGeom prst="rect">
            <a:avLst/>
          </a:prstGeom>
          <a:solidFill>
            <a:srgbClr val="CC0606"/>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6" name="Rectangle 22"/>
          <p:cNvSpPr>
            <a:spLocks noChangeArrowheads="1"/>
          </p:cNvSpPr>
          <p:nvPr/>
        </p:nvSpPr>
        <p:spPr bwMode="auto">
          <a:xfrm>
            <a:off x="7239000" y="2743200"/>
            <a:ext cx="1371600" cy="1981200"/>
          </a:xfrm>
          <a:prstGeom prst="rect">
            <a:avLst/>
          </a:prstGeom>
          <a:solidFill>
            <a:srgbClr val="CCC30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7" name="Text Box 23"/>
          <p:cNvSpPr txBox="1">
            <a:spLocks noChangeArrowheads="1"/>
          </p:cNvSpPr>
          <p:nvPr/>
        </p:nvSpPr>
        <p:spPr bwMode="auto">
          <a:xfrm>
            <a:off x="4648199" y="2743200"/>
            <a:ext cx="1335291" cy="2002729"/>
          </a:xfrm>
          <a:prstGeom prst="rect">
            <a:avLst/>
          </a:prstGeom>
          <a:no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Functional Viewpoint</a:t>
            </a:r>
          </a:p>
          <a:p>
            <a:pPr>
              <a:spcBef>
                <a:spcPts val="625"/>
              </a:spcBef>
              <a:buFont typeface="Times New Roman" charset="0"/>
              <a:buChar char="•"/>
              <a:defRPr/>
            </a:pPr>
            <a:r>
              <a:rPr lang="en-US" sz="1000" dirty="0"/>
              <a:t> Functional Structure - abstract</a:t>
            </a:r>
          </a:p>
          <a:p>
            <a:pPr>
              <a:spcBef>
                <a:spcPts val="625"/>
              </a:spcBef>
              <a:buFont typeface="Times New Roman" charset="0"/>
              <a:buChar char="•"/>
              <a:defRPr/>
            </a:pPr>
            <a:r>
              <a:rPr lang="en-US" sz="1000" dirty="0"/>
              <a:t> Functional Behavior &amp; abstract interfaces</a:t>
            </a:r>
          </a:p>
          <a:p>
            <a:pPr>
              <a:spcBef>
                <a:spcPts val="625"/>
              </a:spcBef>
              <a:buFont typeface="Times New Roman" charset="0"/>
              <a:buChar char="•"/>
              <a:defRPr/>
            </a:pPr>
            <a:r>
              <a:rPr lang="en-US" sz="1000" dirty="0"/>
              <a:t> End to End View</a:t>
            </a:r>
          </a:p>
          <a:p>
            <a:pPr>
              <a:spcBef>
                <a:spcPts val="625"/>
              </a:spcBef>
              <a:buFont typeface="Times New Roman" charset="0"/>
              <a:buChar char="•"/>
              <a:defRPr/>
            </a:pPr>
            <a:r>
              <a:rPr lang="en-US" sz="1000" dirty="0"/>
              <a:t> Cross Support Services</a:t>
            </a:r>
          </a:p>
        </p:txBody>
      </p:sp>
      <p:sp>
        <p:nvSpPr>
          <p:cNvPr id="11288" name="Text Box 24"/>
          <p:cNvSpPr txBox="1">
            <a:spLocks noChangeArrowheads="1"/>
          </p:cNvSpPr>
          <p:nvPr/>
        </p:nvSpPr>
        <p:spPr bwMode="auto">
          <a:xfrm>
            <a:off x="7162800" y="2743200"/>
            <a:ext cx="1524000" cy="175650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Protocol Viewpoint</a:t>
            </a:r>
          </a:p>
          <a:p>
            <a:pPr>
              <a:spcBef>
                <a:spcPts val="625"/>
              </a:spcBef>
              <a:buFont typeface="Times New Roman" charset="0"/>
              <a:buChar char="•"/>
              <a:defRPr/>
            </a:pPr>
            <a:r>
              <a:rPr lang="en-US" sz="900" dirty="0"/>
              <a:t> Protocols &amp; comm standards</a:t>
            </a:r>
          </a:p>
          <a:p>
            <a:pPr>
              <a:spcBef>
                <a:spcPts val="625"/>
              </a:spcBef>
              <a:buFont typeface="Times New Roman" charset="0"/>
              <a:buChar char="•"/>
              <a:defRPr/>
            </a:pPr>
            <a:r>
              <a:rPr lang="en-US" sz="900" dirty="0"/>
              <a:t> End to end Information Transfer Mechanisms</a:t>
            </a:r>
          </a:p>
          <a:p>
            <a:pPr>
              <a:spcBef>
                <a:spcPts val="625"/>
              </a:spcBef>
              <a:buFont typeface="Times New Roman" charset="0"/>
              <a:buChar char="•"/>
              <a:defRPr/>
            </a:pPr>
            <a:r>
              <a:rPr lang="en-US" sz="900" dirty="0"/>
              <a:t> Cross Support Services</a:t>
            </a:r>
          </a:p>
          <a:p>
            <a:pPr>
              <a:spcBef>
                <a:spcPts val="625"/>
              </a:spcBef>
              <a:buFont typeface="Times New Roman" charset="0"/>
              <a:buChar char="•"/>
              <a:defRPr/>
            </a:pPr>
            <a:r>
              <a:rPr lang="en-US" sz="900" dirty="0"/>
              <a:t> </a:t>
            </a:r>
            <a:r>
              <a:rPr lang="en-US" sz="900" dirty="0">
                <a:solidFill>
                  <a:srgbClr val="FF0000"/>
                </a:solidFill>
              </a:rPr>
              <a:t>Service interface bindings</a:t>
            </a:r>
          </a:p>
          <a:p>
            <a:pPr>
              <a:spcBef>
                <a:spcPts val="625"/>
              </a:spcBef>
              <a:buFont typeface="Times New Roman" charset="0"/>
              <a:buChar char="•"/>
              <a:defRPr/>
            </a:pPr>
            <a:r>
              <a:rPr lang="en-US" sz="900" dirty="0">
                <a:solidFill>
                  <a:srgbClr val="FF0000"/>
                </a:solidFill>
              </a:rPr>
              <a:t> State &amp; Sequence charts ?</a:t>
            </a:r>
          </a:p>
        </p:txBody>
      </p:sp>
      <p:sp>
        <p:nvSpPr>
          <p:cNvPr id="11289" name="Text Box 25"/>
          <p:cNvSpPr txBox="1">
            <a:spLocks noChangeArrowheads="1"/>
          </p:cNvSpPr>
          <p:nvPr/>
        </p:nvSpPr>
        <p:spPr bwMode="auto">
          <a:xfrm>
            <a:off x="5943600" y="2743200"/>
            <a:ext cx="1295400" cy="19257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Information Viewpoint</a:t>
            </a:r>
          </a:p>
          <a:p>
            <a:pPr>
              <a:spcBef>
                <a:spcPts val="625"/>
              </a:spcBef>
              <a:buFont typeface="Times New Roman" charset="0"/>
              <a:buChar char="•"/>
              <a:defRPr/>
            </a:pPr>
            <a:r>
              <a:rPr lang="en-US" sz="1000" dirty="0"/>
              <a:t> Information &amp; information management</a:t>
            </a:r>
          </a:p>
          <a:p>
            <a:pPr>
              <a:spcBef>
                <a:spcPts val="625"/>
              </a:spcBef>
              <a:buFont typeface="Times New Roman" charset="0"/>
              <a:buChar char="•"/>
              <a:defRPr/>
            </a:pPr>
            <a:r>
              <a:rPr lang="en-US" sz="1000" dirty="0"/>
              <a:t> Data structures, syntax &amp; semantics</a:t>
            </a:r>
          </a:p>
          <a:p>
            <a:pPr>
              <a:spcBef>
                <a:spcPts val="625"/>
              </a:spcBef>
              <a:buFont typeface="Times New Roman" charset="0"/>
              <a:buChar char="•"/>
              <a:defRPr/>
            </a:pPr>
            <a:r>
              <a:rPr lang="en-US" sz="1000" dirty="0"/>
              <a:t> </a:t>
            </a:r>
            <a:r>
              <a:rPr lang="en-US" sz="1000" dirty="0">
                <a:solidFill>
                  <a:schemeClr val="bg1"/>
                </a:solidFill>
              </a:rPr>
              <a:t>Attributes &amp; constraints (ASN, FRM, EDS)</a:t>
            </a:r>
          </a:p>
        </p:txBody>
      </p:sp>
      <p:sp>
        <p:nvSpPr>
          <p:cNvPr id="11290" name="Line 26"/>
          <p:cNvSpPr>
            <a:spLocks noChangeShapeType="1"/>
          </p:cNvSpPr>
          <p:nvPr/>
        </p:nvSpPr>
        <p:spPr bwMode="auto">
          <a:xfrm>
            <a:off x="5257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1" name="Line 27"/>
          <p:cNvSpPr>
            <a:spLocks noChangeShapeType="1"/>
          </p:cNvSpPr>
          <p:nvPr/>
        </p:nvSpPr>
        <p:spPr bwMode="auto">
          <a:xfrm>
            <a:off x="65532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2" name="Line 28"/>
          <p:cNvSpPr>
            <a:spLocks noChangeShapeType="1"/>
          </p:cNvSpPr>
          <p:nvPr/>
        </p:nvSpPr>
        <p:spPr bwMode="auto">
          <a:xfrm>
            <a:off x="78486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3" name="Line 29"/>
          <p:cNvSpPr>
            <a:spLocks noChangeShapeType="1"/>
          </p:cNvSpPr>
          <p:nvPr/>
        </p:nvSpPr>
        <p:spPr bwMode="auto">
          <a:xfrm>
            <a:off x="2667000" y="2286000"/>
            <a:ext cx="51816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4" name="Line 30"/>
          <p:cNvSpPr>
            <a:spLocks noChangeShapeType="1"/>
          </p:cNvSpPr>
          <p:nvPr/>
        </p:nvSpPr>
        <p:spPr bwMode="auto">
          <a:xfrm flipH="1">
            <a:off x="912813" y="2286000"/>
            <a:ext cx="1755775"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5" name="Text Box 31"/>
          <p:cNvSpPr txBox="1">
            <a:spLocks noChangeArrowheads="1"/>
          </p:cNvSpPr>
          <p:nvPr/>
        </p:nvSpPr>
        <p:spPr bwMode="auto">
          <a:xfrm>
            <a:off x="152400" y="4800600"/>
            <a:ext cx="1728381" cy="1616075"/>
          </a:xfrm>
          <a:prstGeom prst="rect">
            <a:avLst/>
          </a:prstGeom>
          <a:noFill/>
          <a:ln>
            <a:solidFill>
              <a:schemeClr val="tx1"/>
            </a:solidFill>
            <a:prstDash val="sysDot"/>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Mission Assurance Viewpoint ??</a:t>
            </a:r>
          </a:p>
          <a:p>
            <a:pPr>
              <a:spcBef>
                <a:spcPts val="625"/>
              </a:spcBef>
              <a:buFont typeface="Times New Roman" charset="0"/>
              <a:buChar char="•"/>
              <a:defRPr/>
            </a:pPr>
            <a:r>
              <a:rPr lang="en-US" sz="1000" dirty="0"/>
              <a:t> Enterprise Risks</a:t>
            </a:r>
          </a:p>
          <a:p>
            <a:pPr>
              <a:spcBef>
                <a:spcPts val="625"/>
              </a:spcBef>
              <a:buFont typeface="Times New Roman" charset="0"/>
              <a:buChar char="•"/>
              <a:defRPr/>
            </a:pPr>
            <a:r>
              <a:rPr lang="en-US" sz="1000" dirty="0"/>
              <a:t> Cost</a:t>
            </a:r>
          </a:p>
          <a:p>
            <a:pPr>
              <a:spcBef>
                <a:spcPts val="625"/>
              </a:spcBef>
              <a:buFont typeface="Times New Roman" charset="0"/>
              <a:buChar char="•"/>
              <a:defRPr/>
            </a:pPr>
            <a:r>
              <a:rPr lang="en-US" sz="1000" dirty="0"/>
              <a:t> Validation &amp; verification</a:t>
            </a:r>
          </a:p>
          <a:p>
            <a:pPr>
              <a:spcBef>
                <a:spcPts val="625"/>
              </a:spcBef>
              <a:buFont typeface="Times New Roman" charset="0"/>
              <a:buChar char="•"/>
              <a:defRPr/>
            </a:pPr>
            <a:r>
              <a:rPr lang="en-US" sz="1000" dirty="0"/>
              <a:t> Safety</a:t>
            </a:r>
          </a:p>
          <a:p>
            <a:pPr>
              <a:spcBef>
                <a:spcPts val="625"/>
              </a:spcBef>
              <a:buFont typeface="Times New Roman" charset="0"/>
              <a:buChar char="•"/>
              <a:defRPr/>
            </a:pPr>
            <a:r>
              <a:rPr lang="en-US" sz="1000" dirty="0"/>
              <a:t> Reliability &amp; quality</a:t>
            </a:r>
          </a:p>
        </p:txBody>
      </p:sp>
      <p:sp>
        <p:nvSpPr>
          <p:cNvPr id="11296" name="Rectangle 32"/>
          <p:cNvSpPr>
            <a:spLocks noChangeArrowheads="1"/>
          </p:cNvSpPr>
          <p:nvPr/>
        </p:nvSpPr>
        <p:spPr bwMode="auto">
          <a:xfrm>
            <a:off x="4876800" y="5029200"/>
            <a:ext cx="1223963" cy="1828800"/>
          </a:xfrm>
          <a:prstGeom prst="rect">
            <a:avLst/>
          </a:prstGeom>
          <a:solidFill>
            <a:srgbClr val="3FCCB6"/>
          </a:solid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97" name="Text Box 33"/>
          <p:cNvSpPr txBox="1">
            <a:spLocks noChangeArrowheads="1"/>
          </p:cNvSpPr>
          <p:nvPr/>
        </p:nvSpPr>
        <p:spPr bwMode="auto">
          <a:xfrm>
            <a:off x="4927600" y="5000721"/>
            <a:ext cx="1244600" cy="19334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050" dirty="0">
                <a:latin typeface="+mj-lt"/>
              </a:rPr>
              <a:t>Operational Viewpoint</a:t>
            </a:r>
          </a:p>
          <a:p>
            <a:pPr>
              <a:spcBef>
                <a:spcPts val="625"/>
              </a:spcBef>
              <a:buFont typeface="Times New Roman" charset="0"/>
              <a:buChar char="•"/>
              <a:defRPr/>
            </a:pPr>
            <a:r>
              <a:rPr lang="en-US" sz="1050" dirty="0">
                <a:latin typeface="Arial" charset="0"/>
              </a:rPr>
              <a:t> Processes</a:t>
            </a:r>
          </a:p>
          <a:p>
            <a:pPr>
              <a:spcBef>
                <a:spcPts val="625"/>
              </a:spcBef>
              <a:buFont typeface="Times New Roman" charset="0"/>
              <a:buChar char="•"/>
              <a:defRPr/>
            </a:pPr>
            <a:r>
              <a:rPr lang="en-US" sz="1050" dirty="0">
                <a:latin typeface="Arial" charset="0"/>
              </a:rPr>
              <a:t> Procedures</a:t>
            </a:r>
          </a:p>
          <a:p>
            <a:pPr>
              <a:spcBef>
                <a:spcPts val="625"/>
              </a:spcBef>
              <a:buFont typeface="Times New Roman" charset="0"/>
              <a:buChar char="•"/>
              <a:defRPr/>
            </a:pPr>
            <a:r>
              <a:rPr lang="en-US" sz="1050" dirty="0">
                <a:latin typeface="Arial" charset="0"/>
              </a:rPr>
              <a:t> Activities, tasks, actions</a:t>
            </a:r>
          </a:p>
          <a:p>
            <a:pPr>
              <a:spcBef>
                <a:spcPts val="625"/>
              </a:spcBef>
              <a:buFont typeface="Times New Roman" charset="0"/>
              <a:buChar char="•"/>
              <a:defRPr/>
            </a:pPr>
            <a:r>
              <a:rPr lang="en-US" sz="1050" dirty="0">
                <a:latin typeface="Arial" charset="0"/>
              </a:rPr>
              <a:t> Scenarios, Events</a:t>
            </a:r>
          </a:p>
          <a:p>
            <a:pPr>
              <a:spcBef>
                <a:spcPts val="625"/>
              </a:spcBef>
              <a:buFont typeface="Times New Roman" charset="0"/>
              <a:buChar char="•"/>
              <a:defRPr/>
            </a:pPr>
            <a:r>
              <a:rPr lang="en-US" sz="1050" dirty="0">
                <a:latin typeface="Arial" charset="0"/>
              </a:rPr>
              <a:t> Modes &amp; states</a:t>
            </a:r>
          </a:p>
        </p:txBody>
      </p:sp>
      <p:sp>
        <p:nvSpPr>
          <p:cNvPr id="2" name="Date Placeholder 1">
            <a:extLst>
              <a:ext uri="{FF2B5EF4-FFF2-40B4-BE49-F238E27FC236}">
                <a16:creationId xmlns:a16="http://schemas.microsoft.com/office/drawing/2014/main" id="{69497EED-E123-D24A-8256-16D107A803DA}"/>
              </a:ext>
            </a:extLst>
          </p:cNvPr>
          <p:cNvSpPr>
            <a:spLocks noGrp="1"/>
          </p:cNvSpPr>
          <p:nvPr>
            <p:ph type="dt" sz="half" idx="2"/>
          </p:nvPr>
        </p:nvSpPr>
        <p:spPr>
          <a:xfrm>
            <a:off x="46831" y="6519997"/>
            <a:ext cx="1731963" cy="268288"/>
          </a:xfrm>
        </p:spPr>
        <p:txBody>
          <a:bodyPr/>
          <a:lstStyle/>
          <a:p>
            <a:r>
              <a:rPr lang="en-US"/>
              <a:t>10 October 2021</a:t>
            </a:r>
            <a:endParaRPr lang="en-US" dirty="0"/>
          </a:p>
        </p:txBody>
      </p:sp>
      <p:sp>
        <p:nvSpPr>
          <p:cNvPr id="36" name="Text Box 13">
            <a:extLst>
              <a:ext uri="{FF2B5EF4-FFF2-40B4-BE49-F238E27FC236}">
                <a16:creationId xmlns:a16="http://schemas.microsoft.com/office/drawing/2014/main" id="{34AC0140-4210-0A40-B47F-DD8256070B39}"/>
              </a:ext>
            </a:extLst>
          </p:cNvPr>
          <p:cNvSpPr txBox="1">
            <a:spLocks noChangeArrowheads="1"/>
          </p:cNvSpPr>
          <p:nvPr/>
        </p:nvSpPr>
        <p:spPr bwMode="auto">
          <a:xfrm>
            <a:off x="368137" y="776458"/>
            <a:ext cx="2143287" cy="1433342"/>
          </a:xfrm>
          <a:prstGeom prst="rect">
            <a:avLst/>
          </a:prstGeom>
          <a:solidFill>
            <a:srgbClr val="FF7C00"/>
          </a:solidFill>
          <a:ln w="12700">
            <a:solidFill>
              <a:schemeClr val="tx1"/>
            </a:solidFill>
            <a:prstDash val="dashDot"/>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Services Viewpoint</a:t>
            </a:r>
          </a:p>
          <a:p>
            <a:pPr>
              <a:spcBef>
                <a:spcPts val="625"/>
              </a:spcBef>
              <a:buFont typeface="Times New Roman" charset="0"/>
              <a:buChar char="•"/>
              <a:defRPr/>
            </a:pPr>
            <a:r>
              <a:rPr lang="en-US" sz="1000" dirty="0"/>
              <a:t> Tabular views of functions, operations, and related standards</a:t>
            </a:r>
          </a:p>
          <a:p>
            <a:pPr>
              <a:spcBef>
                <a:spcPts val="625"/>
              </a:spcBef>
              <a:buFont typeface="Times New Roman" charset="0"/>
              <a:buChar char="•"/>
              <a:defRPr/>
            </a:pPr>
            <a:r>
              <a:rPr lang="en-US" sz="1000" dirty="0"/>
              <a:t> Support system Design &amp; Construction - realization</a:t>
            </a:r>
          </a:p>
          <a:p>
            <a:pPr>
              <a:spcBef>
                <a:spcPts val="625"/>
              </a:spcBef>
              <a:buFont typeface="Times New Roman" charset="0"/>
              <a:buChar char="•"/>
              <a:defRPr/>
            </a:pPr>
            <a:r>
              <a:rPr lang="en-US" sz="1000" dirty="0"/>
              <a:t> Correspondence to Protocol stacks and interface binding signature</a:t>
            </a:r>
          </a:p>
        </p:txBody>
      </p:sp>
      <p:sp>
        <p:nvSpPr>
          <p:cNvPr id="4" name="Rectangle 3">
            <a:extLst>
              <a:ext uri="{FF2B5EF4-FFF2-40B4-BE49-F238E27FC236}">
                <a16:creationId xmlns:a16="http://schemas.microsoft.com/office/drawing/2014/main" id="{9493FDEC-8C24-7947-A07F-D8B9FB0549AC}"/>
              </a:ext>
            </a:extLst>
          </p:cNvPr>
          <p:cNvSpPr/>
          <p:nvPr/>
        </p:nvSpPr>
        <p:spPr>
          <a:xfrm>
            <a:off x="3238298" y="2336073"/>
            <a:ext cx="2890836" cy="400110"/>
          </a:xfrm>
          <a:prstGeom prst="rect">
            <a:avLst/>
          </a:prstGeom>
        </p:spPr>
        <p:txBody>
          <a:bodyPr wrap="square">
            <a:spAutoFit/>
          </a:bodyPr>
          <a:lstStyle/>
          <a:p>
            <a:r>
              <a:rPr lang="en-US" sz="1000" dirty="0"/>
              <a:t>Functional allocation and distribution of functions and trade-offs (correspondence)</a:t>
            </a:r>
          </a:p>
        </p:txBody>
      </p:sp>
      <p:sp>
        <p:nvSpPr>
          <p:cNvPr id="38" name="Text Box 18">
            <a:extLst>
              <a:ext uri="{FF2B5EF4-FFF2-40B4-BE49-F238E27FC236}">
                <a16:creationId xmlns:a16="http://schemas.microsoft.com/office/drawing/2014/main" id="{5F70FD3B-4685-434B-AE9D-D6B81DB4FFBB}"/>
              </a:ext>
            </a:extLst>
          </p:cNvPr>
          <p:cNvSpPr txBox="1">
            <a:spLocks noChangeArrowheads="1"/>
          </p:cNvSpPr>
          <p:nvPr/>
        </p:nvSpPr>
        <p:spPr bwMode="auto">
          <a:xfrm>
            <a:off x="790272" y="5410200"/>
            <a:ext cx="1090509" cy="4022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39" name="Rectangle 6">
            <a:extLst>
              <a:ext uri="{FF2B5EF4-FFF2-40B4-BE49-F238E27FC236}">
                <a16:creationId xmlns:a16="http://schemas.microsoft.com/office/drawing/2014/main" id="{4C96CBC6-30E2-2043-A292-C78D79ADE3F8}"/>
              </a:ext>
            </a:extLst>
          </p:cNvPr>
          <p:cNvSpPr>
            <a:spLocks noChangeArrowheads="1"/>
          </p:cNvSpPr>
          <p:nvPr/>
        </p:nvSpPr>
        <p:spPr bwMode="auto">
          <a:xfrm>
            <a:off x="6603206" y="5000721"/>
            <a:ext cx="102394" cy="123921"/>
          </a:xfrm>
          <a:prstGeom prst="rect">
            <a:avLst/>
          </a:prstGeom>
          <a:solidFill>
            <a:srgbClr val="FF7C00"/>
          </a:solid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0" name="Rectangle 6">
            <a:extLst>
              <a:ext uri="{FF2B5EF4-FFF2-40B4-BE49-F238E27FC236}">
                <a16:creationId xmlns:a16="http://schemas.microsoft.com/office/drawing/2014/main" id="{0D7E6B00-22A9-664B-B7E4-1B05A0D3EB8E}"/>
              </a:ext>
            </a:extLst>
          </p:cNvPr>
          <p:cNvSpPr>
            <a:spLocks noChangeArrowheads="1"/>
          </p:cNvSpPr>
          <p:nvPr/>
        </p:nvSpPr>
        <p:spPr bwMode="auto">
          <a:xfrm>
            <a:off x="6603206" y="5210079"/>
            <a:ext cx="102394" cy="123921"/>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1" name="Rectangle 6">
            <a:extLst>
              <a:ext uri="{FF2B5EF4-FFF2-40B4-BE49-F238E27FC236}">
                <a16:creationId xmlns:a16="http://schemas.microsoft.com/office/drawing/2014/main" id="{CEEF17F8-0D64-154D-8485-A686793931C1}"/>
              </a:ext>
            </a:extLst>
          </p:cNvPr>
          <p:cNvSpPr>
            <a:spLocks noChangeArrowheads="1"/>
          </p:cNvSpPr>
          <p:nvPr/>
        </p:nvSpPr>
        <p:spPr bwMode="auto">
          <a:xfrm>
            <a:off x="6603206" y="5438679"/>
            <a:ext cx="102394" cy="123921"/>
          </a:xfrm>
          <a:prstGeom prst="rect">
            <a:avLst/>
          </a:prstGeom>
          <a:noFill/>
          <a:ln w="9525" cap="rnd">
            <a:solidFill>
              <a:srgbClr val="000000"/>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3" name="Rectangle 2">
            <a:extLst>
              <a:ext uri="{FF2B5EF4-FFF2-40B4-BE49-F238E27FC236}">
                <a16:creationId xmlns:a16="http://schemas.microsoft.com/office/drawing/2014/main" id="{9111BD2A-7D2C-FF41-A916-9E957F82C921}"/>
              </a:ext>
            </a:extLst>
          </p:cNvPr>
          <p:cNvSpPr/>
          <p:nvPr/>
        </p:nvSpPr>
        <p:spPr>
          <a:xfrm>
            <a:off x="6792706" y="4950768"/>
            <a:ext cx="947695" cy="230832"/>
          </a:xfrm>
          <a:prstGeom prst="rect">
            <a:avLst/>
          </a:prstGeom>
        </p:spPr>
        <p:txBody>
          <a:bodyPr wrap="none">
            <a:spAutoFit/>
          </a:bodyPr>
          <a:lstStyle/>
          <a:p>
            <a:r>
              <a:rPr lang="en-US" sz="900" b="0" dirty="0"/>
              <a:t>New Viewpoint</a:t>
            </a:r>
          </a:p>
        </p:txBody>
      </p:sp>
      <p:sp>
        <p:nvSpPr>
          <p:cNvPr id="43" name="Rectangle 42">
            <a:extLst>
              <a:ext uri="{FF2B5EF4-FFF2-40B4-BE49-F238E27FC236}">
                <a16:creationId xmlns:a16="http://schemas.microsoft.com/office/drawing/2014/main" id="{8E4BFE98-77BE-444E-B339-FF4C1E96CDC0}"/>
              </a:ext>
            </a:extLst>
          </p:cNvPr>
          <p:cNvSpPr/>
          <p:nvPr/>
        </p:nvSpPr>
        <p:spPr>
          <a:xfrm>
            <a:off x="6792706" y="5156623"/>
            <a:ext cx="1184940" cy="230832"/>
          </a:xfrm>
          <a:prstGeom prst="rect">
            <a:avLst/>
          </a:prstGeom>
        </p:spPr>
        <p:txBody>
          <a:bodyPr wrap="none">
            <a:spAutoFit/>
          </a:bodyPr>
          <a:lstStyle/>
          <a:p>
            <a:r>
              <a:rPr lang="en-US" sz="900" b="0" dirty="0"/>
              <a:t>Modified Viewpoint</a:t>
            </a:r>
          </a:p>
        </p:txBody>
      </p:sp>
      <p:sp>
        <p:nvSpPr>
          <p:cNvPr id="44" name="Rectangle 43">
            <a:extLst>
              <a:ext uri="{FF2B5EF4-FFF2-40B4-BE49-F238E27FC236}">
                <a16:creationId xmlns:a16="http://schemas.microsoft.com/office/drawing/2014/main" id="{F56A02C9-3B89-5A4E-977C-D635E1E6EC35}"/>
              </a:ext>
            </a:extLst>
          </p:cNvPr>
          <p:cNvSpPr/>
          <p:nvPr/>
        </p:nvSpPr>
        <p:spPr>
          <a:xfrm>
            <a:off x="6792706" y="5370777"/>
            <a:ext cx="1332416" cy="230832"/>
          </a:xfrm>
          <a:prstGeom prst="rect">
            <a:avLst/>
          </a:prstGeom>
        </p:spPr>
        <p:txBody>
          <a:bodyPr wrap="none">
            <a:spAutoFit/>
          </a:bodyPr>
          <a:lstStyle/>
          <a:p>
            <a:r>
              <a:rPr lang="en-US" sz="900" b="0" dirty="0"/>
              <a:t>De-selected Viewpoint</a:t>
            </a:r>
          </a:p>
        </p:txBody>
      </p:sp>
    </p:spTree>
    <p:extLst>
      <p:ext uri="{BB962C8B-B14F-4D97-AF65-F5344CB8AC3E}">
        <p14:creationId xmlns:p14="http://schemas.microsoft.com/office/powerpoint/2010/main" val="31845201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additive="repl">
                                        <p:cTn id="6" dur="1" fill="hold">
                                          <p:stCondLst>
                                            <p:cond delay="0"/>
                                          </p:stCondLst>
                                        </p:cTn>
                                        <p:tgtEl>
                                          <p:spTgt spid="11276"/>
                                        </p:tgtEl>
                                        <p:attrNameLst>
                                          <p:attrName>style.visibility</p:attrName>
                                        </p:attrNameLst>
                                      </p:cBhvr>
                                      <p:to>
                                        <p:strVal val="visible"/>
                                      </p:to>
                                    </p:set>
                                    <p:anim calcmode="lin" valueType="num">
                                      <p:cBhvr>
                                        <p:cTn id="7" dur="500" fill="hold"/>
                                        <p:tgtEl>
                                          <p:spTgt spid="11276"/>
                                        </p:tgtEl>
                                        <p:attrNameLst>
                                          <p:attrName>ppt_x</p:attrName>
                                        </p:attrNameLst>
                                      </p:cBhvr>
                                      <p:tavLst>
                                        <p:tav tm="100000">
                                          <p:val>
                                            <p:strVal val="#ppt_x"/>
                                          </p:val>
                                        </p:tav>
                                        <p:tav>
                                          <p:val>
                                            <p:strVal val="#ppt_x"/>
                                          </p:val>
                                        </p:tav>
                                      </p:tavLst>
                                    </p:anim>
                                    <p:anim calcmode="lin" valueType="num">
                                      <p:cBhvr>
                                        <p:cTn id="8" dur="500" fill="hold"/>
                                        <p:tgtEl>
                                          <p:spTgt spid="11276"/>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1277"/>
                                        </p:tgtEl>
                                        <p:attrNameLst>
                                          <p:attrName>style.visibility</p:attrName>
                                        </p:attrNameLst>
                                      </p:cBhvr>
                                      <p:to>
                                        <p:strVal val="visible"/>
                                      </p:to>
                                    </p:set>
                                    <p:anim calcmode="lin" valueType="num">
                                      <p:cBhvr>
                                        <p:cTn id="11" dur="500" fill="hold"/>
                                        <p:tgtEl>
                                          <p:spTgt spid="11277"/>
                                        </p:tgtEl>
                                        <p:attrNameLst>
                                          <p:attrName>ppt_x</p:attrName>
                                        </p:attrNameLst>
                                      </p:cBhvr>
                                      <p:tavLst>
                                        <p:tav tm="100000">
                                          <p:val>
                                            <p:strVal val="#ppt_x"/>
                                          </p:val>
                                        </p:tav>
                                        <p:tav>
                                          <p:val>
                                            <p:strVal val="#ppt_x"/>
                                          </p:val>
                                        </p:tav>
                                      </p:tavLst>
                                    </p:anim>
                                    <p:anim calcmode="lin" valueType="num">
                                      <p:cBhvr>
                                        <p:cTn id="12" dur="500" fill="hold"/>
                                        <p:tgtEl>
                                          <p:spTgt spid="11277"/>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1280"/>
                                        </p:tgtEl>
                                        <p:attrNameLst>
                                          <p:attrName>style.visibility</p:attrName>
                                        </p:attrNameLst>
                                      </p:cBhvr>
                                      <p:to>
                                        <p:strVal val="visible"/>
                                      </p:to>
                                    </p:set>
                                    <p:anim calcmode="lin" valueType="num">
                                      <p:cBhvr>
                                        <p:cTn id="15" dur="500" fill="hold"/>
                                        <p:tgtEl>
                                          <p:spTgt spid="11280"/>
                                        </p:tgtEl>
                                        <p:attrNameLst>
                                          <p:attrName>ppt_x</p:attrName>
                                        </p:attrNameLst>
                                      </p:cBhvr>
                                      <p:tavLst>
                                        <p:tav tm="100000">
                                          <p:val>
                                            <p:strVal val="#ppt_x"/>
                                          </p:val>
                                        </p:tav>
                                        <p:tav>
                                          <p:val>
                                            <p:strVal val="#ppt_x"/>
                                          </p:val>
                                        </p:tav>
                                      </p:tavLst>
                                    </p:anim>
                                    <p:anim calcmode="lin" valueType="num">
                                      <p:cBhvr>
                                        <p:cTn id="16" dur="500" fill="hold"/>
                                        <p:tgtEl>
                                          <p:spTgt spid="11280"/>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11282"/>
                                        </p:tgtEl>
                                        <p:attrNameLst>
                                          <p:attrName>style.visibility</p:attrName>
                                        </p:attrNameLst>
                                      </p:cBhvr>
                                      <p:to>
                                        <p:strVal val="visible"/>
                                      </p:to>
                                    </p:set>
                                    <p:anim calcmode="lin" valueType="num">
                                      <p:cBhvr>
                                        <p:cTn id="19" dur="500" fill="hold"/>
                                        <p:tgtEl>
                                          <p:spTgt spid="11282"/>
                                        </p:tgtEl>
                                        <p:attrNameLst>
                                          <p:attrName>ppt_x</p:attrName>
                                        </p:attrNameLst>
                                      </p:cBhvr>
                                      <p:tavLst>
                                        <p:tav tm="100000">
                                          <p:val>
                                            <p:strVal val="#ppt_x"/>
                                          </p:val>
                                        </p:tav>
                                        <p:tav>
                                          <p:val>
                                            <p:strVal val="#ppt_x"/>
                                          </p:val>
                                        </p:tav>
                                      </p:tavLst>
                                    </p:anim>
                                    <p:anim calcmode="lin" valueType="num">
                                      <p:cBhvr>
                                        <p:cTn id="20" dur="500" fill="hold"/>
                                        <p:tgtEl>
                                          <p:spTgt spid="11282"/>
                                        </p:tgtEl>
                                        <p:attrNameLst>
                                          <p:attrName>ppt_y</p:attrName>
                                        </p:attrNameLst>
                                      </p:cBhvr>
                                      <p:tavLst>
                                        <p:tav tm="100000">
                                          <p:val>
                                            <p:strVal val="1+#ppt_h/2"/>
                                          </p:val>
                                        </p:tav>
                                        <p:tav>
                                          <p:val>
                                            <p:strVal val="#ppt_y"/>
                                          </p:val>
                                        </p:tav>
                                      </p:tavLst>
                                    </p:anim>
                                  </p:childTnLst>
                                </p:cTn>
                              </p:par>
                              <p:par>
                                <p:cTn id="21" presetID="2" presetClass="entr" presetSubtype="4" fill="hold" grpId="0" nodeType="withEffect">
                                  <p:stCondLst>
                                    <p:cond delay="0"/>
                                  </p:stCondLst>
                                  <p:childTnLst>
                                    <p:set>
                                      <p:cBhvr additive="repl">
                                        <p:cTn id="22" dur="1" fill="hold">
                                          <p:stCondLst>
                                            <p:cond delay="0"/>
                                          </p:stCondLst>
                                        </p:cTn>
                                        <p:tgtEl>
                                          <p:spTgt spid="11270"/>
                                        </p:tgtEl>
                                        <p:attrNameLst>
                                          <p:attrName>style.visibility</p:attrName>
                                        </p:attrNameLst>
                                      </p:cBhvr>
                                      <p:to>
                                        <p:strVal val="visible"/>
                                      </p:to>
                                    </p:set>
                                    <p:anim calcmode="lin" valueType="num">
                                      <p:cBhvr>
                                        <p:cTn id="23" dur="500" fill="hold"/>
                                        <p:tgtEl>
                                          <p:spTgt spid="11270"/>
                                        </p:tgtEl>
                                        <p:attrNameLst>
                                          <p:attrName>ppt_x</p:attrName>
                                        </p:attrNameLst>
                                      </p:cBhvr>
                                      <p:tavLst>
                                        <p:tav tm="100000">
                                          <p:val>
                                            <p:strVal val="#ppt_x"/>
                                          </p:val>
                                        </p:tav>
                                        <p:tav>
                                          <p:val>
                                            <p:strVal val="#ppt_x"/>
                                          </p:val>
                                        </p:tav>
                                      </p:tavLst>
                                    </p:anim>
                                    <p:anim calcmode="lin" valueType="num">
                                      <p:cBhvr>
                                        <p:cTn id="24" dur="500" fill="hold"/>
                                        <p:tgtEl>
                                          <p:spTgt spid="11270"/>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ppt_x</p:attrName>
                                        </p:attrNameLst>
                                      </p:cBhvr>
                                      <p:tavLst>
                                        <p:tav tm="100000">
                                          <p:val>
                                            <p:strVal val="#ppt_x"/>
                                          </p:val>
                                        </p:tav>
                                        <p:tav>
                                          <p:val>
                                            <p:strVal val="#ppt_x"/>
                                          </p:val>
                                        </p:tav>
                                      </p:tavLst>
                                    </p:anim>
                                    <p:anim calcmode="lin" valueType="num">
                                      <p:cBhvr>
                                        <p:cTn id="28" dur="500" fill="hold"/>
                                        <p:tgtEl>
                                          <p:spTgt spid="11271"/>
                                        </p:tgtEl>
                                        <p:attrNameLst>
                                          <p:attrName>ppt_y</p:attrName>
                                        </p:attrNameLst>
                                      </p:cBhvr>
                                      <p:tavLst>
                                        <p:tav tm="100000">
                                          <p:val>
                                            <p:strVal val="1+#ppt_h/2"/>
                                          </p:val>
                                        </p:tav>
                                        <p:tav>
                                          <p:val>
                                            <p:strVal val="#ppt_y"/>
                                          </p:val>
                                        </p:tav>
                                      </p:tavLst>
                                    </p:anim>
                                  </p:childTnLst>
                                </p:cTn>
                              </p:par>
                              <p:par>
                                <p:cTn id="29" presetID="2" presetClass="entr" presetSubtype="4" fill="hold" grpId="0" nodeType="withEffect">
                                  <p:stCondLst>
                                    <p:cond delay="0"/>
                                  </p:stCondLst>
                                  <p:childTnLst>
                                    <p:set>
                                      <p:cBhvr additive="repl">
                                        <p:cTn id="30" dur="1" fill="hold">
                                          <p:stCondLst>
                                            <p:cond delay="0"/>
                                          </p:stCondLst>
                                        </p:cTn>
                                        <p:tgtEl>
                                          <p:spTgt spid="11274"/>
                                        </p:tgtEl>
                                        <p:attrNameLst>
                                          <p:attrName>style.visibility</p:attrName>
                                        </p:attrNameLst>
                                      </p:cBhvr>
                                      <p:to>
                                        <p:strVal val="visible"/>
                                      </p:to>
                                    </p:set>
                                    <p:anim calcmode="lin" valueType="num">
                                      <p:cBhvr>
                                        <p:cTn id="31" dur="500" fill="hold"/>
                                        <p:tgtEl>
                                          <p:spTgt spid="11274"/>
                                        </p:tgtEl>
                                        <p:attrNameLst>
                                          <p:attrName>ppt_x</p:attrName>
                                        </p:attrNameLst>
                                      </p:cBhvr>
                                      <p:tavLst>
                                        <p:tav tm="100000">
                                          <p:val>
                                            <p:strVal val="#ppt_x"/>
                                          </p:val>
                                        </p:tav>
                                        <p:tav>
                                          <p:val>
                                            <p:strVal val="#ppt_x"/>
                                          </p:val>
                                        </p:tav>
                                      </p:tavLst>
                                    </p:anim>
                                    <p:anim calcmode="lin" valueType="num">
                                      <p:cBhvr>
                                        <p:cTn id="32" dur="500" fill="hold"/>
                                        <p:tgtEl>
                                          <p:spTgt spid="11274"/>
                                        </p:tgtEl>
                                        <p:attrNameLst>
                                          <p:attrName>ppt_y</p:attrName>
                                        </p:attrNameLst>
                                      </p:cBhvr>
                                      <p:tavLst>
                                        <p:tav tm="100000">
                                          <p:val>
                                            <p:strVal val="1+#ppt_h/2"/>
                                          </p:val>
                                        </p:tav>
                                        <p:tav>
                                          <p:val>
                                            <p:strVal val="#ppt_y"/>
                                          </p:val>
                                        </p:tav>
                                      </p:tavLst>
                                    </p:anim>
                                  </p:childTnLst>
                                </p:cTn>
                              </p:par>
                              <p:par>
                                <p:cTn id="33" presetID="2" presetClass="entr" presetSubtype="4" fill="hold" nodeType="withEffect">
                                  <p:stCondLst>
                                    <p:cond delay="0"/>
                                  </p:stCondLst>
                                  <p:childTnLst>
                                    <p:set>
                                      <p:cBhvr additive="repl">
                                        <p:cTn id="34" dur="1" fill="hold">
                                          <p:stCondLst>
                                            <p:cond delay="0"/>
                                          </p:stCondLst>
                                        </p:cTn>
                                        <p:tgtEl>
                                          <p:spTgt spid="11275"/>
                                        </p:tgtEl>
                                        <p:attrNameLst>
                                          <p:attrName>style.visibility</p:attrName>
                                        </p:attrNameLst>
                                      </p:cBhvr>
                                      <p:to>
                                        <p:strVal val="visible"/>
                                      </p:to>
                                    </p:set>
                                    <p:anim calcmode="lin" valueType="num">
                                      <p:cBhvr>
                                        <p:cTn id="35" dur="500" fill="hold"/>
                                        <p:tgtEl>
                                          <p:spTgt spid="11275"/>
                                        </p:tgtEl>
                                        <p:attrNameLst>
                                          <p:attrName>ppt_x</p:attrName>
                                        </p:attrNameLst>
                                      </p:cBhvr>
                                      <p:tavLst>
                                        <p:tav tm="100000">
                                          <p:val>
                                            <p:strVal val="#ppt_x"/>
                                          </p:val>
                                        </p:tav>
                                        <p:tav>
                                          <p:val>
                                            <p:strVal val="#ppt_x"/>
                                          </p:val>
                                        </p:tav>
                                      </p:tavLst>
                                    </p:anim>
                                    <p:anim calcmode="lin" valueType="num">
                                      <p:cBhvr>
                                        <p:cTn id="36" dur="500" fill="hold"/>
                                        <p:tgtEl>
                                          <p:spTgt spid="11275"/>
                                        </p:tgtEl>
                                        <p:attrNameLst>
                                          <p:attrName>ppt_y</p:attrName>
                                        </p:attrNameLst>
                                      </p:cBhvr>
                                      <p:tavLst>
                                        <p:tav tm="100000">
                                          <p:val>
                                            <p:strVal val="1+#ppt_h/2"/>
                                          </p:val>
                                        </p:tav>
                                        <p:tav>
                                          <p:val>
                                            <p:strVal val="#ppt_y"/>
                                          </p:val>
                                        </p:tav>
                                      </p:tavLst>
                                    </p:anim>
                                  </p:childTnLst>
                                </p:cTn>
                              </p:par>
                              <p:par>
                                <p:cTn id="37" presetID="2" presetClass="entr" presetSubtype="4" fill="hold" nodeType="withEffect">
                                  <p:stCondLst>
                                    <p:cond delay="0"/>
                                  </p:stCondLst>
                                  <p:childTnLst>
                                    <p:set>
                                      <p:cBhvr additive="repl">
                                        <p:cTn id="38" dur="1" fill="hold">
                                          <p:stCondLst>
                                            <p:cond delay="0"/>
                                          </p:stCondLst>
                                        </p:cTn>
                                        <p:tgtEl>
                                          <p:spTgt spid="11294"/>
                                        </p:tgtEl>
                                        <p:attrNameLst>
                                          <p:attrName>style.visibility</p:attrName>
                                        </p:attrNameLst>
                                      </p:cBhvr>
                                      <p:to>
                                        <p:strVal val="visible"/>
                                      </p:to>
                                    </p:set>
                                    <p:anim calcmode="lin" valueType="num">
                                      <p:cBhvr>
                                        <p:cTn id="39" dur="500" fill="hold"/>
                                        <p:tgtEl>
                                          <p:spTgt spid="11294"/>
                                        </p:tgtEl>
                                        <p:attrNameLst>
                                          <p:attrName>ppt_x</p:attrName>
                                        </p:attrNameLst>
                                      </p:cBhvr>
                                      <p:tavLst>
                                        <p:tav tm="100000">
                                          <p:val>
                                            <p:strVal val="#ppt_x"/>
                                          </p:val>
                                        </p:tav>
                                        <p:tav>
                                          <p:val>
                                            <p:strVal val="#ppt_x"/>
                                          </p:val>
                                        </p:tav>
                                      </p:tavLst>
                                    </p:anim>
                                    <p:anim calcmode="lin" valueType="num">
                                      <p:cBhvr>
                                        <p:cTn id="40" dur="500" fill="hold"/>
                                        <p:tgtEl>
                                          <p:spTgt spid="11294"/>
                                        </p:tgtEl>
                                        <p:attrNameLst>
                                          <p:attrName>ppt_y</p:attrName>
                                        </p:attrNameLst>
                                      </p:cBhvr>
                                      <p:tavLst>
                                        <p:tav tm="100000">
                                          <p:val>
                                            <p:strVal val="1+#ppt_h/2"/>
                                          </p:val>
                                        </p:tav>
                                        <p:tav>
                                          <p:val>
                                            <p:strVal val="#ppt_y"/>
                                          </p:val>
                                        </p:tav>
                                      </p:tavLst>
                                    </p:anim>
                                  </p:childTnLst>
                                </p:cTn>
                              </p:par>
                              <p:par>
                                <p:cTn id="41" presetID="2" presetClass="entr" presetSubtype="4" fill="hold" nodeType="withEffect">
                                  <p:stCondLst>
                                    <p:cond delay="0"/>
                                  </p:stCondLst>
                                  <p:childTnLst>
                                    <p:set>
                                      <p:cBhvr additive="repl">
                                        <p:cTn id="42" dur="1" fill="hold">
                                          <p:stCondLst>
                                            <p:cond delay="0"/>
                                          </p:stCondLst>
                                        </p:cTn>
                                        <p:tgtEl>
                                          <p:spTgt spid="11295"/>
                                        </p:tgtEl>
                                        <p:attrNameLst>
                                          <p:attrName>style.visibility</p:attrName>
                                        </p:attrNameLst>
                                      </p:cBhvr>
                                      <p:to>
                                        <p:strVal val="visible"/>
                                      </p:to>
                                    </p:set>
                                    <p:anim calcmode="lin" valueType="num">
                                      <p:cBhvr>
                                        <p:cTn id="43" dur="500" fill="hold"/>
                                        <p:tgtEl>
                                          <p:spTgt spid="11295"/>
                                        </p:tgtEl>
                                        <p:attrNameLst>
                                          <p:attrName>ppt_x</p:attrName>
                                        </p:attrNameLst>
                                      </p:cBhvr>
                                      <p:tavLst>
                                        <p:tav tm="100000">
                                          <p:val>
                                            <p:strVal val="#ppt_x"/>
                                          </p:val>
                                        </p:tav>
                                        <p:tav>
                                          <p:val>
                                            <p:strVal val="#ppt_x"/>
                                          </p:val>
                                        </p:tav>
                                      </p:tavLst>
                                    </p:anim>
                                    <p:anim calcmode="lin" valueType="num">
                                      <p:cBhvr>
                                        <p:cTn id="44" dur="500" fill="hold"/>
                                        <p:tgtEl>
                                          <p:spTgt spid="11295"/>
                                        </p:tgtEl>
                                        <p:attrNameLst>
                                          <p:attrName>ppt_y</p:attrName>
                                        </p:attrNameLst>
                                      </p:cBhvr>
                                      <p:tavLst>
                                        <p:tav tm="100000">
                                          <p:val>
                                            <p:strVal val="1+#ppt_h/2"/>
                                          </p:val>
                                        </p:tav>
                                        <p:tav>
                                          <p:val>
                                            <p:strVal val="#ppt_y"/>
                                          </p:val>
                                        </p:tav>
                                      </p:tavLst>
                                    </p:anim>
                                  </p:childTnLst>
                                </p:cTn>
                              </p:par>
                              <p:par>
                                <p:cTn id="45" presetID="2" presetClass="entr" presetSubtype="4" fill="hold" grpId="0" nodeType="withEffect">
                                  <p:stCondLst>
                                    <p:cond delay="0"/>
                                  </p:stCondLst>
                                  <p:childTnLst>
                                    <p:set>
                                      <p:cBhvr additive="repl">
                                        <p:cTn id="46" dur="1" fill="hold">
                                          <p:stCondLst>
                                            <p:cond delay="0"/>
                                          </p:stCondLst>
                                        </p:cTn>
                                        <p:tgtEl>
                                          <p:spTgt spid="11296"/>
                                        </p:tgtEl>
                                        <p:attrNameLst>
                                          <p:attrName>style.visibility</p:attrName>
                                        </p:attrNameLst>
                                      </p:cBhvr>
                                      <p:to>
                                        <p:strVal val="visible"/>
                                      </p:to>
                                    </p:set>
                                    <p:anim calcmode="lin" valueType="num">
                                      <p:cBhvr>
                                        <p:cTn id="47" dur="500" fill="hold"/>
                                        <p:tgtEl>
                                          <p:spTgt spid="11296"/>
                                        </p:tgtEl>
                                        <p:attrNameLst>
                                          <p:attrName>ppt_x</p:attrName>
                                        </p:attrNameLst>
                                      </p:cBhvr>
                                      <p:tavLst>
                                        <p:tav tm="100000">
                                          <p:val>
                                            <p:strVal val="#ppt_x"/>
                                          </p:val>
                                        </p:tav>
                                        <p:tav>
                                          <p:val>
                                            <p:strVal val="#ppt_x"/>
                                          </p:val>
                                        </p:tav>
                                      </p:tavLst>
                                    </p:anim>
                                    <p:anim calcmode="lin" valueType="num">
                                      <p:cBhvr>
                                        <p:cTn id="48" dur="500" fill="hold"/>
                                        <p:tgtEl>
                                          <p:spTgt spid="11296"/>
                                        </p:tgtEl>
                                        <p:attrNameLst>
                                          <p:attrName>ppt_y</p:attrName>
                                        </p:attrNameLst>
                                      </p:cBhvr>
                                      <p:tavLst>
                                        <p:tav tm="100000">
                                          <p:val>
                                            <p:strVal val="1+#ppt_h/2"/>
                                          </p:val>
                                        </p:tav>
                                        <p:tav>
                                          <p:val>
                                            <p:strVal val="#ppt_y"/>
                                          </p:val>
                                        </p:tav>
                                      </p:tavLst>
                                    </p:anim>
                                  </p:childTnLst>
                                </p:cTn>
                              </p:par>
                              <p:par>
                                <p:cTn id="49" presetID="2" presetClass="entr" presetSubtype="4" fill="hold" nodeType="withEffect">
                                  <p:stCondLst>
                                    <p:cond delay="0"/>
                                  </p:stCondLst>
                                  <p:childTnLst>
                                    <p:set>
                                      <p:cBhvr additive="repl">
                                        <p:cTn id="50" dur="1" fill="hold">
                                          <p:stCondLst>
                                            <p:cond delay="0"/>
                                          </p:stCondLst>
                                        </p:cTn>
                                        <p:tgtEl>
                                          <p:spTgt spid="11297"/>
                                        </p:tgtEl>
                                        <p:attrNameLst>
                                          <p:attrName>style.visibility</p:attrName>
                                        </p:attrNameLst>
                                      </p:cBhvr>
                                      <p:to>
                                        <p:strVal val="visible"/>
                                      </p:to>
                                    </p:set>
                                    <p:anim calcmode="lin" valueType="num">
                                      <p:cBhvr>
                                        <p:cTn id="51" dur="500" fill="hold"/>
                                        <p:tgtEl>
                                          <p:spTgt spid="11297"/>
                                        </p:tgtEl>
                                        <p:attrNameLst>
                                          <p:attrName>ppt_x</p:attrName>
                                        </p:attrNameLst>
                                      </p:cBhvr>
                                      <p:tavLst>
                                        <p:tav tm="100000">
                                          <p:val>
                                            <p:strVal val="#ppt_x"/>
                                          </p:val>
                                        </p:tav>
                                        <p:tav>
                                          <p:val>
                                            <p:strVal val="#ppt_x"/>
                                          </p:val>
                                        </p:tav>
                                      </p:tavLst>
                                    </p:anim>
                                    <p:anim calcmode="lin" valueType="num">
                                      <p:cBhvr>
                                        <p:cTn id="52" dur="500" fill="hold"/>
                                        <p:tgtEl>
                                          <p:spTgt spid="11297"/>
                                        </p:tgtEl>
                                        <p:attrNameLst>
                                          <p:attrName>ppt_y</p:attrName>
                                        </p:attrNameLst>
                                      </p:cBhvr>
                                      <p:tavLst>
                                        <p:tav tm="100000">
                                          <p:val>
                                            <p:strVal val="1+#ppt_h/2"/>
                                          </p:val>
                                        </p:tav>
                                        <p:tav>
                                          <p:val>
                                            <p:strVal val="#ppt_y"/>
                                          </p:val>
                                        </p:tav>
                                      </p:tavLst>
                                    </p:anim>
                                  </p:childTnLst>
                                </p:cTn>
                              </p:par>
                              <p:par>
                                <p:cTn id="53" presetID="2" presetClass="entr" presetSubtype="4" fill="hold" nodeType="withEffect">
                                  <p:stCondLst>
                                    <p:cond delay="0"/>
                                  </p:stCondLst>
                                  <p:childTnLst>
                                    <p:set>
                                      <p:cBhvr additive="repl">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ppt_x</p:attrName>
                                        </p:attrNameLst>
                                      </p:cBhvr>
                                      <p:tavLst>
                                        <p:tav tm="100000">
                                          <p:val>
                                            <p:strVal val="#ppt_x"/>
                                          </p:val>
                                        </p:tav>
                                        <p:tav>
                                          <p:val>
                                            <p:strVal val="#ppt_x"/>
                                          </p:val>
                                        </p:tav>
                                      </p:tavLst>
                                    </p:anim>
                                    <p:anim calcmode="lin" valueType="num">
                                      <p:cBhvr>
                                        <p:cTn id="56" dur="500" fill="hold"/>
                                        <p:tgtEl>
                                          <p:spTgt spid="36"/>
                                        </p:tgtEl>
                                        <p:attrNameLst>
                                          <p:attrName>ppt_y</p:attrName>
                                        </p:attrNameLst>
                                      </p:cBhvr>
                                      <p:tavLst>
                                        <p:tav tm="100000">
                                          <p:val>
                                            <p:strVal val="1+#ppt_h/2"/>
                                          </p:val>
                                        </p:tav>
                                        <p:tav>
                                          <p:val>
                                            <p:strVal val="#ppt_y"/>
                                          </p:val>
                                        </p:tav>
                                      </p:tavLst>
                                    </p:anim>
                                  </p:childTnLst>
                                </p:cTn>
                              </p:par>
                              <p:par>
                                <p:cTn id="57" presetID="2" presetClass="entr" presetSubtype="4" fill="hold" nodeType="withEffect">
                                  <p:stCondLst>
                                    <p:cond delay="0"/>
                                  </p:stCondLst>
                                  <p:childTnLst>
                                    <p:set>
                                      <p:cBhvr additive="repl">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ppt_x</p:attrName>
                                        </p:attrNameLst>
                                      </p:cBhvr>
                                      <p:tavLst>
                                        <p:tav tm="100000">
                                          <p:val>
                                            <p:strVal val="#ppt_x"/>
                                          </p:val>
                                        </p:tav>
                                        <p:tav>
                                          <p:val>
                                            <p:strVal val="#ppt_x"/>
                                          </p:val>
                                        </p:tav>
                                      </p:tavLst>
                                    </p:anim>
                                    <p:anim calcmode="lin" valueType="num">
                                      <p:cBhvr>
                                        <p:cTn id="60" dur="500" fill="hold"/>
                                        <p:tgtEl>
                                          <p:spTgt spid="38"/>
                                        </p:tgtEl>
                                        <p:attrNameLst>
                                          <p:attrName>ppt_y</p:attrName>
                                        </p:attrNameLst>
                                      </p:cBhvr>
                                      <p:tavLst>
                                        <p:tav tm="100000">
                                          <p:val>
                                            <p:strVal val="1+#ppt_h/2"/>
                                          </p:val>
                                        </p:tav>
                                        <p:tav>
                                          <p:val>
                                            <p:strVal val="#ppt_y"/>
                                          </p:val>
                                        </p:tav>
                                      </p:tavLst>
                                    </p:anim>
                                  </p:childTnLst>
                                </p:cTn>
                              </p:par>
                              <p:par>
                                <p:cTn id="61" presetID="2" presetClass="entr" presetSubtype="4" fill="hold" grpId="0" nodeType="withEffect">
                                  <p:stCondLst>
                                    <p:cond delay="0"/>
                                  </p:stCondLst>
                                  <p:childTnLst>
                                    <p:set>
                                      <p:cBhvr additive="repl">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ppt_x</p:attrName>
                                        </p:attrNameLst>
                                      </p:cBhvr>
                                      <p:tavLst>
                                        <p:tav tm="100000">
                                          <p:val>
                                            <p:strVal val="#ppt_x"/>
                                          </p:val>
                                        </p:tav>
                                        <p:tav>
                                          <p:val>
                                            <p:strVal val="#ppt_x"/>
                                          </p:val>
                                        </p:tav>
                                      </p:tavLst>
                                    </p:anim>
                                    <p:anim calcmode="lin" valueType="num">
                                      <p:cBhvr>
                                        <p:cTn id="64" dur="500" fill="hold"/>
                                        <p:tgtEl>
                                          <p:spTgt spid="39"/>
                                        </p:tgtEl>
                                        <p:attrNameLst>
                                          <p:attrName>ppt_y</p:attrName>
                                        </p:attrNameLst>
                                      </p:cBhvr>
                                      <p:tavLst>
                                        <p:tav tm="100000">
                                          <p:val>
                                            <p:strVal val="1+#ppt_h/2"/>
                                          </p:val>
                                        </p:tav>
                                        <p:tav>
                                          <p:val>
                                            <p:strVal val="#ppt_y"/>
                                          </p:val>
                                        </p:tav>
                                      </p:tavLst>
                                    </p:anim>
                                  </p:childTnLst>
                                </p:cTn>
                              </p:par>
                              <p:par>
                                <p:cTn id="65" presetID="2" presetClass="entr" presetSubtype="4" fill="hold" grpId="0" nodeType="withEffect">
                                  <p:stCondLst>
                                    <p:cond delay="0"/>
                                  </p:stCondLst>
                                  <p:childTnLst>
                                    <p:set>
                                      <p:cBhvr additive="repl">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ppt_x</p:attrName>
                                        </p:attrNameLst>
                                      </p:cBhvr>
                                      <p:tavLst>
                                        <p:tav tm="100000">
                                          <p:val>
                                            <p:strVal val="#ppt_x"/>
                                          </p:val>
                                        </p:tav>
                                        <p:tav>
                                          <p:val>
                                            <p:strVal val="#ppt_x"/>
                                          </p:val>
                                        </p:tav>
                                      </p:tavLst>
                                    </p:anim>
                                    <p:anim calcmode="lin" valueType="num">
                                      <p:cBhvr>
                                        <p:cTn id="68" dur="500" fill="hold"/>
                                        <p:tgtEl>
                                          <p:spTgt spid="40"/>
                                        </p:tgtEl>
                                        <p:attrNameLst>
                                          <p:attrName>ppt_y</p:attrName>
                                        </p:attrNameLst>
                                      </p:cBhvr>
                                      <p:tavLst>
                                        <p:tav tm="100000">
                                          <p:val>
                                            <p:strVal val="1+#ppt_h/2"/>
                                          </p:val>
                                        </p:tav>
                                        <p:tav>
                                          <p:val>
                                            <p:strVal val="#ppt_y"/>
                                          </p:val>
                                        </p:tav>
                                      </p:tavLst>
                                    </p:anim>
                                  </p:childTnLst>
                                </p:cTn>
                              </p:par>
                              <p:par>
                                <p:cTn id="69" presetID="2" presetClass="entr" presetSubtype="4" fill="hold" grpId="0" nodeType="withEffect">
                                  <p:stCondLst>
                                    <p:cond delay="0"/>
                                  </p:stCondLst>
                                  <p:childTnLst>
                                    <p:set>
                                      <p:cBhvr additive="repl">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ppt_x</p:attrName>
                                        </p:attrNameLst>
                                      </p:cBhvr>
                                      <p:tavLst>
                                        <p:tav tm="100000">
                                          <p:val>
                                            <p:strVal val="#ppt_x"/>
                                          </p:val>
                                        </p:tav>
                                        <p:tav>
                                          <p:val>
                                            <p:strVal val="#ppt_x"/>
                                          </p:val>
                                        </p:tav>
                                      </p:tavLst>
                                    </p:anim>
                                    <p:anim calcmode="lin" valueType="num">
                                      <p:cBhvr>
                                        <p:cTn id="72" dur="500" fill="hold"/>
                                        <p:tgtEl>
                                          <p:spTgt spid="4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4" grpId="0" animBg="1"/>
      <p:bldP spid="11276" grpId="0" animBg="1"/>
      <p:bldP spid="11296" grpId="0" animBg="1"/>
      <p:bldP spid="39" grpId="0" animBg="1"/>
      <p:bldP spid="40"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685800" y="-34924"/>
            <a:ext cx="7232648" cy="1254124"/>
          </a:xfrm>
        </p:spPr>
        <p:txBody>
          <a:bodyPr vert="horz"/>
          <a:lstStyle/>
          <a:p>
            <a:r>
              <a:rPr lang="en-US" altLang="en-US" dirty="0">
                <a:solidFill>
                  <a:srgbClr val="0099A6"/>
                </a:solidFill>
              </a:rPr>
              <a:t>RASDS++ (DRAFT)</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2199443" y="3065444"/>
            <a:ext cx="1202092" cy="381918"/>
          </a:xfrm>
          <a:prstGeom prst="rect">
            <a:avLst/>
          </a:prstGeom>
          <a:solidFill>
            <a:srgbClr val="CC0E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2800489" y="3065444"/>
            <a:ext cx="601046" cy="190959"/>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2199443" y="3638321"/>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2199443" y="3829280"/>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2199443" y="4020239"/>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2199443" y="3447362"/>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6206416" y="5356953"/>
            <a:ext cx="1068526" cy="381918"/>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6206416" y="573887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2466575" y="4911382"/>
            <a:ext cx="1335657" cy="445571"/>
          </a:xfrm>
          <a:prstGeom prst="rect">
            <a:avLst/>
          </a:prstGeom>
          <a:solidFill>
            <a:srgbClr val="CCC30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Communication</a:t>
            </a:r>
            <a:endParaRPr lang="en-US" sz="12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2466575" y="5356953"/>
            <a:ext cx="1335657"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2466575" y="5547912"/>
            <a:ext cx="1335657"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670409" y="1537772"/>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4136146" y="1537772"/>
            <a:ext cx="1068526" cy="381918"/>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4136146" y="2110649"/>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4136146" y="2301608"/>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4136146" y="2492567"/>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4136146" y="2683526"/>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Use Cases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4136146" y="1919690"/>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2800489" y="2206128"/>
            <a:ext cx="1335657" cy="859316"/>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3067620" y="2365261"/>
            <a:ext cx="644728"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FulfilledBy</a:t>
            </a:r>
            <a:endParaRPr lang="en-US" sz="700" dirty="0">
              <a:latin typeface="Helvetica" charset="0"/>
              <a:ea typeface="ＭＳ Ｐゴシック" charset="0"/>
            </a:endParaRP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3601883" y="2810832"/>
            <a:ext cx="476412"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3401535" y="3733801"/>
            <a:ext cx="1803138" cy="413745"/>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935798" y="3765627"/>
            <a:ext cx="77296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934055" y="2692809"/>
            <a:ext cx="747320"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670409" y="1167789"/>
            <a:ext cx="77296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5210238" y="3829280"/>
            <a:ext cx="747320"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3401535" y="3924760"/>
            <a:ext cx="1268875" cy="413745"/>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3668666" y="4083892"/>
            <a:ext cx="98135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3401535" y="3256403"/>
            <a:ext cx="3339144"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3401535" y="3542842"/>
            <a:ext cx="3339144"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631453" y="3072789"/>
            <a:ext cx="59182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631453" y="3383708"/>
            <a:ext cx="641522"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738935" y="4338505"/>
            <a:ext cx="1001743" cy="1018448"/>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6139633" y="4720423"/>
            <a:ext cx="676788"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ConnectVia</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2417006"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2533357" y="4529464"/>
            <a:ext cx="397866"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2617355"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867272" y="4402158"/>
            <a:ext cx="881973"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115" idx="1"/>
          </p:cNvCxnSpPr>
          <p:nvPr/>
        </p:nvCxnSpPr>
        <p:spPr bwMode="auto">
          <a:xfrm>
            <a:off x="3802232" y="5452433"/>
            <a:ext cx="2406599" cy="757615"/>
          </a:xfrm>
          <a:prstGeom prst="curvedConnector3">
            <a:avLst>
              <a:gd name="adj1" fmla="val 20096"/>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4094287" y="5841204"/>
            <a:ext cx="857927"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AssociatedWith</a:t>
            </a:r>
            <a:endParaRPr lang="en-US" sz="700" dirty="0">
              <a:latin typeface="Helvetica" charset="0"/>
              <a:ea typeface="ＭＳ Ｐゴシック" charset="0"/>
            </a:endParaRP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802232" y="4624943"/>
            <a:ext cx="868177" cy="50922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3640840" y="4720423"/>
            <a:ext cx="86433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740679" y="3065444"/>
            <a:ext cx="1068526" cy="381918"/>
          </a:xfrm>
          <a:prstGeom prst="rect">
            <a:avLst/>
          </a:prstGeom>
          <a:solidFill>
            <a:srgbClr val="CC0606"/>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740679" y="3447362"/>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740679" y="363832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740679" y="3829280"/>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3401535" y="2397087"/>
            <a:ext cx="734612" cy="85931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5204672" y="2015169"/>
            <a:ext cx="1392" cy="2132376"/>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5421717" y="2747179"/>
            <a:ext cx="93006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Develops/ Owns/ </a:t>
            </a:r>
          </a:p>
          <a:p>
            <a:pPr>
              <a:defRPr/>
            </a:pPr>
            <a:r>
              <a:rPr lang="en-US" sz="700" dirty="0">
                <a:latin typeface="Helvetica" charset="0"/>
                <a:ea typeface="ＭＳ Ｐゴシック" charset="0"/>
              </a:rPr>
              <a:t>Operates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670409" y="4147545"/>
            <a:ext cx="1068526" cy="381918"/>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Component</a:t>
            </a:r>
            <a:endParaRPr lang="en-US" sz="12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5204672" y="4147545"/>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670409" y="4529464"/>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670409" y="4720423"/>
            <a:ext cx="1068526" cy="56097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latin typeface="Helvetica" charset="0"/>
                <a:ea typeface="ＭＳ Ｐゴシック" charset="0"/>
              </a:rPr>
              <a:t>(comm, power, </a:t>
            </a:r>
          </a:p>
          <a:p>
            <a:pPr eaLnBrk="1" hangingPunct="1">
              <a:defRPr/>
            </a:pPr>
            <a:r>
              <a:rPr lang="en-US" sz="1100" dirty="0">
                <a:latin typeface="Helvetica" charset="0"/>
                <a:ea typeface="ＭＳ Ｐゴシック" charset="0"/>
              </a:rPr>
              <a:t>thermal, prop)</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670409" y="528167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Attachment</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2199443" y="3256403"/>
            <a:ext cx="1392" cy="286439"/>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1731963" y="3065444"/>
            <a:ext cx="399468"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341724" y="4338505"/>
            <a:ext cx="1202092" cy="381918"/>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Environment</a:t>
            </a:r>
            <a:endParaRPr lang="en-US" sz="12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341724" y="4720423"/>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738935" y="4338505"/>
            <a:ext cx="1602789" cy="190959"/>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740679" y="4477746"/>
            <a:ext cx="489236"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740679" y="4529464"/>
            <a:ext cx="601046" cy="827489"/>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670409" y="5472630"/>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341724" y="4911382"/>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6139633" y="1601425"/>
            <a:ext cx="2470966" cy="1145754"/>
            <a:chOff x="3648" y="864"/>
            <a:chExt cx="1776" cy="864"/>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4"/>
              <a:ext cx="960" cy="288"/>
            </a:xfrm>
            <a:prstGeom prst="rect">
              <a:avLst/>
            </a:prstGeom>
            <a:solidFill>
              <a:schemeClr va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Perspective</a:t>
              </a:r>
            </a:p>
            <a:p>
              <a:pPr algn="ctr" eaLnBrk="1" hangingPunct="1">
                <a:defRPr/>
              </a:pPr>
              <a:r>
                <a:rPr lang="en-US" sz="1400">
                  <a:latin typeface="Helvetica" charset="0"/>
                  <a:ea typeface="ＭＳ Ｐゴシック" charset="0"/>
                </a:rPr>
                <a:t>(Viewpoint)</a:t>
              </a:r>
              <a:endParaRPr lang="en-US" sz="120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584"/>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10 October 2021</a:t>
            </a:r>
            <a:endParaRPr lang="en-US" dirty="0"/>
          </a:p>
        </p:txBody>
      </p:sp>
      <p:sp>
        <p:nvSpPr>
          <p:cNvPr id="81" name="Rectangle 16">
            <a:extLst>
              <a:ext uri="{FF2B5EF4-FFF2-40B4-BE49-F238E27FC236}">
                <a16:creationId xmlns:a16="http://schemas.microsoft.com/office/drawing/2014/main" id="{E7A80D54-EBF5-3D41-8C41-11122DC5D947}"/>
              </a:ext>
            </a:extLst>
          </p:cNvPr>
          <p:cNvSpPr>
            <a:spLocks noChangeArrowheads="1"/>
          </p:cNvSpPr>
          <p:nvPr/>
        </p:nvSpPr>
        <p:spPr bwMode="auto">
          <a:xfrm>
            <a:off x="1575296" y="1066800"/>
            <a:ext cx="1068526" cy="381918"/>
          </a:xfrm>
          <a:prstGeom prst="rect">
            <a:avLst/>
          </a:prstGeom>
          <a:solidFill>
            <a:srgbClr val="3FCCB6"/>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Operations</a:t>
            </a:r>
          </a:p>
        </p:txBody>
      </p:sp>
      <p:sp>
        <p:nvSpPr>
          <p:cNvPr id="82" name="Rectangle 17">
            <a:extLst>
              <a:ext uri="{FF2B5EF4-FFF2-40B4-BE49-F238E27FC236}">
                <a16:creationId xmlns:a16="http://schemas.microsoft.com/office/drawing/2014/main" id="{8E6D24CD-C0FF-FF4B-9E28-57680BC951E6}"/>
              </a:ext>
            </a:extLst>
          </p:cNvPr>
          <p:cNvSpPr>
            <a:spLocks noChangeArrowheads="1"/>
          </p:cNvSpPr>
          <p:nvPr/>
        </p:nvSpPr>
        <p:spPr bwMode="auto">
          <a:xfrm>
            <a:off x="1575296" y="1639677"/>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Processes</a:t>
            </a:r>
          </a:p>
        </p:txBody>
      </p:sp>
      <p:sp>
        <p:nvSpPr>
          <p:cNvPr id="83" name="Rectangle 18">
            <a:extLst>
              <a:ext uri="{FF2B5EF4-FFF2-40B4-BE49-F238E27FC236}">
                <a16:creationId xmlns:a16="http://schemas.microsoft.com/office/drawing/2014/main" id="{9B133B66-7794-8D46-A63F-5A0F17774D5E}"/>
              </a:ext>
            </a:extLst>
          </p:cNvPr>
          <p:cNvSpPr>
            <a:spLocks noChangeArrowheads="1"/>
          </p:cNvSpPr>
          <p:nvPr/>
        </p:nvSpPr>
        <p:spPr bwMode="auto">
          <a:xfrm>
            <a:off x="1575296" y="1830636"/>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Procedures</a:t>
            </a:r>
          </a:p>
        </p:txBody>
      </p:sp>
      <p:sp>
        <p:nvSpPr>
          <p:cNvPr id="84" name="Rectangle 19">
            <a:extLst>
              <a:ext uri="{FF2B5EF4-FFF2-40B4-BE49-F238E27FC236}">
                <a16:creationId xmlns:a16="http://schemas.microsoft.com/office/drawing/2014/main" id="{AFEA9E26-6021-7142-9BF5-95BE766BCA35}"/>
              </a:ext>
            </a:extLst>
          </p:cNvPr>
          <p:cNvSpPr>
            <a:spLocks noChangeArrowheads="1"/>
          </p:cNvSpPr>
          <p:nvPr/>
        </p:nvSpPr>
        <p:spPr bwMode="auto">
          <a:xfrm>
            <a:off x="1575296" y="2021595"/>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Activities</a:t>
            </a:r>
          </a:p>
        </p:txBody>
      </p:sp>
      <p:sp>
        <p:nvSpPr>
          <p:cNvPr id="85" name="Rectangle 20">
            <a:extLst>
              <a:ext uri="{FF2B5EF4-FFF2-40B4-BE49-F238E27FC236}">
                <a16:creationId xmlns:a16="http://schemas.microsoft.com/office/drawing/2014/main" id="{40455169-5230-CD42-8B8D-B7BCD54B36FF}"/>
              </a:ext>
            </a:extLst>
          </p:cNvPr>
          <p:cNvSpPr>
            <a:spLocks noChangeArrowheads="1"/>
          </p:cNvSpPr>
          <p:nvPr/>
        </p:nvSpPr>
        <p:spPr bwMode="auto">
          <a:xfrm>
            <a:off x="1575296" y="2212554"/>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Modes/states</a:t>
            </a:r>
          </a:p>
        </p:txBody>
      </p:sp>
      <p:sp>
        <p:nvSpPr>
          <p:cNvPr id="86" name="Rectangle 21">
            <a:extLst>
              <a:ext uri="{FF2B5EF4-FFF2-40B4-BE49-F238E27FC236}">
                <a16:creationId xmlns:a16="http://schemas.microsoft.com/office/drawing/2014/main" id="{53262119-9608-B04A-8FC1-9F3C01BAFE11}"/>
              </a:ext>
            </a:extLst>
          </p:cNvPr>
          <p:cNvSpPr>
            <a:spLocks noChangeArrowheads="1"/>
          </p:cNvSpPr>
          <p:nvPr/>
        </p:nvSpPr>
        <p:spPr bwMode="auto">
          <a:xfrm>
            <a:off x="1575296" y="1448718"/>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Scenarios</a:t>
            </a:r>
            <a:endParaRPr lang="en-US" sz="1100" dirty="0">
              <a:latin typeface="Helvetica" charset="0"/>
              <a:ea typeface="ＭＳ Ｐゴシック" charset="0"/>
            </a:endParaRPr>
          </a:p>
        </p:txBody>
      </p:sp>
      <p:cxnSp>
        <p:nvCxnSpPr>
          <p:cNvPr id="89" name="AutoShape 22">
            <a:extLst>
              <a:ext uri="{FF2B5EF4-FFF2-40B4-BE49-F238E27FC236}">
                <a16:creationId xmlns:a16="http://schemas.microsoft.com/office/drawing/2014/main" id="{C1A8E364-642F-3440-9047-67E5A2E46B0A}"/>
              </a:ext>
            </a:extLst>
          </p:cNvPr>
          <p:cNvCxnSpPr>
            <a:cxnSpLocks noChangeShapeType="1"/>
            <a:stCxn id="3093" idx="1"/>
            <a:endCxn id="81" idx="3"/>
          </p:cNvCxnSpPr>
          <p:nvPr/>
        </p:nvCxnSpPr>
        <p:spPr bwMode="auto">
          <a:xfrm rot="10800000">
            <a:off x="2643822" y="1257760"/>
            <a:ext cx="1492324" cy="757411"/>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3" name="Rectangle 23">
            <a:extLst>
              <a:ext uri="{FF2B5EF4-FFF2-40B4-BE49-F238E27FC236}">
                <a16:creationId xmlns:a16="http://schemas.microsoft.com/office/drawing/2014/main" id="{CC93E301-7EA8-3D42-AF02-E7EF6059F748}"/>
              </a:ext>
            </a:extLst>
          </p:cNvPr>
          <p:cNvSpPr>
            <a:spLocks noChangeArrowheads="1"/>
          </p:cNvSpPr>
          <p:nvPr/>
        </p:nvSpPr>
        <p:spPr bwMode="auto">
          <a:xfrm>
            <a:off x="3124113" y="1543927"/>
            <a:ext cx="579005"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Performs</a:t>
            </a:r>
          </a:p>
        </p:txBody>
      </p:sp>
      <p:cxnSp>
        <p:nvCxnSpPr>
          <p:cNvPr id="94" name="AutoShape 22">
            <a:extLst>
              <a:ext uri="{FF2B5EF4-FFF2-40B4-BE49-F238E27FC236}">
                <a16:creationId xmlns:a16="http://schemas.microsoft.com/office/drawing/2014/main" id="{DC7D1C71-3274-9C41-AA9B-93005CC8E86C}"/>
              </a:ext>
            </a:extLst>
          </p:cNvPr>
          <p:cNvCxnSpPr>
            <a:cxnSpLocks noChangeShapeType="1"/>
            <a:stCxn id="81" idx="1"/>
            <a:endCxn id="3075" idx="1"/>
          </p:cNvCxnSpPr>
          <p:nvPr/>
        </p:nvCxnSpPr>
        <p:spPr bwMode="auto">
          <a:xfrm rot="10800000" flipH="1" flipV="1">
            <a:off x="1575295" y="1257759"/>
            <a:ext cx="624147" cy="1998644"/>
          </a:xfrm>
          <a:prstGeom prst="curvedConnector3">
            <a:avLst>
              <a:gd name="adj1" fmla="val -84104"/>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8" name="Rectangle 23">
            <a:extLst>
              <a:ext uri="{FF2B5EF4-FFF2-40B4-BE49-F238E27FC236}">
                <a16:creationId xmlns:a16="http://schemas.microsoft.com/office/drawing/2014/main" id="{BCD0B745-2319-5B48-9BA7-0D193CA17499}"/>
              </a:ext>
            </a:extLst>
          </p:cNvPr>
          <p:cNvSpPr>
            <a:spLocks noChangeArrowheads="1"/>
          </p:cNvSpPr>
          <p:nvPr/>
        </p:nvSpPr>
        <p:spPr bwMode="auto">
          <a:xfrm>
            <a:off x="783423" y="2017046"/>
            <a:ext cx="468398"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Invoke</a:t>
            </a:r>
          </a:p>
        </p:txBody>
      </p:sp>
      <p:sp>
        <p:nvSpPr>
          <p:cNvPr id="99" name="Rectangle 3">
            <a:extLst>
              <a:ext uri="{FF2B5EF4-FFF2-40B4-BE49-F238E27FC236}">
                <a16:creationId xmlns:a16="http://schemas.microsoft.com/office/drawing/2014/main" id="{32894D98-7E6A-2C48-95E1-F6B2AAFE6952}"/>
              </a:ext>
            </a:extLst>
          </p:cNvPr>
          <p:cNvSpPr>
            <a:spLocks noChangeArrowheads="1"/>
          </p:cNvSpPr>
          <p:nvPr/>
        </p:nvSpPr>
        <p:spPr bwMode="auto">
          <a:xfrm>
            <a:off x="490538" y="3977986"/>
            <a:ext cx="1202092" cy="381918"/>
          </a:xfrm>
          <a:prstGeom prst="rect">
            <a:avLst/>
          </a:prstGeom>
          <a:solidFill>
            <a:srgbClr val="FF7C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Service</a:t>
            </a:r>
          </a:p>
        </p:txBody>
      </p:sp>
      <p:sp>
        <p:nvSpPr>
          <p:cNvPr id="100" name="Rectangle 5">
            <a:extLst>
              <a:ext uri="{FF2B5EF4-FFF2-40B4-BE49-F238E27FC236}">
                <a16:creationId xmlns:a16="http://schemas.microsoft.com/office/drawing/2014/main" id="{7A28FAE0-37FF-1649-964E-80DF861B825A}"/>
              </a:ext>
            </a:extLst>
          </p:cNvPr>
          <p:cNvSpPr>
            <a:spLocks noChangeArrowheads="1"/>
          </p:cNvSpPr>
          <p:nvPr/>
        </p:nvSpPr>
        <p:spPr bwMode="auto">
          <a:xfrm>
            <a:off x="490538" y="4353501"/>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Behavior</a:t>
            </a:r>
          </a:p>
        </p:txBody>
      </p:sp>
      <p:sp>
        <p:nvSpPr>
          <p:cNvPr id="101" name="Rectangle 6">
            <a:extLst>
              <a:ext uri="{FF2B5EF4-FFF2-40B4-BE49-F238E27FC236}">
                <a16:creationId xmlns:a16="http://schemas.microsoft.com/office/drawing/2014/main" id="{44D3ECF6-8DFA-4248-9591-69FA31DBA2C8}"/>
              </a:ext>
            </a:extLst>
          </p:cNvPr>
          <p:cNvSpPr>
            <a:spLocks noChangeArrowheads="1"/>
          </p:cNvSpPr>
          <p:nvPr/>
        </p:nvSpPr>
        <p:spPr bwMode="auto">
          <a:xfrm>
            <a:off x="490538" y="4544460"/>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Interface Sig</a:t>
            </a:r>
          </a:p>
        </p:txBody>
      </p:sp>
      <p:sp>
        <p:nvSpPr>
          <p:cNvPr id="102" name="Rectangle 7">
            <a:extLst>
              <a:ext uri="{FF2B5EF4-FFF2-40B4-BE49-F238E27FC236}">
                <a16:creationId xmlns:a16="http://schemas.microsoft.com/office/drawing/2014/main" id="{D0BF3FC9-D0BE-A345-8C74-62140223010F}"/>
              </a:ext>
            </a:extLst>
          </p:cNvPr>
          <p:cNvSpPr>
            <a:spLocks noChangeArrowheads="1"/>
          </p:cNvSpPr>
          <p:nvPr/>
        </p:nvSpPr>
        <p:spPr bwMode="auto">
          <a:xfrm>
            <a:off x="490538" y="4735419"/>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Constraints</a:t>
            </a:r>
          </a:p>
        </p:txBody>
      </p:sp>
      <p:cxnSp>
        <p:nvCxnSpPr>
          <p:cNvPr id="103" name="AutoShape 22">
            <a:extLst>
              <a:ext uri="{FF2B5EF4-FFF2-40B4-BE49-F238E27FC236}">
                <a16:creationId xmlns:a16="http://schemas.microsoft.com/office/drawing/2014/main" id="{484F7AE9-DB0F-FA41-A439-EAC69795295B}"/>
              </a:ext>
            </a:extLst>
          </p:cNvPr>
          <p:cNvCxnSpPr>
            <a:cxnSpLocks noChangeShapeType="1"/>
            <a:stCxn id="3075" idx="1"/>
          </p:cNvCxnSpPr>
          <p:nvPr/>
        </p:nvCxnSpPr>
        <p:spPr bwMode="auto">
          <a:xfrm rot="10800000" flipV="1">
            <a:off x="1083069" y="3256403"/>
            <a:ext cx="1116375" cy="720930"/>
          </a:xfrm>
          <a:prstGeom prst="curvedConnector3">
            <a:avLst>
              <a:gd name="adj1" fmla="val 100814"/>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7" name="Rectangle 23">
            <a:extLst>
              <a:ext uri="{FF2B5EF4-FFF2-40B4-BE49-F238E27FC236}">
                <a16:creationId xmlns:a16="http://schemas.microsoft.com/office/drawing/2014/main" id="{0E898314-66FA-CE4C-A545-484EBEFF2268}"/>
              </a:ext>
            </a:extLst>
          </p:cNvPr>
          <p:cNvSpPr>
            <a:spLocks noChangeArrowheads="1"/>
          </p:cNvSpPr>
          <p:nvPr/>
        </p:nvSpPr>
        <p:spPr bwMode="auto">
          <a:xfrm>
            <a:off x="963643" y="3411512"/>
            <a:ext cx="450764"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Offers</a:t>
            </a:r>
          </a:p>
        </p:txBody>
      </p:sp>
      <p:cxnSp>
        <p:nvCxnSpPr>
          <p:cNvPr id="110" name="AutoShape 40">
            <a:extLst>
              <a:ext uri="{FF2B5EF4-FFF2-40B4-BE49-F238E27FC236}">
                <a16:creationId xmlns:a16="http://schemas.microsoft.com/office/drawing/2014/main" id="{D4D1C5FB-B007-7A4B-9822-C80931C110AB}"/>
              </a:ext>
            </a:extLst>
          </p:cNvPr>
          <p:cNvCxnSpPr>
            <a:cxnSpLocks noChangeShapeType="1"/>
            <a:stCxn id="101" idx="3"/>
            <a:endCxn id="3085" idx="1"/>
          </p:cNvCxnSpPr>
          <p:nvPr/>
        </p:nvCxnSpPr>
        <p:spPr bwMode="auto">
          <a:xfrm>
            <a:off x="1692630" y="4639940"/>
            <a:ext cx="773945" cy="812493"/>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13" name="Rectangle 41">
            <a:extLst>
              <a:ext uri="{FF2B5EF4-FFF2-40B4-BE49-F238E27FC236}">
                <a16:creationId xmlns:a16="http://schemas.microsoft.com/office/drawing/2014/main" id="{6A054066-7971-5A4C-B9BF-FF27817710D2}"/>
              </a:ext>
            </a:extLst>
          </p:cNvPr>
          <p:cNvSpPr>
            <a:spLocks noChangeArrowheads="1"/>
          </p:cNvSpPr>
          <p:nvPr/>
        </p:nvSpPr>
        <p:spPr bwMode="auto">
          <a:xfrm>
            <a:off x="1754603" y="4959514"/>
            <a:ext cx="643125"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Defined by</a:t>
            </a:r>
          </a:p>
        </p:txBody>
      </p:sp>
      <p:sp>
        <p:nvSpPr>
          <p:cNvPr id="115" name="Rectangle 58">
            <a:extLst>
              <a:ext uri="{FF2B5EF4-FFF2-40B4-BE49-F238E27FC236}">
                <a16:creationId xmlns:a16="http://schemas.microsoft.com/office/drawing/2014/main" id="{0546DFF8-C667-9044-B4C9-4562BAC0587E}"/>
              </a:ext>
            </a:extLst>
          </p:cNvPr>
          <p:cNvSpPr>
            <a:spLocks noChangeArrowheads="1"/>
          </p:cNvSpPr>
          <p:nvPr/>
        </p:nvSpPr>
        <p:spPr bwMode="auto">
          <a:xfrm>
            <a:off x="6208831" y="5929559"/>
            <a:ext cx="1068526" cy="56097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latin typeface="Helvetica" charset="0"/>
                <a:ea typeface="ＭＳ Ｐゴシック" charset="0"/>
              </a:rPr>
              <a:t>(comm, power, </a:t>
            </a:r>
          </a:p>
          <a:p>
            <a:pPr eaLnBrk="1" hangingPunct="1">
              <a:defRPr/>
            </a:pPr>
            <a:r>
              <a:rPr lang="en-US" sz="1100" dirty="0">
                <a:latin typeface="Helvetica" charset="0"/>
                <a:ea typeface="ＭＳ Ｐゴシック" charset="0"/>
              </a:rPr>
              <a:t>thermal, prop)</a:t>
            </a:r>
          </a:p>
        </p:txBody>
      </p:sp>
    </p:spTree>
    <p:extLst>
      <p:ext uri="{BB962C8B-B14F-4D97-AF65-F5344CB8AC3E}">
        <p14:creationId xmlns:p14="http://schemas.microsoft.com/office/powerpoint/2010/main" val="2804361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34BD-9944-674D-9B70-445CF27814D8}"/>
              </a:ext>
            </a:extLst>
          </p:cNvPr>
          <p:cNvSpPr>
            <a:spLocks noGrp="1"/>
          </p:cNvSpPr>
          <p:nvPr>
            <p:ph type="title"/>
          </p:nvPr>
        </p:nvSpPr>
        <p:spPr>
          <a:xfrm>
            <a:off x="1828800" y="30163"/>
            <a:ext cx="5486400" cy="1143000"/>
          </a:xfrm>
          <a:noFill/>
        </p:spPr>
        <p:txBody>
          <a:bodyPr vert="horz" wrap="square" lIns="91440" tIns="45720" rIns="91440" bIns="45720" numCol="1" anchor="t" anchorCtr="0" compatLnSpc="1">
            <a:prstTxWarp prst="textNoShape">
              <a:avLst/>
            </a:prstTxWarp>
          </a:bodyPr>
          <a:lstStyle/>
          <a:p>
            <a:r>
              <a:rPr lang="en-US" sz="2400" kern="1200" dirty="0">
                <a:solidFill>
                  <a:srgbClr val="0099A6"/>
                </a:solidFill>
                <a:latin typeface="Arial" charset="0"/>
                <a:ea typeface="ＭＳ Ｐゴシック" charset="0"/>
              </a:rPr>
              <a:t>Comments on Engineering and Mission Assurance Viewpoints</a:t>
            </a:r>
          </a:p>
        </p:txBody>
      </p:sp>
      <p:sp>
        <p:nvSpPr>
          <p:cNvPr id="4" name="Content Placeholder 3">
            <a:extLst>
              <a:ext uri="{FF2B5EF4-FFF2-40B4-BE49-F238E27FC236}">
                <a16:creationId xmlns:a16="http://schemas.microsoft.com/office/drawing/2014/main" id="{88770162-F388-5241-9FAC-AC94CE8EC04C}"/>
              </a:ext>
            </a:extLst>
          </p:cNvPr>
          <p:cNvSpPr>
            <a:spLocks noGrp="1"/>
          </p:cNvSpPr>
          <p:nvPr>
            <p:ph idx="1"/>
          </p:nvPr>
        </p:nvSpPr>
        <p:spPr>
          <a:xfrm>
            <a:off x="457200" y="1066800"/>
            <a:ext cx="8229600" cy="5410200"/>
          </a:xfrm>
        </p:spPr>
        <p:txBody>
          <a:bodyPr/>
          <a:lstStyle/>
          <a:p>
            <a:r>
              <a:rPr lang="en-US" dirty="0"/>
              <a:t>Engineering viewpoint concerns are already thoroughly covered by ISO 15288.</a:t>
            </a:r>
          </a:p>
          <a:p>
            <a:pPr lvl="1"/>
            <a:r>
              <a:rPr lang="en-US" dirty="0"/>
              <a:t>The SE “V”</a:t>
            </a:r>
          </a:p>
          <a:p>
            <a:pPr lvl="1"/>
            <a:r>
              <a:rPr lang="en-US" dirty="0"/>
              <a:t>Processes and steps</a:t>
            </a:r>
          </a:p>
          <a:p>
            <a:pPr lvl="1"/>
            <a:r>
              <a:rPr lang="en-US" dirty="0"/>
              <a:t>Also various agency specific standards</a:t>
            </a:r>
          </a:p>
          <a:p>
            <a:r>
              <a:rPr lang="en-US" dirty="0"/>
              <a:t>Mission Assurance processes are also well covered by ISO 15288 and agency standards.</a:t>
            </a:r>
          </a:p>
          <a:p>
            <a:r>
              <a:rPr lang="en-US" dirty="0"/>
              <a:t>Since both of these are process oriented in nature, and these processes are well documented, no added Viewpoint is required.</a:t>
            </a:r>
          </a:p>
          <a:p>
            <a:r>
              <a:rPr lang="en-US" dirty="0"/>
              <a:t>What RASDS++ does do, however, is provide a standardized means to document the system architectures themselves.</a:t>
            </a:r>
          </a:p>
          <a:p>
            <a:pPr lvl="1"/>
            <a:r>
              <a:rPr lang="en-US" dirty="0"/>
              <a:t>This is a capability that these standards call for, but do not provide</a:t>
            </a:r>
          </a:p>
          <a:p>
            <a:endParaRPr lang="en-US" dirty="0"/>
          </a:p>
        </p:txBody>
      </p:sp>
      <p:sp>
        <p:nvSpPr>
          <p:cNvPr id="3" name="Date Placeholder 2">
            <a:extLst>
              <a:ext uri="{FF2B5EF4-FFF2-40B4-BE49-F238E27FC236}">
                <a16:creationId xmlns:a16="http://schemas.microsoft.com/office/drawing/2014/main" id="{B2E0DCB7-8AB4-2449-A6C5-6A81C1594D14}"/>
              </a:ext>
            </a:extLst>
          </p:cNvPr>
          <p:cNvSpPr>
            <a:spLocks noGrp="1"/>
          </p:cNvSpPr>
          <p:nvPr>
            <p:ph type="dt" sz="half" idx="10"/>
          </p:nvPr>
        </p:nvSpPr>
        <p:spPr/>
        <p:txBody>
          <a:bodyPr/>
          <a:lstStyle/>
          <a:p>
            <a:r>
              <a:rPr lang="en-US"/>
              <a:t>10 October 2021</a:t>
            </a:r>
            <a:endParaRPr lang="en-US" dirty="0"/>
          </a:p>
        </p:txBody>
      </p:sp>
    </p:spTree>
    <p:extLst>
      <p:ext uri="{BB962C8B-B14F-4D97-AF65-F5344CB8AC3E}">
        <p14:creationId xmlns:p14="http://schemas.microsoft.com/office/powerpoint/2010/main" val="3608977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2262"/>
            <a:ext cx="8229600" cy="1143000"/>
          </a:xfrm>
        </p:spPr>
        <p:txBody>
          <a:bodyPr vert="horz"/>
          <a:lstStyle/>
          <a:p>
            <a:r>
              <a:rPr lang="en-US" dirty="0">
                <a:solidFill>
                  <a:srgbClr val="0099A6"/>
                </a:solidFill>
              </a:rPr>
              <a:t>ASL version of the RASDS drawing styles</a:t>
            </a:r>
            <a:endParaRPr lang="en-GB" dirty="0">
              <a:solidFill>
                <a:srgbClr val="0099A6"/>
              </a:solidFill>
            </a:endParaRPr>
          </a:p>
        </p:txBody>
      </p:sp>
      <p:sp>
        <p:nvSpPr>
          <p:cNvPr id="5" name="Date Placeholder 4"/>
          <p:cNvSpPr>
            <a:spLocks noGrp="1"/>
          </p:cNvSpPr>
          <p:nvPr>
            <p:ph type="dt" sz="half" idx="2"/>
          </p:nvPr>
        </p:nvSpPr>
        <p:spPr/>
        <p:txBody>
          <a:bodyPr/>
          <a:lstStyle/>
          <a:p>
            <a:r>
              <a:rPr lang="en-US"/>
              <a:t>10 October 2021</a:t>
            </a:r>
            <a:endParaRPr lang="en-GB" dirty="0"/>
          </a:p>
        </p:txBody>
      </p:sp>
      <p:grpSp>
        <p:nvGrpSpPr>
          <p:cNvPr id="68" name="Group 67"/>
          <p:cNvGrpSpPr/>
          <p:nvPr/>
        </p:nvGrpSpPr>
        <p:grpSpPr>
          <a:xfrm>
            <a:off x="4290152" y="1124744"/>
            <a:ext cx="2133662" cy="1414487"/>
            <a:chOff x="4290152" y="1492250"/>
            <a:chExt cx="2133662" cy="1414487"/>
          </a:xfrm>
        </p:grpSpPr>
        <p:sp>
          <p:nvSpPr>
            <p:cNvPr id="69" name="Content Placeholder 2"/>
            <p:cNvSpPr txBox="1">
              <a:spLocks/>
            </p:cNvSpPr>
            <p:nvPr/>
          </p:nvSpPr>
          <p:spPr bwMode="auto">
            <a:xfrm>
              <a:off x="4290152"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Element</a:t>
              </a:r>
            </a:p>
          </p:txBody>
        </p:sp>
        <p:sp>
          <p:nvSpPr>
            <p:cNvPr id="70" name="Cube 69"/>
            <p:cNvSpPr>
              <a:spLocks noChangeArrowheads="1"/>
            </p:cNvSpPr>
            <p:nvPr/>
          </p:nvSpPr>
          <p:spPr bwMode="auto">
            <a:xfrm>
              <a:off x="4790054" y="1492250"/>
              <a:ext cx="1133475" cy="715963"/>
            </a:xfrm>
            <a:prstGeom prst="cube">
              <a:avLst>
                <a:gd name="adj" fmla="val 25000"/>
              </a:avLst>
            </a:prstGeom>
            <a:noFill/>
            <a:ln w="28575">
              <a:solidFill>
                <a:srgbClr val="3366FF"/>
              </a:solidFill>
              <a:prstDash val="dash"/>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sp>
        <p:nvSpPr>
          <p:cNvPr id="71" name="Oval 8"/>
          <p:cNvSpPr>
            <a:spLocks noChangeArrowheads="1"/>
          </p:cNvSpPr>
          <p:nvPr/>
        </p:nvSpPr>
        <p:spPr bwMode="auto">
          <a:xfrm>
            <a:off x="987439" y="3644090"/>
            <a:ext cx="1484354" cy="452454"/>
          </a:xfrm>
          <a:prstGeom prst="ellipse">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72" name="Content Placeholder 2"/>
          <p:cNvSpPr txBox="1">
            <a:spLocks/>
          </p:cNvSpPr>
          <p:nvPr/>
        </p:nvSpPr>
        <p:spPr bwMode="auto">
          <a:xfrm>
            <a:off x="5105400" y="4074458"/>
            <a:ext cx="2286066" cy="69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Communications Protocol</a:t>
            </a:r>
          </a:p>
        </p:txBody>
      </p:sp>
      <p:sp>
        <p:nvSpPr>
          <p:cNvPr id="73" name="Rectangle 72"/>
          <p:cNvSpPr>
            <a:spLocks noChangeArrowheads="1"/>
          </p:cNvSpPr>
          <p:nvPr/>
        </p:nvSpPr>
        <p:spPr bwMode="auto">
          <a:xfrm>
            <a:off x="5514817" y="3703630"/>
            <a:ext cx="1466850" cy="333375"/>
          </a:xfrm>
          <a:prstGeom prst="rect">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nvGrpSpPr>
          <p:cNvPr id="74" name="Group 4"/>
          <p:cNvGrpSpPr>
            <a:grpSpLocks/>
          </p:cNvGrpSpPr>
          <p:nvPr/>
        </p:nvGrpSpPr>
        <p:grpSpPr bwMode="auto">
          <a:xfrm>
            <a:off x="2682142" y="1124745"/>
            <a:ext cx="1608185" cy="1020329"/>
            <a:chOff x="3651250" y="1492250"/>
            <a:chExt cx="1608138" cy="1020289"/>
          </a:xfrm>
        </p:grpSpPr>
        <p:sp>
          <p:nvSpPr>
            <p:cNvPr id="75" name="Can 74"/>
            <p:cNvSpPr/>
            <p:nvPr/>
          </p:nvSpPr>
          <p:spPr bwMode="auto">
            <a:xfrm>
              <a:off x="4152795" y="1492250"/>
              <a:ext cx="612757" cy="571478"/>
            </a:xfrm>
            <a:prstGeom prst="can">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tIns="0" bIns="0"/>
            <a:lstStyle/>
            <a:p>
              <a:pPr algn="ctr" fontAlgn="base">
                <a:spcBef>
                  <a:spcPct val="0"/>
                </a:spcBef>
                <a:spcAft>
                  <a:spcPct val="0"/>
                </a:spcAft>
                <a:defRPr/>
              </a:pPr>
              <a:r>
                <a:rPr kumimoji="1" lang="en-US" sz="1200" dirty="0">
                  <a:solidFill>
                    <a:srgbClr val="000000"/>
                  </a:solidFill>
                  <a:ea typeface="ＭＳ Ｐゴシック" charset="-128"/>
                  <a:cs typeface="Arial" pitchFamily="34" charset="0"/>
                </a:rPr>
                <a:t>Data</a:t>
              </a:r>
            </a:p>
            <a:p>
              <a:pPr algn="ctr" fontAlgn="base">
                <a:spcBef>
                  <a:spcPct val="0"/>
                </a:spcBef>
                <a:spcAft>
                  <a:spcPct val="0"/>
                </a:spcAft>
                <a:defRPr/>
              </a:pPr>
              <a:r>
                <a:rPr kumimoji="1" lang="en-US" sz="1200" dirty="0">
                  <a:solidFill>
                    <a:srgbClr val="000000"/>
                  </a:solidFill>
                  <a:ea typeface="ＭＳ Ｐゴシック" charset="-128"/>
                  <a:cs typeface="Arial" pitchFamily="34" charset="0"/>
                </a:rPr>
                <a:t>Store</a:t>
              </a:r>
            </a:p>
          </p:txBody>
        </p:sp>
        <p:sp>
          <p:nvSpPr>
            <p:cNvPr id="76" name="Content Placeholder 2"/>
            <p:cNvSpPr txBox="1">
              <a:spLocks/>
            </p:cNvSpPr>
            <p:nvPr/>
          </p:nvSpPr>
          <p:spPr bwMode="auto">
            <a:xfrm>
              <a:off x="3651250" y="2119317"/>
              <a:ext cx="1608138" cy="39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defRPr/>
              </a:pPr>
              <a:r>
                <a:rPr lang="en-US" sz="2000" dirty="0">
                  <a:solidFill>
                    <a:srgbClr val="000000"/>
                  </a:solidFill>
                  <a:ea typeface="Osaka"/>
                  <a:cs typeface="Arial" pitchFamily="34" charset="0"/>
                </a:rPr>
                <a:t>Data Store</a:t>
              </a:r>
            </a:p>
          </p:txBody>
        </p:sp>
      </p:grpSp>
      <p:grpSp>
        <p:nvGrpSpPr>
          <p:cNvPr id="77" name="Group 3"/>
          <p:cNvGrpSpPr>
            <a:grpSpLocks/>
          </p:cNvGrpSpPr>
          <p:nvPr/>
        </p:nvGrpSpPr>
        <p:grpSpPr bwMode="auto">
          <a:xfrm>
            <a:off x="795345" y="4871382"/>
            <a:ext cx="3033203" cy="1541325"/>
            <a:chOff x="795338" y="5041900"/>
            <a:chExt cx="3033114" cy="1541265"/>
          </a:xfrm>
        </p:grpSpPr>
        <p:sp>
          <p:nvSpPr>
            <p:cNvPr id="78" name="Rectangle 12"/>
            <p:cNvSpPr>
              <a:spLocks noChangeArrowheads="1"/>
            </p:cNvSpPr>
            <p:nvPr/>
          </p:nvSpPr>
          <p:spPr bwMode="auto">
            <a:xfrm>
              <a:off x="795338" y="5041900"/>
              <a:ext cx="3033114"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Color Key for Example Diagrams:</a:t>
              </a:r>
            </a:p>
          </p:txBody>
        </p:sp>
        <p:grpSp>
          <p:nvGrpSpPr>
            <p:cNvPr id="79" name="Group 1"/>
            <p:cNvGrpSpPr>
              <a:grpSpLocks/>
            </p:cNvGrpSpPr>
            <p:nvPr/>
          </p:nvGrpSpPr>
          <p:grpSpPr bwMode="auto">
            <a:xfrm>
              <a:off x="909638" y="5362574"/>
              <a:ext cx="2279264" cy="1220591"/>
              <a:chOff x="1417726" y="5343525"/>
              <a:chExt cx="2281016" cy="1220590"/>
            </a:xfrm>
          </p:grpSpPr>
          <p:sp>
            <p:nvSpPr>
              <p:cNvPr id="80" name="Rectangle 79"/>
              <p:cNvSpPr>
                <a:spLocks noChangeArrowheads="1"/>
              </p:cNvSpPr>
              <p:nvPr/>
            </p:nvSpPr>
            <p:spPr bwMode="auto">
              <a:xfrm>
                <a:off x="1417716" y="5375125"/>
                <a:ext cx="222414" cy="222241"/>
              </a:xfrm>
              <a:prstGeom prst="rect">
                <a:avLst/>
              </a:prstGeom>
              <a:solidFill>
                <a:srgbClr val="CCFF6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1" name="Rectangle 80"/>
              <p:cNvSpPr>
                <a:spLocks noChangeArrowheads="1"/>
              </p:cNvSpPr>
              <p:nvPr/>
            </p:nvSpPr>
            <p:spPr bwMode="auto">
              <a:xfrm>
                <a:off x="1417716" y="5678326"/>
                <a:ext cx="222414" cy="222241"/>
              </a:xfrm>
              <a:prstGeom prst="rect">
                <a:avLst/>
              </a:prstGeom>
              <a:solidFill>
                <a:srgbClr val="E0C62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2" name="Rectangle 81"/>
              <p:cNvSpPr>
                <a:spLocks noChangeArrowheads="1"/>
              </p:cNvSpPr>
              <p:nvPr/>
            </p:nvSpPr>
            <p:spPr bwMode="auto">
              <a:xfrm>
                <a:off x="1417716" y="5975176"/>
                <a:ext cx="222414" cy="222241"/>
              </a:xfrm>
              <a:prstGeom prst="rect">
                <a:avLst/>
              </a:prstGeom>
              <a:solidFill>
                <a:srgbClr val="4597A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3" name="Rectangle 16"/>
              <p:cNvSpPr>
                <a:spLocks noChangeArrowheads="1"/>
              </p:cNvSpPr>
              <p:nvPr/>
            </p:nvSpPr>
            <p:spPr bwMode="auto">
              <a:xfrm>
                <a:off x="1417726" y="6270625"/>
                <a:ext cx="222421" cy="222250"/>
              </a:xfrm>
              <a:prstGeom prst="rect">
                <a:avLst/>
              </a:prstGeom>
              <a:solidFill>
                <a:srgbClr val="D6ECEE"/>
              </a:solidFill>
              <a:ln w="9525">
                <a:solidFill>
                  <a:schemeClr val="tx1"/>
                </a:solidFill>
                <a:round/>
                <a:headEnd/>
                <a:tailEnd/>
              </a:ln>
            </p:spPr>
            <p:txBody>
              <a:bodyPr wrap="none" anchor="ctr"/>
              <a:lstStyle/>
              <a:p>
                <a:pP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84" name="Rectangle 22"/>
              <p:cNvSpPr>
                <a:spLocks noChangeArrowheads="1"/>
              </p:cNvSpPr>
              <p:nvPr/>
            </p:nvSpPr>
            <p:spPr bwMode="auto">
              <a:xfrm>
                <a:off x="1763713" y="5343525"/>
                <a:ext cx="10815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User Node</a:t>
                </a:r>
              </a:p>
            </p:txBody>
          </p:sp>
          <p:sp>
            <p:nvSpPr>
              <p:cNvPr id="85" name="Rectangle 23"/>
              <p:cNvSpPr>
                <a:spLocks noChangeArrowheads="1"/>
              </p:cNvSpPr>
              <p:nvPr/>
            </p:nvSpPr>
            <p:spPr bwMode="auto">
              <a:xfrm>
                <a:off x="1763713" y="5643563"/>
                <a:ext cx="18660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Earth Routing Node</a:t>
                </a:r>
              </a:p>
            </p:txBody>
          </p:sp>
          <p:sp>
            <p:nvSpPr>
              <p:cNvPr id="86" name="Rectangle 24"/>
              <p:cNvSpPr>
                <a:spLocks noChangeArrowheads="1"/>
              </p:cNvSpPr>
              <p:nvPr/>
            </p:nvSpPr>
            <p:spPr bwMode="auto">
              <a:xfrm>
                <a:off x="1763713" y="5943600"/>
                <a:ext cx="19350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Space Routing Node</a:t>
                </a:r>
              </a:p>
            </p:txBody>
          </p:sp>
          <p:sp>
            <p:nvSpPr>
              <p:cNvPr id="87" name="Rectangle 25"/>
              <p:cNvSpPr>
                <a:spLocks noChangeArrowheads="1"/>
              </p:cNvSpPr>
              <p:nvPr/>
            </p:nvSpPr>
            <p:spPr bwMode="auto">
              <a:xfrm>
                <a:off x="1763713" y="6256338"/>
                <a:ext cx="11021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WAN Node</a:t>
                </a:r>
              </a:p>
            </p:txBody>
          </p:sp>
        </p:grpSp>
      </p:grpSp>
      <p:grpSp>
        <p:nvGrpSpPr>
          <p:cNvPr id="88" name="Group 2"/>
          <p:cNvGrpSpPr>
            <a:grpSpLocks/>
          </p:cNvGrpSpPr>
          <p:nvPr/>
        </p:nvGrpSpPr>
        <p:grpSpPr bwMode="auto">
          <a:xfrm>
            <a:off x="3375107" y="5174607"/>
            <a:ext cx="2524888" cy="1226987"/>
            <a:chOff x="3375025" y="5345113"/>
            <a:chExt cx="2524815" cy="1226939"/>
          </a:xfrm>
        </p:grpSpPr>
        <p:sp>
          <p:nvSpPr>
            <p:cNvPr id="89" name="Rectangle 17"/>
            <p:cNvSpPr>
              <a:spLocks noChangeArrowheads="1"/>
            </p:cNvSpPr>
            <p:nvPr/>
          </p:nvSpPr>
          <p:spPr bwMode="auto">
            <a:xfrm>
              <a:off x="3375025" y="5357812"/>
              <a:ext cx="223838" cy="222250"/>
            </a:xfrm>
            <a:prstGeom prst="rect">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0" name="Rectangle 18"/>
            <p:cNvSpPr>
              <a:spLocks noChangeArrowheads="1"/>
            </p:cNvSpPr>
            <p:nvPr/>
          </p:nvSpPr>
          <p:spPr bwMode="auto">
            <a:xfrm>
              <a:off x="3375025" y="5657850"/>
              <a:ext cx="223837" cy="222250"/>
            </a:xfrm>
            <a:prstGeom prst="rect">
              <a:avLst/>
            </a:prstGeom>
            <a:solidFill>
              <a:srgbClr val="FBDD30"/>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1" name="Rectangle 26"/>
            <p:cNvSpPr>
              <a:spLocks noChangeArrowheads="1"/>
            </p:cNvSpPr>
            <p:nvPr/>
          </p:nvSpPr>
          <p:spPr bwMode="auto">
            <a:xfrm>
              <a:off x="3727450" y="5345113"/>
              <a:ext cx="11576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Application</a:t>
              </a:r>
            </a:p>
          </p:txBody>
        </p:sp>
        <p:sp>
          <p:nvSpPr>
            <p:cNvPr id="92" name="Rectangle 27"/>
            <p:cNvSpPr>
              <a:spLocks noChangeArrowheads="1"/>
            </p:cNvSpPr>
            <p:nvPr/>
          </p:nvSpPr>
          <p:spPr bwMode="auto">
            <a:xfrm>
              <a:off x="3727450" y="5645150"/>
              <a:ext cx="2031266"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Element Management</a:t>
              </a:r>
            </a:p>
          </p:txBody>
        </p:sp>
        <p:sp>
          <p:nvSpPr>
            <p:cNvPr id="93" name="Rectangle 31"/>
            <p:cNvSpPr>
              <a:spLocks noChangeArrowheads="1"/>
            </p:cNvSpPr>
            <p:nvPr/>
          </p:nvSpPr>
          <p:spPr bwMode="auto">
            <a:xfrm>
              <a:off x="3375025" y="5967413"/>
              <a:ext cx="223837" cy="222250"/>
            </a:xfrm>
            <a:prstGeom prst="rect">
              <a:avLst/>
            </a:prstGeom>
            <a:solidFill>
              <a:srgbClr val="FB7317"/>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4" name="Rectangle 32"/>
            <p:cNvSpPr>
              <a:spLocks noChangeArrowheads="1"/>
            </p:cNvSpPr>
            <p:nvPr/>
          </p:nvSpPr>
          <p:spPr bwMode="auto">
            <a:xfrm>
              <a:off x="3375025" y="6276975"/>
              <a:ext cx="222250" cy="222250"/>
            </a:xfrm>
            <a:prstGeom prst="rect">
              <a:avLst/>
            </a:prstGeom>
            <a:solidFill>
              <a:srgbClr val="3366FF"/>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5" name="Rectangle 33"/>
            <p:cNvSpPr>
              <a:spLocks noChangeArrowheads="1"/>
            </p:cNvSpPr>
            <p:nvPr/>
          </p:nvSpPr>
          <p:spPr bwMode="auto">
            <a:xfrm>
              <a:off x="3727450" y="5956300"/>
              <a:ext cx="2034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Management</a:t>
              </a:r>
            </a:p>
          </p:txBody>
        </p:sp>
        <p:sp>
          <p:nvSpPr>
            <p:cNvPr id="96" name="Rectangle 34"/>
            <p:cNvSpPr>
              <a:spLocks noChangeArrowheads="1"/>
            </p:cNvSpPr>
            <p:nvPr/>
          </p:nvSpPr>
          <p:spPr bwMode="auto">
            <a:xfrm>
              <a:off x="3727450" y="6264275"/>
              <a:ext cx="21723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Layer function</a:t>
              </a:r>
            </a:p>
          </p:txBody>
        </p:sp>
      </p:grpSp>
      <p:grpSp>
        <p:nvGrpSpPr>
          <p:cNvPr id="97" name="Group 1"/>
          <p:cNvGrpSpPr>
            <a:grpSpLocks/>
          </p:cNvGrpSpPr>
          <p:nvPr/>
        </p:nvGrpSpPr>
        <p:grpSpPr bwMode="auto">
          <a:xfrm>
            <a:off x="6293017" y="5190482"/>
            <a:ext cx="2298533" cy="1217461"/>
            <a:chOff x="6292850" y="5360988"/>
            <a:chExt cx="2298466" cy="1217414"/>
          </a:xfrm>
        </p:grpSpPr>
        <p:sp>
          <p:nvSpPr>
            <p:cNvPr id="98" name="Rectangle 97"/>
            <p:cNvSpPr/>
            <p:nvPr/>
          </p:nvSpPr>
          <p:spPr bwMode="auto">
            <a:xfrm>
              <a:off x="6292683" y="5367188"/>
              <a:ext cx="222244" cy="222241"/>
            </a:xfrm>
            <a:prstGeom prst="rect">
              <a:avLst/>
            </a:prstGeom>
            <a:solidFill>
              <a:schemeClr val="accent1">
                <a:lumMod val="75000"/>
              </a:schemeClr>
            </a:solidFill>
            <a:ln w="9525">
              <a:solidFill>
                <a:schemeClr val="tx1"/>
              </a:solidFill>
              <a:round/>
              <a:headEnd/>
              <a:tailEnd/>
            </a:ln>
          </p:spPr>
          <p:txBody>
            <a:bodyPr lIns="0" rIns="0"/>
            <a:lstStyle/>
            <a:p>
              <a:pPr algn="ctr" fontAlgn="base">
                <a:spcBef>
                  <a:spcPct val="0"/>
                </a:spcBef>
                <a:spcAft>
                  <a:spcPct val="0"/>
                </a:spcAft>
                <a:defRPr/>
              </a:pPr>
              <a:endParaRPr kumimoji="1" lang="en-US" sz="1600" dirty="0">
                <a:solidFill>
                  <a:srgbClr val="000000"/>
                </a:solidFill>
                <a:ea typeface="ＭＳ Ｐゴシック" charset="0"/>
                <a:cs typeface="Arial" pitchFamily="34" charset="0"/>
              </a:endParaRPr>
            </a:p>
          </p:txBody>
        </p:sp>
        <p:sp>
          <p:nvSpPr>
            <p:cNvPr id="99" name="Rectangle 20"/>
            <p:cNvSpPr>
              <a:spLocks noChangeArrowheads="1"/>
            </p:cNvSpPr>
            <p:nvPr/>
          </p:nvSpPr>
          <p:spPr bwMode="auto">
            <a:xfrm>
              <a:off x="6292850" y="5667375"/>
              <a:ext cx="222250" cy="222250"/>
            </a:xfrm>
            <a:prstGeom prst="rect">
              <a:avLst/>
            </a:prstGeom>
            <a:pattFill prst="pct70">
              <a:fgClr>
                <a:srgbClr val="3366FF"/>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0" name="Rectangle 21"/>
            <p:cNvSpPr>
              <a:spLocks noChangeArrowheads="1"/>
            </p:cNvSpPr>
            <p:nvPr/>
          </p:nvSpPr>
          <p:spPr bwMode="auto">
            <a:xfrm>
              <a:off x="6292850" y="5976938"/>
              <a:ext cx="222250" cy="222250"/>
            </a:xfrm>
            <a:prstGeom prst="rect">
              <a:avLst/>
            </a:prstGeom>
            <a:pattFill prst="pct25">
              <a:fgClr>
                <a:srgbClr val="72BFC5"/>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1" name="Rectangle 28"/>
            <p:cNvSpPr>
              <a:spLocks noChangeArrowheads="1"/>
            </p:cNvSpPr>
            <p:nvPr/>
          </p:nvSpPr>
          <p:spPr bwMode="auto">
            <a:xfrm>
              <a:off x="6678613" y="5360988"/>
              <a:ext cx="18325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Link Layer function</a:t>
              </a:r>
            </a:p>
          </p:txBody>
        </p:sp>
        <p:sp>
          <p:nvSpPr>
            <p:cNvPr id="102" name="Rectangle 29"/>
            <p:cNvSpPr>
              <a:spLocks noChangeArrowheads="1"/>
            </p:cNvSpPr>
            <p:nvPr/>
          </p:nvSpPr>
          <p:spPr bwMode="auto">
            <a:xfrm>
              <a:off x="6678613" y="5661025"/>
              <a:ext cx="16129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Routing function</a:t>
              </a:r>
            </a:p>
          </p:txBody>
        </p:sp>
        <p:sp>
          <p:nvSpPr>
            <p:cNvPr id="103" name="Rectangle 30"/>
            <p:cNvSpPr>
              <a:spLocks noChangeArrowheads="1"/>
            </p:cNvSpPr>
            <p:nvPr/>
          </p:nvSpPr>
          <p:spPr bwMode="auto">
            <a:xfrm>
              <a:off x="6678613" y="5969000"/>
              <a:ext cx="1912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Forwarding function</a:t>
              </a:r>
            </a:p>
          </p:txBody>
        </p:sp>
        <p:sp>
          <p:nvSpPr>
            <p:cNvPr id="104" name="Rectangle 103"/>
            <p:cNvSpPr/>
            <p:nvPr/>
          </p:nvSpPr>
          <p:spPr bwMode="auto">
            <a:xfrm>
              <a:off x="6292683" y="6286314"/>
              <a:ext cx="222244" cy="222241"/>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endParaRPr kumimoji="1" lang="en-US" sz="1200" dirty="0">
                <a:solidFill>
                  <a:srgbClr val="000000"/>
                </a:solidFill>
                <a:ea typeface="ＭＳ Ｐゴシック" charset="-128"/>
                <a:cs typeface="Arial" pitchFamily="34" charset="0"/>
              </a:endParaRPr>
            </a:p>
          </p:txBody>
        </p:sp>
        <p:sp>
          <p:nvSpPr>
            <p:cNvPr id="105" name="Rectangle 36"/>
            <p:cNvSpPr>
              <a:spLocks noChangeArrowheads="1"/>
            </p:cNvSpPr>
            <p:nvPr/>
          </p:nvSpPr>
          <p:spPr bwMode="auto">
            <a:xfrm>
              <a:off x="6678613" y="6270625"/>
              <a:ext cx="10807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Data Store</a:t>
              </a:r>
            </a:p>
          </p:txBody>
        </p:sp>
      </p:grpSp>
      <p:grpSp>
        <p:nvGrpSpPr>
          <p:cNvPr id="106" name="Group 105"/>
          <p:cNvGrpSpPr/>
          <p:nvPr/>
        </p:nvGrpSpPr>
        <p:grpSpPr>
          <a:xfrm>
            <a:off x="714375" y="1124744"/>
            <a:ext cx="2030413" cy="1317589"/>
            <a:chOff x="714375" y="1492250"/>
            <a:chExt cx="2030413" cy="1317589"/>
          </a:xfrm>
        </p:grpSpPr>
        <p:sp>
          <p:nvSpPr>
            <p:cNvPr id="107" name="Content Placeholder 2"/>
            <p:cNvSpPr txBox="1">
              <a:spLocks/>
            </p:cNvSpPr>
            <p:nvPr/>
          </p:nvSpPr>
          <p:spPr bwMode="auto">
            <a:xfrm>
              <a:off x="714375" y="2306602"/>
              <a:ext cx="2030413" cy="5032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fontAlgn="base">
                <a:spcAft>
                  <a:spcPct val="0"/>
                </a:spcAft>
                <a:buFont typeface="Wingdings" pitchFamily="2" charset="2"/>
                <a:buNone/>
                <a:defRPr/>
              </a:pPr>
              <a:r>
                <a:rPr kumimoji="1" lang="en-US" sz="2000" dirty="0">
                  <a:solidFill>
                    <a:srgbClr val="000000"/>
                  </a:solidFill>
                  <a:latin typeface="Arial" pitchFamily="34" charset="0"/>
                  <a:ea typeface="Osaka"/>
                  <a:cs typeface="Arial" pitchFamily="34" charset="0"/>
                </a:rPr>
                <a:t>Physical Node</a:t>
              </a:r>
            </a:p>
          </p:txBody>
        </p:sp>
        <p:sp>
          <p:nvSpPr>
            <p:cNvPr id="108" name="Cube 6"/>
            <p:cNvSpPr>
              <a:spLocks noChangeArrowheads="1"/>
            </p:cNvSpPr>
            <p:nvPr/>
          </p:nvSpPr>
          <p:spPr bwMode="auto">
            <a:xfrm>
              <a:off x="1163655" y="1492250"/>
              <a:ext cx="1133508" cy="715991"/>
            </a:xfrm>
            <a:prstGeom prst="cube">
              <a:avLst>
                <a:gd name="adj" fmla="val 25000"/>
              </a:avLst>
            </a:prstGeom>
            <a:solidFill>
              <a:srgbClr val="CCFF66"/>
            </a:solidFill>
            <a:ln w="9525">
              <a:solidFill>
                <a:schemeClr val="tx1"/>
              </a:solidFill>
              <a:round/>
              <a:headEnd/>
              <a:tailEnd/>
            </a:ln>
          </p:spPr>
          <p:txBody>
            <a:bodyPr/>
            <a:lstStyle/>
            <a:p>
              <a:pPr fontAlgn="base">
                <a:spcBef>
                  <a:spcPct val="0"/>
                </a:spcBef>
                <a:spcAft>
                  <a:spcPct val="0"/>
                </a:spcAft>
              </a:pPr>
              <a:endParaRPr kumimoji="1" lang="en-US" sz="2400" dirty="0">
                <a:solidFill>
                  <a:srgbClr val="000000"/>
                </a:solidFill>
                <a:ea typeface="ＭＳ Ｐゴシック" pitchFamily="34" charset="-128"/>
                <a:cs typeface="Arial" pitchFamily="34" charset="0"/>
              </a:endParaRPr>
            </a:p>
          </p:txBody>
        </p:sp>
      </p:grpSp>
      <p:sp>
        <p:nvSpPr>
          <p:cNvPr id="109" name="AutoShape 10"/>
          <p:cNvSpPr>
            <a:spLocks noChangeArrowheads="1"/>
          </p:cNvSpPr>
          <p:nvPr/>
        </p:nvSpPr>
        <p:spPr bwMode="auto">
          <a:xfrm rot="5400000" flipH="1">
            <a:off x="3679852" y="3110776"/>
            <a:ext cx="244355" cy="1519083"/>
          </a:xfrm>
          <a:prstGeom prst="can">
            <a:avLst>
              <a:gd name="adj" fmla="val 45228"/>
            </a:avLst>
          </a:prstGeom>
          <a:solidFill>
            <a:srgbClr val="FF99CC"/>
          </a:solidFill>
          <a:ln w="9525">
            <a:solidFill>
              <a:srgbClr val="000000"/>
            </a:solidFill>
            <a:round/>
            <a:headEnd/>
            <a:tailEnd/>
          </a:ln>
        </p:spPr>
        <p:txBody>
          <a:bodyPr/>
          <a:lstStyle/>
          <a:p>
            <a:pPr defTabSz="457200" fontAlgn="base">
              <a:spcBef>
                <a:spcPct val="0"/>
              </a:spcBef>
              <a:spcAft>
                <a:spcPct val="0"/>
              </a:spcAft>
            </a:pPr>
            <a:endParaRPr kumimoji="1" lang="en-US" dirty="0">
              <a:solidFill>
                <a:srgbClr val="000000"/>
              </a:solidFill>
              <a:ea typeface="ＭＳ Ｐゴシック" pitchFamily="34" charset="-128"/>
              <a:cs typeface="Arial" pitchFamily="34" charset="0"/>
            </a:endParaRPr>
          </a:p>
        </p:txBody>
      </p:sp>
      <p:sp>
        <p:nvSpPr>
          <p:cNvPr id="110" name="Rectangle 109"/>
          <p:cNvSpPr/>
          <p:nvPr/>
        </p:nvSpPr>
        <p:spPr>
          <a:xfrm>
            <a:off x="2590800" y="4074458"/>
            <a:ext cx="2422458" cy="707886"/>
          </a:xfrm>
          <a:prstGeom prst="rect">
            <a:avLst/>
          </a:prstGeom>
        </p:spPr>
        <p:txBody>
          <a:bodyPr wrap="none">
            <a:spAutoFit/>
          </a:bodyPr>
          <a:lstStyle/>
          <a:p>
            <a:pPr algn="ctr" defTabSz="457200" fontAlgn="base">
              <a:spcBef>
                <a:spcPct val="20000"/>
              </a:spcBef>
              <a:spcAft>
                <a:spcPct val="0"/>
              </a:spcAft>
              <a:buFont typeface="Arial" pitchFamily="34" charset="0"/>
              <a:buNone/>
            </a:pPr>
            <a:r>
              <a:rPr kumimoji="1" lang="en-US" sz="2000" dirty="0">
                <a:solidFill>
                  <a:srgbClr val="000000"/>
                </a:solidFill>
                <a:latin typeface="Arial" pitchFamily="34" charset="0"/>
                <a:cs typeface="Arial" pitchFamily="34" charset="0"/>
              </a:rPr>
              <a:t>Physical, Logical, &amp;</a:t>
            </a:r>
            <a:br>
              <a:rPr kumimoji="1" lang="en-US" sz="2000" dirty="0">
                <a:solidFill>
                  <a:srgbClr val="000000"/>
                </a:solidFill>
                <a:latin typeface="Arial" pitchFamily="34" charset="0"/>
                <a:cs typeface="Arial" pitchFamily="34" charset="0"/>
              </a:rPr>
            </a:br>
            <a:r>
              <a:rPr kumimoji="1" lang="en-US" sz="2000" dirty="0">
                <a:solidFill>
                  <a:srgbClr val="000000"/>
                </a:solidFill>
                <a:latin typeface="Arial" pitchFamily="34" charset="0"/>
                <a:cs typeface="Arial" pitchFamily="34" charset="0"/>
              </a:rPr>
              <a:t>Service Connectors</a:t>
            </a:r>
          </a:p>
        </p:txBody>
      </p:sp>
      <p:grpSp>
        <p:nvGrpSpPr>
          <p:cNvPr id="111" name="Group 110"/>
          <p:cNvGrpSpPr/>
          <p:nvPr/>
        </p:nvGrpSpPr>
        <p:grpSpPr>
          <a:xfrm>
            <a:off x="863645" y="2891244"/>
            <a:ext cx="1856597" cy="519500"/>
            <a:chOff x="863645" y="3214300"/>
            <a:chExt cx="1856597" cy="519500"/>
          </a:xfrm>
        </p:grpSpPr>
        <p:cxnSp>
          <p:nvCxnSpPr>
            <p:cNvPr id="112" name="Straight Connector 111"/>
            <p:cNvCxnSpPr/>
            <p:nvPr/>
          </p:nvCxnSpPr>
          <p:spPr bwMode="auto">
            <a:xfrm>
              <a:off x="1032369" y="3214300"/>
              <a:ext cx="1519149" cy="0"/>
            </a:xfrm>
            <a:prstGeom prst="line">
              <a:avLst/>
            </a:prstGeom>
            <a:solidFill>
              <a:schemeClr val="accent1"/>
            </a:solidFill>
            <a:ln w="38100" cap="flat" cmpd="sng" algn="ctr">
              <a:solidFill>
                <a:srgbClr val="4F81BD"/>
              </a:solidFill>
              <a:prstDash val="solid"/>
              <a:round/>
              <a:headEnd type="none" w="med" len="med"/>
              <a:tailEnd type="none" w="med" len="med"/>
            </a:ln>
            <a:effectLst/>
          </p:spPr>
        </p:cxnSp>
        <p:sp>
          <p:nvSpPr>
            <p:cNvPr id="113" name="TextBox 112"/>
            <p:cNvSpPr txBox="1"/>
            <p:nvPr/>
          </p:nvSpPr>
          <p:spPr>
            <a:xfrm>
              <a:off x="863645" y="3272135"/>
              <a:ext cx="1856597" cy="461665"/>
            </a:xfrm>
            <a:prstGeom prst="rect">
              <a:avLst/>
            </a:prstGeom>
            <a:noFill/>
          </p:spPr>
          <p:txBody>
            <a:bodyPr wrap="none" rtlCol="0">
              <a:spAutoFit/>
            </a:bodyPr>
            <a:lstStyle/>
            <a:p>
              <a:pPr algn="ctr"/>
              <a:r>
                <a:rPr lang="en-US" sz="1200" b="1" dirty="0"/>
                <a:t>Physical or </a:t>
              </a:r>
            </a:p>
            <a:p>
              <a:pPr algn="ctr"/>
              <a:r>
                <a:rPr lang="en-US" sz="1200" b="1" dirty="0"/>
                <a:t>Functional Connection</a:t>
              </a:r>
            </a:p>
          </p:txBody>
        </p:sp>
      </p:grpSp>
      <p:grpSp>
        <p:nvGrpSpPr>
          <p:cNvPr id="114" name="Group 113"/>
          <p:cNvGrpSpPr/>
          <p:nvPr/>
        </p:nvGrpSpPr>
        <p:grpSpPr>
          <a:xfrm>
            <a:off x="3152233" y="2891244"/>
            <a:ext cx="1569660" cy="519500"/>
            <a:chOff x="3042488" y="3214300"/>
            <a:chExt cx="1569660" cy="519500"/>
          </a:xfrm>
        </p:grpSpPr>
        <p:cxnSp>
          <p:nvCxnSpPr>
            <p:cNvPr id="115" name="Straight Connector 114"/>
            <p:cNvCxnSpPr/>
            <p:nvPr/>
          </p:nvCxnSpPr>
          <p:spPr bwMode="auto">
            <a:xfrm>
              <a:off x="3067744" y="3214300"/>
              <a:ext cx="1519149" cy="0"/>
            </a:xfrm>
            <a:prstGeom prst="line">
              <a:avLst/>
            </a:prstGeom>
            <a:solidFill>
              <a:schemeClr val="accent1"/>
            </a:solidFill>
            <a:ln w="38100" cap="flat" cmpd="sng" algn="ctr">
              <a:solidFill>
                <a:srgbClr val="4F81BD"/>
              </a:solidFill>
              <a:prstDash val="dash"/>
              <a:round/>
              <a:headEnd type="none" w="med" len="med"/>
              <a:tailEnd type="none" w="med" len="med"/>
            </a:ln>
            <a:effectLst/>
          </p:spPr>
        </p:cxnSp>
        <p:sp>
          <p:nvSpPr>
            <p:cNvPr id="116" name="TextBox 115"/>
            <p:cNvSpPr txBox="1"/>
            <p:nvPr/>
          </p:nvSpPr>
          <p:spPr>
            <a:xfrm>
              <a:off x="3042488" y="3272135"/>
              <a:ext cx="1569660" cy="461665"/>
            </a:xfrm>
            <a:prstGeom prst="rect">
              <a:avLst/>
            </a:prstGeom>
            <a:noFill/>
          </p:spPr>
          <p:txBody>
            <a:bodyPr wrap="none" rtlCol="0">
              <a:spAutoFit/>
            </a:bodyPr>
            <a:lstStyle/>
            <a:p>
              <a:pPr algn="ctr"/>
              <a:r>
                <a:rPr lang="en-US" sz="1200" b="1" dirty="0"/>
                <a:t>Logical Link </a:t>
              </a:r>
            </a:p>
            <a:p>
              <a:pPr algn="ctr"/>
              <a:r>
                <a:rPr lang="en-US" sz="1200" b="1" dirty="0"/>
                <a:t>between Elements </a:t>
              </a:r>
            </a:p>
          </p:txBody>
        </p:sp>
      </p:grpSp>
      <p:grpSp>
        <p:nvGrpSpPr>
          <p:cNvPr id="117" name="Group 116"/>
          <p:cNvGrpSpPr/>
          <p:nvPr/>
        </p:nvGrpSpPr>
        <p:grpSpPr>
          <a:xfrm>
            <a:off x="6514606" y="1156494"/>
            <a:ext cx="2133662" cy="1382737"/>
            <a:chOff x="6514606" y="1524000"/>
            <a:chExt cx="2133662" cy="1382737"/>
          </a:xfrm>
        </p:grpSpPr>
        <p:sp>
          <p:nvSpPr>
            <p:cNvPr id="118" name="Content Placeholder 2"/>
            <p:cNvSpPr txBox="1">
              <a:spLocks/>
            </p:cNvSpPr>
            <p:nvPr/>
          </p:nvSpPr>
          <p:spPr bwMode="auto">
            <a:xfrm>
              <a:off x="6514606"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Domain</a:t>
              </a:r>
            </a:p>
          </p:txBody>
        </p:sp>
        <p:sp>
          <p:nvSpPr>
            <p:cNvPr id="119" name="Rounded Rectangle 118"/>
            <p:cNvSpPr/>
            <p:nvPr/>
          </p:nvSpPr>
          <p:spPr bwMode="auto">
            <a:xfrm>
              <a:off x="7014134" y="1524000"/>
              <a:ext cx="1134606" cy="627093"/>
            </a:xfrm>
            <a:prstGeom prst="roundRect">
              <a:avLst/>
            </a:prstGeom>
            <a:noFill/>
            <a:ln w="28575" cap="flat" cmpd="sng" algn="ctr">
              <a:solidFill>
                <a:srgbClr val="3366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pic>
        <p:nvPicPr>
          <p:cNvPr id="12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7633360" y="3654428"/>
            <a:ext cx="520700" cy="38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Content Placeholder 2"/>
          <p:cNvSpPr txBox="1">
            <a:spLocks/>
          </p:cNvSpPr>
          <p:nvPr/>
        </p:nvSpPr>
        <p:spPr bwMode="auto">
          <a:xfrm>
            <a:off x="7329220" y="4074458"/>
            <a:ext cx="1128980" cy="41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Router</a:t>
            </a:r>
          </a:p>
        </p:txBody>
      </p:sp>
      <p:sp>
        <p:nvSpPr>
          <p:cNvPr id="122" name="Rectangle 121"/>
          <p:cNvSpPr/>
          <p:nvPr/>
        </p:nvSpPr>
        <p:spPr>
          <a:xfrm>
            <a:off x="1044938" y="4074458"/>
            <a:ext cx="1369286" cy="707886"/>
          </a:xfrm>
          <a:prstGeom prst="rect">
            <a:avLst/>
          </a:prstGeom>
        </p:spPr>
        <p:txBody>
          <a:bodyPr wrap="none">
            <a:spAutoFit/>
          </a:bodyPr>
          <a:lstStyle/>
          <a:p>
            <a:pPr algn="ctr" defTabSz="457200" fontAlgn="base">
              <a:spcBef>
                <a:spcPct val="20000"/>
              </a:spcBef>
              <a:spcAft>
                <a:spcPct val="0"/>
              </a:spcAft>
            </a:pPr>
            <a:r>
              <a:rPr lang="en-US" sz="2000" dirty="0">
                <a:solidFill>
                  <a:srgbClr val="000000"/>
                </a:solidFill>
                <a:cs typeface="Arial" pitchFamily="34" charset="0"/>
              </a:rPr>
              <a:t>Functional</a:t>
            </a:r>
            <a:br>
              <a:rPr kumimoji="1" lang="en-US" sz="2000" dirty="0">
                <a:solidFill>
                  <a:srgbClr val="000000"/>
                </a:solidFill>
                <a:latin typeface="Arial" pitchFamily="34" charset="0"/>
                <a:cs typeface="Arial" pitchFamily="34" charset="0"/>
              </a:rPr>
            </a:br>
            <a:r>
              <a:rPr lang="en-US" sz="2000" dirty="0">
                <a:solidFill>
                  <a:srgbClr val="000000"/>
                </a:solidFill>
                <a:cs typeface="Arial" pitchFamily="34" charset="0"/>
              </a:rPr>
              <a:t>Element</a:t>
            </a:r>
          </a:p>
        </p:txBody>
      </p:sp>
      <p:grpSp>
        <p:nvGrpSpPr>
          <p:cNvPr id="123" name="Group 122"/>
          <p:cNvGrpSpPr/>
          <p:nvPr/>
        </p:nvGrpSpPr>
        <p:grpSpPr>
          <a:xfrm>
            <a:off x="5153884" y="2801144"/>
            <a:ext cx="1732269" cy="609600"/>
            <a:chOff x="4600400" y="3124200"/>
            <a:chExt cx="1732269" cy="609600"/>
          </a:xfrm>
        </p:grpSpPr>
        <p:grpSp>
          <p:nvGrpSpPr>
            <p:cNvPr id="124" name="Group 123"/>
            <p:cNvGrpSpPr/>
            <p:nvPr/>
          </p:nvGrpSpPr>
          <p:grpSpPr>
            <a:xfrm>
              <a:off x="5253328" y="3124200"/>
              <a:ext cx="426412" cy="180201"/>
              <a:chOff x="7759568" y="3124200"/>
              <a:chExt cx="426412" cy="180201"/>
            </a:xfrm>
          </p:grpSpPr>
          <p:sp>
            <p:nvSpPr>
              <p:cNvPr id="126" name="Line 8"/>
              <p:cNvSpPr>
                <a:spLocks noChangeAspect="1" noChangeShapeType="1"/>
              </p:cNvSpPr>
              <p:nvPr/>
            </p:nvSpPr>
            <p:spPr bwMode="auto">
              <a:xfrm>
                <a:off x="7759568" y="3238172"/>
                <a:ext cx="4264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cxnSp>
            <p:nvCxnSpPr>
              <p:cNvPr id="127" name="Straight Connector 126"/>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25" name="TextBox 124"/>
            <p:cNvSpPr txBox="1"/>
            <p:nvPr/>
          </p:nvSpPr>
          <p:spPr>
            <a:xfrm>
              <a:off x="4600400" y="3272135"/>
              <a:ext cx="1732269" cy="461665"/>
            </a:xfrm>
            <a:prstGeom prst="rect">
              <a:avLst/>
            </a:prstGeom>
            <a:noFill/>
          </p:spPr>
          <p:txBody>
            <a:bodyPr wrap="none" rtlCol="0">
              <a:spAutoFit/>
            </a:bodyPr>
            <a:lstStyle/>
            <a:p>
              <a:pPr algn="ctr"/>
              <a:r>
                <a:rPr lang="en-US" sz="1200" b="1" dirty="0"/>
                <a:t>Link Layer User</a:t>
              </a:r>
            </a:p>
            <a:p>
              <a:pPr algn="ctr"/>
              <a:r>
                <a:rPr lang="en-US" sz="1200" b="1" dirty="0"/>
                <a:t>Service Access Point</a:t>
              </a:r>
            </a:p>
          </p:txBody>
        </p:sp>
      </p:grpSp>
      <p:grpSp>
        <p:nvGrpSpPr>
          <p:cNvPr id="128" name="Group 127"/>
          <p:cNvGrpSpPr/>
          <p:nvPr/>
        </p:nvGrpSpPr>
        <p:grpSpPr>
          <a:xfrm>
            <a:off x="7318144" y="2801144"/>
            <a:ext cx="1140056" cy="609600"/>
            <a:chOff x="6735445" y="3124200"/>
            <a:chExt cx="1140056" cy="609600"/>
          </a:xfrm>
        </p:grpSpPr>
        <p:grpSp>
          <p:nvGrpSpPr>
            <p:cNvPr id="129" name="Group 128"/>
            <p:cNvGrpSpPr/>
            <p:nvPr/>
          </p:nvGrpSpPr>
          <p:grpSpPr>
            <a:xfrm>
              <a:off x="7153073" y="3124200"/>
              <a:ext cx="304800" cy="180201"/>
              <a:chOff x="7848600" y="3124200"/>
              <a:chExt cx="304800" cy="180201"/>
            </a:xfrm>
          </p:grpSpPr>
          <p:cxnSp>
            <p:nvCxnSpPr>
              <p:cNvPr id="131" name="Straight Connector 130"/>
              <p:cNvCxnSpPr/>
              <p:nvPr/>
            </p:nvCxnSpPr>
            <p:spPr bwMode="auto">
              <a:xfrm>
                <a:off x="7848600" y="3238172"/>
                <a:ext cx="304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a:off x="7980045"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30" name="TextBox 129"/>
            <p:cNvSpPr txBox="1"/>
            <p:nvPr/>
          </p:nvSpPr>
          <p:spPr>
            <a:xfrm>
              <a:off x="6735445" y="3272135"/>
              <a:ext cx="1140056" cy="461665"/>
            </a:xfrm>
            <a:prstGeom prst="rect">
              <a:avLst/>
            </a:prstGeom>
            <a:noFill/>
          </p:spPr>
          <p:txBody>
            <a:bodyPr wrap="none" rtlCol="0">
              <a:spAutoFit/>
            </a:bodyPr>
            <a:lstStyle/>
            <a:p>
              <a:pPr algn="ctr"/>
              <a:r>
                <a:rPr lang="en-US" sz="1200" b="1" dirty="0"/>
                <a:t> Peering</a:t>
              </a:r>
            </a:p>
            <a:p>
              <a:pPr algn="ctr"/>
              <a:r>
                <a:rPr lang="en-US" sz="1200" b="1" dirty="0"/>
                <a:t>Arrangement</a:t>
              </a:r>
            </a:p>
          </p:txBody>
        </p:sp>
      </p:grpSp>
      <p:grpSp>
        <p:nvGrpSpPr>
          <p:cNvPr id="134" name="Group 133"/>
          <p:cNvGrpSpPr/>
          <p:nvPr/>
        </p:nvGrpSpPr>
        <p:grpSpPr>
          <a:xfrm>
            <a:off x="2590800" y="2415414"/>
            <a:ext cx="2531704" cy="533665"/>
            <a:chOff x="2590800" y="2415414"/>
            <a:chExt cx="2531704" cy="533665"/>
          </a:xfrm>
        </p:grpSpPr>
        <p:sp>
          <p:nvSpPr>
            <p:cNvPr id="135" name="Oval 134"/>
            <p:cNvSpPr/>
            <p:nvPr/>
          </p:nvSpPr>
          <p:spPr>
            <a:xfrm>
              <a:off x="4624638" y="2805079"/>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bwMode="auto">
            <a:xfrm>
              <a:off x="3785553" y="2652808"/>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37" name="TextBox 136"/>
            <p:cNvSpPr txBox="1"/>
            <p:nvPr/>
          </p:nvSpPr>
          <p:spPr>
            <a:xfrm>
              <a:off x="4367169" y="2415414"/>
              <a:ext cx="755335" cy="461665"/>
            </a:xfrm>
            <a:prstGeom prst="rect">
              <a:avLst/>
            </a:prstGeom>
            <a:noFill/>
          </p:spPr>
          <p:txBody>
            <a:bodyPr wrap="none" rtlCol="0">
              <a:spAutoFit/>
            </a:bodyPr>
            <a:lstStyle/>
            <a:p>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Provider</a:t>
              </a:r>
            </a:p>
          </p:txBody>
        </p:sp>
        <p:sp>
          <p:nvSpPr>
            <p:cNvPr id="138" name="TextBox 137"/>
            <p:cNvSpPr txBox="1"/>
            <p:nvPr/>
          </p:nvSpPr>
          <p:spPr>
            <a:xfrm>
              <a:off x="2590800" y="2429579"/>
              <a:ext cx="891591" cy="461665"/>
            </a:xfrm>
            <a:prstGeom prst="rect">
              <a:avLst/>
            </a:prstGeom>
            <a:noFill/>
          </p:spPr>
          <p:txBody>
            <a:bodyPr wrap="none" rtlCol="0">
              <a:spAutoFit/>
            </a:bodyPr>
            <a:lstStyle/>
            <a:p>
              <a:pPr algn="r"/>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Consumer</a:t>
              </a:r>
            </a:p>
          </p:txBody>
        </p:sp>
      </p:grpSp>
      <p:sp>
        <p:nvSpPr>
          <p:cNvPr id="2" name="Rectangle 1">
            <a:extLst>
              <a:ext uri="{FF2B5EF4-FFF2-40B4-BE49-F238E27FC236}">
                <a16:creationId xmlns:a16="http://schemas.microsoft.com/office/drawing/2014/main" id="{BECD33AB-93E2-784F-BF6A-04BA2D687ABE}"/>
              </a:ext>
            </a:extLst>
          </p:cNvPr>
          <p:cNvSpPr/>
          <p:nvPr/>
        </p:nvSpPr>
        <p:spPr>
          <a:xfrm>
            <a:off x="3350009" y="3516674"/>
            <a:ext cx="806964" cy="1323439"/>
          </a:xfrm>
          <a:prstGeom prst="rect">
            <a:avLst/>
          </a:prstGeom>
        </p:spPr>
        <p:txBody>
          <a:bodyPr wrap="square">
            <a:spAutoFit/>
          </a:bodyPr>
          <a:lstStyle/>
          <a:p>
            <a:r>
              <a:rPr lang="en-US" sz="8000" dirty="0">
                <a:solidFill>
                  <a:srgbClr val="FF0000"/>
                </a:solidFill>
              </a:rPr>
              <a:t>X</a:t>
            </a:r>
          </a:p>
        </p:txBody>
      </p:sp>
    </p:spTree>
    <p:extLst>
      <p:ext uri="{BB962C8B-B14F-4D97-AF65-F5344CB8AC3E}">
        <p14:creationId xmlns:p14="http://schemas.microsoft.com/office/powerpoint/2010/main" val="13359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500" fill="hold"/>
                                        <p:tgtEl>
                                          <p:spTgt spid="134"/>
                                        </p:tgtEl>
                                        <p:attrNameLst>
                                          <p:attrName>ppt_w</p:attrName>
                                        </p:attrNameLst>
                                      </p:cBhvr>
                                      <p:tavLst>
                                        <p:tav tm="0">
                                          <p:val>
                                            <p:fltVal val="0"/>
                                          </p:val>
                                        </p:tav>
                                        <p:tav tm="100000">
                                          <p:val>
                                            <p:strVal val="#ppt_w"/>
                                          </p:val>
                                        </p:tav>
                                      </p:tavLst>
                                    </p:anim>
                                    <p:anim calcmode="lin" valueType="num">
                                      <p:cBhvr>
                                        <p:cTn id="8" dur="500" fill="hold"/>
                                        <p:tgtEl>
                                          <p:spTgt spid="134"/>
                                        </p:tgtEl>
                                        <p:attrNameLst>
                                          <p:attrName>ppt_h</p:attrName>
                                        </p:attrNameLst>
                                      </p:cBhvr>
                                      <p:tavLst>
                                        <p:tav tm="0">
                                          <p:val>
                                            <p:fltVal val="0"/>
                                          </p:val>
                                        </p:tav>
                                        <p:tav tm="100000">
                                          <p:val>
                                            <p:strVal val="#ppt_h"/>
                                          </p:val>
                                        </p:tav>
                                      </p:tavLst>
                                    </p:anim>
                                    <p:animEffect transition="in" filter="fade">
                                      <p:cBhvr>
                                        <p:cTn id="9"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B310-3CE0-8B42-A1A1-6EF138A75B39}"/>
              </a:ext>
            </a:extLst>
          </p:cNvPr>
          <p:cNvSpPr>
            <a:spLocks noGrp="1"/>
          </p:cNvSpPr>
          <p:nvPr>
            <p:ph type="title"/>
          </p:nvPr>
        </p:nvSpPr>
        <p:spPr/>
        <p:txBody>
          <a:bodyPr vert="horz"/>
          <a:lstStyle/>
          <a:p>
            <a:r>
              <a:rPr lang="en-US" dirty="0">
                <a:solidFill>
                  <a:srgbClr val="0099A6"/>
                </a:solidFill>
              </a:rPr>
              <a:t>RASDS++ Viewpoint Specifications</a:t>
            </a:r>
          </a:p>
        </p:txBody>
      </p:sp>
      <p:sp>
        <p:nvSpPr>
          <p:cNvPr id="4" name="Content Placeholder 3">
            <a:extLst>
              <a:ext uri="{FF2B5EF4-FFF2-40B4-BE49-F238E27FC236}">
                <a16:creationId xmlns:a16="http://schemas.microsoft.com/office/drawing/2014/main" id="{A6C55E96-7776-A046-ACCD-7E7CE0882719}"/>
              </a:ext>
            </a:extLst>
          </p:cNvPr>
          <p:cNvSpPr>
            <a:spLocks noGrp="1"/>
          </p:cNvSpPr>
          <p:nvPr>
            <p:ph idx="1"/>
          </p:nvPr>
        </p:nvSpPr>
        <p:spPr>
          <a:xfrm>
            <a:off x="457200" y="1066800"/>
            <a:ext cx="8229600" cy="5310982"/>
          </a:xfrm>
        </p:spPr>
        <p:txBody>
          <a:bodyPr/>
          <a:lstStyle/>
          <a:p>
            <a:r>
              <a:rPr lang="en-US" dirty="0"/>
              <a:t>Each RASDS++ Viewpoint addresses:</a:t>
            </a:r>
          </a:p>
          <a:p>
            <a:pPr lvl="1"/>
            <a:r>
              <a:rPr lang="en-US" dirty="0"/>
              <a:t>Stakeholder concerns: What does the stakeholder care about (what must views address)</a:t>
            </a:r>
          </a:p>
          <a:p>
            <a:pPr lvl="1"/>
            <a:r>
              <a:rPr lang="en-US" dirty="0"/>
              <a:t>Objects: The fundamental kinds of objects (functions, data, organizations, physical elements, protocols, </a:t>
            </a:r>
            <a:r>
              <a:rPr lang="en-US" dirty="0" err="1"/>
              <a:t>etc</a:t>
            </a:r>
            <a:r>
              <a:rPr lang="en-US" dirty="0"/>
              <a:t>)</a:t>
            </a:r>
          </a:p>
          <a:p>
            <a:pPr lvl="1"/>
            <a:r>
              <a:rPr lang="en-US" dirty="0"/>
              <a:t>Relationships: The descriptions of object attributes and how they relate, including correspondences to other objects</a:t>
            </a:r>
          </a:p>
          <a:p>
            <a:pPr lvl="1"/>
            <a:r>
              <a:rPr lang="en-US" dirty="0"/>
              <a:t>Representation: How objects and relationships of different types are represented in diagrams</a:t>
            </a:r>
          </a:p>
          <a:p>
            <a:pPr lvl="1"/>
            <a:endParaRPr lang="en-US" dirty="0"/>
          </a:p>
          <a:p>
            <a:r>
              <a:rPr lang="en-US" dirty="0"/>
              <a:t>MBSE adaptations:</a:t>
            </a:r>
          </a:p>
          <a:p>
            <a:pPr lvl="1"/>
            <a:r>
              <a:rPr lang="en-US" dirty="0"/>
              <a:t>The primary work that must be done to use RASDS++ with MBSE tools is to:</a:t>
            </a:r>
          </a:p>
          <a:p>
            <a:pPr lvl="2"/>
            <a:r>
              <a:rPr lang="en-US" dirty="0"/>
              <a:t>Define profiles to represent the different objects and relationships</a:t>
            </a:r>
          </a:p>
          <a:p>
            <a:pPr lvl="2"/>
            <a:r>
              <a:rPr lang="en-US" dirty="0"/>
              <a:t>Create stereotypes that can be used consistently in the tools</a:t>
            </a:r>
          </a:p>
        </p:txBody>
      </p:sp>
      <p:sp>
        <p:nvSpPr>
          <p:cNvPr id="3" name="Date Placeholder 2">
            <a:extLst>
              <a:ext uri="{FF2B5EF4-FFF2-40B4-BE49-F238E27FC236}">
                <a16:creationId xmlns:a16="http://schemas.microsoft.com/office/drawing/2014/main" id="{E0D5151C-D2DD-4646-B512-29FE2DC8313A}"/>
              </a:ext>
            </a:extLst>
          </p:cNvPr>
          <p:cNvSpPr>
            <a:spLocks noGrp="1"/>
          </p:cNvSpPr>
          <p:nvPr>
            <p:ph type="dt" sz="half" idx="10"/>
          </p:nvPr>
        </p:nvSpPr>
        <p:spPr/>
        <p:txBody>
          <a:bodyPr/>
          <a:lstStyle/>
          <a:p>
            <a:r>
              <a:rPr lang="en-US"/>
              <a:t>10 October 2021</a:t>
            </a:r>
            <a:endParaRPr lang="en-US" dirty="0"/>
          </a:p>
        </p:txBody>
      </p:sp>
    </p:spTree>
    <p:extLst>
      <p:ext uri="{BB962C8B-B14F-4D97-AF65-F5344CB8AC3E}">
        <p14:creationId xmlns:p14="http://schemas.microsoft.com/office/powerpoint/2010/main" val="2733898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10 October 2021</a:t>
            </a:r>
            <a:endParaRPr lang="en-US" altLang="en-US" b="0" dirty="0"/>
          </a:p>
        </p:txBody>
      </p:sp>
      <p:sp>
        <p:nvSpPr>
          <p:cNvPr id="14340" name="Oval 2">
            <a:extLst>
              <a:ext uri="{FF2B5EF4-FFF2-40B4-BE49-F238E27FC236}">
                <a16:creationId xmlns:a16="http://schemas.microsoft.com/office/drawing/2014/main" id="{18EE2A61-E0EC-2B44-AAFD-4666C00158E8}"/>
              </a:ext>
            </a:extLst>
          </p:cNvPr>
          <p:cNvSpPr>
            <a:spLocks noChangeArrowheads="1"/>
          </p:cNvSpPr>
          <p:nvPr/>
        </p:nvSpPr>
        <p:spPr bwMode="auto">
          <a:xfrm>
            <a:off x="3429000" y="2895600"/>
            <a:ext cx="2209800" cy="1219200"/>
          </a:xfrm>
          <a:prstGeom prst="ellipse">
            <a:avLst/>
          </a:prstGeom>
          <a:solidFill>
            <a:srgbClr val="92D050"/>
          </a:solidFill>
          <a:ln w="9525">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2000" b="1">
                <a:ea typeface="ＭＳ Ｐゴシック" panose="020B0600070205080204" pitchFamily="34" charset="-128"/>
              </a:rPr>
              <a:t>Object</a:t>
            </a:r>
          </a:p>
        </p:txBody>
      </p:sp>
      <p:sp>
        <p:nvSpPr>
          <p:cNvPr id="14341" name="Rectangle 3">
            <a:extLst>
              <a:ext uri="{FF2B5EF4-FFF2-40B4-BE49-F238E27FC236}">
                <a16:creationId xmlns:a16="http://schemas.microsoft.com/office/drawing/2014/main" id="{9243C4E9-4A0F-7043-B3D5-C0B50364D851}"/>
              </a:ext>
            </a:extLst>
          </p:cNvPr>
          <p:cNvSpPr>
            <a:spLocks noChangeArrowheads="1"/>
          </p:cNvSpPr>
          <p:nvPr/>
        </p:nvSpPr>
        <p:spPr bwMode="auto">
          <a:xfrm>
            <a:off x="1676400" y="88900"/>
            <a:ext cx="57912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Unified Object Representation</a:t>
            </a:r>
          </a:p>
        </p:txBody>
      </p:sp>
      <p:sp>
        <p:nvSpPr>
          <p:cNvPr id="14342" name="Rectangle 4">
            <a:extLst>
              <a:ext uri="{FF2B5EF4-FFF2-40B4-BE49-F238E27FC236}">
                <a16:creationId xmlns:a16="http://schemas.microsoft.com/office/drawing/2014/main" id="{4A4825F6-0228-B14B-91A0-FDC12760922B}"/>
              </a:ext>
            </a:extLst>
          </p:cNvPr>
          <p:cNvSpPr>
            <a:spLocks noChangeArrowheads="1"/>
          </p:cNvSpPr>
          <p:nvPr/>
        </p:nvSpPr>
        <p:spPr bwMode="auto">
          <a:xfrm>
            <a:off x="3733800" y="4267200"/>
            <a:ext cx="19637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Core Functions</a:t>
            </a:r>
          </a:p>
          <a:p>
            <a:pPr eaLnBrk="1" hangingPunct="1"/>
            <a:r>
              <a:rPr kumimoji="1" lang="en-US" altLang="ja-JP" sz="1800" b="1">
                <a:latin typeface="Arial" panose="020B0604020202020204" pitchFamily="34" charset="0"/>
                <a:ea typeface="Osaka" charset="-128"/>
              </a:rPr>
              <a:t>  </a:t>
            </a:r>
            <a:r>
              <a:rPr kumimoji="1" lang="en-US" altLang="ja-JP" sz="1800">
                <a:latin typeface="Arial" panose="020B0604020202020204" pitchFamily="34" charset="0"/>
                <a:ea typeface="Osaka" charset="-128"/>
              </a:rPr>
              <a:t>What the object </a:t>
            </a:r>
          </a:p>
          <a:p>
            <a:pPr eaLnBrk="1" hangingPunct="1"/>
            <a:r>
              <a:rPr kumimoji="1" lang="en-US" altLang="ja-JP" sz="1800">
                <a:latin typeface="Arial" panose="020B0604020202020204" pitchFamily="34" charset="0"/>
                <a:ea typeface="Osaka" charset="-128"/>
              </a:rPr>
              <a:t>  does</a:t>
            </a:r>
          </a:p>
        </p:txBody>
      </p:sp>
      <p:sp>
        <p:nvSpPr>
          <p:cNvPr id="14343" name="AutoShape 5">
            <a:extLst>
              <a:ext uri="{FF2B5EF4-FFF2-40B4-BE49-F238E27FC236}">
                <a16:creationId xmlns:a16="http://schemas.microsoft.com/office/drawing/2014/main" id="{E8104FFF-3988-0047-9632-826522DF9F9C}"/>
              </a:ext>
            </a:extLst>
          </p:cNvPr>
          <p:cNvSpPr>
            <a:spLocks noChangeArrowheads="1"/>
          </p:cNvSpPr>
          <p:nvPr/>
        </p:nvSpPr>
        <p:spPr bwMode="auto">
          <a:xfrm>
            <a:off x="15240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4" name="AutoShape 6">
            <a:extLst>
              <a:ext uri="{FF2B5EF4-FFF2-40B4-BE49-F238E27FC236}">
                <a16:creationId xmlns:a16="http://schemas.microsoft.com/office/drawing/2014/main" id="{8247E67A-EF0D-8543-900D-2B99CB1E6F2B}"/>
              </a:ext>
            </a:extLst>
          </p:cNvPr>
          <p:cNvSpPr>
            <a:spLocks noChangeArrowheads="1"/>
          </p:cNvSpPr>
          <p:nvPr/>
        </p:nvSpPr>
        <p:spPr bwMode="auto">
          <a:xfrm>
            <a:off x="61722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5" name="AutoShape 7">
            <a:extLst>
              <a:ext uri="{FF2B5EF4-FFF2-40B4-BE49-F238E27FC236}">
                <a16:creationId xmlns:a16="http://schemas.microsoft.com/office/drawing/2014/main" id="{CB2E4D2C-BD5D-BB4A-88DE-CD76F5FAFD11}"/>
              </a:ext>
            </a:extLst>
          </p:cNvPr>
          <p:cNvSpPr>
            <a:spLocks noChangeArrowheads="1"/>
          </p:cNvSpPr>
          <p:nvPr/>
        </p:nvSpPr>
        <p:spPr bwMode="auto">
          <a:xfrm rot="5400000">
            <a:off x="3810000" y="15240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6" name="Rectangle 8">
            <a:extLst>
              <a:ext uri="{FF2B5EF4-FFF2-40B4-BE49-F238E27FC236}">
                <a16:creationId xmlns:a16="http://schemas.microsoft.com/office/drawing/2014/main" id="{22A12EB1-7C9D-514E-B2A9-7000A4750B29}"/>
              </a:ext>
            </a:extLst>
          </p:cNvPr>
          <p:cNvSpPr>
            <a:spLocks noChangeArrowheads="1"/>
          </p:cNvSpPr>
          <p:nvPr/>
        </p:nvSpPr>
        <p:spPr bwMode="auto">
          <a:xfrm>
            <a:off x="6172200" y="4038600"/>
            <a:ext cx="27638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External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external elements</a:t>
            </a:r>
          </a:p>
          <a:p>
            <a:pPr eaLnBrk="1" hangingPunct="1"/>
            <a:r>
              <a:rPr kumimoji="1" lang="en-US" altLang="ja-JP" sz="1800">
                <a:latin typeface="Arial" panose="020B0604020202020204" pitchFamily="34" charset="0"/>
                <a:ea typeface="Osaka" charset="-128"/>
              </a:rPr>
              <a:t>    are controlled</a:t>
            </a:r>
          </a:p>
        </p:txBody>
      </p:sp>
      <p:sp>
        <p:nvSpPr>
          <p:cNvPr id="14347" name="Rectangle 9">
            <a:extLst>
              <a:ext uri="{FF2B5EF4-FFF2-40B4-BE49-F238E27FC236}">
                <a16:creationId xmlns:a16="http://schemas.microsoft.com/office/drawing/2014/main" id="{B20809E8-5EFF-D24A-AF49-9E1E8EE65C1C}"/>
              </a:ext>
            </a:extLst>
          </p:cNvPr>
          <p:cNvSpPr>
            <a:spLocks noChangeArrowheads="1"/>
          </p:cNvSpPr>
          <p:nvPr/>
        </p:nvSpPr>
        <p:spPr bwMode="auto">
          <a:xfrm>
            <a:off x="4902200" y="1306513"/>
            <a:ext cx="34242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Management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objects are configured</a:t>
            </a:r>
          </a:p>
          <a:p>
            <a:pPr eaLnBrk="1" hangingPunct="1"/>
            <a:r>
              <a:rPr kumimoji="1" lang="en-US" altLang="ja-JP" sz="1800">
                <a:latin typeface="Arial" panose="020B0604020202020204" pitchFamily="34" charset="0"/>
                <a:ea typeface="Osaka" charset="-128"/>
              </a:rPr>
              <a:t>    controlled, and reported upon</a:t>
            </a:r>
          </a:p>
        </p:txBody>
      </p:sp>
      <p:sp>
        <p:nvSpPr>
          <p:cNvPr id="14348" name="Rectangle 10">
            <a:extLst>
              <a:ext uri="{FF2B5EF4-FFF2-40B4-BE49-F238E27FC236}">
                <a16:creationId xmlns:a16="http://schemas.microsoft.com/office/drawing/2014/main" id="{A771B5C8-E316-A84C-B4AC-285288E2667B}"/>
              </a:ext>
            </a:extLst>
          </p:cNvPr>
          <p:cNvSpPr>
            <a:spLocks noChangeArrowheads="1"/>
          </p:cNvSpPr>
          <p:nvPr/>
        </p:nvSpPr>
        <p:spPr bwMode="auto">
          <a:xfrm>
            <a:off x="887413" y="4024313"/>
            <a:ext cx="25860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Service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services are</a:t>
            </a:r>
          </a:p>
          <a:p>
            <a:pPr eaLnBrk="1" hangingPunct="1"/>
            <a:r>
              <a:rPr kumimoji="1" lang="en-US" altLang="ja-JP" sz="1800">
                <a:latin typeface="Arial" panose="020B0604020202020204" pitchFamily="34" charset="0"/>
                <a:ea typeface="Osaka" charset="-128"/>
              </a:rPr>
              <a:t>    requested &amp; supplied</a:t>
            </a:r>
          </a:p>
        </p:txBody>
      </p:sp>
      <p:sp>
        <p:nvSpPr>
          <p:cNvPr id="14349" name="Rectangle 11">
            <a:extLst>
              <a:ext uri="{FF2B5EF4-FFF2-40B4-BE49-F238E27FC236}">
                <a16:creationId xmlns:a16="http://schemas.microsoft.com/office/drawing/2014/main" id="{290EE804-21C0-C94E-9685-CE78F4019E7A}"/>
              </a:ext>
            </a:extLst>
          </p:cNvPr>
          <p:cNvSpPr>
            <a:spLocks noChangeArrowheads="1"/>
          </p:cNvSpPr>
          <p:nvPr/>
        </p:nvSpPr>
        <p:spPr bwMode="auto">
          <a:xfrm>
            <a:off x="4945063" y="5254625"/>
            <a:ext cx="1403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Concerns: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Issues</a:t>
            </a:r>
          </a:p>
          <a:p>
            <a:pPr eaLnBrk="1" hangingPunct="1"/>
            <a:r>
              <a:rPr kumimoji="1" lang="en-US" altLang="ja-JP" sz="1800">
                <a:latin typeface="Arial" panose="020B0604020202020204" pitchFamily="34" charset="0"/>
                <a:ea typeface="Osaka" charset="-128"/>
              </a:rPr>
              <a:t>  Resources</a:t>
            </a:r>
          </a:p>
          <a:p>
            <a:pPr eaLnBrk="1" hangingPunct="1"/>
            <a:r>
              <a:rPr kumimoji="1" lang="en-US" altLang="ja-JP" sz="1800">
                <a:latin typeface="Arial" panose="020B0604020202020204" pitchFamily="34" charset="0"/>
                <a:ea typeface="Osaka" charset="-128"/>
              </a:rPr>
              <a:t>  Policies</a:t>
            </a:r>
          </a:p>
        </p:txBody>
      </p:sp>
    </p:spTree>
    <p:extLst>
      <p:ext uri="{BB962C8B-B14F-4D97-AF65-F5344CB8AC3E}">
        <p14:creationId xmlns:p14="http://schemas.microsoft.com/office/powerpoint/2010/main" val="314196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a:xfrm>
            <a:off x="448852" y="152400"/>
            <a:ext cx="8229600" cy="682229"/>
          </a:xfrm>
        </p:spPr>
        <p:txBody>
          <a:bodyPr/>
          <a:lstStyle/>
          <a:p>
            <a:r>
              <a:rPr lang="en-US" dirty="0"/>
              <a:t>Technical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711378" y="1143000"/>
            <a:ext cx="7704548" cy="4135709"/>
          </a:xfrm>
        </p:spPr>
        <p:txBody>
          <a:bodyPr/>
          <a:lstStyle/>
          <a:p>
            <a:r>
              <a:rPr lang="en-US" sz="1400" dirty="0"/>
              <a:t>System</a:t>
            </a:r>
          </a:p>
          <a:p>
            <a:pPr lvl="1"/>
            <a:r>
              <a:rPr lang="en-US" sz="1400" dirty="0"/>
              <a:t>A System is a group of interacting or interrelated Elements that act according to a set of rules to form a unified whole. A System, surrounded and influenced by its environment, is described by its boundaries, structure and purpose and expressed in its functioning.</a:t>
            </a:r>
          </a:p>
          <a:p>
            <a:pPr lvl="1"/>
            <a:r>
              <a:rPr lang="en-US" sz="1400" dirty="0"/>
              <a:t>A collection of interacting components organized to accomplish a specific function or set of functions.  A System is composed of Elements, which may be any of: Hardware, Software, People, and Procedures.</a:t>
            </a:r>
          </a:p>
          <a:p>
            <a:r>
              <a:rPr lang="en-US" sz="1400" dirty="0"/>
              <a:t>Function</a:t>
            </a:r>
          </a:p>
          <a:p>
            <a:pPr lvl="1"/>
            <a:r>
              <a:rPr lang="en-US" sz="1400" dirty="0"/>
              <a:t>A Function is the purpose for which an Element is intended. This can be an activity performed by the Element or the usage of this Element by other parts of the system.</a:t>
            </a:r>
          </a:p>
          <a:p>
            <a:pPr lvl="1"/>
            <a:r>
              <a:rPr lang="en-US" sz="1400" dirty="0"/>
              <a:t>A Function is interpreted as a specific process, action or task that a System is able to perform.</a:t>
            </a:r>
          </a:p>
          <a:p>
            <a:r>
              <a:rPr lang="en-US" sz="1400" dirty="0"/>
              <a:t>Service</a:t>
            </a:r>
          </a:p>
          <a:p>
            <a:pPr lvl="1"/>
            <a:r>
              <a:rPr lang="en-US" sz="1400" dirty="0"/>
              <a:t>A mechanism to enable access to a set of one or more capabilities of an Element, where the access is provided using a prescribed interface and is exercised consistent with constraints and policies as specified by the service description.</a:t>
            </a:r>
          </a:p>
          <a:p>
            <a:pPr lvl="1"/>
            <a:r>
              <a:rPr lang="en-US" sz="1400" dirty="0"/>
              <a:t>A Service is an exposed interface of a Function.</a:t>
            </a:r>
          </a:p>
          <a:p>
            <a:r>
              <a:rPr lang="en-US" sz="1400" dirty="0"/>
              <a:t>Interface</a:t>
            </a:r>
          </a:p>
          <a:p>
            <a:pPr lvl="1"/>
            <a:r>
              <a:rPr lang="en-US" sz="1400" dirty="0"/>
              <a:t>An Interface represents a set of mechanical, electrical, signal, or other properties that describe some aspect of a Element’s connection to or interaction with another Element.</a:t>
            </a:r>
          </a:p>
          <a:p>
            <a:pPr lvl="1"/>
            <a:r>
              <a:rPr lang="en-US" sz="1400" dirty="0"/>
              <a:t>An interface is formed of the ports on two or more elements and the junction that joins them.</a:t>
            </a:r>
          </a:p>
        </p:txBody>
      </p:sp>
      <p:sp>
        <p:nvSpPr>
          <p:cNvPr id="5" name="Date Placeholder 4">
            <a:extLst>
              <a:ext uri="{FF2B5EF4-FFF2-40B4-BE49-F238E27FC236}">
                <a16:creationId xmlns:a16="http://schemas.microsoft.com/office/drawing/2014/main" id="{209FB0EC-6786-0D41-93AE-8CDC03851272}"/>
              </a:ext>
            </a:extLst>
          </p:cNvPr>
          <p:cNvSpPr>
            <a:spLocks noGrp="1"/>
          </p:cNvSpPr>
          <p:nvPr>
            <p:ph type="dt" sz="half" idx="2"/>
          </p:nvPr>
        </p:nvSpPr>
        <p:spPr>
          <a:xfrm>
            <a:off x="114300" y="6533924"/>
            <a:ext cx="13335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10 October 2021</a:t>
            </a:r>
            <a:endParaRPr lang="en-US" altLang="en-US" b="0" dirty="0"/>
          </a:p>
        </p:txBody>
      </p:sp>
    </p:spTree>
    <p:extLst>
      <p:ext uri="{BB962C8B-B14F-4D97-AF65-F5344CB8AC3E}">
        <p14:creationId xmlns:p14="http://schemas.microsoft.com/office/powerpoint/2010/main" val="285065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1143000"/>
          </a:xfrm>
        </p:spPr>
        <p:txBody>
          <a:bodyPr/>
          <a:lstStyle/>
          <a:p>
            <a:r>
              <a:rPr lang="en-US" dirty="0">
                <a:solidFill>
                  <a:srgbClr val="0099A6"/>
                </a:solidFill>
              </a:rPr>
              <a:t>Functional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4525963"/>
          </a:xfrm>
        </p:spPr>
        <p:txBody>
          <a:bodyPr/>
          <a:lstStyle/>
          <a:p>
            <a:r>
              <a:rPr lang="en-US" sz="1800" dirty="0"/>
              <a:t>The Functional Viewpoint describes the functional decomposition of the space data system into abstract objects that interact at interfaces.</a:t>
            </a:r>
          </a:p>
          <a:p>
            <a:endParaRPr lang="en-US" sz="1800" dirty="0"/>
          </a:p>
          <a:p>
            <a:r>
              <a:rPr lang="en-US" sz="1800" dirty="0"/>
              <a:t>Stakeholder Concerns:</a:t>
            </a:r>
          </a:p>
          <a:p>
            <a:pPr lvl="1"/>
            <a:r>
              <a:rPr lang="en-US" sz="1600" dirty="0"/>
              <a:t>a functional decomposition of the system into objects that interact at interfaces; </a:t>
            </a:r>
            <a:endParaRPr lang="en-US" sz="1100" dirty="0"/>
          </a:p>
          <a:p>
            <a:pPr lvl="1"/>
            <a:r>
              <a:rPr lang="en-US" sz="1600" dirty="0"/>
              <a:t>the abstract behavior of the system, its interactions and constraints. </a:t>
            </a:r>
            <a:endParaRPr lang="en-US" sz="1100" dirty="0"/>
          </a:p>
          <a:p>
            <a:endParaRPr lang="en-US" sz="1800" dirty="0"/>
          </a:p>
          <a:p>
            <a:r>
              <a:rPr lang="en-US" sz="1800" dirty="0"/>
              <a:t>Functional Objects (abstract set of functions, their behaviors, interfaces and configurations); </a:t>
            </a:r>
          </a:p>
          <a:p>
            <a:pPr lvl="1"/>
            <a:r>
              <a:rPr lang="en-US" sz="1600" dirty="0"/>
              <a:t>Types: data source, data sink, data transformation, control, planning, monitoring, analysis; </a:t>
            </a:r>
          </a:p>
          <a:p>
            <a:pPr lvl="1"/>
            <a:r>
              <a:rPr lang="en-US" sz="1600" dirty="0"/>
              <a:t>Attributes: role, name, type, behavior, interface signature, data types handled, interaction modes, constraints, allocated requirements; </a:t>
            </a:r>
          </a:p>
          <a:p>
            <a:r>
              <a:rPr lang="en-US" sz="1800" dirty="0"/>
              <a:t>Logical Links (connections between Functional Objects, connected to associated logical behavior and properties); </a:t>
            </a:r>
          </a:p>
          <a:p>
            <a:r>
              <a:rPr lang="en-US" sz="1800" dirty="0"/>
              <a:t>Relationships (configuration, precedence, control and data flows, management flows, allocations); </a:t>
            </a:r>
          </a:p>
          <a:p>
            <a:r>
              <a:rPr lang="en-US" sz="1800" dirty="0"/>
              <a:t>Information (representations of data that are exchanged among Functional Objects, where formal specifications for the objects are found in the Information Viewpoint).  </a:t>
            </a:r>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10 October 2021</a:t>
            </a:r>
            <a:endParaRPr lang="en-US" dirty="0"/>
          </a:p>
        </p:txBody>
      </p:sp>
    </p:spTree>
    <p:extLst>
      <p:ext uri="{BB962C8B-B14F-4D97-AF65-F5344CB8AC3E}">
        <p14:creationId xmlns:p14="http://schemas.microsoft.com/office/powerpoint/2010/main" val="2173455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10 October 2021</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CC0ECC"/>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Functional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Functional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Functional Object</a:t>
            </a:r>
            <a:r>
              <a:rPr lang="en-US" altLang="ja-JP" sz="2000" dirty="0">
                <a:solidFill>
                  <a:srgbClr val="0099A6"/>
                </a:solidFill>
                <a:ea typeface="ＭＳ Ｐゴシック" pitchFamily="26" charset="-128"/>
                <a:cs typeface="ＭＳ Ｐゴシック" pitchFamily="26" charset="-128"/>
              </a:rPr>
              <a:t> Representation</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Interfaces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 constraints</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72409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function is configured,</a:t>
            </a:r>
          </a:p>
          <a:p>
            <a:pPr eaLnBrk="1" hangingPunct="1"/>
            <a:r>
              <a:rPr kumimoji="1" lang="en-US" altLang="ja-JP" sz="1600" b="0" dirty="0">
                <a:latin typeface="Arial" panose="020B0604020202020204" pitchFamily="34" charset="0"/>
                <a:ea typeface="Osaka" charset="-128"/>
              </a:rPr>
              <a:t>    controlled, and reported upon</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5415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other Functional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30187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Issues</a:t>
            </a:r>
          </a:p>
          <a:p>
            <a:pPr eaLnBrk="1" hangingPunct="1"/>
            <a:r>
              <a:rPr kumimoji="1" lang="en-US" altLang="ja-JP" sz="1600" b="0" dirty="0">
                <a:latin typeface="Arial" panose="020B0604020202020204" pitchFamily="34" charset="0"/>
                <a:ea typeface="Osaka" charset="-128"/>
              </a:rPr>
              <a:t>  Resources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547556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dirty="0">
                <a:solidFill>
                  <a:srgbClr val="0099A6"/>
                </a:solidFill>
              </a:rPr>
              <a:t>Revised RASDS Functional View*</a:t>
            </a:r>
          </a:p>
        </p:txBody>
      </p:sp>
      <p:sp>
        <p:nvSpPr>
          <p:cNvPr id="4" name="Date Placeholder 3"/>
          <p:cNvSpPr>
            <a:spLocks noGrp="1"/>
          </p:cNvSpPr>
          <p:nvPr>
            <p:ph type="dt" sz="half" idx="2"/>
          </p:nvPr>
        </p:nvSpPr>
        <p:spPr/>
        <p:txBody>
          <a:bodyPr/>
          <a:lstStyle/>
          <a:p>
            <a:r>
              <a:rPr lang="en-US"/>
              <a:t>10 October 2021</a:t>
            </a:r>
            <a:endParaRPr lang="en-GB" dirty="0"/>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A</a:t>
            </a:r>
          </a:p>
        </p:txBody>
      </p:sp>
      <p:sp>
        <p:nvSpPr>
          <p:cNvPr id="6" name="Oval 5"/>
          <p:cNvSpPr>
            <a:spLocks noChangeArrowheads="1"/>
          </p:cNvSpPr>
          <p:nvPr/>
        </p:nvSpPr>
        <p:spPr bwMode="auto">
          <a:xfrm>
            <a:off x="6811450"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B</a:t>
            </a:r>
          </a:p>
        </p:txBody>
      </p:sp>
      <p:cxnSp>
        <p:nvCxnSpPr>
          <p:cNvPr id="7" name="Straight Connector 6"/>
          <p:cNvCxnSpPr>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Oval 7"/>
          <p:cNvSpPr/>
          <p:nvPr/>
        </p:nvSpPr>
        <p:spPr>
          <a:xfrm>
            <a:off x="4689571" y="1974459"/>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9" y="953184"/>
            <a:ext cx="1406497" cy="545598"/>
          </a:xfrm>
          <a:prstGeom prst="callout1">
            <a:avLst>
              <a:gd name="adj1" fmla="val 46822"/>
              <a:gd name="adj2" fmla="val 1221"/>
              <a:gd name="adj3" fmla="val 195117"/>
              <a:gd name="adj4" fmla="val -3041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end-to-end interface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functions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5258723" y="2917086"/>
            <a:ext cx="1406497" cy="351606"/>
          </a:xfrm>
          <a:prstGeom prst="callout1">
            <a:avLst>
              <a:gd name="adj1" fmla="val 27653"/>
              <a:gd name="adj2" fmla="val 105011"/>
              <a:gd name="adj3" fmla="val -211853"/>
              <a:gd name="adj4" fmla="val 13521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068727" y="1089584"/>
            <a:ext cx="1406497" cy="379747"/>
          </a:xfrm>
          <a:prstGeom prst="callout1">
            <a:avLst>
              <a:gd name="adj1" fmla="val 72076"/>
              <a:gd name="adj2" fmla="val -3865"/>
              <a:gd name="adj3" fmla="val 247775"/>
              <a:gd name="adj4" fmla="val -238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(required I/F)</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1" y="2507391"/>
            <a:ext cx="1406497" cy="272799"/>
          </a:xfrm>
          <a:prstGeom prst="callout1">
            <a:avLst>
              <a:gd name="adj1" fmla="val 27653"/>
              <a:gd name="adj2" fmla="val 105011"/>
              <a:gd name="adj3" fmla="val -146133"/>
              <a:gd name="adj4" fmla="val 1168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3295550" y="395372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 name="TextBox 19"/>
          <p:cNvSpPr txBox="1"/>
          <p:nvPr/>
        </p:nvSpPr>
        <p:spPr>
          <a:xfrm>
            <a:off x="3733800" y="3664737"/>
            <a:ext cx="4634602" cy="746358"/>
          </a:xfrm>
          <a:prstGeom prst="rect">
            <a:avLst/>
          </a:prstGeom>
          <a:noFill/>
        </p:spPr>
        <p:txBody>
          <a:bodyPr wrap="non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Data Type subject to standardisation by CCSDS / SC14</a:t>
            </a:r>
          </a:p>
          <a:p>
            <a:pPr>
              <a:lnSpc>
                <a:spcPts val="1700"/>
              </a:lnSpc>
            </a:pPr>
            <a:r>
              <a:rPr lang="en-GB" sz="1000" b="0" dirty="0">
                <a:solidFill>
                  <a:schemeClr val="tx1"/>
                </a:solidFill>
                <a:latin typeface="Arial" panose="020B0604020202020204" pitchFamily="34" charset="0"/>
                <a:cs typeface="Arial" panose="020B0604020202020204" pitchFamily="34" charset="0"/>
              </a:rPr>
              <a:t>Italics denotes an Abstract or Generic Data Type</a:t>
            </a:r>
          </a:p>
          <a:p>
            <a:pPr>
              <a:lnSpc>
                <a:spcPts val="1700"/>
              </a:lnSpc>
            </a:pPr>
            <a:r>
              <a:rPr lang="en-GB" sz="1000" b="0" dirty="0">
                <a:solidFill>
                  <a:schemeClr val="tx1"/>
                </a:solidFill>
                <a:latin typeface="Arial" panose="020B0604020202020204" pitchFamily="34" charset="0"/>
                <a:cs typeface="Arial" panose="020B0604020202020204" pitchFamily="34" charset="0"/>
              </a:rPr>
              <a:t>Faded Colour: Data contained within another Data item (to which it is attached)</a:t>
            </a:r>
          </a:p>
        </p:txBody>
      </p:sp>
      <p:sp>
        <p:nvSpPr>
          <p:cNvPr id="22" name="Rectangle 21"/>
          <p:cNvSpPr/>
          <p:nvPr/>
        </p:nvSpPr>
        <p:spPr bwMode="auto">
          <a:xfrm>
            <a:off x="3295550" y="4197623"/>
            <a:ext cx="350926" cy="159462"/>
          </a:xfrm>
          <a:prstGeom prst="rect">
            <a:avLst/>
          </a:prstGeom>
          <a:solidFill>
            <a:srgbClr val="FFDB7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3295550" y="372225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 name="Oval 22"/>
          <p:cNvSpPr/>
          <p:nvPr/>
        </p:nvSpPr>
        <p:spPr>
          <a:xfrm>
            <a:off x="3067034" y="5041963"/>
            <a:ext cx="144000" cy="144000"/>
          </a:xfrm>
          <a:prstGeom prst="ellipse">
            <a:avLst/>
          </a:prstGeom>
          <a:solidFill>
            <a:srgbClr val="CC99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bwMode="auto">
          <a:xfrm>
            <a:off x="3295550" y="5034232"/>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6" name="Oval 25"/>
          <p:cNvSpPr/>
          <p:nvPr/>
        </p:nvSpPr>
        <p:spPr>
          <a:xfrm>
            <a:off x="3067034" y="5262429"/>
            <a:ext cx="144000" cy="144000"/>
          </a:xfrm>
          <a:prstGeom prst="ellipse">
            <a:avLst/>
          </a:prstGeom>
          <a:solidFill>
            <a:srgbClr val="CC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bwMode="auto">
          <a:xfrm>
            <a:off x="3295550" y="5254698"/>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Oval 27"/>
          <p:cNvSpPr/>
          <p:nvPr/>
        </p:nvSpPr>
        <p:spPr>
          <a:xfrm>
            <a:off x="3067034" y="5482895"/>
            <a:ext cx="144000" cy="144000"/>
          </a:xfrm>
          <a:prstGeom prst="ellipse">
            <a:avLst/>
          </a:prstGeom>
          <a:solidFill>
            <a:srgbClr val="CC99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bwMode="auto">
          <a:xfrm>
            <a:off x="3295550" y="5475164"/>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0" name="Oval 29"/>
          <p:cNvSpPr/>
          <p:nvPr/>
        </p:nvSpPr>
        <p:spPr>
          <a:xfrm>
            <a:off x="3067034" y="5703359"/>
            <a:ext cx="144000" cy="144000"/>
          </a:xfrm>
          <a:prstGeom prst="ellipse">
            <a:avLst/>
          </a:prstGeom>
          <a:solidFill>
            <a:srgbClr val="CC9900"/>
          </a:solidFill>
          <a:ln w="19050">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bwMode="auto">
          <a:xfrm>
            <a:off x="3295550" y="5695628"/>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TextBox 31"/>
          <p:cNvSpPr txBox="1"/>
          <p:nvPr/>
        </p:nvSpPr>
        <p:spPr>
          <a:xfrm>
            <a:off x="3733800" y="4724400"/>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Identified</a:t>
            </a:r>
          </a:p>
        </p:txBody>
      </p:sp>
      <p:sp>
        <p:nvSpPr>
          <p:cNvPr id="33" name="Oval 32"/>
          <p:cNvSpPr/>
          <p:nvPr/>
        </p:nvSpPr>
        <p:spPr>
          <a:xfrm>
            <a:off x="3067034" y="4821497"/>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bwMode="auto">
          <a:xfrm>
            <a:off x="3295550" y="4813766"/>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 name="TextBox 10"/>
          <p:cNvSpPr txBox="1"/>
          <p:nvPr/>
        </p:nvSpPr>
        <p:spPr>
          <a:xfrm>
            <a:off x="3733800" y="3403127"/>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35" name="TextBox 34"/>
          <p:cNvSpPr txBox="1"/>
          <p:nvPr/>
        </p:nvSpPr>
        <p:spPr>
          <a:xfrm>
            <a:off x="3709759" y="4462790"/>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sp>
        <p:nvSpPr>
          <p:cNvPr id="3" name="Rectangle 2">
            <a:extLst>
              <a:ext uri="{FF2B5EF4-FFF2-40B4-BE49-F238E27FC236}">
                <a16:creationId xmlns:a16="http://schemas.microsoft.com/office/drawing/2014/main" id="{5241C01F-BE86-2047-B512-F04E1CC77D5D}"/>
              </a:ext>
            </a:extLst>
          </p:cNvPr>
          <p:cNvSpPr/>
          <p:nvPr/>
        </p:nvSpPr>
        <p:spPr>
          <a:xfrm>
            <a:off x="89166" y="6307887"/>
            <a:ext cx="1459054" cy="253916"/>
          </a:xfrm>
          <a:prstGeom prst="rect">
            <a:avLst/>
          </a:prstGeom>
        </p:spPr>
        <p:txBody>
          <a:bodyPr wrap="none">
            <a:spAutoFit/>
          </a:bodyPr>
          <a:lstStyle/>
          <a:p>
            <a:r>
              <a:rPr lang="en-GB" sz="1050" b="0" dirty="0">
                <a:solidFill>
                  <a:srgbClr val="0099A6"/>
                </a:solidFill>
              </a:rPr>
              <a:t>* Revisions from ASL</a:t>
            </a:r>
            <a:endParaRPr lang="en-US" sz="1050" b="0" dirty="0">
              <a:solidFill>
                <a:srgbClr val="0099A6"/>
              </a:solidFill>
            </a:endParaRPr>
          </a:p>
        </p:txBody>
      </p:sp>
      <p:sp>
        <p:nvSpPr>
          <p:cNvPr id="9" name="Rectangle 8">
            <a:extLst>
              <a:ext uri="{FF2B5EF4-FFF2-40B4-BE49-F238E27FC236}">
                <a16:creationId xmlns:a16="http://schemas.microsoft.com/office/drawing/2014/main" id="{437F3180-421B-684B-B1A5-F6302584DF13}"/>
              </a:ext>
            </a:extLst>
          </p:cNvPr>
          <p:cNvSpPr/>
          <p:nvPr/>
        </p:nvSpPr>
        <p:spPr>
          <a:xfrm>
            <a:off x="439667" y="1400162"/>
            <a:ext cx="1842299" cy="2893100"/>
          </a:xfrm>
          <a:prstGeom prst="rect">
            <a:avLst/>
          </a:prstGeom>
        </p:spPr>
        <p:txBody>
          <a:bodyPr wrap="square">
            <a:spAutoFit/>
          </a:bodyPr>
          <a:lstStyle/>
          <a:p>
            <a:pPr eaLnBrk="1" hangingPunct="1"/>
            <a:r>
              <a:rPr kumimoji="1" lang="en-US" altLang="ja-JP" sz="1400" b="0" dirty="0">
                <a:latin typeface="Arial" panose="020B0604020202020204" pitchFamily="34" charset="0"/>
                <a:ea typeface="Osaka" charset="-128"/>
              </a:rPr>
              <a:t>Functional Objects may explicitly define a service providing interface, this is not required.</a:t>
            </a:r>
          </a:p>
          <a:p>
            <a:pPr eaLnBrk="1" hangingPunct="1"/>
            <a:endParaRPr kumimoji="1" lang="en-US" altLang="ja-JP" sz="1400" b="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They may explicitly identify the information objects (tied by correspondence to the Information View where they are defined.</a:t>
            </a:r>
          </a:p>
        </p:txBody>
      </p:sp>
    </p:spTree>
    <p:extLst>
      <p:ext uri="{BB962C8B-B14F-4D97-AF65-F5344CB8AC3E}">
        <p14:creationId xmlns:p14="http://schemas.microsoft.com/office/powerpoint/2010/main" val="1578505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10 October 2021</a:t>
            </a:r>
          </a:p>
        </p:txBody>
      </p:sp>
      <p:sp>
        <p:nvSpPr>
          <p:cNvPr id="20483" name="Rectangle 2"/>
          <p:cNvSpPr>
            <a:spLocks noGrp="1" noChangeArrowheads="1"/>
          </p:cNvSpPr>
          <p:nvPr>
            <p:ph type="title"/>
          </p:nvPr>
        </p:nvSpPr>
        <p:spPr bwMode="auto">
          <a:xfrm>
            <a:off x="457200" y="-30162"/>
            <a:ext cx="8229600" cy="487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Revision of the Reference Architecture for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Space Data Systems (RASDS)</a:t>
            </a:r>
          </a:p>
        </p:txBody>
      </p:sp>
      <p:sp>
        <p:nvSpPr>
          <p:cNvPr id="20484" name="Rectangle 3"/>
          <p:cNvSpPr>
            <a:spLocks noGrp="1" noChangeArrowheads="1"/>
          </p:cNvSpPr>
          <p:nvPr>
            <p:ph type="body" idx="1"/>
          </p:nvPr>
        </p:nvSpPr>
        <p:spPr bwMode="auto">
          <a:xfrm>
            <a:off x="342900" y="938718"/>
            <a:ext cx="8458200" cy="546208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dirty="0">
                <a:latin typeface="Arial" charset="0"/>
                <a:ea typeface="ＭＳ Ｐゴシック" charset="0"/>
                <a:cs typeface="ＭＳ Ｐゴシック" charset="0"/>
              </a:rPr>
              <a:t>Reference Architecture for Space Data Systems (RASDS) CCSDS 311.0-M-1 was published in Sept 2008</a:t>
            </a:r>
          </a:p>
          <a:p>
            <a:pPr lvl="1"/>
            <a:r>
              <a:rPr lang="en-US" sz="1600" dirty="0">
                <a:latin typeface="Arial" charset="0"/>
                <a:ea typeface="ＭＳ Ｐゴシック" charset="0"/>
                <a:cs typeface="ＭＳ Ｐゴシック" charset="0"/>
              </a:rPr>
              <a:t>RASDS has been leveraged by a number of CCSDS documents and also by several mission design projects.</a:t>
            </a:r>
          </a:p>
          <a:p>
            <a:pPr lvl="1"/>
            <a:r>
              <a:rPr lang="en-US" sz="1600" dirty="0">
                <a:latin typeface="Arial" charset="0"/>
                <a:ea typeface="ＭＳ Ｐゴシック" charset="0"/>
                <a:cs typeface="ＭＳ Ｐゴシック" charset="0"/>
              </a:rPr>
              <a:t>The document is consistently in the top 20-30 documents downloaded from the CCSDS web site, it is being used and referenced.</a:t>
            </a:r>
          </a:p>
          <a:p>
            <a:pPr lvl="1"/>
            <a:r>
              <a:rPr lang="en-US" sz="1600" dirty="0">
                <a:latin typeface="Arial" charset="0"/>
                <a:ea typeface="ＭＳ Ｐゴシック" charset="0"/>
                <a:cs typeface="ＭＳ Ｐゴシック" charset="0"/>
              </a:rPr>
              <a:t>RASDS is (over)due for a refresh, the question has been just what to do, and when.</a:t>
            </a:r>
          </a:p>
          <a:p>
            <a:pPr marL="0" indent="0">
              <a:buNone/>
            </a:pPr>
            <a:endParaRPr lang="en-US" sz="18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The extensions to RASDS developed in producing the ASL ADD (CCSDS 371.0-G) and the SCCS-ARD and ADD, should be incorporated into the RASDS revision</a:t>
            </a:r>
          </a:p>
          <a:p>
            <a:pPr lvl="1"/>
            <a:r>
              <a:rPr lang="en-US" sz="1600" dirty="0">
                <a:latin typeface="Arial" charset="0"/>
                <a:ea typeface="ＭＳ Ｐゴシック" charset="0"/>
                <a:cs typeface="ＭＳ Ｐゴシック" charset="0"/>
              </a:rPr>
              <a:t>ASL ADD and SCCS-ADD examples may be adopted to improve graphics.</a:t>
            </a:r>
          </a:p>
          <a:p>
            <a:pPr lvl="1"/>
            <a:r>
              <a:rPr lang="en-US" sz="1600" dirty="0">
                <a:latin typeface="Arial" charset="0"/>
                <a:ea typeface="ＭＳ Ｐゴシック" charset="0"/>
                <a:cs typeface="ＭＳ Ｐゴシック" charset="0"/>
              </a:rPr>
              <a:t>Additional descriptive text on viewpoint &amp; view construction should be added.</a:t>
            </a:r>
          </a:p>
          <a:p>
            <a:pPr lvl="1"/>
            <a:r>
              <a:rPr lang="en-US" sz="1600" dirty="0">
                <a:latin typeface="Arial" charset="0"/>
                <a:ea typeface="ＭＳ Ｐゴシック" charset="0"/>
                <a:cs typeface="ＭＳ Ｐゴシック" charset="0"/>
              </a:rPr>
              <a:t>In keeping with current MBSE best practices, an annex should be provided with a set of SysML representations.  Published papers, and other CCSDS examples, addressing this already exist.</a:t>
            </a:r>
          </a:p>
          <a:p>
            <a:pPr lvl="1"/>
            <a:endParaRPr lang="en-US" sz="16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ISO TC20/SC14 wishes to make use of RASDS and is adopting it as a framework for describing their standards</a:t>
            </a:r>
            <a:endParaRPr lang="en-US" sz="1600" dirty="0">
              <a:latin typeface="Arial" charset="0"/>
              <a:ea typeface="ＭＳ Ｐゴシック" charset="0"/>
              <a:cs typeface="ＭＳ Ｐゴシック" charset="0"/>
            </a:endParaRPr>
          </a:p>
          <a:p>
            <a:pPr lvl="1"/>
            <a:r>
              <a:rPr lang="en-US" sz="1600" dirty="0">
                <a:latin typeface="Arial" charset="0"/>
                <a:ea typeface="ＭＳ Ｐゴシック" charset="0"/>
                <a:cs typeface="ＭＳ Ｐゴシック" charset="0"/>
              </a:rPr>
              <a:t>A liaison agreement has been agreed by the CMC, </a:t>
            </a:r>
            <a:r>
              <a:rPr lang="en-US" sz="1600" dirty="0"/>
              <a:t>CMC-P-2020-03-003, dated 4-7-2020.</a:t>
            </a:r>
          </a:p>
          <a:p>
            <a:pPr lvl="1"/>
            <a:r>
              <a:rPr lang="en-US" sz="1600" dirty="0">
                <a:latin typeface="Arial" charset="0"/>
                <a:ea typeface="ＭＳ Ｐゴシック" charset="0"/>
                <a:cs typeface="ＭＳ Ｐゴシック" charset="0"/>
              </a:rPr>
              <a:t>A plan for these revisions has been outlined.  See the following pages …</a:t>
            </a:r>
          </a:p>
          <a:p>
            <a:pPr lvl="1"/>
            <a:endParaRPr lang="en-US" sz="1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6752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Connector 112"/>
          <p:cNvCxnSpPr>
            <a:stCxn id="7" idx="7"/>
            <a:endCxn id="144" idx="4"/>
          </p:cNvCxnSpPr>
          <p:nvPr/>
        </p:nvCxnSpPr>
        <p:spPr bwMode="auto">
          <a:xfrm flipV="1">
            <a:off x="7233948" y="1789488"/>
            <a:ext cx="846637"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5-Point Star 1"/>
          <p:cNvSpPr/>
          <p:nvPr/>
        </p:nvSpPr>
        <p:spPr bwMode="auto">
          <a:xfrm>
            <a:off x="3026347" y="1796237"/>
            <a:ext cx="3060000" cy="2700000"/>
          </a:xfrm>
          <a:prstGeom prst="star5">
            <a:avLst/>
          </a:prstGeom>
          <a:solidFill>
            <a:schemeClr val="bg1">
              <a:alpha val="50196"/>
            </a:schemeClr>
          </a:solidFill>
          <a:ln w="9525" cap="flat" cmpd="sng" algn="ctr">
            <a:solidFill>
              <a:schemeClr val="bg1">
                <a:lumMod val="85000"/>
              </a:schemeClr>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 name="Title 5"/>
          <p:cNvSpPr>
            <a:spLocks noGrp="1"/>
          </p:cNvSpPr>
          <p:nvPr>
            <p:ph type="title"/>
          </p:nvPr>
        </p:nvSpPr>
        <p:spPr>
          <a:xfrm>
            <a:off x="457200" y="0"/>
            <a:ext cx="8229600" cy="1143000"/>
          </a:xfrm>
        </p:spPr>
        <p:txBody>
          <a:bodyPr vert="horz"/>
          <a:lstStyle/>
          <a:p>
            <a:r>
              <a:rPr lang="en-GB" sz="2000" dirty="0">
                <a:solidFill>
                  <a:srgbClr val="0099A6"/>
                </a:solidFill>
              </a:rPr>
              <a:t>Example: MOIMS top-level Functional Decomposition, </a:t>
            </a:r>
            <a:br>
              <a:rPr lang="en-GB" sz="2000" dirty="0">
                <a:solidFill>
                  <a:srgbClr val="0099A6"/>
                </a:solidFill>
              </a:rPr>
            </a:br>
            <a:r>
              <a:rPr lang="en-GB" sz="2000" dirty="0">
                <a:solidFill>
                  <a:srgbClr val="0099A6"/>
                </a:solidFill>
              </a:rPr>
              <a:t>Data and Services</a:t>
            </a:r>
          </a:p>
        </p:txBody>
      </p:sp>
      <p:sp>
        <p:nvSpPr>
          <p:cNvPr id="5" name="Date Placeholder 4"/>
          <p:cNvSpPr>
            <a:spLocks noGrp="1"/>
          </p:cNvSpPr>
          <p:nvPr>
            <p:ph type="dt" sz="half" idx="2"/>
          </p:nvPr>
        </p:nvSpPr>
        <p:spPr/>
        <p:txBody>
          <a:bodyPr/>
          <a:lstStyle/>
          <a:p>
            <a:r>
              <a:rPr lang="en-US"/>
              <a:t>10 October 2021</a:t>
            </a:r>
            <a:endParaRPr lang="en-GB" dirty="0"/>
          </a:p>
        </p:txBody>
      </p:sp>
      <p:sp>
        <p:nvSpPr>
          <p:cNvPr id="7" name="Oval 8"/>
          <p:cNvSpPr>
            <a:spLocks noChangeArrowheads="1"/>
          </p:cNvSpPr>
          <p:nvPr/>
        </p:nvSpPr>
        <p:spPr bwMode="auto">
          <a:xfrm>
            <a:off x="6079677" y="251879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8"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9" name="Oval 8"/>
          <p:cNvSpPr>
            <a:spLocks noChangeArrowheads="1"/>
          </p:cNvSpPr>
          <p:nvPr/>
        </p:nvSpPr>
        <p:spPr bwMode="auto">
          <a:xfrm>
            <a:off x="1684787" y="250974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11" name="Oval 10"/>
          <p:cNvSpPr>
            <a:spLocks noChangeArrowheads="1"/>
          </p:cNvSpPr>
          <p:nvPr/>
        </p:nvSpPr>
        <p:spPr bwMode="auto">
          <a:xfrm>
            <a:off x="2464407" y="4365104"/>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12" name="Oval 11"/>
          <p:cNvSpPr>
            <a:spLocks noChangeArrowheads="1"/>
          </p:cNvSpPr>
          <p:nvPr/>
        </p:nvSpPr>
        <p:spPr bwMode="auto">
          <a:xfrm>
            <a:off x="5292080" y="4365104"/>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cxnSp>
        <p:nvCxnSpPr>
          <p:cNvPr id="29" name="Straight Connector 28"/>
          <p:cNvCxnSpPr>
            <a:stCxn id="8" idx="7"/>
          </p:cNvCxnSpPr>
          <p:nvPr/>
        </p:nvCxnSpPr>
        <p:spPr bwMode="auto">
          <a:xfrm>
            <a:off x="5018668" y="1266261"/>
            <a:ext cx="3068942" cy="0"/>
          </a:xfrm>
          <a:prstGeom prst="line">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1" name="Straight Connector 30"/>
          <p:cNvCxnSpPr>
            <a:stCxn id="8" idx="5"/>
            <a:endCxn id="7" idx="1"/>
          </p:cNvCxnSpPr>
          <p:nvPr/>
        </p:nvCxnSpPr>
        <p:spPr bwMode="auto">
          <a:xfrm>
            <a:off x="5018668" y="1706205"/>
            <a:ext cx="1259051" cy="90370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2" name="Straight Connector 41"/>
          <p:cNvCxnSpPr>
            <a:stCxn id="8" idx="3"/>
            <a:endCxn id="9" idx="7"/>
          </p:cNvCxnSpPr>
          <p:nvPr/>
        </p:nvCxnSpPr>
        <p:spPr bwMode="auto">
          <a:xfrm flipH="1">
            <a:off x="2839058" y="1706205"/>
            <a:ext cx="1223381" cy="8946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5" name="Straight Connector 44"/>
          <p:cNvCxnSpPr>
            <a:stCxn id="9" idx="6"/>
            <a:endCxn id="7" idx="2"/>
          </p:cNvCxnSpPr>
          <p:nvPr/>
        </p:nvCxnSpPr>
        <p:spPr bwMode="auto">
          <a:xfrm>
            <a:off x="3037100" y="2820833"/>
            <a:ext cx="3042577" cy="904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stCxn id="11" idx="6"/>
            <a:endCxn id="12" idx="2"/>
          </p:cNvCxnSpPr>
          <p:nvPr/>
        </p:nvCxnSpPr>
        <p:spPr bwMode="auto">
          <a:xfrm>
            <a:off x="3816720" y="4676192"/>
            <a:ext cx="147536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p:cNvCxnSpPr>
            <a:stCxn id="7" idx="2"/>
            <a:endCxn id="11" idx="7"/>
          </p:cNvCxnSpPr>
          <p:nvPr/>
        </p:nvCxnSpPr>
        <p:spPr bwMode="auto">
          <a:xfrm flipH="1">
            <a:off x="3618678" y="2829880"/>
            <a:ext cx="2460999" cy="162634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p:cNvCxnSpPr>
            <a:stCxn id="9" idx="5"/>
            <a:endCxn id="11" idx="0"/>
          </p:cNvCxnSpPr>
          <p:nvPr/>
        </p:nvCxnSpPr>
        <p:spPr bwMode="auto">
          <a:xfrm>
            <a:off x="2839058" y="3040805"/>
            <a:ext cx="301506" cy="13242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1" name="Straight Connector 70"/>
          <p:cNvCxnSpPr>
            <a:stCxn id="8" idx="4"/>
            <a:endCxn id="11" idx="7"/>
          </p:cNvCxnSpPr>
          <p:nvPr/>
        </p:nvCxnSpPr>
        <p:spPr bwMode="auto">
          <a:xfrm flipH="1">
            <a:off x="3618678" y="1797321"/>
            <a:ext cx="921876" cy="26588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4" name="Straight Connector 83"/>
          <p:cNvCxnSpPr>
            <a:stCxn id="2" idx="0"/>
            <a:endCxn id="12" idx="1"/>
          </p:cNvCxnSpPr>
          <p:nvPr/>
        </p:nvCxnSpPr>
        <p:spPr bwMode="auto">
          <a:xfrm>
            <a:off x="4556347" y="1796237"/>
            <a:ext cx="933775" cy="265998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3" name="Oval 142"/>
          <p:cNvSpPr>
            <a:spLocks noChangeArrowheads="1"/>
          </p:cNvSpPr>
          <p:nvPr/>
        </p:nvSpPr>
        <p:spPr bwMode="auto">
          <a:xfrm>
            <a:off x="483383"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44" name="Oval 143"/>
          <p:cNvSpPr>
            <a:spLocks noChangeArrowheads="1"/>
          </p:cNvSpPr>
          <p:nvPr/>
        </p:nvSpPr>
        <p:spPr bwMode="auto">
          <a:xfrm>
            <a:off x="7404428"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147" name="Straight Connector 146"/>
          <p:cNvCxnSpPr>
            <a:stCxn id="7" idx="0"/>
            <a:endCxn id="144" idx="3"/>
          </p:cNvCxnSpPr>
          <p:nvPr/>
        </p:nvCxnSpPr>
        <p:spPr bwMode="auto">
          <a:xfrm flipV="1">
            <a:off x="6755834" y="1698372"/>
            <a:ext cx="846636"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0" name="Straight Connector 149"/>
          <p:cNvCxnSpPr>
            <a:stCxn id="8" idx="6"/>
            <a:endCxn id="144" idx="2"/>
          </p:cNvCxnSpPr>
          <p:nvPr/>
        </p:nvCxnSpPr>
        <p:spPr bwMode="auto">
          <a:xfrm flipV="1">
            <a:off x="5216710" y="1478400"/>
            <a:ext cx="2187718" cy="7833"/>
          </a:xfrm>
          <a:prstGeom prst="line">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5" name="Straight Connector 154"/>
          <p:cNvCxnSpPr>
            <a:stCxn id="143" idx="6"/>
            <a:endCxn id="8" idx="2"/>
          </p:cNvCxnSpPr>
          <p:nvPr/>
        </p:nvCxnSpPr>
        <p:spPr bwMode="auto">
          <a:xfrm>
            <a:off x="1835696" y="1478400"/>
            <a:ext cx="2028701" cy="783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7" name="Straight Connector 166"/>
          <p:cNvCxnSpPr>
            <a:stCxn id="143" idx="6"/>
            <a:endCxn id="7" idx="2"/>
          </p:cNvCxnSpPr>
          <p:nvPr/>
        </p:nvCxnSpPr>
        <p:spPr bwMode="auto">
          <a:xfrm>
            <a:off x="1835696" y="1478400"/>
            <a:ext cx="4243981" cy="13514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99" name="Elbow Connector 198"/>
          <p:cNvCxnSpPr>
            <a:stCxn id="143" idx="4"/>
            <a:endCxn id="11" idx="2"/>
          </p:cNvCxnSpPr>
          <p:nvPr/>
        </p:nvCxnSpPr>
        <p:spPr bwMode="auto">
          <a:xfrm rot="16200000" flipH="1">
            <a:off x="368621" y="2580406"/>
            <a:ext cx="2886704" cy="1304867"/>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06" name="Straight Connector 205"/>
          <p:cNvCxnSpPr>
            <a:stCxn id="143" idx="5"/>
            <a:endCxn id="9" idx="0"/>
          </p:cNvCxnSpPr>
          <p:nvPr/>
        </p:nvCxnSpPr>
        <p:spPr bwMode="auto">
          <a:xfrm>
            <a:off x="1637654" y="1698372"/>
            <a:ext cx="723290" cy="8113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4" name="Oval 213"/>
          <p:cNvSpPr>
            <a:spLocks noChangeArrowheads="1"/>
          </p:cNvSpPr>
          <p:nvPr/>
        </p:nvSpPr>
        <p:spPr bwMode="auto">
          <a:xfrm>
            <a:off x="7404427" y="526472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215" name="Straight Connector 214"/>
          <p:cNvCxnSpPr>
            <a:stCxn id="11" idx="5"/>
            <a:endCxn id="214" idx="2"/>
          </p:cNvCxnSpPr>
          <p:nvPr/>
        </p:nvCxnSpPr>
        <p:spPr bwMode="auto">
          <a:xfrm>
            <a:off x="3618678" y="4896164"/>
            <a:ext cx="3785749" cy="67964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18" name="Straight Connector 217"/>
          <p:cNvCxnSpPr>
            <a:stCxn id="12" idx="5"/>
            <a:endCxn id="214" idx="1"/>
          </p:cNvCxnSpPr>
          <p:nvPr/>
        </p:nvCxnSpPr>
        <p:spPr bwMode="auto">
          <a:xfrm>
            <a:off x="6446351" y="4896164"/>
            <a:ext cx="1156118" cy="45967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2" name="Elbow Connector 221"/>
          <p:cNvCxnSpPr>
            <a:stCxn id="9" idx="4"/>
            <a:endCxn id="214" idx="2"/>
          </p:cNvCxnSpPr>
          <p:nvPr/>
        </p:nvCxnSpPr>
        <p:spPr bwMode="auto">
          <a:xfrm rot="16200000" flipH="1">
            <a:off x="3660742" y="1832122"/>
            <a:ext cx="2443887" cy="5043483"/>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1" name="Rectangle 40"/>
          <p:cNvSpPr/>
          <p:nvPr/>
        </p:nvSpPr>
        <p:spPr bwMode="auto">
          <a:xfrm>
            <a:off x="6948264" y="212587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2185481" y="1398669"/>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6" name="Rectangle 45"/>
          <p:cNvSpPr/>
          <p:nvPr/>
        </p:nvSpPr>
        <p:spPr bwMode="auto">
          <a:xfrm>
            <a:off x="5748754" y="232038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7" name="Rectangle 46"/>
          <p:cNvSpPr/>
          <p:nvPr/>
        </p:nvSpPr>
        <p:spPr bwMode="auto">
          <a:xfrm>
            <a:off x="2185481" y="155644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0" name="Rectangle 49"/>
          <p:cNvSpPr/>
          <p:nvPr/>
        </p:nvSpPr>
        <p:spPr bwMode="auto">
          <a:xfrm>
            <a:off x="5262292" y="5525258"/>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3" name="Rectangle 52"/>
          <p:cNvSpPr/>
          <p:nvPr/>
        </p:nvSpPr>
        <p:spPr bwMode="auto">
          <a:xfrm>
            <a:off x="2892758" y="4103756"/>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6" name="Rectangle 55"/>
          <p:cNvSpPr/>
          <p:nvPr/>
        </p:nvSpPr>
        <p:spPr bwMode="auto">
          <a:xfrm>
            <a:off x="1637654" y="189565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Rectangle 60"/>
          <p:cNvSpPr/>
          <p:nvPr/>
        </p:nvSpPr>
        <p:spPr bwMode="auto">
          <a:xfrm>
            <a:off x="4396331" y="4604192"/>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3450748" y="2755217"/>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6" name="Rectangle 65"/>
          <p:cNvSpPr/>
          <p:nvPr/>
        </p:nvSpPr>
        <p:spPr bwMode="auto">
          <a:xfrm>
            <a:off x="6848947" y="50462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9" name="Rectangle 68"/>
          <p:cNvSpPr/>
          <p:nvPr/>
        </p:nvSpPr>
        <p:spPr bwMode="auto">
          <a:xfrm>
            <a:off x="4571794" y="2055112"/>
            <a:ext cx="350926" cy="159462"/>
          </a:xfrm>
          <a:prstGeom prst="rect">
            <a:avLst/>
          </a:prstGeom>
          <a:solidFill>
            <a:srgbClr val="4F81BD"/>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5155035" y="1895650"/>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3" name="Rectangle 72"/>
          <p:cNvSpPr/>
          <p:nvPr/>
        </p:nvSpPr>
        <p:spPr bwMode="auto">
          <a:xfrm>
            <a:off x="5333171" y="2746698"/>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3944969" y="40987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2" name="Rectangle 81"/>
          <p:cNvSpPr/>
          <p:nvPr/>
        </p:nvSpPr>
        <p:spPr bwMode="auto">
          <a:xfrm>
            <a:off x="3537794" y="4103756"/>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p:cNvSpPr/>
          <p:nvPr/>
        </p:nvSpPr>
        <p:spPr>
          <a:xfrm>
            <a:off x="3779921" y="1404710"/>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934191" y="1626372"/>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2778046" y="2545933"/>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2769009" y="296880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286905" y="244865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2278099" y="3054770"/>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687526" y="2446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211858" y="2518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239000" y="4604192"/>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6401207" y="4814607"/>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3080784" y="4285239"/>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3733848" y="458555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3551306" y="481460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3554211" y="439645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bwMode="auto">
          <a:xfrm>
            <a:off x="5261504" y="4983732"/>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114" name="Rectangle 113"/>
          <p:cNvSpPr/>
          <p:nvPr/>
        </p:nvSpPr>
        <p:spPr bwMode="auto">
          <a:xfrm>
            <a:off x="5261504" y="5143194"/>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15" name="Rectangle 114"/>
          <p:cNvSpPr/>
          <p:nvPr/>
        </p:nvSpPr>
        <p:spPr bwMode="auto">
          <a:xfrm>
            <a:off x="5261504" y="5302656"/>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7" name="Rectangle 116"/>
          <p:cNvSpPr/>
          <p:nvPr/>
        </p:nvSpPr>
        <p:spPr bwMode="auto">
          <a:xfrm>
            <a:off x="291806" y="5987781"/>
            <a:ext cx="7952602" cy="467239"/>
          </a:xfrm>
          <a:prstGeom prst="rect">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Functions and Data Colour Coded: Data in Rectangles; Services indicated at Provider End by Circle</a:t>
            </a:r>
            <a:b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br>
            <a:r>
              <a:rPr kumimoji="0" lang="en-GB" sz="1400" b="0" i="0" u="none" strike="noStrike" cap="none" normalizeH="0" baseline="0" dirty="0" err="1">
                <a:ln>
                  <a:noFill/>
                </a:ln>
                <a:solidFill>
                  <a:srgbClr val="006699"/>
                </a:solidFill>
                <a:effectLst/>
                <a:latin typeface="Arial" panose="020B0604020202020204" pitchFamily="34" charset="0"/>
                <a:cs typeface="Arial" panose="020B0604020202020204" pitchFamily="34" charset="0"/>
              </a:rPr>
              <a:t>MDP</a:t>
            </a: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 = Mission Data Product</a:t>
            </a:r>
          </a:p>
        </p:txBody>
      </p:sp>
      <p:sp>
        <p:nvSpPr>
          <p:cNvPr id="119" name="Oval 118"/>
          <p:cNvSpPr/>
          <p:nvPr/>
        </p:nvSpPr>
        <p:spPr>
          <a:xfrm>
            <a:off x="7332428" y="1404710"/>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12" idx="1"/>
            <a:endCxn id="9" idx="6"/>
          </p:cNvCxnSpPr>
          <p:nvPr/>
        </p:nvCxnSpPr>
        <p:spPr bwMode="auto">
          <a:xfrm flipH="1" flipV="1">
            <a:off x="3037100" y="2820833"/>
            <a:ext cx="2453022" cy="163538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4" name="Elbow Connector 13"/>
          <p:cNvCxnSpPr>
            <a:stCxn id="144" idx="1"/>
            <a:endCxn id="9" idx="2"/>
          </p:cNvCxnSpPr>
          <p:nvPr/>
        </p:nvCxnSpPr>
        <p:spPr bwMode="auto">
          <a:xfrm rot="16200000" flipH="1" flipV="1">
            <a:off x="3862426" y="-919212"/>
            <a:ext cx="1562405" cy="5917683"/>
          </a:xfrm>
          <a:prstGeom prst="bentConnector4">
            <a:avLst>
              <a:gd name="adj1" fmla="val -20463"/>
              <a:gd name="adj2" fmla="val 124069"/>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3" name="Oval 122"/>
          <p:cNvSpPr/>
          <p:nvPr/>
        </p:nvSpPr>
        <p:spPr>
          <a:xfrm>
            <a:off x="7536892" y="1167312"/>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bwMode="auto">
          <a:xfrm>
            <a:off x="2987824" y="2320381"/>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3" name="Oval 212"/>
          <p:cNvSpPr/>
          <p:nvPr/>
        </p:nvSpPr>
        <p:spPr>
          <a:xfrm>
            <a:off x="4484347" y="1725321"/>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2956795" y="2746698"/>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bwMode="auto">
          <a:xfrm>
            <a:off x="3366569" y="305219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2" name="Rectangle 71"/>
          <p:cNvSpPr/>
          <p:nvPr/>
        </p:nvSpPr>
        <p:spPr bwMode="auto">
          <a:xfrm>
            <a:off x="4794291" y="41035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1" name="Oval 100"/>
          <p:cNvSpPr/>
          <p:nvPr/>
        </p:nvSpPr>
        <p:spPr>
          <a:xfrm>
            <a:off x="5418122" y="4384220"/>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rrowheads="1"/>
          </p:cNvSpPr>
          <p:nvPr/>
        </p:nvSpPr>
        <p:spPr bwMode="auto">
          <a:xfrm>
            <a:off x="483382" y="5293901"/>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309" name="Straight Connector 308"/>
          <p:cNvCxnSpPr>
            <a:stCxn id="11" idx="2"/>
            <a:endCxn id="307" idx="0"/>
          </p:cNvCxnSpPr>
          <p:nvPr/>
        </p:nvCxnSpPr>
        <p:spPr bwMode="auto">
          <a:xfrm rot="10800000" flipV="1">
            <a:off x="1159539" y="4676191"/>
            <a:ext cx="1304868" cy="617709"/>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3" name="Rectangle 312"/>
          <p:cNvSpPr/>
          <p:nvPr/>
        </p:nvSpPr>
        <p:spPr bwMode="auto">
          <a:xfrm>
            <a:off x="984075" y="408707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314" name="Rectangle 313"/>
          <p:cNvSpPr/>
          <p:nvPr/>
        </p:nvSpPr>
        <p:spPr bwMode="auto">
          <a:xfrm>
            <a:off x="984075" y="424367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MPS</a:t>
            </a:r>
          </a:p>
        </p:txBody>
      </p:sp>
      <p:sp>
        <p:nvSpPr>
          <p:cNvPr id="315" name="Rectangle 314"/>
          <p:cNvSpPr/>
          <p:nvPr/>
        </p:nvSpPr>
        <p:spPr bwMode="auto">
          <a:xfrm>
            <a:off x="984075" y="4400890"/>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316" name="Rectangle 315"/>
          <p:cNvSpPr/>
          <p:nvPr/>
        </p:nvSpPr>
        <p:spPr bwMode="auto">
          <a:xfrm>
            <a:off x="984075" y="4565682"/>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Oval 104"/>
          <p:cNvSpPr/>
          <p:nvPr/>
        </p:nvSpPr>
        <p:spPr>
          <a:xfrm>
            <a:off x="2422099" y="460419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3" name="Straight Connector 322"/>
          <p:cNvCxnSpPr>
            <a:stCxn id="95" idx="4"/>
            <a:endCxn id="307" idx="0"/>
          </p:cNvCxnSpPr>
          <p:nvPr/>
        </p:nvCxnSpPr>
        <p:spPr bwMode="auto">
          <a:xfrm flipH="1">
            <a:off x="1159539" y="3198770"/>
            <a:ext cx="1190560" cy="209513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26" name="Straight Connector 325"/>
          <p:cNvCxnSpPr>
            <a:stCxn id="213" idx="3"/>
            <a:endCxn id="307" idx="0"/>
          </p:cNvCxnSpPr>
          <p:nvPr/>
        </p:nvCxnSpPr>
        <p:spPr bwMode="auto">
          <a:xfrm flipH="1">
            <a:off x="1159539" y="1848233"/>
            <a:ext cx="3345896" cy="344566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9" name="Oval 98"/>
          <p:cNvSpPr/>
          <p:nvPr/>
        </p:nvSpPr>
        <p:spPr>
          <a:xfrm>
            <a:off x="6007677" y="2762160"/>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9" name="Elbow Connector 338"/>
          <p:cNvCxnSpPr>
            <a:stCxn id="307" idx="5"/>
            <a:endCxn id="7" idx="4"/>
          </p:cNvCxnSpPr>
          <p:nvPr/>
        </p:nvCxnSpPr>
        <p:spPr bwMode="auto">
          <a:xfrm rot="5400000" flipH="1" flipV="1">
            <a:off x="2854746" y="1923874"/>
            <a:ext cx="2683993" cy="5118181"/>
          </a:xfrm>
          <a:prstGeom prst="bentConnector3">
            <a:avLst>
              <a:gd name="adj1" fmla="val -306"/>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5" name="Oval 344"/>
          <p:cNvSpPr/>
          <p:nvPr/>
        </p:nvSpPr>
        <p:spPr>
          <a:xfrm>
            <a:off x="6683834" y="3068968"/>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1565652" y="5751506"/>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7" name="Straight Connector 346"/>
          <p:cNvCxnSpPr>
            <a:stCxn id="307" idx="7"/>
            <a:endCxn id="11" idx="3"/>
          </p:cNvCxnSpPr>
          <p:nvPr/>
        </p:nvCxnSpPr>
        <p:spPr bwMode="auto">
          <a:xfrm flipV="1">
            <a:off x="1637653" y="4896164"/>
            <a:ext cx="1024796" cy="4888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2" name="Oval 311"/>
          <p:cNvSpPr/>
          <p:nvPr/>
        </p:nvSpPr>
        <p:spPr>
          <a:xfrm>
            <a:off x="2590449" y="4830478"/>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p:cNvSpPr/>
          <p:nvPr/>
        </p:nvSpPr>
        <p:spPr bwMode="auto">
          <a:xfrm>
            <a:off x="1927173" y="5076524"/>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5" name="Rectangle 354"/>
          <p:cNvSpPr/>
          <p:nvPr/>
        </p:nvSpPr>
        <p:spPr bwMode="auto">
          <a:xfrm>
            <a:off x="6580370" y="33958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6" name="Rectangle 355"/>
          <p:cNvSpPr/>
          <p:nvPr/>
        </p:nvSpPr>
        <p:spPr bwMode="auto">
          <a:xfrm>
            <a:off x="1935979" y="575661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7" name="Rectangle 356"/>
          <p:cNvSpPr/>
          <p:nvPr/>
        </p:nvSpPr>
        <p:spPr bwMode="auto">
          <a:xfrm>
            <a:off x="1927173" y="3507079"/>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8" name="Rectangle 357"/>
          <p:cNvSpPr/>
          <p:nvPr/>
        </p:nvSpPr>
        <p:spPr bwMode="auto">
          <a:xfrm>
            <a:off x="1921754" y="431672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9" name="Oval 358"/>
          <p:cNvSpPr/>
          <p:nvPr/>
        </p:nvSpPr>
        <p:spPr>
          <a:xfrm>
            <a:off x="1565652" y="5318118"/>
            <a:ext cx="144000" cy="144000"/>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bwMode="auto">
          <a:xfrm>
            <a:off x="7520574" y="2125875"/>
            <a:ext cx="632009"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SLE-Ret</a:t>
            </a:r>
          </a:p>
        </p:txBody>
      </p:sp>
      <p:sp>
        <p:nvSpPr>
          <p:cNvPr id="111" name="Rectangle 110"/>
          <p:cNvSpPr/>
          <p:nvPr/>
        </p:nvSpPr>
        <p:spPr bwMode="auto">
          <a:xfrm>
            <a:off x="8160785" y="2125875"/>
            <a:ext cx="350926" cy="159462"/>
          </a:xfrm>
          <a:prstGeom prst="rect">
            <a:avLst/>
          </a:prstGeom>
          <a:solidFill>
            <a:srgbClr val="FF85FF"/>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TRM</a:t>
            </a:r>
          </a:p>
        </p:txBody>
      </p:sp>
      <p:sp>
        <p:nvSpPr>
          <p:cNvPr id="118" name="Oval 117"/>
          <p:cNvSpPr/>
          <p:nvPr/>
        </p:nvSpPr>
        <p:spPr>
          <a:xfrm>
            <a:off x="8008583" y="171748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530469" y="1634205"/>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bwMode="auto">
          <a:xfrm>
            <a:off x="5116617" y="3800688"/>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8" name="Rectangle 107"/>
          <p:cNvSpPr/>
          <p:nvPr/>
        </p:nvSpPr>
        <p:spPr bwMode="auto">
          <a:xfrm>
            <a:off x="6008063" y="1575719"/>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6008063" y="1053705"/>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4" name="Rectangle 123"/>
          <p:cNvSpPr/>
          <p:nvPr/>
        </p:nvSpPr>
        <p:spPr bwMode="auto">
          <a:xfrm>
            <a:off x="6012160" y="893274"/>
            <a:ext cx="576000"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0" name="Rectangle 39"/>
          <p:cNvSpPr/>
          <p:nvPr/>
        </p:nvSpPr>
        <p:spPr bwMode="auto">
          <a:xfrm>
            <a:off x="6007677" y="1426863"/>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p:cNvSpPr/>
          <p:nvPr/>
        </p:nvSpPr>
        <p:spPr bwMode="auto">
          <a:xfrm>
            <a:off x="6383226" y="2125875"/>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541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Information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5410200"/>
          </a:xfrm>
        </p:spPr>
        <p:txBody>
          <a:bodyPr/>
          <a:lstStyle/>
          <a:p>
            <a:r>
              <a:rPr lang="en-US" sz="2000" dirty="0"/>
              <a:t>The Information Viewpoint focuses on the kinds of information handled by the system, the semantics of the information, and the interpretation of that information. </a:t>
            </a:r>
          </a:p>
          <a:p>
            <a:r>
              <a:rPr lang="en-US" sz="2000" dirty="0"/>
              <a:t>Stakeholder Concerns:</a:t>
            </a:r>
          </a:p>
          <a:p>
            <a:pPr lvl="1"/>
            <a:r>
              <a:rPr lang="en-US" sz="1800" dirty="0"/>
              <a:t>the structure and semantics of information and information management in a RASDS system; </a:t>
            </a:r>
          </a:p>
          <a:p>
            <a:pPr lvl="1"/>
            <a:r>
              <a:rPr lang="en-US" sz="1800" dirty="0"/>
              <a:t>the rules and constraints on information transformations and permanence in a RASDS system. </a:t>
            </a:r>
          </a:p>
          <a:p>
            <a:r>
              <a:rPr lang="en-US" sz="2000" dirty="0"/>
              <a:t>Information Objects (abstract definitions of information elements, structures, semantics, schema): </a:t>
            </a:r>
          </a:p>
          <a:p>
            <a:pPr lvl="1"/>
            <a:r>
              <a:rPr lang="en-US" sz="1800" dirty="0"/>
              <a:t>Types: data, metadata, information, package, schema, model, meta-model; </a:t>
            </a:r>
          </a:p>
          <a:p>
            <a:pPr lvl="1"/>
            <a:r>
              <a:rPr lang="en-US" sz="1800" dirty="0"/>
              <a:t>Attributes: name, type, length, structure, syntax, semantics, permanence, provenance, realized by, rules, policies; </a:t>
            </a:r>
          </a:p>
          <a:p>
            <a:r>
              <a:rPr lang="en-US" sz="2000" dirty="0"/>
              <a:t>Relationships (information object aggregates, transformations); </a:t>
            </a:r>
          </a:p>
          <a:p>
            <a:r>
              <a:rPr lang="en-US" sz="2000" dirty="0"/>
              <a:t>Constraints (type checking rules, permanence, policies). </a:t>
            </a:r>
          </a:p>
          <a:p>
            <a:endParaRPr lang="en-US" sz="2000" dirty="0"/>
          </a:p>
          <a:p>
            <a:endParaRPr lang="en-US" sz="20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10 October 2021</a:t>
            </a:r>
            <a:endParaRPr lang="en-US" dirty="0"/>
          </a:p>
        </p:txBody>
      </p:sp>
    </p:spTree>
    <p:extLst>
      <p:ext uri="{BB962C8B-B14F-4D97-AF65-F5344CB8AC3E}">
        <p14:creationId xmlns:p14="http://schemas.microsoft.com/office/powerpoint/2010/main" val="1074280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10 October 2021</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162300" y="3035256"/>
            <a:ext cx="2667000" cy="572994"/>
          </a:xfrm>
          <a:prstGeom prst="roundRect">
            <a:avLst/>
          </a:prstGeom>
          <a:solidFill>
            <a:srgbClr val="CC060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Information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1100" y="-57582"/>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(Information Object Representation)</a:t>
            </a:r>
          </a:p>
        </p:txBody>
      </p:sp>
      <p:sp>
        <p:nvSpPr>
          <p:cNvPr id="16393" name="AutoShape 7">
            <a:extLst>
              <a:ext uri="{FF2B5EF4-FFF2-40B4-BE49-F238E27FC236}">
                <a16:creationId xmlns:a16="http://schemas.microsoft.com/office/drawing/2014/main" id="{0202174A-A80D-6F4C-82CB-D583503C7CC9}"/>
              </a:ext>
            </a:extLst>
          </p:cNvPr>
          <p:cNvSpPr>
            <a:spLocks noChangeArrowheads="1"/>
          </p:cNvSpPr>
          <p:nvPr/>
        </p:nvSpPr>
        <p:spPr bwMode="auto">
          <a:xfrm rot="5400000">
            <a:off x="3810000" y="1524000"/>
            <a:ext cx="13716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82641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Schema</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Permanence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Element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endParaRPr kumimoji="1" lang="en-US" altLang="ja-JP" sz="1200" b="0" dirty="0">
              <a:latin typeface="Arial" panose="020B0604020202020204" pitchFamily="34" charset="0"/>
              <a:ea typeface="Osaka" charset="-128"/>
            </a:endParaRP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967811" y="5350848"/>
            <a:ext cx="247696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Rules &amp; Constraints</a:t>
            </a:r>
          </a:p>
          <a:p>
            <a:pPr eaLnBrk="1" hangingPunct="1"/>
            <a:r>
              <a:rPr kumimoji="1" lang="en-US" altLang="ja-JP" sz="1600" b="0" dirty="0">
                <a:latin typeface="Arial" panose="020B0604020202020204" pitchFamily="34" charset="0"/>
                <a:ea typeface="Osaka" charset="-128"/>
              </a:rPr>
              <a:t>  Resource requirements</a:t>
            </a:r>
          </a:p>
          <a:p>
            <a:pPr eaLnBrk="1" hangingPunct="1"/>
            <a:r>
              <a:rPr kumimoji="1" lang="en-US" altLang="ja-JP" sz="1600" b="0" dirty="0">
                <a:latin typeface="Arial" panose="020B0604020202020204" pitchFamily="34" charset="0"/>
                <a:ea typeface="Osaka" charset="-128"/>
              </a:rPr>
              <a:t>  </a:t>
            </a:r>
          </a:p>
        </p:txBody>
      </p:sp>
      <p:sp>
        <p:nvSpPr>
          <p:cNvPr id="13" name="Rectangle 9">
            <a:extLst>
              <a:ext uri="{FF2B5EF4-FFF2-40B4-BE49-F238E27FC236}">
                <a16:creationId xmlns:a16="http://schemas.microsoft.com/office/drawing/2014/main" id="{906DD3E7-646F-9D49-AFF4-29849D11F9D8}"/>
              </a:ext>
            </a:extLst>
          </p:cNvPr>
          <p:cNvSpPr>
            <a:spLocks noChangeArrowheads="1"/>
          </p:cNvSpPr>
          <p:nvPr/>
        </p:nvSpPr>
        <p:spPr bwMode="auto">
          <a:xfrm>
            <a:off x="3661124" y="4128906"/>
            <a:ext cx="2146742"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Capabilities:</a:t>
            </a:r>
            <a:endParaRPr kumimoji="1" lang="en-US" altLang="ja-JP" sz="1800" dirty="0">
              <a:latin typeface="Arial" panose="020B0604020202020204" pitchFamily="34" charset="0"/>
              <a:ea typeface="Osaka" charset="-128"/>
            </a:endParaRPr>
          </a:p>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Structure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Semantics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Relationships</a:t>
            </a:r>
          </a:p>
          <a:p>
            <a:pPr marL="285750" indent="-285750" eaLnBrk="1" hangingPunct="1">
              <a:buFont typeface="Arial" panose="020B0604020202020204" pitchFamily="34" charset="0"/>
              <a:buChar char="•"/>
            </a:pPr>
            <a:r>
              <a:rPr kumimoji="1" lang="en-US" altLang="ja-JP" sz="1400" b="0" dirty="0">
                <a:solidFill>
                  <a:schemeClr val="bg1">
                    <a:lumMod val="65000"/>
                  </a:schemeClr>
                </a:solidFill>
                <a:latin typeface="Arial" panose="020B0604020202020204" pitchFamily="34" charset="0"/>
                <a:ea typeface="Osaka" charset="-128"/>
              </a:rPr>
              <a:t>Type conversion</a:t>
            </a:r>
          </a:p>
          <a:p>
            <a:pPr marL="285750" indent="-285750" eaLnBrk="1" hangingPunct="1">
              <a:buFont typeface="Arial" panose="020B0604020202020204" pitchFamily="34" charset="0"/>
              <a:buChar char="•"/>
            </a:pPr>
            <a:r>
              <a:rPr kumimoji="1" lang="en-US" altLang="ja-JP" sz="1400" b="0" dirty="0">
                <a:solidFill>
                  <a:schemeClr val="bg1">
                    <a:lumMod val="65000"/>
                  </a:schemeClr>
                </a:solidFill>
                <a:latin typeface="Arial" panose="020B0604020202020204" pitchFamily="34" charset="0"/>
                <a:ea typeface="Osaka" charset="-128"/>
              </a:rPr>
              <a:t>Constraint checking</a:t>
            </a:r>
            <a:endParaRPr kumimoji="1" lang="en-US" altLang="ja-JP" sz="1200" b="0" dirty="0">
              <a:solidFill>
                <a:schemeClr val="bg1">
                  <a:lumMod val="65000"/>
                </a:schemeClr>
              </a:solidFill>
              <a:latin typeface="Arial" panose="020B0604020202020204" pitchFamily="34" charset="0"/>
              <a:ea typeface="Osaka" charset="-128"/>
            </a:endParaRPr>
          </a:p>
        </p:txBody>
      </p:sp>
    </p:spTree>
    <p:extLst>
      <p:ext uri="{BB962C8B-B14F-4D97-AF65-F5344CB8AC3E}">
        <p14:creationId xmlns:p14="http://schemas.microsoft.com/office/powerpoint/2010/main" val="638343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dirty="0">
                <a:solidFill>
                  <a:srgbClr val="0099A6"/>
                </a:solidFill>
              </a:rPr>
              <a:t>ASL version of Information Representation</a:t>
            </a:r>
            <a:br>
              <a:rPr lang="en-GB" dirty="0">
                <a:solidFill>
                  <a:srgbClr val="0099A6"/>
                </a:solidFill>
              </a:rPr>
            </a:br>
            <a:r>
              <a:rPr lang="en-GB" sz="2000" dirty="0">
                <a:solidFill>
                  <a:srgbClr val="0099A6"/>
                </a:solidFill>
              </a:rPr>
              <a:t>(Derived from UML)</a:t>
            </a:r>
            <a:endParaRPr lang="en-GB" dirty="0">
              <a:solidFill>
                <a:srgbClr val="0099A6"/>
              </a:solidFill>
            </a:endParaRPr>
          </a:p>
        </p:txBody>
      </p:sp>
      <p:sp>
        <p:nvSpPr>
          <p:cNvPr id="4" name="Date Placeholder 3"/>
          <p:cNvSpPr>
            <a:spLocks noGrp="1"/>
          </p:cNvSpPr>
          <p:nvPr>
            <p:ph type="dt" sz="half" idx="2"/>
          </p:nvPr>
        </p:nvSpPr>
        <p:spPr/>
        <p:txBody>
          <a:bodyPr/>
          <a:lstStyle/>
          <a:p>
            <a:r>
              <a:rPr lang="en-US"/>
              <a:t>10 October 2021</a:t>
            </a:r>
            <a:endParaRPr lang="en-GB" dirty="0"/>
          </a:p>
        </p:txBody>
      </p:sp>
      <p:sp>
        <p:nvSpPr>
          <p:cNvPr id="5" name="Rounded Rectangle 4"/>
          <p:cNvSpPr/>
          <p:nvPr/>
        </p:nvSpPr>
        <p:spPr bwMode="auto">
          <a:xfrm>
            <a:off x="5148064"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B</a:t>
            </a:r>
          </a:p>
        </p:txBody>
      </p:sp>
      <p:sp>
        <p:nvSpPr>
          <p:cNvPr id="6" name="Rounded Rectangle 5"/>
          <p:cNvSpPr/>
          <p:nvPr/>
        </p:nvSpPr>
        <p:spPr bwMode="auto">
          <a:xfrm>
            <a:off x="2123728"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A</a:t>
            </a:r>
          </a:p>
        </p:txBody>
      </p:sp>
      <p:cxnSp>
        <p:nvCxnSpPr>
          <p:cNvPr id="8" name="Straight Connector 7"/>
          <p:cNvCxnSpPr>
            <a:stCxn id="6" idx="3"/>
            <a:endCxn id="5" idx="1"/>
          </p:cNvCxnSpPr>
          <p:nvPr/>
        </p:nvCxnSpPr>
        <p:spPr bwMode="auto">
          <a:xfrm>
            <a:off x="3563888" y="2166087"/>
            <a:ext cx="1584176"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4047397" y="1999292"/>
            <a:ext cx="617157" cy="123111"/>
          </a:xfrm>
          <a:prstGeom prst="rect">
            <a:avLst/>
          </a:prstGeom>
          <a:noFill/>
        </p:spPr>
        <p:txBody>
          <a:bodyPr wrap="none" lIns="0" tIns="0" rIns="0" bIns="0" rtlCol="0">
            <a:spAutoFit/>
          </a:bodyPr>
          <a:lstStyle/>
          <a:p>
            <a:r>
              <a:rPr lang="en-GB" sz="800" dirty="0">
                <a:solidFill>
                  <a:schemeClr val="tx1"/>
                </a:solidFill>
                <a:latin typeface="Arial" panose="020B0604020202020204" pitchFamily="34" charset="0"/>
                <a:cs typeface="Arial" panose="020B0604020202020204" pitchFamily="34" charset="0"/>
              </a:rPr>
              <a:t>Relationship</a:t>
            </a:r>
          </a:p>
        </p:txBody>
      </p:sp>
      <p:sp>
        <p:nvSpPr>
          <p:cNvPr id="10" name="TextBox 9"/>
          <p:cNvSpPr txBox="1"/>
          <p:nvPr/>
        </p:nvSpPr>
        <p:spPr>
          <a:xfrm>
            <a:off x="3563888" y="1939792"/>
            <a:ext cx="173124"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0..1</a:t>
            </a:r>
          </a:p>
        </p:txBody>
      </p:sp>
      <p:sp>
        <p:nvSpPr>
          <p:cNvPr id="11" name="TextBox 10"/>
          <p:cNvSpPr txBox="1"/>
          <p:nvPr/>
        </p:nvSpPr>
        <p:spPr>
          <a:xfrm>
            <a:off x="5098727" y="1939792"/>
            <a:ext cx="40076"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a:t>
            </a:r>
          </a:p>
        </p:txBody>
      </p:sp>
      <p:sp>
        <p:nvSpPr>
          <p:cNvPr id="12" name="Line Callout 1 (No Border) 11"/>
          <p:cNvSpPr/>
          <p:nvPr/>
        </p:nvSpPr>
        <p:spPr bwMode="auto">
          <a:xfrm flipH="1">
            <a:off x="4788024" y="1484784"/>
            <a:ext cx="1952270" cy="272799"/>
          </a:xfrm>
          <a:prstGeom prst="callout1">
            <a:avLst>
              <a:gd name="adj1" fmla="val 27653"/>
              <a:gd name="adj2" fmla="val 105011"/>
              <a:gd name="adj3" fmla="val 189060"/>
              <a:gd name="adj4" fmla="val 12288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relationship type label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414684" y="1054383"/>
            <a:ext cx="1952270" cy="272799"/>
          </a:xfrm>
          <a:prstGeom prst="callout1">
            <a:avLst>
              <a:gd name="adj1" fmla="val 27653"/>
              <a:gd name="adj2" fmla="val 105011"/>
              <a:gd name="adj3" fmla="val 329624"/>
              <a:gd name="adj4" fmla="val 138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multiplicity specifier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TextBox 26"/>
          <p:cNvSpPr txBox="1"/>
          <p:nvPr/>
        </p:nvSpPr>
        <p:spPr>
          <a:xfrm>
            <a:off x="4861800" y="2798850"/>
            <a:ext cx="2446504" cy="1708160"/>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a:p>
            <a:pPr>
              <a:lnSpc>
                <a:spcPts val="1800"/>
              </a:lnSpc>
            </a:pPr>
            <a:r>
              <a:rPr lang="en-GB" sz="1000" b="0" i="1" dirty="0">
                <a:solidFill>
                  <a:schemeClr val="bg1">
                    <a:lumMod val="65000"/>
                  </a:schemeClr>
                </a:solidFill>
                <a:latin typeface="Arial" panose="020B0604020202020204" pitchFamily="34" charset="0"/>
                <a:cs typeface="Arial" panose="020B0604020202020204" pitchFamily="34" charset="0"/>
              </a:rPr>
              <a:t>MO Source (COM Object specific)</a:t>
            </a:r>
          </a:p>
          <a:p>
            <a:pPr>
              <a:lnSpc>
                <a:spcPts val="1800"/>
              </a:lnSpc>
            </a:pPr>
            <a:r>
              <a:rPr lang="en-GB" sz="1000" b="0" i="1" dirty="0">
                <a:solidFill>
                  <a:schemeClr val="bg1">
                    <a:lumMod val="65000"/>
                  </a:schemeClr>
                </a:solidFill>
                <a:latin typeface="Arial" panose="020B0604020202020204" pitchFamily="34" charset="0"/>
                <a:cs typeface="Arial" panose="020B0604020202020204" pitchFamily="34" charset="0"/>
              </a:rPr>
              <a:t>MO Related (COM Object specific)</a:t>
            </a:r>
          </a:p>
        </p:txBody>
      </p:sp>
      <p:sp>
        <p:nvSpPr>
          <p:cNvPr id="28" name="Rectangle 12"/>
          <p:cNvSpPr>
            <a:spLocks noChangeArrowheads="1"/>
          </p:cNvSpPr>
          <p:nvPr/>
        </p:nvSpPr>
        <p:spPr bwMode="auto">
          <a:xfrm>
            <a:off x="3636807" y="2492896"/>
            <a:ext cx="25026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Relationship Types (UML derived):</a:t>
            </a:r>
          </a:p>
        </p:txBody>
      </p:sp>
      <p:sp>
        <p:nvSpPr>
          <p:cNvPr id="31" name="Rounded Rectangle 30"/>
          <p:cNvSpPr/>
          <p:nvPr/>
        </p:nvSpPr>
        <p:spPr bwMode="auto">
          <a:xfrm>
            <a:off x="2195736" y="5209995"/>
            <a:ext cx="350926" cy="176426"/>
          </a:xfrm>
          <a:prstGeom prst="round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ounded Rectangle 32"/>
          <p:cNvSpPr/>
          <p:nvPr/>
        </p:nvSpPr>
        <p:spPr bwMode="auto">
          <a:xfrm>
            <a:off x="2195736" y="5430461"/>
            <a:ext cx="350926" cy="176426"/>
          </a:xfrm>
          <a:prstGeom prst="round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ounded Rectangle 34"/>
          <p:cNvSpPr/>
          <p:nvPr/>
        </p:nvSpPr>
        <p:spPr bwMode="auto">
          <a:xfrm>
            <a:off x="2195736" y="5650927"/>
            <a:ext cx="350926" cy="176426"/>
          </a:xfrm>
          <a:prstGeom prst="round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ounded Rectangle 36"/>
          <p:cNvSpPr/>
          <p:nvPr/>
        </p:nvSpPr>
        <p:spPr bwMode="auto">
          <a:xfrm>
            <a:off x="2195736" y="5871391"/>
            <a:ext cx="350926" cy="176426"/>
          </a:xfrm>
          <a:prstGeom prst="round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2633986" y="4900163"/>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ounded Rectangle 39"/>
          <p:cNvSpPr/>
          <p:nvPr/>
        </p:nvSpPr>
        <p:spPr bwMode="auto">
          <a:xfrm>
            <a:off x="2195736" y="4989529"/>
            <a:ext cx="350926" cy="176426"/>
          </a:xfrm>
          <a:prstGeom prst="round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2609945" y="4638553"/>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grpSp>
        <p:nvGrpSpPr>
          <p:cNvPr id="7" name="Group 6"/>
          <p:cNvGrpSpPr/>
          <p:nvPr/>
        </p:nvGrpSpPr>
        <p:grpSpPr>
          <a:xfrm>
            <a:off x="3764599" y="2894079"/>
            <a:ext cx="874287" cy="1431696"/>
            <a:chOff x="3764599" y="2894079"/>
            <a:chExt cx="874287" cy="1431696"/>
          </a:xfrm>
        </p:grpSpPr>
        <p:cxnSp>
          <p:nvCxnSpPr>
            <p:cNvPr id="17" name="Straight Connector 16"/>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25" name="Group 24"/>
            <p:cNvGrpSpPr/>
            <p:nvPr/>
          </p:nvGrpSpPr>
          <p:grpSpPr>
            <a:xfrm flipH="1">
              <a:off x="3764599" y="3130211"/>
              <a:ext cx="874287" cy="123469"/>
              <a:chOff x="2411760" y="3271836"/>
              <a:chExt cx="874287" cy="123469"/>
            </a:xfrm>
          </p:grpSpPr>
          <p:cxnSp>
            <p:nvCxnSpPr>
              <p:cNvPr id="15" name="Straight Connector 14"/>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8" name="Flowchart: Decision 17"/>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6" name="Group 25"/>
            <p:cNvGrpSpPr/>
            <p:nvPr/>
          </p:nvGrpSpPr>
          <p:grpSpPr>
            <a:xfrm flipH="1">
              <a:off x="3764599" y="3363126"/>
              <a:ext cx="874287" cy="123469"/>
              <a:chOff x="2411760" y="3511281"/>
              <a:chExt cx="874287" cy="123469"/>
            </a:xfrm>
          </p:grpSpPr>
          <p:cxnSp>
            <p:nvCxnSpPr>
              <p:cNvPr id="16" name="Straight Connector 15"/>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9" name="Flowchart: Decision 18"/>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4" name="Group 23"/>
            <p:cNvGrpSpPr/>
            <p:nvPr/>
          </p:nvGrpSpPr>
          <p:grpSpPr>
            <a:xfrm flipH="1">
              <a:off x="3764599" y="2894079"/>
              <a:ext cx="874287" cy="126020"/>
              <a:chOff x="2411760" y="3031961"/>
              <a:chExt cx="874287" cy="126020"/>
            </a:xfrm>
          </p:grpSpPr>
          <p:cxnSp>
            <p:nvCxnSpPr>
              <p:cNvPr id="14" name="Straight Connector 13"/>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0" name="Isosceles Triangle 19"/>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21" name="Straight Connector 20"/>
            <p:cNvCxnSpPr/>
            <p:nvPr/>
          </p:nvCxnSpPr>
          <p:spPr bwMode="auto">
            <a:xfrm flipH="1">
              <a:off x="3833223" y="4086904"/>
              <a:ext cx="803951" cy="0"/>
            </a:xfrm>
            <a:prstGeom prst="line">
              <a:avLst/>
            </a:prstGeom>
            <a:noFill/>
            <a:ln w="9525" cap="flat" cmpd="sng" algn="ctr">
              <a:solidFill>
                <a:schemeClr val="tx1"/>
              </a:solidFill>
              <a:prstDash val="solid"/>
              <a:round/>
              <a:headEnd type="none"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p:nvPr/>
          </p:nvCxnSpPr>
          <p:spPr bwMode="auto">
            <a:xfrm flipH="1">
              <a:off x="3766310" y="4325775"/>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6" name="Straight Connector 35"/>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Tree>
    <p:extLst>
      <p:ext uri="{BB962C8B-B14F-4D97-AF65-F5344CB8AC3E}">
        <p14:creationId xmlns:p14="http://schemas.microsoft.com/office/powerpoint/2010/main" val="1285272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074" y="-523820"/>
            <a:ext cx="4939205" cy="1162050"/>
          </a:xfrm>
        </p:spPr>
        <p:txBody>
          <a:bodyPr vert="horz"/>
          <a:lstStyle/>
          <a:p>
            <a:pPr algn="ctr"/>
            <a:r>
              <a:rPr lang="en-US" sz="1800" kern="1200" dirty="0">
                <a:solidFill>
                  <a:srgbClr val="0099A6"/>
                </a:solidFill>
              </a:rPr>
              <a:t>ASL Info model example: SOIS System Model: Concept Diagram</a:t>
            </a:r>
          </a:p>
        </p:txBody>
      </p:sp>
      <p:sp>
        <p:nvSpPr>
          <p:cNvPr id="4" name="Text Placeholder 3"/>
          <p:cNvSpPr>
            <a:spLocks noGrp="1"/>
          </p:cNvSpPr>
          <p:nvPr>
            <p:ph type="body" sz="half" idx="2"/>
          </p:nvPr>
        </p:nvSpPr>
        <p:spPr>
          <a:xfrm>
            <a:off x="261440" y="2065071"/>
            <a:ext cx="3008313" cy="3573729"/>
          </a:xfrm>
        </p:spPr>
        <p:txBody>
          <a:bodyPr/>
          <a:lstStyle/>
          <a:p>
            <a:pPr marL="214313" indent="-214313">
              <a:buFont typeface="Arial" panose="020B0604020202020204" pitchFamily="34" charset="0"/>
              <a:buChar char="•"/>
            </a:pPr>
            <a:r>
              <a:rPr lang="en-US" dirty="0"/>
              <a:t>Rectangles represent concepts used by SOIS.</a:t>
            </a:r>
          </a:p>
          <a:p>
            <a:pPr marL="214313" indent="-214313">
              <a:buFont typeface="Arial" panose="020B0604020202020204" pitchFamily="34" charset="0"/>
              <a:buChar char="•"/>
            </a:pPr>
            <a:r>
              <a:rPr lang="en-US" dirty="0"/>
              <a:t>Solid lines represent communication between endpoints.</a:t>
            </a:r>
          </a:p>
          <a:p>
            <a:pPr marL="214313" indent="-214313">
              <a:buFont typeface="Arial" panose="020B0604020202020204" pitchFamily="34" charset="0"/>
              <a:buChar char="•"/>
            </a:pPr>
            <a:r>
              <a:rPr lang="en-US" dirty="0"/>
              <a:t>Dashed lines represent relationships, pointing from subject to object.</a:t>
            </a:r>
          </a:p>
          <a:p>
            <a:pPr marL="214313" indent="-214313">
              <a:buFont typeface="Arial" panose="020B0604020202020204" pitchFamily="34" charset="0"/>
              <a:buChar char="•"/>
            </a:pPr>
            <a:r>
              <a:rPr lang="en-US" dirty="0"/>
              <a:t>Dotted lines represent references, pointing to referenced object.</a:t>
            </a:r>
          </a:p>
          <a:p>
            <a:pPr marL="214313" indent="-214313">
              <a:buFont typeface="Arial" panose="020B0604020202020204" pitchFamily="34" charset="0"/>
              <a:buChar char="•"/>
            </a:pPr>
            <a:r>
              <a:rPr lang="en-US" dirty="0"/>
              <a:t>Dash-dotted lines represent aggregation, pointing to aggregated object.</a:t>
            </a:r>
          </a:p>
        </p:txBody>
      </p:sp>
      <p:grpSp>
        <p:nvGrpSpPr>
          <p:cNvPr id="5" name="Group 4">
            <a:extLst>
              <a:ext uri="{FF2B5EF4-FFF2-40B4-BE49-F238E27FC236}">
                <a16:creationId xmlns:a16="http://schemas.microsoft.com/office/drawing/2014/main" id="{1E546FCB-3B24-8D48-9093-59685D845AA5}"/>
              </a:ext>
            </a:extLst>
          </p:cNvPr>
          <p:cNvGrpSpPr/>
          <p:nvPr/>
        </p:nvGrpSpPr>
        <p:grpSpPr>
          <a:xfrm>
            <a:off x="3465513" y="1953857"/>
            <a:ext cx="5263389" cy="3075343"/>
            <a:chOff x="4038600" y="1953857"/>
            <a:chExt cx="4690302" cy="2386613"/>
          </a:xfrm>
        </p:grpSpPr>
        <p:cxnSp>
          <p:nvCxnSpPr>
            <p:cNvPr id="64" name="Elbow Connector 287">
              <a:extLst>
                <a:ext uri="{FF2B5EF4-FFF2-40B4-BE49-F238E27FC236}">
                  <a16:creationId xmlns:a16="http://schemas.microsoft.com/office/drawing/2014/main" id="{AB5BCDE0-8A31-4036-9E5E-31540D72D960}"/>
                </a:ext>
              </a:extLst>
            </p:cNvPr>
            <p:cNvCxnSpPr>
              <a:cxnSpLocks/>
              <a:stCxn id="58" idx="1"/>
              <a:endCxn id="46" idx="3"/>
            </p:cNvCxnSpPr>
            <p:nvPr/>
          </p:nvCxnSpPr>
          <p:spPr bwMode="auto">
            <a:xfrm rot="10800000">
              <a:off x="4650265" y="2481442"/>
              <a:ext cx="772668" cy="566921"/>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Elbow Connector 287">
              <a:extLst>
                <a:ext uri="{FF2B5EF4-FFF2-40B4-BE49-F238E27FC236}">
                  <a16:creationId xmlns:a16="http://schemas.microsoft.com/office/drawing/2014/main" id="{A74BCB1E-CAF3-453F-9DA4-86B945A52784}"/>
                </a:ext>
              </a:extLst>
            </p:cNvPr>
            <p:cNvCxnSpPr>
              <a:cxnSpLocks/>
              <a:stCxn id="51" idx="1"/>
              <a:endCxn id="46" idx="3"/>
            </p:cNvCxnSpPr>
            <p:nvPr/>
          </p:nvCxnSpPr>
          <p:spPr bwMode="auto">
            <a:xfrm rot="10800000" flipH="1">
              <a:off x="4150852" y="2481440"/>
              <a:ext cx="499413" cy="959271"/>
            </a:xfrm>
            <a:prstGeom prst="bentConnector5">
              <a:avLst>
                <a:gd name="adj1" fmla="val -34330"/>
                <a:gd name="adj2" fmla="val 50000"/>
                <a:gd name="adj3" fmla="val 13433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Elbow Connector 287">
              <a:extLst>
                <a:ext uri="{FF2B5EF4-FFF2-40B4-BE49-F238E27FC236}">
                  <a16:creationId xmlns:a16="http://schemas.microsoft.com/office/drawing/2014/main" id="{FE796F63-5B7C-4E3E-BF4D-79E33A021045}"/>
                </a:ext>
              </a:extLst>
            </p:cNvPr>
            <p:cNvCxnSpPr>
              <a:cxnSpLocks/>
              <a:stCxn id="72" idx="1"/>
              <a:endCxn id="46" idx="3"/>
            </p:cNvCxnSpPr>
            <p:nvPr/>
          </p:nvCxnSpPr>
          <p:spPr bwMode="auto">
            <a:xfrm rot="10800000">
              <a:off x="4650265" y="2481440"/>
              <a:ext cx="499490" cy="1465077"/>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58" idx="3"/>
              <a:endCxn id="55" idx="1"/>
            </p:cNvCxnSpPr>
            <p:nvPr/>
          </p:nvCxnSpPr>
          <p:spPr>
            <a:xfrm flipV="1">
              <a:off x="6034599" y="2869038"/>
              <a:ext cx="901572" cy="1793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a:stCxn id="58" idx="3"/>
              <a:endCxn id="62" idx="1"/>
            </p:cNvCxnSpPr>
            <p:nvPr/>
          </p:nvCxnSpPr>
          <p:spPr>
            <a:xfrm>
              <a:off x="6034599" y="3048362"/>
              <a:ext cx="901572" cy="24967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58" idx="2"/>
              <a:endCxn id="51" idx="3"/>
            </p:cNvCxnSpPr>
            <p:nvPr/>
          </p:nvCxnSpPr>
          <p:spPr>
            <a:xfrm flipH="1">
              <a:off x="4762518" y="3127291"/>
              <a:ext cx="966248" cy="313421"/>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a:stCxn id="72" idx="0"/>
              <a:endCxn id="51" idx="3"/>
            </p:cNvCxnSpPr>
            <p:nvPr/>
          </p:nvCxnSpPr>
          <p:spPr>
            <a:xfrm flipH="1" flipV="1">
              <a:off x="4762518" y="3440712"/>
              <a:ext cx="958810" cy="43016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a:stCxn id="72" idx="0"/>
              <a:endCxn id="58" idx="2"/>
            </p:cNvCxnSpPr>
            <p:nvPr/>
          </p:nvCxnSpPr>
          <p:spPr>
            <a:xfrm flipV="1">
              <a:off x="5721327" y="3127291"/>
              <a:ext cx="7439" cy="743587"/>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a:stCxn id="72" idx="3"/>
              <a:endCxn id="85" idx="1"/>
            </p:cNvCxnSpPr>
            <p:nvPr/>
          </p:nvCxnSpPr>
          <p:spPr>
            <a:xfrm flipV="1">
              <a:off x="6292900" y="3797981"/>
              <a:ext cx="643271" cy="14853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72" idx="3"/>
              <a:endCxn id="93" idx="1"/>
            </p:cNvCxnSpPr>
            <p:nvPr/>
          </p:nvCxnSpPr>
          <p:spPr>
            <a:xfrm>
              <a:off x="6292900" y="3946517"/>
              <a:ext cx="643271" cy="3150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cxnSpLocks/>
              <a:stCxn id="39" idx="2"/>
              <a:endCxn id="51" idx="3"/>
            </p:cNvCxnSpPr>
            <p:nvPr/>
          </p:nvCxnSpPr>
          <p:spPr>
            <a:xfrm flipH="1">
              <a:off x="4762518" y="2276336"/>
              <a:ext cx="966248" cy="116437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cxnSpLocks/>
              <a:stCxn id="39" idx="3"/>
              <a:endCxn id="41" idx="1"/>
            </p:cNvCxnSpPr>
            <p:nvPr/>
          </p:nvCxnSpPr>
          <p:spPr>
            <a:xfrm>
              <a:off x="6034599" y="2197407"/>
              <a:ext cx="901571" cy="248232"/>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a:stCxn id="39" idx="3"/>
              <a:endCxn id="36" idx="1"/>
            </p:cNvCxnSpPr>
            <p:nvPr/>
          </p:nvCxnSpPr>
          <p:spPr>
            <a:xfrm flipV="1">
              <a:off x="6034599" y="2032787"/>
              <a:ext cx="901572" cy="164620"/>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36" name="Rounded Rectangle 283">
              <a:extLst>
                <a:ext uri="{FF2B5EF4-FFF2-40B4-BE49-F238E27FC236}">
                  <a16:creationId xmlns:a16="http://schemas.microsoft.com/office/drawing/2014/main" id="{FB504A98-2A58-4F09-95EB-69E5915636AC}"/>
                </a:ext>
              </a:extLst>
            </p:cNvPr>
            <p:cNvSpPr/>
            <p:nvPr/>
          </p:nvSpPr>
          <p:spPr bwMode="auto">
            <a:xfrm>
              <a:off x="6936171" y="1953857"/>
              <a:ext cx="145207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Mission Application Interfaces</a:t>
              </a:r>
            </a:p>
          </p:txBody>
        </p:sp>
        <p:sp>
          <p:nvSpPr>
            <p:cNvPr id="39" name="Rectangle: Rounded Corners 38">
              <a:extLst>
                <a:ext uri="{FF2B5EF4-FFF2-40B4-BE49-F238E27FC236}">
                  <a16:creationId xmlns:a16="http://schemas.microsoft.com/office/drawing/2014/main" id="{BCE56B4D-7539-49EB-9623-A0E1BDA64188}"/>
                </a:ext>
              </a:extLst>
            </p:cNvPr>
            <p:cNvSpPr/>
            <p:nvPr/>
          </p:nvSpPr>
          <p:spPr>
            <a:xfrm>
              <a:off x="5422933" y="2118477"/>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err="1">
                  <a:solidFill>
                    <a:schemeClr val="tx1"/>
                  </a:solidFill>
                  <a:latin typeface="Arial" panose="020B0604020202020204" pitchFamily="34" charset="0"/>
                  <a:cs typeface="Arial" panose="020B0604020202020204" pitchFamily="34" charset="0"/>
                </a:rPr>
                <a:t>PackageFIle</a:t>
              </a:r>
              <a:endParaRPr lang="en-US" sz="750" dirty="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C1786FF-B1C1-4316-B4D4-11EEED6BD1B4}"/>
                </a:ext>
              </a:extLst>
            </p:cNvPr>
            <p:cNvSpPr txBox="1"/>
            <p:nvPr/>
          </p:nvSpPr>
          <p:spPr>
            <a:xfrm>
              <a:off x="6148619" y="2024158"/>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1" name="Rounded Rectangle 283">
              <a:extLst>
                <a:ext uri="{FF2B5EF4-FFF2-40B4-BE49-F238E27FC236}">
                  <a16:creationId xmlns:a16="http://schemas.microsoft.com/office/drawing/2014/main" id="{4B47B98E-88C4-4E28-926A-5B5286000FF3}"/>
                </a:ext>
              </a:extLst>
            </p:cNvPr>
            <p:cNvSpPr/>
            <p:nvPr/>
          </p:nvSpPr>
          <p:spPr bwMode="auto">
            <a:xfrm>
              <a:off x="6936170" y="2366709"/>
              <a:ext cx="1792732"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Application Support Service Interfaces</a:t>
              </a:r>
            </a:p>
          </p:txBody>
        </p:sp>
        <p:sp>
          <p:nvSpPr>
            <p:cNvPr id="45" name="TextBox 44">
              <a:extLst>
                <a:ext uri="{FF2B5EF4-FFF2-40B4-BE49-F238E27FC236}">
                  <a16:creationId xmlns:a16="http://schemas.microsoft.com/office/drawing/2014/main" id="{0C66075D-DE36-452D-9F01-1702263A5ACE}"/>
                </a:ext>
              </a:extLst>
            </p:cNvPr>
            <p:cNvSpPr txBox="1"/>
            <p:nvPr/>
          </p:nvSpPr>
          <p:spPr>
            <a:xfrm>
              <a:off x="6172570" y="2308610"/>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6" name="Rectangle: Rounded Corners 45">
              <a:extLst>
                <a:ext uri="{FF2B5EF4-FFF2-40B4-BE49-F238E27FC236}">
                  <a16:creationId xmlns:a16="http://schemas.microsoft.com/office/drawing/2014/main" id="{F0F2E049-5418-44EC-B971-A626ED5B91BB}"/>
                </a:ext>
              </a:extLst>
            </p:cNvPr>
            <p:cNvSpPr/>
            <p:nvPr/>
          </p:nvSpPr>
          <p:spPr>
            <a:xfrm>
              <a:off x="4038600" y="2402511"/>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SO Model</a:t>
              </a:r>
            </a:p>
          </p:txBody>
        </p:sp>
        <p:cxnSp>
          <p:nvCxnSpPr>
            <p:cNvPr id="49" name="Elbow Connector 287">
              <a:extLst>
                <a:ext uri="{FF2B5EF4-FFF2-40B4-BE49-F238E27FC236}">
                  <a16:creationId xmlns:a16="http://schemas.microsoft.com/office/drawing/2014/main" id="{FFE7119A-5D23-406C-B1E2-29ED1CAA301A}"/>
                </a:ext>
              </a:extLst>
            </p:cNvPr>
            <p:cNvCxnSpPr>
              <a:cxnSpLocks/>
              <a:stCxn id="39" idx="1"/>
              <a:endCxn id="46" idx="3"/>
            </p:cNvCxnSpPr>
            <p:nvPr/>
          </p:nvCxnSpPr>
          <p:spPr bwMode="auto">
            <a:xfrm rot="10800000" flipV="1">
              <a:off x="4650265" y="2197406"/>
              <a:ext cx="772668" cy="284034"/>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0" name="Flowchart: Decision 49">
              <a:extLst>
                <a:ext uri="{FF2B5EF4-FFF2-40B4-BE49-F238E27FC236}">
                  <a16:creationId xmlns:a16="http://schemas.microsoft.com/office/drawing/2014/main" id="{D20E54E1-F3DD-458D-BF57-9072CCCD6577}"/>
                </a:ext>
              </a:extLst>
            </p:cNvPr>
            <p:cNvSpPr/>
            <p:nvPr/>
          </p:nvSpPr>
          <p:spPr bwMode="auto">
            <a:xfrm rot="16200000">
              <a:off x="4686502" y="2407166"/>
              <a:ext cx="92334" cy="154802"/>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defTabSz="685800"/>
              <a:endParaRPr lang="en-GB" sz="1500" dirty="0">
                <a:solidFill>
                  <a:srgbClr val="006699"/>
                </a:solidFill>
                <a:latin typeface="Gill Sans MT" pitchFamily="34" charset="0"/>
              </a:endParaRPr>
            </a:p>
          </p:txBody>
        </p:sp>
        <p:sp>
          <p:nvSpPr>
            <p:cNvPr id="51" name="Rectangle: Rounded Corners 50">
              <a:extLst>
                <a:ext uri="{FF2B5EF4-FFF2-40B4-BE49-F238E27FC236}">
                  <a16:creationId xmlns:a16="http://schemas.microsoft.com/office/drawing/2014/main" id="{EA0DFC4F-4103-433C-A149-3D565DE4AC69}"/>
                </a:ext>
              </a:extLst>
            </p:cNvPr>
            <p:cNvSpPr/>
            <p:nvPr/>
          </p:nvSpPr>
          <p:spPr>
            <a:xfrm>
              <a:off x="4150852" y="336178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DoT</a:t>
              </a:r>
            </a:p>
          </p:txBody>
        </p:sp>
        <p:sp>
          <p:nvSpPr>
            <p:cNvPr id="54" name="TextBox 53">
              <a:extLst>
                <a:ext uri="{FF2B5EF4-FFF2-40B4-BE49-F238E27FC236}">
                  <a16:creationId xmlns:a16="http://schemas.microsoft.com/office/drawing/2014/main" id="{44098E2E-C068-4DFC-A626-7C2F7DB4A61A}"/>
                </a:ext>
              </a:extLst>
            </p:cNvPr>
            <p:cNvSpPr txBox="1"/>
            <p:nvPr/>
          </p:nvSpPr>
          <p:spPr>
            <a:xfrm>
              <a:off x="5582736" y="2455053"/>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55" name="Rounded Rectangle 283">
              <a:extLst>
                <a:ext uri="{FF2B5EF4-FFF2-40B4-BE49-F238E27FC236}">
                  <a16:creationId xmlns:a16="http://schemas.microsoft.com/office/drawing/2014/main" id="{49EB5E7F-7965-4007-84C5-5D70C1EE4968}"/>
                </a:ext>
              </a:extLst>
            </p:cNvPr>
            <p:cNvSpPr/>
            <p:nvPr/>
          </p:nvSpPr>
          <p:spPr bwMode="auto">
            <a:xfrm>
              <a:off x="6936171" y="2790108"/>
              <a:ext cx="1384334"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 Service Interfaces</a:t>
              </a:r>
            </a:p>
          </p:txBody>
        </p:sp>
        <p:sp>
          <p:nvSpPr>
            <p:cNvPr id="56" name="TextBox 55">
              <a:extLst>
                <a:ext uri="{FF2B5EF4-FFF2-40B4-BE49-F238E27FC236}">
                  <a16:creationId xmlns:a16="http://schemas.microsoft.com/office/drawing/2014/main" id="{6B171346-E743-4926-8413-A7DAD9CAD91C}"/>
                </a:ext>
              </a:extLst>
            </p:cNvPr>
            <p:cNvSpPr txBox="1"/>
            <p:nvPr/>
          </p:nvSpPr>
          <p:spPr>
            <a:xfrm>
              <a:off x="6200511" y="2817723"/>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58" name="Rectangle: Rounded Corners 57">
              <a:extLst>
                <a:ext uri="{FF2B5EF4-FFF2-40B4-BE49-F238E27FC236}">
                  <a16:creationId xmlns:a16="http://schemas.microsoft.com/office/drawing/2014/main" id="{F9B90FC1-183F-4651-B7F1-1C30B88A32A5}"/>
                </a:ext>
              </a:extLst>
            </p:cNvPr>
            <p:cNvSpPr/>
            <p:nvPr/>
          </p:nvSpPr>
          <p:spPr>
            <a:xfrm>
              <a:off x="5422933" y="296943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Datasheet</a:t>
              </a:r>
            </a:p>
          </p:txBody>
        </p:sp>
        <p:sp>
          <p:nvSpPr>
            <p:cNvPr id="62" name="Rounded Rectangle 283">
              <a:extLst>
                <a:ext uri="{FF2B5EF4-FFF2-40B4-BE49-F238E27FC236}">
                  <a16:creationId xmlns:a16="http://schemas.microsoft.com/office/drawing/2014/main" id="{3CF896CB-DCCF-48CB-82B0-705496B72605}"/>
                </a:ext>
              </a:extLst>
            </p:cNvPr>
            <p:cNvSpPr/>
            <p:nvPr/>
          </p:nvSpPr>
          <p:spPr bwMode="auto">
            <a:xfrm>
              <a:off x="6936171" y="3219108"/>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a:t>
              </a:r>
            </a:p>
          </p:txBody>
        </p:sp>
        <p:sp>
          <p:nvSpPr>
            <p:cNvPr id="63" name="TextBox 62">
              <a:extLst>
                <a:ext uri="{FF2B5EF4-FFF2-40B4-BE49-F238E27FC236}">
                  <a16:creationId xmlns:a16="http://schemas.microsoft.com/office/drawing/2014/main" id="{1BEC8892-E4A8-4E05-89C8-0D4415CEAB89}"/>
                </a:ext>
              </a:extLst>
            </p:cNvPr>
            <p:cNvSpPr txBox="1"/>
            <p:nvPr/>
          </p:nvSpPr>
          <p:spPr>
            <a:xfrm>
              <a:off x="6155427" y="3140501"/>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69" name="TextBox 68">
              <a:extLst>
                <a:ext uri="{FF2B5EF4-FFF2-40B4-BE49-F238E27FC236}">
                  <a16:creationId xmlns:a16="http://schemas.microsoft.com/office/drawing/2014/main" id="{2EC43D3E-1D45-4A04-92A9-A86A39959370}"/>
                </a:ext>
              </a:extLst>
            </p:cNvPr>
            <p:cNvSpPr txBox="1"/>
            <p:nvPr/>
          </p:nvSpPr>
          <p:spPr>
            <a:xfrm>
              <a:off x="5173100" y="3289432"/>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0" name="TextBox 69">
              <a:extLst>
                <a:ext uri="{FF2B5EF4-FFF2-40B4-BE49-F238E27FC236}">
                  <a16:creationId xmlns:a16="http://schemas.microsoft.com/office/drawing/2014/main" id="{F93F583B-2814-4BFC-9A87-BC19608B36CD}"/>
                </a:ext>
              </a:extLst>
            </p:cNvPr>
            <p:cNvSpPr txBox="1"/>
            <p:nvPr/>
          </p:nvSpPr>
          <p:spPr>
            <a:xfrm>
              <a:off x="5807086" y="3439022"/>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2" name="Rectangle: Rounded Corners 71">
              <a:extLst>
                <a:ext uri="{FF2B5EF4-FFF2-40B4-BE49-F238E27FC236}">
                  <a16:creationId xmlns:a16="http://schemas.microsoft.com/office/drawing/2014/main" id="{F759D4E8-63E7-445D-9564-2DB59854D438}"/>
                </a:ext>
              </a:extLst>
            </p:cNvPr>
            <p:cNvSpPr/>
            <p:nvPr/>
          </p:nvSpPr>
          <p:spPr>
            <a:xfrm>
              <a:off x="5149755" y="3870877"/>
              <a:ext cx="1143145" cy="151280"/>
            </a:xfrm>
            <a:prstGeom prst="roundRect">
              <a:avLst/>
            </a:prstGeom>
            <a:solidFill>
              <a:srgbClr val="CCECFF"/>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Deployment Description</a:t>
              </a:r>
            </a:p>
          </p:txBody>
        </p:sp>
        <p:sp>
          <p:nvSpPr>
            <p:cNvPr id="75" name="TextBox 74">
              <a:extLst>
                <a:ext uri="{FF2B5EF4-FFF2-40B4-BE49-F238E27FC236}">
                  <a16:creationId xmlns:a16="http://schemas.microsoft.com/office/drawing/2014/main" id="{BBA6428D-85C1-4458-BA15-90DA61B3A0B0}"/>
                </a:ext>
              </a:extLst>
            </p:cNvPr>
            <p:cNvSpPr txBox="1"/>
            <p:nvPr/>
          </p:nvSpPr>
          <p:spPr>
            <a:xfrm>
              <a:off x="5040722" y="3742379"/>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85" name="Rectangle: Rounded Corners 84">
              <a:extLst>
                <a:ext uri="{FF2B5EF4-FFF2-40B4-BE49-F238E27FC236}">
                  <a16:creationId xmlns:a16="http://schemas.microsoft.com/office/drawing/2014/main" id="{DEE5FD86-040C-4FBF-A885-09D61DFF34DB}"/>
                </a:ext>
              </a:extLst>
            </p:cNvPr>
            <p:cNvSpPr/>
            <p:nvPr/>
          </p:nvSpPr>
          <p:spPr>
            <a:xfrm>
              <a:off x="6936171" y="3685928"/>
              <a:ext cx="1514826" cy="224107"/>
            </a:xfrm>
            <a:prstGeom prst="roundRect">
              <a:avLst/>
            </a:prstGeom>
            <a:solidFill>
              <a:srgbClr val="FF9933"/>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Management Service Interfaces</a:t>
              </a:r>
            </a:p>
          </p:txBody>
        </p:sp>
        <p:sp>
          <p:nvSpPr>
            <p:cNvPr id="86" name="TextBox 85">
              <a:extLst>
                <a:ext uri="{FF2B5EF4-FFF2-40B4-BE49-F238E27FC236}">
                  <a16:creationId xmlns:a16="http://schemas.microsoft.com/office/drawing/2014/main" id="{B33979E2-4E01-42E6-BF2D-9F37B54BF692}"/>
                </a:ext>
              </a:extLst>
            </p:cNvPr>
            <p:cNvSpPr txBox="1"/>
            <p:nvPr/>
          </p:nvSpPr>
          <p:spPr>
            <a:xfrm>
              <a:off x="6306705" y="3724810"/>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93" name="Rounded Rectangle 283">
              <a:extLst>
                <a:ext uri="{FF2B5EF4-FFF2-40B4-BE49-F238E27FC236}">
                  <a16:creationId xmlns:a16="http://schemas.microsoft.com/office/drawing/2014/main" id="{9EFFAE0E-5BEE-4EC3-8186-4676A186ECC4}"/>
                </a:ext>
              </a:extLst>
            </p:cNvPr>
            <p:cNvSpPr/>
            <p:nvPr/>
          </p:nvSpPr>
          <p:spPr bwMode="auto">
            <a:xfrm>
              <a:off x="6936171" y="4182611"/>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Subnetwork</a:t>
              </a:r>
            </a:p>
          </p:txBody>
        </p:sp>
        <p:sp>
          <p:nvSpPr>
            <p:cNvPr id="96" name="TextBox 95">
              <a:extLst>
                <a:ext uri="{FF2B5EF4-FFF2-40B4-BE49-F238E27FC236}">
                  <a16:creationId xmlns:a16="http://schemas.microsoft.com/office/drawing/2014/main" id="{915614F1-C608-4A7D-B8AD-09DEE01FCB60}"/>
                </a:ext>
              </a:extLst>
            </p:cNvPr>
            <p:cNvSpPr txBox="1"/>
            <p:nvPr/>
          </p:nvSpPr>
          <p:spPr>
            <a:xfrm>
              <a:off x="6335764" y="4117259"/>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grpSp>
      <p:sp>
        <p:nvSpPr>
          <p:cNvPr id="3" name="Date Placeholder 2">
            <a:extLst>
              <a:ext uri="{FF2B5EF4-FFF2-40B4-BE49-F238E27FC236}">
                <a16:creationId xmlns:a16="http://schemas.microsoft.com/office/drawing/2014/main" id="{65BD3FCD-C0EC-014A-9DC5-84E19A178BD2}"/>
              </a:ext>
            </a:extLst>
          </p:cNvPr>
          <p:cNvSpPr>
            <a:spLocks noGrp="1"/>
          </p:cNvSpPr>
          <p:nvPr>
            <p:ph type="dt" sz="half" idx="10"/>
          </p:nvPr>
        </p:nvSpPr>
        <p:spPr/>
        <p:txBody>
          <a:bodyPr/>
          <a:lstStyle/>
          <a:p>
            <a:r>
              <a:rPr lang="en-US"/>
              <a:t>10 October 2021</a:t>
            </a:r>
            <a:endParaRPr lang="en-US" dirty="0"/>
          </a:p>
        </p:txBody>
      </p:sp>
    </p:spTree>
    <p:extLst>
      <p:ext uri="{BB962C8B-B14F-4D97-AF65-F5344CB8AC3E}">
        <p14:creationId xmlns:p14="http://schemas.microsoft.com/office/powerpoint/2010/main" val="2548801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4155110" cy="997586"/>
          </a:xfrm>
        </p:spPr>
        <p:txBody>
          <a:bodyPr vert="horz"/>
          <a:lstStyle/>
          <a:p>
            <a:pPr algn="ctr"/>
            <a:r>
              <a:rPr lang="en-US" sz="1800" kern="1200" dirty="0">
                <a:solidFill>
                  <a:srgbClr val="0099A6"/>
                </a:solidFill>
              </a:rPr>
              <a:t>ASL example: SOIS System Model - </a:t>
            </a:r>
            <a:br>
              <a:rPr lang="en-US" sz="1800" kern="1200" dirty="0">
                <a:solidFill>
                  <a:srgbClr val="0099A6"/>
                </a:solidFill>
              </a:rPr>
            </a:br>
            <a:r>
              <a:rPr lang="en-US" sz="1800" kern="1200" dirty="0">
                <a:solidFill>
                  <a:srgbClr val="0099A6"/>
                </a:solidFill>
              </a:rPr>
              <a:t>OWL Dictionary of Terms Diagram</a:t>
            </a:r>
          </a:p>
        </p:txBody>
      </p:sp>
      <p:sp>
        <p:nvSpPr>
          <p:cNvPr id="4" name="Text Placeholder 3"/>
          <p:cNvSpPr>
            <a:spLocks noGrp="1"/>
          </p:cNvSpPr>
          <p:nvPr>
            <p:ph type="body" sz="half" idx="2"/>
          </p:nvPr>
        </p:nvSpPr>
        <p:spPr>
          <a:xfrm>
            <a:off x="529683" y="2911124"/>
            <a:ext cx="2949178" cy="2858691"/>
          </a:xfrm>
        </p:spPr>
        <p:txBody>
          <a:bodyPr/>
          <a:lstStyle/>
          <a:p>
            <a:pPr marL="214313" indent="-214313">
              <a:buFont typeface="Arial" panose="020B0604020202020204" pitchFamily="34" charset="0"/>
              <a:buChar char="•"/>
            </a:pPr>
            <a:r>
              <a:rPr lang="en-US" dirty="0"/>
              <a:t>Dictionary of Terms (DOT) Diagram from Protégé using OWL</a:t>
            </a:r>
          </a:p>
        </p:txBody>
      </p:sp>
      <p:pic>
        <p:nvPicPr>
          <p:cNvPr id="52" name="Picture 51">
            <a:extLst>
              <a:ext uri="{FF2B5EF4-FFF2-40B4-BE49-F238E27FC236}">
                <a16:creationId xmlns:a16="http://schemas.microsoft.com/office/drawing/2014/main" id="{4FA81525-E56D-1042-A619-16AD14F58F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85317" y="989408"/>
            <a:ext cx="3429000" cy="5258991"/>
          </a:xfrm>
          <a:prstGeom prst="rect">
            <a:avLst/>
          </a:prstGeom>
          <a:noFill/>
          <a:ln>
            <a:noFill/>
          </a:ln>
        </p:spPr>
      </p:pic>
      <p:sp>
        <p:nvSpPr>
          <p:cNvPr id="3" name="Striped Right Arrow 2">
            <a:extLst>
              <a:ext uri="{FF2B5EF4-FFF2-40B4-BE49-F238E27FC236}">
                <a16:creationId xmlns:a16="http://schemas.microsoft.com/office/drawing/2014/main" id="{5C907F88-C038-D043-B367-E61FD0636BA2}"/>
              </a:ext>
            </a:extLst>
          </p:cNvPr>
          <p:cNvSpPr/>
          <p:nvPr/>
        </p:nvSpPr>
        <p:spPr>
          <a:xfrm>
            <a:off x="3580830" y="2819400"/>
            <a:ext cx="966446" cy="5019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a:extLst>
              <a:ext uri="{FF2B5EF4-FFF2-40B4-BE49-F238E27FC236}">
                <a16:creationId xmlns:a16="http://schemas.microsoft.com/office/drawing/2014/main" id="{50DFF863-B6E4-834E-A953-ECE8CBCA2E46}"/>
              </a:ext>
            </a:extLst>
          </p:cNvPr>
          <p:cNvSpPr>
            <a:spLocks noGrp="1"/>
          </p:cNvSpPr>
          <p:nvPr>
            <p:ph type="dt" sz="half" idx="10"/>
          </p:nvPr>
        </p:nvSpPr>
        <p:spPr/>
        <p:txBody>
          <a:bodyPr/>
          <a:lstStyle/>
          <a:p>
            <a:r>
              <a:rPr lang="en-US"/>
              <a:t>10 October 2021</a:t>
            </a:r>
            <a:endParaRPr lang="en-US" dirty="0"/>
          </a:p>
        </p:txBody>
      </p:sp>
    </p:spTree>
    <p:extLst>
      <p:ext uri="{BB962C8B-B14F-4D97-AF65-F5344CB8AC3E}">
        <p14:creationId xmlns:p14="http://schemas.microsoft.com/office/powerpoint/2010/main" val="1323264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Connectivity Viewpoint describes the engineered decomposition of the space data system into components (nodes) that interact across connectors (links). The Connectivity Viewpoint describes the physical aspects of the space data systems communications and the external environment within which they operate, the physical behavior (and motion) of the nodes, and their physical decomposition into communicating elements. </a:t>
            </a:r>
          </a:p>
          <a:p>
            <a:endParaRPr lang="en-US" sz="1800" dirty="0"/>
          </a:p>
          <a:p>
            <a:r>
              <a:rPr lang="en-US" sz="1800" dirty="0"/>
              <a:t>Stakeholder Concerns:</a:t>
            </a:r>
          </a:p>
          <a:p>
            <a:pPr lvl="1"/>
            <a:r>
              <a:rPr lang="en-US" sz="1600" dirty="0">
                <a:ea typeface="ＭＳ Ｐゴシック" pitchFamily="26" charset="-128"/>
              </a:rPr>
              <a:t>The mechanisms and functions required to support distributed communications between objects in the system; </a:t>
            </a:r>
          </a:p>
          <a:p>
            <a:pPr lvl="1"/>
            <a:r>
              <a:rPr lang="en-US" sz="1600" dirty="0">
                <a:ea typeface="ＭＳ Ｐゴシック" pitchFamily="26" charset="-128"/>
              </a:rPr>
              <a:t>The selected allocation of functions to the nodes of the system, including their implementation choices and constraints on implementation, connections, configuration, and operations imposed by the communication links and the environment; </a:t>
            </a:r>
          </a:p>
          <a:p>
            <a:pPr lvl="1"/>
            <a:r>
              <a:rPr lang="en-US" sz="1600" dirty="0">
                <a:ea typeface="ＭＳ Ｐゴシック" pitchFamily="26" charset="-128"/>
              </a:rPr>
              <a:t>The behavior and performance of elements in the system, including their communications capabilities, physical motion, and their interactions with the physical environment. </a:t>
            </a:r>
          </a:p>
          <a:p>
            <a:endParaRPr lang="en-US" sz="1800" dirty="0"/>
          </a:p>
          <a:p>
            <a:r>
              <a:rPr lang="en-US" sz="1800" dirty="0"/>
              <a:t>Engineering Objects (Nodes, Links, Applications): </a:t>
            </a:r>
            <a:endParaRPr lang="en-US" sz="1200" dirty="0"/>
          </a:p>
          <a:p>
            <a:pPr lvl="1"/>
            <a:r>
              <a:rPr lang="en-US" sz="1600" dirty="0"/>
              <a:t>Nodes (hardware Engineering Objects, provide communications, processing and other computing and data resources, ports, performance and other associated physical behavior): </a:t>
            </a:r>
            <a:endParaRPr lang="en-US" sz="1050" dirty="0"/>
          </a:p>
          <a:p>
            <a:pPr lvl="2"/>
            <a:r>
              <a:rPr lang="en-US" sz="1200" dirty="0"/>
              <a:t>Types: hardware objects, composite hardware objects, ports; </a:t>
            </a:r>
            <a:endParaRPr lang="en-US" sz="600" dirty="0"/>
          </a:p>
          <a:p>
            <a:pPr lvl="2"/>
            <a:r>
              <a:rPr lang="en-US" sz="1200" dirty="0"/>
              <a:t>Attributes: name, type, location (place, trajectory, orbit), laws of motion, available resources, physical interfaces, capabilities (e.g., processor speed, throughput, bandwidth, storage capacity, aperture size, etc.), allocated functions, constraints; </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10 October 2021</a:t>
            </a:r>
            <a:endParaRPr lang="en-US" dirty="0"/>
          </a:p>
        </p:txBody>
      </p:sp>
    </p:spTree>
    <p:extLst>
      <p:ext uri="{BB962C8B-B14F-4D97-AF65-F5344CB8AC3E}">
        <p14:creationId xmlns:p14="http://schemas.microsoft.com/office/powerpoint/2010/main" val="1318255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800" dirty="0"/>
              <a:t>Engineering Objects (Nodes, Links, Applications), </a:t>
            </a:r>
            <a:r>
              <a:rPr lang="en-US" sz="1800" dirty="0" err="1"/>
              <a:t>contd</a:t>
            </a:r>
            <a:r>
              <a:rPr lang="en-US" sz="1800" dirty="0"/>
              <a:t>: </a:t>
            </a:r>
            <a:endParaRPr lang="en-US" sz="1200" dirty="0"/>
          </a:p>
          <a:p>
            <a:pPr lvl="1"/>
            <a:r>
              <a:rPr lang="en-US" sz="1600" dirty="0"/>
              <a:t>Links (communications connections between Nodes, associated physical behavior and properties); </a:t>
            </a:r>
          </a:p>
          <a:p>
            <a:pPr lvl="2"/>
            <a:r>
              <a:rPr lang="en-US" sz="1200" dirty="0"/>
              <a:t>Types: space link (RF or optical), physical link (e.g., point-to-point, bus, network, copper, fiber, etc.); </a:t>
            </a:r>
          </a:p>
          <a:p>
            <a:pPr lvl="2"/>
            <a:r>
              <a:rPr lang="en-US" sz="1200" dirty="0"/>
              <a:t>Attributes: name, type, end-points (port on node), physical interfaces, performance (e.g., throughput, bandwidth, frequency band, Round Trip Light Time (RTLT), pointing and view periods, signal attenuation, constraints, environmental effects, etc.), access and ownership;</a:t>
            </a:r>
            <a:r>
              <a:rPr lang="en-US" sz="1600" dirty="0"/>
              <a:t> </a:t>
            </a:r>
          </a:p>
          <a:p>
            <a:pPr lvl="1"/>
            <a:r>
              <a:rPr lang="en-US" sz="1600" dirty="0"/>
              <a:t>Applications (software Engineering Objects, behavior, and processing/resource requirements, may be layered): </a:t>
            </a:r>
          </a:p>
          <a:p>
            <a:pPr lvl="2"/>
            <a:r>
              <a:rPr lang="en-US" sz="1200" dirty="0"/>
              <a:t>Types: software Engineering Objects, composite software Engineering Objects; </a:t>
            </a:r>
          </a:p>
          <a:p>
            <a:pPr lvl="2"/>
            <a:r>
              <a:rPr lang="en-US" sz="1200" dirty="0"/>
              <a:t>Attributes: name, type, algorithms, implemented functions, allocation/ deployment to nodes, required resources (e.g., memory, CPU, storage), implemented interfaces (provided and required), implementation language, Operating System (OS)/framework dependencies, constraints; </a:t>
            </a:r>
          </a:p>
          <a:p>
            <a:r>
              <a:rPr lang="en-US" sz="1800" dirty="0"/>
              <a:t>Relationships (composition, interfaces, constraints, configurations, allocation); </a:t>
            </a:r>
            <a:endParaRPr lang="en-US" sz="1100" dirty="0"/>
          </a:p>
          <a:p>
            <a:pPr lvl="1"/>
            <a:r>
              <a:rPr lang="en-US" sz="1600" dirty="0"/>
              <a:t>Environment (physical environs, physical forces [gravity and others], physical interactions and effects); </a:t>
            </a:r>
            <a:endParaRPr lang="en-US" sz="1050" dirty="0"/>
          </a:p>
          <a:p>
            <a:pPr lvl="1"/>
            <a:r>
              <a:rPr lang="en-US" sz="1600" dirty="0"/>
              <a:t>Information </a:t>
            </a:r>
            <a:r>
              <a:rPr lang="en-US" sz="1600" dirty="0" err="1"/>
              <a:t>correpondences</a:t>
            </a:r>
            <a:r>
              <a:rPr lang="en-US" sz="1600" dirty="0"/>
              <a:t> (defined representations of data that are exchanged among Engineering Objects, where formal specifications of data architecture are found in the Information Viewpoint). </a:t>
            </a:r>
            <a:endParaRPr lang="en-US" sz="1050" dirty="0"/>
          </a:p>
          <a:p>
            <a:endParaRPr lang="en-US" sz="1800" dirty="0"/>
          </a:p>
          <a:p>
            <a:r>
              <a:rPr lang="en-US" sz="1800" dirty="0"/>
              <a:t>NOTE – Physical Nodes and Links in any given space system may include many more aspects (physical structures &amp; connectivity), types (power, propulsion, thermal) and many more attributes than those shown here.  The physical and structural aspects of Nodes and Links are covered in the new Physical / Structural Viewpoint.</a:t>
            </a:r>
            <a:endParaRPr lang="en-US" sz="110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10 October 2021</a:t>
            </a:r>
            <a:endParaRPr lang="en-US" dirty="0"/>
          </a:p>
        </p:txBody>
      </p:sp>
    </p:spTree>
    <p:extLst>
      <p:ext uri="{BB962C8B-B14F-4D97-AF65-F5344CB8AC3E}">
        <p14:creationId xmlns:p14="http://schemas.microsoft.com/office/powerpoint/2010/main" val="851880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10 October 2021</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Connectivity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(Node / Component Representation)</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61007" y="3907869"/>
            <a:ext cx="384592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Links and Ports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3262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Links to other Nodes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309571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Nodes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26536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Links from other Nodes</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Node </a:t>
            </a:r>
          </a:p>
          <a:p>
            <a:pPr algn="ctr" eaLnBrk="1" hangingPunct="1">
              <a:defRPr/>
            </a:pPr>
            <a:r>
              <a:rPr lang="en-US" sz="1800" dirty="0">
                <a:solidFill>
                  <a:schemeClr val="tx1"/>
                </a:solidFill>
                <a:latin typeface="+mj-lt"/>
                <a:ea typeface="ＭＳ Ｐゴシック" panose="020B0600070205080204" pitchFamily="34" charset="-128"/>
              </a:rPr>
              <a:t>(</a:t>
            </a:r>
            <a:r>
              <a:rPr lang="en-US" sz="1800" b="1" dirty="0">
                <a:solidFill>
                  <a:schemeClr val="tx1"/>
                </a:solidFill>
                <a:latin typeface="+mj-lt"/>
                <a:ea typeface="ＭＳ Ｐゴシック" panose="020B0600070205080204" pitchFamily="34" charset="-128"/>
              </a:rPr>
              <a:t>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Components may be described by an EDS</a:t>
            </a:r>
          </a:p>
          <a:p>
            <a:pPr eaLnBrk="1" hangingPunct="1"/>
            <a:r>
              <a:rPr kumimoji="1" lang="en-US" altLang="ja-JP" sz="1600" b="0" dirty="0">
                <a:latin typeface="Arial" panose="020B0604020202020204" pitchFamily="34" charset="0"/>
                <a:ea typeface="Osaka" charset="-128"/>
              </a:rPr>
              <a:t>Specific Components may implement a set of Functional Resources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169551"/>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Communications Geometry</a:t>
            </a:r>
          </a:p>
        </p:txBody>
      </p:sp>
    </p:spTree>
    <p:extLst>
      <p:ext uri="{BB962C8B-B14F-4D97-AF65-F5344CB8AC3E}">
        <p14:creationId xmlns:p14="http://schemas.microsoft.com/office/powerpoint/2010/main" val="1069837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10 October 2021</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913188" y="1117600"/>
            <a:ext cx="4568825" cy="3806825"/>
          </a:xfrm>
          <a:prstGeom prst="cube">
            <a:avLst>
              <a:gd name="adj" fmla="val 7046"/>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09600" y="0"/>
            <a:ext cx="7772400" cy="838200"/>
          </a:xfrm>
        </p:spPr>
        <p:txBody>
          <a:bodyPr vert="horz"/>
          <a:lstStyle/>
          <a:p>
            <a:r>
              <a:rPr lang="en-US" altLang="en-US" kern="1200" dirty="0">
                <a:solidFill>
                  <a:srgbClr val="0099A6"/>
                </a:solidFill>
              </a:rPr>
              <a:t>Connectivity View</a:t>
            </a:r>
            <a:br>
              <a:rPr lang="en-US" altLang="en-US" kern="1200" dirty="0">
                <a:solidFill>
                  <a:srgbClr val="0099A6"/>
                </a:solidFill>
              </a:rPr>
            </a:br>
            <a:r>
              <a:rPr lang="en-US" altLang="en-US" kern="1200" dirty="0">
                <a:solidFill>
                  <a:srgbClr val="0099A6"/>
                </a:solidFill>
              </a:rPr>
              <a:t>Nodes &amp; Links</a:t>
            </a:r>
          </a:p>
        </p:txBody>
      </p:sp>
      <p:sp>
        <p:nvSpPr>
          <p:cNvPr id="22534" name="AutoShape 4" descr="30%">
            <a:extLst>
              <a:ext uri="{FF2B5EF4-FFF2-40B4-BE49-F238E27FC236}">
                <a16:creationId xmlns:a16="http://schemas.microsoft.com/office/drawing/2014/main" id="{6C6B9337-B530-6749-AD08-F1EFBDDFB25B}"/>
              </a:ext>
            </a:extLst>
          </p:cNvPr>
          <p:cNvSpPr>
            <a:spLocks noChangeArrowheads="1"/>
          </p:cNvSpPr>
          <p:nvPr/>
        </p:nvSpPr>
        <p:spPr bwMode="auto">
          <a:xfrm>
            <a:off x="381000" y="1019175"/>
            <a:ext cx="2895600" cy="1600200"/>
          </a:xfrm>
          <a:prstGeom prst="cube">
            <a:avLst>
              <a:gd name="adj" fmla="val 25000"/>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5" name="AutoShape 5" descr="Large confetti">
            <a:extLst>
              <a:ext uri="{FF2B5EF4-FFF2-40B4-BE49-F238E27FC236}">
                <a16:creationId xmlns:a16="http://schemas.microsoft.com/office/drawing/2014/main" id="{694309C3-3289-4141-A26F-B5EC9D4C86CD}"/>
              </a:ext>
            </a:extLst>
          </p:cNvPr>
          <p:cNvSpPr>
            <a:spLocks noChangeArrowheads="1"/>
          </p:cNvSpPr>
          <p:nvPr/>
        </p:nvSpPr>
        <p:spPr bwMode="auto">
          <a:xfrm>
            <a:off x="304800" y="3152775"/>
            <a:ext cx="1524000" cy="2667000"/>
          </a:xfrm>
          <a:prstGeom prst="cube">
            <a:avLst>
              <a:gd name="adj" fmla="val 25000"/>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6" name="Line 6">
            <a:extLst>
              <a:ext uri="{FF2B5EF4-FFF2-40B4-BE49-F238E27FC236}">
                <a16:creationId xmlns:a16="http://schemas.microsoft.com/office/drawing/2014/main" id="{DD796464-7F6B-DD44-995C-D28BA4906D6D}"/>
              </a:ext>
            </a:extLst>
          </p:cNvPr>
          <p:cNvSpPr>
            <a:spLocks noChangeShapeType="1"/>
          </p:cNvSpPr>
          <p:nvPr/>
        </p:nvSpPr>
        <p:spPr bwMode="auto">
          <a:xfrm>
            <a:off x="1066800" y="2627313"/>
            <a:ext cx="15875" cy="530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7" name="Text Box 10">
            <a:extLst>
              <a:ext uri="{FF2B5EF4-FFF2-40B4-BE49-F238E27FC236}">
                <a16:creationId xmlns:a16="http://schemas.microsoft.com/office/drawing/2014/main" id="{A8B96F0D-DE23-7543-9B20-DC68906645B4}"/>
              </a:ext>
            </a:extLst>
          </p:cNvPr>
          <p:cNvSpPr txBox="1">
            <a:spLocks noChangeArrowheads="1"/>
          </p:cNvSpPr>
          <p:nvPr/>
        </p:nvSpPr>
        <p:spPr bwMode="auto">
          <a:xfrm>
            <a:off x="825500" y="1766888"/>
            <a:ext cx="16462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Mission Planning</a:t>
            </a:r>
          </a:p>
          <a:p>
            <a:pPr algn="ctr"/>
            <a:r>
              <a:rPr lang="en-US" altLang="en-US" sz="1400" b="1">
                <a:latin typeface="Arial" panose="020B0604020202020204" pitchFamily="34" charset="0"/>
              </a:rPr>
              <a:t>Computer</a:t>
            </a:r>
          </a:p>
        </p:txBody>
      </p:sp>
      <p:sp>
        <p:nvSpPr>
          <p:cNvPr id="22538" name="Text Box 11">
            <a:extLst>
              <a:ext uri="{FF2B5EF4-FFF2-40B4-BE49-F238E27FC236}">
                <a16:creationId xmlns:a16="http://schemas.microsoft.com/office/drawing/2014/main" id="{B3BCF55B-B57B-6945-84C9-D7D73ECCDE99}"/>
              </a:ext>
            </a:extLst>
          </p:cNvPr>
          <p:cNvSpPr txBox="1">
            <a:spLocks noChangeArrowheads="1"/>
          </p:cNvSpPr>
          <p:nvPr/>
        </p:nvSpPr>
        <p:spPr bwMode="auto">
          <a:xfrm>
            <a:off x="331788" y="4141788"/>
            <a:ext cx="1093787" cy="730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Control </a:t>
            </a:r>
          </a:p>
          <a:p>
            <a:pPr algn="ctr"/>
            <a:r>
              <a:rPr lang="en-US" altLang="en-US" sz="1400" b="1">
                <a:latin typeface="Arial" panose="020B0604020202020204" pitchFamily="34" charset="0"/>
              </a:rPr>
              <a:t>Computer</a:t>
            </a:r>
          </a:p>
        </p:txBody>
      </p:sp>
      <p:sp>
        <p:nvSpPr>
          <p:cNvPr id="22539" name="Text Box 20">
            <a:extLst>
              <a:ext uri="{FF2B5EF4-FFF2-40B4-BE49-F238E27FC236}">
                <a16:creationId xmlns:a16="http://schemas.microsoft.com/office/drawing/2014/main" id="{10290FEC-F7E6-3848-9301-509B498D24E2}"/>
              </a:ext>
            </a:extLst>
          </p:cNvPr>
          <p:cNvSpPr txBox="1">
            <a:spLocks noChangeArrowheads="1"/>
          </p:cNvSpPr>
          <p:nvPr/>
        </p:nvSpPr>
        <p:spPr bwMode="auto">
          <a:xfrm>
            <a:off x="3481388" y="3046413"/>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Space Link</a:t>
            </a:r>
          </a:p>
        </p:txBody>
      </p:sp>
      <p:sp>
        <p:nvSpPr>
          <p:cNvPr id="22540" name="Text Box 21">
            <a:extLst>
              <a:ext uri="{FF2B5EF4-FFF2-40B4-BE49-F238E27FC236}">
                <a16:creationId xmlns:a16="http://schemas.microsoft.com/office/drawing/2014/main" id="{DB885139-A381-9B4F-BD5E-7E6EECD72B6E}"/>
              </a:ext>
            </a:extLst>
          </p:cNvPr>
          <p:cNvSpPr txBox="1">
            <a:spLocks noChangeArrowheads="1"/>
          </p:cNvSpPr>
          <p:nvPr/>
        </p:nvSpPr>
        <p:spPr bwMode="auto">
          <a:xfrm>
            <a:off x="1524000" y="2743200"/>
            <a:ext cx="96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Internet</a:t>
            </a:r>
          </a:p>
        </p:txBody>
      </p:sp>
      <p:sp>
        <p:nvSpPr>
          <p:cNvPr id="22541" name="Freeform 23">
            <a:extLst>
              <a:ext uri="{FF2B5EF4-FFF2-40B4-BE49-F238E27FC236}">
                <a16:creationId xmlns:a16="http://schemas.microsoft.com/office/drawing/2014/main" id="{AD34D00E-DE3C-0D4C-BCB8-0A3AA7D95B7E}"/>
              </a:ext>
            </a:extLst>
          </p:cNvPr>
          <p:cNvSpPr>
            <a:spLocks/>
          </p:cNvSpPr>
          <p:nvPr/>
        </p:nvSpPr>
        <p:spPr bwMode="auto">
          <a:xfrm rot="-3550141">
            <a:off x="2357438" y="2881313"/>
            <a:ext cx="1971675" cy="460375"/>
          </a:xfrm>
          <a:custGeom>
            <a:avLst/>
            <a:gdLst>
              <a:gd name="T0" fmla="*/ 0 w 1104"/>
              <a:gd name="T1" fmla="*/ 0 h 288"/>
              <a:gd name="T2" fmla="*/ 1114425 w 1104"/>
              <a:gd name="T3" fmla="*/ 153458 h 288"/>
              <a:gd name="T4" fmla="*/ 771525 w 1104"/>
              <a:gd name="T5" fmla="*/ 306917 h 288"/>
              <a:gd name="T6" fmla="*/ 1971675 w 1104"/>
              <a:gd name="T7" fmla="*/ 460375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288">
                <a:moveTo>
                  <a:pt x="0" y="0"/>
                </a:moveTo>
                <a:lnTo>
                  <a:pt x="624" y="96"/>
                </a:lnTo>
                <a:lnTo>
                  <a:pt x="432" y="192"/>
                </a:lnTo>
                <a:lnTo>
                  <a:pt x="1104" y="288"/>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AutoShape 24" descr="Zig zag">
            <a:extLst>
              <a:ext uri="{FF2B5EF4-FFF2-40B4-BE49-F238E27FC236}">
                <a16:creationId xmlns:a16="http://schemas.microsoft.com/office/drawing/2014/main" id="{A7A4E9C2-5FD6-7D4C-AD3E-08B941F67B98}"/>
              </a:ext>
            </a:extLst>
          </p:cNvPr>
          <p:cNvSpPr>
            <a:spLocks noChangeArrowheads="1"/>
          </p:cNvSpPr>
          <p:nvPr/>
        </p:nvSpPr>
        <p:spPr bwMode="auto">
          <a:xfrm>
            <a:off x="2057400" y="3827463"/>
            <a:ext cx="1371600" cy="838200"/>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Ground</a:t>
            </a:r>
          </a:p>
          <a:p>
            <a:pPr algn="ctr"/>
            <a:r>
              <a:rPr lang="en-US" altLang="en-US" sz="1400" b="1">
                <a:latin typeface="Arial" panose="020B0604020202020204" pitchFamily="34" charset="0"/>
              </a:rPr>
              <a:t>Tracking</a:t>
            </a:r>
          </a:p>
          <a:p>
            <a:pPr algn="ctr"/>
            <a:r>
              <a:rPr lang="en-US" altLang="en-US" sz="1400" b="1">
                <a:latin typeface="Arial" panose="020B0604020202020204" pitchFamily="34" charset="0"/>
              </a:rPr>
              <a:t>Station</a:t>
            </a:r>
            <a:endParaRPr lang="en-US" altLang="en-US" sz="2000"/>
          </a:p>
        </p:txBody>
      </p:sp>
      <p:sp>
        <p:nvSpPr>
          <p:cNvPr id="22543" name="Line 26">
            <a:extLst>
              <a:ext uri="{FF2B5EF4-FFF2-40B4-BE49-F238E27FC236}">
                <a16:creationId xmlns:a16="http://schemas.microsoft.com/office/drawing/2014/main" id="{C10A59CB-B761-094F-8DB9-0E716D28DBE7}"/>
              </a:ext>
            </a:extLst>
          </p:cNvPr>
          <p:cNvSpPr>
            <a:spLocks noChangeShapeType="1"/>
          </p:cNvSpPr>
          <p:nvPr/>
        </p:nvSpPr>
        <p:spPr bwMode="auto">
          <a:xfrm flipH="1">
            <a:off x="1828800" y="4371975"/>
            <a:ext cx="2286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44" name="Group 32">
            <a:extLst>
              <a:ext uri="{FF2B5EF4-FFF2-40B4-BE49-F238E27FC236}">
                <a16:creationId xmlns:a16="http://schemas.microsoft.com/office/drawing/2014/main" id="{D8CF0DFF-8700-9243-A5B0-D5CFEC056E91}"/>
              </a:ext>
            </a:extLst>
          </p:cNvPr>
          <p:cNvGrpSpPr>
            <a:grpSpLocks/>
          </p:cNvGrpSpPr>
          <p:nvPr/>
        </p:nvGrpSpPr>
        <p:grpSpPr bwMode="auto">
          <a:xfrm>
            <a:off x="4022725" y="1520825"/>
            <a:ext cx="4046538" cy="3287713"/>
            <a:chOff x="2393" y="1157"/>
            <a:chExt cx="2549" cy="2071"/>
          </a:xfrm>
        </p:grpSpPr>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2832" y="2448"/>
              <a:ext cx="882" cy="780"/>
            </a:xfrm>
            <a:prstGeom prst="cube">
              <a:avLst>
                <a:gd name="adj" fmla="val 15426"/>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3696" y="2064"/>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3360" y="1157"/>
              <a:ext cx="1575" cy="907"/>
            </a:xfrm>
            <a:prstGeom prst="cube">
              <a:avLst>
                <a:gd name="adj" fmla="val 15417"/>
              </a:avLst>
            </a:prstGeom>
            <a:blipFill dpi="0" rotWithShape="0">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3646" y="1449"/>
              <a:ext cx="869" cy="4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2887" y="2725"/>
              <a:ext cx="64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ACS</a:t>
              </a:r>
            </a:p>
            <a:p>
              <a:pPr algn="ctr"/>
              <a:r>
                <a:rPr lang="en-US" altLang="en-US" sz="1400" b="1">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2880" y="2256"/>
              <a:ext cx="2062" cy="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3360" y="225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4002" y="2044"/>
              <a:ext cx="60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3936" y="2400"/>
              <a:ext cx="960" cy="576"/>
            </a:xfrm>
            <a:prstGeom prst="cube">
              <a:avLst>
                <a:gd name="adj" fmla="val 25000"/>
              </a:avLst>
            </a:prstGeom>
            <a:blipFill dpi="0" rotWithShape="0">
              <a:blip r:embed="rId8"/>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4416" y="2256"/>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3990" y="2604"/>
              <a:ext cx="69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Science</a:t>
              </a:r>
            </a:p>
            <a:p>
              <a:pPr algn="ctr"/>
              <a:r>
                <a:rPr lang="en-US" altLang="en-US" sz="1400" b="1">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V="1">
              <a:off x="2880" y="1880"/>
              <a:ext cx="0"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400" y="1362"/>
              <a:ext cx="864" cy="528"/>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393" y="1532"/>
              <a:ext cx="7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Transceiver</a:t>
              </a:r>
            </a:p>
          </p:txBody>
        </p:sp>
      </p:gr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637338" y="5167313"/>
            <a:ext cx="24003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latin typeface="Arial" panose="020B0604020202020204" pitchFamily="34" charset="0"/>
              </a:rPr>
              <a:t>Connectivity Concerns:</a:t>
            </a:r>
          </a:p>
          <a:p>
            <a:pPr lvl="1"/>
            <a:r>
              <a:rPr lang="en-US" altLang="en-US" sz="1400">
                <a:latin typeface="Arial" panose="020B0604020202020204" pitchFamily="34" charset="0"/>
              </a:rPr>
              <a:t>Distribution</a:t>
            </a:r>
          </a:p>
          <a:p>
            <a:pPr lvl="1"/>
            <a:r>
              <a:rPr lang="en-US" altLang="en-US" sz="1400">
                <a:latin typeface="Arial" panose="020B0604020202020204" pitchFamily="34" charset="0"/>
              </a:rPr>
              <a:t>Communication</a:t>
            </a:r>
          </a:p>
          <a:p>
            <a:pPr lvl="1"/>
            <a:r>
              <a:rPr lang="en-US" altLang="en-US" sz="1400">
                <a:latin typeface="Arial" panose="020B0604020202020204" pitchFamily="34" charset="0"/>
              </a:rPr>
              <a:t>Physical Environment </a:t>
            </a:r>
          </a:p>
          <a:p>
            <a:pPr lvl="1"/>
            <a:r>
              <a:rPr lang="en-US" altLang="en-US" sz="1400">
                <a:latin typeface="Arial" panose="020B0604020202020204" pitchFamily="34" charset="0"/>
              </a:rPr>
              <a:t>Behaviors</a:t>
            </a:r>
          </a:p>
          <a:p>
            <a:pPr lvl="1"/>
            <a:r>
              <a:rPr lang="en-US" altLang="en-US" sz="1400">
                <a:latin typeface="Arial" panose="020B0604020202020204" pitchFamily="34" charset="0"/>
              </a:rPr>
              <a:t>Constraints </a:t>
            </a:r>
          </a:p>
          <a:p>
            <a:pPr lvl="1"/>
            <a:r>
              <a:rPr lang="en-US" altLang="en-US" sz="140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5467350" y="1111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Tree>
    <p:extLst>
      <p:ext uri="{BB962C8B-B14F-4D97-AF65-F5344CB8AC3E}">
        <p14:creationId xmlns:p14="http://schemas.microsoft.com/office/powerpoint/2010/main" val="98973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85800" y="152400"/>
            <a:ext cx="7772400" cy="85407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System Architecture Model Objectives</a:t>
            </a:r>
          </a:p>
        </p:txBody>
      </p:sp>
      <p:sp>
        <p:nvSpPr>
          <p:cNvPr id="12293" name="Text Box 5"/>
          <p:cNvSpPr txBox="1">
            <a:spLocks noChangeArrowheads="1"/>
          </p:cNvSpPr>
          <p:nvPr/>
        </p:nvSpPr>
        <p:spPr bwMode="auto">
          <a:xfrm>
            <a:off x="685800" y="838200"/>
            <a:ext cx="7772400" cy="541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lnSpc>
                <a:spcPct val="90000"/>
              </a:lnSpc>
              <a:spcBef>
                <a:spcPts val="600"/>
              </a:spcBef>
              <a:buFont typeface="Arial" charset="0"/>
              <a:buChar char="•"/>
              <a:defRPr/>
            </a:pPr>
            <a:r>
              <a:rPr lang="en-US" dirty="0">
                <a:latin typeface="Arial" charset="0"/>
              </a:rPr>
              <a:t>RASDS provides the framework and methodology, a specific Reference Architecture model …</a:t>
            </a:r>
          </a:p>
          <a:p>
            <a:pPr lvl="1">
              <a:lnSpc>
                <a:spcPct val="90000"/>
              </a:lnSpc>
              <a:spcBef>
                <a:spcPts val="600"/>
              </a:spcBef>
              <a:buFont typeface="Arial" charset="0"/>
              <a:buChar char="•"/>
              <a:defRPr/>
            </a:pPr>
            <a:r>
              <a:rPr lang="en-US" sz="1800" dirty="0">
                <a:latin typeface="Arial" charset="0"/>
              </a:rPr>
              <a:t> Provides clear &amp; unambiguous views of the design</a:t>
            </a:r>
          </a:p>
          <a:p>
            <a:pPr lvl="1">
              <a:lnSpc>
                <a:spcPct val="90000"/>
              </a:lnSpc>
              <a:spcBef>
                <a:spcPts val="600"/>
              </a:spcBef>
              <a:buFont typeface="Arial" charset="0"/>
              <a:buChar char="•"/>
              <a:defRPr/>
            </a:pPr>
            <a:r>
              <a:rPr lang="en-US" sz="1800" dirty="0">
                <a:latin typeface="Arial" charset="0"/>
              </a:rPr>
              <a:t> Shows relationship of design to requirements and driving scenarios</a:t>
            </a:r>
          </a:p>
          <a:p>
            <a:pPr lvl="1">
              <a:lnSpc>
                <a:spcPct val="90000"/>
              </a:lnSpc>
              <a:spcBef>
                <a:spcPts val="600"/>
              </a:spcBef>
              <a:buFont typeface="Arial" charset="0"/>
              <a:buChar char="•"/>
              <a:defRPr/>
            </a:pPr>
            <a:r>
              <a:rPr lang="en-US" sz="1800" dirty="0">
                <a:latin typeface="Arial" charset="0"/>
              </a:rPr>
              <a:t> Separates abstract design from implementation concerns in the model to maintain a degree of freedom to do trades</a:t>
            </a:r>
          </a:p>
          <a:p>
            <a:pPr lvl="1">
              <a:lnSpc>
                <a:spcPct val="90000"/>
              </a:lnSpc>
              <a:spcBef>
                <a:spcPts val="600"/>
              </a:spcBef>
              <a:buFont typeface="Arial" charset="0"/>
              <a:buChar char="•"/>
              <a:defRPr/>
            </a:pPr>
            <a:r>
              <a:rPr lang="en-US" sz="1800" dirty="0">
                <a:latin typeface="Arial" charset="0"/>
              </a:rPr>
              <a:t> Details the model &amp; views to the level appropriate for further systems engineering, support evolving design</a:t>
            </a:r>
          </a:p>
          <a:p>
            <a:pPr lvl="1">
              <a:lnSpc>
                <a:spcPct val="90000"/>
              </a:lnSpc>
              <a:spcBef>
                <a:spcPts val="600"/>
              </a:spcBef>
              <a:buFont typeface="Arial" charset="0"/>
              <a:buChar char="•"/>
              <a:defRPr/>
            </a:pPr>
            <a:r>
              <a:rPr lang="en-US" sz="1800" dirty="0">
                <a:latin typeface="Arial" charset="0"/>
              </a:rPr>
              <a:t> Enables concurrent design of spacecraft, ground systems, science operations, control systems, and components</a:t>
            </a:r>
          </a:p>
          <a:p>
            <a:pPr>
              <a:lnSpc>
                <a:spcPct val="90000"/>
              </a:lnSpc>
              <a:spcBef>
                <a:spcPts val="600"/>
              </a:spcBef>
              <a:buClr>
                <a:srgbClr val="C403DA"/>
              </a:buClr>
              <a:buFont typeface="Arial" charset="0"/>
              <a:buChar char="•"/>
              <a:defRPr/>
            </a:pPr>
            <a:endParaRPr lang="en-US" dirty="0">
              <a:solidFill>
                <a:srgbClr val="C403DA"/>
              </a:solidFill>
              <a:latin typeface="Arial" charset="0"/>
            </a:endParaRPr>
          </a:p>
          <a:p>
            <a:pPr>
              <a:lnSpc>
                <a:spcPct val="90000"/>
              </a:lnSpc>
              <a:spcBef>
                <a:spcPts val="600"/>
              </a:spcBef>
              <a:buClr>
                <a:srgbClr val="C403DA"/>
              </a:buClr>
              <a:buFont typeface="Arial" charset="0"/>
              <a:buChar char="•"/>
              <a:defRPr/>
            </a:pPr>
            <a:r>
              <a:rPr lang="en-US" dirty="0">
                <a:solidFill>
                  <a:srgbClr val="C403DA"/>
                </a:solidFill>
                <a:latin typeface="Arial" charset="0"/>
              </a:rPr>
              <a:t>Supports use of a UML/SysML Modeling tool …</a:t>
            </a:r>
          </a:p>
          <a:p>
            <a:pPr lvl="1">
              <a:lnSpc>
                <a:spcPct val="90000"/>
              </a:lnSpc>
              <a:spcBef>
                <a:spcPts val="600"/>
              </a:spcBef>
              <a:buClr>
                <a:srgbClr val="C403DA"/>
              </a:buClr>
              <a:buFont typeface="Arial" charset="0"/>
              <a:buChar char="•"/>
              <a:defRPr/>
            </a:pPr>
            <a:r>
              <a:rPr lang="en-US" sz="1800" dirty="0">
                <a:solidFill>
                  <a:srgbClr val="C403DA"/>
                </a:solidFill>
                <a:latin typeface="Arial" charset="0"/>
              </a:rPr>
              <a:t> Establishes system engineering (SE) controls over the allocations and interfaces</a:t>
            </a:r>
          </a:p>
          <a:p>
            <a:pPr lvl="1">
              <a:lnSpc>
                <a:spcPct val="90000"/>
              </a:lnSpc>
              <a:spcBef>
                <a:spcPts val="600"/>
              </a:spcBef>
              <a:buClr>
                <a:srgbClr val="C403DA"/>
              </a:buClr>
              <a:buFont typeface="Arial" charset="0"/>
              <a:buChar char="•"/>
              <a:defRPr/>
            </a:pPr>
            <a:r>
              <a:rPr lang="en-US" sz="1800" dirty="0">
                <a:solidFill>
                  <a:srgbClr val="C403DA"/>
                </a:solidFill>
                <a:latin typeface="Arial" charset="0"/>
              </a:rPr>
              <a:t>Provides a conceptual framework for different viewpoints that can be profiled using MBSE representations</a:t>
            </a:r>
          </a:p>
          <a:p>
            <a:pPr lvl="1">
              <a:lnSpc>
                <a:spcPct val="90000"/>
              </a:lnSpc>
              <a:spcBef>
                <a:spcPts val="600"/>
              </a:spcBef>
              <a:buClr>
                <a:srgbClr val="C403DA"/>
              </a:buClr>
              <a:buFont typeface="Arial" charset="0"/>
              <a:buChar char="•"/>
              <a:defRPr/>
            </a:pPr>
            <a:r>
              <a:rPr lang="en-US" sz="1800" dirty="0">
                <a:solidFill>
                  <a:srgbClr val="C403DA"/>
                </a:solidFill>
                <a:latin typeface="Arial" charset="0"/>
              </a:rPr>
              <a:t> Can provide executable models of the interactions (future)</a:t>
            </a:r>
          </a:p>
        </p:txBody>
      </p:sp>
      <p:sp>
        <p:nvSpPr>
          <p:cNvPr id="2" name="Date Placeholder 1">
            <a:extLst>
              <a:ext uri="{FF2B5EF4-FFF2-40B4-BE49-F238E27FC236}">
                <a16:creationId xmlns:a16="http://schemas.microsoft.com/office/drawing/2014/main" id="{CFD7D3C6-7601-8E42-B0FC-C0C60B742A7B}"/>
              </a:ext>
            </a:extLst>
          </p:cNvPr>
          <p:cNvSpPr>
            <a:spLocks noGrp="1"/>
          </p:cNvSpPr>
          <p:nvPr>
            <p:ph type="dt" sz="half" idx="2"/>
          </p:nvPr>
        </p:nvSpPr>
        <p:spPr/>
        <p:txBody>
          <a:bodyPr/>
          <a:lstStyle/>
          <a:p>
            <a:r>
              <a:rPr lang="en-US"/>
              <a:t>10 October 2021</a:t>
            </a:r>
            <a:endParaRPr lang="en-US" dirty="0"/>
          </a:p>
        </p:txBody>
      </p:sp>
    </p:spTree>
    <p:extLst>
      <p:ext uri="{BB962C8B-B14F-4D97-AF65-F5344CB8AC3E}">
        <p14:creationId xmlns:p14="http://schemas.microsoft.com/office/powerpoint/2010/main" val="9241246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37" y="0"/>
            <a:ext cx="8229600" cy="1143000"/>
          </a:xfrm>
        </p:spPr>
        <p:txBody>
          <a:bodyPr vert="horz"/>
          <a:lstStyle/>
          <a:p>
            <a:r>
              <a:rPr lang="en-GB" sz="2000" dirty="0">
                <a:solidFill>
                  <a:srgbClr val="0099A6"/>
                </a:solidFill>
              </a:rPr>
              <a:t>ASL Connectivity Example: Simple ABA Mission </a:t>
            </a:r>
            <a:br>
              <a:rPr lang="en-GB" sz="2000" dirty="0">
                <a:solidFill>
                  <a:srgbClr val="0099A6"/>
                </a:solidFill>
              </a:rPr>
            </a:br>
            <a:r>
              <a:rPr lang="en-GB" sz="2000" dirty="0">
                <a:solidFill>
                  <a:srgbClr val="0099A6"/>
                </a:solidFill>
              </a:rPr>
              <a:t>showing application layer function deployment to Nodes</a:t>
            </a:r>
          </a:p>
        </p:txBody>
      </p:sp>
      <p:sp>
        <p:nvSpPr>
          <p:cNvPr id="5" name="Date Placeholder 4"/>
          <p:cNvSpPr>
            <a:spLocks noGrp="1"/>
          </p:cNvSpPr>
          <p:nvPr>
            <p:ph type="dt" sz="half" idx="2"/>
          </p:nvPr>
        </p:nvSpPr>
        <p:spPr/>
        <p:txBody>
          <a:bodyPr/>
          <a:lstStyle/>
          <a:p>
            <a:r>
              <a:rPr lang="en-US"/>
              <a:t>10 October 2021</a:t>
            </a:r>
            <a:endParaRPr lang="en-GB" dirty="0"/>
          </a:p>
        </p:txBody>
      </p:sp>
      <p:sp>
        <p:nvSpPr>
          <p:cNvPr id="28" name="Cube 27"/>
          <p:cNvSpPr/>
          <p:nvPr/>
        </p:nvSpPr>
        <p:spPr bwMode="auto">
          <a:xfrm>
            <a:off x="899592"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sp>
        <p:nvSpPr>
          <p:cNvPr id="29" name="Cube 28"/>
          <p:cNvSpPr/>
          <p:nvPr/>
        </p:nvSpPr>
        <p:spPr bwMode="auto">
          <a:xfrm>
            <a:off x="2915816" y="1395152"/>
            <a:ext cx="1512168" cy="4338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ESLT</a:t>
            </a:r>
          </a:p>
        </p:txBody>
      </p:sp>
      <p:sp>
        <p:nvSpPr>
          <p:cNvPr id="30" name="Cube 29"/>
          <p:cNvSpPr/>
          <p:nvPr/>
        </p:nvSpPr>
        <p:spPr bwMode="auto">
          <a:xfrm>
            <a:off x="4932040" y="1450625"/>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MOC</a:t>
            </a:r>
          </a:p>
        </p:txBody>
      </p:sp>
      <p:sp>
        <p:nvSpPr>
          <p:cNvPr id="31" name="Cube 30"/>
          <p:cNvSpPr/>
          <p:nvPr/>
        </p:nvSpPr>
        <p:spPr bwMode="auto">
          <a:xfrm>
            <a:off x="6948264"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S/C Manufacturer</a:t>
            </a:r>
          </a:p>
        </p:txBody>
      </p:sp>
      <p:cxnSp>
        <p:nvCxnSpPr>
          <p:cNvPr id="33" name="Straight Connector 32"/>
          <p:cNvCxnSpPr/>
          <p:nvPr/>
        </p:nvCxnSpPr>
        <p:spPr bwMode="auto">
          <a:xfrm flipV="1">
            <a:off x="2195736" y="5499608"/>
            <a:ext cx="720080" cy="1"/>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p:nvPr/>
        </p:nvCxnSpPr>
        <p:spPr bwMode="auto">
          <a:xfrm flipV="1">
            <a:off x="4211960" y="5445224"/>
            <a:ext cx="720080" cy="1"/>
          </a:xfrm>
          <a:prstGeom prst="line">
            <a:avLst/>
          </a:prstGeom>
          <a:noFill/>
          <a:ln w="38100" cap="flat" cmpd="sng" algn="ctr">
            <a:solidFill>
              <a:srgbClr val="0000FF"/>
            </a:solidFill>
            <a:prstDash val="sysDot"/>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p:nvPr/>
        </p:nvCxnSpPr>
        <p:spPr bwMode="auto">
          <a:xfrm flipV="1">
            <a:off x="4211960" y="555843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6" name="Straight Connector 35"/>
          <p:cNvCxnSpPr/>
          <p:nvPr/>
        </p:nvCxnSpPr>
        <p:spPr bwMode="auto">
          <a:xfrm flipV="1">
            <a:off x="6228184" y="550060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7" name="Oval 36"/>
          <p:cNvSpPr>
            <a:spLocks noChangeArrowheads="1"/>
          </p:cNvSpPr>
          <p:nvPr/>
        </p:nvSpPr>
        <p:spPr bwMode="auto">
          <a:xfrm>
            <a:off x="7092280" y="1906473"/>
            <a:ext cx="1008000" cy="504000"/>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37"/>
          <p:cNvSpPr>
            <a:spLocks noChangeArrowheads="1"/>
          </p:cNvSpPr>
          <p:nvPr/>
        </p:nvSpPr>
        <p:spPr bwMode="auto">
          <a:xfrm>
            <a:off x="3059832" y="1906473"/>
            <a:ext cx="1008000" cy="504000"/>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9" name="Oval 8"/>
          <p:cNvSpPr>
            <a:spLocks noChangeArrowheads="1"/>
          </p:cNvSpPr>
          <p:nvPr/>
        </p:nvSpPr>
        <p:spPr bwMode="auto">
          <a:xfrm>
            <a:off x="5069243"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40" name="Oval 8"/>
          <p:cNvSpPr>
            <a:spLocks noChangeArrowheads="1"/>
          </p:cNvSpPr>
          <p:nvPr/>
        </p:nvSpPr>
        <p:spPr bwMode="auto">
          <a:xfrm>
            <a:off x="5076176"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46" name="Oval 45"/>
          <p:cNvSpPr>
            <a:spLocks noChangeArrowheads="1"/>
          </p:cNvSpPr>
          <p:nvPr/>
        </p:nvSpPr>
        <p:spPr bwMode="auto">
          <a:xfrm>
            <a:off x="5076176"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Mission</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47" name="Oval 46"/>
          <p:cNvSpPr>
            <a:spLocks noChangeArrowheads="1"/>
          </p:cNvSpPr>
          <p:nvPr/>
        </p:nvSpPr>
        <p:spPr bwMode="auto">
          <a:xfrm>
            <a:off x="5069243"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 Storage &amp; Archiving</a:t>
            </a:r>
          </a:p>
        </p:txBody>
      </p:sp>
      <p:sp>
        <p:nvSpPr>
          <p:cNvPr id="48" name="Oval 47"/>
          <p:cNvSpPr>
            <a:spLocks noChangeArrowheads="1"/>
          </p:cNvSpPr>
          <p:nvPr/>
        </p:nvSpPr>
        <p:spPr bwMode="auto">
          <a:xfrm>
            <a:off x="5076176" y="5138851"/>
            <a:ext cx="1008000" cy="504000"/>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Operations</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49" name="Oval 8"/>
          <p:cNvSpPr>
            <a:spLocks noChangeArrowheads="1"/>
          </p:cNvSpPr>
          <p:nvPr/>
        </p:nvSpPr>
        <p:spPr bwMode="auto">
          <a:xfrm>
            <a:off x="1036675"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 Execution</a:t>
            </a:r>
          </a:p>
        </p:txBody>
      </p:sp>
      <p:sp>
        <p:nvSpPr>
          <p:cNvPr id="50" name="Oval 8"/>
          <p:cNvSpPr>
            <a:spLocks noChangeArrowheads="1"/>
          </p:cNvSpPr>
          <p:nvPr/>
        </p:nvSpPr>
        <p:spPr bwMode="auto">
          <a:xfrm>
            <a:off x="1043608"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Time/</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Pos</a:t>
            </a: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 </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Det</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2" name="Oval 51"/>
          <p:cNvSpPr>
            <a:spLocks noChangeArrowheads="1"/>
          </p:cNvSpPr>
          <p:nvPr/>
        </p:nvSpPr>
        <p:spPr bwMode="auto">
          <a:xfrm>
            <a:off x="1043608"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M&amp;C</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Automation</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OBCM</a:t>
            </a:r>
          </a:p>
        </p:txBody>
      </p:sp>
      <p:sp>
        <p:nvSpPr>
          <p:cNvPr id="53" name="Oval 52"/>
          <p:cNvSpPr>
            <a:spLocks noChangeArrowheads="1"/>
          </p:cNvSpPr>
          <p:nvPr/>
        </p:nvSpPr>
        <p:spPr bwMode="auto">
          <a:xfrm>
            <a:off x="1036675"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 File Store</a:t>
            </a:r>
          </a:p>
        </p:txBody>
      </p:sp>
      <p:cxnSp>
        <p:nvCxnSpPr>
          <p:cNvPr id="55" name="Straight Connector 54"/>
          <p:cNvCxnSpPr>
            <a:stCxn id="38" idx="5"/>
            <a:endCxn id="39" idx="1"/>
          </p:cNvCxnSpPr>
          <p:nvPr/>
        </p:nvCxnSpPr>
        <p:spPr bwMode="auto">
          <a:xfrm>
            <a:off x="3920214" y="2336664"/>
            <a:ext cx="1296647" cy="85277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7" name="Rectangle 56"/>
          <p:cNvSpPr/>
          <p:nvPr/>
        </p:nvSpPr>
        <p:spPr bwMode="auto">
          <a:xfrm>
            <a:off x="4475361" y="2788593"/>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CSSM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9" name="Straight Connector 58"/>
          <p:cNvCxnSpPr>
            <a:endCxn id="46" idx="1"/>
          </p:cNvCxnSpPr>
          <p:nvPr/>
        </p:nvCxnSpPr>
        <p:spPr bwMode="auto">
          <a:xfrm>
            <a:off x="3922968" y="2336664"/>
            <a:ext cx="1300826" cy="1536842"/>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endCxn id="40" idx="1"/>
          </p:cNvCxnSpPr>
          <p:nvPr/>
        </p:nvCxnSpPr>
        <p:spPr bwMode="auto">
          <a:xfrm>
            <a:off x="3922968" y="2336664"/>
            <a:ext cx="1300826" cy="20469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6" name="Oval 55"/>
          <p:cNvSpPr/>
          <p:nvPr/>
        </p:nvSpPr>
        <p:spPr>
          <a:xfrm>
            <a:off x="3868968" y="2278342"/>
            <a:ext cx="108000" cy="108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bwMode="auto">
          <a:xfrm>
            <a:off x="4743685" y="2420888"/>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5" name="Rectangle 64"/>
          <p:cNvSpPr/>
          <p:nvPr/>
        </p:nvSpPr>
        <p:spPr bwMode="auto">
          <a:xfrm>
            <a:off x="4742627" y="2281788"/>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8" name="Rectangle 57"/>
          <p:cNvSpPr/>
          <p:nvPr/>
        </p:nvSpPr>
        <p:spPr bwMode="auto">
          <a:xfrm>
            <a:off x="4475361" y="3012951"/>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MD-CSTS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7" name="Straight Connector 66"/>
          <p:cNvCxnSpPr>
            <a:stCxn id="38" idx="6"/>
            <a:endCxn id="40" idx="0"/>
          </p:cNvCxnSpPr>
          <p:nvPr/>
        </p:nvCxnSpPr>
        <p:spPr bwMode="auto">
          <a:xfrm>
            <a:off x="4067832" y="2158473"/>
            <a:ext cx="1512344" cy="309076"/>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6" name="Oval 65"/>
          <p:cNvSpPr/>
          <p:nvPr/>
        </p:nvSpPr>
        <p:spPr>
          <a:xfrm>
            <a:off x="5526176" y="2419666"/>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bwMode="auto">
          <a:xfrm>
            <a:off x="4527097" y="2094130"/>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ODM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2" name="Straight Connector 66"/>
          <p:cNvCxnSpPr>
            <a:stCxn id="50" idx="6"/>
            <a:endCxn id="40" idx="2"/>
          </p:cNvCxnSpPr>
          <p:nvPr/>
        </p:nvCxnSpPr>
        <p:spPr bwMode="auto">
          <a:xfrm>
            <a:off x="2051608" y="27195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5" name="Straight Connector 66"/>
          <p:cNvCxnSpPr>
            <a:stCxn id="49" idx="6"/>
            <a:endCxn id="39" idx="2"/>
          </p:cNvCxnSpPr>
          <p:nvPr/>
        </p:nvCxnSpPr>
        <p:spPr bwMode="auto">
          <a:xfrm>
            <a:off x="2044675" y="33676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66"/>
          <p:cNvCxnSpPr>
            <a:stCxn id="52" idx="6"/>
            <a:endCxn id="46" idx="2"/>
          </p:cNvCxnSpPr>
          <p:nvPr/>
        </p:nvCxnSpPr>
        <p:spPr bwMode="auto">
          <a:xfrm>
            <a:off x="2051608" y="4051697"/>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1" name="Straight Connector 66"/>
          <p:cNvCxnSpPr>
            <a:stCxn id="53" idx="6"/>
            <a:endCxn id="47" idx="2"/>
          </p:cNvCxnSpPr>
          <p:nvPr/>
        </p:nvCxnSpPr>
        <p:spPr bwMode="auto">
          <a:xfrm>
            <a:off x="2044675" y="4707176"/>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Rectangle 83"/>
          <p:cNvSpPr/>
          <p:nvPr/>
        </p:nvSpPr>
        <p:spPr bwMode="auto">
          <a:xfrm>
            <a:off x="2510919" y="2595566"/>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TRP</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Rectangle 84"/>
          <p:cNvSpPr/>
          <p:nvPr/>
        </p:nvSpPr>
        <p:spPr bwMode="auto">
          <a:xfrm>
            <a:off x="2510919" y="2724251"/>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6" name="Rectangle 85"/>
          <p:cNvSpPr/>
          <p:nvPr/>
        </p:nvSpPr>
        <p:spPr bwMode="auto">
          <a:xfrm>
            <a:off x="2510919" y="337232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PEC</a:t>
            </a:r>
          </a:p>
        </p:txBody>
      </p:sp>
      <p:sp>
        <p:nvSpPr>
          <p:cNvPr id="87" name="Rectangle 86"/>
          <p:cNvSpPr/>
          <p:nvPr/>
        </p:nvSpPr>
        <p:spPr bwMode="auto">
          <a:xfrm>
            <a:off x="2510919" y="3237748"/>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PLN</a:t>
            </a:r>
          </a:p>
        </p:txBody>
      </p:sp>
      <p:sp>
        <p:nvSpPr>
          <p:cNvPr id="88" name="Oval 87"/>
          <p:cNvSpPr/>
          <p:nvPr/>
        </p:nvSpPr>
        <p:spPr>
          <a:xfrm>
            <a:off x="1997608" y="2665548"/>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1990675" y="3303306"/>
            <a:ext cx="108000" cy="108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1990675" y="3997697"/>
            <a:ext cx="108000" cy="108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bwMode="auto">
          <a:xfrm>
            <a:off x="2510919" y="391772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AUT</a:t>
            </a:r>
          </a:p>
        </p:txBody>
      </p:sp>
      <p:sp>
        <p:nvSpPr>
          <p:cNvPr id="95" name="Rectangle 94"/>
          <p:cNvSpPr/>
          <p:nvPr/>
        </p:nvSpPr>
        <p:spPr bwMode="auto">
          <a:xfrm>
            <a:off x="2510919" y="4046410"/>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OBPM</a:t>
            </a:r>
          </a:p>
        </p:txBody>
      </p:sp>
      <p:sp>
        <p:nvSpPr>
          <p:cNvPr id="96" name="Rectangle 95"/>
          <p:cNvSpPr/>
          <p:nvPr/>
        </p:nvSpPr>
        <p:spPr bwMode="auto">
          <a:xfrm>
            <a:off x="2510919" y="417509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OBSM</a:t>
            </a:r>
          </a:p>
        </p:txBody>
      </p:sp>
      <p:cxnSp>
        <p:nvCxnSpPr>
          <p:cNvPr id="108" name="Straight Connector 66"/>
          <p:cNvCxnSpPr>
            <a:stCxn id="37" idx="4"/>
            <a:endCxn id="48" idx="6"/>
          </p:cNvCxnSpPr>
          <p:nvPr/>
        </p:nvCxnSpPr>
        <p:spPr bwMode="auto">
          <a:xfrm rot="5400000">
            <a:off x="5350039" y="3144610"/>
            <a:ext cx="2980378" cy="1512104"/>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7" name="Oval 106"/>
          <p:cNvSpPr/>
          <p:nvPr/>
        </p:nvSpPr>
        <p:spPr>
          <a:xfrm>
            <a:off x="6023243" y="5337225"/>
            <a:ext cx="108000" cy="108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bwMode="auto">
          <a:xfrm>
            <a:off x="2510919" y="4636643"/>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04" name="Rectangle 103"/>
          <p:cNvSpPr/>
          <p:nvPr/>
        </p:nvSpPr>
        <p:spPr bwMode="auto">
          <a:xfrm>
            <a:off x="2510919" y="489401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MPS</a:t>
            </a:r>
          </a:p>
        </p:txBody>
      </p:sp>
      <p:cxnSp>
        <p:nvCxnSpPr>
          <p:cNvPr id="112" name="Straight Connector 66"/>
          <p:cNvCxnSpPr>
            <a:stCxn id="53" idx="6"/>
            <a:endCxn id="46" idx="2"/>
          </p:cNvCxnSpPr>
          <p:nvPr/>
        </p:nvCxnSpPr>
        <p:spPr bwMode="auto">
          <a:xfrm flipV="1">
            <a:off x="2044675" y="4051697"/>
            <a:ext cx="3031501" cy="655479"/>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Oval 91"/>
          <p:cNvSpPr/>
          <p:nvPr/>
        </p:nvSpPr>
        <p:spPr>
          <a:xfrm>
            <a:off x="1997608"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bwMode="auto">
          <a:xfrm>
            <a:off x="7734883" y="2685775"/>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SDB</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9" name="Rectangle 118"/>
          <p:cNvSpPr/>
          <p:nvPr/>
        </p:nvSpPr>
        <p:spPr bwMode="auto">
          <a:xfrm>
            <a:off x="7429643" y="2814461"/>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APD</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0" name="Rectangle 119"/>
          <p:cNvSpPr/>
          <p:nvPr/>
        </p:nvSpPr>
        <p:spPr bwMode="auto">
          <a:xfrm>
            <a:off x="7429643" y="2943146"/>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OBSW</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2510919" y="4487451"/>
            <a:ext cx="305240" cy="128685"/>
          </a:xfrm>
          <a:prstGeom prst="rect">
            <a:avLst/>
          </a:prstGeom>
          <a:solidFill>
            <a:srgbClr val="0066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FTM</a:t>
            </a:r>
          </a:p>
        </p:txBody>
      </p:sp>
      <p:cxnSp>
        <p:nvCxnSpPr>
          <p:cNvPr id="121" name="Straight Connector 66"/>
          <p:cNvCxnSpPr>
            <a:stCxn id="47" idx="6"/>
            <a:endCxn id="37" idx="3"/>
          </p:cNvCxnSpPr>
          <p:nvPr/>
        </p:nvCxnSpPr>
        <p:spPr bwMode="auto">
          <a:xfrm flipV="1">
            <a:off x="6077243" y="2336664"/>
            <a:ext cx="1162655" cy="2370512"/>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6023243"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6534988" y="4509120"/>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18" name="Rectangle 117"/>
          <p:cNvSpPr/>
          <p:nvPr/>
        </p:nvSpPr>
        <p:spPr bwMode="auto">
          <a:xfrm>
            <a:off x="7429643" y="2685776"/>
            <a:ext cx="298972" cy="128685"/>
          </a:xfrm>
          <a:prstGeom prst="rect">
            <a:avLst/>
          </a:prstGeom>
          <a:solidFill>
            <a:srgbClr val="FF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XTCE</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3" name="Rectangle 92"/>
          <p:cNvSpPr/>
          <p:nvPr/>
        </p:nvSpPr>
        <p:spPr bwMode="auto">
          <a:xfrm>
            <a:off x="2510919" y="3789040"/>
            <a:ext cx="305240" cy="128685"/>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M&amp;C</a:t>
            </a:r>
          </a:p>
        </p:txBody>
      </p:sp>
      <p:sp>
        <p:nvSpPr>
          <p:cNvPr id="126" name="Rectangle 125"/>
          <p:cNvSpPr/>
          <p:nvPr/>
        </p:nvSpPr>
        <p:spPr bwMode="auto">
          <a:xfrm>
            <a:off x="6534988" y="4637805"/>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28" name="Rectangle 127"/>
          <p:cNvSpPr/>
          <p:nvPr/>
        </p:nvSpPr>
        <p:spPr bwMode="auto">
          <a:xfrm>
            <a:off x="6534988" y="4773979"/>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3" name="Rectangle 62"/>
          <p:cNvSpPr/>
          <p:nvPr/>
        </p:nvSpPr>
        <p:spPr bwMode="auto">
          <a:xfrm>
            <a:off x="4340278" y="2420888"/>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SLE-Ret</a:t>
            </a:r>
          </a:p>
        </p:txBody>
      </p:sp>
      <p:sp>
        <p:nvSpPr>
          <p:cNvPr id="103" name="Rectangle 102"/>
          <p:cNvSpPr/>
          <p:nvPr/>
        </p:nvSpPr>
        <p:spPr bwMode="auto">
          <a:xfrm>
            <a:off x="2510919" y="4765328"/>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05" name="Rectangle 104"/>
          <p:cNvSpPr/>
          <p:nvPr/>
        </p:nvSpPr>
        <p:spPr bwMode="auto">
          <a:xfrm>
            <a:off x="2510919" y="5028507"/>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9" name="Rectangle 68"/>
          <p:cNvSpPr/>
          <p:nvPr/>
        </p:nvSpPr>
        <p:spPr bwMode="auto">
          <a:xfrm>
            <a:off x="4340278" y="2283561"/>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4475361" y="3156299"/>
            <a:ext cx="408712" cy="128685"/>
          </a:xfrm>
          <a:prstGeom prst="rect">
            <a:avLst/>
          </a:prstGeom>
          <a:solidFill>
            <a:schemeClr val="bg1">
              <a:lumMod val="6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SC-CSTS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047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803"/>
            <a:ext cx="8229600" cy="1143000"/>
          </a:xfrm>
        </p:spPr>
        <p:txBody>
          <a:bodyPr vert="horz"/>
          <a:lstStyle/>
          <a:p>
            <a:r>
              <a:rPr lang="en-GB" sz="2000" dirty="0">
                <a:solidFill>
                  <a:srgbClr val="0099A6"/>
                </a:solidFill>
              </a:rPr>
              <a:t>ASL Connectivity Example: Physical Model (SSI)</a:t>
            </a:r>
            <a:br>
              <a:rPr lang="en-GB" sz="2000" dirty="0">
                <a:solidFill>
                  <a:srgbClr val="0099A6"/>
                </a:solidFill>
              </a:rPr>
            </a:br>
            <a:r>
              <a:rPr lang="en-GB" sz="2000" dirty="0">
                <a:solidFill>
                  <a:srgbClr val="0099A6"/>
                </a:solidFill>
              </a:rPr>
              <a:t>With representative Functional Deployment</a:t>
            </a:r>
          </a:p>
        </p:txBody>
      </p:sp>
      <p:sp>
        <p:nvSpPr>
          <p:cNvPr id="5" name="Date Placeholder 4"/>
          <p:cNvSpPr>
            <a:spLocks noGrp="1"/>
          </p:cNvSpPr>
          <p:nvPr>
            <p:ph type="dt" sz="half" idx="2"/>
          </p:nvPr>
        </p:nvSpPr>
        <p:spPr/>
        <p:txBody>
          <a:bodyPr/>
          <a:lstStyle/>
          <a:p>
            <a:r>
              <a:rPr lang="en-US"/>
              <a:t>10 October 2021</a:t>
            </a:r>
            <a:endParaRPr lang="en-GB" dirty="0"/>
          </a:p>
        </p:txBody>
      </p:sp>
      <p:sp>
        <p:nvSpPr>
          <p:cNvPr id="7" name="Cube 6"/>
          <p:cNvSpPr/>
          <p:nvPr/>
        </p:nvSpPr>
        <p:spPr bwMode="auto">
          <a:xfrm>
            <a:off x="3776083" y="980728"/>
            <a:ext cx="1368152" cy="936104"/>
          </a:xfrm>
          <a:prstGeom prst="cube">
            <a:avLst>
              <a:gd name="adj" fmla="val 14418"/>
            </a:avLst>
          </a:prstGeom>
          <a:gradFill flip="none" rotWithShape="1">
            <a:gsLst>
              <a:gs pos="0">
                <a:srgbClr val="CCFF66"/>
              </a:gs>
              <a:gs pos="100000">
                <a:srgbClr val="00C0BC"/>
              </a:gs>
            </a:gsLst>
            <a:lin ang="5400000" scaled="1"/>
            <a:tileRect/>
          </a:gra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Relay Spacecraft</a:t>
            </a:r>
          </a:p>
        </p:txBody>
      </p:sp>
      <p:sp>
        <p:nvSpPr>
          <p:cNvPr id="8" name="Cube 7"/>
          <p:cNvSpPr/>
          <p:nvPr/>
        </p:nvSpPr>
        <p:spPr bwMode="auto">
          <a:xfrm>
            <a:off x="6037058" y="980728"/>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Lander/Rover</a:t>
            </a:r>
          </a:p>
          <a:p>
            <a:pPr marL="0" marR="0" indent="0" algn="ctr" defTabSz="914400" rtl="0" eaLnBrk="1" fontAlgn="base" latinLnBrk="0" hangingPunct="1">
              <a:lnSpc>
                <a:spcPts val="1000"/>
              </a:lnSpc>
              <a:spcBef>
                <a:spcPct val="0"/>
              </a:spcBef>
              <a:spcAft>
                <a:spcPct val="0"/>
              </a:spcAft>
              <a:buClrTx/>
              <a:buSzTx/>
              <a:buFontTx/>
              <a:buNone/>
              <a:tabLst/>
            </a:pPr>
            <a:r>
              <a:rPr lang="en-GB" sz="1200" b="0" i="1" dirty="0">
                <a:solidFill>
                  <a:schemeClr val="tx1"/>
                </a:solidFill>
                <a:latin typeface="Arial" panose="020B0604020202020204" pitchFamily="34" charset="0"/>
                <a:cs typeface="Arial" panose="020B0604020202020204" pitchFamily="34" charset="0"/>
              </a:rPr>
              <a:t>or Habitat</a:t>
            </a:r>
            <a:endPar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Cube 11"/>
          <p:cNvSpPr/>
          <p:nvPr/>
        </p:nvSpPr>
        <p:spPr bwMode="auto">
          <a:xfrm>
            <a:off x="3776083" y="2344355"/>
            <a:ext cx="1368152" cy="936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ESLT</a:t>
            </a:r>
          </a:p>
        </p:txBody>
      </p:sp>
      <p:sp>
        <p:nvSpPr>
          <p:cNvPr id="35" name="Oval 34"/>
          <p:cNvSpPr>
            <a:spLocks noChangeArrowheads="1"/>
          </p:cNvSpPr>
          <p:nvPr/>
        </p:nvSpPr>
        <p:spPr bwMode="auto">
          <a:xfrm>
            <a:off x="3820020" y="2691589"/>
            <a:ext cx="502847" cy="274171"/>
          </a:xfrm>
          <a:prstGeom prst="ellipse">
            <a:avLst/>
          </a:prstGeom>
          <a:solidFill>
            <a:schemeClr val="bg1">
              <a:lumMod val="95000"/>
            </a:schemeClr>
          </a:solidFill>
          <a:ln w="9525">
            <a:solidFill>
              <a:schemeClr val="tx1"/>
            </a:solidFill>
            <a:round/>
            <a:headEnd/>
            <a:tailEnd/>
          </a:ln>
        </p:spPr>
        <p:txBody>
          <a:bodyPr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TT&amp;C</a:t>
            </a:r>
          </a:p>
        </p:txBody>
      </p:sp>
      <p:cxnSp>
        <p:nvCxnSpPr>
          <p:cNvPr id="18" name="Straight Connector 17"/>
          <p:cNvCxnSpPr>
            <a:stCxn id="7" idx="3"/>
            <a:endCxn id="12" idx="1"/>
          </p:cNvCxnSpPr>
          <p:nvPr/>
        </p:nvCxnSpPr>
        <p:spPr bwMode="auto">
          <a:xfrm>
            <a:off x="4392675" y="1916832"/>
            <a:ext cx="0" cy="56249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7" idx="4"/>
            <a:endCxn id="8" idx="2"/>
          </p:cNvCxnSpPr>
          <p:nvPr/>
        </p:nvCxnSpPr>
        <p:spPr bwMode="auto">
          <a:xfrm>
            <a:off x="5009268" y="1516264"/>
            <a:ext cx="102779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pic>
        <p:nvPicPr>
          <p:cNvPr id="7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1690856"/>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Elbow Connector 86"/>
          <p:cNvCxnSpPr>
            <a:stCxn id="7" idx="3"/>
            <a:endCxn id="72" idx="2"/>
          </p:cNvCxnSpPr>
          <p:nvPr/>
        </p:nvCxnSpPr>
        <p:spPr bwMode="auto">
          <a:xfrm rot="5400000" flipH="1" flipV="1">
            <a:off x="4369687" y="1893843"/>
            <a:ext cx="45976" cy="1"/>
          </a:xfrm>
          <a:prstGeom prst="bentConnector3">
            <a:avLst>
              <a:gd name="adj1" fmla="val -497216"/>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3" name="Straight Connector 92"/>
          <p:cNvCxnSpPr>
            <a:stCxn id="72" idx="3"/>
            <a:endCxn id="111" idx="1"/>
          </p:cNvCxnSpPr>
          <p:nvPr/>
        </p:nvCxnSpPr>
        <p:spPr bwMode="auto">
          <a:xfrm flipV="1">
            <a:off x="4500676" y="1533481"/>
            <a:ext cx="1675456" cy="247375"/>
          </a:xfrm>
          <a:prstGeom prst="bentConnector3">
            <a:avLst>
              <a:gd name="adj1" fmla="val 24228"/>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Cube 83"/>
          <p:cNvSpPr/>
          <p:nvPr/>
        </p:nvSpPr>
        <p:spPr bwMode="auto">
          <a:xfrm>
            <a:off x="1528378" y="980728"/>
            <a:ext cx="1368152"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cxnSp>
        <p:nvCxnSpPr>
          <p:cNvPr id="91" name="Straight Connector 90"/>
          <p:cNvCxnSpPr>
            <a:stCxn id="84" idx="4"/>
            <a:endCxn id="7" idx="2"/>
          </p:cNvCxnSpPr>
          <p:nvPr/>
        </p:nvCxnSpPr>
        <p:spPr bwMode="auto">
          <a:xfrm>
            <a:off x="2761563" y="1516264"/>
            <a:ext cx="101452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3" name="Oval 8"/>
          <p:cNvSpPr>
            <a:spLocks noChangeArrowheads="1"/>
          </p:cNvSpPr>
          <p:nvPr/>
        </p:nvSpPr>
        <p:spPr bwMode="auto">
          <a:xfrm>
            <a:off x="1975078" y="155961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5" name="Oval 8"/>
          <p:cNvSpPr>
            <a:spLocks noChangeArrowheads="1"/>
          </p:cNvSpPr>
          <p:nvPr/>
        </p:nvSpPr>
        <p:spPr bwMode="auto">
          <a:xfrm>
            <a:off x="1691680" y="1382488"/>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16" name="Oval 8"/>
          <p:cNvSpPr>
            <a:spLocks noChangeArrowheads="1"/>
          </p:cNvSpPr>
          <p:nvPr/>
        </p:nvSpPr>
        <p:spPr bwMode="auto">
          <a:xfrm>
            <a:off x="1691680" y="155961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17" name="Oval 8"/>
          <p:cNvSpPr>
            <a:spLocks noChangeArrowheads="1"/>
          </p:cNvSpPr>
          <p:nvPr/>
        </p:nvSpPr>
        <p:spPr bwMode="auto">
          <a:xfrm>
            <a:off x="1975078" y="1382488"/>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18" name="Oval 8"/>
          <p:cNvSpPr>
            <a:spLocks noChangeArrowheads="1"/>
          </p:cNvSpPr>
          <p:nvPr/>
        </p:nvSpPr>
        <p:spPr bwMode="auto">
          <a:xfrm>
            <a:off x="6948384" y="166191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9" name="Oval 8"/>
          <p:cNvSpPr>
            <a:spLocks noChangeArrowheads="1"/>
          </p:cNvSpPr>
          <p:nvPr/>
        </p:nvSpPr>
        <p:spPr bwMode="auto">
          <a:xfrm>
            <a:off x="6664986" y="148478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0" name="Oval 8"/>
          <p:cNvSpPr>
            <a:spLocks noChangeArrowheads="1"/>
          </p:cNvSpPr>
          <p:nvPr/>
        </p:nvSpPr>
        <p:spPr bwMode="auto">
          <a:xfrm>
            <a:off x="6664986" y="166191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1" name="Oval 8"/>
          <p:cNvSpPr>
            <a:spLocks noChangeArrowheads="1"/>
          </p:cNvSpPr>
          <p:nvPr/>
        </p:nvSpPr>
        <p:spPr bwMode="auto">
          <a:xfrm>
            <a:off x="6948384" y="148478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2" name="Oval 8"/>
          <p:cNvSpPr>
            <a:spLocks noChangeArrowheads="1"/>
          </p:cNvSpPr>
          <p:nvPr/>
        </p:nvSpPr>
        <p:spPr bwMode="auto">
          <a:xfrm>
            <a:off x="4437945" y="1509992"/>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3" name="Oval 8"/>
          <p:cNvSpPr>
            <a:spLocks noChangeArrowheads="1"/>
          </p:cNvSpPr>
          <p:nvPr/>
        </p:nvSpPr>
        <p:spPr bwMode="auto">
          <a:xfrm>
            <a:off x="4154547" y="1332866"/>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4" name="Oval 8"/>
          <p:cNvSpPr>
            <a:spLocks noChangeArrowheads="1"/>
          </p:cNvSpPr>
          <p:nvPr/>
        </p:nvSpPr>
        <p:spPr bwMode="auto">
          <a:xfrm>
            <a:off x="4154547" y="1509992"/>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5" name="Oval 8"/>
          <p:cNvSpPr>
            <a:spLocks noChangeArrowheads="1"/>
          </p:cNvSpPr>
          <p:nvPr/>
        </p:nvSpPr>
        <p:spPr bwMode="auto">
          <a:xfrm>
            <a:off x="4437945" y="1332866"/>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68" name="Cube 67"/>
          <p:cNvSpPr/>
          <p:nvPr/>
        </p:nvSpPr>
        <p:spPr bwMode="auto">
          <a:xfrm>
            <a:off x="2768606"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MOC</a:t>
            </a:r>
          </a:p>
        </p:txBody>
      </p:sp>
      <p:sp>
        <p:nvSpPr>
          <p:cNvPr id="69" name="Cube 68"/>
          <p:cNvSpPr/>
          <p:nvPr/>
        </p:nvSpPr>
        <p:spPr bwMode="auto">
          <a:xfrm>
            <a:off x="4846745"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DPC</a:t>
            </a:r>
          </a:p>
        </p:txBody>
      </p:sp>
      <p:sp>
        <p:nvSpPr>
          <p:cNvPr id="70" name="Cube 69"/>
          <p:cNvSpPr/>
          <p:nvPr/>
        </p:nvSpPr>
        <p:spPr bwMode="auto">
          <a:xfrm>
            <a:off x="6937857"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DAC</a:t>
            </a:r>
          </a:p>
        </p:txBody>
      </p:sp>
      <p:sp>
        <p:nvSpPr>
          <p:cNvPr id="71" name="Cube 70"/>
          <p:cNvSpPr/>
          <p:nvPr/>
        </p:nvSpPr>
        <p:spPr bwMode="auto">
          <a:xfrm>
            <a:off x="2768606"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POC</a:t>
            </a:r>
          </a:p>
        </p:txBody>
      </p:sp>
      <p:sp>
        <p:nvSpPr>
          <p:cNvPr id="73" name="Cube 72"/>
          <p:cNvSpPr/>
          <p:nvPr/>
        </p:nvSpPr>
        <p:spPr bwMode="auto">
          <a:xfrm>
            <a:off x="4846745"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PI/User</a:t>
            </a:r>
          </a:p>
        </p:txBody>
      </p:sp>
      <p:sp>
        <p:nvSpPr>
          <p:cNvPr id="74" name="Cube 73"/>
          <p:cNvSpPr/>
          <p:nvPr/>
        </p:nvSpPr>
        <p:spPr bwMode="auto">
          <a:xfrm>
            <a:off x="698884"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SCM</a:t>
            </a:r>
          </a:p>
        </p:txBody>
      </p:sp>
      <p:cxnSp>
        <p:nvCxnSpPr>
          <p:cNvPr id="75" name="Straight Connector 74"/>
          <p:cNvCxnSpPr>
            <a:stCxn id="71" idx="1"/>
            <a:endCxn id="68" idx="3"/>
          </p:cNvCxnSpPr>
          <p:nvPr/>
        </p:nvCxnSpPr>
        <p:spPr bwMode="auto">
          <a:xfrm flipV="1">
            <a:off x="3377540"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107"/>
          <p:cNvCxnSpPr>
            <a:stCxn id="73" idx="1"/>
            <a:endCxn id="70" idx="3"/>
          </p:cNvCxnSpPr>
          <p:nvPr/>
        </p:nvCxnSpPr>
        <p:spPr bwMode="auto">
          <a:xfrm rot="5400000" flipH="1" flipV="1">
            <a:off x="6119052" y="4152452"/>
            <a:ext cx="764366" cy="2091112"/>
          </a:xfrm>
          <a:prstGeom prst="bentConnector3">
            <a:avLst>
              <a:gd name="adj1" fmla="val 50000"/>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5" name="Oval 84"/>
          <p:cNvSpPr/>
          <p:nvPr/>
        </p:nvSpPr>
        <p:spPr bwMode="auto">
          <a:xfrm>
            <a:off x="2236511" y="5144008"/>
            <a:ext cx="108000" cy="108000"/>
          </a:xfrm>
          <a:prstGeom prst="ellipse">
            <a:avLst/>
          </a:prstGeom>
          <a:solidFill>
            <a:schemeClr val="bg1"/>
          </a:solidFill>
          <a:ln>
            <a:noFill/>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86" name="Straight Connector 56"/>
          <p:cNvCxnSpPr>
            <a:stCxn id="74" idx="1"/>
            <a:endCxn id="89" idx="3"/>
          </p:cNvCxnSpPr>
          <p:nvPr/>
        </p:nvCxnSpPr>
        <p:spPr bwMode="auto">
          <a:xfrm flipV="1">
            <a:off x="1307818" y="4815825"/>
            <a:ext cx="0" cy="764366"/>
          </a:xfrm>
          <a:prstGeom prst="straightConnector1">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9" name="Cube 88"/>
          <p:cNvSpPr/>
          <p:nvPr/>
        </p:nvSpPr>
        <p:spPr bwMode="auto">
          <a:xfrm>
            <a:off x="698884"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NSC</a:t>
            </a:r>
          </a:p>
        </p:txBody>
      </p:sp>
      <p:cxnSp>
        <p:nvCxnSpPr>
          <p:cNvPr id="92" name="Straight Connector 91"/>
          <p:cNvCxnSpPr>
            <a:stCxn id="73" idx="1"/>
            <a:endCxn id="69" idx="3"/>
          </p:cNvCxnSpPr>
          <p:nvPr/>
        </p:nvCxnSpPr>
        <p:spPr bwMode="auto">
          <a:xfrm flipV="1">
            <a:off x="5455679"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4" name="Straight Connector 93"/>
          <p:cNvCxnSpPr/>
          <p:nvPr/>
        </p:nvCxnSpPr>
        <p:spPr bwMode="auto">
          <a:xfrm flipH="1">
            <a:off x="584216" y="5198008"/>
            <a:ext cx="7804208" cy="0"/>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5" name="Straight Connector 107"/>
          <p:cNvCxnSpPr>
            <a:stCxn id="89" idx="1"/>
            <a:endCxn id="12" idx="2"/>
          </p:cNvCxnSpPr>
          <p:nvPr/>
        </p:nvCxnSpPr>
        <p:spPr bwMode="auto">
          <a:xfrm rot="5400000" flipH="1" flipV="1">
            <a:off x="1974552" y="2213158"/>
            <a:ext cx="1134797" cy="2468265"/>
          </a:xfrm>
          <a:prstGeom prst="bentConnector2">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Elbow Connector 23"/>
          <p:cNvCxnSpPr>
            <a:endCxn id="68" idx="1"/>
          </p:cNvCxnSpPr>
          <p:nvPr/>
        </p:nvCxnSpPr>
        <p:spPr bwMode="auto">
          <a:xfrm rot="5400000">
            <a:off x="3114053" y="3352657"/>
            <a:ext cx="925519" cy="398543"/>
          </a:xfrm>
          <a:prstGeom prst="bentConnector3">
            <a:avLst>
              <a:gd name="adj1" fmla="val -1229"/>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1" name="Elbow Connector 60"/>
          <p:cNvCxnSpPr>
            <a:stCxn id="7" idx="3"/>
            <a:endCxn id="79" idx="0"/>
          </p:cNvCxnSpPr>
          <p:nvPr/>
        </p:nvCxnSpPr>
        <p:spPr bwMode="auto">
          <a:xfrm rot="16200000" flipH="1">
            <a:off x="3851506" y="2458000"/>
            <a:ext cx="1082339" cy="1"/>
          </a:xfrm>
          <a:prstGeom prst="bentConnector3">
            <a:avLst>
              <a:gd name="adj1" fmla="val 50000"/>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6" name="Elbow Connector 25"/>
          <p:cNvCxnSpPr>
            <a:endCxn id="69" idx="1"/>
          </p:cNvCxnSpPr>
          <p:nvPr/>
        </p:nvCxnSpPr>
        <p:spPr bwMode="auto">
          <a:xfrm rot="16200000" flipH="1">
            <a:off x="4769716" y="3328725"/>
            <a:ext cx="925516" cy="446409"/>
          </a:xfrm>
          <a:prstGeom prst="bentConnector3">
            <a:avLst>
              <a:gd name="adj1" fmla="val -314"/>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3" name="Elbow Connector 102"/>
          <p:cNvCxnSpPr>
            <a:stCxn id="79" idx="3"/>
            <a:endCxn id="139" idx="0"/>
          </p:cNvCxnSpPr>
          <p:nvPr/>
        </p:nvCxnSpPr>
        <p:spPr bwMode="auto">
          <a:xfrm>
            <a:off x="4500676" y="3089171"/>
            <a:ext cx="955003" cy="1112204"/>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6" name="Oval 8"/>
          <p:cNvSpPr>
            <a:spLocks noChangeArrowheads="1"/>
          </p:cNvSpPr>
          <p:nvPr/>
        </p:nvSpPr>
        <p:spPr bwMode="auto">
          <a:xfrm>
            <a:off x="3445024" y="584556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97" name="Oval 8"/>
          <p:cNvSpPr>
            <a:spLocks noChangeArrowheads="1"/>
          </p:cNvSpPr>
          <p:nvPr/>
        </p:nvSpPr>
        <p:spPr bwMode="auto">
          <a:xfrm>
            <a:off x="3164079" y="602269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98" name="Oval 8"/>
          <p:cNvSpPr>
            <a:spLocks noChangeArrowheads="1"/>
          </p:cNvSpPr>
          <p:nvPr/>
        </p:nvSpPr>
        <p:spPr bwMode="auto">
          <a:xfrm>
            <a:off x="2880681" y="584556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99" name="Oval 8"/>
          <p:cNvSpPr>
            <a:spLocks noChangeArrowheads="1"/>
          </p:cNvSpPr>
          <p:nvPr/>
        </p:nvSpPr>
        <p:spPr bwMode="auto">
          <a:xfrm>
            <a:off x="2880681" y="602269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0" name="Oval 8"/>
          <p:cNvSpPr>
            <a:spLocks noChangeArrowheads="1"/>
          </p:cNvSpPr>
          <p:nvPr/>
        </p:nvSpPr>
        <p:spPr bwMode="auto">
          <a:xfrm>
            <a:off x="3164079" y="584556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6" name="Oval 8"/>
          <p:cNvSpPr>
            <a:spLocks noChangeArrowheads="1"/>
          </p:cNvSpPr>
          <p:nvPr/>
        </p:nvSpPr>
        <p:spPr bwMode="auto">
          <a:xfrm>
            <a:off x="3445024" y="441259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27" name="Oval 8"/>
          <p:cNvSpPr>
            <a:spLocks noChangeArrowheads="1"/>
          </p:cNvSpPr>
          <p:nvPr/>
        </p:nvSpPr>
        <p:spPr bwMode="auto">
          <a:xfrm>
            <a:off x="3164079"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8" name="Oval 8"/>
          <p:cNvSpPr>
            <a:spLocks noChangeArrowheads="1"/>
          </p:cNvSpPr>
          <p:nvPr/>
        </p:nvSpPr>
        <p:spPr bwMode="auto">
          <a:xfrm>
            <a:off x="2880681" y="441259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9" name="Oval 8"/>
          <p:cNvSpPr>
            <a:spLocks noChangeArrowheads="1"/>
          </p:cNvSpPr>
          <p:nvPr/>
        </p:nvSpPr>
        <p:spPr bwMode="auto">
          <a:xfrm>
            <a:off x="2880681"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30" name="Oval 8"/>
          <p:cNvSpPr>
            <a:spLocks noChangeArrowheads="1"/>
          </p:cNvSpPr>
          <p:nvPr/>
        </p:nvSpPr>
        <p:spPr bwMode="auto">
          <a:xfrm>
            <a:off x="3164079"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31" name="Oval 130"/>
          <p:cNvSpPr>
            <a:spLocks noChangeArrowheads="1"/>
          </p:cNvSpPr>
          <p:nvPr/>
        </p:nvSpPr>
        <p:spPr bwMode="auto">
          <a:xfrm>
            <a:off x="5455679" y="4412594"/>
            <a:ext cx="576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35" name="Oval 134"/>
          <p:cNvSpPr>
            <a:spLocks noChangeArrowheads="1"/>
          </p:cNvSpPr>
          <p:nvPr/>
        </p:nvSpPr>
        <p:spPr bwMode="auto">
          <a:xfrm>
            <a:off x="5081597" y="588295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36" name="Oval 135"/>
          <p:cNvSpPr>
            <a:spLocks noChangeArrowheads="1"/>
          </p:cNvSpPr>
          <p:nvPr/>
        </p:nvSpPr>
        <p:spPr bwMode="auto">
          <a:xfrm>
            <a:off x="943516" y="587727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Spacecraft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Development &amp;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Maintenance</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7" name="Oval 8"/>
          <p:cNvSpPr>
            <a:spLocks noChangeArrowheads="1"/>
          </p:cNvSpPr>
          <p:nvPr/>
        </p:nvSpPr>
        <p:spPr bwMode="auto">
          <a:xfrm>
            <a:off x="835564" y="425562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38" name="Oval 8"/>
          <p:cNvSpPr>
            <a:spLocks noChangeArrowheads="1"/>
          </p:cNvSpPr>
          <p:nvPr/>
        </p:nvSpPr>
        <p:spPr bwMode="auto">
          <a:xfrm>
            <a:off x="7092400" y="425562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pic>
        <p:nvPicPr>
          <p:cNvPr id="7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299917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Elbow Connector 79"/>
          <p:cNvCxnSpPr>
            <a:stCxn id="79" idx="1"/>
            <a:endCxn id="112" idx="0"/>
          </p:cNvCxnSpPr>
          <p:nvPr/>
        </p:nvCxnSpPr>
        <p:spPr bwMode="auto">
          <a:xfrm rot="10800000" flipV="1">
            <a:off x="3384048" y="3089170"/>
            <a:ext cx="900628" cy="1100607"/>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0" name="Straight Connector 92"/>
          <p:cNvCxnSpPr>
            <a:stCxn id="110" idx="3"/>
            <a:endCxn id="72" idx="1"/>
          </p:cNvCxnSpPr>
          <p:nvPr/>
        </p:nvCxnSpPr>
        <p:spPr bwMode="auto">
          <a:xfrm>
            <a:off x="2606746" y="1530208"/>
            <a:ext cx="1677930" cy="250648"/>
          </a:xfrm>
          <a:prstGeom prst="bentConnector3">
            <a:avLst>
              <a:gd name="adj1" fmla="val 76239"/>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1" name="Oval 8"/>
          <p:cNvSpPr>
            <a:spLocks noChangeArrowheads="1"/>
          </p:cNvSpPr>
          <p:nvPr/>
        </p:nvSpPr>
        <p:spPr bwMode="auto">
          <a:xfrm>
            <a:off x="1583728" y="5762303"/>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06" name="Oval 8"/>
          <p:cNvSpPr>
            <a:spLocks noChangeArrowheads="1"/>
          </p:cNvSpPr>
          <p:nvPr/>
        </p:nvSpPr>
        <p:spPr bwMode="auto">
          <a:xfrm>
            <a:off x="5192873"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08" name="Oval 8"/>
          <p:cNvSpPr>
            <a:spLocks noChangeArrowheads="1"/>
          </p:cNvSpPr>
          <p:nvPr/>
        </p:nvSpPr>
        <p:spPr bwMode="auto">
          <a:xfrm>
            <a:off x="4909475"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9" name="Oval 8"/>
          <p:cNvSpPr>
            <a:spLocks noChangeArrowheads="1"/>
          </p:cNvSpPr>
          <p:nvPr/>
        </p:nvSpPr>
        <p:spPr bwMode="auto">
          <a:xfrm>
            <a:off x="5192873"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pic>
        <p:nvPicPr>
          <p:cNvPr id="11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2390746" y="1440208"/>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6176132" y="144348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3275846" y="4189778"/>
            <a:ext cx="21640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5347679" y="4201375"/>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883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sz="2400" dirty="0">
                <a:solidFill>
                  <a:srgbClr val="0099A6"/>
                </a:solidFill>
              </a:rPr>
              <a:t>ASL Example: Abstract Connectivity View</a:t>
            </a:r>
            <a:br>
              <a:rPr lang="en-GB" sz="2400" dirty="0">
                <a:solidFill>
                  <a:srgbClr val="0099A6"/>
                </a:solidFill>
              </a:rPr>
            </a:br>
            <a:r>
              <a:rPr lang="en-GB" sz="1800" dirty="0">
                <a:solidFill>
                  <a:srgbClr val="0099A6"/>
                </a:solidFill>
              </a:rPr>
              <a:t>(with corresponding Function and protocol stack deployments)</a:t>
            </a: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10 October 2021</a:t>
            </a:r>
            <a:endParaRPr lang="en-GB" dirty="0"/>
          </a:p>
        </p:txBody>
      </p:sp>
      <p:sp>
        <p:nvSpPr>
          <p:cNvPr id="5" name="AutoShape 1"/>
          <p:cNvSpPr>
            <a:spLocks noChangeArrowheads="1"/>
          </p:cNvSpPr>
          <p:nvPr/>
        </p:nvSpPr>
        <p:spPr bwMode="auto">
          <a:xfrm>
            <a:off x="503548" y="1313020"/>
            <a:ext cx="2220441" cy="3952184"/>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6" name="Oval 8"/>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7" name="Straight Connector 6"/>
          <p:cNvCxnSpPr>
            <a:stCxn id="6" idx="4"/>
            <a:endCxn id="9"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8"/>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0" name="Straight Connector 9"/>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11" name="AutoShape 1"/>
          <p:cNvSpPr>
            <a:spLocks noChangeArrowheads="1"/>
          </p:cNvSpPr>
          <p:nvPr/>
        </p:nvSpPr>
        <p:spPr bwMode="auto">
          <a:xfrm>
            <a:off x="6420011" y="1320948"/>
            <a:ext cx="2220441" cy="3944256"/>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B</a:t>
            </a:r>
          </a:p>
        </p:txBody>
      </p:sp>
      <p:sp>
        <p:nvSpPr>
          <p:cNvPr id="12" name="Oval 8"/>
          <p:cNvSpPr>
            <a:spLocks noChangeArrowheads="1"/>
          </p:cNvSpPr>
          <p:nvPr/>
        </p:nvSpPr>
        <p:spPr bwMode="auto">
          <a:xfrm>
            <a:off x="6615066"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B</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(Consumer)</a:t>
            </a:r>
          </a:p>
        </p:txBody>
      </p:sp>
      <p:cxnSp>
        <p:nvCxnSpPr>
          <p:cNvPr id="13" name="Straight Connector 12"/>
          <p:cNvCxnSpPr>
            <a:stCxn id="12" idx="4"/>
            <a:endCxn id="15" idx="0"/>
          </p:cNvCxnSpPr>
          <p:nvPr/>
        </p:nvCxnSpPr>
        <p:spPr bwMode="auto">
          <a:xfrm>
            <a:off x="7357243"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6565155"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Rectangle 14"/>
          <p:cNvSpPr/>
          <p:nvPr/>
        </p:nvSpPr>
        <p:spPr bwMode="auto">
          <a:xfrm>
            <a:off x="6565155"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6" name="Straight Connector 15"/>
          <p:cNvCxnSpPr/>
          <p:nvPr/>
        </p:nvCxnSpPr>
        <p:spPr bwMode="auto">
          <a:xfrm>
            <a:off x="7344415"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6"/>
          <p:cNvCxnSpPr>
            <a:endCxn id="12" idx="2"/>
          </p:cNvCxnSpPr>
          <p:nvPr/>
        </p:nvCxnSpPr>
        <p:spPr bwMode="auto">
          <a:xfrm>
            <a:off x="2194665" y="2310173"/>
            <a:ext cx="4420401" cy="0"/>
          </a:xfrm>
          <a:prstGeom prst="line">
            <a:avLst/>
          </a:prstGeom>
          <a:noFill/>
          <a:ln w="9525" cmpd="sng">
            <a:solidFill>
              <a:schemeClr val="tx1"/>
            </a:solidFill>
            <a:prstDash val="dash"/>
            <a:round/>
            <a:headEnd/>
            <a:tailEnd/>
          </a:ln>
          <a:extLst>
            <a:ext uri="{909E8E84-426E-40DD-AFC4-6F175D3DCCD1}">
              <a14:hiddenFill xmlns:a14="http://schemas.microsoft.com/office/drawing/2010/main">
                <a:noFill/>
              </a14:hiddenFill>
            </a:ext>
          </a:extLst>
        </p:spPr>
      </p:cxnSp>
      <p:sp>
        <p:nvSpPr>
          <p:cNvPr id="18" name="Oval 17"/>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1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9" name="Rectangle 18"/>
          <p:cNvSpPr/>
          <p:nvPr/>
        </p:nvSpPr>
        <p:spPr bwMode="auto">
          <a:xfrm>
            <a:off x="4319972" y="2222711"/>
            <a:ext cx="439694" cy="159462"/>
          </a:xfrm>
          <a:prstGeom prst="rect">
            <a:avLst/>
          </a:prstGeom>
          <a:solidFill>
            <a:srgbClr val="FF6DB6"/>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tx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0" name="Straight Connector 19"/>
          <p:cNvCxnSpPr>
            <a:endCxn id="15" idx="1"/>
          </p:cNvCxnSpPr>
          <p:nvPr/>
        </p:nvCxnSpPr>
        <p:spPr bwMode="auto">
          <a:xfrm>
            <a:off x="2244577" y="3068962"/>
            <a:ext cx="4320578"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 name="Rectangle 20"/>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Rectangle 21"/>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3" name="Straight Connector 22"/>
          <p:cNvCxnSpPr>
            <a:stCxn id="21" idx="2"/>
            <a:endCxn id="25"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Straight Connector 23"/>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25" name="Rectangle 24"/>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Transfer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6" name="Rectangle 25"/>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Rectangle 26"/>
          <p:cNvSpPr/>
          <p:nvPr/>
        </p:nvSpPr>
        <p:spPr bwMode="auto">
          <a:xfrm>
            <a:off x="6565155"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8" name="Straight Connector 27"/>
          <p:cNvCxnSpPr>
            <a:stCxn id="38" idx="2"/>
            <a:endCxn id="30" idx="0"/>
          </p:cNvCxnSpPr>
          <p:nvPr/>
        </p:nvCxnSpPr>
        <p:spPr bwMode="auto">
          <a:xfrm>
            <a:off x="7356632" y="3787525"/>
            <a:ext cx="61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p:cNvCxnSpPr/>
          <p:nvPr/>
        </p:nvCxnSpPr>
        <p:spPr bwMode="auto">
          <a:xfrm>
            <a:off x="7356631" y="4047299"/>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30" name="Rectangle 29"/>
          <p:cNvSpPr/>
          <p:nvPr/>
        </p:nvSpPr>
        <p:spPr bwMode="auto">
          <a:xfrm>
            <a:off x="6565155" y="4149321"/>
            <a:ext cx="1584176"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Transfer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6565155"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32" name="Straight Connector 31"/>
          <p:cNvCxnSpPr>
            <a:stCxn id="22" idx="3"/>
            <a:endCxn id="27" idx="1"/>
          </p:cNvCxnSpPr>
          <p:nvPr/>
        </p:nvCxnSpPr>
        <p:spPr bwMode="auto">
          <a:xfrm>
            <a:off x="2237775" y="4595335"/>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26" idx="3"/>
            <a:endCxn id="31" idx="1"/>
          </p:cNvCxnSpPr>
          <p:nvPr/>
        </p:nvCxnSpPr>
        <p:spPr bwMode="auto">
          <a:xfrm>
            <a:off x="2237775" y="4889364"/>
            <a:ext cx="432738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a:endCxn id="30" idx="1"/>
          </p:cNvCxnSpPr>
          <p:nvPr/>
        </p:nvCxnSpPr>
        <p:spPr bwMode="auto">
          <a:xfrm>
            <a:off x="2237775" y="4300320"/>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a:stCxn id="8" idx="3"/>
            <a:endCxn id="14" idx="1"/>
          </p:cNvCxnSpPr>
          <p:nvPr/>
        </p:nvCxnSpPr>
        <p:spPr bwMode="auto">
          <a:xfrm>
            <a:off x="2244576" y="3356994"/>
            <a:ext cx="432057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8" name="Rectangle 37"/>
          <p:cNvSpPr/>
          <p:nvPr/>
        </p:nvSpPr>
        <p:spPr bwMode="auto">
          <a:xfrm>
            <a:off x="6565155"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Line Callout 1 (No Border) 38"/>
          <p:cNvSpPr/>
          <p:nvPr/>
        </p:nvSpPr>
        <p:spPr bwMode="auto">
          <a:xfrm flipH="1">
            <a:off x="3563684" y="5300030"/>
            <a:ext cx="1952270" cy="272799"/>
          </a:xfrm>
          <a:prstGeom prst="callout1">
            <a:avLst>
              <a:gd name="adj1" fmla="val 27653"/>
              <a:gd name="adj2" fmla="val 105011"/>
              <a:gd name="adj3" fmla="val -156945"/>
              <a:gd name="adj4" fmla="val 13401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0" name="Line Callout 1 (No Border) 39"/>
          <p:cNvSpPr/>
          <p:nvPr/>
        </p:nvSpPr>
        <p:spPr bwMode="auto">
          <a:xfrm flipH="1">
            <a:off x="3563684" y="3499493"/>
            <a:ext cx="1952270" cy="272799"/>
          </a:xfrm>
          <a:prstGeom prst="callout1">
            <a:avLst>
              <a:gd name="adj1" fmla="val 27653"/>
              <a:gd name="adj2" fmla="val 105011"/>
              <a:gd name="adj3" fmla="val -56027"/>
              <a:gd name="adj4" fmla="val 11739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Logical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1" name="Line Callout 1 (No Border) 40"/>
          <p:cNvSpPr/>
          <p:nvPr/>
        </p:nvSpPr>
        <p:spPr bwMode="auto">
          <a:xfrm flipH="1">
            <a:off x="3563684" y="1710635"/>
            <a:ext cx="1952270" cy="272799"/>
          </a:xfrm>
          <a:prstGeom prst="callout1">
            <a:avLst>
              <a:gd name="adj1" fmla="val 27653"/>
              <a:gd name="adj2" fmla="val 105011"/>
              <a:gd name="adj3" fmla="val 207081"/>
              <a:gd name="adj4" fmla="val 13250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End-to-end Service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2" name="Line Callout 1 (No Border) 41"/>
          <p:cNvSpPr/>
          <p:nvPr/>
        </p:nvSpPr>
        <p:spPr bwMode="auto">
          <a:xfrm flipH="1">
            <a:off x="3100109" y="5674065"/>
            <a:ext cx="2979047" cy="272799"/>
          </a:xfrm>
          <a:prstGeom prst="callout1">
            <a:avLst>
              <a:gd name="adj1" fmla="val 49278"/>
              <a:gd name="adj2" fmla="val 102701"/>
              <a:gd name="adj3" fmla="val -225424"/>
              <a:gd name="adj4" fmla="val 12876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Communications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3" name="Line Callout 1 (No Border) 42"/>
          <p:cNvSpPr/>
          <p:nvPr/>
        </p:nvSpPr>
        <p:spPr bwMode="auto">
          <a:xfrm flipH="1">
            <a:off x="3100108" y="3832023"/>
            <a:ext cx="2979047" cy="272799"/>
          </a:xfrm>
          <a:prstGeom prst="callout1">
            <a:avLst>
              <a:gd name="adj1" fmla="val 49278"/>
              <a:gd name="adj2" fmla="val 103361"/>
              <a:gd name="adj3" fmla="val -232632"/>
              <a:gd name="adj4" fmla="val 12942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Application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5" name="Line Callout 1 (No Border) 44"/>
          <p:cNvSpPr/>
          <p:nvPr/>
        </p:nvSpPr>
        <p:spPr bwMode="auto">
          <a:xfrm flipH="1">
            <a:off x="3563684" y="2563828"/>
            <a:ext cx="1952270" cy="272799"/>
          </a:xfrm>
          <a:prstGeom prst="callout1">
            <a:avLst>
              <a:gd name="adj1" fmla="val 63694"/>
              <a:gd name="adj2" fmla="val 105011"/>
              <a:gd name="adj3" fmla="val 62912"/>
              <a:gd name="adj4" fmla="val 2080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Access Point</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Line Callout 1 (No Border) 45"/>
          <p:cNvSpPr/>
          <p:nvPr/>
        </p:nvSpPr>
        <p:spPr bwMode="auto">
          <a:xfrm flipH="1">
            <a:off x="3563684" y="1176620"/>
            <a:ext cx="1952270" cy="272799"/>
          </a:xfrm>
          <a:prstGeom prst="callout1">
            <a:avLst>
              <a:gd name="adj1" fmla="val 27653"/>
              <a:gd name="adj2" fmla="val 105011"/>
              <a:gd name="adj3" fmla="val 318812"/>
              <a:gd name="adj4" fmla="val 14710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Deployment Node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858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Communications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821829"/>
            <a:ext cx="8229600" cy="5350371"/>
          </a:xfrm>
        </p:spPr>
        <p:txBody>
          <a:bodyPr/>
          <a:lstStyle/>
          <a:p>
            <a:r>
              <a:rPr lang="en-US" sz="1400" dirty="0"/>
              <a:t>The Communications Viewpoint focuses on the mechanisms and functions required to engineer and implement the protocols and communications standards for the space data system, including implementation choices and specifications, and relationships among elements in different protocol layers.</a:t>
            </a:r>
          </a:p>
          <a:p>
            <a:endParaRPr lang="en-US" sz="1400" dirty="0"/>
          </a:p>
          <a:p>
            <a:r>
              <a:rPr lang="en-US" sz="1400" dirty="0"/>
              <a:t>Stakeholder Concerns:</a:t>
            </a:r>
          </a:p>
          <a:p>
            <a:pPr lvl="1"/>
            <a:r>
              <a:rPr lang="en-US" sz="1200" dirty="0"/>
              <a:t>the choice of communications and data transfer standards in the system; </a:t>
            </a:r>
          </a:p>
          <a:p>
            <a:pPr lvl="1"/>
            <a:r>
              <a:rPr lang="en-US" sz="1200" dirty="0"/>
              <a:t>the end-to-end communications protocol functionality and reliability; </a:t>
            </a:r>
          </a:p>
          <a:p>
            <a:pPr lvl="1"/>
            <a:r>
              <a:rPr lang="en-US" sz="1200" dirty="0"/>
              <a:t>implementation of the protocol specifications and the services they provide; </a:t>
            </a:r>
          </a:p>
          <a:p>
            <a:pPr lvl="1"/>
            <a:r>
              <a:rPr lang="en-US" sz="1200" dirty="0"/>
              <a:t>the relevant protocol stacks, interfaces, and interactions; </a:t>
            </a:r>
          </a:p>
          <a:p>
            <a:pPr lvl="1"/>
            <a:r>
              <a:rPr lang="en-US" sz="1200" dirty="0"/>
              <a:t>interaction of protocol design with environmental constraints; </a:t>
            </a:r>
          </a:p>
          <a:p>
            <a:pPr lvl="1"/>
            <a:r>
              <a:rPr lang="en-US" sz="1200" dirty="0"/>
              <a:t>support for design, evaluation of suitability, and integration into the rest of the system. </a:t>
            </a:r>
          </a:p>
          <a:p>
            <a:endParaRPr lang="en-US" sz="1400" dirty="0"/>
          </a:p>
          <a:p>
            <a:r>
              <a:rPr lang="en-US" sz="1400" dirty="0"/>
              <a:t>Protocol Entities (elements that implement specific protocols, with SAP and peer interactions optionally shown, protocol stacks): </a:t>
            </a:r>
          </a:p>
          <a:p>
            <a:pPr lvl="1"/>
            <a:r>
              <a:rPr lang="en-US" sz="1200" dirty="0"/>
              <a:t>Types: protocol purpose (e.g., coding, modulation, link, network, transport, middleware, application service); </a:t>
            </a:r>
          </a:p>
          <a:p>
            <a:pPr lvl="1"/>
            <a:r>
              <a:rPr lang="en-US" sz="1200" dirty="0"/>
              <a:t>Attributes: name, type, capabilities (e.g., in order, once only, bandwidth efficient, error correcting, delay tolerant), applicability (e.g., deep space, near Earth, in situ), constraints, services (offered, required), interface signature (requests, indications, responses, confirmations), API (where appropriate), standard reference identifier, standards organization; </a:t>
            </a:r>
          </a:p>
          <a:p>
            <a:r>
              <a:rPr lang="en-US" sz="1400" dirty="0"/>
              <a:t>Protocol design specification elements (PDU description, state machine or table description), reliability (acknowledged, unacknowledged, selectively acknowledged), other design views of the communications protocol or protocol stack; </a:t>
            </a:r>
          </a:p>
          <a:p>
            <a:r>
              <a:rPr lang="en-US" sz="1400" dirty="0"/>
              <a:t>Correspondences to Nodes and Links (representations of physical elements from the Connectivity Viewpoint, for context); </a:t>
            </a:r>
          </a:p>
          <a:p>
            <a:r>
              <a:rPr lang="en-US" sz="1400" dirty="0"/>
              <a:t>Correspondences to Software Engineering Objects (representations of implemented functions from the Connectivity Viewpoint, for context). </a:t>
            </a:r>
          </a:p>
          <a:p>
            <a:endParaRPr lang="en-US" sz="1400" dirty="0"/>
          </a:p>
          <a:p>
            <a:endParaRPr lang="en-US" sz="14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10 October 2021</a:t>
            </a:r>
            <a:endParaRPr lang="en-US" dirty="0"/>
          </a:p>
        </p:txBody>
      </p:sp>
    </p:spTree>
    <p:extLst>
      <p:ext uri="{BB962C8B-B14F-4D97-AF65-F5344CB8AC3E}">
        <p14:creationId xmlns:p14="http://schemas.microsoft.com/office/powerpoint/2010/main" val="668631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10 October 2021</a:t>
            </a:r>
            <a:endParaRPr lang="en-US" altLang="en-US" b="0" dirty="0"/>
          </a:p>
        </p:txBody>
      </p:sp>
      <p:sp>
        <p:nvSpPr>
          <p:cNvPr id="24581" name="Rectangle 4">
            <a:extLst>
              <a:ext uri="{FF2B5EF4-FFF2-40B4-BE49-F238E27FC236}">
                <a16:creationId xmlns:a16="http://schemas.microsoft.com/office/drawing/2014/main" id="{336D9C30-0302-554E-A60E-8E75F4057544}"/>
              </a:ext>
            </a:extLst>
          </p:cNvPr>
          <p:cNvSpPr>
            <a:spLocks noChangeArrowheads="1"/>
          </p:cNvSpPr>
          <p:nvPr/>
        </p:nvSpPr>
        <p:spPr bwMode="auto">
          <a:xfrm>
            <a:off x="6248400" y="2016858"/>
            <a:ext cx="2667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Functions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Peer behaviors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PDUs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Signaling</a:t>
            </a:r>
            <a:endParaRPr kumimoji="1" lang="en-US" altLang="ja-JP" sz="1800" b="0" dirty="0">
              <a:latin typeface="Arial" panose="020B0604020202020204" pitchFamily="34" charset="0"/>
              <a:ea typeface="Osaka" charset="-128"/>
            </a:endParaRPr>
          </a:p>
        </p:txBody>
      </p:sp>
      <p:sp>
        <p:nvSpPr>
          <p:cNvPr id="24585" name="Rectangle 8">
            <a:extLst>
              <a:ext uri="{FF2B5EF4-FFF2-40B4-BE49-F238E27FC236}">
                <a16:creationId xmlns:a16="http://schemas.microsoft.com/office/drawing/2014/main" id="{4C0F3167-3AE2-6C47-97F3-2BE2F08D6FFC}"/>
              </a:ext>
            </a:extLst>
          </p:cNvPr>
          <p:cNvSpPr>
            <a:spLocks noChangeArrowheads="1"/>
          </p:cNvSpPr>
          <p:nvPr/>
        </p:nvSpPr>
        <p:spPr bwMode="auto">
          <a:xfrm>
            <a:off x="5105400" y="4014311"/>
            <a:ext cx="29718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Required Interface :</a:t>
            </a:r>
            <a:endParaRPr kumimoji="1" lang="en-US" altLang="ja-JP" sz="1800" dirty="0">
              <a:latin typeface="Arial" panose="020B0604020202020204" pitchFamily="34" charset="0"/>
              <a:ea typeface="Osaka" charset="-128"/>
            </a:endParaRPr>
          </a:p>
          <a:p>
            <a:r>
              <a:rPr kumimoji="1" lang="en-US" altLang="ja-JP" sz="14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protocol services are requested from &amp; supplied to this layer by lower layers</a:t>
            </a:r>
          </a:p>
          <a:p>
            <a:pPr eaLnBrk="1" hangingPunct="1"/>
            <a:endParaRPr kumimoji="1" lang="en-US" altLang="ja-JP" sz="1800" dirty="0">
              <a:latin typeface="Arial" panose="020B0604020202020204" pitchFamily="34" charset="0"/>
              <a:ea typeface="Osaka" charset="-128"/>
            </a:endParaRPr>
          </a:p>
        </p:txBody>
      </p:sp>
      <p:sp>
        <p:nvSpPr>
          <p:cNvPr id="24586" name="Rectangle 9">
            <a:extLst>
              <a:ext uri="{FF2B5EF4-FFF2-40B4-BE49-F238E27FC236}">
                <a16:creationId xmlns:a16="http://schemas.microsoft.com/office/drawing/2014/main" id="{2148EDA3-884A-3D4C-BBCC-2F89202DC7ED}"/>
              </a:ext>
            </a:extLst>
          </p:cNvPr>
          <p:cNvSpPr>
            <a:spLocks noChangeArrowheads="1"/>
          </p:cNvSpPr>
          <p:nvPr/>
        </p:nvSpPr>
        <p:spPr bwMode="auto">
          <a:xfrm>
            <a:off x="279737" y="3819133"/>
            <a:ext cx="281359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 </a:t>
            </a:r>
          </a:p>
          <a:p>
            <a:pPr eaLnBrk="1" hangingPunct="1"/>
            <a:r>
              <a:rPr kumimoji="1" lang="en-US" altLang="ja-JP" sz="1400" b="0" dirty="0">
                <a:latin typeface="Arial" panose="020B0604020202020204" pitchFamily="34" charset="0"/>
                <a:ea typeface="Osaka" charset="-128"/>
              </a:rPr>
              <a:t>(may be represented by a MIB):</a:t>
            </a:r>
          </a:p>
          <a:p>
            <a:pPr eaLnBrk="1" hangingPunct="1"/>
            <a:r>
              <a:rPr kumimoji="1" lang="en-US" altLang="ja-JP" sz="1400" b="0" dirty="0">
                <a:latin typeface="Arial" panose="020B0604020202020204" pitchFamily="34" charset="0"/>
                <a:ea typeface="Osaka" charset="-128"/>
              </a:rPr>
              <a:t>    How protocol is configured</a:t>
            </a:r>
          </a:p>
          <a:p>
            <a:pPr eaLnBrk="1" hangingPunct="1"/>
            <a:r>
              <a:rPr kumimoji="1" lang="en-US" altLang="ja-JP" sz="1400" b="0" dirty="0">
                <a:latin typeface="Arial" panose="020B0604020202020204" pitchFamily="34" charset="0"/>
                <a:ea typeface="Osaka" charset="-128"/>
              </a:rPr>
              <a:t>    controlled, and reported upon</a:t>
            </a:r>
            <a:endParaRPr kumimoji="1" lang="en-US" altLang="ja-JP" sz="1800" b="0" dirty="0">
              <a:latin typeface="Arial" panose="020B0604020202020204" pitchFamily="34" charset="0"/>
              <a:ea typeface="Osaka" charset="-128"/>
            </a:endParaRPr>
          </a:p>
        </p:txBody>
      </p:sp>
      <p:sp>
        <p:nvSpPr>
          <p:cNvPr id="24587" name="Rectangle 10">
            <a:extLst>
              <a:ext uri="{FF2B5EF4-FFF2-40B4-BE49-F238E27FC236}">
                <a16:creationId xmlns:a16="http://schemas.microsoft.com/office/drawing/2014/main" id="{BA7D3F60-ACD4-3943-9B32-92BF4430CCFB}"/>
              </a:ext>
            </a:extLst>
          </p:cNvPr>
          <p:cNvSpPr>
            <a:spLocks noChangeArrowheads="1"/>
          </p:cNvSpPr>
          <p:nvPr/>
        </p:nvSpPr>
        <p:spPr bwMode="auto">
          <a:xfrm>
            <a:off x="1233697" y="1185307"/>
            <a:ext cx="30891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Provided interface (service access point):</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How protocol services are requested of &amp; supplied by this layer</a:t>
            </a:r>
          </a:p>
        </p:txBody>
      </p:sp>
      <p:sp>
        <p:nvSpPr>
          <p:cNvPr id="24588" name="Rectangle 11">
            <a:extLst>
              <a:ext uri="{FF2B5EF4-FFF2-40B4-BE49-F238E27FC236}">
                <a16:creationId xmlns:a16="http://schemas.microsoft.com/office/drawing/2014/main" id="{A2083ACE-C7C7-0846-B976-3A7388D98E7C}"/>
              </a:ext>
            </a:extLst>
          </p:cNvPr>
          <p:cNvSpPr>
            <a:spLocks noChangeArrowheads="1"/>
          </p:cNvSpPr>
          <p:nvPr/>
        </p:nvSpPr>
        <p:spPr bwMode="auto">
          <a:xfrm>
            <a:off x="4934275" y="5176034"/>
            <a:ext cx="13516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Standards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Functionality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Technology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Applicability</a:t>
            </a:r>
          </a:p>
          <a:p>
            <a:pPr eaLnBrk="1" hangingPunct="1"/>
            <a:endParaRPr kumimoji="1" lang="en-US" altLang="ja-JP" sz="1800" dirty="0">
              <a:latin typeface="Arial" panose="020B0604020202020204" pitchFamily="34" charset="0"/>
              <a:ea typeface="Osaka" charset="-128"/>
            </a:endParaRPr>
          </a:p>
        </p:txBody>
      </p:sp>
      <p:sp>
        <p:nvSpPr>
          <p:cNvPr id="2" name="Rectangle 1">
            <a:extLst>
              <a:ext uri="{FF2B5EF4-FFF2-40B4-BE49-F238E27FC236}">
                <a16:creationId xmlns:a16="http://schemas.microsoft.com/office/drawing/2014/main" id="{690AEF97-573E-BC42-BE17-F9602CE6DCE0}"/>
              </a:ext>
            </a:extLst>
          </p:cNvPr>
          <p:cNvSpPr/>
          <p:nvPr/>
        </p:nvSpPr>
        <p:spPr>
          <a:xfrm>
            <a:off x="3200400" y="2984204"/>
            <a:ext cx="2506662" cy="828675"/>
          </a:xfrm>
          <a:prstGeom prst="rect">
            <a:avLst/>
          </a:prstGeom>
          <a:solidFill>
            <a:srgbClr val="CCC3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000" b="1" dirty="0">
                <a:solidFill>
                  <a:schemeClr val="tx1"/>
                </a:solidFill>
                <a:latin typeface="+mj-lt"/>
                <a:ea typeface="ＭＳ Ｐゴシック" panose="020B0600070205080204" pitchFamily="34" charset="-128"/>
              </a:rPr>
              <a:t>Protocol Entity</a:t>
            </a:r>
          </a:p>
        </p:txBody>
      </p:sp>
      <p:sp>
        <p:nvSpPr>
          <p:cNvPr id="24590" name="Rectangle 11">
            <a:extLst>
              <a:ext uri="{FF2B5EF4-FFF2-40B4-BE49-F238E27FC236}">
                <a16:creationId xmlns:a16="http://schemas.microsoft.com/office/drawing/2014/main" id="{16BB6C70-D4A4-6242-9FBF-D92A48CD4078}"/>
              </a:ext>
            </a:extLst>
          </p:cNvPr>
          <p:cNvSpPr>
            <a:spLocks noChangeArrowheads="1"/>
          </p:cNvSpPr>
          <p:nvPr/>
        </p:nvSpPr>
        <p:spPr bwMode="auto">
          <a:xfrm>
            <a:off x="273949" y="5314533"/>
            <a:ext cx="386563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Note</a:t>
            </a:r>
          </a:p>
          <a:p>
            <a:pPr eaLnBrk="1" hangingPunct="1"/>
            <a:r>
              <a:rPr kumimoji="1" lang="en-US" altLang="ja-JP" sz="1400" b="0" dirty="0">
                <a:latin typeface="Arial" panose="020B0604020202020204" pitchFamily="34" charset="0"/>
                <a:ea typeface="Osaka" charset="-128"/>
              </a:rPr>
              <a:t>Each protocol entity represents a standard</a:t>
            </a:r>
          </a:p>
          <a:p>
            <a:pPr eaLnBrk="1" hangingPunct="1"/>
            <a:r>
              <a:rPr kumimoji="1" lang="en-US" altLang="ja-JP" sz="1400" b="0" dirty="0">
                <a:latin typeface="Arial" panose="020B0604020202020204" pitchFamily="34" charset="0"/>
                <a:ea typeface="Osaka" charset="-128"/>
              </a:rPr>
              <a:t>Protocol Entities are usually shown in a stack</a:t>
            </a:r>
          </a:p>
          <a:p>
            <a:pPr eaLnBrk="1" hangingPunct="1"/>
            <a:r>
              <a:rPr kumimoji="1" lang="en-US" altLang="ja-JP" sz="1400" b="0" dirty="0">
                <a:latin typeface="Arial" panose="020B0604020202020204" pitchFamily="34" charset="0"/>
                <a:ea typeface="Osaka" charset="-128"/>
              </a:rPr>
              <a:t>Protocol stack at an interface may be described by an EDS</a:t>
            </a:r>
          </a:p>
        </p:txBody>
      </p:sp>
      <p:sp>
        <p:nvSpPr>
          <p:cNvPr id="17" name="Title 1">
            <a:extLst>
              <a:ext uri="{FF2B5EF4-FFF2-40B4-BE49-F238E27FC236}">
                <a16:creationId xmlns:a16="http://schemas.microsoft.com/office/drawing/2014/main" id="{E9B071E2-8C7B-4849-8A47-42B2224A3A6B}"/>
              </a:ext>
            </a:extLst>
          </p:cNvPr>
          <p:cNvSpPr txBox="1">
            <a:spLocks/>
          </p:cNvSpPr>
          <p:nvPr/>
        </p:nvSpPr>
        <p:spPr>
          <a:xfrm>
            <a:off x="457200" y="-48471"/>
            <a:ext cx="8229600" cy="1143000"/>
          </a:xfrm>
          <a:prstGeom prst="rect">
            <a:avLst/>
          </a:prstGeom>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Communications Viewpoint</a:t>
            </a:r>
          </a:p>
          <a:p>
            <a:r>
              <a:rPr lang="en-US" sz="2000" dirty="0"/>
              <a:t>(Protocol Entity Representation)</a:t>
            </a:r>
          </a:p>
        </p:txBody>
      </p:sp>
      <p:sp>
        <p:nvSpPr>
          <p:cNvPr id="18" name="AutoShape 7">
            <a:extLst>
              <a:ext uri="{FF2B5EF4-FFF2-40B4-BE49-F238E27FC236}">
                <a16:creationId xmlns:a16="http://schemas.microsoft.com/office/drawing/2014/main" id="{4C7C5C2A-492A-F649-8FCD-2990D04FA794}"/>
              </a:ext>
            </a:extLst>
          </p:cNvPr>
          <p:cNvSpPr>
            <a:spLocks noChangeArrowheads="1"/>
          </p:cNvSpPr>
          <p:nvPr/>
        </p:nvSpPr>
        <p:spPr bwMode="auto">
          <a:xfrm rot="5400000">
            <a:off x="3924300" y="164419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1290260C-49D6-A745-B969-4A32F2768B9E}"/>
              </a:ext>
            </a:extLst>
          </p:cNvPr>
          <p:cNvSpPr>
            <a:spLocks noChangeArrowheads="1"/>
          </p:cNvSpPr>
          <p:nvPr/>
        </p:nvSpPr>
        <p:spPr bwMode="auto">
          <a:xfrm>
            <a:off x="1635265"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4F764C77-B8DC-AE4B-BE3A-40F29AEDF86B}"/>
              </a:ext>
            </a:extLst>
          </p:cNvPr>
          <p:cNvSpPr>
            <a:spLocks noChangeArrowheads="1"/>
          </p:cNvSpPr>
          <p:nvPr/>
        </p:nvSpPr>
        <p:spPr bwMode="auto">
          <a:xfrm>
            <a:off x="6430696"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6DA0013C-8425-1B41-A881-0FFFDC42EBD8}"/>
              </a:ext>
            </a:extLst>
          </p:cNvPr>
          <p:cNvSpPr>
            <a:spLocks noChangeArrowheads="1"/>
          </p:cNvSpPr>
          <p:nvPr/>
        </p:nvSpPr>
        <p:spPr bwMode="auto">
          <a:xfrm rot="5400000">
            <a:off x="3924300" y="436254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293901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7" name="Rectangle 43">
            <a:extLst>
              <a:ext uri="{FF2B5EF4-FFF2-40B4-BE49-F238E27FC236}">
                <a16:creationId xmlns:a16="http://schemas.microsoft.com/office/drawing/2014/main" id="{7421F958-1606-AE48-81BF-1300EEE59F98}"/>
              </a:ext>
            </a:extLst>
          </p:cNvPr>
          <p:cNvSpPr>
            <a:spLocks noChangeArrowheads="1"/>
          </p:cNvSpPr>
          <p:nvPr/>
        </p:nvSpPr>
        <p:spPr bwMode="auto">
          <a:xfrm>
            <a:off x="2438400" y="2590800"/>
            <a:ext cx="4343400" cy="2362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 name="Rectangle 2">
            <a:extLst>
              <a:ext uri="{FF2B5EF4-FFF2-40B4-BE49-F238E27FC236}">
                <a16:creationId xmlns:a16="http://schemas.microsoft.com/office/drawing/2014/main" id="{EE15C6FF-F1DF-5148-81D6-B5B903741732}"/>
              </a:ext>
            </a:extLst>
          </p:cNvPr>
          <p:cNvSpPr>
            <a:spLocks noGrp="1" noChangeArrowheads="1"/>
          </p:cNvSpPr>
          <p:nvPr>
            <p:ph type="title"/>
          </p:nvPr>
        </p:nvSpPr>
        <p:spPr>
          <a:xfrm>
            <a:off x="685800" y="0"/>
            <a:ext cx="7772400" cy="914400"/>
          </a:xfrm>
        </p:spPr>
        <p:txBody>
          <a:bodyPr vert="horz"/>
          <a:lstStyle/>
          <a:p>
            <a:r>
              <a:rPr lang="en-US" altLang="en-US" kern="1200" dirty="0">
                <a:solidFill>
                  <a:srgbClr val="0099A6"/>
                </a:solidFill>
              </a:rPr>
              <a:t>RASDS Protocol Specification View</a:t>
            </a:r>
            <a:br>
              <a:rPr lang="en-US" altLang="en-US" kern="1200" dirty="0">
                <a:solidFill>
                  <a:srgbClr val="0099A6"/>
                </a:solidFill>
              </a:rPr>
            </a:br>
            <a:r>
              <a:rPr lang="en-US" altLang="en-US" sz="2000" kern="1200" dirty="0">
                <a:solidFill>
                  <a:srgbClr val="0099A6"/>
                </a:solidFill>
              </a:rPr>
              <a:t>(with OSI-BRM interface aspects exposed)</a:t>
            </a:r>
            <a:endParaRPr lang="en-US" altLang="en-US" kern="1200" dirty="0">
              <a:solidFill>
                <a:srgbClr val="0099A6"/>
              </a:solidFill>
            </a:endParaRPr>
          </a:p>
        </p:txBody>
      </p:sp>
      <p:sp>
        <p:nvSpPr>
          <p:cNvPr id="21512" name="Line 8">
            <a:extLst>
              <a:ext uri="{FF2B5EF4-FFF2-40B4-BE49-F238E27FC236}">
                <a16:creationId xmlns:a16="http://schemas.microsoft.com/office/drawing/2014/main" id="{85871459-DDC5-C040-BCC5-16A10EB5BC5F}"/>
              </a:ext>
            </a:extLst>
          </p:cNvPr>
          <p:cNvSpPr>
            <a:spLocks noChangeShapeType="1"/>
          </p:cNvSpPr>
          <p:nvPr/>
        </p:nvSpPr>
        <p:spPr bwMode="auto">
          <a:xfrm>
            <a:off x="6781800" y="35052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9">
            <a:extLst>
              <a:ext uri="{FF2B5EF4-FFF2-40B4-BE49-F238E27FC236}">
                <a16:creationId xmlns:a16="http://schemas.microsoft.com/office/drawing/2014/main" id="{9DA71BD7-F3AA-ED4F-9898-B11C716DDF12}"/>
              </a:ext>
            </a:extLst>
          </p:cNvPr>
          <p:cNvSpPr>
            <a:spLocks noChangeShapeType="1"/>
          </p:cNvSpPr>
          <p:nvPr/>
        </p:nvSpPr>
        <p:spPr bwMode="auto">
          <a:xfrm>
            <a:off x="6781800" y="44958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Text Box 10">
            <a:extLst>
              <a:ext uri="{FF2B5EF4-FFF2-40B4-BE49-F238E27FC236}">
                <a16:creationId xmlns:a16="http://schemas.microsoft.com/office/drawing/2014/main" id="{4BFC0AD9-5112-C949-B3B4-497AA52EC06A}"/>
              </a:ext>
            </a:extLst>
          </p:cNvPr>
          <p:cNvSpPr txBox="1">
            <a:spLocks noChangeArrowheads="1"/>
          </p:cNvSpPr>
          <p:nvPr/>
        </p:nvSpPr>
        <p:spPr bwMode="auto">
          <a:xfrm>
            <a:off x="6934200" y="3505200"/>
            <a:ext cx="1390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PDU</a:t>
            </a:r>
          </a:p>
        </p:txBody>
      </p:sp>
      <p:sp>
        <p:nvSpPr>
          <p:cNvPr id="21515" name="Text Box 11">
            <a:extLst>
              <a:ext uri="{FF2B5EF4-FFF2-40B4-BE49-F238E27FC236}">
                <a16:creationId xmlns:a16="http://schemas.microsoft.com/office/drawing/2014/main" id="{934B3D39-B388-E441-AB8C-ECF3E5CB645F}"/>
              </a:ext>
            </a:extLst>
          </p:cNvPr>
          <p:cNvSpPr txBox="1">
            <a:spLocks noChangeArrowheads="1"/>
          </p:cNvSpPr>
          <p:nvPr/>
        </p:nvSpPr>
        <p:spPr bwMode="auto">
          <a:xfrm>
            <a:off x="6934200" y="4191000"/>
            <a:ext cx="125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PDU</a:t>
            </a:r>
          </a:p>
        </p:txBody>
      </p:sp>
      <p:sp>
        <p:nvSpPr>
          <p:cNvPr id="21516" name="Text Box 12">
            <a:extLst>
              <a:ext uri="{FF2B5EF4-FFF2-40B4-BE49-F238E27FC236}">
                <a16:creationId xmlns:a16="http://schemas.microsoft.com/office/drawing/2014/main" id="{3742585C-8C27-5549-8C8B-73D8F6D4D905}"/>
              </a:ext>
            </a:extLst>
          </p:cNvPr>
          <p:cNvSpPr txBox="1">
            <a:spLocks noChangeArrowheads="1"/>
          </p:cNvSpPr>
          <p:nvPr/>
        </p:nvSpPr>
        <p:spPr bwMode="auto">
          <a:xfrm>
            <a:off x="7383645" y="1992749"/>
            <a:ext cx="172675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u="sng" dirty="0"/>
              <a:t>Protocol Entity</a:t>
            </a:r>
          </a:p>
          <a:p>
            <a:r>
              <a:rPr lang="en-US" altLang="en-US" sz="1400" u="sng" dirty="0"/>
              <a:t>“connection”</a:t>
            </a:r>
          </a:p>
          <a:p>
            <a:endParaRPr lang="en-US" altLang="en-US" sz="1400" dirty="0"/>
          </a:p>
          <a:p>
            <a:r>
              <a:rPr lang="en-US" altLang="en-US" sz="1400" u="sng" dirty="0"/>
              <a:t>Peer Entity</a:t>
            </a:r>
          </a:p>
          <a:p>
            <a:r>
              <a:rPr lang="en-US" altLang="en-US" sz="1400" u="sng" dirty="0"/>
              <a:t>Protocol Behavior</a:t>
            </a:r>
          </a:p>
        </p:txBody>
      </p:sp>
      <p:sp>
        <p:nvSpPr>
          <p:cNvPr id="21517" name="Line 13">
            <a:extLst>
              <a:ext uri="{FF2B5EF4-FFF2-40B4-BE49-F238E27FC236}">
                <a16:creationId xmlns:a16="http://schemas.microsoft.com/office/drawing/2014/main" id="{FF25BF5F-800B-7940-AFD3-5E6C9DC66277}"/>
              </a:ext>
            </a:extLst>
          </p:cNvPr>
          <p:cNvSpPr>
            <a:spLocks noChangeShapeType="1"/>
          </p:cNvSpPr>
          <p:nvPr/>
        </p:nvSpPr>
        <p:spPr bwMode="auto">
          <a:xfrm flipH="1">
            <a:off x="6858000" y="2438400"/>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Text Box 14">
            <a:extLst>
              <a:ext uri="{FF2B5EF4-FFF2-40B4-BE49-F238E27FC236}">
                <a16:creationId xmlns:a16="http://schemas.microsoft.com/office/drawing/2014/main" id="{2B509295-A763-9147-84D0-8907BA8222E3}"/>
              </a:ext>
            </a:extLst>
          </p:cNvPr>
          <p:cNvSpPr txBox="1">
            <a:spLocks noChangeArrowheads="1"/>
          </p:cNvSpPr>
          <p:nvPr/>
        </p:nvSpPr>
        <p:spPr bwMode="auto">
          <a:xfrm>
            <a:off x="3124200" y="2667000"/>
            <a:ext cx="944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Indication</a:t>
            </a:r>
          </a:p>
          <a:p>
            <a:r>
              <a:rPr lang="en-US" altLang="en-US" sz="1400"/>
              <a:t>issuer</a:t>
            </a:r>
          </a:p>
        </p:txBody>
      </p:sp>
      <p:sp>
        <p:nvSpPr>
          <p:cNvPr id="21519" name="Text Box 15">
            <a:extLst>
              <a:ext uri="{FF2B5EF4-FFF2-40B4-BE49-F238E27FC236}">
                <a16:creationId xmlns:a16="http://schemas.microsoft.com/office/drawing/2014/main" id="{244BF071-2180-4F4B-BFD6-9A4F39EAC2CA}"/>
              </a:ext>
            </a:extLst>
          </p:cNvPr>
          <p:cNvSpPr txBox="1">
            <a:spLocks noChangeArrowheads="1"/>
          </p:cNvSpPr>
          <p:nvPr/>
        </p:nvSpPr>
        <p:spPr bwMode="auto">
          <a:xfrm>
            <a:off x="5029200" y="2667000"/>
            <a:ext cx="8461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Request</a:t>
            </a:r>
          </a:p>
          <a:p>
            <a:r>
              <a:rPr lang="en-US" altLang="en-US" sz="1400"/>
              <a:t>handler</a:t>
            </a:r>
          </a:p>
        </p:txBody>
      </p:sp>
      <p:sp>
        <p:nvSpPr>
          <p:cNvPr id="21522" name="Oval 18">
            <a:extLst>
              <a:ext uri="{FF2B5EF4-FFF2-40B4-BE49-F238E27FC236}">
                <a16:creationId xmlns:a16="http://schemas.microsoft.com/office/drawing/2014/main" id="{BD007CBD-BA75-5942-8F3A-887F9F1FA41A}"/>
              </a:ext>
            </a:extLst>
          </p:cNvPr>
          <p:cNvSpPr>
            <a:spLocks noChangeArrowheads="1"/>
          </p:cNvSpPr>
          <p:nvPr/>
        </p:nvSpPr>
        <p:spPr bwMode="auto">
          <a:xfrm>
            <a:off x="4343400" y="5791200"/>
            <a:ext cx="762000" cy="762000"/>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4" name="Text Box 20">
            <a:extLst>
              <a:ext uri="{FF2B5EF4-FFF2-40B4-BE49-F238E27FC236}">
                <a16:creationId xmlns:a16="http://schemas.microsoft.com/office/drawing/2014/main" id="{48259856-5243-194A-BE4D-9EA0F4FFF244}"/>
              </a:ext>
            </a:extLst>
          </p:cNvPr>
          <p:cNvSpPr txBox="1">
            <a:spLocks noChangeArrowheads="1"/>
          </p:cNvSpPr>
          <p:nvPr/>
        </p:nvSpPr>
        <p:spPr bwMode="auto">
          <a:xfrm>
            <a:off x="6061946" y="1292553"/>
            <a:ext cx="17764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u="sng" dirty="0"/>
              <a:t>Service (provided)</a:t>
            </a:r>
          </a:p>
          <a:p>
            <a:r>
              <a:rPr lang="en-US" altLang="en-US" sz="1400" dirty="0"/>
              <a:t>Interfaces (N-SAP)</a:t>
            </a:r>
          </a:p>
        </p:txBody>
      </p:sp>
      <p:sp>
        <p:nvSpPr>
          <p:cNvPr id="21525" name="Text Box 21">
            <a:extLst>
              <a:ext uri="{FF2B5EF4-FFF2-40B4-BE49-F238E27FC236}">
                <a16:creationId xmlns:a16="http://schemas.microsoft.com/office/drawing/2014/main" id="{D9273B44-A22D-C947-9CCB-580DAA7F5DC1}"/>
              </a:ext>
            </a:extLst>
          </p:cNvPr>
          <p:cNvSpPr txBox="1">
            <a:spLocks noChangeArrowheads="1"/>
          </p:cNvSpPr>
          <p:nvPr/>
        </p:nvSpPr>
        <p:spPr bwMode="auto">
          <a:xfrm>
            <a:off x="1066800" y="5959475"/>
            <a:ext cx="19062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u="sng" dirty="0"/>
              <a:t>Service (required)</a:t>
            </a:r>
          </a:p>
          <a:p>
            <a:r>
              <a:rPr lang="en-US" altLang="en-US" sz="1400" dirty="0"/>
              <a:t>Interfaces (N-1 SAP)</a:t>
            </a:r>
          </a:p>
        </p:txBody>
      </p:sp>
      <p:sp>
        <p:nvSpPr>
          <p:cNvPr id="21526" name="Line 22">
            <a:extLst>
              <a:ext uri="{FF2B5EF4-FFF2-40B4-BE49-F238E27FC236}">
                <a16:creationId xmlns:a16="http://schemas.microsoft.com/office/drawing/2014/main" id="{88FA3EF9-B69F-DC4A-8084-8B21C61CD520}"/>
              </a:ext>
            </a:extLst>
          </p:cNvPr>
          <p:cNvSpPr>
            <a:spLocks noChangeShapeType="1"/>
          </p:cNvSpPr>
          <p:nvPr/>
        </p:nvSpPr>
        <p:spPr bwMode="auto">
          <a:xfrm flipV="1">
            <a:off x="2590800" y="4953000"/>
            <a:ext cx="7620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7" name="AutoShape 23">
            <a:extLst>
              <a:ext uri="{FF2B5EF4-FFF2-40B4-BE49-F238E27FC236}">
                <a16:creationId xmlns:a16="http://schemas.microsoft.com/office/drawing/2014/main" id="{5AEC1946-C647-4C46-A2C5-E855BE789977}"/>
              </a:ext>
            </a:extLst>
          </p:cNvPr>
          <p:cNvSpPr>
            <a:spLocks noChangeArrowheads="1"/>
          </p:cNvSpPr>
          <p:nvPr/>
        </p:nvSpPr>
        <p:spPr bwMode="auto">
          <a:xfrm rot="21621180">
            <a:off x="4114800" y="1143000"/>
            <a:ext cx="685800" cy="800100"/>
          </a:xfrm>
          <a:prstGeom prst="triangle">
            <a:avLst>
              <a:gd name="adj" fmla="val 50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9" name="Line 25">
            <a:extLst>
              <a:ext uri="{FF2B5EF4-FFF2-40B4-BE49-F238E27FC236}">
                <a16:creationId xmlns:a16="http://schemas.microsoft.com/office/drawing/2014/main" id="{063300A4-EDD3-3C43-993C-681E1BBBD586}"/>
              </a:ext>
            </a:extLst>
          </p:cNvPr>
          <p:cNvSpPr>
            <a:spLocks noChangeShapeType="1"/>
          </p:cNvSpPr>
          <p:nvPr/>
        </p:nvSpPr>
        <p:spPr bwMode="auto">
          <a:xfrm>
            <a:off x="4724400" y="1905000"/>
            <a:ext cx="381000" cy="533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0" name="Line 26">
            <a:extLst>
              <a:ext uri="{FF2B5EF4-FFF2-40B4-BE49-F238E27FC236}">
                <a16:creationId xmlns:a16="http://schemas.microsoft.com/office/drawing/2014/main" id="{C875A5AD-50CD-644A-999A-5355FCB49DB7}"/>
              </a:ext>
            </a:extLst>
          </p:cNvPr>
          <p:cNvSpPr>
            <a:spLocks noChangeShapeType="1"/>
          </p:cNvSpPr>
          <p:nvPr/>
        </p:nvSpPr>
        <p:spPr bwMode="auto">
          <a:xfrm flipH="1">
            <a:off x="3886200" y="1905000"/>
            <a:ext cx="381000" cy="5334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1" name="Text Box 27">
            <a:extLst>
              <a:ext uri="{FF2B5EF4-FFF2-40B4-BE49-F238E27FC236}">
                <a16:creationId xmlns:a16="http://schemas.microsoft.com/office/drawing/2014/main" id="{893C7F0F-EC2F-1B47-AF5F-4FEC9BD3BB48}"/>
              </a:ext>
            </a:extLst>
          </p:cNvPr>
          <p:cNvSpPr txBox="1">
            <a:spLocks noChangeArrowheads="1"/>
          </p:cNvSpPr>
          <p:nvPr/>
        </p:nvSpPr>
        <p:spPr bwMode="auto">
          <a:xfrm>
            <a:off x="5029200" y="19812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1532" name="Text Box 28">
            <a:extLst>
              <a:ext uri="{FF2B5EF4-FFF2-40B4-BE49-F238E27FC236}">
                <a16:creationId xmlns:a16="http://schemas.microsoft.com/office/drawing/2014/main" id="{F1A18CB5-6589-994D-B037-4988C61067AA}"/>
              </a:ext>
            </a:extLst>
          </p:cNvPr>
          <p:cNvSpPr txBox="1">
            <a:spLocks noChangeArrowheads="1"/>
          </p:cNvSpPr>
          <p:nvPr/>
        </p:nvSpPr>
        <p:spPr bwMode="auto">
          <a:xfrm>
            <a:off x="3505200" y="20574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1533" name="Line 29">
            <a:extLst>
              <a:ext uri="{FF2B5EF4-FFF2-40B4-BE49-F238E27FC236}">
                <a16:creationId xmlns:a16="http://schemas.microsoft.com/office/drawing/2014/main" id="{417E533E-5AB7-DF4C-A2AB-0DCBC844D65D}"/>
              </a:ext>
            </a:extLst>
          </p:cNvPr>
          <p:cNvSpPr>
            <a:spLocks noChangeShapeType="1"/>
          </p:cNvSpPr>
          <p:nvPr/>
        </p:nvSpPr>
        <p:spPr bwMode="auto">
          <a:xfrm flipH="1">
            <a:off x="4953000" y="5105400"/>
            <a:ext cx="457200" cy="762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4" name="Line 30">
            <a:extLst>
              <a:ext uri="{FF2B5EF4-FFF2-40B4-BE49-F238E27FC236}">
                <a16:creationId xmlns:a16="http://schemas.microsoft.com/office/drawing/2014/main" id="{A9724279-3E30-B746-854C-B64963A0F689}"/>
              </a:ext>
            </a:extLst>
          </p:cNvPr>
          <p:cNvSpPr>
            <a:spLocks noChangeShapeType="1"/>
          </p:cNvSpPr>
          <p:nvPr/>
        </p:nvSpPr>
        <p:spPr bwMode="auto">
          <a:xfrm>
            <a:off x="4038600" y="5105400"/>
            <a:ext cx="381000" cy="762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5" name="Text Box 31">
            <a:extLst>
              <a:ext uri="{FF2B5EF4-FFF2-40B4-BE49-F238E27FC236}">
                <a16:creationId xmlns:a16="http://schemas.microsoft.com/office/drawing/2014/main" id="{43E74CA6-27C4-0A43-A2E5-7E62B54F8FDE}"/>
              </a:ext>
            </a:extLst>
          </p:cNvPr>
          <p:cNvSpPr txBox="1">
            <a:spLocks noChangeArrowheads="1"/>
          </p:cNvSpPr>
          <p:nvPr/>
        </p:nvSpPr>
        <p:spPr bwMode="auto">
          <a:xfrm>
            <a:off x="5257800" y="53340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1536" name="Text Box 32">
            <a:extLst>
              <a:ext uri="{FF2B5EF4-FFF2-40B4-BE49-F238E27FC236}">
                <a16:creationId xmlns:a16="http://schemas.microsoft.com/office/drawing/2014/main" id="{79401079-CEDF-524F-BBAD-6B554F8287CD}"/>
              </a:ext>
            </a:extLst>
          </p:cNvPr>
          <p:cNvSpPr txBox="1">
            <a:spLocks noChangeArrowheads="1"/>
          </p:cNvSpPr>
          <p:nvPr/>
        </p:nvSpPr>
        <p:spPr bwMode="auto">
          <a:xfrm>
            <a:off x="3759200" y="53340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1540" name="Text Box 36">
            <a:extLst>
              <a:ext uri="{FF2B5EF4-FFF2-40B4-BE49-F238E27FC236}">
                <a16:creationId xmlns:a16="http://schemas.microsoft.com/office/drawing/2014/main" id="{B3DDD705-B96F-304F-8C91-90B9328D74C4}"/>
              </a:ext>
            </a:extLst>
          </p:cNvPr>
          <p:cNvSpPr txBox="1">
            <a:spLocks noChangeArrowheads="1"/>
          </p:cNvSpPr>
          <p:nvPr/>
        </p:nvSpPr>
        <p:spPr bwMode="auto">
          <a:xfrm>
            <a:off x="669925" y="2068513"/>
            <a:ext cx="8763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u="sng"/>
              <a:t>I/O</a:t>
            </a:r>
          </a:p>
          <a:p>
            <a:r>
              <a:rPr lang="en-US" altLang="en-US" sz="1400"/>
              <a:t>Interface</a:t>
            </a:r>
          </a:p>
        </p:txBody>
      </p:sp>
      <p:sp>
        <p:nvSpPr>
          <p:cNvPr id="21541" name="Line 37">
            <a:extLst>
              <a:ext uri="{FF2B5EF4-FFF2-40B4-BE49-F238E27FC236}">
                <a16:creationId xmlns:a16="http://schemas.microsoft.com/office/drawing/2014/main" id="{3CF79D16-3E22-8D43-BC6C-8566D3AB806A}"/>
              </a:ext>
            </a:extLst>
          </p:cNvPr>
          <p:cNvSpPr>
            <a:spLocks noChangeShapeType="1"/>
          </p:cNvSpPr>
          <p:nvPr/>
        </p:nvSpPr>
        <p:spPr bwMode="auto">
          <a:xfrm>
            <a:off x="1447800" y="2362200"/>
            <a:ext cx="1219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2" name="Text Box 38">
            <a:extLst>
              <a:ext uri="{FF2B5EF4-FFF2-40B4-BE49-F238E27FC236}">
                <a16:creationId xmlns:a16="http://schemas.microsoft.com/office/drawing/2014/main" id="{FDE6A6B5-9A5F-3140-B831-E9CACB3C9C1F}"/>
              </a:ext>
            </a:extLst>
          </p:cNvPr>
          <p:cNvSpPr txBox="1">
            <a:spLocks noChangeArrowheads="1"/>
          </p:cNvSpPr>
          <p:nvPr/>
        </p:nvSpPr>
        <p:spPr bwMode="auto">
          <a:xfrm>
            <a:off x="3124200" y="1219200"/>
            <a:ext cx="10683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User</a:t>
            </a:r>
          </a:p>
          <a:p>
            <a:r>
              <a:rPr lang="en-US" altLang="en-US" sz="1400"/>
              <a:t>(layer N+1)</a:t>
            </a:r>
          </a:p>
        </p:txBody>
      </p:sp>
      <p:sp>
        <p:nvSpPr>
          <p:cNvPr id="21543" name="Text Box 39">
            <a:extLst>
              <a:ext uri="{FF2B5EF4-FFF2-40B4-BE49-F238E27FC236}">
                <a16:creationId xmlns:a16="http://schemas.microsoft.com/office/drawing/2014/main" id="{4841DBF1-3939-144D-8389-B0B58637EC68}"/>
              </a:ext>
            </a:extLst>
          </p:cNvPr>
          <p:cNvSpPr txBox="1">
            <a:spLocks noChangeArrowheads="1"/>
          </p:cNvSpPr>
          <p:nvPr/>
        </p:nvSpPr>
        <p:spPr bwMode="auto">
          <a:xfrm>
            <a:off x="3352800" y="5943600"/>
            <a:ext cx="10239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Medium</a:t>
            </a:r>
          </a:p>
          <a:p>
            <a:r>
              <a:rPr lang="en-US" altLang="en-US" sz="1400"/>
              <a:t>(layer N-1)</a:t>
            </a:r>
          </a:p>
        </p:txBody>
      </p:sp>
      <p:sp>
        <p:nvSpPr>
          <p:cNvPr id="21544" name="Line 40">
            <a:extLst>
              <a:ext uri="{FF2B5EF4-FFF2-40B4-BE49-F238E27FC236}">
                <a16:creationId xmlns:a16="http://schemas.microsoft.com/office/drawing/2014/main" id="{4326BD5E-E0F8-F34B-978A-C2F0B59D16A9}"/>
              </a:ext>
            </a:extLst>
          </p:cNvPr>
          <p:cNvSpPr>
            <a:spLocks noChangeShapeType="1"/>
          </p:cNvSpPr>
          <p:nvPr/>
        </p:nvSpPr>
        <p:spPr bwMode="auto">
          <a:xfrm flipH="1">
            <a:off x="5562600" y="1768475"/>
            <a:ext cx="982845" cy="669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5" name="Text Box 41">
            <a:extLst>
              <a:ext uri="{FF2B5EF4-FFF2-40B4-BE49-F238E27FC236}">
                <a16:creationId xmlns:a16="http://schemas.microsoft.com/office/drawing/2014/main" id="{EFFF364E-36B1-5143-A7B6-69D796A5116D}"/>
              </a:ext>
            </a:extLst>
          </p:cNvPr>
          <p:cNvSpPr txBox="1">
            <a:spLocks noChangeArrowheads="1"/>
          </p:cNvSpPr>
          <p:nvPr/>
        </p:nvSpPr>
        <p:spPr bwMode="auto">
          <a:xfrm>
            <a:off x="419100" y="3223181"/>
            <a:ext cx="1752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u="sng" dirty="0"/>
              <a:t>Protocol Communications Behavior (functions)</a:t>
            </a:r>
          </a:p>
        </p:txBody>
      </p:sp>
      <p:sp>
        <p:nvSpPr>
          <p:cNvPr id="21546" name="Line 42">
            <a:extLst>
              <a:ext uri="{FF2B5EF4-FFF2-40B4-BE49-F238E27FC236}">
                <a16:creationId xmlns:a16="http://schemas.microsoft.com/office/drawing/2014/main" id="{3E6A311C-63AC-F74F-88F5-A62C8AAF5EDE}"/>
              </a:ext>
            </a:extLst>
          </p:cNvPr>
          <p:cNvSpPr>
            <a:spLocks noChangeShapeType="1"/>
          </p:cNvSpPr>
          <p:nvPr/>
        </p:nvSpPr>
        <p:spPr bwMode="auto">
          <a:xfrm flipV="1">
            <a:off x="1447800" y="3740151"/>
            <a:ext cx="2928938" cy="6984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8" name="Oval 44">
            <a:extLst>
              <a:ext uri="{FF2B5EF4-FFF2-40B4-BE49-F238E27FC236}">
                <a16:creationId xmlns:a16="http://schemas.microsoft.com/office/drawing/2014/main" id="{52ADD7E7-8228-6549-9A73-F56D4B59D75E}"/>
              </a:ext>
            </a:extLst>
          </p:cNvPr>
          <p:cNvSpPr>
            <a:spLocks noChangeArrowheads="1"/>
          </p:cNvSpPr>
          <p:nvPr/>
        </p:nvSpPr>
        <p:spPr bwMode="auto">
          <a:xfrm>
            <a:off x="3505200" y="24384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9" name="Oval 45">
            <a:extLst>
              <a:ext uri="{FF2B5EF4-FFF2-40B4-BE49-F238E27FC236}">
                <a16:creationId xmlns:a16="http://schemas.microsoft.com/office/drawing/2014/main" id="{EC5BD238-D4DB-DF40-8B80-640BA1670517}"/>
              </a:ext>
            </a:extLst>
          </p:cNvPr>
          <p:cNvSpPr>
            <a:spLocks noChangeArrowheads="1"/>
          </p:cNvSpPr>
          <p:nvPr/>
        </p:nvSpPr>
        <p:spPr bwMode="auto">
          <a:xfrm>
            <a:off x="4876800" y="24384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0" name="Text Box 46">
            <a:extLst>
              <a:ext uri="{FF2B5EF4-FFF2-40B4-BE49-F238E27FC236}">
                <a16:creationId xmlns:a16="http://schemas.microsoft.com/office/drawing/2014/main" id="{F1AC902F-6911-D948-AB28-3E319F08FBA7}"/>
              </a:ext>
            </a:extLst>
          </p:cNvPr>
          <p:cNvSpPr txBox="1">
            <a:spLocks noChangeArrowheads="1"/>
          </p:cNvSpPr>
          <p:nvPr/>
        </p:nvSpPr>
        <p:spPr bwMode="auto">
          <a:xfrm>
            <a:off x="3200400" y="4419600"/>
            <a:ext cx="944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Indication</a:t>
            </a:r>
          </a:p>
          <a:p>
            <a:r>
              <a:rPr lang="en-US" altLang="en-US" sz="1400"/>
              <a:t>handler</a:t>
            </a:r>
          </a:p>
        </p:txBody>
      </p:sp>
      <p:sp>
        <p:nvSpPr>
          <p:cNvPr id="21551" name="Text Box 47">
            <a:extLst>
              <a:ext uri="{FF2B5EF4-FFF2-40B4-BE49-F238E27FC236}">
                <a16:creationId xmlns:a16="http://schemas.microsoft.com/office/drawing/2014/main" id="{283CF829-7282-8248-9024-E15D53D1C957}"/>
              </a:ext>
            </a:extLst>
          </p:cNvPr>
          <p:cNvSpPr txBox="1">
            <a:spLocks noChangeArrowheads="1"/>
          </p:cNvSpPr>
          <p:nvPr/>
        </p:nvSpPr>
        <p:spPr bwMode="auto">
          <a:xfrm>
            <a:off x="5181600" y="4343400"/>
            <a:ext cx="8461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Request</a:t>
            </a:r>
          </a:p>
          <a:p>
            <a:r>
              <a:rPr lang="en-US" altLang="en-US" sz="1400"/>
              <a:t>issuer</a:t>
            </a:r>
          </a:p>
        </p:txBody>
      </p:sp>
      <p:sp>
        <p:nvSpPr>
          <p:cNvPr id="21552" name="Oval 48">
            <a:extLst>
              <a:ext uri="{FF2B5EF4-FFF2-40B4-BE49-F238E27FC236}">
                <a16:creationId xmlns:a16="http://schemas.microsoft.com/office/drawing/2014/main" id="{8A7C814A-3F81-1547-89FE-D99B25F4DC28}"/>
              </a:ext>
            </a:extLst>
          </p:cNvPr>
          <p:cNvSpPr>
            <a:spLocks noChangeArrowheads="1"/>
          </p:cNvSpPr>
          <p:nvPr/>
        </p:nvSpPr>
        <p:spPr bwMode="auto">
          <a:xfrm>
            <a:off x="3733800" y="48768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3" name="Oval 49">
            <a:extLst>
              <a:ext uri="{FF2B5EF4-FFF2-40B4-BE49-F238E27FC236}">
                <a16:creationId xmlns:a16="http://schemas.microsoft.com/office/drawing/2014/main" id="{6D9F6E8D-A0DD-9E46-9D54-239E1D1BCC71}"/>
              </a:ext>
            </a:extLst>
          </p:cNvPr>
          <p:cNvSpPr>
            <a:spLocks noChangeArrowheads="1"/>
          </p:cNvSpPr>
          <p:nvPr/>
        </p:nvSpPr>
        <p:spPr bwMode="auto">
          <a:xfrm>
            <a:off x="5105400" y="48768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4" name="Line 50">
            <a:extLst>
              <a:ext uri="{FF2B5EF4-FFF2-40B4-BE49-F238E27FC236}">
                <a16:creationId xmlns:a16="http://schemas.microsoft.com/office/drawing/2014/main" id="{4726AAF2-FF2C-044F-80CE-8F7D32FEB376}"/>
              </a:ext>
            </a:extLst>
          </p:cNvPr>
          <p:cNvSpPr>
            <a:spLocks noChangeShapeType="1"/>
          </p:cNvSpPr>
          <p:nvPr/>
        </p:nvSpPr>
        <p:spPr bwMode="auto">
          <a:xfrm flipH="1">
            <a:off x="7696200" y="3124200"/>
            <a:ext cx="533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a:extLst>
              <a:ext uri="{FF2B5EF4-FFF2-40B4-BE49-F238E27FC236}">
                <a16:creationId xmlns:a16="http://schemas.microsoft.com/office/drawing/2014/main" id="{6308207D-83D3-B64A-9E52-75D6FF29DB38}"/>
              </a:ext>
            </a:extLst>
          </p:cNvPr>
          <p:cNvSpPr>
            <a:spLocks noGrp="1"/>
          </p:cNvSpPr>
          <p:nvPr>
            <p:ph type="dt" sz="half" idx="2"/>
          </p:nvPr>
        </p:nvSpPr>
        <p:spPr/>
        <p:txBody>
          <a:bodyPr/>
          <a:lstStyle/>
          <a:p>
            <a:r>
              <a:rPr lang="en-US"/>
              <a:t>10 October 2021</a:t>
            </a:r>
            <a:endParaRPr lang="en-US" dirty="0"/>
          </a:p>
        </p:txBody>
      </p:sp>
    </p:spTree>
    <p:extLst>
      <p:ext uri="{BB962C8B-B14F-4D97-AF65-F5344CB8AC3E}">
        <p14:creationId xmlns:p14="http://schemas.microsoft.com/office/powerpoint/2010/main" val="710013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Title 1"/>
          <p:cNvSpPr txBox="1">
            <a:spLocks/>
          </p:cNvSpPr>
          <p:nvPr/>
        </p:nvSpPr>
        <p:spPr bwMode="auto">
          <a:xfrm>
            <a:off x="1235870" y="77756"/>
            <a:ext cx="7010400" cy="990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1800" dirty="0"/>
              <a:t>SCCS example: SSI Secure End-to-End Forward Protocol Deployment - SSI Agency Supporting SSI Agency</a:t>
            </a:r>
          </a:p>
        </p:txBody>
      </p:sp>
      <p:grpSp>
        <p:nvGrpSpPr>
          <p:cNvPr id="4" name="Group 3"/>
          <p:cNvGrpSpPr/>
          <p:nvPr/>
        </p:nvGrpSpPr>
        <p:grpSpPr>
          <a:xfrm>
            <a:off x="1566864" y="1295400"/>
            <a:ext cx="6181725" cy="4838700"/>
            <a:chOff x="1566864" y="1752600"/>
            <a:chExt cx="6181725" cy="4838700"/>
          </a:xfrm>
        </p:grpSpPr>
        <p:sp>
          <p:nvSpPr>
            <p:cNvPr id="38913" name="Rectangle 97"/>
            <p:cNvSpPr>
              <a:spLocks noChangeArrowheads="1"/>
            </p:cNvSpPr>
            <p:nvPr/>
          </p:nvSpPr>
          <p:spPr bwMode="auto">
            <a:xfrm>
              <a:off x="5962651" y="2065338"/>
              <a:ext cx="1785938" cy="3904488"/>
            </a:xfrm>
            <a:prstGeom prst="cube">
              <a:avLst>
                <a:gd name="adj" fmla="val 5639"/>
              </a:avLst>
            </a:prstGeom>
            <a:solidFill>
              <a:srgbClr val="CCFF66">
                <a:alpha val="76077"/>
              </a:srgbClr>
            </a:solidFill>
            <a:ln>
              <a:noFill/>
            </a:ln>
            <a:extLst>
              <a:ext uri="{91240B29-F687-4f45-9708-019B960494DF}">
                <a14:hiddenLine xmlns:a14="http://schemas.microsoft.com/office/drawing/2010/main" xmlns="" w="38100">
                  <a:solidFill>
                    <a:srgbClr val="000000"/>
                  </a:solidFill>
                  <a:round/>
                  <a:headEnd/>
                  <a:tailEnd/>
                </a14:hiddenLine>
              </a:ext>
            </a:extLst>
          </p:spPr>
          <p:txBody>
            <a:bodyPr/>
            <a:lstStyle/>
            <a:p>
              <a:pPr algn="ctr"/>
              <a:endParaRPr kumimoji="1" lang="en-GB" sz="2400">
                <a:solidFill>
                  <a:schemeClr val="tx1"/>
                </a:solidFill>
              </a:endParaRPr>
            </a:p>
          </p:txBody>
        </p:sp>
        <p:sp>
          <p:nvSpPr>
            <p:cNvPr id="38914" name="Rectangle 97"/>
            <p:cNvSpPr>
              <a:spLocks noChangeArrowheads="1"/>
            </p:cNvSpPr>
            <p:nvPr/>
          </p:nvSpPr>
          <p:spPr bwMode="auto">
            <a:xfrm>
              <a:off x="3840164" y="2065338"/>
              <a:ext cx="1754187" cy="3904488"/>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kumimoji="1" lang="en-GB" sz="2400">
                <a:solidFill>
                  <a:schemeClr val="tx1"/>
                </a:solidFill>
              </a:endParaRPr>
            </a:p>
          </p:txBody>
        </p:sp>
        <p:sp>
          <p:nvSpPr>
            <p:cNvPr id="38915" name="Rectangle 97"/>
            <p:cNvSpPr>
              <a:spLocks noChangeArrowheads="1"/>
            </p:cNvSpPr>
            <p:nvPr/>
          </p:nvSpPr>
          <p:spPr bwMode="auto">
            <a:xfrm>
              <a:off x="1566864" y="2065338"/>
              <a:ext cx="1800225" cy="3903662"/>
            </a:xfrm>
            <a:prstGeom prst="cube">
              <a:avLst>
                <a:gd name="adj" fmla="val 4903"/>
              </a:avLst>
            </a:prstGeom>
            <a:solidFill>
              <a:srgbClr val="CCFF66">
                <a:alpha val="7607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kumimoji="1" lang="en-GB" sz="2400">
                <a:solidFill>
                  <a:schemeClr val="tx1"/>
                </a:solidFill>
              </a:endParaRPr>
            </a:p>
          </p:txBody>
        </p:sp>
        <p:cxnSp>
          <p:nvCxnSpPr>
            <p:cNvPr id="38916" name="Straight Connector 151"/>
            <p:cNvCxnSpPr>
              <a:cxnSpLocks noChangeShapeType="1"/>
            </p:cNvCxnSpPr>
            <p:nvPr/>
          </p:nvCxnSpPr>
          <p:spPr bwMode="auto">
            <a:xfrm>
              <a:off x="4298951" y="6203950"/>
              <a:ext cx="320992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38917" name="Straight Connector 157"/>
            <p:cNvCxnSpPr>
              <a:cxnSpLocks noChangeShapeType="1"/>
            </p:cNvCxnSpPr>
            <p:nvPr/>
          </p:nvCxnSpPr>
          <p:spPr bwMode="auto">
            <a:xfrm rot="5400000">
              <a:off x="4862514" y="59753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38918" name="Elbow Connector 178"/>
            <p:cNvCxnSpPr>
              <a:cxnSpLocks noChangeShapeType="1"/>
              <a:stCxn id="38935" idx="3"/>
              <a:endCxn id="38947" idx="1"/>
            </p:cNvCxnSpPr>
            <p:nvPr/>
          </p:nvCxnSpPr>
          <p:spPr bwMode="auto">
            <a:xfrm>
              <a:off x="2330451" y="5652294"/>
              <a:ext cx="1598613" cy="4763"/>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38919" name="Straight Connector 264"/>
            <p:cNvCxnSpPr>
              <a:cxnSpLocks noChangeShapeType="1"/>
            </p:cNvCxnSpPr>
            <p:nvPr/>
          </p:nvCxnSpPr>
          <p:spPr bwMode="auto">
            <a:xfrm rot="5400000">
              <a:off x="6213476" y="59753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38920" name="Rectangle 669"/>
            <p:cNvSpPr>
              <a:spLocks noChangeArrowheads="1"/>
            </p:cNvSpPr>
            <p:nvPr/>
          </p:nvSpPr>
          <p:spPr bwMode="auto">
            <a:xfrm>
              <a:off x="4057651" y="2154238"/>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a:t>Earth-Space</a:t>
              </a:r>
            </a:p>
            <a:p>
              <a:pPr algn="ctr"/>
              <a:r>
                <a:rPr lang="en-US" sz="1000" b="1"/>
                <a:t>Link Terminal</a:t>
              </a:r>
            </a:p>
          </p:txBody>
        </p:sp>
        <p:sp>
          <p:nvSpPr>
            <p:cNvPr id="38921" name="Rectangle 671"/>
            <p:cNvSpPr>
              <a:spLocks noChangeArrowheads="1"/>
            </p:cNvSpPr>
            <p:nvPr/>
          </p:nvSpPr>
          <p:spPr bwMode="auto">
            <a:xfrm>
              <a:off x="6262689" y="2154238"/>
              <a:ext cx="11858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Earth </a:t>
              </a:r>
              <a:br>
                <a:rPr lang="en-US" sz="1000" b="1" dirty="0"/>
              </a:br>
              <a:r>
                <a:rPr lang="en-US" sz="1000" b="1" dirty="0"/>
                <a:t>User Node</a:t>
              </a:r>
              <a:endParaRPr lang="en-US" sz="1000" dirty="0"/>
            </a:p>
          </p:txBody>
        </p:sp>
        <p:sp>
          <p:nvSpPr>
            <p:cNvPr id="38922" name="Rectangle 672"/>
            <p:cNvSpPr>
              <a:spLocks noChangeArrowheads="1"/>
            </p:cNvSpPr>
            <p:nvPr/>
          </p:nvSpPr>
          <p:spPr bwMode="auto">
            <a:xfrm>
              <a:off x="1924051" y="2154238"/>
              <a:ext cx="10858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Space </a:t>
              </a:r>
              <a:br>
                <a:rPr lang="en-US" sz="1000" b="1" dirty="0"/>
              </a:br>
              <a:r>
                <a:rPr lang="en-US" sz="1000" b="1" dirty="0"/>
                <a:t>User Node</a:t>
              </a:r>
              <a:endParaRPr lang="en-US" sz="1000" dirty="0"/>
            </a:p>
          </p:txBody>
        </p:sp>
        <p:sp>
          <p:nvSpPr>
            <p:cNvPr id="38923" name="Text Box 57"/>
            <p:cNvSpPr txBox="1">
              <a:spLocks noChangeArrowheads="1"/>
            </p:cNvSpPr>
            <p:nvPr/>
          </p:nvSpPr>
          <p:spPr bwMode="auto">
            <a:xfrm>
              <a:off x="3035301" y="6005513"/>
              <a:ext cx="11874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38924" name="Text Box 57"/>
            <p:cNvSpPr txBox="1">
              <a:spLocks noChangeArrowheads="1"/>
            </p:cNvSpPr>
            <p:nvPr/>
          </p:nvSpPr>
          <p:spPr bwMode="auto">
            <a:xfrm>
              <a:off x="6100764" y="6191250"/>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Terrestrial</a:t>
              </a:r>
            </a:p>
            <a:p>
              <a:pPr algn="ctr" eaLnBrk="1" hangingPunct="1"/>
              <a:r>
                <a:rPr lang="en-GB" sz="1000" b="1">
                  <a:solidFill>
                    <a:srgbClr val="000099"/>
                  </a:solidFill>
                  <a:latin typeface="Calibri" pitchFamily="34" charset="0"/>
                </a:rPr>
                <a:t>WAN</a:t>
              </a:r>
            </a:p>
          </p:txBody>
        </p:sp>
        <p:sp>
          <p:nvSpPr>
            <p:cNvPr id="38925" name="Rectangle 591"/>
            <p:cNvSpPr>
              <a:spLocks noChangeArrowheads="1"/>
            </p:cNvSpPr>
            <p:nvPr/>
          </p:nvSpPr>
          <p:spPr bwMode="auto">
            <a:xfrm>
              <a:off x="4176714" y="1752600"/>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7" name="Rectangle 591"/>
            <p:cNvSpPr>
              <a:spLocks noChangeArrowheads="1"/>
            </p:cNvSpPr>
            <p:nvPr/>
          </p:nvSpPr>
          <p:spPr bwMode="auto">
            <a:xfrm>
              <a:off x="6315077" y="1752600"/>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8" name="Rectangle 591"/>
            <p:cNvSpPr>
              <a:spLocks noChangeArrowheads="1"/>
            </p:cNvSpPr>
            <p:nvPr/>
          </p:nvSpPr>
          <p:spPr bwMode="auto">
            <a:xfrm>
              <a:off x="1926433" y="1752600"/>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9" name="TextBox 76"/>
            <p:cNvSpPr txBox="1">
              <a:spLocks noChangeArrowheads="1"/>
            </p:cNvSpPr>
            <p:nvPr/>
          </p:nvSpPr>
          <p:spPr bwMode="auto">
            <a:xfrm>
              <a:off x="2363789" y="4879975"/>
              <a:ext cx="4238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X</a:t>
              </a:r>
            </a:p>
          </p:txBody>
        </p:sp>
        <p:sp>
          <p:nvSpPr>
            <p:cNvPr id="72" name="Rounded Rectangle 71"/>
            <p:cNvSpPr/>
            <p:nvPr/>
          </p:nvSpPr>
          <p:spPr bwMode="auto">
            <a:xfrm>
              <a:off x="1782764" y="2828925"/>
              <a:ext cx="517525" cy="230188"/>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sp>
          <p:nvSpPr>
            <p:cNvPr id="38931" name="TextBox 77"/>
            <p:cNvSpPr txBox="1">
              <a:spLocks noChangeArrowheads="1"/>
            </p:cNvSpPr>
            <p:nvPr/>
          </p:nvSpPr>
          <p:spPr bwMode="auto">
            <a:xfrm>
              <a:off x="3806826" y="4859338"/>
              <a:ext cx="4238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X</a:t>
              </a:r>
            </a:p>
          </p:txBody>
        </p:sp>
        <p:sp>
          <p:nvSpPr>
            <p:cNvPr id="75" name="Magnetic Disk 18"/>
            <p:cNvSpPr/>
            <p:nvPr/>
          </p:nvSpPr>
          <p:spPr>
            <a:xfrm>
              <a:off x="2717801" y="2749550"/>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a:p>
          </p:txBody>
        </p:sp>
        <p:cxnSp>
          <p:nvCxnSpPr>
            <p:cNvPr id="76" name="Straight Connector 75"/>
            <p:cNvCxnSpPr>
              <a:cxnSpLocks noChangeShapeType="1"/>
              <a:stCxn id="38939" idx="4"/>
              <a:endCxn id="38935" idx="0"/>
            </p:cNvCxnSpPr>
            <p:nvPr/>
          </p:nvCxnSpPr>
          <p:spPr bwMode="auto">
            <a:xfrm>
              <a:off x="2044701" y="3679825"/>
              <a:ext cx="1588" cy="188118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34" name="Text Box 15"/>
            <p:cNvSpPr txBox="1">
              <a:spLocks noChangeArrowheads="1"/>
            </p:cNvSpPr>
            <p:nvPr/>
          </p:nvSpPr>
          <p:spPr bwMode="auto">
            <a:xfrm>
              <a:off x="1760540" y="4906963"/>
              <a:ext cx="56991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highlight>
                    <a:srgbClr val="00FF00"/>
                  </a:highlight>
                  <a:latin typeface="Calibri" pitchFamily="34" charset="0"/>
                  <a:ea typeface="ÇlÇr ñæí©" charset="-128"/>
                </a:rPr>
                <a:t>AOS/TC</a:t>
              </a:r>
              <a:endParaRPr lang="en-US" sz="900" dirty="0">
                <a:solidFill>
                  <a:schemeClr val="tx1"/>
                </a:solidFill>
                <a:highlight>
                  <a:srgbClr val="00FF00"/>
                </a:highlight>
                <a:latin typeface="Calibri" pitchFamily="34" charset="0"/>
              </a:endParaRPr>
            </a:p>
          </p:txBody>
        </p:sp>
        <p:sp>
          <p:nvSpPr>
            <p:cNvPr id="38935" name="Text Box 12"/>
            <p:cNvSpPr txBox="1">
              <a:spLocks noChangeArrowheads="1"/>
            </p:cNvSpPr>
            <p:nvPr/>
          </p:nvSpPr>
          <p:spPr bwMode="auto">
            <a:xfrm>
              <a:off x="1760539" y="5561013"/>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36" name="Text Box 12"/>
            <p:cNvSpPr txBox="1">
              <a:spLocks noChangeArrowheads="1"/>
            </p:cNvSpPr>
            <p:nvPr/>
          </p:nvSpPr>
          <p:spPr bwMode="auto">
            <a:xfrm>
              <a:off x="1760539" y="5346700"/>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37" name="Text Box 15"/>
            <p:cNvSpPr txBox="1">
              <a:spLocks noChangeArrowheads="1"/>
            </p:cNvSpPr>
            <p:nvPr/>
          </p:nvSpPr>
          <p:spPr bwMode="auto">
            <a:xfrm>
              <a:off x="2665414" y="3798888"/>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38" name="Text Box 15"/>
            <p:cNvSpPr txBox="1">
              <a:spLocks noChangeArrowheads="1"/>
            </p:cNvSpPr>
            <p:nvPr/>
          </p:nvSpPr>
          <p:spPr bwMode="auto">
            <a:xfrm>
              <a:off x="1760540" y="46863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39" name="Oval 7"/>
            <p:cNvSpPr>
              <a:spLocks noChangeArrowheads="1"/>
            </p:cNvSpPr>
            <p:nvPr/>
          </p:nvSpPr>
          <p:spPr bwMode="auto">
            <a:xfrm>
              <a:off x="1663701" y="3386138"/>
              <a:ext cx="762000" cy="2936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Msg</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8940" name="Elbow Connector 82"/>
            <p:cNvCxnSpPr>
              <a:cxnSpLocks noChangeShapeType="1"/>
              <a:stCxn id="38937" idx="2"/>
              <a:endCxn id="38985" idx="3"/>
            </p:cNvCxnSpPr>
            <p:nvPr/>
          </p:nvCxnSpPr>
          <p:spPr bwMode="auto">
            <a:xfrm rot="5400000">
              <a:off x="2575191" y="3745706"/>
              <a:ext cx="136260" cy="610925"/>
            </a:xfrm>
            <a:prstGeom prst="bentConnector2">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8941" name="Elbow Connector 83"/>
            <p:cNvCxnSpPr>
              <a:cxnSpLocks noChangeShapeType="1"/>
              <a:stCxn id="75" idx="3"/>
              <a:endCxn id="38937" idx="0"/>
            </p:cNvCxnSpPr>
            <p:nvPr/>
          </p:nvCxnSpPr>
          <p:spPr bwMode="auto">
            <a:xfrm rot="16200000" flipH="1">
              <a:off x="2536033" y="3386931"/>
              <a:ext cx="820738" cy="3175"/>
            </a:xfrm>
            <a:prstGeom prst="bentConnector3">
              <a:avLst>
                <a:gd name="adj1" fmla="val 50000"/>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8942" name="Elbow Connector 84"/>
            <p:cNvCxnSpPr>
              <a:cxnSpLocks noChangeShapeType="1"/>
              <a:stCxn id="72" idx="2"/>
              <a:endCxn id="38939" idx="0"/>
            </p:cNvCxnSpPr>
            <p:nvPr/>
          </p:nvCxnSpPr>
          <p:spPr bwMode="auto">
            <a:xfrm>
              <a:off x="2041527" y="3059113"/>
              <a:ext cx="3174" cy="327025"/>
            </a:xfrm>
            <a:prstGeom prst="straightConnector1">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sp>
          <p:nvSpPr>
            <p:cNvPr id="38943" name="Oval 7"/>
            <p:cNvSpPr>
              <a:spLocks noChangeArrowheads="1"/>
            </p:cNvSpPr>
            <p:nvPr/>
          </p:nvSpPr>
          <p:spPr bwMode="auto">
            <a:xfrm>
              <a:off x="2566989" y="3184525"/>
              <a:ext cx="762000" cy="293688"/>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38944" name="Text Box 15"/>
            <p:cNvSpPr txBox="1">
              <a:spLocks noChangeArrowheads="1"/>
            </p:cNvSpPr>
            <p:nvPr/>
          </p:nvSpPr>
          <p:spPr bwMode="auto">
            <a:xfrm>
              <a:off x="1760540" y="4246033"/>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45" name="Text Box 15"/>
            <p:cNvSpPr txBox="1">
              <a:spLocks noChangeArrowheads="1"/>
            </p:cNvSpPr>
            <p:nvPr/>
          </p:nvSpPr>
          <p:spPr bwMode="auto">
            <a:xfrm>
              <a:off x="1760540" y="3811588"/>
              <a:ext cx="56673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highlight>
                    <a:srgbClr val="FFFF00"/>
                  </a:highlight>
                  <a:latin typeface="Calibri" pitchFamily="34" charset="0"/>
                  <a:ea typeface="ÇlÇr ñæí©" charset="-128"/>
                </a:rPr>
                <a:t>AMS</a:t>
              </a:r>
              <a:endParaRPr lang="en-US" sz="900" dirty="0">
                <a:solidFill>
                  <a:schemeClr val="tx1"/>
                </a:solidFill>
                <a:highlight>
                  <a:srgbClr val="FFFF00"/>
                </a:highlight>
                <a:latin typeface="Calibri" pitchFamily="34" charset="0"/>
              </a:endParaRPr>
            </a:p>
          </p:txBody>
        </p:sp>
        <p:sp>
          <p:nvSpPr>
            <p:cNvPr id="38946" name="Text Box 15"/>
            <p:cNvSpPr txBox="1">
              <a:spLocks noChangeArrowheads="1"/>
            </p:cNvSpPr>
            <p:nvPr/>
          </p:nvSpPr>
          <p:spPr bwMode="auto">
            <a:xfrm>
              <a:off x="1760540" y="4470400"/>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47" name="Text Box 12"/>
            <p:cNvSpPr txBox="1">
              <a:spLocks noChangeArrowheads="1"/>
            </p:cNvSpPr>
            <p:nvPr/>
          </p:nvSpPr>
          <p:spPr bwMode="auto">
            <a:xfrm>
              <a:off x="3929064" y="5565775"/>
              <a:ext cx="571500"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48" name="Text Box 16"/>
            <p:cNvSpPr txBox="1">
              <a:spLocks noChangeArrowheads="1"/>
            </p:cNvSpPr>
            <p:nvPr/>
          </p:nvSpPr>
          <p:spPr bwMode="auto">
            <a:xfrm>
              <a:off x="4635501" y="5567363"/>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92" name="Straight Connector 91"/>
            <p:cNvCxnSpPr>
              <a:cxnSpLocks noChangeShapeType="1"/>
              <a:stCxn id="38954" idx="3"/>
            </p:cNvCxnSpPr>
            <p:nvPr/>
          </p:nvCxnSpPr>
          <p:spPr bwMode="auto">
            <a:xfrm flipH="1">
              <a:off x="4176714" y="3323188"/>
              <a:ext cx="6492" cy="22108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93" name="Straight Connector 92"/>
            <p:cNvCxnSpPr>
              <a:cxnSpLocks noChangeShapeType="1"/>
              <a:stCxn id="38953" idx="5"/>
            </p:cNvCxnSpPr>
            <p:nvPr/>
          </p:nvCxnSpPr>
          <p:spPr bwMode="auto">
            <a:xfrm>
              <a:off x="4911726" y="4792663"/>
              <a:ext cx="0" cy="77311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51" name="Text Box 12"/>
            <p:cNvSpPr txBox="1">
              <a:spLocks noChangeArrowheads="1"/>
            </p:cNvSpPr>
            <p:nvPr/>
          </p:nvSpPr>
          <p:spPr bwMode="auto">
            <a:xfrm>
              <a:off x="3929064" y="5351463"/>
              <a:ext cx="5715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52" name="Text Box 15"/>
            <p:cNvSpPr txBox="1">
              <a:spLocks noChangeArrowheads="1"/>
            </p:cNvSpPr>
            <p:nvPr/>
          </p:nvSpPr>
          <p:spPr bwMode="auto">
            <a:xfrm>
              <a:off x="4635501" y="4902200"/>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F-Frame</a:t>
              </a:r>
              <a:endParaRPr lang="en-US" sz="900">
                <a:solidFill>
                  <a:schemeClr val="tx1"/>
                </a:solidFill>
                <a:latin typeface="Calibri" pitchFamily="34" charset="0"/>
              </a:endParaRPr>
            </a:p>
          </p:txBody>
        </p:sp>
        <p:sp>
          <p:nvSpPr>
            <p:cNvPr id="38953" name="Oval 7"/>
            <p:cNvSpPr>
              <a:spLocks noChangeArrowheads="1"/>
            </p:cNvSpPr>
            <p:nvPr/>
          </p:nvSpPr>
          <p:spPr bwMode="auto">
            <a:xfrm>
              <a:off x="4068764" y="4538663"/>
              <a:ext cx="987425" cy="296862"/>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Mux F-Frame</a:t>
              </a:r>
            </a:p>
            <a:p>
              <a:pPr algn="ctr">
                <a:lnSpc>
                  <a:spcPct val="80000"/>
                </a:lnSpc>
              </a:pPr>
              <a:r>
                <a:rPr lang="en-US" sz="900">
                  <a:latin typeface="Calibri" pitchFamily="34" charset="0"/>
                  <a:ea typeface="ÇlÇr ñæí©" charset="-128"/>
                </a:rPr>
                <a:t>Production</a:t>
              </a:r>
              <a:endParaRPr lang="en-US" sz="900">
                <a:latin typeface="Calibri" pitchFamily="34" charset="0"/>
              </a:endParaRPr>
            </a:p>
          </p:txBody>
        </p:sp>
        <p:sp>
          <p:nvSpPr>
            <p:cNvPr id="38954" name="Oval 7"/>
            <p:cNvSpPr>
              <a:spLocks noChangeArrowheads="1"/>
            </p:cNvSpPr>
            <p:nvPr/>
          </p:nvSpPr>
          <p:spPr bwMode="auto">
            <a:xfrm>
              <a:off x="4038601" y="3076575"/>
              <a:ext cx="987425" cy="28892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99" name="Magnetic Disk 18"/>
            <p:cNvSpPr/>
            <p:nvPr/>
          </p:nvSpPr>
          <p:spPr>
            <a:xfrm>
              <a:off x="4351339" y="2619375"/>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38956" name="Elbow Connector 274"/>
            <p:cNvCxnSpPr>
              <a:cxnSpLocks noChangeShapeType="1"/>
              <a:endCxn id="38954" idx="7"/>
            </p:cNvCxnSpPr>
            <p:nvPr/>
          </p:nvCxnSpPr>
          <p:spPr bwMode="auto">
            <a:xfrm>
              <a:off x="4600576" y="2809875"/>
              <a:ext cx="280988" cy="307975"/>
            </a:xfrm>
            <a:prstGeom prst="bentConnector2">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8957" name="Elbow Connector 15"/>
            <p:cNvCxnSpPr>
              <a:cxnSpLocks noChangeShapeType="1"/>
              <a:endCxn id="38954" idx="1"/>
            </p:cNvCxnSpPr>
            <p:nvPr/>
          </p:nvCxnSpPr>
          <p:spPr bwMode="auto">
            <a:xfrm rot="10800000" flipV="1">
              <a:off x="4183064" y="2809875"/>
              <a:ext cx="150812" cy="307975"/>
            </a:xfrm>
            <a:prstGeom prst="bentConnector2">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8958" name="Text Box 15"/>
            <p:cNvSpPr txBox="1">
              <a:spLocks noChangeArrowheads="1"/>
            </p:cNvSpPr>
            <p:nvPr/>
          </p:nvSpPr>
          <p:spPr bwMode="auto">
            <a:xfrm>
              <a:off x="3910014" y="4092575"/>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59" name="Text Box 15"/>
            <p:cNvSpPr txBox="1">
              <a:spLocks noChangeArrowheads="1"/>
            </p:cNvSpPr>
            <p:nvPr/>
          </p:nvSpPr>
          <p:spPr bwMode="auto">
            <a:xfrm>
              <a:off x="3910014" y="3657599"/>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endParaRPr lang="en-US" sz="900" dirty="0">
                <a:solidFill>
                  <a:schemeClr val="tx1"/>
                </a:solidFill>
                <a:latin typeface="Calibri" pitchFamily="34" charset="0"/>
              </a:endParaRPr>
            </a:p>
          </p:txBody>
        </p:sp>
        <p:sp>
          <p:nvSpPr>
            <p:cNvPr id="38960" name="Text Box 15"/>
            <p:cNvSpPr txBox="1">
              <a:spLocks noChangeArrowheads="1"/>
            </p:cNvSpPr>
            <p:nvPr/>
          </p:nvSpPr>
          <p:spPr bwMode="auto">
            <a:xfrm>
              <a:off x="3910014" y="3875088"/>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61" name="Text Box 15"/>
            <p:cNvSpPr txBox="1">
              <a:spLocks noChangeArrowheads="1"/>
            </p:cNvSpPr>
            <p:nvPr/>
          </p:nvSpPr>
          <p:spPr bwMode="auto">
            <a:xfrm>
              <a:off x="3910014" y="4308475"/>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highlight>
                    <a:srgbClr val="00FF00"/>
                  </a:highlight>
                  <a:latin typeface="Calibri" pitchFamily="34" charset="0"/>
                  <a:ea typeface="ÇlÇr ñæí©" charset="-128"/>
                </a:rPr>
                <a:t>AOS/TC</a:t>
              </a:r>
              <a:endParaRPr lang="en-US" sz="900" dirty="0">
                <a:solidFill>
                  <a:schemeClr val="tx1"/>
                </a:solidFill>
                <a:highlight>
                  <a:srgbClr val="00FF00"/>
                </a:highlight>
                <a:latin typeface="Calibri" pitchFamily="34" charset="0"/>
              </a:endParaRPr>
            </a:p>
          </p:txBody>
        </p:sp>
        <p:cxnSp>
          <p:nvCxnSpPr>
            <p:cNvPr id="106" name="Straight Connector 105"/>
            <p:cNvCxnSpPr>
              <a:cxnSpLocks noChangeShapeType="1"/>
            </p:cNvCxnSpPr>
            <p:nvPr/>
          </p:nvCxnSpPr>
          <p:spPr bwMode="auto">
            <a:xfrm>
              <a:off x="5386389" y="3619500"/>
              <a:ext cx="0" cy="19478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07" name="Straight Connector 106"/>
            <p:cNvCxnSpPr>
              <a:cxnSpLocks noChangeShapeType="1"/>
              <a:stCxn id="38954" idx="5"/>
            </p:cNvCxnSpPr>
            <p:nvPr/>
          </p:nvCxnSpPr>
          <p:spPr bwMode="auto">
            <a:xfrm>
              <a:off x="4881564" y="3322638"/>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64" name="Text Box 15"/>
            <p:cNvSpPr txBox="1">
              <a:spLocks noChangeArrowheads="1"/>
            </p:cNvSpPr>
            <p:nvPr/>
          </p:nvSpPr>
          <p:spPr bwMode="auto">
            <a:xfrm>
              <a:off x="4953000" y="3657598"/>
              <a:ext cx="576264" cy="205319"/>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10" name="TextBox 77"/>
            <p:cNvSpPr txBox="1">
              <a:spLocks noChangeArrowheads="1"/>
            </p:cNvSpPr>
            <p:nvPr/>
          </p:nvSpPr>
          <p:spPr bwMode="auto">
            <a:xfrm>
              <a:off x="6699467" y="4826000"/>
              <a:ext cx="57900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38966" name="Oval 7"/>
            <p:cNvSpPr>
              <a:spLocks noChangeArrowheads="1"/>
            </p:cNvSpPr>
            <p:nvPr/>
          </p:nvSpPr>
          <p:spPr bwMode="auto">
            <a:xfrm>
              <a:off x="6865939" y="3859213"/>
              <a:ext cx="76200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File Application</a:t>
              </a:r>
              <a:endParaRPr lang="en-US" sz="900">
                <a:latin typeface="Calibri" pitchFamily="34" charset="0"/>
              </a:endParaRPr>
            </a:p>
          </p:txBody>
        </p:sp>
        <p:sp>
          <p:nvSpPr>
            <p:cNvPr id="125" name="Magnetic Disk 18"/>
            <p:cNvSpPr/>
            <p:nvPr/>
          </p:nvSpPr>
          <p:spPr>
            <a:xfrm>
              <a:off x="7038976" y="3375025"/>
              <a:ext cx="409575" cy="204788"/>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sz="900"/>
            </a:p>
          </p:txBody>
        </p:sp>
        <p:sp>
          <p:nvSpPr>
            <p:cNvPr id="38968" name="Text Box 16"/>
            <p:cNvSpPr txBox="1">
              <a:spLocks noChangeArrowheads="1"/>
            </p:cNvSpPr>
            <p:nvPr/>
          </p:nvSpPr>
          <p:spPr bwMode="auto">
            <a:xfrm>
              <a:off x="6154739" y="5559425"/>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27" name="Straight Connector 126"/>
            <p:cNvCxnSpPr>
              <a:cxnSpLocks noChangeShapeType="1"/>
              <a:stCxn id="38972" idx="4"/>
              <a:endCxn id="38968" idx="0"/>
            </p:cNvCxnSpPr>
            <p:nvPr/>
          </p:nvCxnSpPr>
          <p:spPr bwMode="auto">
            <a:xfrm>
              <a:off x="6421439" y="4365625"/>
              <a:ext cx="0" cy="11938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70" name="Text Box 15"/>
            <p:cNvSpPr txBox="1">
              <a:spLocks noChangeArrowheads="1"/>
            </p:cNvSpPr>
            <p:nvPr/>
          </p:nvSpPr>
          <p:spPr bwMode="auto">
            <a:xfrm>
              <a:off x="6154739" y="5119688"/>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38971" name="Text Box 15"/>
            <p:cNvSpPr txBox="1">
              <a:spLocks noChangeArrowheads="1"/>
            </p:cNvSpPr>
            <p:nvPr/>
          </p:nvSpPr>
          <p:spPr bwMode="auto">
            <a:xfrm>
              <a:off x="6154739" y="4888970"/>
              <a:ext cx="5334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72" name="Oval 7"/>
            <p:cNvSpPr>
              <a:spLocks noChangeArrowheads="1"/>
            </p:cNvSpPr>
            <p:nvPr/>
          </p:nvSpPr>
          <p:spPr bwMode="auto">
            <a:xfrm>
              <a:off x="6040439" y="4073525"/>
              <a:ext cx="76200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Msg</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8973" name="Elbow Connector 135"/>
            <p:cNvCxnSpPr>
              <a:cxnSpLocks noChangeShapeType="1"/>
              <a:stCxn id="125" idx="3"/>
              <a:endCxn id="38966" idx="0"/>
            </p:cNvCxnSpPr>
            <p:nvPr/>
          </p:nvCxnSpPr>
          <p:spPr bwMode="auto">
            <a:xfrm>
              <a:off x="7243764" y="3579813"/>
              <a:ext cx="3175" cy="2794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37" name="Rounded Rectangle 136"/>
            <p:cNvSpPr/>
            <p:nvPr/>
          </p:nvSpPr>
          <p:spPr bwMode="auto">
            <a:xfrm>
              <a:off x="6156326" y="3567113"/>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cxnSp>
          <p:nvCxnSpPr>
            <p:cNvPr id="38975" name="Elbow Connector 137"/>
            <p:cNvCxnSpPr>
              <a:cxnSpLocks noChangeShapeType="1"/>
              <a:stCxn id="137" idx="2"/>
              <a:endCxn id="38972" idx="0"/>
            </p:cNvCxnSpPr>
            <p:nvPr/>
          </p:nvCxnSpPr>
          <p:spPr bwMode="auto">
            <a:xfrm>
              <a:off x="6415089" y="3797300"/>
              <a:ext cx="6350" cy="2762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8976" name="Elbow Connector 138"/>
            <p:cNvCxnSpPr>
              <a:cxnSpLocks noChangeShapeType="1"/>
              <a:stCxn id="38966" idx="4"/>
              <a:endCxn id="38981" idx="3"/>
            </p:cNvCxnSpPr>
            <p:nvPr/>
          </p:nvCxnSpPr>
          <p:spPr bwMode="auto">
            <a:xfrm rot="5400000">
              <a:off x="6656520" y="4180810"/>
              <a:ext cx="619917" cy="560922"/>
            </a:xfrm>
            <a:prstGeom prst="bentConnector2">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8977" name="Text Box 15"/>
            <p:cNvSpPr txBox="1">
              <a:spLocks noChangeArrowheads="1"/>
            </p:cNvSpPr>
            <p:nvPr/>
          </p:nvSpPr>
          <p:spPr bwMode="auto">
            <a:xfrm>
              <a:off x="6952458" y="4521200"/>
              <a:ext cx="58896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78" name="Text Box 15"/>
            <p:cNvSpPr txBox="1">
              <a:spLocks noChangeArrowheads="1"/>
            </p:cNvSpPr>
            <p:nvPr/>
          </p:nvSpPr>
          <p:spPr bwMode="auto">
            <a:xfrm>
              <a:off x="6154739" y="4457700"/>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highlight>
                    <a:srgbClr val="FFFF00"/>
                  </a:highlight>
                  <a:latin typeface="Calibri" pitchFamily="34" charset="0"/>
                  <a:ea typeface="ÇlÇr ñæí©" charset="-128"/>
                </a:rPr>
                <a:t>AMS</a:t>
              </a:r>
              <a:endParaRPr lang="en-US" sz="900">
                <a:solidFill>
                  <a:schemeClr val="tx1"/>
                </a:solidFill>
                <a:highlight>
                  <a:srgbClr val="FFFF00"/>
                </a:highlight>
                <a:latin typeface="Calibri" pitchFamily="34" charset="0"/>
              </a:endParaRPr>
            </a:p>
          </p:txBody>
        </p:sp>
        <p:sp>
          <p:nvSpPr>
            <p:cNvPr id="38979" name="Text Box 15"/>
            <p:cNvSpPr txBox="1">
              <a:spLocks noChangeArrowheads="1"/>
            </p:cNvSpPr>
            <p:nvPr/>
          </p:nvSpPr>
          <p:spPr bwMode="auto">
            <a:xfrm>
              <a:off x="4635501" y="5346700"/>
              <a:ext cx="889000"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IPSEC</a:t>
              </a:r>
              <a:endParaRPr lang="en-US" sz="900">
                <a:solidFill>
                  <a:schemeClr val="tx1"/>
                </a:solidFill>
                <a:latin typeface="Calibri" pitchFamily="34" charset="0"/>
              </a:endParaRPr>
            </a:p>
          </p:txBody>
        </p:sp>
        <p:sp>
          <p:nvSpPr>
            <p:cNvPr id="38980" name="Text Box 15"/>
            <p:cNvSpPr txBox="1">
              <a:spLocks noChangeArrowheads="1"/>
            </p:cNvSpPr>
            <p:nvPr/>
          </p:nvSpPr>
          <p:spPr bwMode="auto">
            <a:xfrm>
              <a:off x="6957220" y="4279900"/>
              <a:ext cx="579438"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File Secure</a:t>
              </a:r>
              <a:endParaRPr lang="en-US" sz="900" dirty="0">
                <a:solidFill>
                  <a:schemeClr val="tx1"/>
                </a:solidFill>
                <a:latin typeface="Calibri" pitchFamily="34" charset="0"/>
              </a:endParaRPr>
            </a:p>
          </p:txBody>
        </p:sp>
        <p:sp>
          <p:nvSpPr>
            <p:cNvPr id="38981" name="Text Box 15"/>
            <p:cNvSpPr txBox="1">
              <a:spLocks noChangeArrowheads="1"/>
            </p:cNvSpPr>
            <p:nvPr/>
          </p:nvSpPr>
          <p:spPr bwMode="auto">
            <a:xfrm>
              <a:off x="6157379" y="4679949"/>
              <a:ext cx="528638"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latin typeface="Calibri" pitchFamily="34" charset="0"/>
                  <a:ea typeface="ÇlÇr ñæí©" charset="-128"/>
                </a:rPr>
                <a:t>SBSP</a:t>
              </a:r>
            </a:p>
          </p:txBody>
        </p:sp>
        <p:sp>
          <p:nvSpPr>
            <p:cNvPr id="38982" name="Text Box 15"/>
            <p:cNvSpPr txBox="1">
              <a:spLocks noChangeArrowheads="1"/>
            </p:cNvSpPr>
            <p:nvPr/>
          </p:nvSpPr>
          <p:spPr bwMode="auto">
            <a:xfrm>
              <a:off x="2655889" y="3575050"/>
              <a:ext cx="579437"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File Secure</a:t>
              </a:r>
              <a:endParaRPr lang="en-US" sz="900">
                <a:solidFill>
                  <a:schemeClr val="tx1"/>
                </a:solidFill>
                <a:latin typeface="Calibri" pitchFamily="34" charset="0"/>
              </a:endParaRPr>
            </a:p>
          </p:txBody>
        </p:sp>
        <p:sp>
          <p:nvSpPr>
            <p:cNvPr id="38983" name="Text Box 15"/>
            <p:cNvSpPr txBox="1">
              <a:spLocks noChangeArrowheads="1"/>
            </p:cNvSpPr>
            <p:nvPr/>
          </p:nvSpPr>
          <p:spPr bwMode="auto">
            <a:xfrm>
              <a:off x="4783667" y="3439583"/>
              <a:ext cx="751416" cy="190500"/>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latin typeface="Calibri" pitchFamily="34" charset="0"/>
                  <a:ea typeface="ÇlÇr ñæí©" charset="-128"/>
                </a:rPr>
                <a:t>SBSP</a:t>
              </a:r>
            </a:p>
          </p:txBody>
        </p:sp>
        <p:sp>
          <p:nvSpPr>
            <p:cNvPr id="38984" name="Text Box 15"/>
            <p:cNvSpPr txBox="1">
              <a:spLocks noChangeArrowheads="1"/>
            </p:cNvSpPr>
            <p:nvPr/>
          </p:nvSpPr>
          <p:spPr bwMode="auto">
            <a:xfrm>
              <a:off x="3921125" y="3439583"/>
              <a:ext cx="574675"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latin typeface="Calibri" pitchFamily="34" charset="0"/>
                  <a:ea typeface="ÇlÇr ñæí©" charset="-128"/>
                </a:rPr>
                <a:t>SBSP</a:t>
              </a:r>
            </a:p>
          </p:txBody>
        </p:sp>
        <p:sp>
          <p:nvSpPr>
            <p:cNvPr id="38985" name="Text Box 15"/>
            <p:cNvSpPr txBox="1">
              <a:spLocks noChangeArrowheads="1"/>
            </p:cNvSpPr>
            <p:nvPr/>
          </p:nvSpPr>
          <p:spPr bwMode="auto">
            <a:xfrm>
              <a:off x="1763183" y="4028017"/>
              <a:ext cx="574675"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latin typeface="Calibri" pitchFamily="34" charset="0"/>
                  <a:ea typeface="ÇlÇr ñæí©" charset="-128"/>
                </a:rPr>
                <a:t>SBSP</a:t>
              </a:r>
            </a:p>
          </p:txBody>
        </p:sp>
        <p:sp>
          <p:nvSpPr>
            <p:cNvPr id="38986" name="Text Box 15"/>
            <p:cNvSpPr txBox="1">
              <a:spLocks noChangeArrowheads="1"/>
            </p:cNvSpPr>
            <p:nvPr/>
          </p:nvSpPr>
          <p:spPr bwMode="auto">
            <a:xfrm>
              <a:off x="6154739" y="5338763"/>
              <a:ext cx="525462"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IPSEC</a:t>
              </a:r>
              <a:endParaRPr lang="en-US" sz="900">
                <a:solidFill>
                  <a:schemeClr val="tx1"/>
                </a:solidFill>
                <a:latin typeface="Calibri" pitchFamily="34" charset="0"/>
              </a:endParaRPr>
            </a:p>
          </p:txBody>
        </p:sp>
        <p:sp>
          <p:nvSpPr>
            <p:cNvPr id="38987" name="Text Box 15"/>
            <p:cNvSpPr txBox="1">
              <a:spLocks noChangeArrowheads="1"/>
            </p:cNvSpPr>
            <p:nvPr/>
          </p:nvSpPr>
          <p:spPr bwMode="auto">
            <a:xfrm>
              <a:off x="4635501" y="5121275"/>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grpSp>
      <p:sp>
        <p:nvSpPr>
          <p:cNvPr id="2" name="Date Placeholder 1">
            <a:extLst>
              <a:ext uri="{FF2B5EF4-FFF2-40B4-BE49-F238E27FC236}">
                <a16:creationId xmlns:a16="http://schemas.microsoft.com/office/drawing/2014/main" id="{125B15B7-AED8-4049-B0BC-6E92C1565995}"/>
              </a:ext>
            </a:extLst>
          </p:cNvPr>
          <p:cNvSpPr>
            <a:spLocks noGrp="1"/>
          </p:cNvSpPr>
          <p:nvPr>
            <p:ph type="dt" sz="half" idx="2"/>
          </p:nvPr>
        </p:nvSpPr>
        <p:spPr/>
        <p:txBody>
          <a:bodyPr/>
          <a:lstStyle/>
          <a:p>
            <a:r>
              <a:rPr lang="en-US"/>
              <a:t>10 October 2021</a:t>
            </a:r>
            <a:endParaRPr lang="en-US" dirty="0"/>
          </a:p>
        </p:txBody>
      </p:sp>
    </p:spTree>
    <p:extLst>
      <p:ext uri="{BB962C8B-B14F-4D97-AF65-F5344CB8AC3E}">
        <p14:creationId xmlns:p14="http://schemas.microsoft.com/office/powerpoint/2010/main" val="2032973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487362"/>
          </a:xfrm>
        </p:spPr>
        <p:txBody>
          <a:bodyPr/>
          <a:lstStyle/>
          <a:p>
            <a:r>
              <a:rPr lang="en-US" dirty="0">
                <a:solidFill>
                  <a:srgbClr val="0099A6"/>
                </a:solidFill>
              </a:rPr>
              <a:t>Enterprise Viewpoint - Revised</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381000" y="990600"/>
            <a:ext cx="8229600" cy="4525963"/>
          </a:xfrm>
        </p:spPr>
        <p:txBody>
          <a:bodyPr/>
          <a:lstStyle/>
          <a:p>
            <a:r>
              <a:rPr lang="en-US" sz="1800" dirty="0"/>
              <a:t>The Enterprise Viewpoint focuses on the purpose, scope, and policies for the space data system. It describes the organizational entities and relationships; their roles, requirements, goals, objectives, scenarios, constraints; and how to meet them. </a:t>
            </a:r>
          </a:p>
          <a:p>
            <a:r>
              <a:rPr lang="en-US" sz="1800" dirty="0"/>
              <a:t>Stakeholder Concerns:</a:t>
            </a:r>
          </a:p>
          <a:p>
            <a:pPr lvl="1"/>
            <a:r>
              <a:rPr lang="en-US" sz="1400" dirty="0"/>
              <a:t>the purpose, scope, and policies for the system; </a:t>
            </a:r>
          </a:p>
          <a:p>
            <a:pPr lvl="1"/>
            <a:r>
              <a:rPr lang="en-US" sz="1400" dirty="0"/>
              <a:t>the objectives, operations concepts, and scenarios for the system; </a:t>
            </a:r>
          </a:p>
          <a:p>
            <a:pPr lvl="1"/>
            <a:r>
              <a:rPr lang="en-US" sz="1400" dirty="0"/>
              <a:t>the requirements and constraints on the system; </a:t>
            </a:r>
          </a:p>
          <a:p>
            <a:pPr lvl="1"/>
            <a:r>
              <a:rPr lang="en-US" sz="1400" dirty="0"/>
              <a:t>roles played by the system elements; </a:t>
            </a:r>
          </a:p>
          <a:p>
            <a:pPr lvl="1"/>
            <a:r>
              <a:rPr lang="en-US" sz="1400" dirty="0"/>
              <a:t>activities undertaken by the system. </a:t>
            </a:r>
          </a:p>
          <a:p>
            <a:r>
              <a:rPr lang="en-US" sz="1800" dirty="0"/>
              <a:t>Enterprise Objects: </a:t>
            </a:r>
          </a:p>
          <a:p>
            <a:pPr lvl="1"/>
            <a:r>
              <a:rPr lang="en-US" sz="1400" dirty="0"/>
              <a:t>Types: Organizations, both formal and informal (missions, projects, communities, with their roles and responsibilities), and Resources (facilities or other elements having enterprise operational or service roles); </a:t>
            </a:r>
          </a:p>
          <a:p>
            <a:pPr lvl="1"/>
            <a:r>
              <a:rPr lang="en-US" sz="1400" dirty="0"/>
              <a:t>Attributes: name, role, objectives, point of contact, location, members, resources, provided services, types, interfaces and data, interaction modes, requirements, constraints; </a:t>
            </a:r>
          </a:p>
          <a:p>
            <a:r>
              <a:rPr lang="en-US" sz="1800" dirty="0"/>
              <a:t>Domains (boundaries of responsibility or ownership); </a:t>
            </a:r>
          </a:p>
          <a:p>
            <a:r>
              <a:rPr lang="en-US" sz="1800" dirty="0"/>
              <a:t>Relationships (ownership, membership, participation, roles, contractual); </a:t>
            </a:r>
          </a:p>
          <a:p>
            <a:r>
              <a:rPr lang="en-US" sz="1800" dirty="0"/>
              <a:t>Correspondences of Information (defined instances of documents, agreements, contracts, policies, requirements, objectives, goals, scenarios, membership lists, interface specifications, where formal specifications of the data to be exchanged are found in the Information Viewpoint). </a:t>
            </a:r>
          </a:p>
          <a:p>
            <a:endParaRPr lang="en-US" sz="1800" dirty="0"/>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10 October 2021</a:t>
            </a:r>
            <a:endParaRPr lang="en-US" dirty="0"/>
          </a:p>
        </p:txBody>
      </p:sp>
    </p:spTree>
    <p:extLst>
      <p:ext uri="{BB962C8B-B14F-4D97-AF65-F5344CB8AC3E}">
        <p14:creationId xmlns:p14="http://schemas.microsoft.com/office/powerpoint/2010/main" val="2319042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10 October 2021</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Enterprise Viewpoint - Enterprise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(Organizational Entity Representation)</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108883" y="4045620"/>
            <a:ext cx="1587294"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Organization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Roles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Objectives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Capabilities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Resources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Budget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endParaRPr kumimoji="1" lang="en-US" altLang="ja-JP" sz="1400" b="0" dirty="0">
              <a:latin typeface="Arial" panose="020B0604020202020204" pitchFamily="34" charset="0"/>
              <a:ea typeface="Osaka" charset="-128"/>
            </a:endParaRP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670074"/>
            <a:ext cx="2326278"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838200"/>
            <a:ext cx="282641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 / Laws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Purpose / Mission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100" b="0" dirty="0">
              <a:latin typeface="Arial" panose="020B0604020202020204" pitchFamily="34" charset="0"/>
              <a:ea typeface="Osaka" charset="-128"/>
            </a:endParaRP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655787"/>
            <a:ext cx="223651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0FF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Enterprise</a:t>
            </a:r>
          </a:p>
          <a:p>
            <a:pPr algn="ctr" eaLnBrk="1" hangingPunct="1">
              <a:defRPr/>
            </a:pPr>
            <a:r>
              <a:rPr lang="en-US" sz="1800" dirty="0">
                <a:solidFill>
                  <a:schemeClr val="tx1"/>
                </a:solidFill>
                <a:latin typeface="+mj-lt"/>
                <a:ea typeface="ＭＳ Ｐゴシック" panose="020B0600070205080204" pitchFamily="34" charset="-128"/>
              </a:rPr>
              <a:t>Object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Enterprise Objects are often described by documents</a:t>
            </a:r>
          </a:p>
          <a:p>
            <a:pPr eaLnBrk="1" hangingPunct="1"/>
            <a:r>
              <a:rPr kumimoji="1" lang="en-US" altLang="ja-JP" sz="1600" b="0" dirty="0">
                <a:latin typeface="Arial" panose="020B0604020202020204" pitchFamily="34" charset="0"/>
                <a:ea typeface="Osaka" charset="-128"/>
              </a:rPr>
              <a:t>Specific Enterprise Objects may implement a set of Functions or Components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707135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68360-8FB7-5347-A47F-38D3DD58AB5A}"/>
              </a:ext>
            </a:extLst>
          </p:cNvPr>
          <p:cNvSpPr>
            <a:spLocks noGrp="1"/>
          </p:cNvSpPr>
          <p:nvPr>
            <p:ph type="title"/>
          </p:nvPr>
        </p:nvSpPr>
        <p:spPr/>
        <p:txBody>
          <a:bodyPr/>
          <a:lstStyle/>
          <a:p>
            <a:r>
              <a:rPr lang="en-US" dirty="0"/>
              <a:t>Example - Enterprise View</a:t>
            </a:r>
          </a:p>
        </p:txBody>
      </p:sp>
      <p:pic>
        <p:nvPicPr>
          <p:cNvPr id="6" name="Content Placeholder 5">
            <a:extLst>
              <a:ext uri="{FF2B5EF4-FFF2-40B4-BE49-F238E27FC236}">
                <a16:creationId xmlns:a16="http://schemas.microsoft.com/office/drawing/2014/main" id="{ED8B76FA-69C4-3A47-A05B-03DE188152D5}"/>
              </a:ext>
            </a:extLst>
          </p:cNvPr>
          <p:cNvPicPr>
            <a:picLocks noGrp="1" noChangeAspect="1"/>
          </p:cNvPicPr>
          <p:nvPr>
            <p:ph idx="1"/>
          </p:nvPr>
        </p:nvPicPr>
        <p:blipFill>
          <a:blip r:embed="rId2"/>
          <a:stretch>
            <a:fillRect/>
          </a:stretch>
        </p:blipFill>
        <p:spPr>
          <a:xfrm>
            <a:off x="990600" y="990600"/>
            <a:ext cx="7273067" cy="5135563"/>
          </a:xfrm>
        </p:spPr>
      </p:pic>
      <p:sp>
        <p:nvSpPr>
          <p:cNvPr id="4" name="Date Placeholder 3">
            <a:extLst>
              <a:ext uri="{FF2B5EF4-FFF2-40B4-BE49-F238E27FC236}">
                <a16:creationId xmlns:a16="http://schemas.microsoft.com/office/drawing/2014/main" id="{00ED619E-2414-364B-AEFE-20E0602E328A}"/>
              </a:ext>
            </a:extLst>
          </p:cNvPr>
          <p:cNvSpPr>
            <a:spLocks noGrp="1"/>
          </p:cNvSpPr>
          <p:nvPr>
            <p:ph type="dt" sz="half" idx="10"/>
          </p:nvPr>
        </p:nvSpPr>
        <p:spPr/>
        <p:txBody>
          <a:bodyPr/>
          <a:lstStyle/>
          <a:p>
            <a:r>
              <a:rPr lang="en-US"/>
              <a:t>10 October 2021</a:t>
            </a:r>
            <a:endParaRPr lang="en-US" dirty="0"/>
          </a:p>
        </p:txBody>
      </p:sp>
    </p:spTree>
    <p:extLst>
      <p:ext uri="{BB962C8B-B14F-4D97-AF65-F5344CB8AC3E}">
        <p14:creationId xmlns:p14="http://schemas.microsoft.com/office/powerpoint/2010/main" val="368169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13B89-9CBC-7147-A75E-35E86F0A8AA5}"/>
              </a:ext>
            </a:extLst>
          </p:cNvPr>
          <p:cNvSpPr>
            <a:spLocks noGrp="1"/>
          </p:cNvSpPr>
          <p:nvPr>
            <p:ph type="title"/>
          </p:nvPr>
        </p:nvSpPr>
        <p:spPr>
          <a:xfrm>
            <a:off x="457200" y="-3061"/>
            <a:ext cx="8229600" cy="1143000"/>
          </a:xfrm>
        </p:spPr>
        <p:txBody>
          <a:bodyPr/>
          <a:lstStyle/>
          <a:p>
            <a:r>
              <a:rPr lang="en-US" dirty="0"/>
              <a:t>RASDS Revision – ISO 42010-2011 </a:t>
            </a:r>
            <a:br>
              <a:rPr lang="en-US" dirty="0"/>
            </a:br>
            <a:r>
              <a:rPr lang="en-US" dirty="0"/>
              <a:t>conceptual framework…</a:t>
            </a:r>
            <a:br>
              <a:rPr lang="en-US" dirty="0"/>
            </a:br>
            <a:endParaRPr lang="en-US" dirty="0"/>
          </a:p>
        </p:txBody>
      </p:sp>
      <p:pic>
        <p:nvPicPr>
          <p:cNvPr id="6" name="Content Placeholder 5">
            <a:extLst>
              <a:ext uri="{FF2B5EF4-FFF2-40B4-BE49-F238E27FC236}">
                <a16:creationId xmlns:a16="http://schemas.microsoft.com/office/drawing/2014/main" id="{315DE628-85A0-CA44-921C-159264446BBD}"/>
              </a:ext>
            </a:extLst>
          </p:cNvPr>
          <p:cNvPicPr>
            <a:picLocks noGrp="1" noChangeAspect="1"/>
          </p:cNvPicPr>
          <p:nvPr>
            <p:ph idx="1"/>
          </p:nvPr>
        </p:nvPicPr>
        <p:blipFill>
          <a:blip r:embed="rId2"/>
          <a:stretch>
            <a:fillRect/>
          </a:stretch>
        </p:blipFill>
        <p:spPr>
          <a:xfrm>
            <a:off x="1562100" y="990600"/>
            <a:ext cx="6019800" cy="5362466"/>
          </a:xfrm>
        </p:spPr>
      </p:pic>
      <p:sp>
        <p:nvSpPr>
          <p:cNvPr id="2" name="Date Placeholder 1">
            <a:extLst>
              <a:ext uri="{FF2B5EF4-FFF2-40B4-BE49-F238E27FC236}">
                <a16:creationId xmlns:a16="http://schemas.microsoft.com/office/drawing/2014/main" id="{57A5F25D-9650-094B-A62F-974E43348A90}"/>
              </a:ext>
            </a:extLst>
          </p:cNvPr>
          <p:cNvSpPr>
            <a:spLocks noGrp="1"/>
          </p:cNvSpPr>
          <p:nvPr>
            <p:ph type="dt" sz="half" idx="10"/>
          </p:nvPr>
        </p:nvSpPr>
        <p:spPr/>
        <p:txBody>
          <a:bodyPr/>
          <a:lstStyle/>
          <a:p>
            <a:r>
              <a:rPr lang="en-US"/>
              <a:t>10 October 2021</a:t>
            </a:r>
            <a:endParaRPr lang="en-US" dirty="0"/>
          </a:p>
        </p:txBody>
      </p:sp>
      <p:grpSp>
        <p:nvGrpSpPr>
          <p:cNvPr id="7" name="Group 3">
            <a:extLst>
              <a:ext uri="{FF2B5EF4-FFF2-40B4-BE49-F238E27FC236}">
                <a16:creationId xmlns:a16="http://schemas.microsoft.com/office/drawing/2014/main" id="{CB11A9B5-FF09-D544-A44F-C96E3FCB2524}"/>
              </a:ext>
            </a:extLst>
          </p:cNvPr>
          <p:cNvGrpSpPr>
            <a:grpSpLocks/>
          </p:cNvGrpSpPr>
          <p:nvPr/>
        </p:nvGrpSpPr>
        <p:grpSpPr bwMode="auto">
          <a:xfrm>
            <a:off x="1371600" y="998538"/>
            <a:ext cx="7188200" cy="5360989"/>
            <a:chOff x="864" y="629"/>
            <a:chExt cx="4528" cy="3377"/>
          </a:xfrm>
        </p:grpSpPr>
        <p:sp>
          <p:nvSpPr>
            <p:cNvPr id="8" name="Oval 4">
              <a:extLst>
                <a:ext uri="{FF2B5EF4-FFF2-40B4-BE49-F238E27FC236}">
                  <a16:creationId xmlns:a16="http://schemas.microsoft.com/office/drawing/2014/main" id="{CD2193AF-FBB5-834A-B28E-515AD8898ABE}"/>
                </a:ext>
              </a:extLst>
            </p:cNvPr>
            <p:cNvSpPr>
              <a:spLocks noChangeArrowheads="1"/>
            </p:cNvSpPr>
            <p:nvPr/>
          </p:nvSpPr>
          <p:spPr bwMode="auto">
            <a:xfrm>
              <a:off x="962" y="629"/>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 name="Oval 5">
              <a:extLst>
                <a:ext uri="{FF2B5EF4-FFF2-40B4-BE49-F238E27FC236}">
                  <a16:creationId xmlns:a16="http://schemas.microsoft.com/office/drawing/2014/main" id="{668E357B-8C7E-0D4D-AF4F-94588B8A6BCF}"/>
                </a:ext>
              </a:extLst>
            </p:cNvPr>
            <p:cNvSpPr>
              <a:spLocks noChangeArrowheads="1"/>
            </p:cNvSpPr>
            <p:nvPr/>
          </p:nvSpPr>
          <p:spPr bwMode="auto">
            <a:xfrm>
              <a:off x="2557" y="649"/>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 name="Oval 6">
              <a:extLst>
                <a:ext uri="{FF2B5EF4-FFF2-40B4-BE49-F238E27FC236}">
                  <a16:creationId xmlns:a16="http://schemas.microsoft.com/office/drawing/2014/main" id="{768120BE-86FF-C340-A1DC-AE8F20118341}"/>
                </a:ext>
              </a:extLst>
            </p:cNvPr>
            <p:cNvSpPr>
              <a:spLocks noChangeArrowheads="1"/>
            </p:cNvSpPr>
            <p:nvPr/>
          </p:nvSpPr>
          <p:spPr bwMode="auto">
            <a:xfrm>
              <a:off x="2557" y="1296"/>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 name="Oval 7">
              <a:extLst>
                <a:ext uri="{FF2B5EF4-FFF2-40B4-BE49-F238E27FC236}">
                  <a16:creationId xmlns:a16="http://schemas.microsoft.com/office/drawing/2014/main" id="{7E8B870F-638E-CB4C-8557-7B11E2DE8FC4}"/>
                </a:ext>
              </a:extLst>
            </p:cNvPr>
            <p:cNvSpPr>
              <a:spLocks noChangeArrowheads="1"/>
            </p:cNvSpPr>
            <p:nvPr/>
          </p:nvSpPr>
          <p:spPr bwMode="auto">
            <a:xfrm>
              <a:off x="864" y="2832"/>
              <a:ext cx="2592"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 name="Oval 8">
              <a:extLst>
                <a:ext uri="{FF2B5EF4-FFF2-40B4-BE49-F238E27FC236}">
                  <a16:creationId xmlns:a16="http://schemas.microsoft.com/office/drawing/2014/main" id="{B4CA8C09-9565-C346-82F2-36841A6A27E3}"/>
                </a:ext>
              </a:extLst>
            </p:cNvPr>
            <p:cNvSpPr>
              <a:spLocks noChangeArrowheads="1"/>
            </p:cNvSpPr>
            <p:nvPr/>
          </p:nvSpPr>
          <p:spPr bwMode="auto">
            <a:xfrm>
              <a:off x="2557" y="3479"/>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 name="AutoShape 9">
              <a:extLst>
                <a:ext uri="{FF2B5EF4-FFF2-40B4-BE49-F238E27FC236}">
                  <a16:creationId xmlns:a16="http://schemas.microsoft.com/office/drawing/2014/main" id="{5730EC88-9CC4-9B44-874E-30B4A688A554}"/>
                </a:ext>
              </a:extLst>
            </p:cNvPr>
            <p:cNvSpPr>
              <a:spLocks noChangeArrowheads="1"/>
            </p:cNvSpPr>
            <p:nvPr/>
          </p:nvSpPr>
          <p:spPr bwMode="auto">
            <a:xfrm>
              <a:off x="3877" y="2858"/>
              <a:ext cx="1515" cy="992"/>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build upon and adopt this generic conceptual framework, using it to create viewpoints </a:t>
              </a:r>
              <a:r>
                <a:rPr lang="en-US" sz="1400" dirty="0">
                  <a:solidFill>
                    <a:srgbClr val="000000"/>
                  </a:solidFill>
                  <a:latin typeface="Century Gothic" charset="0"/>
                </a:rPr>
                <a:t>s</a:t>
              </a:r>
              <a:r>
                <a:rPr lang="en-US" sz="1400" b="1" dirty="0">
                  <a:solidFill>
                    <a:srgbClr val="000000"/>
                  </a:solidFill>
                  <a:latin typeface="Century Gothic" charset="0"/>
                </a:rPr>
                <a:t>uitable for space system architecture description</a:t>
              </a:r>
            </a:p>
          </p:txBody>
        </p:sp>
      </p:grpSp>
      <p:sp>
        <p:nvSpPr>
          <p:cNvPr id="14" name="Oval 8">
            <a:extLst>
              <a:ext uri="{FF2B5EF4-FFF2-40B4-BE49-F238E27FC236}">
                <a16:creationId xmlns:a16="http://schemas.microsoft.com/office/drawing/2014/main" id="{9AF0E7D2-B0C7-234A-BE16-4CB6805EF6E6}"/>
              </a:ext>
            </a:extLst>
          </p:cNvPr>
          <p:cNvSpPr>
            <a:spLocks noChangeArrowheads="1"/>
          </p:cNvSpPr>
          <p:nvPr/>
        </p:nvSpPr>
        <p:spPr bwMode="auto">
          <a:xfrm>
            <a:off x="4953000" y="3113217"/>
            <a:ext cx="2405063" cy="836613"/>
          </a:xfrm>
          <a:prstGeom prst="ellipse">
            <a:avLst/>
          </a:prstGeom>
          <a:noFill/>
          <a:ln w="38160" cap="sq">
            <a:solidFill>
              <a:srgbClr val="00B05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1462213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p:txBody>
          <a:bodyPr/>
          <a:lstStyle/>
          <a:p>
            <a:r>
              <a:rPr lang="en-US" dirty="0"/>
              <a:t>“Enterprise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p:txBody>
          <a:bodyPr/>
          <a:lstStyle/>
          <a:p>
            <a:r>
              <a:rPr lang="en-US" sz="2000" dirty="0"/>
              <a:t>Capability, business</a:t>
            </a:r>
          </a:p>
          <a:p>
            <a:pPr lvl="1"/>
            <a:r>
              <a:rPr lang="en-US" sz="1600" dirty="0"/>
              <a:t>An expression of what business does and can do.  A business capability denotes the “What” a business can do, whereas a business process outlines how a particular activity gets done.   </a:t>
            </a:r>
          </a:p>
          <a:p>
            <a:pPr lvl="1"/>
            <a:r>
              <a:rPr lang="en-US" sz="1600" dirty="0"/>
              <a:t>At an elemental level, a business capability is the encapsulation of the underlying functionality expressed abstractly.  </a:t>
            </a:r>
          </a:p>
          <a:p>
            <a:r>
              <a:rPr lang="en-US" sz="2000" dirty="0"/>
              <a:t>Capability, system</a:t>
            </a:r>
          </a:p>
          <a:p>
            <a:pPr lvl="1"/>
            <a:r>
              <a:rPr lang="en-US" sz="1600" dirty="0"/>
              <a:t>An ability that an organization, person, or system possesses. Capabilities are typically expressed in general and high-level terms and typically require a combination of organization, people, processes, and technology to achieve.</a:t>
            </a:r>
          </a:p>
          <a:p>
            <a:r>
              <a:rPr lang="en-US" sz="2000" dirty="0"/>
              <a:t>Capability</a:t>
            </a:r>
          </a:p>
          <a:p>
            <a:pPr lvl="1"/>
            <a:r>
              <a:rPr lang="en-US" sz="1600" dirty="0"/>
              <a:t>A set of features implemented by technical, physical, and procedural means. Such features are typically selected to achieve a common organizationally valued purpose.</a:t>
            </a:r>
          </a:p>
          <a:p>
            <a:pPr marL="342900" lvl="1" indent="0">
              <a:buNone/>
            </a:pPr>
            <a:endParaRPr lang="en-US" sz="1600" dirty="0"/>
          </a:p>
        </p:txBody>
      </p:sp>
      <p:sp>
        <p:nvSpPr>
          <p:cNvPr id="5" name="Date Placeholder 4">
            <a:extLst>
              <a:ext uri="{FF2B5EF4-FFF2-40B4-BE49-F238E27FC236}">
                <a16:creationId xmlns:a16="http://schemas.microsoft.com/office/drawing/2014/main" id="{8AE78ED5-1DC6-E44F-8F43-7FE3FC148B86}"/>
              </a:ext>
            </a:extLst>
          </p:cNvPr>
          <p:cNvSpPr>
            <a:spLocks noGrp="1"/>
          </p:cNvSpPr>
          <p:nvPr>
            <p:ph type="dt" sz="half" idx="2"/>
          </p:nvPr>
        </p:nvSpPr>
        <p:spPr>
          <a:xfrm>
            <a:off x="114300" y="6533924"/>
            <a:ext cx="13335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10 October 2021</a:t>
            </a:r>
            <a:endParaRPr lang="en-US" altLang="en-US" b="0" dirty="0"/>
          </a:p>
        </p:txBody>
      </p:sp>
    </p:spTree>
    <p:extLst>
      <p:ext uri="{BB962C8B-B14F-4D97-AF65-F5344CB8AC3E}">
        <p14:creationId xmlns:p14="http://schemas.microsoft.com/office/powerpoint/2010/main" val="3814903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382C-3637-DB48-965C-09B543715AC7}"/>
              </a:ext>
            </a:extLst>
          </p:cNvPr>
          <p:cNvSpPr>
            <a:spLocks noGrp="1"/>
          </p:cNvSpPr>
          <p:nvPr>
            <p:ph type="title"/>
          </p:nvPr>
        </p:nvSpPr>
        <p:spPr>
          <a:xfrm>
            <a:off x="533400" y="92884"/>
            <a:ext cx="8229600" cy="682229"/>
          </a:xfrm>
        </p:spPr>
        <p:txBody>
          <a:bodyPr/>
          <a:lstStyle/>
          <a:p>
            <a:r>
              <a:rPr lang="en-US" sz="2400" dirty="0"/>
              <a:t>“Enterprise Architecture” Definitions, </a:t>
            </a:r>
            <a:r>
              <a:rPr lang="en-US" sz="2400" dirty="0" err="1"/>
              <a:t>contd</a:t>
            </a:r>
            <a:endParaRPr lang="en-US" sz="2400" dirty="0"/>
          </a:p>
        </p:txBody>
      </p:sp>
      <p:sp>
        <p:nvSpPr>
          <p:cNvPr id="3" name="Content Placeholder 2">
            <a:extLst>
              <a:ext uri="{FF2B5EF4-FFF2-40B4-BE49-F238E27FC236}">
                <a16:creationId xmlns:a16="http://schemas.microsoft.com/office/drawing/2014/main" id="{60C46B09-7FC8-AF4C-814B-BBDFF4D2DADA}"/>
              </a:ext>
            </a:extLst>
          </p:cNvPr>
          <p:cNvSpPr>
            <a:spLocks noGrp="1"/>
          </p:cNvSpPr>
          <p:nvPr>
            <p:ph idx="1"/>
          </p:nvPr>
        </p:nvSpPr>
        <p:spPr>
          <a:xfrm>
            <a:off x="381000" y="1219200"/>
            <a:ext cx="8229600" cy="3394472"/>
          </a:xfrm>
        </p:spPr>
        <p:txBody>
          <a:bodyPr/>
          <a:lstStyle/>
          <a:p>
            <a:r>
              <a:rPr lang="en-US" sz="1800" dirty="0"/>
              <a:t>(Business) Process</a:t>
            </a:r>
          </a:p>
          <a:p>
            <a:pPr lvl="1"/>
            <a:r>
              <a:rPr lang="en-US" sz="1600" dirty="0"/>
              <a:t>A business process is defined as a set of activities and tasks that, once completed, will accomplish an organizational goal. </a:t>
            </a:r>
          </a:p>
          <a:p>
            <a:r>
              <a:rPr lang="en-US" sz="1800" dirty="0"/>
              <a:t>Activity</a:t>
            </a:r>
          </a:p>
          <a:p>
            <a:pPr lvl="1"/>
            <a:r>
              <a:rPr lang="en-US" sz="1600" dirty="0"/>
              <a:t>Work, not specific to a single organization, operational system or individual that transforms inputs (Resources) into outputs (Resources) or changes their state.  (</a:t>
            </a:r>
            <a:r>
              <a:rPr lang="en-US" sz="1600" dirty="0" err="1"/>
              <a:t>DoDAF</a:t>
            </a:r>
            <a:r>
              <a:rPr lang="en-US" sz="1600" dirty="0"/>
              <a:t>, edited)</a:t>
            </a:r>
          </a:p>
          <a:p>
            <a:r>
              <a:rPr lang="en-US" sz="1800" dirty="0"/>
              <a:t>Actor</a:t>
            </a:r>
          </a:p>
          <a:p>
            <a:pPr lvl="1"/>
            <a:r>
              <a:rPr lang="en-US" sz="1600" dirty="0"/>
              <a:t>An actor specifies a role played by a user or any other system that interacts with the subject. It may represent roles played by human users, external hardware, or other subjects.  (UML)</a:t>
            </a:r>
          </a:p>
          <a:p>
            <a:r>
              <a:rPr lang="en-US" sz="1800" dirty="0"/>
              <a:t>Application</a:t>
            </a:r>
          </a:p>
          <a:p>
            <a:pPr lvl="1"/>
            <a:r>
              <a:rPr lang="en-US" sz="1600" dirty="0"/>
              <a:t>An application (app), application program or application software is a </a:t>
            </a:r>
            <a:r>
              <a:rPr lang="en-US" sz="1600" dirty="0">
                <a:hlinkClick r:id="rId2" tooltip="Computer program"/>
              </a:rPr>
              <a:t>computer program</a:t>
            </a:r>
            <a:r>
              <a:rPr lang="en-US" sz="1600" dirty="0"/>
              <a:t> designed to help people perform an activity (Wikipedia)</a:t>
            </a:r>
          </a:p>
          <a:p>
            <a:r>
              <a:rPr lang="en-US" sz="1800" dirty="0"/>
              <a:t>Data (Artifact)</a:t>
            </a:r>
          </a:p>
          <a:p>
            <a:pPr lvl="1"/>
            <a:r>
              <a:rPr lang="en-US" sz="1600" dirty="0"/>
              <a:t>The representation forms of information that may be stored and/or exchanged by systems and users thereof. (Information)</a:t>
            </a:r>
          </a:p>
          <a:p>
            <a:pPr lvl="1"/>
            <a:r>
              <a:rPr lang="en-US" sz="1600" dirty="0"/>
              <a:t>Not clear what a “data artifact” is.  In some contexts it is defined like this:</a:t>
            </a:r>
          </a:p>
          <a:p>
            <a:pPr lvl="2"/>
            <a:r>
              <a:rPr lang="en-US" sz="1200" dirty="0"/>
              <a:t>A data artifact is a data flaw caused by equipment, techniques or conditions. Common sources of data flaws include hardware or software errors, conditions such as electromagnetic interference and flawed designs such as an algorithm prone to miscalculations.</a:t>
            </a:r>
          </a:p>
          <a:p>
            <a:endParaRPr lang="en-US" sz="1800" dirty="0"/>
          </a:p>
        </p:txBody>
      </p:sp>
      <p:sp>
        <p:nvSpPr>
          <p:cNvPr id="6" name="Date Placeholder 5">
            <a:extLst>
              <a:ext uri="{FF2B5EF4-FFF2-40B4-BE49-F238E27FC236}">
                <a16:creationId xmlns:a16="http://schemas.microsoft.com/office/drawing/2014/main" id="{2531A756-4432-004F-8F79-DB14D732DA73}"/>
              </a:ext>
            </a:extLst>
          </p:cNvPr>
          <p:cNvSpPr>
            <a:spLocks noGrp="1"/>
          </p:cNvSpPr>
          <p:nvPr>
            <p:ph type="dt" sz="half" idx="2"/>
          </p:nvPr>
        </p:nvSpPr>
        <p:spPr>
          <a:xfrm>
            <a:off x="114300" y="6533924"/>
            <a:ext cx="14097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10 October 2021</a:t>
            </a:r>
            <a:endParaRPr lang="en-US" altLang="en-US" b="0" dirty="0"/>
          </a:p>
        </p:txBody>
      </p:sp>
    </p:spTree>
    <p:extLst>
      <p:ext uri="{BB962C8B-B14F-4D97-AF65-F5344CB8AC3E}">
        <p14:creationId xmlns:p14="http://schemas.microsoft.com/office/powerpoint/2010/main" val="3515288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Enterprise Modelling Approach - Formalized Relationships</a:t>
            </a:r>
            <a:br>
              <a:rPr lang="en-US" sz="1800" dirty="0">
                <a:solidFill>
                  <a:srgbClr val="0099A6"/>
                </a:solidFill>
              </a:rPr>
            </a:br>
            <a:r>
              <a:rPr lang="en-US" sz="1400" dirty="0">
                <a:solidFill>
                  <a:srgbClr val="0099A6"/>
                </a:solidFill>
              </a:rPr>
              <a:t>(Capability / Process Viewpoint, leaves out Systems &amp; Functions)</a:t>
            </a:r>
            <a:endParaRPr lang="en-US" sz="1800" dirty="0">
              <a:solidFill>
                <a:srgbClr val="0099A6"/>
              </a:solidFill>
            </a:endParaRPr>
          </a:p>
        </p:txBody>
      </p:sp>
      <p:sp>
        <p:nvSpPr>
          <p:cNvPr id="12" name="Rectangle 11">
            <a:extLst>
              <a:ext uri="{FF2B5EF4-FFF2-40B4-BE49-F238E27FC236}">
                <a16:creationId xmlns:a16="http://schemas.microsoft.com/office/drawing/2014/main" id="{589ECC00-520B-A347-8B9F-26C10A8E201E}"/>
              </a:ext>
            </a:extLst>
          </p:cNvPr>
          <p:cNvSpPr/>
          <p:nvPr/>
        </p:nvSpPr>
        <p:spPr>
          <a:xfrm>
            <a:off x="1573913" y="3108523"/>
            <a:ext cx="2738624" cy="499403"/>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(Business)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a:endCxn id="75" idx="0"/>
          </p:cNvCxnSpPr>
          <p:nvPr/>
        </p:nvCxnSpPr>
        <p:spPr>
          <a:xfrm>
            <a:off x="2318795" y="3607926"/>
            <a:ext cx="6362" cy="13916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CD909224-B6E7-9A42-9B9E-5DAFE8B76E08}"/>
              </a:ext>
            </a:extLst>
          </p:cNvPr>
          <p:cNvSpPr/>
          <p:nvPr/>
        </p:nvSpPr>
        <p:spPr>
          <a:xfrm>
            <a:off x="2457450" y="1871957"/>
            <a:ext cx="971550" cy="5143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Capability</a:t>
            </a:r>
          </a:p>
        </p:txBody>
      </p:sp>
      <p:sp>
        <p:nvSpPr>
          <p:cNvPr id="35" name="Rectangle 34">
            <a:extLst>
              <a:ext uri="{FF2B5EF4-FFF2-40B4-BE49-F238E27FC236}">
                <a16:creationId xmlns:a16="http://schemas.microsoft.com/office/drawing/2014/main" id="{3D00E5C1-0284-4340-A0C4-86F65C471272}"/>
              </a:ext>
            </a:extLst>
          </p:cNvPr>
          <p:cNvSpPr/>
          <p:nvPr/>
        </p:nvSpPr>
        <p:spPr>
          <a:xfrm>
            <a:off x="5418828" y="3101198"/>
            <a:ext cx="971550" cy="5143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Actor</a:t>
            </a:r>
          </a:p>
        </p:txBody>
      </p:sp>
      <p:cxnSp>
        <p:nvCxnSpPr>
          <p:cNvPr id="36" name="Straight Arrow Connector 35">
            <a:extLst>
              <a:ext uri="{FF2B5EF4-FFF2-40B4-BE49-F238E27FC236}">
                <a16:creationId xmlns:a16="http://schemas.microsoft.com/office/drawing/2014/main" id="{FA166F86-C5D8-EA47-9909-2180A2E671D8}"/>
              </a:ext>
            </a:extLst>
          </p:cNvPr>
          <p:cNvCxnSpPr>
            <a:cxnSpLocks/>
            <a:stCxn id="12" idx="3"/>
            <a:endCxn id="35" idx="1"/>
          </p:cNvCxnSpPr>
          <p:nvPr/>
        </p:nvCxnSpPr>
        <p:spPr>
          <a:xfrm>
            <a:off x="4312537" y="3358225"/>
            <a:ext cx="1106291" cy="1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4333890" y="3021723"/>
            <a:ext cx="829747" cy="346249"/>
          </a:xfrm>
          <a:prstGeom prst="rect">
            <a:avLst/>
          </a:prstGeom>
          <a:noFill/>
        </p:spPr>
        <p:txBody>
          <a:bodyPr wrap="square" rtlCol="0">
            <a:spAutoFit/>
          </a:bodyPr>
          <a:lstStyle/>
          <a:p>
            <a:r>
              <a:rPr lang="en-US" sz="825" dirty="0"/>
              <a:t>Performed</a:t>
            </a:r>
          </a:p>
          <a:p>
            <a:r>
              <a:rPr lang="en-US" sz="825" dirty="0"/>
              <a:t>by</a:t>
            </a:r>
          </a:p>
        </p:txBody>
      </p:sp>
      <p:sp>
        <p:nvSpPr>
          <p:cNvPr id="46" name="Rectangle 45">
            <a:extLst>
              <a:ext uri="{FF2B5EF4-FFF2-40B4-BE49-F238E27FC236}">
                <a16:creationId xmlns:a16="http://schemas.microsoft.com/office/drawing/2014/main" id="{D0EED7CC-1D22-CD41-BA66-2D1482ACC0A2}"/>
              </a:ext>
            </a:extLst>
          </p:cNvPr>
          <p:cNvSpPr/>
          <p:nvPr/>
        </p:nvSpPr>
        <p:spPr>
          <a:xfrm>
            <a:off x="597988" y="1871957"/>
            <a:ext cx="971550" cy="5143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a:stCxn id="46" idx="3"/>
            <a:endCxn id="31" idx="1"/>
          </p:cNvCxnSpPr>
          <p:nvPr/>
        </p:nvCxnSpPr>
        <p:spPr>
          <a:xfrm>
            <a:off x="1569538" y="2129132"/>
            <a:ext cx="8879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1569538" y="1801386"/>
            <a:ext cx="688959" cy="346249"/>
          </a:xfrm>
          <a:prstGeom prst="rect">
            <a:avLst/>
          </a:prstGeom>
          <a:noFill/>
        </p:spPr>
        <p:txBody>
          <a:bodyPr wrap="square" rtlCol="0">
            <a:spAutoFit/>
          </a:bodyPr>
          <a:lstStyle/>
          <a:p>
            <a:r>
              <a:rPr lang="en-US" sz="825"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045770" y="4877484"/>
            <a:ext cx="854504" cy="346249"/>
          </a:xfrm>
          <a:prstGeom prst="rect">
            <a:avLst/>
          </a:prstGeom>
          <a:noFill/>
        </p:spPr>
        <p:txBody>
          <a:bodyPr wrap="square" rtlCol="0">
            <a:spAutoFit/>
          </a:bodyPr>
          <a:lstStyle/>
          <a:p>
            <a:r>
              <a:rPr lang="en-US" sz="825"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36525" y="3717467"/>
            <a:ext cx="687084" cy="219291"/>
          </a:xfrm>
          <a:prstGeom prst="rect">
            <a:avLst/>
          </a:prstGeom>
          <a:noFill/>
        </p:spPr>
        <p:txBody>
          <a:bodyPr wrap="square" rtlCol="0">
            <a:spAutoFit/>
          </a:bodyPr>
          <a:lstStyle/>
          <a:p>
            <a:r>
              <a:rPr lang="en-US" sz="825" dirty="0"/>
              <a:t>Uses …</a:t>
            </a:r>
          </a:p>
        </p:txBody>
      </p:sp>
      <p:sp>
        <p:nvSpPr>
          <p:cNvPr id="69" name="Rectangle 68">
            <a:extLst>
              <a:ext uri="{FF2B5EF4-FFF2-40B4-BE49-F238E27FC236}">
                <a16:creationId xmlns:a16="http://schemas.microsoft.com/office/drawing/2014/main" id="{DB2AE2C1-3C01-0F49-A948-940270306CD7}"/>
              </a:ext>
            </a:extLst>
          </p:cNvPr>
          <p:cNvSpPr/>
          <p:nvPr/>
        </p:nvSpPr>
        <p:spPr>
          <a:xfrm>
            <a:off x="3102698" y="4029623"/>
            <a:ext cx="971550" cy="5143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4357790" y="4237940"/>
            <a:ext cx="763522" cy="600164"/>
          </a:xfrm>
          <a:prstGeom prst="rect">
            <a:avLst/>
          </a:prstGeom>
          <a:noFill/>
        </p:spPr>
        <p:txBody>
          <a:bodyPr wrap="square" rtlCol="0">
            <a:spAutoFit/>
          </a:bodyPr>
          <a:lstStyle/>
          <a:p>
            <a:r>
              <a:rPr lang="en-US" sz="825" dirty="0"/>
              <a:t>Application</a:t>
            </a:r>
          </a:p>
          <a:p>
            <a:r>
              <a:rPr lang="en-US" sz="825" dirty="0"/>
              <a:t>Business</a:t>
            </a:r>
          </a:p>
          <a:p>
            <a:r>
              <a:rPr lang="en-US" sz="825" dirty="0"/>
              <a:t>Information</a:t>
            </a:r>
          </a:p>
          <a:p>
            <a:r>
              <a:rPr lang="en-US" sz="825"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a:endCxn id="69" idx="0"/>
          </p:cNvCxnSpPr>
          <p:nvPr/>
        </p:nvCxnSpPr>
        <p:spPr>
          <a:xfrm>
            <a:off x="3588115" y="3607927"/>
            <a:ext cx="359" cy="4216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2955988" y="2448533"/>
            <a:ext cx="767621" cy="219291"/>
          </a:xfrm>
          <a:prstGeom prst="rect">
            <a:avLst/>
          </a:prstGeom>
          <a:noFill/>
        </p:spPr>
        <p:txBody>
          <a:bodyPr wrap="square" rtlCol="0">
            <a:spAutoFit/>
          </a:bodyPr>
          <a:lstStyle/>
          <a:p>
            <a:r>
              <a:rPr lang="en-US" sz="825"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a:stCxn id="31" idx="2"/>
            <a:endCxn id="12" idx="0"/>
          </p:cNvCxnSpPr>
          <p:nvPr/>
        </p:nvCxnSpPr>
        <p:spPr>
          <a:xfrm>
            <a:off x="2943225" y="2386307"/>
            <a:ext cx="0" cy="7222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ectangle 62">
            <a:extLst>
              <a:ext uri="{FF2B5EF4-FFF2-40B4-BE49-F238E27FC236}">
                <a16:creationId xmlns:a16="http://schemas.microsoft.com/office/drawing/2014/main" id="{09AA0526-1811-8541-B392-2632DD23D0C8}"/>
              </a:ext>
            </a:extLst>
          </p:cNvPr>
          <p:cNvSpPr/>
          <p:nvPr/>
        </p:nvSpPr>
        <p:spPr>
          <a:xfrm>
            <a:off x="6995430" y="3101198"/>
            <a:ext cx="1043504" cy="5143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a:stCxn id="35" idx="3"/>
            <a:endCxn id="63" idx="1"/>
          </p:cNvCxnSpPr>
          <p:nvPr/>
        </p:nvCxnSpPr>
        <p:spPr>
          <a:xfrm>
            <a:off x="6390378" y="3358373"/>
            <a:ext cx="6050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6378136" y="3036478"/>
            <a:ext cx="829747" cy="346249"/>
          </a:xfrm>
          <a:prstGeom prst="rect">
            <a:avLst/>
          </a:prstGeom>
          <a:noFill/>
        </p:spPr>
        <p:txBody>
          <a:bodyPr wrap="square" rtlCol="0">
            <a:spAutoFit/>
          </a:bodyPr>
          <a:lstStyle/>
          <a:p>
            <a:r>
              <a:rPr lang="en-US" sz="825" dirty="0"/>
              <a:t>Member</a:t>
            </a:r>
          </a:p>
          <a:p>
            <a:r>
              <a:rPr lang="en-US" sz="825" dirty="0"/>
              <a:t>of</a:t>
            </a:r>
          </a:p>
        </p:txBody>
      </p:sp>
      <p:sp>
        <p:nvSpPr>
          <p:cNvPr id="73" name="Rectangle 72">
            <a:extLst>
              <a:ext uri="{FF2B5EF4-FFF2-40B4-BE49-F238E27FC236}">
                <a16:creationId xmlns:a16="http://schemas.microsoft.com/office/drawing/2014/main" id="{71E910A3-D543-2D44-89CB-E860692E9456}"/>
              </a:ext>
            </a:extLst>
          </p:cNvPr>
          <p:cNvSpPr/>
          <p:nvPr/>
        </p:nvSpPr>
        <p:spPr>
          <a:xfrm>
            <a:off x="3216998" y="4143923"/>
            <a:ext cx="971550" cy="5143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2" name="Rectangle 71">
            <a:extLst>
              <a:ext uri="{FF2B5EF4-FFF2-40B4-BE49-F238E27FC236}">
                <a16:creationId xmlns:a16="http://schemas.microsoft.com/office/drawing/2014/main" id="{A06C0D41-1FE5-2744-93A5-F6ACA8DACB94}"/>
              </a:ext>
            </a:extLst>
          </p:cNvPr>
          <p:cNvSpPr/>
          <p:nvPr/>
        </p:nvSpPr>
        <p:spPr>
          <a:xfrm>
            <a:off x="3331298" y="4258223"/>
            <a:ext cx="971550" cy="5143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Service</a:t>
            </a:r>
          </a:p>
        </p:txBody>
      </p:sp>
      <p:sp>
        <p:nvSpPr>
          <p:cNvPr id="75" name="Rectangle 74">
            <a:extLst>
              <a:ext uri="{FF2B5EF4-FFF2-40B4-BE49-F238E27FC236}">
                <a16:creationId xmlns:a16="http://schemas.microsoft.com/office/drawing/2014/main" id="{E8096FA7-7C43-5840-A70E-2A08061E4173}"/>
              </a:ext>
            </a:extLst>
          </p:cNvPr>
          <p:cNvSpPr/>
          <p:nvPr/>
        </p:nvSpPr>
        <p:spPr>
          <a:xfrm>
            <a:off x="1792814" y="4999617"/>
            <a:ext cx="1064686" cy="5143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Application</a:t>
            </a:r>
            <a:r>
              <a:rPr lang="en-US" sz="1200" dirty="0">
                <a:solidFill>
                  <a:srgbClr val="FF0000"/>
                </a:solidFill>
              </a:rPr>
              <a:t>*</a:t>
            </a:r>
          </a:p>
        </p:txBody>
      </p:sp>
      <p:sp>
        <p:nvSpPr>
          <p:cNvPr id="76" name="Rectangle 75">
            <a:extLst>
              <a:ext uri="{FF2B5EF4-FFF2-40B4-BE49-F238E27FC236}">
                <a16:creationId xmlns:a16="http://schemas.microsoft.com/office/drawing/2014/main" id="{61EED67F-7E38-6E48-AE2D-FC15181FA0AD}"/>
              </a:ext>
            </a:extLst>
          </p:cNvPr>
          <p:cNvSpPr/>
          <p:nvPr/>
        </p:nvSpPr>
        <p:spPr>
          <a:xfrm>
            <a:off x="398963" y="5009015"/>
            <a:ext cx="971550" cy="5143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a:stCxn id="72" idx="1"/>
            <a:endCxn id="75" idx="3"/>
          </p:cNvCxnSpPr>
          <p:nvPr/>
        </p:nvCxnSpPr>
        <p:spPr>
          <a:xfrm flipH="1">
            <a:off x="2857499" y="4515399"/>
            <a:ext cx="473799" cy="741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a:stCxn id="75" idx="1"/>
            <a:endCxn id="76" idx="3"/>
          </p:cNvCxnSpPr>
          <p:nvPr/>
        </p:nvCxnSpPr>
        <p:spPr>
          <a:xfrm flipH="1">
            <a:off x="1370514" y="5256792"/>
            <a:ext cx="422300" cy="93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689829" y="3668894"/>
            <a:ext cx="767621" cy="219291"/>
          </a:xfrm>
          <a:prstGeom prst="rect">
            <a:avLst/>
          </a:prstGeom>
          <a:noFill/>
        </p:spPr>
        <p:txBody>
          <a:bodyPr wrap="square" rtlCol="0">
            <a:spAutoFit/>
          </a:bodyPr>
          <a:lstStyle/>
          <a:p>
            <a:r>
              <a:rPr lang="en-US" sz="825"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362904" y="4823551"/>
            <a:ext cx="767621" cy="219291"/>
          </a:xfrm>
          <a:prstGeom prst="rect">
            <a:avLst/>
          </a:prstGeom>
          <a:noFill/>
        </p:spPr>
        <p:txBody>
          <a:bodyPr wrap="square" rtlCol="0">
            <a:spAutoFit/>
          </a:bodyPr>
          <a:lstStyle/>
          <a:p>
            <a:r>
              <a:rPr lang="en-US" sz="825" dirty="0"/>
              <a:t>Accesses</a:t>
            </a:r>
          </a:p>
        </p:txBody>
      </p:sp>
      <p:sp>
        <p:nvSpPr>
          <p:cNvPr id="85" name="TextBox 84">
            <a:extLst>
              <a:ext uri="{FF2B5EF4-FFF2-40B4-BE49-F238E27FC236}">
                <a16:creationId xmlns:a16="http://schemas.microsoft.com/office/drawing/2014/main" id="{D6644318-D34A-ED4B-8F82-41C7B4F02D55}"/>
              </a:ext>
            </a:extLst>
          </p:cNvPr>
          <p:cNvSpPr txBox="1"/>
          <p:nvPr/>
        </p:nvSpPr>
        <p:spPr>
          <a:xfrm>
            <a:off x="1581663" y="5619877"/>
            <a:ext cx="1583602" cy="403957"/>
          </a:xfrm>
          <a:prstGeom prst="rect">
            <a:avLst/>
          </a:prstGeom>
          <a:noFill/>
        </p:spPr>
        <p:txBody>
          <a:bodyPr wrap="square" rtlCol="0">
            <a:spAutoFit/>
          </a:bodyPr>
          <a:lstStyle/>
          <a:p>
            <a:r>
              <a:rPr lang="en-US" sz="675" dirty="0">
                <a:solidFill>
                  <a:srgbClr val="FF0000"/>
                </a:solidFill>
              </a:rPr>
              <a:t>* An “Application” is a set of functions deployed (somehow) on a server as part of a system</a:t>
            </a:r>
          </a:p>
        </p:txBody>
      </p:sp>
      <p:sp>
        <p:nvSpPr>
          <p:cNvPr id="3" name="Rectangle 2">
            <a:extLst>
              <a:ext uri="{FF2B5EF4-FFF2-40B4-BE49-F238E27FC236}">
                <a16:creationId xmlns:a16="http://schemas.microsoft.com/office/drawing/2014/main" id="{750A1ED3-FA9D-AC42-9D66-2D84CE7E7AD0}"/>
              </a:ext>
            </a:extLst>
          </p:cNvPr>
          <p:cNvSpPr/>
          <p:nvPr/>
        </p:nvSpPr>
        <p:spPr>
          <a:xfrm>
            <a:off x="4302848" y="1871957"/>
            <a:ext cx="4000500" cy="507831"/>
          </a:xfrm>
          <a:prstGeom prst="rect">
            <a:avLst/>
          </a:prstGeom>
        </p:spPr>
        <p:txBody>
          <a:bodyPr wrap="square">
            <a:spAutoFit/>
          </a:bodyPr>
          <a:lstStyle/>
          <a:p>
            <a:pPr lvl="1"/>
            <a:r>
              <a:rPr lang="en-US" sz="900" dirty="0">
                <a:solidFill>
                  <a:srgbClr val="00B050"/>
                </a:solidFill>
              </a:rPr>
              <a:t>A business capability denotes the “What” a business can do, whereas a business process outlines “how” a particular activity gets done.   </a:t>
            </a:r>
          </a:p>
        </p:txBody>
      </p:sp>
      <p:sp>
        <p:nvSpPr>
          <p:cNvPr id="4" name="Rectangle 3">
            <a:extLst>
              <a:ext uri="{FF2B5EF4-FFF2-40B4-BE49-F238E27FC236}">
                <a16:creationId xmlns:a16="http://schemas.microsoft.com/office/drawing/2014/main" id="{1F6D4C54-E45D-9547-A846-41B1A107CFCD}"/>
              </a:ext>
            </a:extLst>
          </p:cNvPr>
          <p:cNvSpPr/>
          <p:nvPr/>
        </p:nvSpPr>
        <p:spPr>
          <a:xfrm>
            <a:off x="5459538" y="4226858"/>
            <a:ext cx="2666942" cy="646331"/>
          </a:xfrm>
          <a:prstGeom prst="rect">
            <a:avLst/>
          </a:prstGeom>
        </p:spPr>
        <p:txBody>
          <a:bodyPr wrap="square">
            <a:spAutoFit/>
          </a:bodyPr>
          <a:lstStyle/>
          <a:p>
            <a:pPr lvl="1"/>
            <a:r>
              <a:rPr lang="en-US" sz="900" dirty="0">
                <a:solidFill>
                  <a:srgbClr val="00B050"/>
                </a:solidFill>
              </a:rPr>
              <a:t>A business process is defined as a set of activities and tasks that, once completed, will accomplish an organizational goal. </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10 October 2021</a:t>
            </a:r>
          </a:p>
        </p:txBody>
      </p:sp>
    </p:spTree>
    <p:extLst>
      <p:ext uri="{BB962C8B-B14F-4D97-AF65-F5344CB8AC3E}">
        <p14:creationId xmlns:p14="http://schemas.microsoft.com/office/powerpoint/2010/main" val="1579206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(Enterprise and some System Viewpoint aspects)</a:t>
            </a:r>
          </a:p>
        </p:txBody>
      </p:sp>
      <p:sp>
        <p:nvSpPr>
          <p:cNvPr id="6" name="Rectangle 5">
            <a:extLst>
              <a:ext uri="{FF2B5EF4-FFF2-40B4-BE49-F238E27FC236}">
                <a16:creationId xmlns:a16="http://schemas.microsoft.com/office/drawing/2014/main" id="{F5666A7E-346C-AD4A-BBA5-584A08A94D65}"/>
              </a:ext>
            </a:extLst>
          </p:cNvPr>
          <p:cNvSpPr/>
          <p:nvPr/>
        </p:nvSpPr>
        <p:spPr>
          <a:xfrm>
            <a:off x="3886200" y="2914650"/>
            <a:ext cx="971550" cy="51435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p:txBody>
      </p:sp>
      <p:sp>
        <p:nvSpPr>
          <p:cNvPr id="7" name="Rectangle 6">
            <a:extLst>
              <a:ext uri="{FF2B5EF4-FFF2-40B4-BE49-F238E27FC236}">
                <a16:creationId xmlns:a16="http://schemas.microsoft.com/office/drawing/2014/main" id="{08A4CE26-EB34-2A42-9699-5B4A0D2843BF}"/>
              </a:ext>
            </a:extLst>
          </p:cNvPr>
          <p:cNvSpPr/>
          <p:nvPr/>
        </p:nvSpPr>
        <p:spPr>
          <a:xfrm>
            <a:off x="5300663" y="3629025"/>
            <a:ext cx="971550" cy="514350"/>
          </a:xfrm>
          <a:prstGeom prst="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8" name="Rectangle 7">
            <a:extLst>
              <a:ext uri="{FF2B5EF4-FFF2-40B4-BE49-F238E27FC236}">
                <a16:creationId xmlns:a16="http://schemas.microsoft.com/office/drawing/2014/main" id="{CC79A4C3-0194-7D41-B96C-EF675853E909}"/>
              </a:ext>
            </a:extLst>
          </p:cNvPr>
          <p:cNvSpPr/>
          <p:nvPr/>
        </p:nvSpPr>
        <p:spPr>
          <a:xfrm>
            <a:off x="7143750" y="2684685"/>
            <a:ext cx="1085850" cy="51435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Hardware</a:t>
            </a:r>
          </a:p>
        </p:txBody>
      </p:sp>
      <p:sp>
        <p:nvSpPr>
          <p:cNvPr id="9" name="Rectangle 8">
            <a:extLst>
              <a:ext uri="{FF2B5EF4-FFF2-40B4-BE49-F238E27FC236}">
                <a16:creationId xmlns:a16="http://schemas.microsoft.com/office/drawing/2014/main" id="{0F1DFDDF-FF2F-DF43-8FAE-F4C186218FE4}"/>
              </a:ext>
            </a:extLst>
          </p:cNvPr>
          <p:cNvSpPr/>
          <p:nvPr/>
        </p:nvSpPr>
        <p:spPr>
          <a:xfrm>
            <a:off x="7145034" y="3332840"/>
            <a:ext cx="1085850" cy="51435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Software</a:t>
            </a:r>
          </a:p>
        </p:txBody>
      </p:sp>
      <p:sp>
        <p:nvSpPr>
          <p:cNvPr id="10" name="Rectangle 9">
            <a:extLst>
              <a:ext uri="{FF2B5EF4-FFF2-40B4-BE49-F238E27FC236}">
                <a16:creationId xmlns:a16="http://schemas.microsoft.com/office/drawing/2014/main" id="{F724AB52-F7ED-5644-9738-EE5537E95130}"/>
              </a:ext>
            </a:extLst>
          </p:cNvPr>
          <p:cNvSpPr/>
          <p:nvPr/>
        </p:nvSpPr>
        <p:spPr>
          <a:xfrm>
            <a:off x="7143750" y="3980995"/>
            <a:ext cx="1085850" cy="51435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People</a:t>
            </a:r>
          </a:p>
        </p:txBody>
      </p:sp>
      <p:sp>
        <p:nvSpPr>
          <p:cNvPr id="11" name="Rectangle 10">
            <a:extLst>
              <a:ext uri="{FF2B5EF4-FFF2-40B4-BE49-F238E27FC236}">
                <a16:creationId xmlns:a16="http://schemas.microsoft.com/office/drawing/2014/main" id="{7600C7DF-7930-FE40-923A-59E106E310FE}"/>
              </a:ext>
            </a:extLst>
          </p:cNvPr>
          <p:cNvSpPr/>
          <p:nvPr/>
        </p:nvSpPr>
        <p:spPr>
          <a:xfrm>
            <a:off x="7143750" y="4629150"/>
            <a:ext cx="1085850" cy="51435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Procedures</a:t>
            </a:r>
          </a:p>
        </p:txBody>
      </p:sp>
      <p:sp>
        <p:nvSpPr>
          <p:cNvPr id="12" name="Rectangle 11">
            <a:extLst>
              <a:ext uri="{FF2B5EF4-FFF2-40B4-BE49-F238E27FC236}">
                <a16:creationId xmlns:a16="http://schemas.microsoft.com/office/drawing/2014/main" id="{589ECC00-520B-A347-8B9F-26C10A8E201E}"/>
              </a:ext>
            </a:extLst>
          </p:cNvPr>
          <p:cNvSpPr/>
          <p:nvPr/>
        </p:nvSpPr>
        <p:spPr>
          <a:xfrm>
            <a:off x="4229100" y="4603465"/>
            <a:ext cx="971550" cy="51435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6" idx="3"/>
            <a:endCxn id="7" idx="0"/>
          </p:cNvCxnSpPr>
          <p:nvPr/>
        </p:nvCxnSpPr>
        <p:spPr>
          <a:xfrm>
            <a:off x="4857750" y="3171825"/>
            <a:ext cx="928688"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7B8E1A5-A2D4-FC4A-AAD4-ED6820437A69}"/>
              </a:ext>
            </a:extLst>
          </p:cNvPr>
          <p:cNvCxnSpPr>
            <a:cxnSpLocks/>
            <a:stCxn id="7" idx="3"/>
            <a:endCxn id="8" idx="1"/>
          </p:cNvCxnSpPr>
          <p:nvPr/>
        </p:nvCxnSpPr>
        <p:spPr>
          <a:xfrm flipV="1">
            <a:off x="6272213" y="2941860"/>
            <a:ext cx="871537" cy="9443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a:stCxn id="7" idx="3"/>
            <a:endCxn id="9" idx="1"/>
          </p:cNvCxnSpPr>
          <p:nvPr/>
        </p:nvCxnSpPr>
        <p:spPr>
          <a:xfrm flipV="1">
            <a:off x="6272213" y="3590015"/>
            <a:ext cx="872821" cy="2961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a:stCxn id="7" idx="3"/>
            <a:endCxn id="10" idx="1"/>
          </p:cNvCxnSpPr>
          <p:nvPr/>
        </p:nvCxnSpPr>
        <p:spPr>
          <a:xfrm>
            <a:off x="6272213" y="3886200"/>
            <a:ext cx="871537" cy="3519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a:stCxn id="7" idx="3"/>
            <a:endCxn id="11" idx="1"/>
          </p:cNvCxnSpPr>
          <p:nvPr/>
        </p:nvCxnSpPr>
        <p:spPr>
          <a:xfrm>
            <a:off x="6272213" y="3886200"/>
            <a:ext cx="871537" cy="1000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7" idx="2"/>
            <a:endCxn id="12" idx="0"/>
          </p:cNvCxnSpPr>
          <p:nvPr/>
        </p:nvCxnSpPr>
        <p:spPr>
          <a:xfrm flipH="1">
            <a:off x="4714875" y="4143375"/>
            <a:ext cx="1071563" cy="460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CD909224-B6E7-9A42-9B9E-5DAFE8B76E08}"/>
              </a:ext>
            </a:extLst>
          </p:cNvPr>
          <p:cNvSpPr/>
          <p:nvPr/>
        </p:nvSpPr>
        <p:spPr>
          <a:xfrm>
            <a:off x="2457450" y="1871957"/>
            <a:ext cx="971550" cy="5143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Capability</a:t>
            </a:r>
          </a:p>
        </p:txBody>
      </p:sp>
      <p:sp>
        <p:nvSpPr>
          <p:cNvPr id="35" name="Rectangle 34">
            <a:extLst>
              <a:ext uri="{FF2B5EF4-FFF2-40B4-BE49-F238E27FC236}">
                <a16:creationId xmlns:a16="http://schemas.microsoft.com/office/drawing/2014/main" id="{3D00E5C1-0284-4340-A0C4-86F65C471272}"/>
              </a:ext>
            </a:extLst>
          </p:cNvPr>
          <p:cNvSpPr/>
          <p:nvPr/>
        </p:nvSpPr>
        <p:spPr>
          <a:xfrm>
            <a:off x="4329113" y="1871957"/>
            <a:ext cx="971550" cy="5143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Features</a:t>
            </a:r>
          </a:p>
        </p:txBody>
      </p:sp>
      <p:cxnSp>
        <p:nvCxnSpPr>
          <p:cNvPr id="36" name="Straight Arrow Connector 35">
            <a:extLst>
              <a:ext uri="{FF2B5EF4-FFF2-40B4-BE49-F238E27FC236}">
                <a16:creationId xmlns:a16="http://schemas.microsoft.com/office/drawing/2014/main" id="{FA166F86-C5D8-EA47-9909-2180A2E671D8}"/>
              </a:ext>
            </a:extLst>
          </p:cNvPr>
          <p:cNvCxnSpPr>
            <a:cxnSpLocks/>
            <a:stCxn id="31" idx="3"/>
            <a:endCxn id="35" idx="1"/>
          </p:cNvCxnSpPr>
          <p:nvPr/>
        </p:nvCxnSpPr>
        <p:spPr>
          <a:xfrm>
            <a:off x="3429000" y="2129132"/>
            <a:ext cx="90011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3428465" y="1814876"/>
            <a:ext cx="829747" cy="346249"/>
          </a:xfrm>
          <a:prstGeom prst="rect">
            <a:avLst/>
          </a:prstGeom>
          <a:noFill/>
        </p:spPr>
        <p:txBody>
          <a:bodyPr wrap="square" rtlCol="0">
            <a:spAutoFit/>
          </a:bodyPr>
          <a:lstStyle/>
          <a:p>
            <a:r>
              <a:rPr lang="en-US" sz="825" dirty="0"/>
              <a:t>Composed of set of 1..</a:t>
            </a:r>
          </a:p>
        </p:txBody>
      </p:sp>
      <p:sp>
        <p:nvSpPr>
          <p:cNvPr id="46" name="Rectangle 45">
            <a:extLst>
              <a:ext uri="{FF2B5EF4-FFF2-40B4-BE49-F238E27FC236}">
                <a16:creationId xmlns:a16="http://schemas.microsoft.com/office/drawing/2014/main" id="{D0EED7CC-1D22-CD41-BA66-2D1482ACC0A2}"/>
              </a:ext>
            </a:extLst>
          </p:cNvPr>
          <p:cNvSpPr/>
          <p:nvPr/>
        </p:nvSpPr>
        <p:spPr>
          <a:xfrm>
            <a:off x="597988" y="1871957"/>
            <a:ext cx="971550" cy="5143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a:stCxn id="46" idx="3"/>
            <a:endCxn id="31" idx="1"/>
          </p:cNvCxnSpPr>
          <p:nvPr/>
        </p:nvCxnSpPr>
        <p:spPr>
          <a:xfrm>
            <a:off x="1569538" y="2129132"/>
            <a:ext cx="8879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1569538" y="1801386"/>
            <a:ext cx="688959" cy="346249"/>
          </a:xfrm>
          <a:prstGeom prst="rect">
            <a:avLst/>
          </a:prstGeom>
          <a:noFill/>
        </p:spPr>
        <p:txBody>
          <a:bodyPr wrap="square" rtlCol="0">
            <a:spAutoFit/>
          </a:bodyPr>
          <a:lstStyle/>
          <a:p>
            <a:r>
              <a:rPr lang="en-US" sz="825"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495246" y="2281806"/>
            <a:ext cx="829747" cy="346249"/>
          </a:xfrm>
          <a:prstGeom prst="rect">
            <a:avLst/>
          </a:prstGeom>
          <a:noFill/>
        </p:spPr>
        <p:txBody>
          <a:bodyPr wrap="square" rtlCol="0">
            <a:spAutoFit/>
          </a:bodyPr>
          <a:lstStyle/>
          <a:p>
            <a:r>
              <a:rPr lang="en-US" sz="825" dirty="0"/>
              <a:t>Implemented by 1..</a:t>
            </a:r>
          </a:p>
        </p:txBody>
      </p:sp>
      <p:sp>
        <p:nvSpPr>
          <p:cNvPr id="52" name="TextBox 51">
            <a:extLst>
              <a:ext uri="{FF2B5EF4-FFF2-40B4-BE49-F238E27FC236}">
                <a16:creationId xmlns:a16="http://schemas.microsoft.com/office/drawing/2014/main" id="{63B2FD43-1C32-4D47-AE28-7FDD3DC76554}"/>
              </a:ext>
            </a:extLst>
          </p:cNvPr>
          <p:cNvSpPr txBox="1"/>
          <p:nvPr/>
        </p:nvSpPr>
        <p:spPr>
          <a:xfrm>
            <a:off x="4856466" y="3004023"/>
            <a:ext cx="526106" cy="219291"/>
          </a:xfrm>
          <a:prstGeom prst="rect">
            <a:avLst/>
          </a:prstGeom>
          <a:noFill/>
        </p:spPr>
        <p:txBody>
          <a:bodyPr wrap="none" rtlCol="0">
            <a:spAutoFit/>
          </a:bodyPr>
          <a:lstStyle/>
          <a:p>
            <a:r>
              <a:rPr lang="en-US" sz="825" dirty="0"/>
              <a:t>Has 1..</a:t>
            </a:r>
          </a:p>
        </p:txBody>
      </p:sp>
      <p:sp>
        <p:nvSpPr>
          <p:cNvPr id="53" name="TextBox 52">
            <a:extLst>
              <a:ext uri="{FF2B5EF4-FFF2-40B4-BE49-F238E27FC236}">
                <a16:creationId xmlns:a16="http://schemas.microsoft.com/office/drawing/2014/main" id="{35266810-EA7B-1648-8F9D-C7331EA8CB95}"/>
              </a:ext>
            </a:extLst>
          </p:cNvPr>
          <p:cNvSpPr txBox="1"/>
          <p:nvPr/>
        </p:nvSpPr>
        <p:spPr>
          <a:xfrm>
            <a:off x="6285216" y="3348723"/>
            <a:ext cx="725184" cy="346249"/>
          </a:xfrm>
          <a:prstGeom prst="rect">
            <a:avLst/>
          </a:prstGeom>
          <a:noFill/>
        </p:spPr>
        <p:txBody>
          <a:bodyPr wrap="square" rtlCol="0">
            <a:spAutoFit/>
          </a:bodyPr>
          <a:lstStyle/>
          <a:p>
            <a:r>
              <a:rPr lang="en-US" sz="825" dirty="0"/>
              <a:t>Composed of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861602" y="4143376"/>
            <a:ext cx="728021" cy="346249"/>
          </a:xfrm>
          <a:prstGeom prst="rect">
            <a:avLst/>
          </a:prstGeom>
          <a:noFill/>
        </p:spPr>
        <p:txBody>
          <a:bodyPr wrap="square" rtlCol="0">
            <a:spAutoFit/>
          </a:bodyPr>
          <a:lstStyle/>
          <a:p>
            <a:r>
              <a:rPr lang="en-US" sz="825" dirty="0"/>
              <a:t>Implement 1..</a:t>
            </a:r>
          </a:p>
        </p:txBody>
      </p:sp>
      <p:sp>
        <p:nvSpPr>
          <p:cNvPr id="60" name="Rectangle 59">
            <a:extLst>
              <a:ext uri="{FF2B5EF4-FFF2-40B4-BE49-F238E27FC236}">
                <a16:creationId xmlns:a16="http://schemas.microsoft.com/office/drawing/2014/main" id="{5A61AF96-DD0C-8648-9320-BF78DFE0971A}"/>
              </a:ext>
            </a:extLst>
          </p:cNvPr>
          <p:cNvSpPr/>
          <p:nvPr/>
        </p:nvSpPr>
        <p:spPr>
          <a:xfrm>
            <a:off x="1657350" y="3198806"/>
            <a:ext cx="1157242" cy="51435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a:stCxn id="60" idx="3"/>
            <a:endCxn id="6" idx="1"/>
          </p:cNvCxnSpPr>
          <p:nvPr/>
        </p:nvCxnSpPr>
        <p:spPr>
          <a:xfrm flipV="1">
            <a:off x="2814591" y="3171825"/>
            <a:ext cx="1071609" cy="2841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2804260" y="3198806"/>
            <a:ext cx="767621" cy="219291"/>
          </a:xfrm>
          <a:prstGeom prst="rect">
            <a:avLst/>
          </a:prstGeom>
          <a:noFill/>
        </p:spPr>
        <p:txBody>
          <a:bodyPr wrap="square" rtlCol="0">
            <a:spAutoFit/>
          </a:bodyPr>
          <a:lstStyle/>
          <a:p>
            <a:r>
              <a:rPr lang="en-US" sz="825" dirty="0"/>
              <a:t>Affect </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429428" y="4608400"/>
            <a:ext cx="687084" cy="219291"/>
          </a:xfrm>
          <a:prstGeom prst="rect">
            <a:avLst/>
          </a:prstGeom>
          <a:noFill/>
        </p:spPr>
        <p:txBody>
          <a:bodyPr wrap="square" rtlCol="0">
            <a:spAutoFit/>
          </a:bodyPr>
          <a:lstStyle/>
          <a:p>
            <a:r>
              <a:rPr lang="en-US" sz="825" dirty="0"/>
              <a:t>Offers 0..</a:t>
            </a:r>
          </a:p>
        </p:txBody>
      </p:sp>
      <p:sp>
        <p:nvSpPr>
          <p:cNvPr id="69" name="Rectangle 68">
            <a:extLst>
              <a:ext uri="{FF2B5EF4-FFF2-40B4-BE49-F238E27FC236}">
                <a16:creationId xmlns:a16="http://schemas.microsoft.com/office/drawing/2014/main" id="{DB2AE2C1-3C01-0F49-A948-940270306CD7}"/>
              </a:ext>
            </a:extLst>
          </p:cNvPr>
          <p:cNvSpPr/>
          <p:nvPr/>
        </p:nvSpPr>
        <p:spPr>
          <a:xfrm>
            <a:off x="2456915" y="4610911"/>
            <a:ext cx="971550" cy="51435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a:endCxn id="69" idx="3"/>
          </p:cNvCxnSpPr>
          <p:nvPr/>
        </p:nvCxnSpPr>
        <p:spPr>
          <a:xfrm flipH="1">
            <a:off x="3428465" y="4868086"/>
            <a:ext cx="80475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C0C9C8ED-A48A-5040-B9AB-9F2001781F5D}"/>
              </a:ext>
            </a:extLst>
          </p:cNvPr>
          <p:cNvSpPr txBox="1"/>
          <p:nvPr/>
        </p:nvSpPr>
        <p:spPr>
          <a:xfrm>
            <a:off x="4518061" y="5143500"/>
            <a:ext cx="1071563" cy="600164"/>
          </a:xfrm>
          <a:prstGeom prst="rect">
            <a:avLst/>
          </a:prstGeom>
          <a:noFill/>
        </p:spPr>
        <p:txBody>
          <a:bodyPr wrap="square" rtlCol="0">
            <a:spAutoFit/>
          </a:bodyPr>
          <a:lstStyle/>
          <a:p>
            <a:r>
              <a:rPr lang="en-US" sz="825" dirty="0"/>
              <a:t>Technical Process</a:t>
            </a:r>
          </a:p>
          <a:p>
            <a:r>
              <a:rPr lang="en-US" sz="825" dirty="0"/>
              <a:t>Action</a:t>
            </a:r>
          </a:p>
          <a:p>
            <a:r>
              <a:rPr lang="en-US" sz="825" dirty="0"/>
              <a:t>Task</a:t>
            </a:r>
          </a:p>
        </p:txBody>
      </p:sp>
      <p:cxnSp>
        <p:nvCxnSpPr>
          <p:cNvPr id="81" name="Straight Arrow Connector 80">
            <a:extLst>
              <a:ext uri="{FF2B5EF4-FFF2-40B4-BE49-F238E27FC236}">
                <a16:creationId xmlns:a16="http://schemas.microsoft.com/office/drawing/2014/main" id="{0BBE60A1-63C3-D245-8938-8292B1931DC3}"/>
              </a:ext>
            </a:extLst>
          </p:cNvPr>
          <p:cNvCxnSpPr>
            <a:cxnSpLocks/>
            <a:stCxn id="31" idx="2"/>
            <a:endCxn id="6" idx="0"/>
          </p:cNvCxnSpPr>
          <p:nvPr/>
        </p:nvCxnSpPr>
        <p:spPr>
          <a:xfrm>
            <a:off x="2943225" y="2386306"/>
            <a:ext cx="1428750" cy="5283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D8A1E502-1081-0443-9A21-D5E1BF79C7C0}"/>
              </a:ext>
            </a:extLst>
          </p:cNvPr>
          <p:cNvSpPr txBox="1"/>
          <p:nvPr/>
        </p:nvSpPr>
        <p:spPr>
          <a:xfrm>
            <a:off x="6915150" y="5431828"/>
            <a:ext cx="1885950" cy="300082"/>
          </a:xfrm>
          <a:prstGeom prst="rect">
            <a:avLst/>
          </a:prstGeom>
          <a:noFill/>
        </p:spPr>
        <p:txBody>
          <a:bodyPr wrap="square" rtlCol="0">
            <a:spAutoFit/>
          </a:bodyPr>
          <a:lstStyle/>
          <a:p>
            <a:r>
              <a:rPr lang="en-US" sz="675" dirty="0"/>
              <a:t>** A “System” may be de-composed into System Elements.</a:t>
            </a:r>
          </a:p>
        </p:txBody>
      </p: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People,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10 October 2021</a:t>
            </a:r>
          </a:p>
        </p:txBody>
      </p:sp>
    </p:spTree>
    <p:extLst>
      <p:ext uri="{BB962C8B-B14F-4D97-AF65-F5344CB8AC3E}">
        <p14:creationId xmlns:p14="http://schemas.microsoft.com/office/powerpoint/2010/main" val="1465327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ounded Rectangle 79">
            <a:extLst>
              <a:ext uri="{FF2B5EF4-FFF2-40B4-BE49-F238E27FC236}">
                <a16:creationId xmlns:a16="http://schemas.microsoft.com/office/drawing/2014/main" id="{B9145253-1F87-FF4A-8EE6-5A5136010BFC}"/>
              </a:ext>
            </a:extLst>
          </p:cNvPr>
          <p:cNvSpPr/>
          <p:nvPr/>
        </p:nvSpPr>
        <p:spPr>
          <a:xfrm>
            <a:off x="5213763" y="3747279"/>
            <a:ext cx="3768302" cy="2031055"/>
          </a:xfrm>
          <a:prstGeom prst="roundRect">
            <a:avLst>
              <a:gd name="adj" fmla="val 9675"/>
            </a:avLst>
          </a:prstGeom>
          <a:solidFill>
            <a:schemeClr val="bg1"/>
          </a:solidFill>
          <a:ln w="28575">
            <a:solidFill>
              <a:srgbClr val="0070C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99625" y="103918"/>
            <a:ext cx="8229600" cy="734282"/>
          </a:xfrm>
        </p:spPr>
        <p:txBody>
          <a:bodyPr vert="horz"/>
          <a:lstStyle/>
          <a:p>
            <a:r>
              <a:rPr lang="en-US" sz="2000" dirty="0">
                <a:solidFill>
                  <a:srgbClr val="0099A6"/>
                </a:solidFill>
              </a:rPr>
              <a:t>Formalized Relationships between Enterprise &amp; Technical Architecture</a:t>
            </a:r>
            <a:br>
              <a:rPr lang="en-US" sz="2000" dirty="0">
                <a:solidFill>
                  <a:srgbClr val="0099A6"/>
                </a:solidFill>
              </a:rPr>
            </a:br>
            <a:r>
              <a:rPr lang="en-US" sz="1400" dirty="0">
                <a:solidFill>
                  <a:srgbClr val="0099A6"/>
                </a:solidFill>
              </a:rPr>
              <a:t>(Enterprise Viewpoint &amp; System Architecture Viewpoint objects)</a:t>
            </a:r>
            <a:endParaRPr lang="en-US" sz="2000" dirty="0">
              <a:solidFill>
                <a:srgbClr val="0099A6"/>
              </a:solidFill>
            </a:endParaRPr>
          </a:p>
        </p:txBody>
      </p:sp>
      <p:grpSp>
        <p:nvGrpSpPr>
          <p:cNvPr id="29" name="Group 28">
            <a:extLst>
              <a:ext uri="{FF2B5EF4-FFF2-40B4-BE49-F238E27FC236}">
                <a16:creationId xmlns:a16="http://schemas.microsoft.com/office/drawing/2014/main" id="{3DC567F2-99E9-CD48-B735-80730EB3DEFC}"/>
              </a:ext>
            </a:extLst>
          </p:cNvPr>
          <p:cNvGrpSpPr/>
          <p:nvPr/>
        </p:nvGrpSpPr>
        <p:grpSpPr>
          <a:xfrm>
            <a:off x="4334086" y="3867194"/>
            <a:ext cx="4525089" cy="1835157"/>
            <a:chOff x="5778781" y="4013259"/>
            <a:chExt cx="6033452" cy="2446877"/>
          </a:xfrm>
        </p:grpSpPr>
        <p:sp>
          <p:nvSpPr>
            <p:cNvPr id="7" name="Rectangle 6">
              <a:extLst>
                <a:ext uri="{FF2B5EF4-FFF2-40B4-BE49-F238E27FC236}">
                  <a16:creationId xmlns:a16="http://schemas.microsoft.com/office/drawing/2014/main" id="{08A4CE26-EB34-2A42-9699-5B4A0D2843BF}"/>
                </a:ext>
              </a:extLst>
            </p:cNvPr>
            <p:cNvSpPr/>
            <p:nvPr/>
          </p:nvSpPr>
          <p:spPr>
            <a:xfrm>
              <a:off x="8891265" y="4855503"/>
              <a:ext cx="1135433" cy="452772"/>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a:t>
              </a:r>
            </a:p>
          </p:txBody>
        </p:sp>
        <p:sp>
          <p:nvSpPr>
            <p:cNvPr id="8" name="Rectangle 7">
              <a:extLst>
                <a:ext uri="{FF2B5EF4-FFF2-40B4-BE49-F238E27FC236}">
                  <a16:creationId xmlns:a16="http://schemas.microsoft.com/office/drawing/2014/main" id="{CC79A4C3-0194-7D41-B96C-EF675853E909}"/>
                </a:ext>
              </a:extLst>
            </p:cNvPr>
            <p:cNvSpPr/>
            <p:nvPr/>
          </p:nvSpPr>
          <p:spPr>
            <a:xfrm>
              <a:off x="10781528" y="4013259"/>
              <a:ext cx="1029461" cy="452772"/>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9" name="Rectangle 8">
              <a:extLst>
                <a:ext uri="{FF2B5EF4-FFF2-40B4-BE49-F238E27FC236}">
                  <a16:creationId xmlns:a16="http://schemas.microsoft.com/office/drawing/2014/main" id="{0F1DFDDF-FF2F-DF43-8FAE-F4C186218FE4}"/>
                </a:ext>
              </a:extLst>
            </p:cNvPr>
            <p:cNvSpPr/>
            <p:nvPr/>
          </p:nvSpPr>
          <p:spPr>
            <a:xfrm>
              <a:off x="10782772" y="4583817"/>
              <a:ext cx="1029461" cy="452772"/>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10" name="Rectangle 9">
              <a:extLst>
                <a:ext uri="{FF2B5EF4-FFF2-40B4-BE49-F238E27FC236}">
                  <a16:creationId xmlns:a16="http://schemas.microsoft.com/office/drawing/2014/main" id="{F724AB52-F7ED-5644-9738-EE5537E95130}"/>
                </a:ext>
              </a:extLst>
            </p:cNvPr>
            <p:cNvSpPr/>
            <p:nvPr/>
          </p:nvSpPr>
          <p:spPr>
            <a:xfrm>
              <a:off x="10781528" y="5154371"/>
              <a:ext cx="1029461" cy="452772"/>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People</a:t>
              </a:r>
            </a:p>
          </p:txBody>
        </p:sp>
        <p:sp>
          <p:nvSpPr>
            <p:cNvPr id="11" name="Rectangle 10">
              <a:extLst>
                <a:ext uri="{FF2B5EF4-FFF2-40B4-BE49-F238E27FC236}">
                  <a16:creationId xmlns:a16="http://schemas.microsoft.com/office/drawing/2014/main" id="{7600C7DF-7930-FE40-923A-59E106E310FE}"/>
                </a:ext>
              </a:extLst>
            </p:cNvPr>
            <p:cNvSpPr/>
            <p:nvPr/>
          </p:nvSpPr>
          <p:spPr>
            <a:xfrm>
              <a:off x="10781528" y="5724929"/>
              <a:ext cx="1029461" cy="452772"/>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Procedures</a:t>
              </a:r>
            </a:p>
          </p:txBody>
        </p:sp>
        <p:cxnSp>
          <p:nvCxnSpPr>
            <p:cNvPr id="15" name="Straight Arrow Connector 14">
              <a:extLst>
                <a:ext uri="{FF2B5EF4-FFF2-40B4-BE49-F238E27FC236}">
                  <a16:creationId xmlns:a16="http://schemas.microsoft.com/office/drawing/2014/main" id="{C7B8E1A5-A2D4-FC4A-AAD4-ED6820437A69}"/>
                </a:ext>
              </a:extLst>
            </p:cNvPr>
            <p:cNvCxnSpPr>
              <a:cxnSpLocks/>
              <a:stCxn id="7" idx="3"/>
              <a:endCxn id="8" idx="1"/>
            </p:cNvCxnSpPr>
            <p:nvPr/>
          </p:nvCxnSpPr>
          <p:spPr>
            <a:xfrm flipV="1">
              <a:off x="10026698" y="4239646"/>
              <a:ext cx="754829" cy="842244"/>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a:stCxn id="7" idx="3"/>
              <a:endCxn id="9" idx="1"/>
            </p:cNvCxnSpPr>
            <p:nvPr/>
          </p:nvCxnSpPr>
          <p:spPr>
            <a:xfrm flipV="1">
              <a:off x="10026698" y="4810203"/>
              <a:ext cx="756073" cy="27168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a:stCxn id="7" idx="3"/>
              <a:endCxn id="10" idx="1"/>
            </p:cNvCxnSpPr>
            <p:nvPr/>
          </p:nvCxnSpPr>
          <p:spPr>
            <a:xfrm>
              <a:off x="10026698" y="5081890"/>
              <a:ext cx="754829" cy="298868"/>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a:stCxn id="7" idx="3"/>
              <a:endCxn id="11" idx="1"/>
            </p:cNvCxnSpPr>
            <p:nvPr/>
          </p:nvCxnSpPr>
          <p:spPr>
            <a:xfrm>
              <a:off x="10026698" y="5081890"/>
              <a:ext cx="754829" cy="869426"/>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35266810-EA7B-1648-8F9D-C7331EA8CB95}"/>
                </a:ext>
              </a:extLst>
            </p:cNvPr>
            <p:cNvSpPr txBox="1"/>
            <p:nvPr/>
          </p:nvSpPr>
          <p:spPr>
            <a:xfrm>
              <a:off x="9886761" y="4250128"/>
              <a:ext cx="852575" cy="400109"/>
            </a:xfrm>
            <a:prstGeom prst="rect">
              <a:avLst/>
            </a:prstGeom>
            <a:noFill/>
          </p:spPr>
          <p:txBody>
            <a:bodyPr wrap="square" rtlCol="0">
              <a:spAutoFit/>
            </a:bodyPr>
            <a:lstStyle/>
            <a:p>
              <a:r>
                <a:rPr lang="en-US" sz="675" dirty="0"/>
                <a:t>Composed of 1..</a:t>
              </a:r>
            </a:p>
          </p:txBody>
        </p:sp>
        <p:sp>
          <p:nvSpPr>
            <p:cNvPr id="60" name="Rectangle 59">
              <a:extLst>
                <a:ext uri="{FF2B5EF4-FFF2-40B4-BE49-F238E27FC236}">
                  <a16:creationId xmlns:a16="http://schemas.microsoft.com/office/drawing/2014/main" id="{5A61AF96-DD0C-8648-9320-BF78DFE0971A}"/>
                </a:ext>
              </a:extLst>
            </p:cNvPr>
            <p:cNvSpPr/>
            <p:nvPr/>
          </p:nvSpPr>
          <p:spPr>
            <a:xfrm>
              <a:off x="8856274" y="5995294"/>
              <a:ext cx="1226220" cy="452772"/>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a:stCxn id="60" idx="0"/>
              <a:endCxn id="7" idx="2"/>
            </p:cNvCxnSpPr>
            <p:nvPr/>
          </p:nvCxnSpPr>
          <p:spPr>
            <a:xfrm flipH="1" flipV="1">
              <a:off x="9458982" y="5308276"/>
              <a:ext cx="10403" cy="687019"/>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9467436" y="5651785"/>
              <a:ext cx="744247" cy="261611"/>
            </a:xfrm>
            <a:prstGeom prst="rect">
              <a:avLst/>
            </a:prstGeom>
            <a:noFill/>
          </p:spPr>
          <p:txBody>
            <a:bodyPr wrap="square" rtlCol="0">
              <a:spAutoFit/>
            </a:bodyPr>
            <a:lstStyle/>
            <a:p>
              <a:r>
                <a:rPr lang="en-US" sz="675" dirty="0"/>
                <a:t>Affects </a:t>
              </a:r>
            </a:p>
          </p:txBody>
        </p:sp>
        <p:sp>
          <p:nvSpPr>
            <p:cNvPr id="43" name="Rectangle 42">
              <a:extLst>
                <a:ext uri="{FF2B5EF4-FFF2-40B4-BE49-F238E27FC236}">
                  <a16:creationId xmlns:a16="http://schemas.microsoft.com/office/drawing/2014/main" id="{6CF07328-EF50-FE46-9DBB-0DEE4456CCA9}"/>
                </a:ext>
              </a:extLst>
            </p:cNvPr>
            <p:cNvSpPr/>
            <p:nvPr/>
          </p:nvSpPr>
          <p:spPr>
            <a:xfrm>
              <a:off x="7357640" y="5443688"/>
              <a:ext cx="1081784" cy="455111"/>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Function</a:t>
              </a:r>
            </a:p>
          </p:txBody>
        </p:sp>
        <p:cxnSp>
          <p:nvCxnSpPr>
            <p:cNvPr id="45" name="Straight Arrow Connector 44">
              <a:extLst>
                <a:ext uri="{FF2B5EF4-FFF2-40B4-BE49-F238E27FC236}">
                  <a16:creationId xmlns:a16="http://schemas.microsoft.com/office/drawing/2014/main" id="{D2EF69A8-AC70-A044-9FB0-C82304289AB8}"/>
                </a:ext>
              </a:extLst>
            </p:cNvPr>
            <p:cNvCxnSpPr>
              <a:cxnSpLocks/>
              <a:stCxn id="7" idx="1"/>
              <a:endCxn id="43" idx="0"/>
            </p:cNvCxnSpPr>
            <p:nvPr/>
          </p:nvCxnSpPr>
          <p:spPr>
            <a:xfrm flipH="1">
              <a:off x="7898532" y="5081890"/>
              <a:ext cx="992733" cy="36179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3B77A7B-5FDE-424D-A266-2F4DB80DDA46}"/>
                </a:ext>
              </a:extLst>
            </p:cNvPr>
            <p:cNvSpPr txBox="1"/>
            <p:nvPr/>
          </p:nvSpPr>
          <p:spPr>
            <a:xfrm>
              <a:off x="7817345" y="4913542"/>
              <a:ext cx="1038931" cy="261611"/>
            </a:xfrm>
            <a:prstGeom prst="rect">
              <a:avLst/>
            </a:prstGeom>
            <a:noFill/>
          </p:spPr>
          <p:txBody>
            <a:bodyPr wrap="square" rtlCol="0">
              <a:spAutoFit/>
            </a:bodyPr>
            <a:lstStyle/>
            <a:p>
              <a:r>
                <a:rPr lang="en-US" sz="675" dirty="0"/>
                <a:t>Implement 1..</a:t>
              </a:r>
            </a:p>
          </p:txBody>
        </p:sp>
        <p:sp>
          <p:nvSpPr>
            <p:cNvPr id="56" name="TextBox 55">
              <a:extLst>
                <a:ext uri="{FF2B5EF4-FFF2-40B4-BE49-F238E27FC236}">
                  <a16:creationId xmlns:a16="http://schemas.microsoft.com/office/drawing/2014/main" id="{3B54646B-ABAE-D643-8F5D-D176DCC0BD88}"/>
                </a:ext>
              </a:extLst>
            </p:cNvPr>
            <p:cNvSpPr txBox="1"/>
            <p:nvPr/>
          </p:nvSpPr>
          <p:spPr>
            <a:xfrm>
              <a:off x="5778781" y="5421891"/>
              <a:ext cx="1200203" cy="538609"/>
            </a:xfrm>
            <a:prstGeom prst="rect">
              <a:avLst/>
            </a:prstGeom>
            <a:noFill/>
          </p:spPr>
          <p:txBody>
            <a:bodyPr wrap="square" rtlCol="0">
              <a:spAutoFit/>
            </a:bodyPr>
            <a:lstStyle/>
            <a:p>
              <a:r>
                <a:rPr lang="en-US" sz="675" dirty="0">
                  <a:solidFill>
                    <a:srgbClr val="0070C0"/>
                  </a:solidFill>
                </a:rPr>
                <a:t>Function offers 0.. Service Interfaces</a:t>
              </a:r>
            </a:p>
          </p:txBody>
        </p:sp>
        <p:sp>
          <p:nvSpPr>
            <p:cNvPr id="59" name="TextBox 58">
              <a:extLst>
                <a:ext uri="{FF2B5EF4-FFF2-40B4-BE49-F238E27FC236}">
                  <a16:creationId xmlns:a16="http://schemas.microsoft.com/office/drawing/2014/main" id="{656EBB8A-5206-F047-95AE-11E1149CE326}"/>
                </a:ext>
              </a:extLst>
            </p:cNvPr>
            <p:cNvSpPr txBox="1"/>
            <p:nvPr/>
          </p:nvSpPr>
          <p:spPr>
            <a:xfrm>
              <a:off x="7652041" y="5921527"/>
              <a:ext cx="700020" cy="538609"/>
            </a:xfrm>
            <a:prstGeom prst="rect">
              <a:avLst/>
            </a:prstGeom>
            <a:noFill/>
          </p:spPr>
          <p:txBody>
            <a:bodyPr wrap="square" rtlCol="0">
              <a:spAutoFit/>
            </a:bodyPr>
            <a:lstStyle/>
            <a:p>
              <a:r>
                <a:rPr lang="en-US" sz="675" dirty="0"/>
                <a:t>Process</a:t>
              </a:r>
            </a:p>
            <a:p>
              <a:r>
                <a:rPr lang="en-US" sz="675" dirty="0"/>
                <a:t>Action</a:t>
              </a:r>
            </a:p>
            <a:p>
              <a:r>
                <a:rPr lang="en-US" sz="675" dirty="0"/>
                <a:t>Task</a:t>
              </a:r>
            </a:p>
          </p:txBody>
        </p:sp>
      </p:grpSp>
      <p:sp>
        <p:nvSpPr>
          <p:cNvPr id="85" name="TextBox 84">
            <a:extLst>
              <a:ext uri="{FF2B5EF4-FFF2-40B4-BE49-F238E27FC236}">
                <a16:creationId xmlns:a16="http://schemas.microsoft.com/office/drawing/2014/main" id="{D6644318-D34A-ED4B-8F82-41C7B4F02D55}"/>
              </a:ext>
            </a:extLst>
          </p:cNvPr>
          <p:cNvSpPr txBox="1"/>
          <p:nvPr/>
        </p:nvSpPr>
        <p:spPr>
          <a:xfrm>
            <a:off x="982993" y="5035443"/>
            <a:ext cx="1749635" cy="507831"/>
          </a:xfrm>
          <a:prstGeom prst="rect">
            <a:avLst/>
          </a:prstGeom>
          <a:noFill/>
        </p:spPr>
        <p:txBody>
          <a:bodyPr wrap="square" rtlCol="0">
            <a:spAutoFit/>
          </a:bodyPr>
          <a:lstStyle/>
          <a:p>
            <a:r>
              <a:rPr lang="en-US" sz="675" dirty="0">
                <a:solidFill>
                  <a:srgbClr val="FF0000"/>
                </a:solidFill>
              </a:rPr>
              <a:t>* An “Application” is Software, a set of functions deployed (somehow) on a server as part of a system, with defined interfaces</a:t>
            </a:r>
          </a:p>
        </p:txBody>
      </p:sp>
      <p:grpSp>
        <p:nvGrpSpPr>
          <p:cNvPr id="3" name="Group 2">
            <a:extLst>
              <a:ext uri="{FF2B5EF4-FFF2-40B4-BE49-F238E27FC236}">
                <a16:creationId xmlns:a16="http://schemas.microsoft.com/office/drawing/2014/main" id="{18C84722-D61C-7041-B272-641B22DDE3F5}"/>
              </a:ext>
            </a:extLst>
          </p:cNvPr>
          <p:cNvGrpSpPr/>
          <p:nvPr/>
        </p:nvGrpSpPr>
        <p:grpSpPr>
          <a:xfrm>
            <a:off x="144820" y="1801387"/>
            <a:ext cx="5827833" cy="3143382"/>
            <a:chOff x="193093" y="1258848"/>
            <a:chExt cx="10683511" cy="5051889"/>
          </a:xfrm>
        </p:grpSpPr>
        <p:sp>
          <p:nvSpPr>
            <p:cNvPr id="91" name="Rounded Rectangle 90">
              <a:extLst>
                <a:ext uri="{FF2B5EF4-FFF2-40B4-BE49-F238E27FC236}">
                  <a16:creationId xmlns:a16="http://schemas.microsoft.com/office/drawing/2014/main" id="{F26DC706-51FC-C84C-83A8-BF5F40553889}"/>
                </a:ext>
              </a:extLst>
            </p:cNvPr>
            <p:cNvSpPr/>
            <p:nvPr/>
          </p:nvSpPr>
          <p:spPr>
            <a:xfrm>
              <a:off x="199017" y="3772631"/>
              <a:ext cx="4960194" cy="2538106"/>
            </a:xfrm>
            <a:prstGeom prst="roundRect">
              <a:avLst>
                <a:gd name="adj" fmla="val 9675"/>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19B3C11E-02E2-3D47-B3B2-C0E1DD3E9577}"/>
                </a:ext>
              </a:extLst>
            </p:cNvPr>
            <p:cNvSpPr/>
            <p:nvPr/>
          </p:nvSpPr>
          <p:spPr>
            <a:xfrm>
              <a:off x="193093" y="2847814"/>
              <a:ext cx="8686549" cy="2486186"/>
            </a:xfrm>
            <a:prstGeom prst="roundRect">
              <a:avLst>
                <a:gd name="adj" fmla="val 9675"/>
              </a:avLst>
            </a:prstGeom>
            <a:solidFill>
              <a:schemeClr val="bg1"/>
            </a:solid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2" name="Rectangle 91">
              <a:extLst>
                <a:ext uri="{FF2B5EF4-FFF2-40B4-BE49-F238E27FC236}">
                  <a16:creationId xmlns:a16="http://schemas.microsoft.com/office/drawing/2014/main" id="{FA8EAF00-06AE-1E40-9520-24AD424D1BEF}"/>
                </a:ext>
              </a:extLst>
            </p:cNvPr>
            <p:cNvSpPr/>
            <p:nvPr/>
          </p:nvSpPr>
          <p:spPr>
            <a:xfrm>
              <a:off x="224469" y="5172461"/>
              <a:ext cx="4909293" cy="2377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Rectangle 11">
              <a:extLst>
                <a:ext uri="{FF2B5EF4-FFF2-40B4-BE49-F238E27FC236}">
                  <a16:creationId xmlns:a16="http://schemas.microsoft.com/office/drawing/2014/main" id="{589ECC00-520B-A347-8B9F-26C10A8E201E}"/>
                </a:ext>
              </a:extLst>
            </p:cNvPr>
            <p:cNvSpPr/>
            <p:nvPr/>
          </p:nvSpPr>
          <p:spPr>
            <a:xfrm>
              <a:off x="2098550" y="3001698"/>
              <a:ext cx="3651499" cy="66587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a:endCxn id="75" idx="0"/>
            </p:cNvCxnSpPr>
            <p:nvPr/>
          </p:nvCxnSpPr>
          <p:spPr>
            <a:xfrm flipH="1">
              <a:off x="3099303" y="3667569"/>
              <a:ext cx="43782" cy="18555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CD909224-B6E7-9A42-9B9E-5DAFE8B76E08}"/>
                </a:ext>
              </a:extLst>
            </p:cNvPr>
            <p:cNvSpPr/>
            <p:nvPr/>
          </p:nvSpPr>
          <p:spPr>
            <a:xfrm>
              <a:off x="3224082" y="1352942"/>
              <a:ext cx="1400432" cy="6858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Capability</a:t>
              </a:r>
            </a:p>
          </p:txBody>
        </p:sp>
        <p:sp>
          <p:nvSpPr>
            <p:cNvPr id="35" name="Rectangle 34">
              <a:extLst>
                <a:ext uri="{FF2B5EF4-FFF2-40B4-BE49-F238E27FC236}">
                  <a16:creationId xmlns:a16="http://schemas.microsoft.com/office/drawing/2014/main" id="{3D00E5C1-0284-4340-A0C4-86F65C471272}"/>
                </a:ext>
              </a:extLst>
            </p:cNvPr>
            <p:cNvSpPr/>
            <p:nvPr/>
          </p:nvSpPr>
          <p:spPr>
            <a:xfrm>
              <a:off x="7225104" y="2991931"/>
              <a:ext cx="1295400" cy="6858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Actor</a:t>
              </a:r>
            </a:p>
          </p:txBody>
        </p:sp>
        <p:cxnSp>
          <p:nvCxnSpPr>
            <p:cNvPr id="36" name="Straight Arrow Connector 35">
              <a:extLst>
                <a:ext uri="{FF2B5EF4-FFF2-40B4-BE49-F238E27FC236}">
                  <a16:creationId xmlns:a16="http://schemas.microsoft.com/office/drawing/2014/main" id="{FA166F86-C5D8-EA47-9909-2180A2E671D8}"/>
                </a:ext>
              </a:extLst>
            </p:cNvPr>
            <p:cNvCxnSpPr>
              <a:cxnSpLocks/>
              <a:stCxn id="12" idx="3"/>
              <a:endCxn id="35" idx="1"/>
            </p:cNvCxnSpPr>
            <p:nvPr/>
          </p:nvCxnSpPr>
          <p:spPr>
            <a:xfrm>
              <a:off x="5750049" y="3334633"/>
              <a:ext cx="1475055" cy="1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5778519" y="2885963"/>
              <a:ext cx="1248043" cy="519375"/>
            </a:xfrm>
            <a:prstGeom prst="rect">
              <a:avLst/>
            </a:prstGeom>
            <a:noFill/>
          </p:spPr>
          <p:txBody>
            <a:bodyPr wrap="square" rtlCol="0">
              <a:spAutoFit/>
            </a:bodyPr>
            <a:lstStyle/>
            <a:p>
              <a:r>
                <a:rPr lang="en-US" sz="750" dirty="0"/>
                <a:t>Performed</a:t>
              </a:r>
            </a:p>
            <a:p>
              <a:r>
                <a:rPr lang="en-US" sz="750" dirty="0"/>
                <a:t>by</a:t>
              </a:r>
            </a:p>
          </p:txBody>
        </p:sp>
        <p:sp>
          <p:nvSpPr>
            <p:cNvPr id="46" name="Rectangle 45">
              <a:extLst>
                <a:ext uri="{FF2B5EF4-FFF2-40B4-BE49-F238E27FC236}">
                  <a16:creationId xmlns:a16="http://schemas.microsoft.com/office/drawing/2014/main" id="{D0EED7CC-1D22-CD41-BA66-2D1482ACC0A2}"/>
                </a:ext>
              </a:extLst>
            </p:cNvPr>
            <p:cNvSpPr/>
            <p:nvPr/>
          </p:nvSpPr>
          <p:spPr>
            <a:xfrm>
              <a:off x="797317" y="1352942"/>
              <a:ext cx="1295400" cy="6858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a:stCxn id="46" idx="3"/>
              <a:endCxn id="31" idx="1"/>
            </p:cNvCxnSpPr>
            <p:nvPr/>
          </p:nvCxnSpPr>
          <p:spPr>
            <a:xfrm>
              <a:off x="2092717" y="1695842"/>
              <a:ext cx="113136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2092717" y="1258848"/>
              <a:ext cx="1183882" cy="519375"/>
            </a:xfrm>
            <a:prstGeom prst="rect">
              <a:avLst/>
            </a:prstGeom>
            <a:noFill/>
          </p:spPr>
          <p:txBody>
            <a:bodyPr wrap="square" rtlCol="0">
              <a:spAutoFit/>
            </a:bodyPr>
            <a:lstStyle/>
            <a:p>
              <a:r>
                <a:rPr lang="en-US" sz="750"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4061025" y="5360311"/>
              <a:ext cx="1523705" cy="519375"/>
            </a:xfrm>
            <a:prstGeom prst="rect">
              <a:avLst/>
            </a:prstGeom>
            <a:noFill/>
          </p:spPr>
          <p:txBody>
            <a:bodyPr wrap="square" rtlCol="0">
              <a:spAutoFit/>
            </a:bodyPr>
            <a:lstStyle/>
            <a:p>
              <a:r>
                <a:rPr lang="en-US" sz="750"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4048701" y="3813622"/>
              <a:ext cx="916112" cy="519375"/>
            </a:xfrm>
            <a:prstGeom prst="rect">
              <a:avLst/>
            </a:prstGeom>
            <a:noFill/>
          </p:spPr>
          <p:txBody>
            <a:bodyPr wrap="square" rtlCol="0">
              <a:spAutoFit/>
            </a:bodyPr>
            <a:lstStyle/>
            <a:p>
              <a:r>
                <a:rPr lang="en-US" sz="750" dirty="0"/>
                <a:t>Uses …</a:t>
              </a:r>
            </a:p>
          </p:txBody>
        </p:sp>
        <p:sp>
          <p:nvSpPr>
            <p:cNvPr id="69" name="Rectangle 68">
              <a:extLst>
                <a:ext uri="{FF2B5EF4-FFF2-40B4-BE49-F238E27FC236}">
                  <a16:creationId xmlns:a16="http://schemas.microsoft.com/office/drawing/2014/main" id="{DB2AE2C1-3C01-0F49-A948-940270306CD7}"/>
                </a:ext>
              </a:extLst>
            </p:cNvPr>
            <p:cNvSpPr/>
            <p:nvPr/>
          </p:nvSpPr>
          <p:spPr>
            <a:xfrm>
              <a:off x="4136931" y="4229831"/>
              <a:ext cx="1295400" cy="6858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5833525" y="4492477"/>
              <a:ext cx="1483500" cy="890358"/>
            </a:xfrm>
            <a:prstGeom prst="rect">
              <a:avLst/>
            </a:prstGeom>
            <a:noFill/>
          </p:spPr>
          <p:txBody>
            <a:bodyPr wrap="square" rtlCol="0">
              <a:spAutoFit/>
            </a:bodyPr>
            <a:lstStyle/>
            <a:p>
              <a:r>
                <a:rPr lang="en-US" sz="750" dirty="0"/>
                <a:t>Application</a:t>
              </a:r>
            </a:p>
            <a:p>
              <a:r>
                <a:rPr lang="en-US" sz="750" dirty="0"/>
                <a:t>Business</a:t>
              </a:r>
            </a:p>
            <a:p>
              <a:r>
                <a:rPr lang="en-US" sz="750" dirty="0"/>
                <a:t>Information</a:t>
              </a:r>
            </a:p>
            <a:p>
              <a:r>
                <a:rPr lang="en-US" sz="750"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a:endCxn id="69" idx="0"/>
            </p:cNvCxnSpPr>
            <p:nvPr/>
          </p:nvCxnSpPr>
          <p:spPr>
            <a:xfrm>
              <a:off x="4784153" y="3667568"/>
              <a:ext cx="478" cy="5622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3941316" y="2121710"/>
              <a:ext cx="1023494" cy="333884"/>
            </a:xfrm>
            <a:prstGeom prst="rect">
              <a:avLst/>
            </a:prstGeom>
            <a:noFill/>
          </p:spPr>
          <p:txBody>
            <a:bodyPr wrap="square" rtlCol="0">
              <a:spAutoFit/>
            </a:bodyPr>
            <a:lstStyle/>
            <a:p>
              <a:r>
                <a:rPr lang="en-US" sz="750"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a:stCxn id="31" idx="2"/>
              <a:endCxn id="12" idx="0"/>
            </p:cNvCxnSpPr>
            <p:nvPr/>
          </p:nvCxnSpPr>
          <p:spPr>
            <a:xfrm>
              <a:off x="3924299" y="2038742"/>
              <a:ext cx="2" cy="9629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ectangle 62">
              <a:extLst>
                <a:ext uri="{FF2B5EF4-FFF2-40B4-BE49-F238E27FC236}">
                  <a16:creationId xmlns:a16="http://schemas.microsoft.com/office/drawing/2014/main" id="{09AA0526-1811-8541-B392-2632DD23D0C8}"/>
                </a:ext>
              </a:extLst>
            </p:cNvPr>
            <p:cNvSpPr/>
            <p:nvPr/>
          </p:nvSpPr>
          <p:spPr>
            <a:xfrm>
              <a:off x="9327240" y="2991931"/>
              <a:ext cx="1549364" cy="6858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a:stCxn id="35" idx="3"/>
              <a:endCxn id="63" idx="1"/>
            </p:cNvCxnSpPr>
            <p:nvPr/>
          </p:nvCxnSpPr>
          <p:spPr>
            <a:xfrm>
              <a:off x="8520503" y="3334832"/>
              <a:ext cx="8067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8504181" y="2905638"/>
              <a:ext cx="1106329" cy="519375"/>
            </a:xfrm>
            <a:prstGeom prst="rect">
              <a:avLst/>
            </a:prstGeom>
            <a:noFill/>
          </p:spPr>
          <p:txBody>
            <a:bodyPr wrap="square" rtlCol="0">
              <a:spAutoFit/>
            </a:bodyPr>
            <a:lstStyle/>
            <a:p>
              <a:r>
                <a:rPr lang="en-US" sz="750" dirty="0"/>
                <a:t>Member</a:t>
              </a:r>
            </a:p>
            <a:p>
              <a:r>
                <a:rPr lang="en-US" sz="750" dirty="0"/>
                <a:t>of</a:t>
              </a:r>
            </a:p>
          </p:txBody>
        </p:sp>
        <p:sp>
          <p:nvSpPr>
            <p:cNvPr id="73" name="Rectangle 72">
              <a:extLst>
                <a:ext uri="{FF2B5EF4-FFF2-40B4-BE49-F238E27FC236}">
                  <a16:creationId xmlns:a16="http://schemas.microsoft.com/office/drawing/2014/main" id="{71E910A3-D543-2D44-89CB-E860692E9456}"/>
                </a:ext>
              </a:extLst>
            </p:cNvPr>
            <p:cNvSpPr/>
            <p:nvPr/>
          </p:nvSpPr>
          <p:spPr>
            <a:xfrm>
              <a:off x="4289331" y="4382231"/>
              <a:ext cx="1295400" cy="6858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2" name="Rectangle 71">
              <a:extLst>
                <a:ext uri="{FF2B5EF4-FFF2-40B4-BE49-F238E27FC236}">
                  <a16:creationId xmlns:a16="http://schemas.microsoft.com/office/drawing/2014/main" id="{A06C0D41-1FE5-2744-93A5-F6ACA8DACB94}"/>
                </a:ext>
              </a:extLst>
            </p:cNvPr>
            <p:cNvSpPr/>
            <p:nvPr/>
          </p:nvSpPr>
          <p:spPr>
            <a:xfrm>
              <a:off x="4441731" y="4534631"/>
              <a:ext cx="1295400" cy="6858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Service</a:t>
              </a:r>
            </a:p>
          </p:txBody>
        </p:sp>
        <p:sp>
          <p:nvSpPr>
            <p:cNvPr id="75" name="Rectangle 74">
              <a:extLst>
                <a:ext uri="{FF2B5EF4-FFF2-40B4-BE49-F238E27FC236}">
                  <a16:creationId xmlns:a16="http://schemas.microsoft.com/office/drawing/2014/main" id="{E8096FA7-7C43-5840-A70E-2A08061E4173}"/>
                </a:ext>
              </a:extLst>
            </p:cNvPr>
            <p:cNvSpPr/>
            <p:nvPr/>
          </p:nvSpPr>
          <p:spPr>
            <a:xfrm>
              <a:off x="2337245" y="5523156"/>
              <a:ext cx="1524116" cy="6858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Application</a:t>
              </a:r>
              <a:r>
                <a:rPr lang="en-US" sz="900" dirty="0">
                  <a:solidFill>
                    <a:srgbClr val="FF0000"/>
                  </a:solidFill>
                </a:rPr>
                <a:t>*</a:t>
              </a:r>
            </a:p>
          </p:txBody>
        </p:sp>
        <p:sp>
          <p:nvSpPr>
            <p:cNvPr id="76" name="Rectangle 75">
              <a:extLst>
                <a:ext uri="{FF2B5EF4-FFF2-40B4-BE49-F238E27FC236}">
                  <a16:creationId xmlns:a16="http://schemas.microsoft.com/office/drawing/2014/main" id="{61EED67F-7E38-6E48-AE2D-FC15181FA0AD}"/>
                </a:ext>
              </a:extLst>
            </p:cNvPr>
            <p:cNvSpPr/>
            <p:nvPr/>
          </p:nvSpPr>
          <p:spPr>
            <a:xfrm>
              <a:off x="531951" y="5535686"/>
              <a:ext cx="1295400" cy="6858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a:stCxn id="72" idx="1"/>
              <a:endCxn id="75" idx="3"/>
            </p:cNvCxnSpPr>
            <p:nvPr/>
          </p:nvCxnSpPr>
          <p:spPr>
            <a:xfrm flipH="1">
              <a:off x="3861360" y="4877531"/>
              <a:ext cx="580370" cy="9885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a:stCxn id="75" idx="1"/>
              <a:endCxn id="76" idx="3"/>
            </p:cNvCxnSpPr>
            <p:nvPr/>
          </p:nvCxnSpPr>
          <p:spPr>
            <a:xfrm flipH="1">
              <a:off x="1827351" y="5866057"/>
              <a:ext cx="509893" cy="125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2253105" y="3748858"/>
              <a:ext cx="1023494" cy="333884"/>
            </a:xfrm>
            <a:prstGeom prst="rect">
              <a:avLst/>
            </a:prstGeom>
            <a:noFill/>
          </p:spPr>
          <p:txBody>
            <a:bodyPr wrap="square" rtlCol="0">
              <a:spAutoFit/>
            </a:bodyPr>
            <a:lstStyle/>
            <a:p>
              <a:r>
                <a:rPr lang="en-US" sz="750"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629372" y="5254432"/>
              <a:ext cx="1295398" cy="333884"/>
            </a:xfrm>
            <a:prstGeom prst="rect">
              <a:avLst/>
            </a:prstGeom>
            <a:noFill/>
          </p:spPr>
          <p:txBody>
            <a:bodyPr wrap="square" rtlCol="0">
              <a:spAutoFit/>
            </a:bodyPr>
            <a:lstStyle/>
            <a:p>
              <a:r>
                <a:rPr lang="en-US" sz="750" dirty="0"/>
                <a:t>Accesses</a:t>
              </a:r>
            </a:p>
          </p:txBody>
        </p:sp>
        <p:sp>
          <p:nvSpPr>
            <p:cNvPr id="94" name="TextBox 93">
              <a:extLst>
                <a:ext uri="{FF2B5EF4-FFF2-40B4-BE49-F238E27FC236}">
                  <a16:creationId xmlns:a16="http://schemas.microsoft.com/office/drawing/2014/main" id="{289AAEE3-EF76-7448-9221-91F1ADFE1A07}"/>
                </a:ext>
              </a:extLst>
            </p:cNvPr>
            <p:cNvSpPr txBox="1"/>
            <p:nvPr/>
          </p:nvSpPr>
          <p:spPr>
            <a:xfrm>
              <a:off x="5701378" y="2308205"/>
              <a:ext cx="5175209" cy="408081"/>
            </a:xfrm>
            <a:prstGeom prst="rect">
              <a:avLst/>
            </a:prstGeom>
            <a:noFill/>
          </p:spPr>
          <p:txBody>
            <a:bodyPr wrap="square" rtlCol="0">
              <a:spAutoFit/>
            </a:bodyPr>
            <a:lstStyle/>
            <a:p>
              <a:r>
                <a:rPr lang="en-US" sz="1050" dirty="0">
                  <a:solidFill>
                    <a:srgbClr val="FF0000"/>
                  </a:solidFill>
                </a:rPr>
                <a:t>“Logical” Enterprise System Boundary **</a:t>
              </a:r>
            </a:p>
          </p:txBody>
        </p:sp>
      </p:grpSp>
      <p:sp>
        <p:nvSpPr>
          <p:cNvPr id="66" name="Rectangle 65">
            <a:extLst>
              <a:ext uri="{FF2B5EF4-FFF2-40B4-BE49-F238E27FC236}">
                <a16:creationId xmlns:a16="http://schemas.microsoft.com/office/drawing/2014/main" id="{56FC9F27-4503-4E47-8BCF-2C3D52AC38BA}"/>
              </a:ext>
            </a:extLst>
          </p:cNvPr>
          <p:cNvSpPr/>
          <p:nvPr/>
        </p:nvSpPr>
        <p:spPr>
          <a:xfrm>
            <a:off x="4871934" y="1670247"/>
            <a:ext cx="3986308" cy="784830"/>
          </a:xfrm>
          <a:prstGeom prst="rect">
            <a:avLst/>
          </a:prstGeom>
        </p:spPr>
        <p:txBody>
          <a:bodyPr wrap="square">
            <a:spAutoFit/>
          </a:bodyPr>
          <a:lstStyle/>
          <a:p>
            <a:pPr lvl="1"/>
            <a:r>
              <a:rPr lang="en-US" sz="900" dirty="0">
                <a:solidFill>
                  <a:srgbClr val="00B050"/>
                </a:solidFill>
              </a:rPr>
              <a:t>The Enterprise architecture addresses processes, services, and applications, all of which are aspects of the Technical Architecture, but without directly addressing the relationships among functions, HW, SW, and people that are addressed in the technical architecture.</a:t>
            </a:r>
          </a:p>
        </p:txBody>
      </p:sp>
      <p:cxnSp>
        <p:nvCxnSpPr>
          <p:cNvPr id="70" name="Straight Arrow Connector 69">
            <a:extLst>
              <a:ext uri="{FF2B5EF4-FFF2-40B4-BE49-F238E27FC236}">
                <a16:creationId xmlns:a16="http://schemas.microsoft.com/office/drawing/2014/main" id="{CD05ACC2-D444-FC43-BF57-1B1B3DFD1D45}"/>
              </a:ext>
            </a:extLst>
          </p:cNvPr>
          <p:cNvCxnSpPr>
            <a:cxnSpLocks/>
          </p:cNvCxnSpPr>
          <p:nvPr/>
        </p:nvCxnSpPr>
        <p:spPr>
          <a:xfrm>
            <a:off x="3184275" y="3290904"/>
            <a:ext cx="2333955" cy="16888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09267D45-3CF2-254C-AD53-F024AA423012}"/>
              </a:ext>
            </a:extLst>
          </p:cNvPr>
          <p:cNvSpPr txBox="1"/>
          <p:nvPr/>
        </p:nvSpPr>
        <p:spPr>
          <a:xfrm>
            <a:off x="3763487" y="3457907"/>
            <a:ext cx="989355" cy="403957"/>
          </a:xfrm>
          <a:prstGeom prst="rect">
            <a:avLst/>
          </a:prstGeom>
          <a:noFill/>
        </p:spPr>
        <p:txBody>
          <a:bodyPr wrap="square" rtlCol="0">
            <a:spAutoFit/>
          </a:bodyPr>
          <a:lstStyle/>
          <a:p>
            <a:r>
              <a:rPr lang="en-US" sz="675" dirty="0">
                <a:solidFill>
                  <a:srgbClr val="0070C0"/>
                </a:solidFill>
              </a:rPr>
              <a:t>Process is an ordered set of Functions</a:t>
            </a:r>
          </a:p>
        </p:txBody>
      </p:sp>
      <p:cxnSp>
        <p:nvCxnSpPr>
          <p:cNvPr id="28" name="Curved Connector 27">
            <a:extLst>
              <a:ext uri="{FF2B5EF4-FFF2-40B4-BE49-F238E27FC236}">
                <a16:creationId xmlns:a16="http://schemas.microsoft.com/office/drawing/2014/main" id="{004412F4-CFFA-9747-8F44-3AF32BA1705B}"/>
              </a:ext>
            </a:extLst>
          </p:cNvPr>
          <p:cNvCxnSpPr>
            <a:cxnSpLocks/>
            <a:stCxn id="90" idx="3"/>
            <a:endCxn id="7" idx="0"/>
          </p:cNvCxnSpPr>
          <p:nvPr/>
        </p:nvCxnSpPr>
        <p:spPr>
          <a:xfrm>
            <a:off x="4883314" y="3563549"/>
            <a:ext cx="2210923" cy="935328"/>
          </a:xfrm>
          <a:prstGeom prst="curvedConnector2">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2CB9F1EE-7551-A246-926E-42453090F1E4}"/>
              </a:ext>
            </a:extLst>
          </p:cNvPr>
          <p:cNvSpPr txBox="1"/>
          <p:nvPr/>
        </p:nvSpPr>
        <p:spPr>
          <a:xfrm>
            <a:off x="6216816" y="2479955"/>
            <a:ext cx="1441931" cy="403957"/>
          </a:xfrm>
          <a:prstGeom prst="rect">
            <a:avLst/>
          </a:prstGeom>
          <a:noFill/>
        </p:spPr>
        <p:txBody>
          <a:bodyPr wrap="square" rtlCol="0">
            <a:spAutoFit/>
          </a:bodyPr>
          <a:lstStyle/>
          <a:p>
            <a:r>
              <a:rPr lang="en-US" sz="675" dirty="0">
                <a:solidFill>
                  <a:srgbClr val="0070C0"/>
                </a:solidFill>
              </a:rPr>
              <a:t>The Enterprise Architecture, in actuality, is implemented by the Technical Architecture</a:t>
            </a:r>
          </a:p>
        </p:txBody>
      </p:sp>
      <p:cxnSp>
        <p:nvCxnSpPr>
          <p:cNvPr id="58" name="Straight Arrow Connector 57">
            <a:extLst>
              <a:ext uri="{FF2B5EF4-FFF2-40B4-BE49-F238E27FC236}">
                <a16:creationId xmlns:a16="http://schemas.microsoft.com/office/drawing/2014/main" id="{BCA5674B-746A-C346-915D-10F21808297E}"/>
              </a:ext>
            </a:extLst>
          </p:cNvPr>
          <p:cNvCxnSpPr>
            <a:cxnSpLocks/>
            <a:stCxn id="43" idx="1"/>
          </p:cNvCxnSpPr>
          <p:nvPr/>
        </p:nvCxnSpPr>
        <p:spPr>
          <a:xfrm flipH="1" flipV="1">
            <a:off x="3191660" y="4265340"/>
            <a:ext cx="2326570" cy="845342"/>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2343FF06-AA00-E44D-911C-8B69D9560658}"/>
              </a:ext>
            </a:extLst>
          </p:cNvPr>
          <p:cNvSpPr txBox="1"/>
          <p:nvPr/>
        </p:nvSpPr>
        <p:spPr>
          <a:xfrm>
            <a:off x="3008491" y="5366475"/>
            <a:ext cx="1152581" cy="507831"/>
          </a:xfrm>
          <a:prstGeom prst="rect">
            <a:avLst/>
          </a:prstGeom>
          <a:noFill/>
          <a:ln>
            <a:solidFill>
              <a:srgbClr val="0070C0"/>
            </a:solidFill>
          </a:ln>
        </p:spPr>
        <p:txBody>
          <a:bodyPr wrap="square" rtlCol="0">
            <a:spAutoFit/>
          </a:bodyPr>
          <a:lstStyle/>
          <a:p>
            <a:r>
              <a:rPr lang="en-US" sz="675" dirty="0">
                <a:solidFill>
                  <a:srgbClr val="0070C0"/>
                </a:solidFill>
              </a:rPr>
              <a:t>“Actors” are People who have assigned identities and roles in a real system.</a:t>
            </a:r>
          </a:p>
        </p:txBody>
      </p:sp>
      <p:sp>
        <p:nvSpPr>
          <p:cNvPr id="86" name="TextBox 85">
            <a:extLst>
              <a:ext uri="{FF2B5EF4-FFF2-40B4-BE49-F238E27FC236}">
                <a16:creationId xmlns:a16="http://schemas.microsoft.com/office/drawing/2014/main" id="{D1603E80-6D82-CB4A-A530-526A7ABA99AB}"/>
              </a:ext>
            </a:extLst>
          </p:cNvPr>
          <p:cNvSpPr txBox="1"/>
          <p:nvPr/>
        </p:nvSpPr>
        <p:spPr>
          <a:xfrm>
            <a:off x="7227660" y="3284554"/>
            <a:ext cx="1382939" cy="403957"/>
          </a:xfrm>
          <a:prstGeom prst="rect">
            <a:avLst/>
          </a:prstGeom>
          <a:noFill/>
        </p:spPr>
        <p:txBody>
          <a:bodyPr wrap="square" rtlCol="0">
            <a:spAutoFit/>
          </a:bodyPr>
          <a:lstStyle/>
          <a:p>
            <a:r>
              <a:rPr lang="en-US" sz="675" dirty="0">
                <a:solidFill>
                  <a:srgbClr val="0070C0"/>
                </a:solidFill>
              </a:rPr>
              <a:t>The Technical Architecture implements the systems, services, and processes.</a:t>
            </a:r>
          </a:p>
        </p:txBody>
      </p:sp>
      <p:cxnSp>
        <p:nvCxnSpPr>
          <p:cNvPr id="87" name="Straight Arrow Connector 86">
            <a:extLst>
              <a:ext uri="{FF2B5EF4-FFF2-40B4-BE49-F238E27FC236}">
                <a16:creationId xmlns:a16="http://schemas.microsoft.com/office/drawing/2014/main" id="{5D219736-9A53-C443-AB11-2C8BD067B0C7}"/>
              </a:ext>
            </a:extLst>
          </p:cNvPr>
          <p:cNvCxnSpPr>
            <a:cxnSpLocks/>
          </p:cNvCxnSpPr>
          <p:nvPr/>
        </p:nvCxnSpPr>
        <p:spPr>
          <a:xfrm flipV="1">
            <a:off x="3202683" y="4743450"/>
            <a:ext cx="371614" cy="685800"/>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D195056-E3F8-C24A-A7AB-D60D5510A3DD}"/>
              </a:ext>
            </a:extLst>
          </p:cNvPr>
          <p:cNvCxnSpPr>
            <a:cxnSpLocks/>
          </p:cNvCxnSpPr>
          <p:nvPr/>
        </p:nvCxnSpPr>
        <p:spPr>
          <a:xfrm flipV="1">
            <a:off x="3688596" y="5320737"/>
            <a:ext cx="711954" cy="679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Date Placeholder 37">
            <a:extLst>
              <a:ext uri="{FF2B5EF4-FFF2-40B4-BE49-F238E27FC236}">
                <a16:creationId xmlns:a16="http://schemas.microsoft.com/office/drawing/2014/main" id="{AC51912A-4AAF-BE44-B6A6-BAEA6D266943}"/>
              </a:ext>
            </a:extLst>
          </p:cNvPr>
          <p:cNvSpPr>
            <a:spLocks noGrp="1"/>
          </p:cNvSpPr>
          <p:nvPr>
            <p:ph type="dt" sz="half" idx="2"/>
          </p:nvPr>
        </p:nvSpPr>
        <p:spPr/>
        <p:txBody>
          <a:bodyPr/>
          <a:lstStyle/>
          <a:p>
            <a:pPr>
              <a:defRPr/>
            </a:pPr>
            <a:r>
              <a:rPr lang="en-US"/>
              <a:t>10 October 2021</a:t>
            </a:r>
          </a:p>
        </p:txBody>
      </p:sp>
    </p:spTree>
    <p:extLst>
      <p:ext uri="{BB962C8B-B14F-4D97-AF65-F5344CB8AC3E}">
        <p14:creationId xmlns:p14="http://schemas.microsoft.com/office/powerpoint/2010/main" val="1323965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2DB-2907-4E9C-8E5B-D4B6160452A2}"/>
              </a:ext>
            </a:extLst>
          </p:cNvPr>
          <p:cNvSpPr>
            <a:spLocks noGrp="1"/>
          </p:cNvSpPr>
          <p:nvPr>
            <p:ph type="title"/>
          </p:nvPr>
        </p:nvSpPr>
        <p:spPr/>
        <p:txBody>
          <a:bodyPr/>
          <a:lstStyle/>
          <a:p>
            <a:pPr algn="ctr"/>
            <a:r>
              <a:rPr lang="en-US" dirty="0"/>
              <a:t>Changes for SC14 Perspectives/Viewpoints</a:t>
            </a:r>
          </a:p>
        </p:txBody>
      </p:sp>
      <p:sp>
        <p:nvSpPr>
          <p:cNvPr id="3" name="Content Placeholder 2">
            <a:extLst>
              <a:ext uri="{FF2B5EF4-FFF2-40B4-BE49-F238E27FC236}">
                <a16:creationId xmlns:a16="http://schemas.microsoft.com/office/drawing/2014/main" id="{A6A76584-C673-4DE0-86C2-7F52B01C651D}"/>
              </a:ext>
            </a:extLst>
          </p:cNvPr>
          <p:cNvSpPr>
            <a:spLocks noGrp="1"/>
          </p:cNvSpPr>
          <p:nvPr>
            <p:ph idx="1"/>
          </p:nvPr>
        </p:nvSpPr>
        <p:spPr>
          <a:xfrm>
            <a:off x="628650" y="838200"/>
            <a:ext cx="7886700" cy="5410200"/>
          </a:xfrm>
        </p:spPr>
        <p:txBody>
          <a:bodyPr>
            <a:normAutofit lnSpcReduction="10000"/>
          </a:bodyPr>
          <a:lstStyle/>
          <a:p>
            <a:pPr lvl="1">
              <a:lnSpc>
                <a:spcPct val="130000"/>
              </a:lnSpc>
              <a:spcBef>
                <a:spcPts val="768"/>
              </a:spcBef>
            </a:pPr>
            <a:r>
              <a:rPr lang="en-US" sz="1000" b="1" u="sng" dirty="0"/>
              <a:t>Functional, Enterprise, Physical and Operational: Physical has Hardware and Software Development as sub-viewpoints</a:t>
            </a:r>
          </a:p>
          <a:p>
            <a:pPr lvl="1">
              <a:lnSpc>
                <a:spcPct val="130000"/>
              </a:lnSpc>
              <a:spcBef>
                <a:spcPts val="768"/>
              </a:spcBef>
            </a:pPr>
            <a:endParaRPr lang="en-US" sz="1000" b="1" u="sng" dirty="0"/>
          </a:p>
          <a:p>
            <a:pPr lvl="1">
              <a:lnSpc>
                <a:spcPct val="130000"/>
              </a:lnSpc>
              <a:spcBef>
                <a:spcPts val="768"/>
              </a:spcBef>
            </a:pPr>
            <a:r>
              <a:rPr lang="en-US" sz="1000" b="1" u="sng" dirty="0"/>
              <a:t>From a non-exhaustive list including:</a:t>
            </a:r>
          </a:p>
          <a:p>
            <a:pPr lvl="1">
              <a:lnSpc>
                <a:spcPct val="130000"/>
              </a:lnSpc>
              <a:spcBef>
                <a:spcPts val="768"/>
              </a:spcBef>
            </a:pPr>
            <a:r>
              <a:rPr lang="en-US" sz="1000" b="1" u="sng" dirty="0"/>
              <a:t>Functional Viewpoint</a:t>
            </a:r>
            <a:r>
              <a:rPr lang="en-US" sz="1000" dirty="0"/>
              <a:t>: The identification of various abstract functions and their allocation to space domain physical objects </a:t>
            </a:r>
            <a:r>
              <a:rPr lang="en-US" sz="1000" u="sng" dirty="0"/>
              <a:t>(Note: adopt CCSDS RASDS Viewpoint)</a:t>
            </a:r>
          </a:p>
          <a:p>
            <a:pPr lvl="1">
              <a:lnSpc>
                <a:spcPct val="130000"/>
              </a:lnSpc>
              <a:spcBef>
                <a:spcPts val="768"/>
              </a:spcBef>
            </a:pPr>
            <a:r>
              <a:rPr lang="en-US" sz="1000" b="1" u="sng" dirty="0"/>
              <a:t>Connectivity Viewpoint:</a:t>
            </a:r>
            <a:r>
              <a:rPr lang="en-US" sz="1000" dirty="0"/>
              <a:t> How space domain physical objects are deployed and are connected for communications (RF, optical, cabling) </a:t>
            </a:r>
            <a:r>
              <a:rPr lang="en-US" sz="1000" u="sng" dirty="0"/>
              <a:t>(Note: Adopt CCSDS RASDS Viewpoint)</a:t>
            </a:r>
          </a:p>
          <a:p>
            <a:pPr lvl="1">
              <a:lnSpc>
                <a:spcPct val="130000"/>
              </a:lnSpc>
              <a:spcBef>
                <a:spcPts val="768"/>
              </a:spcBef>
            </a:pPr>
            <a:r>
              <a:rPr lang="en-US" sz="1000" b="1" u="sng" dirty="0"/>
              <a:t>Enterprise Viewpoint:</a:t>
            </a:r>
            <a:r>
              <a:rPr lang="en-US" sz="1000" dirty="0"/>
              <a:t> How organizations are structured to produce &amp; operate space domain objects, </a:t>
            </a:r>
            <a:r>
              <a:rPr lang="en-US" sz="1000" u="sng" dirty="0"/>
              <a:t>requirements</a:t>
            </a:r>
            <a:r>
              <a:rPr lang="en-US" sz="1000" dirty="0"/>
              <a:t> and agreements, governance including laws, regulations, policy, and industry guidance or </a:t>
            </a:r>
            <a:r>
              <a:rPr lang="en-US" sz="1000" u="sng" dirty="0"/>
              <a:t>rules for other Viewpoints</a:t>
            </a:r>
          </a:p>
          <a:p>
            <a:pPr lvl="1">
              <a:lnSpc>
                <a:spcPct val="130000"/>
              </a:lnSpc>
              <a:spcBef>
                <a:spcPts val="768"/>
              </a:spcBef>
            </a:pPr>
            <a:r>
              <a:rPr lang="en-US" sz="1000" b="1" u="sng" dirty="0"/>
              <a:t>Physical (Hardware) Viewpoint</a:t>
            </a:r>
            <a:r>
              <a:rPr lang="en-US" sz="1000" b="1" dirty="0"/>
              <a:t>: Ho</a:t>
            </a:r>
            <a:r>
              <a:rPr lang="en-US" sz="1000" dirty="0"/>
              <a:t>w space domain physical objects are deployed and connected from a physical / structural perspective (attachment, mating, </a:t>
            </a:r>
            <a:r>
              <a:rPr lang="en-US" sz="1000" dirty="0" err="1"/>
              <a:t>umbilicals</a:t>
            </a:r>
            <a:r>
              <a:rPr lang="en-US" sz="1000" dirty="0"/>
              <a:t>) </a:t>
            </a:r>
            <a:r>
              <a:rPr lang="en-US" sz="1000" u="sng" dirty="0"/>
              <a:t>(Note: </a:t>
            </a:r>
            <a:r>
              <a:rPr lang="en-US" sz="1000" u="sng" dirty="0">
                <a:solidFill>
                  <a:srgbClr val="FF0000"/>
                </a:solidFill>
              </a:rPr>
              <a:t>Adapted</a:t>
            </a:r>
            <a:r>
              <a:rPr lang="en-US" sz="1000" u="sng" dirty="0"/>
              <a:t> from CCSDS RASDS </a:t>
            </a:r>
            <a:r>
              <a:rPr lang="en-US" sz="1000" u="sng" dirty="0">
                <a:solidFill>
                  <a:srgbClr val="FF0000"/>
                </a:solidFill>
              </a:rPr>
              <a:t>Connectivity</a:t>
            </a:r>
            <a:r>
              <a:rPr lang="en-US" sz="1000" u="sng" dirty="0"/>
              <a:t> Viewpoint)</a:t>
            </a:r>
            <a:endParaRPr lang="en-US" sz="1000" dirty="0"/>
          </a:p>
          <a:p>
            <a:pPr lvl="1">
              <a:lnSpc>
                <a:spcPct val="130000"/>
              </a:lnSpc>
              <a:spcBef>
                <a:spcPts val="768"/>
              </a:spcBef>
            </a:pPr>
            <a:r>
              <a:rPr lang="en-US" sz="1000" b="1" u="sng" dirty="0"/>
              <a:t>Operational Viewpoint:</a:t>
            </a:r>
            <a:r>
              <a:rPr lang="en-US" sz="1000" dirty="0"/>
              <a:t> How space domain physical objects are operated, procedures &amp; processes. This Viewpoint also includes end-of-life disposal. </a:t>
            </a:r>
            <a:r>
              <a:rPr lang="en-US" sz="1000" u="sng" dirty="0"/>
              <a:t>(Note: </a:t>
            </a:r>
            <a:r>
              <a:rPr lang="en-US" sz="1000" u="sng" dirty="0">
                <a:solidFill>
                  <a:srgbClr val="FF0000"/>
                </a:solidFill>
              </a:rPr>
              <a:t>new</a:t>
            </a:r>
            <a:r>
              <a:rPr lang="en-US" sz="1000" u="sng" dirty="0"/>
              <a:t> CCSDS RASDS Viewpoint)</a:t>
            </a:r>
            <a:endParaRPr lang="en-US" sz="1000" dirty="0"/>
          </a:p>
          <a:p>
            <a:pPr lvl="1">
              <a:lnSpc>
                <a:spcPct val="130000"/>
              </a:lnSpc>
              <a:spcBef>
                <a:spcPts val="768"/>
              </a:spcBef>
            </a:pPr>
            <a:r>
              <a:rPr lang="en-US" sz="1000" b="1" u="sng" dirty="0"/>
              <a:t>Communications Viewpoint:</a:t>
            </a:r>
            <a:r>
              <a:rPr lang="en-US" sz="1000" dirty="0"/>
              <a:t> How space domain physical and software objects communicate, protocols and end-to-end views </a:t>
            </a:r>
            <a:r>
              <a:rPr lang="en-US" sz="1000" u="sng" dirty="0"/>
              <a:t>(Note: adopt CCSDS RASDS Viewpoint)</a:t>
            </a:r>
          </a:p>
          <a:p>
            <a:pPr lvl="1">
              <a:lnSpc>
                <a:spcPct val="130000"/>
              </a:lnSpc>
              <a:spcBef>
                <a:spcPts val="768"/>
              </a:spcBef>
            </a:pPr>
            <a:r>
              <a:rPr lang="en-US" sz="1000" b="1" u="sng" dirty="0"/>
              <a:t>Hardware Development Viewpoint:</a:t>
            </a:r>
            <a:r>
              <a:rPr lang="en-US" sz="1000" dirty="0"/>
              <a:t> The development and V&amp;V processes for space domain physical objects</a:t>
            </a:r>
          </a:p>
          <a:p>
            <a:pPr lvl="1">
              <a:lnSpc>
                <a:spcPct val="130000"/>
              </a:lnSpc>
              <a:spcBef>
                <a:spcPts val="768"/>
              </a:spcBef>
            </a:pPr>
            <a:r>
              <a:rPr lang="en-US" sz="1000" b="1" u="sng" dirty="0"/>
              <a:t>Software Development Viewpoint:</a:t>
            </a:r>
            <a:r>
              <a:rPr lang="en-US" sz="1000" dirty="0"/>
              <a:t> The development and V&amp;V processes for space domain software and firmware objects </a:t>
            </a:r>
            <a:r>
              <a:rPr lang="en-US" sz="1000" u="sng" dirty="0"/>
              <a:t>(Note: </a:t>
            </a:r>
            <a:r>
              <a:rPr lang="en-US" sz="1000" u="sng" dirty="0">
                <a:solidFill>
                  <a:srgbClr val="FF0000"/>
                </a:solidFill>
              </a:rPr>
              <a:t>uses new</a:t>
            </a:r>
            <a:r>
              <a:rPr lang="en-US" sz="1000" u="sng" dirty="0"/>
              <a:t> CCSDS RASDS </a:t>
            </a:r>
            <a:r>
              <a:rPr lang="en-US" sz="1000" u="sng" dirty="0">
                <a:solidFill>
                  <a:srgbClr val="FF0000"/>
                </a:solidFill>
              </a:rPr>
              <a:t>Operational/</a:t>
            </a:r>
            <a:r>
              <a:rPr lang="en-US" sz="1000" u="sng" dirty="0"/>
              <a:t> </a:t>
            </a:r>
            <a:r>
              <a:rPr lang="en-US" sz="1000" u="sng" dirty="0">
                <a:solidFill>
                  <a:srgbClr val="FF0000"/>
                </a:solidFill>
              </a:rPr>
              <a:t>Process</a:t>
            </a:r>
            <a:r>
              <a:rPr lang="en-US" sz="1000" u="sng" dirty="0"/>
              <a:t> Viewpoints)</a:t>
            </a:r>
          </a:p>
          <a:p>
            <a:pPr lvl="1">
              <a:lnSpc>
                <a:spcPct val="130000"/>
              </a:lnSpc>
              <a:spcBef>
                <a:spcPts val="768"/>
              </a:spcBef>
            </a:pPr>
            <a:r>
              <a:rPr lang="en-US" sz="1000" b="1" u="sng" dirty="0"/>
              <a:t>Information Viewpoint:</a:t>
            </a:r>
            <a:r>
              <a:rPr lang="en-US" sz="1000" dirty="0"/>
              <a:t> This Viewpoint includes information and data definitions, data structures and relationships, best practices, or a library of Voluntary Consensus Standards. </a:t>
            </a:r>
            <a:r>
              <a:rPr lang="en-US" sz="1000" u="sng" dirty="0"/>
              <a:t>(Note: adopt CCSDS RASDS Viewpoint)</a:t>
            </a:r>
          </a:p>
          <a:p>
            <a:pPr>
              <a:lnSpc>
                <a:spcPct val="130000"/>
              </a:lnSpc>
              <a:spcBef>
                <a:spcPts val="768"/>
              </a:spcBef>
            </a:pPr>
            <a:endParaRPr lang="en-US" sz="1100" dirty="0"/>
          </a:p>
        </p:txBody>
      </p:sp>
      <p:sp>
        <p:nvSpPr>
          <p:cNvPr id="4" name="Oval 3">
            <a:extLst>
              <a:ext uri="{FF2B5EF4-FFF2-40B4-BE49-F238E27FC236}">
                <a16:creationId xmlns:a16="http://schemas.microsoft.com/office/drawing/2014/main" id="{762A37DC-855E-4649-A04B-06CE915F44EC}"/>
              </a:ext>
            </a:extLst>
          </p:cNvPr>
          <p:cNvSpPr/>
          <p:nvPr/>
        </p:nvSpPr>
        <p:spPr>
          <a:xfrm>
            <a:off x="1041446" y="2409745"/>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B2C5BBC2-A264-4A39-952C-32EA7A7E12BE}"/>
              </a:ext>
            </a:extLst>
          </p:cNvPr>
          <p:cNvSpPr/>
          <p:nvPr/>
        </p:nvSpPr>
        <p:spPr>
          <a:xfrm>
            <a:off x="1031330" y="2901131"/>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E4DA6E84-5549-49E7-AC8D-BCFBCD38EB65}"/>
              </a:ext>
            </a:extLst>
          </p:cNvPr>
          <p:cNvSpPr/>
          <p:nvPr/>
        </p:nvSpPr>
        <p:spPr>
          <a:xfrm>
            <a:off x="1069094" y="3883904"/>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49EA365A-9BD2-4EB1-8DB0-D85E26059EB0}"/>
              </a:ext>
            </a:extLst>
          </p:cNvPr>
          <p:cNvSpPr/>
          <p:nvPr/>
        </p:nvSpPr>
        <p:spPr>
          <a:xfrm>
            <a:off x="1088648" y="3386519"/>
            <a:ext cx="2095543"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C30B0F90-594C-410A-8F14-201C88B83A5B}"/>
              </a:ext>
            </a:extLst>
          </p:cNvPr>
          <p:cNvSpPr/>
          <p:nvPr/>
        </p:nvSpPr>
        <p:spPr>
          <a:xfrm>
            <a:off x="1041446" y="5127350"/>
            <a:ext cx="2376092"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20E48848-6B47-4524-9474-610276A10D17}"/>
              </a:ext>
            </a:extLst>
          </p:cNvPr>
          <p:cNvSpPr/>
          <p:nvPr/>
        </p:nvSpPr>
        <p:spPr>
          <a:xfrm>
            <a:off x="1041446" y="4855888"/>
            <a:ext cx="2397670"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7">
            <a:extLst>
              <a:ext uri="{FF2B5EF4-FFF2-40B4-BE49-F238E27FC236}">
                <a16:creationId xmlns:a16="http://schemas.microsoft.com/office/drawing/2014/main" id="{03FD570C-284B-8746-B90B-5787B3559351}"/>
              </a:ext>
            </a:extLst>
          </p:cNvPr>
          <p:cNvSpPr>
            <a:spLocks noGrp="1"/>
          </p:cNvSpPr>
          <p:nvPr>
            <p:ph type="dt" sz="half" idx="10"/>
          </p:nvPr>
        </p:nvSpPr>
        <p:spPr/>
        <p:txBody>
          <a:bodyPr/>
          <a:lstStyle/>
          <a:p>
            <a:r>
              <a:rPr lang="en-US"/>
              <a:t>10 October 2021</a:t>
            </a:r>
            <a:endParaRPr lang="en-US" dirty="0"/>
          </a:p>
        </p:txBody>
      </p:sp>
    </p:spTree>
    <p:extLst>
      <p:ext uri="{BB962C8B-B14F-4D97-AF65-F5344CB8AC3E}">
        <p14:creationId xmlns:p14="http://schemas.microsoft.com/office/powerpoint/2010/main" val="309832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85800" y="0"/>
            <a:ext cx="7772400" cy="990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dirty="0"/>
              <a:t>(including TC20 / SC 14 Joint Effort)</a:t>
            </a:r>
          </a:p>
        </p:txBody>
      </p:sp>
      <p:sp>
        <p:nvSpPr>
          <p:cNvPr id="14338" name="Text Box 2"/>
          <p:cNvSpPr txBox="1">
            <a:spLocks noChangeArrowheads="1"/>
          </p:cNvSpPr>
          <p:nvPr/>
        </p:nvSpPr>
        <p:spPr bwMode="auto">
          <a:xfrm>
            <a:off x="685800" y="937327"/>
            <a:ext cx="7772400" cy="4708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dirty="0">
                <a:latin typeface="Arial" charset="0"/>
              </a:rPr>
              <a:t>New Service Viewpoint</a:t>
            </a:r>
          </a:p>
          <a:p>
            <a:pPr lvl="1">
              <a:spcBef>
                <a:spcPts val="500"/>
              </a:spcBef>
              <a:buFont typeface="Arial" charset="0"/>
              <a:buChar char="–"/>
              <a:defRPr/>
            </a:pPr>
            <a:r>
              <a:rPr lang="en-US" sz="1800" dirty="0">
                <a:latin typeface="Arial" charset="0"/>
              </a:rPr>
              <a:t>Already introduced in CCSDS SCCS-ARD/ADD and ASL</a:t>
            </a:r>
          </a:p>
          <a:p>
            <a:pPr lvl="1">
              <a:spcBef>
                <a:spcPts val="500"/>
              </a:spcBef>
              <a:buFont typeface="Arial" charset="0"/>
              <a:buChar char="–"/>
              <a:defRPr/>
            </a:pPr>
            <a:r>
              <a:rPr lang="en-US" sz="1800" dirty="0">
                <a:latin typeface="Arial" charset="0"/>
              </a:rPr>
              <a:t>Covers system service interfaces and interface bindings</a:t>
            </a:r>
          </a:p>
          <a:p>
            <a:pPr lvl="1">
              <a:spcBef>
                <a:spcPts val="500"/>
              </a:spcBef>
              <a:buFont typeface="Arial" charset="0"/>
              <a:buChar char="–"/>
              <a:defRPr/>
            </a:pPr>
            <a:r>
              <a:rPr lang="en-US" sz="1800" dirty="0">
                <a:latin typeface="Arial" charset="0"/>
              </a:rPr>
              <a:t>Possibly leverage DODAF Svc’s or other service models</a:t>
            </a:r>
          </a:p>
          <a:p>
            <a:pPr>
              <a:spcBef>
                <a:spcPts val="600"/>
              </a:spcBef>
              <a:buFont typeface="Arial" charset="0"/>
              <a:buChar char="•"/>
              <a:defRPr/>
            </a:pPr>
            <a:r>
              <a:rPr lang="en-US" dirty="0">
                <a:latin typeface="Arial" charset="0"/>
              </a:rPr>
              <a:t>New Operational Viewpoint</a:t>
            </a:r>
          </a:p>
          <a:p>
            <a:pPr lvl="1">
              <a:spcBef>
                <a:spcPts val="500"/>
              </a:spcBef>
              <a:buFont typeface="Arial" charset="0"/>
              <a:buChar char="–"/>
              <a:defRPr/>
            </a:pPr>
            <a:r>
              <a:rPr lang="en-US" sz="1800" dirty="0">
                <a:latin typeface="Arial" charset="0"/>
              </a:rPr>
              <a:t>Add support for organizational processes, procedures, and related behavior</a:t>
            </a:r>
          </a:p>
          <a:p>
            <a:pPr lvl="1">
              <a:spcBef>
                <a:spcPts val="500"/>
              </a:spcBef>
              <a:buFont typeface="Arial" charset="0"/>
              <a:buChar char="–"/>
              <a:defRPr/>
            </a:pPr>
            <a:r>
              <a:rPr lang="en-US" sz="1800" dirty="0">
                <a:latin typeface="Arial" charset="0"/>
              </a:rPr>
              <a:t>Effectively extends existing Enterprise Viewpoint</a:t>
            </a:r>
          </a:p>
          <a:p>
            <a:pPr lvl="1">
              <a:spcBef>
                <a:spcPts val="500"/>
              </a:spcBef>
              <a:buFont typeface="Arial" charset="0"/>
              <a:buChar char="–"/>
              <a:defRPr/>
            </a:pPr>
            <a:r>
              <a:rPr lang="en-US" sz="1800" dirty="0">
                <a:latin typeface="Arial" charset="0"/>
              </a:rPr>
              <a:t>Possibly leverage DODAF OV’s or other process models</a:t>
            </a:r>
          </a:p>
          <a:p>
            <a:pPr>
              <a:spcBef>
                <a:spcPts val="600"/>
              </a:spcBef>
              <a:buFont typeface="Arial" charset="0"/>
              <a:buChar char="•"/>
              <a:defRPr/>
            </a:pPr>
            <a:r>
              <a:rPr lang="en-US" dirty="0">
                <a:latin typeface="Arial" charset="0"/>
              </a:rPr>
              <a:t>Adapted Physical (Connectivity) viewpoint</a:t>
            </a:r>
          </a:p>
          <a:p>
            <a:pPr lvl="1">
              <a:spcBef>
                <a:spcPts val="500"/>
              </a:spcBef>
              <a:buFont typeface="Arial" charset="0"/>
              <a:buChar char="–"/>
              <a:defRPr/>
            </a:pPr>
            <a:r>
              <a:rPr lang="en-US" sz="1800" dirty="0">
                <a:latin typeface="Arial" charset="0"/>
              </a:rPr>
              <a:t>Leverage existing Connectivity Viewpoint (Nodes &amp; Connections) to cover  all sorts of physical &amp; energetic aspects, using Nodes &amp; Connections as starting point</a:t>
            </a:r>
          </a:p>
          <a:p>
            <a:pPr lvl="1">
              <a:spcBef>
                <a:spcPts val="500"/>
              </a:spcBef>
              <a:buFont typeface="Arial" charset="0"/>
              <a:buChar char="–"/>
              <a:defRPr/>
            </a:pPr>
            <a:r>
              <a:rPr lang="en-US" sz="1800" dirty="0">
                <a:latin typeface="Arial" charset="0"/>
              </a:rPr>
              <a:t>Add new aspects for physical elements (structures, articulation, power, thermal views, propulsion, electro-magnetic) perhaps each with their own View attributes</a:t>
            </a:r>
          </a:p>
          <a:p>
            <a:pPr lvl="1">
              <a:spcBef>
                <a:spcPts val="500"/>
              </a:spcBef>
              <a:buFont typeface="Arial" charset="0"/>
              <a:buNone/>
              <a:defRPr/>
            </a:pPr>
            <a:endParaRPr lang="en-US" sz="1800" dirty="0">
              <a:latin typeface="Arial" charset="0"/>
            </a:endParaRPr>
          </a:p>
        </p:txBody>
      </p:sp>
      <p:sp>
        <p:nvSpPr>
          <p:cNvPr id="2" name="Date Placeholder 1">
            <a:extLst>
              <a:ext uri="{FF2B5EF4-FFF2-40B4-BE49-F238E27FC236}">
                <a16:creationId xmlns:a16="http://schemas.microsoft.com/office/drawing/2014/main" id="{65408155-D1F7-DD4C-9CEB-86E018636501}"/>
              </a:ext>
            </a:extLst>
          </p:cNvPr>
          <p:cNvSpPr>
            <a:spLocks noGrp="1"/>
          </p:cNvSpPr>
          <p:nvPr>
            <p:ph type="dt" sz="half" idx="2"/>
          </p:nvPr>
        </p:nvSpPr>
        <p:spPr/>
        <p:txBody>
          <a:bodyPr/>
          <a:lstStyle/>
          <a:p>
            <a:r>
              <a:rPr lang="en-US"/>
              <a:t>10 October 2021</a:t>
            </a:r>
            <a:endParaRPr lang="en-US" dirty="0"/>
          </a:p>
        </p:txBody>
      </p:sp>
    </p:spTree>
    <p:extLst>
      <p:ext uri="{BB962C8B-B14F-4D97-AF65-F5344CB8AC3E}">
        <p14:creationId xmlns:p14="http://schemas.microsoft.com/office/powerpoint/2010/main" val="37931057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Services Viewpoint - New</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10 October 2021</a:t>
            </a:r>
            <a:endParaRPr lang="en-US" dirty="0"/>
          </a:p>
        </p:txBody>
      </p:sp>
      <p:sp>
        <p:nvSpPr>
          <p:cNvPr id="5" name="Content Placeholder 3">
            <a:extLst>
              <a:ext uri="{FF2B5EF4-FFF2-40B4-BE49-F238E27FC236}">
                <a16:creationId xmlns:a16="http://schemas.microsoft.com/office/drawing/2014/main" id="{229222E2-5E4F-9849-ADCF-897AB4044A55}"/>
              </a:ext>
            </a:extLst>
          </p:cNvPr>
          <p:cNvSpPr txBox="1">
            <a:spLocks/>
          </p:cNvSpPr>
          <p:nvPr/>
        </p:nvSpPr>
        <p:spPr>
          <a:xfrm>
            <a:off x="450188" y="914400"/>
            <a:ext cx="8229600" cy="4525963"/>
          </a:xfrm>
          <a:prstGeom prst="rect">
            <a:avLst/>
          </a:prstGeom>
        </p:spPr>
        <p:txBody>
          <a:bodyPr vert="horz"/>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a:lstStyle>
          <a:p>
            <a:r>
              <a:rPr lang="en-US" sz="1800" kern="0" dirty="0"/>
              <a:t>The Services Viewpoint focuses on the exposed services, formal functions and interfaces, exposed by a space system.  It describes the interfaces of systems entities (hardware, software, people, and/or procedures), how to request and provide services, and their operations and interface binding signatures. </a:t>
            </a:r>
          </a:p>
          <a:p>
            <a:r>
              <a:rPr lang="en-US" sz="1800" kern="0" dirty="0"/>
              <a:t>Stakeholder Concerns:</a:t>
            </a:r>
          </a:p>
          <a:p>
            <a:pPr lvl="1"/>
            <a:r>
              <a:rPr lang="en-US" sz="1400" kern="0" dirty="0"/>
              <a:t>The services provided by the system (H/W, SW, people); </a:t>
            </a:r>
          </a:p>
          <a:p>
            <a:pPr lvl="1"/>
            <a:r>
              <a:rPr lang="en-US" sz="1400" kern="0" dirty="0"/>
              <a:t>The interfaces, access points, and protocols for the system; </a:t>
            </a:r>
          </a:p>
          <a:p>
            <a:pPr lvl="1"/>
            <a:r>
              <a:rPr lang="en-US" sz="1400" kern="0" dirty="0"/>
              <a:t>The requirements and constraints on the services; </a:t>
            </a:r>
          </a:p>
          <a:p>
            <a:pPr lvl="1"/>
            <a:r>
              <a:rPr lang="en-US" sz="1400" kern="0" dirty="0"/>
              <a:t>The required and provided data for the services;</a:t>
            </a:r>
          </a:p>
          <a:p>
            <a:pPr lvl="1"/>
            <a:r>
              <a:rPr lang="en-US" sz="1400" kern="0" dirty="0"/>
              <a:t>Any contractual arrangements or agreements for services. </a:t>
            </a:r>
          </a:p>
          <a:p>
            <a:r>
              <a:rPr lang="en-US" sz="1800" kern="0" dirty="0"/>
              <a:t>Service Objects: </a:t>
            </a:r>
          </a:p>
          <a:p>
            <a:pPr lvl="1"/>
            <a:r>
              <a:rPr lang="en-US" sz="1400" kern="0" dirty="0"/>
              <a:t>Types: Service types, both formal and informal (systems, people, software, </a:t>
            </a:r>
            <a:r>
              <a:rPr lang="en-US" sz="1400" kern="0" dirty="0" err="1"/>
              <a:t>etc</a:t>
            </a:r>
            <a:r>
              <a:rPr lang="en-US" sz="1400" kern="0" dirty="0"/>
              <a:t>), data types, and Resources (access to elements having service roles); </a:t>
            </a:r>
          </a:p>
          <a:p>
            <a:pPr lvl="1"/>
            <a:r>
              <a:rPr lang="en-US" sz="1400" kern="0" dirty="0"/>
              <a:t>Attributes: service name, type, operations, point of contact, interfaces, interface binding signature, and data, interaction modes, policies, constraints; </a:t>
            </a:r>
          </a:p>
          <a:p>
            <a:r>
              <a:rPr lang="en-US" sz="1800" kern="0" dirty="0"/>
              <a:t>Domains (boundaries of responsibility or ownership); </a:t>
            </a:r>
          </a:p>
          <a:p>
            <a:r>
              <a:rPr lang="en-US" sz="1800" kern="0" dirty="0"/>
              <a:t>Relationships (ownership, membership, participation, roles, contractual); </a:t>
            </a:r>
          </a:p>
          <a:p>
            <a:r>
              <a:rPr lang="en-US" sz="1800" kern="0" dirty="0"/>
              <a:t>Information (defined instances of services, functions, interface binding signature, and data specifications, along with documents, agreements, contracts, policies, requirements, objectives, goals, scenarios, membership lists, where formal specifications of all of the data to be exchanged are found in Information Views).</a:t>
            </a:r>
          </a:p>
        </p:txBody>
      </p:sp>
    </p:spTree>
    <p:extLst>
      <p:ext uri="{BB962C8B-B14F-4D97-AF65-F5344CB8AC3E}">
        <p14:creationId xmlns:p14="http://schemas.microsoft.com/office/powerpoint/2010/main" val="3103172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0527-4569-A44A-92C0-539B31EC2BE5}"/>
              </a:ext>
            </a:extLst>
          </p:cNvPr>
          <p:cNvSpPr>
            <a:spLocks noGrp="1"/>
          </p:cNvSpPr>
          <p:nvPr>
            <p:ph type="title"/>
          </p:nvPr>
        </p:nvSpPr>
        <p:spPr>
          <a:xfrm>
            <a:off x="609600" y="76200"/>
            <a:ext cx="8229600" cy="1143000"/>
          </a:xfrm>
        </p:spPr>
        <p:txBody>
          <a:bodyPr/>
          <a:lstStyle/>
          <a:p>
            <a:r>
              <a:rPr lang="en-US" sz="2000" dirty="0"/>
              <a:t>ASL-style Services Viewpoint Example: Mission Control</a:t>
            </a:r>
            <a:br>
              <a:rPr lang="en-US" sz="2000" dirty="0"/>
            </a:br>
            <a:r>
              <a:rPr lang="en-US" sz="2000" dirty="0"/>
              <a:t>Service Table and correspondences</a:t>
            </a:r>
          </a:p>
        </p:txBody>
      </p:sp>
      <p:sp>
        <p:nvSpPr>
          <p:cNvPr id="4" name="Date Placeholder 3">
            <a:extLst>
              <a:ext uri="{FF2B5EF4-FFF2-40B4-BE49-F238E27FC236}">
                <a16:creationId xmlns:a16="http://schemas.microsoft.com/office/drawing/2014/main" id="{4ECC0A31-19CA-1F46-A1EE-D5FD9B4DCA44}"/>
              </a:ext>
            </a:extLst>
          </p:cNvPr>
          <p:cNvSpPr>
            <a:spLocks noGrp="1"/>
          </p:cNvSpPr>
          <p:nvPr>
            <p:ph type="dt" sz="half" idx="10"/>
          </p:nvPr>
        </p:nvSpPr>
        <p:spPr/>
        <p:txBody>
          <a:bodyPr/>
          <a:lstStyle/>
          <a:p>
            <a:r>
              <a:rPr lang="en-US"/>
              <a:t>10 October 2021</a:t>
            </a:r>
            <a:endParaRPr lang="en-US" dirty="0"/>
          </a:p>
        </p:txBody>
      </p:sp>
      <p:pic>
        <p:nvPicPr>
          <p:cNvPr id="12" name="Content Placeholder 11">
            <a:extLst>
              <a:ext uri="{FF2B5EF4-FFF2-40B4-BE49-F238E27FC236}">
                <a16:creationId xmlns:a16="http://schemas.microsoft.com/office/drawing/2014/main" id="{1D550F83-6161-6647-A60C-3B5D0A199E47}"/>
              </a:ext>
            </a:extLst>
          </p:cNvPr>
          <p:cNvPicPr>
            <a:picLocks noGrp="1" noChangeAspect="1"/>
          </p:cNvPicPr>
          <p:nvPr>
            <p:ph idx="1"/>
          </p:nvPr>
        </p:nvPicPr>
        <p:blipFill>
          <a:blip r:embed="rId2"/>
          <a:stretch>
            <a:fillRect/>
          </a:stretch>
        </p:blipFill>
        <p:spPr>
          <a:xfrm>
            <a:off x="3505200" y="3581400"/>
            <a:ext cx="5514335" cy="2311199"/>
          </a:xfrm>
        </p:spPr>
      </p:pic>
      <p:sp>
        <p:nvSpPr>
          <p:cNvPr id="13" name="Oval 12">
            <a:extLst>
              <a:ext uri="{FF2B5EF4-FFF2-40B4-BE49-F238E27FC236}">
                <a16:creationId xmlns:a16="http://schemas.microsoft.com/office/drawing/2014/main" id="{EB31D511-AB2E-4B40-AD09-8D17B60A82CE}"/>
              </a:ext>
            </a:extLst>
          </p:cNvPr>
          <p:cNvSpPr>
            <a:spLocks noChangeArrowheads="1"/>
          </p:cNvSpPr>
          <p:nvPr/>
        </p:nvSpPr>
        <p:spPr bwMode="auto">
          <a:xfrm>
            <a:off x="761028" y="1905000"/>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sp>
        <p:nvSpPr>
          <p:cNvPr id="22" name="Oval 21">
            <a:extLst>
              <a:ext uri="{FF2B5EF4-FFF2-40B4-BE49-F238E27FC236}">
                <a16:creationId xmlns:a16="http://schemas.microsoft.com/office/drawing/2014/main" id="{6B0D69C5-4085-B24D-99B7-88905A51E569}"/>
              </a:ext>
            </a:extLst>
          </p:cNvPr>
          <p:cNvSpPr/>
          <p:nvPr/>
        </p:nvSpPr>
        <p:spPr>
          <a:xfrm>
            <a:off x="1292931" y="245006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C4C57FB-89C5-4F40-B2E4-87B6D6E4237C}"/>
              </a:ext>
            </a:extLst>
          </p:cNvPr>
          <p:cNvSpPr/>
          <p:nvPr/>
        </p:nvSpPr>
        <p:spPr>
          <a:xfrm>
            <a:off x="1779715" y="2391489"/>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D5FDA9F5-A221-1343-8DE8-CD441AF9D239}"/>
              </a:ext>
            </a:extLst>
          </p:cNvPr>
          <p:cNvCxnSpPr/>
          <p:nvPr/>
        </p:nvCxnSpPr>
        <p:spPr bwMode="auto">
          <a:xfrm flipH="1" flipV="1">
            <a:off x="1906265" y="2501416"/>
            <a:ext cx="1612777" cy="110098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a:extLst>
              <a:ext uri="{FF2B5EF4-FFF2-40B4-BE49-F238E27FC236}">
                <a16:creationId xmlns:a16="http://schemas.microsoft.com/office/drawing/2014/main" id="{9BAC2B5D-DB06-0442-9882-54F473112414}"/>
              </a:ext>
            </a:extLst>
          </p:cNvPr>
          <p:cNvCxnSpPr>
            <a:stCxn id="58" idx="0"/>
            <a:endCxn id="22" idx="4"/>
          </p:cNvCxnSpPr>
          <p:nvPr/>
        </p:nvCxnSpPr>
        <p:spPr bwMode="auto">
          <a:xfrm flipH="1" flipV="1">
            <a:off x="1364931" y="2594068"/>
            <a:ext cx="392716" cy="127506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6" name="Rectangle 15">
            <a:extLst>
              <a:ext uri="{FF2B5EF4-FFF2-40B4-BE49-F238E27FC236}">
                <a16:creationId xmlns:a16="http://schemas.microsoft.com/office/drawing/2014/main" id="{14FB606C-15D4-F74E-90A0-BD4820A925AE}"/>
              </a:ext>
            </a:extLst>
          </p:cNvPr>
          <p:cNvSpPr/>
          <p:nvPr/>
        </p:nvSpPr>
        <p:spPr bwMode="auto">
          <a:xfrm>
            <a:off x="1345792" y="3025906"/>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81FDA835-12AC-4C40-BACD-595B5E31C524}"/>
              </a:ext>
            </a:extLst>
          </p:cNvPr>
          <p:cNvSpPr/>
          <p:nvPr/>
        </p:nvSpPr>
        <p:spPr bwMode="auto">
          <a:xfrm>
            <a:off x="2158439" y="2767745"/>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72BAB92C-7C42-A04C-BFFE-A5A3A9062283}"/>
              </a:ext>
            </a:extLst>
          </p:cNvPr>
          <p:cNvGrpSpPr/>
          <p:nvPr/>
        </p:nvGrpSpPr>
        <p:grpSpPr>
          <a:xfrm>
            <a:off x="609600" y="3995256"/>
            <a:ext cx="1378017" cy="2121742"/>
            <a:chOff x="460986" y="1483139"/>
            <a:chExt cx="2167383" cy="3782065"/>
          </a:xfrm>
        </p:grpSpPr>
        <p:sp>
          <p:nvSpPr>
            <p:cNvPr id="43" name="AutoShape 1">
              <a:extLst>
                <a:ext uri="{FF2B5EF4-FFF2-40B4-BE49-F238E27FC236}">
                  <a16:creationId xmlns:a16="http://schemas.microsoft.com/office/drawing/2014/main" id="{C0ECDCE1-3FD0-F540-877F-D0E270B983E7}"/>
                </a:ext>
              </a:extLst>
            </p:cNvPr>
            <p:cNvSpPr>
              <a:spLocks noChangeArrowheads="1"/>
            </p:cNvSpPr>
            <p:nvPr/>
          </p:nvSpPr>
          <p:spPr bwMode="auto">
            <a:xfrm>
              <a:off x="460986" y="1483139"/>
              <a:ext cx="2167383" cy="3782065"/>
            </a:xfrm>
            <a:prstGeom prst="cube">
              <a:avLst>
                <a:gd name="adj" fmla="val 6368"/>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44" name="Oval 8">
              <a:extLst>
                <a:ext uri="{FF2B5EF4-FFF2-40B4-BE49-F238E27FC236}">
                  <a16:creationId xmlns:a16="http://schemas.microsoft.com/office/drawing/2014/main" id="{E769FB7C-CB2F-A24A-87F5-4A9BCD2D2D45}"/>
                </a:ext>
              </a:extLst>
            </p:cNvPr>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45" name="Straight Connector 44">
              <a:extLst>
                <a:ext uri="{FF2B5EF4-FFF2-40B4-BE49-F238E27FC236}">
                  <a16:creationId xmlns:a16="http://schemas.microsoft.com/office/drawing/2014/main" id="{7C754089-06C5-E045-B6B3-922396DB3C14}"/>
                </a:ext>
              </a:extLst>
            </p:cNvPr>
            <p:cNvCxnSpPr>
              <a:stCxn id="44" idx="4"/>
              <a:endCxn id="47"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6" name="Rectangle 45">
              <a:extLst>
                <a:ext uri="{FF2B5EF4-FFF2-40B4-BE49-F238E27FC236}">
                  <a16:creationId xmlns:a16="http://schemas.microsoft.com/office/drawing/2014/main" id="{D43EA03E-FF01-B448-A665-8ED4E3C460DD}"/>
                </a:ext>
              </a:extLst>
            </p:cNvPr>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Message Abstraction</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6AE7658-A540-1E47-87FE-FBDC1D406E77}"/>
                </a:ext>
              </a:extLst>
            </p:cNvPr>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48" name="Straight Connector 47">
              <a:extLst>
                <a:ext uri="{FF2B5EF4-FFF2-40B4-BE49-F238E27FC236}">
                  <a16:creationId xmlns:a16="http://schemas.microsoft.com/office/drawing/2014/main" id="{5751343C-44CB-DF4B-A8EF-74844D1A96E8}"/>
                </a:ext>
              </a:extLst>
            </p:cNvPr>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49" name="Oval 48">
              <a:extLst>
                <a:ext uri="{FF2B5EF4-FFF2-40B4-BE49-F238E27FC236}">
                  <a16:creationId xmlns:a16="http://schemas.microsoft.com/office/drawing/2014/main" id="{D06C07C8-BF40-E045-A4C1-C5C590DE87DD}"/>
                </a:ext>
              </a:extLst>
            </p:cNvPr>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0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0" name="Rectangle 49">
              <a:extLst>
                <a:ext uri="{FF2B5EF4-FFF2-40B4-BE49-F238E27FC236}">
                  <a16:creationId xmlns:a16="http://schemas.microsoft.com/office/drawing/2014/main" id="{1B5B3BA7-313F-3646-B1AE-5E0E5C404076}"/>
                </a:ext>
              </a:extLst>
            </p:cNvPr>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Technology Binding</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7B68C971-8E75-AD40-891A-C95C3E8555F7}"/>
                </a:ext>
              </a:extLst>
            </p:cNvPr>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Transport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9176DE9C-F8E0-DD48-99B9-185BC98F7310}"/>
                </a:ext>
              </a:extLst>
            </p:cNvPr>
            <p:cNvCxnSpPr>
              <a:stCxn id="50" idx="2"/>
              <a:endCxn id="54"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a:extLst>
                <a:ext uri="{FF2B5EF4-FFF2-40B4-BE49-F238E27FC236}">
                  <a16:creationId xmlns:a16="http://schemas.microsoft.com/office/drawing/2014/main" id="{842B2454-DC9D-9B40-B01E-FE8005369EB8}"/>
                </a:ext>
              </a:extLst>
            </p:cNvPr>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54" name="Rectangle 53">
              <a:extLst>
                <a:ext uri="{FF2B5EF4-FFF2-40B4-BE49-F238E27FC236}">
                  <a16:creationId xmlns:a16="http://schemas.microsoft.com/office/drawing/2014/main" id="{C5655A20-AD3A-5643-95F1-83B795F2BA86}"/>
                </a:ext>
              </a:extLst>
            </p:cNvPr>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Transfer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A880260A-88C7-914F-B68B-86286EF6B6A4}"/>
                </a:ext>
              </a:extLst>
            </p:cNvPr>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Link Layer</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57" name="Rectangle 56">
            <a:extLst>
              <a:ext uri="{FF2B5EF4-FFF2-40B4-BE49-F238E27FC236}">
                <a16:creationId xmlns:a16="http://schemas.microsoft.com/office/drawing/2014/main" id="{5E7748A3-860E-5143-A7B3-6EB0784E64EA}"/>
              </a:ext>
            </a:extLst>
          </p:cNvPr>
          <p:cNvSpPr/>
          <p:nvPr/>
        </p:nvSpPr>
        <p:spPr>
          <a:xfrm>
            <a:off x="5029200" y="3107323"/>
            <a:ext cx="2687210" cy="584775"/>
          </a:xfrm>
          <a:prstGeom prst="rect">
            <a:avLst/>
          </a:prstGeom>
        </p:spPr>
        <p:txBody>
          <a:bodyPr wrap="none">
            <a:spAutoFit/>
          </a:bodyPr>
          <a:lstStyle/>
          <a:p>
            <a:r>
              <a:rPr lang="en-US" sz="1600" u="sng" dirty="0"/>
              <a:t>Services Viewpoint Table </a:t>
            </a:r>
          </a:p>
          <a:p>
            <a:r>
              <a:rPr lang="en-US" sz="1600" u="sng" dirty="0"/>
              <a:t>Function, Operation, Data</a:t>
            </a:r>
          </a:p>
        </p:txBody>
      </p:sp>
      <p:sp>
        <p:nvSpPr>
          <p:cNvPr id="58" name="Rectangle 57">
            <a:extLst>
              <a:ext uri="{FF2B5EF4-FFF2-40B4-BE49-F238E27FC236}">
                <a16:creationId xmlns:a16="http://schemas.microsoft.com/office/drawing/2014/main" id="{FE987B2E-0A7C-FE41-9AF0-D1C607F5F59B}"/>
              </a:ext>
            </a:extLst>
          </p:cNvPr>
          <p:cNvSpPr/>
          <p:nvPr/>
        </p:nvSpPr>
        <p:spPr bwMode="auto">
          <a:xfrm>
            <a:off x="1554318" y="3869132"/>
            <a:ext cx="406657" cy="2514600"/>
          </a:xfrm>
          <a:prstGeom prst="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1" name="Rectangle 60">
            <a:extLst>
              <a:ext uri="{FF2B5EF4-FFF2-40B4-BE49-F238E27FC236}">
                <a16:creationId xmlns:a16="http://schemas.microsoft.com/office/drawing/2014/main" id="{A0632346-A29A-EA44-843B-C4C88F854A1E}"/>
              </a:ext>
            </a:extLst>
          </p:cNvPr>
          <p:cNvSpPr/>
          <p:nvPr/>
        </p:nvSpPr>
        <p:spPr>
          <a:xfrm>
            <a:off x="2522033" y="3053584"/>
            <a:ext cx="1172565" cy="646331"/>
          </a:xfrm>
          <a:prstGeom prst="rect">
            <a:avLst/>
          </a:prstGeom>
        </p:spPr>
        <p:txBody>
          <a:bodyPr wrap="none">
            <a:spAutoFit/>
          </a:bodyPr>
          <a:lstStyle/>
          <a:p>
            <a:r>
              <a:rPr lang="en-US" sz="1200" dirty="0">
                <a:solidFill>
                  <a:srgbClr val="FF0000"/>
                </a:solidFill>
              </a:rPr>
              <a:t>Service View:</a:t>
            </a:r>
          </a:p>
          <a:p>
            <a:r>
              <a:rPr lang="en-US" sz="1200" dirty="0">
                <a:solidFill>
                  <a:srgbClr val="FF0000"/>
                </a:solidFill>
              </a:rPr>
              <a:t>Service </a:t>
            </a:r>
          </a:p>
          <a:p>
            <a:r>
              <a:rPr lang="en-US" sz="1200" dirty="0">
                <a:solidFill>
                  <a:srgbClr val="FF0000"/>
                </a:solidFill>
              </a:rPr>
              <a:t>Description</a:t>
            </a:r>
          </a:p>
        </p:txBody>
      </p:sp>
      <p:sp>
        <p:nvSpPr>
          <p:cNvPr id="62" name="Rectangle 61">
            <a:extLst>
              <a:ext uri="{FF2B5EF4-FFF2-40B4-BE49-F238E27FC236}">
                <a16:creationId xmlns:a16="http://schemas.microsoft.com/office/drawing/2014/main" id="{97C9C9A3-D99C-BE4B-BF66-2D339A322C05}"/>
              </a:ext>
            </a:extLst>
          </p:cNvPr>
          <p:cNvSpPr/>
          <p:nvPr/>
        </p:nvSpPr>
        <p:spPr>
          <a:xfrm>
            <a:off x="2023916" y="4080326"/>
            <a:ext cx="1237839" cy="1015663"/>
          </a:xfrm>
          <a:prstGeom prst="rect">
            <a:avLst/>
          </a:prstGeom>
        </p:spPr>
        <p:txBody>
          <a:bodyPr wrap="none">
            <a:spAutoFit/>
          </a:bodyPr>
          <a:lstStyle/>
          <a:p>
            <a:r>
              <a:rPr lang="en-US" sz="1200" dirty="0">
                <a:solidFill>
                  <a:srgbClr val="FF0000"/>
                </a:solidFill>
              </a:rPr>
              <a:t>Protocol view:</a:t>
            </a:r>
          </a:p>
          <a:p>
            <a:r>
              <a:rPr lang="en-US" sz="1200" dirty="0">
                <a:solidFill>
                  <a:srgbClr val="FF0000"/>
                </a:solidFill>
              </a:rPr>
              <a:t>Service </a:t>
            </a:r>
          </a:p>
          <a:p>
            <a:r>
              <a:rPr lang="en-US" sz="1200" dirty="0">
                <a:solidFill>
                  <a:srgbClr val="FF0000"/>
                </a:solidFill>
              </a:rPr>
              <a:t>Interface</a:t>
            </a:r>
          </a:p>
          <a:p>
            <a:r>
              <a:rPr lang="en-US" sz="1200" dirty="0">
                <a:solidFill>
                  <a:srgbClr val="FF0000"/>
                </a:solidFill>
              </a:rPr>
              <a:t>Binding</a:t>
            </a:r>
          </a:p>
          <a:p>
            <a:r>
              <a:rPr lang="en-US" sz="1200" dirty="0">
                <a:solidFill>
                  <a:srgbClr val="FF0000"/>
                </a:solidFill>
              </a:rPr>
              <a:t>Signature</a:t>
            </a:r>
          </a:p>
        </p:txBody>
      </p:sp>
      <p:sp>
        <p:nvSpPr>
          <p:cNvPr id="63" name="Rectangle 62">
            <a:extLst>
              <a:ext uri="{FF2B5EF4-FFF2-40B4-BE49-F238E27FC236}">
                <a16:creationId xmlns:a16="http://schemas.microsoft.com/office/drawing/2014/main" id="{252CBD33-EC3B-9B49-803E-3348C0FF4DE8}"/>
              </a:ext>
            </a:extLst>
          </p:cNvPr>
          <p:cNvSpPr/>
          <p:nvPr/>
        </p:nvSpPr>
        <p:spPr>
          <a:xfrm>
            <a:off x="3086909" y="1375826"/>
            <a:ext cx="1373856" cy="1015663"/>
          </a:xfrm>
          <a:prstGeom prst="rect">
            <a:avLst/>
          </a:prstGeom>
        </p:spPr>
        <p:txBody>
          <a:bodyPr wrap="square">
            <a:spAutoFit/>
          </a:bodyPr>
          <a:lstStyle/>
          <a:p>
            <a:r>
              <a:rPr lang="en-US" sz="1200" dirty="0">
                <a:solidFill>
                  <a:srgbClr val="FF0000"/>
                </a:solidFill>
              </a:rPr>
              <a:t>Information</a:t>
            </a:r>
          </a:p>
          <a:p>
            <a:r>
              <a:rPr lang="en-US" sz="1200" dirty="0">
                <a:solidFill>
                  <a:srgbClr val="FF0000"/>
                </a:solidFill>
              </a:rPr>
              <a:t>View:</a:t>
            </a:r>
          </a:p>
          <a:p>
            <a:r>
              <a:rPr lang="en-US" sz="1200" dirty="0">
                <a:solidFill>
                  <a:srgbClr val="FF0000"/>
                </a:solidFill>
              </a:rPr>
              <a:t>Information Object</a:t>
            </a:r>
          </a:p>
          <a:p>
            <a:r>
              <a:rPr lang="en-US" sz="1200" dirty="0">
                <a:solidFill>
                  <a:srgbClr val="FF0000"/>
                </a:solidFill>
              </a:rPr>
              <a:t>Description</a:t>
            </a:r>
          </a:p>
        </p:txBody>
      </p:sp>
      <p:pic>
        <p:nvPicPr>
          <p:cNvPr id="65" name="Picture 64">
            <a:extLst>
              <a:ext uri="{FF2B5EF4-FFF2-40B4-BE49-F238E27FC236}">
                <a16:creationId xmlns:a16="http://schemas.microsoft.com/office/drawing/2014/main" id="{EA908A3C-DDA6-9443-9967-A0BF9FC38127}"/>
              </a:ext>
            </a:extLst>
          </p:cNvPr>
          <p:cNvPicPr>
            <a:picLocks noChangeAspect="1"/>
          </p:cNvPicPr>
          <p:nvPr/>
        </p:nvPicPr>
        <p:blipFill>
          <a:blip r:embed="rId3"/>
          <a:stretch>
            <a:fillRect/>
          </a:stretch>
        </p:blipFill>
        <p:spPr>
          <a:xfrm>
            <a:off x="4021732" y="986840"/>
            <a:ext cx="2565546" cy="1265644"/>
          </a:xfrm>
          <a:prstGeom prst="rect">
            <a:avLst/>
          </a:prstGeom>
        </p:spPr>
      </p:pic>
      <p:cxnSp>
        <p:nvCxnSpPr>
          <p:cNvPr id="37" name="Straight Connector 36">
            <a:extLst>
              <a:ext uri="{FF2B5EF4-FFF2-40B4-BE49-F238E27FC236}">
                <a16:creationId xmlns:a16="http://schemas.microsoft.com/office/drawing/2014/main" id="{4ED7C1D9-A3EE-8C42-831B-38E868761A96}"/>
              </a:ext>
            </a:extLst>
          </p:cNvPr>
          <p:cNvCxnSpPr/>
          <p:nvPr/>
        </p:nvCxnSpPr>
        <p:spPr bwMode="auto">
          <a:xfrm flipH="1">
            <a:off x="2522034" y="2252484"/>
            <a:ext cx="602166" cy="515261"/>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Tree>
    <p:extLst>
      <p:ext uri="{BB962C8B-B14F-4D97-AF65-F5344CB8AC3E}">
        <p14:creationId xmlns:p14="http://schemas.microsoft.com/office/powerpoint/2010/main" val="3847305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0B5E-3076-CF4B-8743-1DD7E3F7B2BD}"/>
              </a:ext>
            </a:extLst>
          </p:cNvPr>
          <p:cNvSpPr>
            <a:spLocks noGrp="1"/>
          </p:cNvSpPr>
          <p:nvPr>
            <p:ph type="title"/>
          </p:nvPr>
        </p:nvSpPr>
        <p:spPr>
          <a:xfrm>
            <a:off x="457200" y="-7937"/>
            <a:ext cx="8229600" cy="1143000"/>
          </a:xfrm>
        </p:spPr>
        <p:txBody>
          <a:bodyPr/>
          <a:lstStyle/>
          <a:p>
            <a:r>
              <a:rPr lang="en-US" dirty="0"/>
              <a:t>Relationship to Service Oriented </a:t>
            </a:r>
            <a:br>
              <a:rPr lang="en-US" dirty="0"/>
            </a:br>
            <a:r>
              <a:rPr lang="en-US" dirty="0"/>
              <a:t>Architecture (SOA) Aspects</a:t>
            </a:r>
          </a:p>
        </p:txBody>
      </p:sp>
      <p:sp>
        <p:nvSpPr>
          <p:cNvPr id="3" name="Content Placeholder 2">
            <a:extLst>
              <a:ext uri="{FF2B5EF4-FFF2-40B4-BE49-F238E27FC236}">
                <a16:creationId xmlns:a16="http://schemas.microsoft.com/office/drawing/2014/main" id="{446A6D8E-18D5-0F48-A55B-644BBCD81306}"/>
              </a:ext>
            </a:extLst>
          </p:cNvPr>
          <p:cNvSpPr>
            <a:spLocks noGrp="1"/>
          </p:cNvSpPr>
          <p:nvPr>
            <p:ph idx="1"/>
          </p:nvPr>
        </p:nvSpPr>
        <p:spPr>
          <a:xfrm>
            <a:off x="453154" y="1066800"/>
            <a:ext cx="8229600" cy="4525963"/>
          </a:xfrm>
        </p:spPr>
        <p:txBody>
          <a:bodyPr/>
          <a:lstStyle/>
          <a:p>
            <a:r>
              <a:rPr lang="en-US" sz="2000" dirty="0"/>
              <a:t>Service-oriented architecture is a style of software design where services are provided to the other components by application components, through a communication protocol over a network.</a:t>
            </a:r>
          </a:p>
          <a:p>
            <a:r>
              <a:rPr lang="en-US" sz="2000" dirty="0"/>
              <a:t>Service-oriented architecture integrates distributed, separately maintained and deployed software components. It is enabled by technologies and standards that facilitate components' communication and cooperation over a network, especially over an IP network. </a:t>
            </a:r>
          </a:p>
          <a:p>
            <a:endParaRPr lang="en-US" sz="2000" dirty="0"/>
          </a:p>
          <a:p>
            <a:r>
              <a:rPr lang="en-US" sz="2000" b="0" dirty="0"/>
              <a:t>A service has four properties according to one of many definitions of SOA:</a:t>
            </a:r>
            <a:r>
              <a:rPr lang="en-US" sz="2000" b="0" baseline="30000" dirty="0">
                <a:hlinkClick r:id="rId2"/>
              </a:rPr>
              <a:t>[2]</a:t>
            </a:r>
            <a:endParaRPr lang="en-US" sz="2000" b="0" dirty="0"/>
          </a:p>
          <a:p>
            <a:pPr lvl="1"/>
            <a:r>
              <a:rPr lang="en-US" sz="1800" b="0" dirty="0"/>
              <a:t>It logically represents a business activity with a specified outcome.</a:t>
            </a:r>
          </a:p>
          <a:p>
            <a:pPr lvl="1"/>
            <a:r>
              <a:rPr lang="en-US" sz="1800" b="0" dirty="0"/>
              <a:t>It is self-contained (</a:t>
            </a:r>
            <a:r>
              <a:rPr lang="en-US" sz="1800" b="0" i="1" dirty="0"/>
              <a:t>not well defined</a:t>
            </a:r>
            <a:r>
              <a:rPr lang="en-US" sz="1800" b="0" dirty="0"/>
              <a:t>)</a:t>
            </a:r>
          </a:p>
          <a:p>
            <a:pPr lvl="1"/>
            <a:r>
              <a:rPr lang="en-US" sz="1800" b="0" dirty="0"/>
              <a:t>It is a </a:t>
            </a:r>
            <a:r>
              <a:rPr lang="en-US" sz="1800" b="0" dirty="0">
                <a:hlinkClick r:id="rId3" tooltip="Black box"/>
              </a:rPr>
              <a:t>black box</a:t>
            </a:r>
            <a:r>
              <a:rPr lang="en-US" sz="1800" b="0" dirty="0"/>
              <a:t> for its consumers, meaning the consumer does not have to be aware of the service's inner workings.</a:t>
            </a:r>
          </a:p>
          <a:p>
            <a:pPr lvl="1"/>
            <a:r>
              <a:rPr lang="en-US" sz="1800" b="0" dirty="0"/>
              <a:t>It may consist of other underlying services.</a:t>
            </a:r>
            <a:r>
              <a:rPr lang="en-US" sz="1800" b="0" baseline="30000" dirty="0">
                <a:hlinkClick r:id="rId4"/>
              </a:rPr>
              <a:t>[3]</a:t>
            </a:r>
            <a:endParaRPr lang="en-US" sz="1800" b="0" baseline="30000" dirty="0"/>
          </a:p>
          <a:p>
            <a:endParaRPr lang="en-US" sz="2100" b="0" baseline="30000" dirty="0"/>
          </a:p>
          <a:p>
            <a:endParaRPr lang="en-US" sz="2100" b="0" baseline="30000" dirty="0"/>
          </a:p>
          <a:p>
            <a:r>
              <a:rPr lang="en-US" sz="2100" b="0" baseline="30000" dirty="0"/>
              <a:t>Definitions taken from </a:t>
            </a:r>
            <a:r>
              <a:rPr lang="en-US" sz="2100" b="0" baseline="30000" dirty="0">
                <a:hlinkClick r:id="rId5"/>
              </a:rPr>
              <a:t>https://en.wikipedia.org/wiki/Service-oriented_architecture</a:t>
            </a:r>
            <a:endParaRPr lang="en-US" sz="2100" b="0" baseline="30000" dirty="0"/>
          </a:p>
          <a:p>
            <a:r>
              <a:rPr lang="en-US" sz="2100" b="0" baseline="30000" dirty="0"/>
              <a:t>The CCSDS use of “Service” is consistent with these definitions</a:t>
            </a:r>
            <a:endParaRPr lang="en-US" sz="2100" b="0" dirty="0"/>
          </a:p>
          <a:p>
            <a:endParaRPr lang="en-US" sz="2000" dirty="0"/>
          </a:p>
        </p:txBody>
      </p:sp>
      <p:sp>
        <p:nvSpPr>
          <p:cNvPr id="4" name="Date Placeholder 3">
            <a:extLst>
              <a:ext uri="{FF2B5EF4-FFF2-40B4-BE49-F238E27FC236}">
                <a16:creationId xmlns:a16="http://schemas.microsoft.com/office/drawing/2014/main" id="{DBADE93F-8744-4547-B65B-F8FFC029F3A9}"/>
              </a:ext>
            </a:extLst>
          </p:cNvPr>
          <p:cNvSpPr>
            <a:spLocks noGrp="1"/>
          </p:cNvSpPr>
          <p:nvPr>
            <p:ph type="dt" sz="half" idx="10"/>
          </p:nvPr>
        </p:nvSpPr>
        <p:spPr/>
        <p:txBody>
          <a:bodyPr/>
          <a:lstStyle/>
          <a:p>
            <a:r>
              <a:rPr lang="en-US"/>
              <a:t>10 October 2021</a:t>
            </a:r>
            <a:endParaRPr lang="en-US" dirty="0"/>
          </a:p>
        </p:txBody>
      </p:sp>
    </p:spTree>
    <p:extLst>
      <p:ext uri="{BB962C8B-B14F-4D97-AF65-F5344CB8AC3E}">
        <p14:creationId xmlns:p14="http://schemas.microsoft.com/office/powerpoint/2010/main" val="78733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0"/>
            <a:ext cx="8229600" cy="5365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5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Reference Architecture </a:t>
            </a:r>
            <a:br>
              <a:rPr lang="en-US" sz="2400" dirty="0"/>
            </a:br>
            <a:r>
              <a:rPr lang="en-US" sz="2400" dirty="0"/>
              <a:t>for Space Data Systems</a:t>
            </a:r>
          </a:p>
        </p:txBody>
      </p:sp>
      <p:sp>
        <p:nvSpPr>
          <p:cNvPr id="9218" name="Line 2"/>
          <p:cNvSpPr>
            <a:spLocks noChangeShapeType="1"/>
          </p:cNvSpPr>
          <p:nvPr/>
        </p:nvSpPr>
        <p:spPr bwMode="auto">
          <a:xfrm flipV="1">
            <a:off x="1676400" y="2741613"/>
            <a:ext cx="4800600" cy="1908175"/>
          </a:xfrm>
          <a:prstGeom prst="line">
            <a:avLst/>
          </a:prstGeom>
          <a:noFill/>
          <a:ln w="57240" cap="sq">
            <a:solidFill>
              <a:srgbClr val="FF33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Rectangle 3"/>
          <p:cNvSpPr>
            <a:spLocks noChangeArrowheads="1"/>
          </p:cNvSpPr>
          <p:nvPr/>
        </p:nvSpPr>
        <p:spPr bwMode="auto">
          <a:xfrm>
            <a:off x="685800" y="2209800"/>
            <a:ext cx="2128838" cy="423863"/>
          </a:xfrm>
          <a:prstGeom prst="rect">
            <a:avLst/>
          </a:prstGeom>
          <a:solidFill>
            <a:srgbClr val="00FF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Enterprise</a:t>
            </a:r>
          </a:p>
        </p:txBody>
      </p:sp>
      <p:sp>
        <p:nvSpPr>
          <p:cNvPr id="9220" name="Text Box 4"/>
          <p:cNvSpPr txBox="1">
            <a:spLocks noChangeArrowheads="1"/>
          </p:cNvSpPr>
          <p:nvPr/>
        </p:nvSpPr>
        <p:spPr bwMode="auto">
          <a:xfrm>
            <a:off x="3124200" y="21336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Business Concerns</a:t>
            </a:r>
          </a:p>
          <a:p>
            <a:pPr>
              <a:buClrTx/>
              <a:buFontTx/>
              <a:buNone/>
              <a:defRPr/>
            </a:pPr>
            <a:r>
              <a:rPr lang="en-US" sz="1400" b="1" dirty="0"/>
              <a:t>Organizational perspective</a:t>
            </a:r>
          </a:p>
        </p:txBody>
      </p:sp>
      <p:sp>
        <p:nvSpPr>
          <p:cNvPr id="9221" name="Rectangle 5"/>
          <p:cNvSpPr>
            <a:spLocks noChangeArrowheads="1"/>
          </p:cNvSpPr>
          <p:nvPr/>
        </p:nvSpPr>
        <p:spPr bwMode="auto">
          <a:xfrm>
            <a:off x="1219200" y="2971800"/>
            <a:ext cx="2128838" cy="423863"/>
          </a:xfrm>
          <a:prstGeom prst="rect">
            <a:avLst/>
          </a:prstGeom>
          <a:solidFill>
            <a:srgbClr val="33CCFF"/>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Connectivity</a:t>
            </a:r>
          </a:p>
        </p:txBody>
      </p:sp>
      <p:sp>
        <p:nvSpPr>
          <p:cNvPr id="9222" name="Text Box 6"/>
          <p:cNvSpPr txBox="1">
            <a:spLocks noChangeArrowheads="1"/>
          </p:cNvSpPr>
          <p:nvPr/>
        </p:nvSpPr>
        <p:spPr bwMode="auto">
          <a:xfrm>
            <a:off x="3581400" y="28194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Physical Concerns</a:t>
            </a:r>
          </a:p>
          <a:p>
            <a:pPr>
              <a:buClrTx/>
              <a:buFontTx/>
              <a:buNone/>
              <a:defRPr/>
            </a:pPr>
            <a:r>
              <a:rPr lang="en-US" sz="1400" b="1" dirty="0"/>
              <a:t>Node &amp; Link  perspective</a:t>
            </a:r>
          </a:p>
        </p:txBody>
      </p:sp>
      <p:sp>
        <p:nvSpPr>
          <p:cNvPr id="9223" name="Rectangle 7"/>
          <p:cNvSpPr>
            <a:spLocks noChangeArrowheads="1"/>
          </p:cNvSpPr>
          <p:nvPr/>
        </p:nvSpPr>
        <p:spPr bwMode="auto">
          <a:xfrm>
            <a:off x="1676400" y="3717925"/>
            <a:ext cx="2128838" cy="423863"/>
          </a:xfrm>
          <a:prstGeom prst="rect">
            <a:avLst/>
          </a:prstGeom>
          <a:solidFill>
            <a:srgbClr val="CC0EC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Functional</a:t>
            </a:r>
          </a:p>
        </p:txBody>
      </p:sp>
      <p:sp>
        <p:nvSpPr>
          <p:cNvPr id="9224" name="Text Box 8"/>
          <p:cNvSpPr txBox="1">
            <a:spLocks noChangeArrowheads="1"/>
          </p:cNvSpPr>
          <p:nvPr/>
        </p:nvSpPr>
        <p:spPr bwMode="auto">
          <a:xfrm>
            <a:off x="4343400" y="37338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Computational Concerns</a:t>
            </a:r>
          </a:p>
          <a:p>
            <a:pPr>
              <a:buClrTx/>
              <a:buFontTx/>
              <a:buNone/>
              <a:defRPr/>
            </a:pPr>
            <a:r>
              <a:rPr lang="en-US" sz="1400" b="1" dirty="0"/>
              <a:t>Functional composition</a:t>
            </a:r>
          </a:p>
        </p:txBody>
      </p:sp>
      <p:sp>
        <p:nvSpPr>
          <p:cNvPr id="9225" name="Rectangle 9"/>
          <p:cNvSpPr>
            <a:spLocks noChangeArrowheads="1"/>
          </p:cNvSpPr>
          <p:nvPr/>
        </p:nvSpPr>
        <p:spPr bwMode="auto">
          <a:xfrm>
            <a:off x="2133600" y="4403725"/>
            <a:ext cx="2128838" cy="423863"/>
          </a:xfrm>
          <a:prstGeom prst="rect">
            <a:avLst/>
          </a:prstGeom>
          <a:solidFill>
            <a:srgbClr val="FF00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Information</a:t>
            </a:r>
          </a:p>
        </p:txBody>
      </p:sp>
      <p:sp>
        <p:nvSpPr>
          <p:cNvPr id="9226" name="Text Box 10"/>
          <p:cNvSpPr txBox="1">
            <a:spLocks noChangeArrowheads="1"/>
          </p:cNvSpPr>
          <p:nvPr/>
        </p:nvSpPr>
        <p:spPr bwMode="auto">
          <a:xfrm>
            <a:off x="4724400" y="44196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Data Concerns</a:t>
            </a:r>
          </a:p>
          <a:p>
            <a:pPr>
              <a:buClrTx/>
              <a:buFontTx/>
              <a:buNone/>
              <a:defRPr/>
            </a:pPr>
            <a:r>
              <a:rPr lang="en-US" sz="1400" b="1"/>
              <a:t>Relationships and transformations</a:t>
            </a:r>
          </a:p>
        </p:txBody>
      </p:sp>
      <p:sp>
        <p:nvSpPr>
          <p:cNvPr id="9227" name="Rectangle 11"/>
          <p:cNvSpPr>
            <a:spLocks noChangeArrowheads="1"/>
          </p:cNvSpPr>
          <p:nvPr/>
        </p:nvSpPr>
        <p:spPr bwMode="auto">
          <a:xfrm>
            <a:off x="2590800" y="5106988"/>
            <a:ext cx="2128838" cy="422275"/>
          </a:xfrm>
          <a:prstGeom prst="rect">
            <a:avLst/>
          </a:prstGeom>
          <a:solidFill>
            <a:srgbClr val="FFFF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Communications</a:t>
            </a:r>
          </a:p>
        </p:txBody>
      </p:sp>
      <p:sp>
        <p:nvSpPr>
          <p:cNvPr id="9228" name="Text Box 12"/>
          <p:cNvSpPr txBox="1">
            <a:spLocks noChangeArrowheads="1"/>
          </p:cNvSpPr>
          <p:nvPr/>
        </p:nvSpPr>
        <p:spPr bwMode="auto">
          <a:xfrm>
            <a:off x="5105400" y="50292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Protocol Concerns</a:t>
            </a:r>
          </a:p>
          <a:p>
            <a:pPr>
              <a:buClrTx/>
              <a:buFontTx/>
              <a:buNone/>
              <a:defRPr/>
            </a:pPr>
            <a:r>
              <a:rPr lang="en-US" sz="1400" b="1"/>
              <a:t>Communications stack perspective</a:t>
            </a:r>
          </a:p>
        </p:txBody>
      </p:sp>
      <p:sp>
        <p:nvSpPr>
          <p:cNvPr id="9229" name="Freeform 13"/>
          <p:cNvSpPr>
            <a:spLocks noChangeArrowheads="1"/>
          </p:cNvSpPr>
          <p:nvPr/>
        </p:nvSpPr>
        <p:spPr bwMode="auto">
          <a:xfrm rot="21240000">
            <a:off x="1430338" y="4594225"/>
            <a:ext cx="125412" cy="2540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9 0 0"/>
              <a:gd name="G13" fmla="*/ 1 0 51712"/>
              <a:gd name="G14" fmla="*/ 1 0 51712"/>
              <a:gd name="G15" fmla="*/ 1 0 51712"/>
              <a:gd name="G16" fmla="cos G14 G15"/>
              <a:gd name="G17" fmla="+- 1 0 0"/>
              <a:gd name="G18" fmla="+- 1 0 0"/>
              <a:gd name="G19" fmla="+- 1 0 0"/>
              <a:gd name="G20" fmla="+- 1 0 0"/>
              <a:gd name="G21" fmla="+- 1 0 0"/>
              <a:gd name="G22" fmla="+- 1 0 0"/>
              <a:gd name="G23" fmla="+- 1 0 0"/>
              <a:gd name="G24" fmla="+- 1 0 0"/>
              <a:gd name="G25" fmla="+- 1 0 0"/>
              <a:gd name="G26" fmla="+- 1 0 0"/>
              <a:gd name="T0" fmla="*/ 2147483647 w 121"/>
              <a:gd name="T1" fmla="*/ 2147483647 h 263"/>
              <a:gd name="T2" fmla="*/ 2147483647 w 121"/>
              <a:gd name="T3" fmla="*/ 2147483647 h 263"/>
              <a:gd name="T4" fmla="*/ 2147483647 w 121"/>
              <a:gd name="T5" fmla="*/ 2147483647 h 263"/>
              <a:gd name="T6" fmla="*/ 2147483647 w 121"/>
              <a:gd name="T7" fmla="*/ 2147483647 h 263"/>
              <a:gd name="T8" fmla="*/ 2147483647 w 121"/>
              <a:gd name="T9" fmla="*/ 2147483647 h 263"/>
              <a:gd name="T10" fmla="*/ 2147483647 w 121"/>
              <a:gd name="T11" fmla="*/ 2147483647 h 263"/>
              <a:gd name="T12" fmla="*/ 2147483647 w 121"/>
              <a:gd name="T13" fmla="*/ 2147483647 h 263"/>
              <a:gd name="T14" fmla="*/ 2147483647 w 121"/>
              <a:gd name="T15" fmla="*/ 2147483647 h 263"/>
              <a:gd name="T16" fmla="*/ 2147483647 w 121"/>
              <a:gd name="T17" fmla="*/ 2147483647 h 263"/>
              <a:gd name="T18" fmla="*/ 2147483647 w 121"/>
              <a:gd name="T19" fmla="*/ 2147483647 h 263"/>
              <a:gd name="T20" fmla="*/ 2147483647 w 121"/>
              <a:gd name="T21" fmla="*/ 2147483647 h 263"/>
              <a:gd name="T22" fmla="*/ 2147483647 w 121"/>
              <a:gd name="T23" fmla="*/ 2147483647 h 263"/>
              <a:gd name="T24" fmla="*/ 0 w 121"/>
              <a:gd name="T25" fmla="*/ 2147483647 h 263"/>
              <a:gd name="T26" fmla="*/ 2147483647 w 121"/>
              <a:gd name="T27" fmla="*/ 2147483647 h 263"/>
              <a:gd name="T28" fmla="*/ 2147483647 w 121"/>
              <a:gd name="T29" fmla="*/ 0 h 263"/>
              <a:gd name="T30" fmla="*/ 2147483647 w 121"/>
              <a:gd name="T31" fmla="*/ 0 h 263"/>
              <a:gd name="T32" fmla="*/ 2147483647 w 121"/>
              <a:gd name="T33" fmla="*/ 2147483647 h 263"/>
              <a:gd name="T34" fmla="*/ 2147483647 w 121"/>
              <a:gd name="T35" fmla="*/ 2147483647 h 263"/>
              <a:gd name="T36" fmla="*/ 2147483647 w 121"/>
              <a:gd name="T37" fmla="*/ 2147483647 h 263"/>
              <a:gd name="T38" fmla="*/ 2147483647 w 121"/>
              <a:gd name="T39" fmla="*/ 2147483647 h 263"/>
              <a:gd name="T40" fmla="*/ 2147483647 w 121"/>
              <a:gd name="T41" fmla="*/ 2147483647 h 263"/>
              <a:gd name="T42" fmla="*/ 2147483647 w 121"/>
              <a:gd name="T43" fmla="*/ 2147483647 h 263"/>
              <a:gd name="T44" fmla="*/ 2147483647 w 121"/>
              <a:gd name="T45" fmla="*/ 2147483647 h 263"/>
              <a:gd name="T46" fmla="*/ 2147483647 w 121"/>
              <a:gd name="T47" fmla="*/ 2147483647 h 263"/>
              <a:gd name="T48" fmla="*/ 2147483647 w 121"/>
              <a:gd name="T49" fmla="*/ 214748364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263">
                <a:moveTo>
                  <a:pt x="121" y="254"/>
                </a:moveTo>
                <a:lnTo>
                  <a:pt x="115" y="258"/>
                </a:lnTo>
                <a:lnTo>
                  <a:pt x="107" y="260"/>
                </a:lnTo>
                <a:lnTo>
                  <a:pt x="99" y="262"/>
                </a:lnTo>
                <a:lnTo>
                  <a:pt x="92" y="263"/>
                </a:lnTo>
                <a:lnTo>
                  <a:pt x="91" y="239"/>
                </a:lnTo>
                <a:lnTo>
                  <a:pt x="86" y="208"/>
                </a:lnTo>
                <a:lnTo>
                  <a:pt x="81" y="174"/>
                </a:lnTo>
                <a:lnTo>
                  <a:pt x="71" y="136"/>
                </a:lnTo>
                <a:lnTo>
                  <a:pt x="59" y="99"/>
                </a:lnTo>
                <a:lnTo>
                  <a:pt x="43" y="64"/>
                </a:lnTo>
                <a:lnTo>
                  <a:pt x="23" y="33"/>
                </a:lnTo>
                <a:lnTo>
                  <a:pt x="0" y="9"/>
                </a:lnTo>
                <a:lnTo>
                  <a:pt x="3" y="2"/>
                </a:lnTo>
                <a:lnTo>
                  <a:pt x="10" y="0"/>
                </a:lnTo>
                <a:lnTo>
                  <a:pt x="17" y="0"/>
                </a:lnTo>
                <a:lnTo>
                  <a:pt x="25" y="1"/>
                </a:lnTo>
                <a:lnTo>
                  <a:pt x="51" y="28"/>
                </a:lnTo>
                <a:lnTo>
                  <a:pt x="72" y="60"/>
                </a:lnTo>
                <a:lnTo>
                  <a:pt x="89" y="95"/>
                </a:lnTo>
                <a:lnTo>
                  <a:pt x="102" y="131"/>
                </a:lnTo>
                <a:lnTo>
                  <a:pt x="112" y="167"/>
                </a:lnTo>
                <a:lnTo>
                  <a:pt x="117" y="200"/>
                </a:lnTo>
                <a:lnTo>
                  <a:pt x="121" y="230"/>
                </a:lnTo>
                <a:lnTo>
                  <a:pt x="121" y="254"/>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0" name="Freeform 14"/>
          <p:cNvSpPr>
            <a:spLocks noChangeArrowheads="1"/>
          </p:cNvSpPr>
          <p:nvPr/>
        </p:nvSpPr>
        <p:spPr bwMode="auto">
          <a:xfrm rot="21240000">
            <a:off x="1052513" y="4645025"/>
            <a:ext cx="458787" cy="327025"/>
          </a:xfrm>
          <a:custGeom>
            <a:avLst/>
            <a:gdLst>
              <a:gd name="G0" fmla="+- 1 0 0"/>
              <a:gd name="G1" fmla="+- 1 0 0"/>
              <a:gd name="G2" fmla="+- 1 0 0"/>
              <a:gd name="G3" fmla="+- 1 0 0"/>
              <a:gd name="G4" fmla="+- 1 0 0"/>
              <a:gd name="G5" fmla="*/ 1 0 51712"/>
              <a:gd name="G6" fmla="cos 54736 G5"/>
              <a:gd name="G7" fmla="*/ 1 0 51712"/>
              <a:gd name="G8" fmla="sin 54963 G7"/>
              <a:gd name="G9" fmla="+- G6 G8 0"/>
              <a:gd name="G10" fmla="+- G9 10800 0"/>
              <a:gd name="G11" fmla="+- 1 0 0"/>
              <a:gd name="G12" fmla="+- 1 0 0"/>
              <a:gd name="G13" fmla="+- 1 0 0"/>
              <a:gd name="G14" fmla="+- 1 0 0"/>
              <a:gd name="G15" fmla="+- 1 0 0"/>
              <a:gd name="G16" fmla="+- 274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63 0 0"/>
              <a:gd name="G33" fmla="+- 142 0 0"/>
              <a:gd name="G34" fmla="+- 1 0 0"/>
              <a:gd name="G35" fmla="+- 1 0 0"/>
              <a:gd name="G36" fmla="+- 1 0 0"/>
              <a:gd name="G37" fmla="+- 1 0 0"/>
              <a:gd name="G38" fmla="+- 1 0 0"/>
              <a:gd name="G39" fmla="+- 1 0 0"/>
              <a:gd name="G40" fmla="+- 1 0 0"/>
              <a:gd name="G41" fmla="+- 1 0 0"/>
              <a:gd name="G42" fmla="+- 1 0 0"/>
              <a:gd name="T0" fmla="*/ 2147483647 w 434"/>
              <a:gd name="T1" fmla="*/ 2147483647 h 341"/>
              <a:gd name="T2" fmla="*/ 2147483647 w 434"/>
              <a:gd name="T3" fmla="*/ 2147483647 h 341"/>
              <a:gd name="T4" fmla="*/ 2147483647 w 434"/>
              <a:gd name="T5" fmla="*/ 2147483647 h 341"/>
              <a:gd name="T6" fmla="*/ 2147483647 w 434"/>
              <a:gd name="T7" fmla="*/ 2147483647 h 341"/>
              <a:gd name="T8" fmla="*/ 2147483647 w 434"/>
              <a:gd name="T9" fmla="*/ 2147483647 h 341"/>
              <a:gd name="T10" fmla="*/ 2147483647 w 434"/>
              <a:gd name="T11" fmla="*/ 2147483647 h 341"/>
              <a:gd name="T12" fmla="*/ 2147483647 w 434"/>
              <a:gd name="T13" fmla="*/ 2147483647 h 341"/>
              <a:gd name="T14" fmla="*/ 2147483647 w 434"/>
              <a:gd name="T15" fmla="*/ 2147483647 h 341"/>
              <a:gd name="T16" fmla="*/ 2147483647 w 434"/>
              <a:gd name="T17" fmla="*/ 2147483647 h 341"/>
              <a:gd name="T18" fmla="*/ 2147483647 w 434"/>
              <a:gd name="T19" fmla="*/ 2147483647 h 341"/>
              <a:gd name="T20" fmla="*/ 2147483647 w 434"/>
              <a:gd name="T21" fmla="*/ 2147483647 h 341"/>
              <a:gd name="T22" fmla="*/ 2147483647 w 434"/>
              <a:gd name="T23" fmla="*/ 2147483647 h 341"/>
              <a:gd name="T24" fmla="*/ 2147483647 w 434"/>
              <a:gd name="T25" fmla="*/ 2147483647 h 341"/>
              <a:gd name="T26" fmla="*/ 2147483647 w 434"/>
              <a:gd name="T27" fmla="*/ 2147483647 h 341"/>
              <a:gd name="T28" fmla="*/ 2147483647 w 434"/>
              <a:gd name="T29" fmla="*/ 2147483647 h 341"/>
              <a:gd name="T30" fmla="*/ 2147483647 w 434"/>
              <a:gd name="T31" fmla="*/ 2147483647 h 341"/>
              <a:gd name="T32" fmla="*/ 2147483647 w 434"/>
              <a:gd name="T33" fmla="*/ 2147483647 h 341"/>
              <a:gd name="T34" fmla="*/ 2147483647 w 434"/>
              <a:gd name="T35" fmla="*/ 2147483647 h 341"/>
              <a:gd name="T36" fmla="*/ 2147483647 w 434"/>
              <a:gd name="T37" fmla="*/ 2147483647 h 341"/>
              <a:gd name="T38" fmla="*/ 2147483647 w 434"/>
              <a:gd name="T39" fmla="*/ 2147483647 h 341"/>
              <a:gd name="T40" fmla="*/ 2147483647 w 434"/>
              <a:gd name="T41" fmla="*/ 2147483647 h 341"/>
              <a:gd name="T42" fmla="*/ 2147483647 w 434"/>
              <a:gd name="T43" fmla="*/ 2147483647 h 341"/>
              <a:gd name="T44" fmla="*/ 2147483647 w 434"/>
              <a:gd name="T45" fmla="*/ 2147483647 h 341"/>
              <a:gd name="T46" fmla="*/ 2147483647 w 434"/>
              <a:gd name="T47" fmla="*/ 2147483647 h 341"/>
              <a:gd name="T48" fmla="*/ 2147483647 w 434"/>
              <a:gd name="T49" fmla="*/ 2147483647 h 341"/>
              <a:gd name="T50" fmla="*/ 2147483647 w 434"/>
              <a:gd name="T51" fmla="*/ 2147483647 h 341"/>
              <a:gd name="T52" fmla="*/ 2147483647 w 434"/>
              <a:gd name="T53" fmla="*/ 2147483647 h 341"/>
              <a:gd name="T54" fmla="*/ 2147483647 w 434"/>
              <a:gd name="T55" fmla="*/ 2147483647 h 341"/>
              <a:gd name="T56" fmla="*/ 0 w 434"/>
              <a:gd name="T57" fmla="*/ 2147483647 h 341"/>
              <a:gd name="T58" fmla="*/ 2147483647 w 434"/>
              <a:gd name="T59" fmla="*/ 0 h 341"/>
              <a:gd name="T60" fmla="*/ 2147483647 w 434"/>
              <a:gd name="T61" fmla="*/ 2147483647 h 341"/>
              <a:gd name="T62" fmla="*/ 2147483647 w 434"/>
              <a:gd name="T63" fmla="*/ 2147483647 h 341"/>
              <a:gd name="T64" fmla="*/ 2147483647 w 434"/>
              <a:gd name="T65" fmla="*/ 2147483647 h 341"/>
              <a:gd name="T66" fmla="*/ 2147483647 w 434"/>
              <a:gd name="T67" fmla="*/ 2147483647 h 341"/>
              <a:gd name="T68" fmla="*/ 2147483647 w 434"/>
              <a:gd name="T69" fmla="*/ 2147483647 h 341"/>
              <a:gd name="T70" fmla="*/ 2147483647 w 434"/>
              <a:gd name="T71" fmla="*/ 2147483647 h 341"/>
              <a:gd name="T72" fmla="*/ 2147483647 w 434"/>
              <a:gd name="T73" fmla="*/ 2147483647 h 341"/>
              <a:gd name="T74" fmla="*/ 2147483647 w 434"/>
              <a:gd name="T75" fmla="*/ 214748364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4" h="341">
                <a:moveTo>
                  <a:pt x="434" y="227"/>
                </a:moveTo>
                <a:lnTo>
                  <a:pt x="427" y="230"/>
                </a:lnTo>
                <a:lnTo>
                  <a:pt x="419" y="228"/>
                </a:lnTo>
                <a:lnTo>
                  <a:pt x="411" y="223"/>
                </a:lnTo>
                <a:lnTo>
                  <a:pt x="405" y="219"/>
                </a:lnTo>
                <a:lnTo>
                  <a:pt x="385" y="227"/>
                </a:lnTo>
                <a:lnTo>
                  <a:pt x="364" y="236"/>
                </a:lnTo>
                <a:lnTo>
                  <a:pt x="342" y="244"/>
                </a:lnTo>
                <a:lnTo>
                  <a:pt x="321" y="252"/>
                </a:lnTo>
                <a:lnTo>
                  <a:pt x="299" y="259"/>
                </a:lnTo>
                <a:lnTo>
                  <a:pt x="277" y="267"/>
                </a:lnTo>
                <a:lnTo>
                  <a:pt x="256" y="274"/>
                </a:lnTo>
                <a:lnTo>
                  <a:pt x="234" y="282"/>
                </a:lnTo>
                <a:lnTo>
                  <a:pt x="212" y="289"/>
                </a:lnTo>
                <a:lnTo>
                  <a:pt x="190" y="297"/>
                </a:lnTo>
                <a:lnTo>
                  <a:pt x="168" y="304"/>
                </a:lnTo>
                <a:lnTo>
                  <a:pt x="147" y="311"/>
                </a:lnTo>
                <a:lnTo>
                  <a:pt x="127" y="319"/>
                </a:lnTo>
                <a:lnTo>
                  <a:pt x="106" y="326"/>
                </a:lnTo>
                <a:lnTo>
                  <a:pt x="86" y="333"/>
                </a:lnTo>
                <a:lnTo>
                  <a:pt x="67" y="341"/>
                </a:lnTo>
                <a:lnTo>
                  <a:pt x="66" y="312"/>
                </a:lnTo>
                <a:lnTo>
                  <a:pt x="61" y="284"/>
                </a:lnTo>
                <a:lnTo>
                  <a:pt x="55" y="258"/>
                </a:lnTo>
                <a:lnTo>
                  <a:pt x="47" y="232"/>
                </a:lnTo>
                <a:lnTo>
                  <a:pt x="38" y="208"/>
                </a:lnTo>
                <a:lnTo>
                  <a:pt x="26" y="185"/>
                </a:lnTo>
                <a:lnTo>
                  <a:pt x="14" y="163"/>
                </a:lnTo>
                <a:lnTo>
                  <a:pt x="0" y="142"/>
                </a:lnTo>
                <a:lnTo>
                  <a:pt x="343" y="0"/>
                </a:lnTo>
                <a:lnTo>
                  <a:pt x="364" y="20"/>
                </a:lnTo>
                <a:lnTo>
                  <a:pt x="381" y="45"/>
                </a:lnTo>
                <a:lnTo>
                  <a:pt x="397" y="72"/>
                </a:lnTo>
                <a:lnTo>
                  <a:pt x="410" y="101"/>
                </a:lnTo>
                <a:lnTo>
                  <a:pt x="420" y="132"/>
                </a:lnTo>
                <a:lnTo>
                  <a:pt x="427" y="163"/>
                </a:lnTo>
                <a:lnTo>
                  <a:pt x="432" y="195"/>
                </a:lnTo>
                <a:lnTo>
                  <a:pt x="434" y="227"/>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1" name="Freeform 15"/>
          <p:cNvSpPr>
            <a:spLocks noChangeArrowheads="1"/>
          </p:cNvSpPr>
          <p:nvPr/>
        </p:nvSpPr>
        <p:spPr bwMode="auto">
          <a:xfrm rot="21240000">
            <a:off x="1017588" y="4824413"/>
            <a:ext cx="92075" cy="20478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51712"/>
              <a:gd name="G12" fmla="*/ 1 14739 25856"/>
              <a:gd name="G13" fmla="*/ 1 48365 11520"/>
              <a:gd name="G14" fmla="*/ G13 1 180"/>
              <a:gd name="G15" fmla="*/ G12 1 G14"/>
              <a:gd name="G16" fmla="+- 10 0 0"/>
              <a:gd name="G17" fmla="+- 16 0 0"/>
              <a:gd name="G18" fmla="*/ 1 0 51712"/>
              <a:gd name="G19" fmla="*/ 1 0 51712"/>
              <a:gd name="G20" fmla="+- 1 0 0"/>
              <a:gd name="G21" fmla="+- 1 0 0"/>
              <a:gd name="G22" fmla="+- 1 0 0"/>
              <a:gd name="G23" fmla="+- 1 0 0"/>
              <a:gd name="G24" fmla="+- 1 0 0"/>
              <a:gd name="G25" fmla="+- 1 0 0"/>
              <a:gd name="G26" fmla="+- 1 0 0"/>
              <a:gd name="G27" fmla="+- 1 0 0"/>
              <a:gd name="T0" fmla="*/ 2147483647 w 88"/>
              <a:gd name="T1" fmla="*/ 2147483647 h 212"/>
              <a:gd name="T2" fmla="*/ 2147483647 w 88"/>
              <a:gd name="T3" fmla="*/ 2147483647 h 212"/>
              <a:gd name="T4" fmla="*/ 2147483647 w 88"/>
              <a:gd name="T5" fmla="*/ 2147483647 h 212"/>
              <a:gd name="T6" fmla="*/ 2147483647 w 88"/>
              <a:gd name="T7" fmla="*/ 2147483647 h 212"/>
              <a:gd name="T8" fmla="*/ 2147483647 w 88"/>
              <a:gd name="T9" fmla="*/ 2147483647 h 212"/>
              <a:gd name="T10" fmla="*/ 2147483647 w 88"/>
              <a:gd name="T11" fmla="*/ 2147483647 h 212"/>
              <a:gd name="T12" fmla="*/ 2147483647 w 88"/>
              <a:gd name="T13" fmla="*/ 2147483647 h 212"/>
              <a:gd name="T14" fmla="*/ 2147483647 w 88"/>
              <a:gd name="T15" fmla="*/ 2147483647 h 212"/>
              <a:gd name="T16" fmla="*/ 2147483647 w 88"/>
              <a:gd name="T17" fmla="*/ 2147483647 h 212"/>
              <a:gd name="T18" fmla="*/ 2147483647 w 88"/>
              <a:gd name="T19" fmla="*/ 2147483647 h 212"/>
              <a:gd name="T20" fmla="*/ 2147483647 w 88"/>
              <a:gd name="T21" fmla="*/ 2147483647 h 212"/>
              <a:gd name="T22" fmla="*/ 2147483647 w 88"/>
              <a:gd name="T23" fmla="*/ 2147483647 h 212"/>
              <a:gd name="T24" fmla="*/ 2147483647 w 88"/>
              <a:gd name="T25" fmla="*/ 2147483647 h 212"/>
              <a:gd name="T26" fmla="*/ 2147483647 w 88"/>
              <a:gd name="T27" fmla="*/ 2147483647 h 212"/>
              <a:gd name="T28" fmla="*/ 0 w 88"/>
              <a:gd name="T29" fmla="*/ 2147483647 h 212"/>
              <a:gd name="T30" fmla="*/ 2147483647 w 88"/>
              <a:gd name="T31" fmla="*/ 2147483647 h 212"/>
              <a:gd name="T32" fmla="*/ 2147483647 w 88"/>
              <a:gd name="T33" fmla="*/ 0 h 212"/>
              <a:gd name="T34" fmla="*/ 2147483647 w 88"/>
              <a:gd name="T35" fmla="*/ 2147483647 h 212"/>
              <a:gd name="T36" fmla="*/ 2147483647 w 88"/>
              <a:gd name="T37" fmla="*/ 2147483647 h 212"/>
              <a:gd name="T38" fmla="*/ 2147483647 w 88"/>
              <a:gd name="T39" fmla="*/ 2147483647 h 212"/>
              <a:gd name="T40" fmla="*/ 2147483647 w 88"/>
              <a:gd name="T41" fmla="*/ 2147483647 h 212"/>
              <a:gd name="T42" fmla="*/ 2147483647 w 88"/>
              <a:gd name="T43" fmla="*/ 2147483647 h 212"/>
              <a:gd name="T44" fmla="*/ 2147483647 w 88"/>
              <a:gd name="T45" fmla="*/ 2147483647 h 212"/>
              <a:gd name="T46" fmla="*/ 2147483647 w 88"/>
              <a:gd name="T47" fmla="*/ 2147483647 h 212"/>
              <a:gd name="T48" fmla="*/ 2147483647 w 88"/>
              <a:gd name="T49" fmla="*/ 21474836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212">
                <a:moveTo>
                  <a:pt x="81" y="212"/>
                </a:moveTo>
                <a:lnTo>
                  <a:pt x="75" y="212"/>
                </a:lnTo>
                <a:lnTo>
                  <a:pt x="71" y="210"/>
                </a:lnTo>
                <a:lnTo>
                  <a:pt x="68" y="207"/>
                </a:lnTo>
                <a:lnTo>
                  <a:pt x="64" y="203"/>
                </a:lnTo>
                <a:lnTo>
                  <a:pt x="71" y="177"/>
                </a:lnTo>
                <a:lnTo>
                  <a:pt x="71" y="148"/>
                </a:lnTo>
                <a:lnTo>
                  <a:pt x="64" y="118"/>
                </a:lnTo>
                <a:lnTo>
                  <a:pt x="54" y="89"/>
                </a:lnTo>
                <a:lnTo>
                  <a:pt x="40" y="64"/>
                </a:lnTo>
                <a:lnTo>
                  <a:pt x="28" y="43"/>
                </a:lnTo>
                <a:lnTo>
                  <a:pt x="16" y="28"/>
                </a:lnTo>
                <a:lnTo>
                  <a:pt x="8" y="22"/>
                </a:lnTo>
                <a:lnTo>
                  <a:pt x="2" y="20"/>
                </a:lnTo>
                <a:lnTo>
                  <a:pt x="0" y="16"/>
                </a:lnTo>
                <a:lnTo>
                  <a:pt x="3" y="10"/>
                </a:lnTo>
                <a:lnTo>
                  <a:pt x="11" y="0"/>
                </a:lnTo>
                <a:lnTo>
                  <a:pt x="32" y="18"/>
                </a:lnTo>
                <a:lnTo>
                  <a:pt x="51" y="41"/>
                </a:lnTo>
                <a:lnTo>
                  <a:pt x="66" y="66"/>
                </a:lnTo>
                <a:lnTo>
                  <a:pt x="77" y="94"/>
                </a:lnTo>
                <a:lnTo>
                  <a:pt x="85" y="124"/>
                </a:lnTo>
                <a:lnTo>
                  <a:pt x="88" y="155"/>
                </a:lnTo>
                <a:lnTo>
                  <a:pt x="86" y="184"/>
                </a:lnTo>
                <a:lnTo>
                  <a:pt x="81" y="212"/>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2" name="Freeform 16"/>
          <p:cNvSpPr>
            <a:spLocks noChangeArrowheads="1"/>
          </p:cNvSpPr>
          <p:nvPr/>
        </p:nvSpPr>
        <p:spPr bwMode="auto">
          <a:xfrm rot="21240000">
            <a:off x="663575" y="4894263"/>
            <a:ext cx="414338" cy="244475"/>
          </a:xfrm>
          <a:custGeom>
            <a:avLst/>
            <a:gdLst>
              <a:gd name="G0" fmla="+- 1 0 0"/>
              <a:gd name="G1" fmla="+- 1 0 0"/>
              <a:gd name="G2" fmla="+- 1 0 0"/>
              <a:gd name="G3" fmla="+- 1 0 0"/>
              <a:gd name="G4" fmla="+- 1 0 0"/>
              <a:gd name="G5" fmla="+- 1 0 0"/>
              <a:gd name="G6" fmla="+- 1 0 0"/>
              <a:gd name="G7" fmla="+- 1 0 0"/>
              <a:gd name="G8" fmla="*/ 1 14739 25856"/>
              <a:gd name="G9" fmla="*/ 1 48365 11520"/>
              <a:gd name="G10" fmla="*/ G9 1 180"/>
              <a:gd name="G11" fmla="*/ G8 1 G10"/>
              <a:gd name="G12" fmla="+- 1 0 0"/>
              <a:gd name="G13" fmla="+- 1 0 0"/>
              <a:gd name="G14" fmla="+- 1 0 0"/>
              <a:gd name="G15" fmla="+- 1 0 0"/>
              <a:gd name="G16" fmla="+- 1 0 0"/>
              <a:gd name="G17" fmla="+- 1 0 0"/>
              <a:gd name="G18" fmla="+- 1 0 0"/>
              <a:gd name="G19" fmla="+- 1 0 0"/>
              <a:gd name="G20" fmla="*/ 1 0 51712"/>
              <a:gd name="G21" fmla="cos 54736 G20"/>
              <a:gd name="G22" fmla="*/ 1 0 51712"/>
              <a:gd name="G23" fmla="sin 54968 G22"/>
              <a:gd name="G24" fmla="+- G21 G23 0"/>
              <a:gd name="G25" fmla="+- G24 1080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51712"/>
              <a:gd name="G39" fmla="*/ 1 14739 25856"/>
              <a:gd name="G40" fmla="*/ 1 48365 11520"/>
              <a:gd name="G41" fmla="*/ G40 1 180"/>
              <a:gd name="G42" fmla="*/ G39 1 G41"/>
              <a:gd name="G43" fmla="+- 145 0 0"/>
              <a:gd name="G44" fmla="+- 1 0 0"/>
              <a:gd name="G45" fmla="+- 1 0 0"/>
              <a:gd name="G46" fmla="+- 1 0 0"/>
              <a:gd name="G47" fmla="+- 1 0 0"/>
              <a:gd name="G48" fmla="+- 1 0 0"/>
              <a:gd name="G49" fmla="+- 1 0 0"/>
              <a:gd name="G50" fmla="+- 1 0 0"/>
              <a:gd name="G51" fmla="+- 1 0 0"/>
              <a:gd name="G52" fmla="+- 1 0 0"/>
              <a:gd name="G53" fmla="+- 1 0 0"/>
              <a:gd name="G54" fmla="+- 1 0 0"/>
              <a:gd name="G55" fmla="*/ 1 0 51712"/>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0" fmla="*/ 2147483647 w 395"/>
              <a:gd name="T1" fmla="*/ 2147483647 h 256"/>
              <a:gd name="T2" fmla="*/ 2147483647 w 395"/>
              <a:gd name="T3" fmla="*/ 2147483647 h 256"/>
              <a:gd name="T4" fmla="*/ 2147483647 w 395"/>
              <a:gd name="T5" fmla="*/ 2147483647 h 256"/>
              <a:gd name="T6" fmla="*/ 2147483647 w 395"/>
              <a:gd name="T7" fmla="*/ 2147483647 h 256"/>
              <a:gd name="T8" fmla="*/ 2147483647 w 395"/>
              <a:gd name="T9" fmla="*/ 2147483647 h 256"/>
              <a:gd name="T10" fmla="*/ 2147483647 w 395"/>
              <a:gd name="T11" fmla="*/ 2147483647 h 256"/>
              <a:gd name="T12" fmla="*/ 2147483647 w 395"/>
              <a:gd name="T13" fmla="*/ 2147483647 h 256"/>
              <a:gd name="T14" fmla="*/ 2147483647 w 395"/>
              <a:gd name="T15" fmla="*/ 2147483647 h 256"/>
              <a:gd name="T16" fmla="*/ 2147483647 w 395"/>
              <a:gd name="T17" fmla="*/ 2147483647 h 256"/>
              <a:gd name="T18" fmla="*/ 2147483647 w 395"/>
              <a:gd name="T19" fmla="*/ 2147483647 h 256"/>
              <a:gd name="T20" fmla="*/ 2147483647 w 395"/>
              <a:gd name="T21" fmla="*/ 2147483647 h 256"/>
              <a:gd name="T22" fmla="*/ 2147483647 w 395"/>
              <a:gd name="T23" fmla="*/ 2147483647 h 256"/>
              <a:gd name="T24" fmla="*/ 2147483647 w 395"/>
              <a:gd name="T25" fmla="*/ 2147483647 h 256"/>
              <a:gd name="T26" fmla="*/ 2147483647 w 395"/>
              <a:gd name="T27" fmla="*/ 2147483647 h 256"/>
              <a:gd name="T28" fmla="*/ 2147483647 w 395"/>
              <a:gd name="T29" fmla="*/ 2147483647 h 256"/>
              <a:gd name="T30" fmla="*/ 2147483647 w 395"/>
              <a:gd name="T31" fmla="*/ 2147483647 h 256"/>
              <a:gd name="T32" fmla="*/ 2147483647 w 395"/>
              <a:gd name="T33" fmla="*/ 2147483647 h 256"/>
              <a:gd name="T34" fmla="*/ 2147483647 w 395"/>
              <a:gd name="T35" fmla="*/ 2147483647 h 256"/>
              <a:gd name="T36" fmla="*/ 2147483647 w 395"/>
              <a:gd name="T37" fmla="*/ 2147483647 h 256"/>
              <a:gd name="T38" fmla="*/ 2147483647 w 395"/>
              <a:gd name="T39" fmla="*/ 2147483647 h 256"/>
              <a:gd name="T40" fmla="*/ 2147483647 w 395"/>
              <a:gd name="T41" fmla="*/ 2147483647 h 256"/>
              <a:gd name="T42" fmla="*/ 2147483647 w 395"/>
              <a:gd name="T43" fmla="*/ 2147483647 h 256"/>
              <a:gd name="T44" fmla="*/ 2147483647 w 395"/>
              <a:gd name="T45" fmla="*/ 2147483647 h 256"/>
              <a:gd name="T46" fmla="*/ 2147483647 w 395"/>
              <a:gd name="T47" fmla="*/ 2147483647 h 256"/>
              <a:gd name="T48" fmla="*/ 2147483647 w 395"/>
              <a:gd name="T49" fmla="*/ 2147483647 h 256"/>
              <a:gd name="T50" fmla="*/ 2147483647 w 395"/>
              <a:gd name="T51" fmla="*/ 2147483647 h 256"/>
              <a:gd name="T52" fmla="*/ 2147483647 w 395"/>
              <a:gd name="T53" fmla="*/ 2147483647 h 256"/>
              <a:gd name="T54" fmla="*/ 2147483647 w 395"/>
              <a:gd name="T55" fmla="*/ 2147483647 h 256"/>
              <a:gd name="T56" fmla="*/ 2147483647 w 395"/>
              <a:gd name="T57" fmla="*/ 2147483647 h 256"/>
              <a:gd name="T58" fmla="*/ 2147483647 w 395"/>
              <a:gd name="T59" fmla="*/ 2147483647 h 256"/>
              <a:gd name="T60" fmla="*/ 2147483647 w 395"/>
              <a:gd name="T61" fmla="*/ 2147483647 h 256"/>
              <a:gd name="T62" fmla="*/ 2147483647 w 395"/>
              <a:gd name="T63" fmla="*/ 2147483647 h 256"/>
              <a:gd name="T64" fmla="*/ 0 w 395"/>
              <a:gd name="T65" fmla="*/ 2147483647 h 256"/>
              <a:gd name="T66" fmla="*/ 2147483647 w 395"/>
              <a:gd name="T67" fmla="*/ 2147483647 h 256"/>
              <a:gd name="T68" fmla="*/ 2147483647 w 395"/>
              <a:gd name="T69" fmla="*/ 2147483647 h 256"/>
              <a:gd name="T70" fmla="*/ 2147483647 w 395"/>
              <a:gd name="T71" fmla="*/ 2147483647 h 256"/>
              <a:gd name="T72" fmla="*/ 2147483647 w 395"/>
              <a:gd name="T73" fmla="*/ 2147483647 h 256"/>
              <a:gd name="T74" fmla="*/ 2147483647 w 395"/>
              <a:gd name="T75" fmla="*/ 2147483647 h 256"/>
              <a:gd name="T76" fmla="*/ 2147483647 w 395"/>
              <a:gd name="T77" fmla="*/ 2147483647 h 256"/>
              <a:gd name="T78" fmla="*/ 2147483647 w 395"/>
              <a:gd name="T79" fmla="*/ 2147483647 h 256"/>
              <a:gd name="T80" fmla="*/ 2147483647 w 395"/>
              <a:gd name="T81" fmla="*/ 2147483647 h 256"/>
              <a:gd name="T82" fmla="*/ 2147483647 w 395"/>
              <a:gd name="T83" fmla="*/ 2147483647 h 256"/>
              <a:gd name="T84" fmla="*/ 2147483647 w 395"/>
              <a:gd name="T85" fmla="*/ 2147483647 h 256"/>
              <a:gd name="T86" fmla="*/ 2147483647 w 395"/>
              <a:gd name="T87" fmla="*/ 2147483647 h 256"/>
              <a:gd name="T88" fmla="*/ 2147483647 w 395"/>
              <a:gd name="T89" fmla="*/ 2147483647 h 256"/>
              <a:gd name="T90" fmla="*/ 2147483647 w 395"/>
              <a:gd name="T91" fmla="*/ 2147483647 h 256"/>
              <a:gd name="T92" fmla="*/ 2147483647 w 395"/>
              <a:gd name="T93" fmla="*/ 2147483647 h 256"/>
              <a:gd name="T94" fmla="*/ 2147483647 w 395"/>
              <a:gd name="T95" fmla="*/ 2147483647 h 256"/>
              <a:gd name="T96" fmla="*/ 2147483647 w 395"/>
              <a:gd name="T97" fmla="*/ 0 h 256"/>
              <a:gd name="T98" fmla="*/ 2147483647 w 395"/>
              <a:gd name="T99" fmla="*/ 2147483647 h 256"/>
              <a:gd name="T100" fmla="*/ 2147483647 w 395"/>
              <a:gd name="T101" fmla="*/ 2147483647 h 256"/>
              <a:gd name="T102" fmla="*/ 2147483647 w 395"/>
              <a:gd name="T103" fmla="*/ 2147483647 h 256"/>
              <a:gd name="T104" fmla="*/ 2147483647 w 395"/>
              <a:gd name="T105" fmla="*/ 2147483647 h 256"/>
              <a:gd name="T106" fmla="*/ 2147483647 w 395"/>
              <a:gd name="T107" fmla="*/ 2147483647 h 256"/>
              <a:gd name="T108" fmla="*/ 2147483647 w 395"/>
              <a:gd name="T109" fmla="*/ 2147483647 h 256"/>
              <a:gd name="T110" fmla="*/ 2147483647 w 395"/>
              <a:gd name="T111" fmla="*/ 2147483647 h 256"/>
              <a:gd name="T112" fmla="*/ 2147483647 w 395"/>
              <a:gd name="T113" fmla="*/ 21474836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256">
                <a:moveTo>
                  <a:pt x="390" y="124"/>
                </a:moveTo>
                <a:lnTo>
                  <a:pt x="372" y="136"/>
                </a:lnTo>
                <a:lnTo>
                  <a:pt x="356" y="139"/>
                </a:lnTo>
                <a:lnTo>
                  <a:pt x="340" y="137"/>
                </a:lnTo>
                <a:lnTo>
                  <a:pt x="326" y="130"/>
                </a:lnTo>
                <a:lnTo>
                  <a:pt x="311" y="121"/>
                </a:lnTo>
                <a:lnTo>
                  <a:pt x="296" y="112"/>
                </a:lnTo>
                <a:lnTo>
                  <a:pt x="281" y="104"/>
                </a:lnTo>
                <a:lnTo>
                  <a:pt x="264" y="100"/>
                </a:lnTo>
                <a:lnTo>
                  <a:pt x="247" y="98"/>
                </a:lnTo>
                <a:lnTo>
                  <a:pt x="225" y="100"/>
                </a:lnTo>
                <a:lnTo>
                  <a:pt x="202" y="106"/>
                </a:lnTo>
                <a:lnTo>
                  <a:pt x="180" y="117"/>
                </a:lnTo>
                <a:lnTo>
                  <a:pt x="160" y="135"/>
                </a:lnTo>
                <a:lnTo>
                  <a:pt x="145" y="158"/>
                </a:lnTo>
                <a:lnTo>
                  <a:pt x="137" y="189"/>
                </a:lnTo>
                <a:lnTo>
                  <a:pt x="137" y="228"/>
                </a:lnTo>
                <a:lnTo>
                  <a:pt x="129" y="232"/>
                </a:lnTo>
                <a:lnTo>
                  <a:pt x="119" y="235"/>
                </a:lnTo>
                <a:lnTo>
                  <a:pt x="106" y="240"/>
                </a:lnTo>
                <a:lnTo>
                  <a:pt x="92" y="244"/>
                </a:lnTo>
                <a:lnTo>
                  <a:pt x="79" y="249"/>
                </a:lnTo>
                <a:lnTo>
                  <a:pt x="66" y="252"/>
                </a:lnTo>
                <a:lnTo>
                  <a:pt x="54" y="255"/>
                </a:lnTo>
                <a:lnTo>
                  <a:pt x="45" y="256"/>
                </a:lnTo>
                <a:lnTo>
                  <a:pt x="42" y="242"/>
                </a:lnTo>
                <a:lnTo>
                  <a:pt x="37" y="228"/>
                </a:lnTo>
                <a:lnTo>
                  <a:pt x="33" y="214"/>
                </a:lnTo>
                <a:lnTo>
                  <a:pt x="27" y="200"/>
                </a:lnTo>
                <a:lnTo>
                  <a:pt x="21" y="188"/>
                </a:lnTo>
                <a:lnTo>
                  <a:pt x="15" y="174"/>
                </a:lnTo>
                <a:lnTo>
                  <a:pt x="8" y="160"/>
                </a:lnTo>
                <a:lnTo>
                  <a:pt x="0" y="145"/>
                </a:lnTo>
                <a:lnTo>
                  <a:pt x="20" y="137"/>
                </a:lnTo>
                <a:lnTo>
                  <a:pt x="41" y="128"/>
                </a:lnTo>
                <a:lnTo>
                  <a:pt x="63" y="120"/>
                </a:lnTo>
                <a:lnTo>
                  <a:pt x="83" y="111"/>
                </a:lnTo>
                <a:lnTo>
                  <a:pt x="105" y="101"/>
                </a:lnTo>
                <a:lnTo>
                  <a:pt x="127" y="93"/>
                </a:lnTo>
                <a:lnTo>
                  <a:pt x="150" y="84"/>
                </a:lnTo>
                <a:lnTo>
                  <a:pt x="172" y="75"/>
                </a:lnTo>
                <a:lnTo>
                  <a:pt x="194" y="66"/>
                </a:lnTo>
                <a:lnTo>
                  <a:pt x="216" y="56"/>
                </a:lnTo>
                <a:lnTo>
                  <a:pt x="238" y="47"/>
                </a:lnTo>
                <a:lnTo>
                  <a:pt x="259" y="38"/>
                </a:lnTo>
                <a:lnTo>
                  <a:pt x="281" y="29"/>
                </a:lnTo>
                <a:lnTo>
                  <a:pt x="302" y="18"/>
                </a:lnTo>
                <a:lnTo>
                  <a:pt x="323" y="9"/>
                </a:lnTo>
                <a:lnTo>
                  <a:pt x="342" y="0"/>
                </a:lnTo>
                <a:lnTo>
                  <a:pt x="358" y="11"/>
                </a:lnTo>
                <a:lnTo>
                  <a:pt x="371" y="29"/>
                </a:lnTo>
                <a:lnTo>
                  <a:pt x="382" y="48"/>
                </a:lnTo>
                <a:lnTo>
                  <a:pt x="388" y="69"/>
                </a:lnTo>
                <a:lnTo>
                  <a:pt x="393" y="89"/>
                </a:lnTo>
                <a:lnTo>
                  <a:pt x="395" y="106"/>
                </a:lnTo>
                <a:lnTo>
                  <a:pt x="394" y="119"/>
                </a:lnTo>
                <a:lnTo>
                  <a:pt x="390" y="124"/>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3" name="Freeform 17"/>
          <p:cNvSpPr>
            <a:spLocks noChangeArrowheads="1"/>
          </p:cNvSpPr>
          <p:nvPr/>
        </p:nvSpPr>
        <p:spPr bwMode="auto">
          <a:xfrm rot="21240000">
            <a:off x="849313" y="5010150"/>
            <a:ext cx="152400" cy="130175"/>
          </a:xfrm>
          <a:custGeom>
            <a:avLst/>
            <a:gdLst>
              <a:gd name="G0" fmla="+- 1 0 0"/>
              <a:gd name="G1" fmla="+- 1 0 0"/>
              <a:gd name="G2" fmla="+- 1 0 0"/>
              <a:gd name="G3" fmla="+- 1 0 0"/>
              <a:gd name="G4" fmla="*/ 1 0 51712"/>
              <a:gd name="G5" fmla="cos 54736 G4"/>
              <a:gd name="G6" fmla="*/ 1 0 51712"/>
              <a:gd name="G7" fmla="sin 54859 G6"/>
              <a:gd name="G8" fmla="+- G5 G7 0"/>
              <a:gd name="G9" fmla="+- G8 10800 0"/>
              <a:gd name="G10" fmla="+- 1 0 0"/>
              <a:gd name="G11" fmla="+- 1 0 0"/>
              <a:gd name="G12" fmla="+- 1 0 0"/>
              <a:gd name="G13" fmla="+- 1 0 0"/>
              <a:gd name="G14" fmla="+- 1 0 0"/>
              <a:gd name="G15" fmla="+- 1 0 0"/>
              <a:gd name="G16" fmla="+- 1 0 0"/>
              <a:gd name="G17" fmla="+- 1 0 0"/>
              <a:gd name="G18" fmla="+- 1 0 0"/>
              <a:gd name="G19" fmla="+- 1 0 0"/>
              <a:gd name="G20" fmla="+- 1 0 0"/>
              <a:gd name="G21" fmla="*/ 1 0 51712"/>
              <a:gd name="G22" fmla="*/ 1 0 51712"/>
              <a:gd name="T0" fmla="*/ 97 256 1"/>
              <a:gd name="T1" fmla="*/ 0 256 1"/>
              <a:gd name="G23" fmla="+- 0 T0 T1"/>
              <a:gd name="G24" fmla="sin G22 G23"/>
              <a:gd name="G25" fmla="*/ 1 0 51712"/>
              <a:gd name="G26" fmla="+- 40 0 0"/>
              <a:gd name="G27" fmla="+- 71 0 0"/>
              <a:gd name="G28" fmla="*/ 1 0 51712"/>
              <a:gd name="G29" fmla="+- 36 0 0"/>
              <a:gd name="G30" fmla="*/ 1 0 51712"/>
              <a:gd name="G31" fmla="+- 1 0 0"/>
              <a:gd name="G32" fmla="+- 1 0 0"/>
              <a:gd name="G33" fmla="+- 1 0 0"/>
              <a:gd name="G34" fmla="+- 1 0 0"/>
              <a:gd name="G35" fmla="+- 1 0 0"/>
              <a:gd name="G36" fmla="+- 1 0 0"/>
              <a:gd name="G37" fmla="+- 1 0 0"/>
              <a:gd name="G38" fmla="+- 1 0 0"/>
              <a:gd name="G39" fmla="+- 1 0 0"/>
              <a:gd name="T2" fmla="*/ 2147483647 w 146"/>
              <a:gd name="T3" fmla="*/ 2147483647 h 138"/>
              <a:gd name="T4" fmla="*/ 2147483647 w 146"/>
              <a:gd name="T5" fmla="*/ 2147483647 h 138"/>
              <a:gd name="T6" fmla="*/ 2147483647 w 146"/>
              <a:gd name="T7" fmla="*/ 2147483647 h 138"/>
              <a:gd name="T8" fmla="*/ 2147483647 w 146"/>
              <a:gd name="T9" fmla="*/ 2147483647 h 138"/>
              <a:gd name="T10" fmla="*/ 2147483647 w 146"/>
              <a:gd name="T11" fmla="*/ 2147483647 h 138"/>
              <a:gd name="T12" fmla="*/ 2147483647 w 146"/>
              <a:gd name="T13" fmla="*/ 2147483647 h 138"/>
              <a:gd name="T14" fmla="*/ 2147483647 w 146"/>
              <a:gd name="T15" fmla="*/ 2147483647 h 138"/>
              <a:gd name="T16" fmla="*/ 2147483647 w 146"/>
              <a:gd name="T17" fmla="*/ 2147483647 h 138"/>
              <a:gd name="T18" fmla="*/ 2147483647 w 146"/>
              <a:gd name="T19" fmla="*/ 2147483647 h 138"/>
              <a:gd name="T20" fmla="*/ 2147483647 w 146"/>
              <a:gd name="T21" fmla="*/ 2147483647 h 138"/>
              <a:gd name="T22" fmla="*/ 2147483647 w 146"/>
              <a:gd name="T23" fmla="*/ 2147483647 h 138"/>
              <a:gd name="T24" fmla="*/ 2147483647 w 146"/>
              <a:gd name="T25" fmla="*/ 2147483647 h 138"/>
              <a:gd name="T26" fmla="*/ 2147483647 w 146"/>
              <a:gd name="T27" fmla="*/ 2147483647 h 138"/>
              <a:gd name="T28" fmla="*/ 2147483647 w 146"/>
              <a:gd name="T29" fmla="*/ 2147483647 h 138"/>
              <a:gd name="T30" fmla="*/ 2147483647 w 146"/>
              <a:gd name="T31" fmla="*/ 2147483647 h 138"/>
              <a:gd name="T32" fmla="*/ 2147483647 w 146"/>
              <a:gd name="T33" fmla="*/ 2147483647 h 138"/>
              <a:gd name="T34" fmla="*/ 2147483647 w 146"/>
              <a:gd name="T35" fmla="*/ 2147483647 h 138"/>
              <a:gd name="T36" fmla="*/ 2147483647 w 146"/>
              <a:gd name="T37" fmla="*/ 2147483647 h 138"/>
              <a:gd name="T38" fmla="*/ 2147483647 w 146"/>
              <a:gd name="T39" fmla="*/ 2147483647 h 138"/>
              <a:gd name="T40" fmla="*/ 2147483647 w 146"/>
              <a:gd name="T41" fmla="*/ 2147483647 h 138"/>
              <a:gd name="T42" fmla="*/ 0 w 146"/>
              <a:gd name="T43" fmla="*/ 2147483647 h 138"/>
              <a:gd name="T44" fmla="*/ 2147483647 w 146"/>
              <a:gd name="T45" fmla="*/ 2147483647 h 138"/>
              <a:gd name="T46" fmla="*/ 2147483647 w 146"/>
              <a:gd name="T47" fmla="*/ 2147483647 h 138"/>
              <a:gd name="T48" fmla="*/ 2147483647 w 146"/>
              <a:gd name="T49" fmla="*/ 2147483647 h 138"/>
              <a:gd name="T50" fmla="*/ 2147483647 w 146"/>
              <a:gd name="T51" fmla="*/ 2147483647 h 138"/>
              <a:gd name="T52" fmla="*/ 2147483647 w 146"/>
              <a:gd name="T53" fmla="*/ 2147483647 h 138"/>
              <a:gd name="T54" fmla="*/ 2147483647 w 146"/>
              <a:gd name="T55" fmla="*/ 2147483647 h 138"/>
              <a:gd name="T56" fmla="*/ 2147483647 w 146"/>
              <a:gd name="T57" fmla="*/ 0 h 138"/>
              <a:gd name="T58" fmla="*/ 2147483647 w 146"/>
              <a:gd name="T59" fmla="*/ 0 h 138"/>
              <a:gd name="T60" fmla="*/ 2147483647 w 146"/>
              <a:gd name="T61" fmla="*/ 2147483647 h 138"/>
              <a:gd name="T62" fmla="*/ 2147483647 w 146"/>
              <a:gd name="T63" fmla="*/ 2147483647 h 138"/>
              <a:gd name="T64" fmla="*/ 2147483647 w 146"/>
              <a:gd name="T65" fmla="*/ 2147483647 h 138"/>
              <a:gd name="T66" fmla="*/ 2147483647 w 146"/>
              <a:gd name="T67" fmla="*/ 2147483647 h 138"/>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38">
                <a:moveTo>
                  <a:pt x="143" y="30"/>
                </a:moveTo>
                <a:lnTo>
                  <a:pt x="146" y="49"/>
                </a:lnTo>
                <a:lnTo>
                  <a:pt x="145" y="77"/>
                </a:lnTo>
                <a:lnTo>
                  <a:pt x="139" y="104"/>
                </a:lnTo>
                <a:lnTo>
                  <a:pt x="129" y="123"/>
                </a:lnTo>
                <a:lnTo>
                  <a:pt x="118" y="130"/>
                </a:lnTo>
                <a:lnTo>
                  <a:pt x="108" y="133"/>
                </a:lnTo>
                <a:lnTo>
                  <a:pt x="98" y="136"/>
                </a:lnTo>
                <a:lnTo>
                  <a:pt x="86" y="138"/>
                </a:lnTo>
                <a:lnTo>
                  <a:pt x="76" y="138"/>
                </a:lnTo>
                <a:lnTo>
                  <a:pt x="64" y="136"/>
                </a:lnTo>
                <a:lnTo>
                  <a:pt x="53" y="134"/>
                </a:lnTo>
                <a:lnTo>
                  <a:pt x="42" y="131"/>
                </a:lnTo>
                <a:lnTo>
                  <a:pt x="35" y="125"/>
                </a:lnTo>
                <a:lnTo>
                  <a:pt x="29" y="119"/>
                </a:lnTo>
                <a:lnTo>
                  <a:pt x="22" y="112"/>
                </a:lnTo>
                <a:lnTo>
                  <a:pt x="15" y="105"/>
                </a:lnTo>
                <a:lnTo>
                  <a:pt x="9" y="97"/>
                </a:lnTo>
                <a:lnTo>
                  <a:pt x="4" y="88"/>
                </a:lnTo>
                <a:lnTo>
                  <a:pt x="2" y="80"/>
                </a:lnTo>
                <a:lnTo>
                  <a:pt x="0" y="71"/>
                </a:lnTo>
                <a:lnTo>
                  <a:pt x="1" y="52"/>
                </a:lnTo>
                <a:lnTo>
                  <a:pt x="7" y="36"/>
                </a:lnTo>
                <a:lnTo>
                  <a:pt x="15" y="24"/>
                </a:lnTo>
                <a:lnTo>
                  <a:pt x="26" y="13"/>
                </a:lnTo>
                <a:lnTo>
                  <a:pt x="40" y="7"/>
                </a:lnTo>
                <a:lnTo>
                  <a:pt x="56" y="3"/>
                </a:lnTo>
                <a:lnTo>
                  <a:pt x="72" y="0"/>
                </a:lnTo>
                <a:lnTo>
                  <a:pt x="88" y="0"/>
                </a:lnTo>
                <a:lnTo>
                  <a:pt x="105" y="4"/>
                </a:lnTo>
                <a:lnTo>
                  <a:pt x="120" y="9"/>
                </a:lnTo>
                <a:lnTo>
                  <a:pt x="132" y="18"/>
                </a:lnTo>
                <a:lnTo>
                  <a:pt x="143" y="3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4" name="Freeform 18"/>
          <p:cNvSpPr>
            <a:spLocks noChangeArrowheads="1"/>
          </p:cNvSpPr>
          <p:nvPr/>
        </p:nvSpPr>
        <p:spPr bwMode="auto">
          <a:xfrm rot="21240000">
            <a:off x="885825" y="5038725"/>
            <a:ext cx="79375" cy="6667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51712"/>
              <a:gd name="T0" fmla="*/ 58 256 1"/>
              <a:gd name="T1" fmla="*/ 0 256 1"/>
              <a:gd name="G14" fmla="+- 0 T0 T1"/>
              <a:gd name="G15" fmla="sin G13 G14"/>
              <a:gd name="G16" fmla="+- 53 0 0"/>
              <a:gd name="G17" fmla="*/ 1 0 51712"/>
              <a:gd name="G18" fmla="+- 38 0 0"/>
              <a:gd name="G19" fmla="*/ 1 0 51712"/>
              <a:gd name="G20" fmla="*/ 1 0 51712"/>
              <a:gd name="G21" fmla="+- 1 0 0"/>
              <a:gd name="G22" fmla="+- 1 0 0"/>
              <a:gd name="G23" fmla="+- 1 0 0"/>
              <a:gd name="G24" fmla="+- 1 0 0"/>
              <a:gd name="G25" fmla="+- 1 0 0"/>
              <a:gd name="G26" fmla="+- 1 0 0"/>
              <a:gd name="G27" fmla="+- 1 0 0"/>
              <a:gd name="G28" fmla="+- 1 0 0"/>
              <a:gd name="G29" fmla="+- 1 0 0"/>
              <a:gd name="G30" fmla="+- 1 0 0"/>
              <a:gd name="T2" fmla="*/ 2147483647 w 78"/>
              <a:gd name="T3" fmla="*/ 2147483647 h 72"/>
              <a:gd name="T4" fmla="*/ 2147483647 w 78"/>
              <a:gd name="T5" fmla="*/ 2147483647 h 72"/>
              <a:gd name="T6" fmla="*/ 2147483647 w 78"/>
              <a:gd name="T7" fmla="*/ 2147483647 h 72"/>
              <a:gd name="T8" fmla="*/ 2147483647 w 78"/>
              <a:gd name="T9" fmla="*/ 2147483647 h 72"/>
              <a:gd name="T10" fmla="*/ 2147483647 w 78"/>
              <a:gd name="T11" fmla="*/ 2147483647 h 72"/>
              <a:gd name="T12" fmla="*/ 2147483647 w 78"/>
              <a:gd name="T13" fmla="*/ 2147483647 h 72"/>
              <a:gd name="T14" fmla="*/ 2147483647 w 78"/>
              <a:gd name="T15" fmla="*/ 2147483647 h 72"/>
              <a:gd name="T16" fmla="*/ 2147483647 w 78"/>
              <a:gd name="T17" fmla="*/ 2147483647 h 72"/>
              <a:gd name="T18" fmla="*/ 2147483647 w 78"/>
              <a:gd name="T19" fmla="*/ 2147483647 h 72"/>
              <a:gd name="T20" fmla="*/ 2147483647 w 78"/>
              <a:gd name="T21" fmla="*/ 2147483647 h 72"/>
              <a:gd name="T22" fmla="*/ 2147483647 w 78"/>
              <a:gd name="T23" fmla="*/ 2147483647 h 72"/>
              <a:gd name="T24" fmla="*/ 2147483647 w 78"/>
              <a:gd name="T25" fmla="*/ 2147483647 h 72"/>
              <a:gd name="T26" fmla="*/ 2147483647 w 78"/>
              <a:gd name="T27" fmla="*/ 2147483647 h 72"/>
              <a:gd name="T28" fmla="*/ 2147483647 w 78"/>
              <a:gd name="T29" fmla="*/ 2147483647 h 72"/>
              <a:gd name="T30" fmla="*/ 2147483647 w 78"/>
              <a:gd name="T31" fmla="*/ 2147483647 h 72"/>
              <a:gd name="T32" fmla="*/ 2147483647 w 78"/>
              <a:gd name="T33" fmla="*/ 2147483647 h 72"/>
              <a:gd name="T34" fmla="*/ 0 w 78"/>
              <a:gd name="T35" fmla="*/ 2147483647 h 72"/>
              <a:gd name="T36" fmla="*/ 2147483647 w 78"/>
              <a:gd name="T37" fmla="*/ 2147483647 h 72"/>
              <a:gd name="T38" fmla="*/ 2147483647 w 78"/>
              <a:gd name="T39" fmla="*/ 2147483647 h 72"/>
              <a:gd name="T40" fmla="*/ 2147483647 w 78"/>
              <a:gd name="T41" fmla="*/ 2147483647 h 72"/>
              <a:gd name="T42" fmla="*/ 2147483647 w 78"/>
              <a:gd name="T43" fmla="*/ 0 h 72"/>
              <a:gd name="T44" fmla="*/ 2147483647 w 78"/>
              <a:gd name="T45" fmla="*/ 0 h 72"/>
              <a:gd name="T46" fmla="*/ 2147483647 w 78"/>
              <a:gd name="T47" fmla="*/ 0 h 72"/>
              <a:gd name="T48" fmla="*/ 2147483647 w 78"/>
              <a:gd name="T49" fmla="*/ 2147483647 h 72"/>
              <a:gd name="T50" fmla="*/ 2147483647 w 78"/>
              <a:gd name="T51" fmla="*/ 2147483647 h 72"/>
              <a:gd name="T52" fmla="*/ 2147483647 w 78"/>
              <a:gd name="T53" fmla="*/ 2147483647 h 72"/>
              <a:gd name="T54" fmla="*/ 2147483647 w 78"/>
              <a:gd name="T55" fmla="*/ 2147483647 h 72"/>
              <a:gd name="T56" fmla="*/ 2147483647 w 78"/>
              <a:gd name="T57" fmla="*/ 2147483647 h 72"/>
              <a:gd name="T58" fmla="*/ 2147483647 w 78"/>
              <a:gd name="T59" fmla="*/ 2147483647 h 72"/>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2">
                <a:moveTo>
                  <a:pt x="76" y="28"/>
                </a:moveTo>
                <a:lnTo>
                  <a:pt x="78" y="38"/>
                </a:lnTo>
                <a:lnTo>
                  <a:pt x="75" y="48"/>
                </a:lnTo>
                <a:lnTo>
                  <a:pt x="73" y="56"/>
                </a:lnTo>
                <a:lnTo>
                  <a:pt x="68" y="62"/>
                </a:lnTo>
                <a:lnTo>
                  <a:pt x="62" y="67"/>
                </a:lnTo>
                <a:lnTo>
                  <a:pt x="55" y="71"/>
                </a:lnTo>
                <a:lnTo>
                  <a:pt x="47" y="72"/>
                </a:lnTo>
                <a:lnTo>
                  <a:pt x="38" y="72"/>
                </a:lnTo>
                <a:lnTo>
                  <a:pt x="32" y="71"/>
                </a:lnTo>
                <a:lnTo>
                  <a:pt x="25" y="68"/>
                </a:lnTo>
                <a:lnTo>
                  <a:pt x="19" y="66"/>
                </a:lnTo>
                <a:lnTo>
                  <a:pt x="13" y="63"/>
                </a:lnTo>
                <a:lnTo>
                  <a:pt x="9" y="58"/>
                </a:lnTo>
                <a:lnTo>
                  <a:pt x="5" y="53"/>
                </a:lnTo>
                <a:lnTo>
                  <a:pt x="3" y="47"/>
                </a:lnTo>
                <a:lnTo>
                  <a:pt x="0" y="38"/>
                </a:lnTo>
                <a:lnTo>
                  <a:pt x="3" y="24"/>
                </a:lnTo>
                <a:lnTo>
                  <a:pt x="11" y="13"/>
                </a:lnTo>
                <a:lnTo>
                  <a:pt x="21" y="5"/>
                </a:lnTo>
                <a:lnTo>
                  <a:pt x="34" y="0"/>
                </a:lnTo>
                <a:lnTo>
                  <a:pt x="41" y="0"/>
                </a:lnTo>
                <a:lnTo>
                  <a:pt x="48" y="0"/>
                </a:lnTo>
                <a:lnTo>
                  <a:pt x="55" y="3"/>
                </a:lnTo>
                <a:lnTo>
                  <a:pt x="60" y="5"/>
                </a:lnTo>
                <a:lnTo>
                  <a:pt x="66" y="10"/>
                </a:lnTo>
                <a:lnTo>
                  <a:pt x="71" y="14"/>
                </a:lnTo>
                <a:lnTo>
                  <a:pt x="74" y="21"/>
                </a:lnTo>
                <a:lnTo>
                  <a:pt x="76" y="28"/>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5" name="Freeform 19"/>
          <p:cNvSpPr>
            <a:spLocks noChangeArrowheads="1"/>
          </p:cNvSpPr>
          <p:nvPr/>
        </p:nvSpPr>
        <p:spPr bwMode="auto">
          <a:xfrm rot="21240000">
            <a:off x="571500" y="5094288"/>
            <a:ext cx="12700" cy="20637"/>
          </a:xfrm>
          <a:custGeom>
            <a:avLst/>
            <a:gdLst>
              <a:gd name="G0" fmla="*/ 1 0 51712"/>
              <a:gd name="G1" fmla="*/ 1 0 51712"/>
              <a:gd name="G2" fmla="+- 17 0 0"/>
              <a:gd name="G3" fmla="*/ 1 0 51712"/>
              <a:gd name="G4" fmla="+- 6 0 0"/>
              <a:gd name="G5" fmla="*/ 1 0 51712"/>
              <a:gd name="G6" fmla="*/ 1 0 51712"/>
              <a:gd name="G7" fmla="*/ 1 0 51712"/>
              <a:gd name="G8" fmla="*/ 1 0 51712"/>
              <a:gd name="G9" fmla="*/ 1 0 51712"/>
              <a:gd name="T0" fmla="*/ 2147483647 w 13"/>
              <a:gd name="T1" fmla="*/ 2147483647 h 22"/>
              <a:gd name="T2" fmla="*/ 2147483647 w 13"/>
              <a:gd name="T3" fmla="*/ 2147483647 h 22"/>
              <a:gd name="T4" fmla="*/ 0 w 13"/>
              <a:gd name="T5" fmla="*/ 2147483647 h 22"/>
              <a:gd name="T6" fmla="*/ 2147483647 w 13"/>
              <a:gd name="T7" fmla="*/ 2147483647 h 22"/>
              <a:gd name="T8" fmla="*/ 2147483647 w 13"/>
              <a:gd name="T9" fmla="*/ 2147483647 h 22"/>
              <a:gd name="T10" fmla="*/ 2147483647 w 13"/>
              <a:gd name="T11" fmla="*/ 0 h 22"/>
              <a:gd name="T12" fmla="*/ 2147483647 w 13"/>
              <a:gd name="T13" fmla="*/ 2147483647 h 22"/>
              <a:gd name="T14" fmla="*/ 2147483647 w 13"/>
              <a:gd name="T15" fmla="*/ 2147483647 h 22"/>
              <a:gd name="T16" fmla="*/ 2147483647 w 13"/>
              <a:gd name="T17" fmla="*/ 2147483647 h 22"/>
              <a:gd name="T18" fmla="*/ 2147483647 w 13"/>
              <a:gd name="T19" fmla="*/ 214748364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2">
                <a:moveTo>
                  <a:pt x="11" y="17"/>
                </a:moveTo>
                <a:lnTo>
                  <a:pt x="6" y="22"/>
                </a:lnTo>
                <a:lnTo>
                  <a:pt x="0" y="17"/>
                </a:lnTo>
                <a:lnTo>
                  <a:pt x="3" y="12"/>
                </a:lnTo>
                <a:lnTo>
                  <a:pt x="7" y="6"/>
                </a:lnTo>
                <a:lnTo>
                  <a:pt x="6" y="0"/>
                </a:lnTo>
                <a:lnTo>
                  <a:pt x="11" y="3"/>
                </a:lnTo>
                <a:lnTo>
                  <a:pt x="13" y="7"/>
                </a:lnTo>
                <a:lnTo>
                  <a:pt x="13" y="13"/>
                </a:lnTo>
                <a:lnTo>
                  <a:pt x="11" y="17"/>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6" name="Freeform 20"/>
          <p:cNvSpPr>
            <a:spLocks noChangeArrowheads="1"/>
          </p:cNvSpPr>
          <p:nvPr/>
        </p:nvSpPr>
        <p:spPr bwMode="auto">
          <a:xfrm rot="21240000">
            <a:off x="909638" y="5057775"/>
            <a:ext cx="31750" cy="28575"/>
          </a:xfrm>
          <a:custGeom>
            <a:avLst/>
            <a:gdLst>
              <a:gd name="G0" fmla="+- 1 0 0"/>
              <a:gd name="G1" fmla="+- 30 0 0"/>
              <a:gd name="G2" fmla="*/ 1 0 51712"/>
              <a:gd name="G3" fmla="+- 18 0 0"/>
              <a:gd name="G4" fmla="+- 10 0 0"/>
              <a:gd name="G5" fmla="*/ 1 0 51712"/>
              <a:gd name="G6" fmla="+- 1 0 0"/>
              <a:gd name="G7" fmla="+- 1 0 0"/>
              <a:gd name="G8" fmla="+- 1 0 0"/>
              <a:gd name="G9" fmla="+- 1 0 0"/>
              <a:gd name="G10" fmla="+- 1 0 0"/>
              <a:gd name="G11" fmla="+- 1 0 0"/>
              <a:gd name="G12" fmla="+- 1 0 0"/>
              <a:gd name="T0" fmla="*/ 2147483647 w 30"/>
              <a:gd name="T1" fmla="*/ 2147483647 h 30"/>
              <a:gd name="T2" fmla="*/ 2147483647 w 30"/>
              <a:gd name="T3" fmla="*/ 2147483647 h 30"/>
              <a:gd name="T4" fmla="*/ 2147483647 w 30"/>
              <a:gd name="T5" fmla="*/ 2147483647 h 30"/>
              <a:gd name="T6" fmla="*/ 0 w 30"/>
              <a:gd name="T7" fmla="*/ 2147483647 h 30"/>
              <a:gd name="T8" fmla="*/ 0 w 30"/>
              <a:gd name="T9" fmla="*/ 2147483647 h 30"/>
              <a:gd name="T10" fmla="*/ 2147483647 w 30"/>
              <a:gd name="T11" fmla="*/ 2147483647 h 30"/>
              <a:gd name="T12" fmla="*/ 2147483647 w 30"/>
              <a:gd name="T13" fmla="*/ 0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214748364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22" y="30"/>
                </a:moveTo>
                <a:lnTo>
                  <a:pt x="14" y="30"/>
                </a:lnTo>
                <a:lnTo>
                  <a:pt x="6" y="26"/>
                </a:lnTo>
                <a:lnTo>
                  <a:pt x="0" y="18"/>
                </a:lnTo>
                <a:lnTo>
                  <a:pt x="0" y="10"/>
                </a:lnTo>
                <a:lnTo>
                  <a:pt x="4" y="4"/>
                </a:lnTo>
                <a:lnTo>
                  <a:pt x="14" y="0"/>
                </a:lnTo>
                <a:lnTo>
                  <a:pt x="22" y="2"/>
                </a:lnTo>
                <a:lnTo>
                  <a:pt x="27" y="6"/>
                </a:lnTo>
                <a:lnTo>
                  <a:pt x="30" y="13"/>
                </a:lnTo>
                <a:lnTo>
                  <a:pt x="30" y="20"/>
                </a:lnTo>
                <a:lnTo>
                  <a:pt x="27" y="26"/>
                </a:lnTo>
                <a:lnTo>
                  <a:pt x="22" y="3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7" name="Freeform 21"/>
          <p:cNvSpPr>
            <a:spLocks noChangeArrowheads="1"/>
          </p:cNvSpPr>
          <p:nvPr/>
        </p:nvSpPr>
        <p:spPr bwMode="auto">
          <a:xfrm rot="21240000">
            <a:off x="528638" y="5111750"/>
            <a:ext cx="23812" cy="23813"/>
          </a:xfrm>
          <a:custGeom>
            <a:avLst/>
            <a:gdLst>
              <a:gd name="G0" fmla="+- 1 0 0"/>
              <a:gd name="G1" fmla="+- 1 0 0"/>
              <a:gd name="G2" fmla="*/ 1 0 51712"/>
              <a:gd name="G3" fmla="+- 24 0 0"/>
              <a:gd name="G4" fmla="+- 24 0 0"/>
              <a:gd name="G5" fmla="*/ 1 0 51712"/>
              <a:gd name="G6" fmla="+- 1 0 0"/>
              <a:gd name="G7" fmla="+- 1 0 0"/>
              <a:gd name="G8" fmla="+- 1 0 0"/>
              <a:gd name="G9" fmla="+- 1 0 0"/>
              <a:gd name="T0" fmla="*/ 2147483647 w 22"/>
              <a:gd name="T1" fmla="*/ 2147483647 h 24"/>
              <a:gd name="T2" fmla="*/ 2147483647 w 22"/>
              <a:gd name="T3" fmla="*/ 2147483647 h 24"/>
              <a:gd name="T4" fmla="*/ 2147483647 w 22"/>
              <a:gd name="T5" fmla="*/ 2147483647 h 24"/>
              <a:gd name="T6" fmla="*/ 2147483647 w 22"/>
              <a:gd name="T7" fmla="*/ 2147483647 h 24"/>
              <a:gd name="T8" fmla="*/ 0 w 22"/>
              <a:gd name="T9" fmla="*/ 2147483647 h 24"/>
              <a:gd name="T10" fmla="*/ 2147483647 w 22"/>
              <a:gd name="T11" fmla="*/ 2147483647 h 24"/>
              <a:gd name="T12" fmla="*/ 2147483647 w 22"/>
              <a:gd name="T13" fmla="*/ 0 h 24"/>
              <a:gd name="T14" fmla="*/ 2147483647 w 22"/>
              <a:gd name="T15" fmla="*/ 2147483647 h 24"/>
              <a:gd name="T16" fmla="*/ 2147483647 w 22"/>
              <a:gd name="T17" fmla="*/ 2147483647 h 24"/>
              <a:gd name="T18" fmla="*/ 2147483647 w 22"/>
              <a:gd name="T19" fmla="*/ 214748364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4">
                <a:moveTo>
                  <a:pt x="22" y="20"/>
                </a:moveTo>
                <a:lnTo>
                  <a:pt x="18" y="22"/>
                </a:lnTo>
                <a:lnTo>
                  <a:pt x="13" y="23"/>
                </a:lnTo>
                <a:lnTo>
                  <a:pt x="7" y="24"/>
                </a:lnTo>
                <a:lnTo>
                  <a:pt x="0" y="24"/>
                </a:lnTo>
                <a:lnTo>
                  <a:pt x="15" y="1"/>
                </a:lnTo>
                <a:lnTo>
                  <a:pt x="21" y="0"/>
                </a:lnTo>
                <a:lnTo>
                  <a:pt x="22" y="5"/>
                </a:lnTo>
                <a:lnTo>
                  <a:pt x="22" y="13"/>
                </a:lnTo>
                <a:lnTo>
                  <a:pt x="22" y="2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8" name="Freeform 22"/>
          <p:cNvSpPr>
            <a:spLocks noChangeArrowheads="1"/>
          </p:cNvSpPr>
          <p:nvPr/>
        </p:nvSpPr>
        <p:spPr bwMode="auto">
          <a:xfrm rot="21240000">
            <a:off x="371475" y="5129213"/>
            <a:ext cx="284163" cy="127000"/>
          </a:xfrm>
          <a:custGeom>
            <a:avLst/>
            <a:gdLst>
              <a:gd name="G0" fmla="*/ 1 0 51712"/>
              <a:gd name="G1" fmla="*/ 1 0 51712"/>
              <a:gd name="G2" fmla="+- 40 0 0"/>
              <a:gd name="G3" fmla="+- 19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51712"/>
              <a:gd name="G21" fmla="*/ 1 0 51712"/>
              <a:gd name="T0" fmla="*/ 124 256 1"/>
              <a:gd name="T1" fmla="*/ 0 256 1"/>
              <a:gd name="G22" fmla="+- 0 T0 T1"/>
              <a:gd name="G23" fmla="cos G21 G22"/>
              <a:gd name="G24" fmla="+- 116 0 0"/>
              <a:gd name="G25" fmla="+- 107 0 0"/>
              <a:gd name="G26" fmla="*/ 1 0 51712"/>
              <a:gd name="G27" fmla="+- 1 0 0"/>
              <a:gd name="G28" fmla="+- 1 0 0"/>
              <a:gd name="G29" fmla="*/ 1 0 51712"/>
              <a:gd name="G30" fmla="*/ 1 0 51712"/>
              <a:gd name="T2" fmla="*/ 23 256 1"/>
              <a:gd name="T3" fmla="*/ 0 256 1"/>
              <a:gd name="G31" fmla="+- 0 T2 T3"/>
              <a:gd name="G32" fmla="sin G30 G31"/>
              <a:gd name="G33" fmla="*/ 1 0 51712"/>
              <a:gd name="T4" fmla="*/ 2147483647 w 269"/>
              <a:gd name="T5" fmla="*/ 2147483647 h 133"/>
              <a:gd name="T6" fmla="*/ 2147483647 w 269"/>
              <a:gd name="T7" fmla="*/ 2147483647 h 133"/>
              <a:gd name="T8" fmla="*/ 2147483647 w 269"/>
              <a:gd name="T9" fmla="*/ 2147483647 h 133"/>
              <a:gd name="T10" fmla="*/ 2147483647 w 269"/>
              <a:gd name="T11" fmla="*/ 2147483647 h 133"/>
              <a:gd name="T12" fmla="*/ 2147483647 w 269"/>
              <a:gd name="T13" fmla="*/ 2147483647 h 133"/>
              <a:gd name="T14" fmla="*/ 2147483647 w 269"/>
              <a:gd name="T15" fmla="*/ 2147483647 h 133"/>
              <a:gd name="T16" fmla="*/ 2147483647 w 269"/>
              <a:gd name="T17" fmla="*/ 2147483647 h 133"/>
              <a:gd name="T18" fmla="*/ 2147483647 w 269"/>
              <a:gd name="T19" fmla="*/ 2147483647 h 133"/>
              <a:gd name="T20" fmla="*/ 2147483647 w 269"/>
              <a:gd name="T21" fmla="*/ 2147483647 h 133"/>
              <a:gd name="T22" fmla="*/ 2147483647 w 269"/>
              <a:gd name="T23" fmla="*/ 2147483647 h 133"/>
              <a:gd name="T24" fmla="*/ 2147483647 w 269"/>
              <a:gd name="T25" fmla="*/ 2147483647 h 133"/>
              <a:gd name="T26" fmla="*/ 2147483647 w 269"/>
              <a:gd name="T27" fmla="*/ 2147483647 h 133"/>
              <a:gd name="T28" fmla="*/ 2147483647 w 269"/>
              <a:gd name="T29" fmla="*/ 2147483647 h 133"/>
              <a:gd name="T30" fmla="*/ 2147483647 w 269"/>
              <a:gd name="T31" fmla="*/ 2147483647 h 133"/>
              <a:gd name="T32" fmla="*/ 2147483647 w 269"/>
              <a:gd name="T33" fmla="*/ 2147483647 h 133"/>
              <a:gd name="T34" fmla="*/ 2147483647 w 269"/>
              <a:gd name="T35" fmla="*/ 2147483647 h 133"/>
              <a:gd name="T36" fmla="*/ 2147483647 w 269"/>
              <a:gd name="T37" fmla="*/ 2147483647 h 133"/>
              <a:gd name="T38" fmla="*/ 2147483647 w 269"/>
              <a:gd name="T39" fmla="*/ 2147483647 h 133"/>
              <a:gd name="T40" fmla="*/ 2147483647 w 269"/>
              <a:gd name="T41" fmla="*/ 2147483647 h 133"/>
              <a:gd name="T42" fmla="*/ 2147483647 w 269"/>
              <a:gd name="T43" fmla="*/ 2147483647 h 133"/>
              <a:gd name="T44" fmla="*/ 2147483647 w 269"/>
              <a:gd name="T45" fmla="*/ 2147483647 h 133"/>
              <a:gd name="T46" fmla="*/ 2147483647 w 269"/>
              <a:gd name="T47" fmla="*/ 2147483647 h 133"/>
              <a:gd name="T48" fmla="*/ 2147483647 w 269"/>
              <a:gd name="T49" fmla="*/ 2147483647 h 133"/>
              <a:gd name="T50" fmla="*/ 0 w 269"/>
              <a:gd name="T51" fmla="*/ 2147483647 h 133"/>
              <a:gd name="T52" fmla="*/ 2147483647 w 269"/>
              <a:gd name="T53" fmla="*/ 2147483647 h 133"/>
              <a:gd name="T54" fmla="*/ 2147483647 w 269"/>
              <a:gd name="T55" fmla="*/ 0 h 133"/>
              <a:gd name="T56" fmla="*/ 2147483647 w 269"/>
              <a:gd name="T57" fmla="*/ 2147483647 h 133"/>
              <a:gd name="T58" fmla="*/ 2147483647 w 269"/>
              <a:gd name="T59" fmla="*/ 2147483647 h 133"/>
              <a:gd name="T60" fmla="*/ 2147483647 w 269"/>
              <a:gd name="T61" fmla="*/ 2147483647 h 133"/>
              <a:gd name="T62" fmla="*/ 2147483647 w 269"/>
              <a:gd name="T63" fmla="*/ 2147483647 h 133"/>
            </a:gdLst>
            <a:ahLst/>
            <a:cxnLst>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133">
                <a:moveTo>
                  <a:pt x="269" y="36"/>
                </a:moveTo>
                <a:lnTo>
                  <a:pt x="267" y="40"/>
                </a:lnTo>
                <a:lnTo>
                  <a:pt x="263" y="40"/>
                </a:lnTo>
                <a:lnTo>
                  <a:pt x="258" y="38"/>
                </a:lnTo>
                <a:lnTo>
                  <a:pt x="252" y="36"/>
                </a:lnTo>
                <a:lnTo>
                  <a:pt x="243" y="43"/>
                </a:lnTo>
                <a:lnTo>
                  <a:pt x="233" y="45"/>
                </a:lnTo>
                <a:lnTo>
                  <a:pt x="220" y="45"/>
                </a:lnTo>
                <a:lnTo>
                  <a:pt x="208" y="45"/>
                </a:lnTo>
                <a:lnTo>
                  <a:pt x="197" y="46"/>
                </a:lnTo>
                <a:lnTo>
                  <a:pt x="187" y="50"/>
                </a:lnTo>
                <a:lnTo>
                  <a:pt x="181" y="58"/>
                </a:lnTo>
                <a:lnTo>
                  <a:pt x="177" y="71"/>
                </a:lnTo>
                <a:lnTo>
                  <a:pt x="159" y="74"/>
                </a:lnTo>
                <a:lnTo>
                  <a:pt x="139" y="80"/>
                </a:lnTo>
                <a:lnTo>
                  <a:pt x="119" y="88"/>
                </a:lnTo>
                <a:lnTo>
                  <a:pt x="99" y="98"/>
                </a:lnTo>
                <a:lnTo>
                  <a:pt x="78" y="108"/>
                </a:lnTo>
                <a:lnTo>
                  <a:pt x="58" y="118"/>
                </a:lnTo>
                <a:lnTo>
                  <a:pt x="36" y="127"/>
                </a:lnTo>
                <a:lnTo>
                  <a:pt x="15" y="133"/>
                </a:lnTo>
                <a:lnTo>
                  <a:pt x="10" y="124"/>
                </a:lnTo>
                <a:lnTo>
                  <a:pt x="5" y="116"/>
                </a:lnTo>
                <a:lnTo>
                  <a:pt x="0" y="107"/>
                </a:lnTo>
                <a:lnTo>
                  <a:pt x="3" y="96"/>
                </a:lnTo>
                <a:lnTo>
                  <a:pt x="236" y="0"/>
                </a:lnTo>
                <a:lnTo>
                  <a:pt x="250" y="2"/>
                </a:lnTo>
                <a:lnTo>
                  <a:pt x="259" y="10"/>
                </a:lnTo>
                <a:lnTo>
                  <a:pt x="265" y="23"/>
                </a:lnTo>
                <a:lnTo>
                  <a:pt x="269" y="36"/>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9" name="Freeform 23"/>
          <p:cNvSpPr>
            <a:spLocks noChangeArrowheads="1"/>
          </p:cNvSpPr>
          <p:nvPr/>
        </p:nvSpPr>
        <p:spPr bwMode="auto">
          <a:xfrm rot="21240000">
            <a:off x="787400" y="5156200"/>
            <a:ext cx="404813" cy="666750"/>
          </a:xfrm>
          <a:custGeom>
            <a:avLst/>
            <a:gdLst>
              <a:gd name="G0" fmla="+- 1 0 0"/>
              <a:gd name="G1" fmla="+- 1 0 0"/>
              <a:gd name="G2" fmla="+- 1 0 0"/>
              <a:gd name="G3" fmla="+- 1 0 0"/>
              <a:gd name="G4" fmla="+- 1 0 0"/>
              <a:gd name="G5" fmla="+- 1 0 0"/>
              <a:gd name="G6" fmla="+- 1 0 0"/>
              <a:gd name="G7" fmla="+- 1 0 0"/>
              <a:gd name="G8" fmla="*/ 1 0 51712"/>
              <a:gd name="G9" fmla="cos 54736 G8"/>
              <a:gd name="G10" fmla="*/ 1 0 51712"/>
              <a:gd name="G11" fmla="sin 55422 G10"/>
              <a:gd name="G12" fmla="+- G9 G11 0"/>
              <a:gd name="G13" fmla="+- G12 1080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51712"/>
              <a:gd name="G47" fmla="*/ 1 0 51712"/>
              <a:gd name="T0" fmla="*/ 619 256 1"/>
              <a:gd name="T1" fmla="*/ 0 256 1"/>
              <a:gd name="G48" fmla="+- 0 T0 T1"/>
              <a:gd name="G49" fmla="sin G47 G48"/>
              <a:gd name="G50" fmla="*/ 1 0 51712"/>
              <a:gd name="G51" fmla="+- 617 0 0"/>
              <a:gd name="G52" fmla="*/ 1 0 51712"/>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2" fmla="*/ 2147483647 w 385"/>
              <a:gd name="T3" fmla="*/ 0 h 693"/>
              <a:gd name="T4" fmla="*/ 2147483647 w 385"/>
              <a:gd name="T5" fmla="*/ 2147483647 h 693"/>
              <a:gd name="T6" fmla="*/ 2147483647 w 385"/>
              <a:gd name="T7" fmla="*/ 2147483647 h 693"/>
              <a:gd name="T8" fmla="*/ 2147483647 w 385"/>
              <a:gd name="T9" fmla="*/ 2147483647 h 693"/>
              <a:gd name="T10" fmla="*/ 2147483647 w 385"/>
              <a:gd name="T11" fmla="*/ 2147483647 h 693"/>
              <a:gd name="T12" fmla="*/ 2147483647 w 385"/>
              <a:gd name="T13" fmla="*/ 2147483647 h 693"/>
              <a:gd name="T14" fmla="*/ 2147483647 w 385"/>
              <a:gd name="T15" fmla="*/ 2147483647 h 693"/>
              <a:gd name="T16" fmla="*/ 2147483647 w 385"/>
              <a:gd name="T17" fmla="*/ 2147483647 h 693"/>
              <a:gd name="T18" fmla="*/ 2147483647 w 385"/>
              <a:gd name="T19" fmla="*/ 2147483647 h 693"/>
              <a:gd name="T20" fmla="*/ 2147483647 w 385"/>
              <a:gd name="T21" fmla="*/ 2147483647 h 693"/>
              <a:gd name="T22" fmla="*/ 2147483647 w 385"/>
              <a:gd name="T23" fmla="*/ 2147483647 h 693"/>
              <a:gd name="T24" fmla="*/ 2147483647 w 385"/>
              <a:gd name="T25" fmla="*/ 2147483647 h 693"/>
              <a:gd name="T26" fmla="*/ 2147483647 w 385"/>
              <a:gd name="T27" fmla="*/ 2147483647 h 693"/>
              <a:gd name="T28" fmla="*/ 2147483647 w 385"/>
              <a:gd name="T29" fmla="*/ 2147483647 h 693"/>
              <a:gd name="T30" fmla="*/ 2147483647 w 385"/>
              <a:gd name="T31" fmla="*/ 2147483647 h 693"/>
              <a:gd name="T32" fmla="*/ 2147483647 w 385"/>
              <a:gd name="T33" fmla="*/ 2147483647 h 693"/>
              <a:gd name="T34" fmla="*/ 2147483647 w 385"/>
              <a:gd name="T35" fmla="*/ 2147483647 h 693"/>
              <a:gd name="T36" fmla="*/ 2147483647 w 385"/>
              <a:gd name="T37" fmla="*/ 2147483647 h 693"/>
              <a:gd name="T38" fmla="*/ 2147483647 w 385"/>
              <a:gd name="T39" fmla="*/ 2147483647 h 693"/>
              <a:gd name="T40" fmla="*/ 2147483647 w 385"/>
              <a:gd name="T41" fmla="*/ 2147483647 h 693"/>
              <a:gd name="T42" fmla="*/ 2147483647 w 385"/>
              <a:gd name="T43" fmla="*/ 2147483647 h 693"/>
              <a:gd name="T44" fmla="*/ 2147483647 w 385"/>
              <a:gd name="T45" fmla="*/ 2147483647 h 693"/>
              <a:gd name="T46" fmla="*/ 2147483647 w 385"/>
              <a:gd name="T47" fmla="*/ 2147483647 h 693"/>
              <a:gd name="T48" fmla="*/ 2147483647 w 385"/>
              <a:gd name="T49" fmla="*/ 2147483647 h 693"/>
              <a:gd name="T50" fmla="*/ 2147483647 w 385"/>
              <a:gd name="T51" fmla="*/ 2147483647 h 693"/>
              <a:gd name="T52" fmla="*/ 2147483647 w 385"/>
              <a:gd name="T53" fmla="*/ 2147483647 h 693"/>
              <a:gd name="T54" fmla="*/ 2147483647 w 385"/>
              <a:gd name="T55" fmla="*/ 2147483647 h 693"/>
              <a:gd name="T56" fmla="*/ 2147483647 w 385"/>
              <a:gd name="T57" fmla="*/ 2147483647 h 693"/>
              <a:gd name="T58" fmla="*/ 2147483647 w 385"/>
              <a:gd name="T59" fmla="*/ 2147483647 h 693"/>
              <a:gd name="T60" fmla="*/ 2147483647 w 385"/>
              <a:gd name="T61" fmla="*/ 2147483647 h 693"/>
              <a:gd name="T62" fmla="*/ 2147483647 w 385"/>
              <a:gd name="T63" fmla="*/ 2147483647 h 693"/>
              <a:gd name="T64" fmla="*/ 2147483647 w 385"/>
              <a:gd name="T65" fmla="*/ 2147483647 h 693"/>
              <a:gd name="T66" fmla="*/ 2147483647 w 385"/>
              <a:gd name="T67" fmla="*/ 2147483647 h 693"/>
              <a:gd name="T68" fmla="*/ 2147483647 w 385"/>
              <a:gd name="T69" fmla="*/ 2147483647 h 693"/>
              <a:gd name="T70" fmla="*/ 2147483647 w 385"/>
              <a:gd name="T71" fmla="*/ 2147483647 h 693"/>
              <a:gd name="T72" fmla="*/ 2147483647 w 385"/>
              <a:gd name="T73" fmla="*/ 2147483647 h 693"/>
              <a:gd name="T74" fmla="*/ 2147483647 w 385"/>
              <a:gd name="T75" fmla="*/ 2147483647 h 693"/>
              <a:gd name="T76" fmla="*/ 2147483647 w 385"/>
              <a:gd name="T77" fmla="*/ 2147483647 h 693"/>
              <a:gd name="T78" fmla="*/ 2147483647 w 385"/>
              <a:gd name="T79" fmla="*/ 2147483647 h 693"/>
              <a:gd name="T80" fmla="*/ 2147483647 w 385"/>
              <a:gd name="T81" fmla="*/ 2147483647 h 693"/>
              <a:gd name="T82" fmla="*/ 2147483647 w 385"/>
              <a:gd name="T83" fmla="*/ 2147483647 h 693"/>
              <a:gd name="T84" fmla="*/ 2147483647 w 385"/>
              <a:gd name="T85" fmla="*/ 2147483647 h 693"/>
              <a:gd name="T86" fmla="*/ 2147483647 w 385"/>
              <a:gd name="T87" fmla="*/ 2147483647 h 693"/>
              <a:gd name="T88" fmla="*/ 2147483647 w 385"/>
              <a:gd name="T89" fmla="*/ 2147483647 h 693"/>
              <a:gd name="T90" fmla="*/ 0 w 385"/>
              <a:gd name="T91" fmla="*/ 2147483647 h 693"/>
              <a:gd name="T92" fmla="*/ 2147483647 w 385"/>
              <a:gd name="T93" fmla="*/ 2147483647 h 693"/>
              <a:gd name="T94" fmla="*/ 2147483647 w 385"/>
              <a:gd name="T95" fmla="*/ 2147483647 h 693"/>
              <a:gd name="T96" fmla="*/ 2147483647 w 385"/>
              <a:gd name="T97" fmla="*/ 2147483647 h 693"/>
              <a:gd name="T98" fmla="*/ 2147483647 w 385"/>
              <a:gd name="T99" fmla="*/ 2147483647 h 693"/>
              <a:gd name="T100" fmla="*/ 2147483647 w 385"/>
              <a:gd name="T101" fmla="*/ 2147483647 h 693"/>
              <a:gd name="T102" fmla="*/ 2147483647 w 385"/>
              <a:gd name="T103" fmla="*/ 2147483647 h 693"/>
              <a:gd name="T104" fmla="*/ 2147483647 w 385"/>
              <a:gd name="T105" fmla="*/ 2147483647 h 693"/>
              <a:gd name="T106" fmla="*/ 2147483647 w 385"/>
              <a:gd name="T107" fmla="*/ 0 h 693"/>
              <a:gd name="T108" fmla="*/ 2147483647 w 385"/>
              <a:gd name="T109" fmla="*/ 2147483647 h 693"/>
              <a:gd name="T110" fmla="*/ 2147483647 w 385"/>
              <a:gd name="T111" fmla="*/ 2147483647 h 693"/>
              <a:gd name="T112" fmla="*/ 2147483647 w 385"/>
              <a:gd name="T113" fmla="*/ 2147483647 h 693"/>
              <a:gd name="T114" fmla="*/ 2147483647 w 385"/>
              <a:gd name="T115" fmla="*/ 2147483647 h 693"/>
              <a:gd name="T116" fmla="*/ 2147483647 w 385"/>
              <a:gd name="T117" fmla="*/ 2147483647 h 693"/>
              <a:gd name="T118" fmla="*/ 2147483647 w 385"/>
              <a:gd name="T119" fmla="*/ 2147483647 h 693"/>
              <a:gd name="T120" fmla="*/ 2147483647 w 385"/>
              <a:gd name="T121" fmla="*/ 2147483647 h 693"/>
              <a:gd name="T122" fmla="*/ 2147483647 w 385"/>
              <a:gd name="T123" fmla="*/ 0 h 693"/>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5" h="693">
                <a:moveTo>
                  <a:pt x="210" y="0"/>
                </a:moveTo>
                <a:lnTo>
                  <a:pt x="232" y="85"/>
                </a:lnTo>
                <a:lnTo>
                  <a:pt x="255" y="172"/>
                </a:lnTo>
                <a:lnTo>
                  <a:pt x="278" y="260"/>
                </a:lnTo>
                <a:lnTo>
                  <a:pt x="301" y="349"/>
                </a:lnTo>
                <a:lnTo>
                  <a:pt x="324" y="436"/>
                </a:lnTo>
                <a:lnTo>
                  <a:pt x="347" y="523"/>
                </a:lnTo>
                <a:lnTo>
                  <a:pt x="367" y="606"/>
                </a:lnTo>
                <a:lnTo>
                  <a:pt x="385" y="686"/>
                </a:lnTo>
                <a:lnTo>
                  <a:pt x="380" y="690"/>
                </a:lnTo>
                <a:lnTo>
                  <a:pt x="375" y="691"/>
                </a:lnTo>
                <a:lnTo>
                  <a:pt x="369" y="693"/>
                </a:lnTo>
                <a:lnTo>
                  <a:pt x="364" y="693"/>
                </a:lnTo>
                <a:lnTo>
                  <a:pt x="358" y="693"/>
                </a:lnTo>
                <a:lnTo>
                  <a:pt x="352" y="691"/>
                </a:lnTo>
                <a:lnTo>
                  <a:pt x="347" y="690"/>
                </a:lnTo>
                <a:lnTo>
                  <a:pt x="343" y="686"/>
                </a:lnTo>
                <a:lnTo>
                  <a:pt x="334" y="656"/>
                </a:lnTo>
                <a:lnTo>
                  <a:pt x="317" y="598"/>
                </a:lnTo>
                <a:lnTo>
                  <a:pt x="298" y="517"/>
                </a:lnTo>
                <a:lnTo>
                  <a:pt x="275" y="424"/>
                </a:lnTo>
                <a:lnTo>
                  <a:pt x="249" y="323"/>
                </a:lnTo>
                <a:lnTo>
                  <a:pt x="224" y="225"/>
                </a:lnTo>
                <a:lnTo>
                  <a:pt x="200" y="137"/>
                </a:lnTo>
                <a:lnTo>
                  <a:pt x="178" y="65"/>
                </a:lnTo>
                <a:lnTo>
                  <a:pt x="168" y="63"/>
                </a:lnTo>
                <a:lnTo>
                  <a:pt x="161" y="69"/>
                </a:lnTo>
                <a:lnTo>
                  <a:pt x="154" y="79"/>
                </a:lnTo>
                <a:lnTo>
                  <a:pt x="147" y="87"/>
                </a:lnTo>
                <a:lnTo>
                  <a:pt x="134" y="156"/>
                </a:lnTo>
                <a:lnTo>
                  <a:pt x="122" y="222"/>
                </a:lnTo>
                <a:lnTo>
                  <a:pt x="109" y="286"/>
                </a:lnTo>
                <a:lnTo>
                  <a:pt x="96" y="351"/>
                </a:lnTo>
                <a:lnTo>
                  <a:pt x="84" y="414"/>
                </a:lnTo>
                <a:lnTo>
                  <a:pt x="71" y="478"/>
                </a:lnTo>
                <a:lnTo>
                  <a:pt x="57" y="543"/>
                </a:lnTo>
                <a:lnTo>
                  <a:pt x="43" y="611"/>
                </a:lnTo>
                <a:lnTo>
                  <a:pt x="38" y="613"/>
                </a:lnTo>
                <a:lnTo>
                  <a:pt x="32" y="615"/>
                </a:lnTo>
                <a:lnTo>
                  <a:pt x="26" y="616"/>
                </a:lnTo>
                <a:lnTo>
                  <a:pt x="20" y="618"/>
                </a:lnTo>
                <a:lnTo>
                  <a:pt x="15" y="619"/>
                </a:lnTo>
                <a:lnTo>
                  <a:pt x="9" y="619"/>
                </a:lnTo>
                <a:lnTo>
                  <a:pt x="4" y="619"/>
                </a:lnTo>
                <a:lnTo>
                  <a:pt x="0" y="617"/>
                </a:lnTo>
                <a:lnTo>
                  <a:pt x="4" y="594"/>
                </a:lnTo>
                <a:lnTo>
                  <a:pt x="17" y="533"/>
                </a:lnTo>
                <a:lnTo>
                  <a:pt x="35" y="444"/>
                </a:lnTo>
                <a:lnTo>
                  <a:pt x="58" y="341"/>
                </a:lnTo>
                <a:lnTo>
                  <a:pt x="81" y="233"/>
                </a:lnTo>
                <a:lnTo>
                  <a:pt x="103" y="132"/>
                </a:lnTo>
                <a:lnTo>
                  <a:pt x="122" y="51"/>
                </a:lnTo>
                <a:lnTo>
                  <a:pt x="134" y="0"/>
                </a:lnTo>
                <a:lnTo>
                  <a:pt x="145" y="5"/>
                </a:lnTo>
                <a:lnTo>
                  <a:pt x="156" y="8"/>
                </a:lnTo>
                <a:lnTo>
                  <a:pt x="167" y="10"/>
                </a:lnTo>
                <a:lnTo>
                  <a:pt x="178" y="10"/>
                </a:lnTo>
                <a:lnTo>
                  <a:pt x="187" y="8"/>
                </a:lnTo>
                <a:lnTo>
                  <a:pt x="197" y="5"/>
                </a:lnTo>
                <a:lnTo>
                  <a:pt x="203" y="3"/>
                </a:lnTo>
                <a:lnTo>
                  <a:pt x="210" y="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40" name="Freeform 24"/>
          <p:cNvSpPr>
            <a:spLocks noChangeArrowheads="1"/>
          </p:cNvSpPr>
          <p:nvPr/>
        </p:nvSpPr>
        <p:spPr bwMode="auto">
          <a:xfrm rot="21240000">
            <a:off x="666750" y="5454650"/>
            <a:ext cx="57150" cy="17463"/>
          </a:xfrm>
          <a:custGeom>
            <a:avLst/>
            <a:gdLst>
              <a:gd name="G0" fmla="+- 1 0 0"/>
              <a:gd name="G1" fmla="+- 1 0 0"/>
              <a:gd name="G2" fmla="+- 1 0 0"/>
              <a:gd name="G3" fmla="+- 1 0 0"/>
              <a:gd name="G4" fmla="+- 1 0 0"/>
              <a:gd name="G5" fmla="+- 1 0 0"/>
              <a:gd name="G6" fmla="*/ 1 0 51712"/>
              <a:gd name="G7" fmla="+- 17 0 0"/>
              <a:gd name="G8" fmla="+- 16 0 0"/>
              <a:gd name="G9" fmla="*/ 1 0 51712"/>
              <a:gd name="G10" fmla="*/ 1 0 51712"/>
              <a:gd name="G11" fmla="*/ 1 0 51712"/>
              <a:gd name="G12" fmla="sin G10 G11"/>
              <a:gd name="G13" fmla="*/ 1 0 51712"/>
              <a:gd name="G14" fmla="+- 1 0 0"/>
              <a:gd name="G15" fmla="+- 1 0 0"/>
              <a:gd name="G16" fmla="+- 1 0 0"/>
              <a:gd name="G17" fmla="+- 1 0 0"/>
              <a:gd name="G18" fmla="+- 1 0 0"/>
              <a:gd name="G19" fmla="+- 1 0 0"/>
              <a:gd name="T0" fmla="*/ 2147483647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0 w 53"/>
              <a:gd name="T17" fmla="*/ 2147483647 h 19"/>
              <a:gd name="T18" fmla="*/ 2147483647 w 53"/>
              <a:gd name="T19" fmla="*/ 2147483647 h 19"/>
              <a:gd name="T20" fmla="*/ 2147483647 w 53"/>
              <a:gd name="T21" fmla="*/ 0 h 19"/>
              <a:gd name="T22" fmla="*/ 2147483647 w 53"/>
              <a:gd name="T23" fmla="*/ 0 h 19"/>
              <a:gd name="T24" fmla="*/ 2147483647 w 53"/>
              <a:gd name="T25" fmla="*/ 0 h 19"/>
              <a:gd name="T26" fmla="*/ 2147483647 w 53"/>
              <a:gd name="T27" fmla="*/ 0 h 19"/>
              <a:gd name="T28" fmla="*/ 2147483647 w 53"/>
              <a:gd name="T29" fmla="*/ 2147483647 h 19"/>
              <a:gd name="T30" fmla="*/ 2147483647 w 53"/>
              <a:gd name="T31" fmla="*/ 2147483647 h 19"/>
              <a:gd name="T32" fmla="*/ 2147483647 w 53"/>
              <a:gd name="T33" fmla="*/ 2147483647 h 19"/>
              <a:gd name="T34" fmla="*/ 2147483647 w 53"/>
              <a:gd name="T35" fmla="*/ 214748364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9">
                <a:moveTo>
                  <a:pt x="53" y="8"/>
                </a:moveTo>
                <a:lnTo>
                  <a:pt x="49" y="13"/>
                </a:lnTo>
                <a:lnTo>
                  <a:pt x="43" y="16"/>
                </a:lnTo>
                <a:lnTo>
                  <a:pt x="37" y="17"/>
                </a:lnTo>
                <a:lnTo>
                  <a:pt x="30" y="19"/>
                </a:lnTo>
                <a:lnTo>
                  <a:pt x="23" y="19"/>
                </a:lnTo>
                <a:lnTo>
                  <a:pt x="15" y="19"/>
                </a:lnTo>
                <a:lnTo>
                  <a:pt x="7" y="17"/>
                </a:lnTo>
                <a:lnTo>
                  <a:pt x="0" y="16"/>
                </a:lnTo>
                <a:lnTo>
                  <a:pt x="3" y="1"/>
                </a:lnTo>
                <a:lnTo>
                  <a:pt x="9" y="0"/>
                </a:lnTo>
                <a:lnTo>
                  <a:pt x="16" y="0"/>
                </a:lnTo>
                <a:lnTo>
                  <a:pt x="23" y="0"/>
                </a:lnTo>
                <a:lnTo>
                  <a:pt x="30" y="0"/>
                </a:lnTo>
                <a:lnTo>
                  <a:pt x="36" y="1"/>
                </a:lnTo>
                <a:lnTo>
                  <a:pt x="42" y="2"/>
                </a:lnTo>
                <a:lnTo>
                  <a:pt x="47" y="5"/>
                </a:lnTo>
                <a:lnTo>
                  <a:pt x="53" y="8"/>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924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95400"/>
            <a:ext cx="2133600" cy="16589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9242" name="Rectangle 26"/>
          <p:cNvSpPr>
            <a:spLocks noChangeArrowheads="1"/>
          </p:cNvSpPr>
          <p:nvPr/>
        </p:nvSpPr>
        <p:spPr bwMode="auto">
          <a:xfrm>
            <a:off x="152400" y="6049962"/>
            <a:ext cx="3124200" cy="350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360" tIns="44280" rIns="90360" bIns="44280">
            <a:spAutoFit/>
          </a:bodyPr>
          <a:lstStyle/>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Derived from: RM-ODP, ISO 10746</a:t>
            </a:r>
          </a:p>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Compliant with IEEE 1471 and ISO 42010</a:t>
            </a:r>
          </a:p>
        </p:txBody>
      </p:sp>
      <p:sp>
        <p:nvSpPr>
          <p:cNvPr id="2" name="Date Placeholder 1">
            <a:extLst>
              <a:ext uri="{FF2B5EF4-FFF2-40B4-BE49-F238E27FC236}">
                <a16:creationId xmlns:a16="http://schemas.microsoft.com/office/drawing/2014/main" id="{3B59C952-F598-1A4E-AC2B-516642BC35D9}"/>
              </a:ext>
            </a:extLst>
          </p:cNvPr>
          <p:cNvSpPr>
            <a:spLocks noGrp="1"/>
          </p:cNvSpPr>
          <p:nvPr>
            <p:ph type="dt" sz="half" idx="2"/>
          </p:nvPr>
        </p:nvSpPr>
        <p:spPr/>
        <p:txBody>
          <a:bodyPr/>
          <a:lstStyle/>
          <a:p>
            <a:r>
              <a:rPr lang="en-US"/>
              <a:t>10 October 2021</a:t>
            </a:r>
            <a:endParaRPr lang="en-US" dirty="0"/>
          </a:p>
        </p:txBody>
      </p:sp>
    </p:spTree>
    <p:extLst>
      <p:ext uri="{BB962C8B-B14F-4D97-AF65-F5344CB8AC3E}">
        <p14:creationId xmlns:p14="http://schemas.microsoft.com/office/powerpoint/2010/main" val="20167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Operations Viewpoint - New</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1143000"/>
            <a:ext cx="8229600" cy="4983163"/>
          </a:xfrm>
        </p:spPr>
        <p:txBody>
          <a:bodyPr/>
          <a:lstStyle/>
          <a:p>
            <a:r>
              <a:rPr lang="en-US" dirty="0"/>
              <a:t>The Operations Viewpoint …</a:t>
            </a:r>
          </a:p>
          <a:p>
            <a:r>
              <a:rPr lang="en-US" sz="1800" dirty="0"/>
              <a:t>Stakeholder Concerns:</a:t>
            </a:r>
          </a:p>
          <a:p>
            <a:pPr lvl="1"/>
            <a:r>
              <a:rPr lang="en-US" sz="1400" dirty="0"/>
              <a:t>The operations enabled by the system; </a:t>
            </a:r>
          </a:p>
          <a:p>
            <a:pPr lvl="1"/>
            <a:r>
              <a:rPr lang="en-US" sz="1400" dirty="0"/>
              <a:t>The activities carried out by the system; </a:t>
            </a:r>
          </a:p>
          <a:p>
            <a:pPr lvl="1"/>
            <a:r>
              <a:rPr lang="en-US" sz="1400" dirty="0"/>
              <a:t>The requirements on operations and activities; </a:t>
            </a:r>
          </a:p>
          <a:p>
            <a:pPr lvl="1"/>
            <a:r>
              <a:rPr lang="en-US" sz="1400" dirty="0"/>
              <a:t>The constraints on operations and activities; </a:t>
            </a:r>
          </a:p>
          <a:p>
            <a:pPr lvl="1"/>
            <a:r>
              <a:rPr lang="en-US" sz="1400" dirty="0"/>
              <a:t>How these support systems capabilities. </a:t>
            </a:r>
          </a:p>
          <a:p>
            <a:r>
              <a:rPr lang="en-US" sz="1800" dirty="0"/>
              <a:t>Operations Objects: </a:t>
            </a:r>
          </a:p>
          <a:p>
            <a:pPr lvl="1"/>
            <a:r>
              <a:rPr lang="en-US" sz="1400" dirty="0"/>
              <a:t>Types: Capabilities (), Processes (), Operations (), Activities (), Resources (systems, people, software, </a:t>
            </a:r>
            <a:r>
              <a:rPr lang="en-US" sz="1400" dirty="0" err="1"/>
              <a:t>etc</a:t>
            </a:r>
            <a:r>
              <a:rPr lang="en-US" sz="1400" dirty="0"/>
              <a:t>) having operational roles, data types; </a:t>
            </a:r>
          </a:p>
          <a:p>
            <a:pPr lvl="1"/>
            <a:r>
              <a:rPr lang="en-US" sz="1400" dirty="0"/>
              <a:t>Attributes: names, types, flows, relationships, requirements, interaction modes, policies, constraints; </a:t>
            </a:r>
          </a:p>
          <a:p>
            <a:r>
              <a:rPr lang="en-US" sz="1800" dirty="0"/>
              <a:t>Domains (boundaries of responsibility or ownership); </a:t>
            </a:r>
          </a:p>
          <a:p>
            <a:r>
              <a:rPr lang="en-US" sz="1800" dirty="0"/>
              <a:t>Relationships (implemented by, executed by, satisfies, provides); </a:t>
            </a:r>
          </a:p>
          <a:p>
            <a:r>
              <a:rPr lang="en-US" sz="1800" dirty="0"/>
              <a:t>Information (defined instances of requirements, plans, processes, resources, objectives, goals, scenarios, where formal specifications of the data to be exchanged are found in the Information Viewpoint).</a:t>
            </a:r>
          </a:p>
          <a:p>
            <a:endParaRPr lang="en-US" dirty="0"/>
          </a:p>
          <a:p>
            <a:endParaRPr lang="en-US"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10 October 2021</a:t>
            </a:r>
            <a:endParaRPr lang="en-US" dirty="0"/>
          </a:p>
        </p:txBody>
      </p:sp>
    </p:spTree>
    <p:extLst>
      <p:ext uri="{BB962C8B-B14F-4D97-AF65-F5344CB8AC3E}">
        <p14:creationId xmlns:p14="http://schemas.microsoft.com/office/powerpoint/2010/main" val="13828851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10 October 2021</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3FCCB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Operational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Operational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Operational Object</a:t>
            </a:r>
            <a:r>
              <a:rPr lang="en-US" altLang="ja-JP" sz="2000" dirty="0">
                <a:solidFill>
                  <a:srgbClr val="0099A6"/>
                </a:solidFill>
                <a:ea typeface="ＭＳ Ｐゴシック" pitchFamily="26" charset="-128"/>
                <a:cs typeface="ＭＳ Ｐゴシック" pitchFamily="26" charset="-128"/>
              </a:rPr>
              <a:t> Representation</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Capabilities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Properties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Processes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Products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 constraints</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Products are supplied to and requests are made of other Operational Objects </a:t>
            </a:r>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09571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operation is configured,</a:t>
            </a:r>
          </a:p>
          <a:p>
            <a:pPr eaLnBrk="1" hangingPunct="1"/>
            <a:r>
              <a:rPr kumimoji="1" lang="en-US" altLang="ja-JP" sz="1600" b="0" dirty="0">
                <a:latin typeface="Arial" panose="020B0604020202020204" pitchFamily="34" charset="0"/>
                <a:ea typeface="Osaka" charset="-128"/>
              </a:rPr>
              <a:t>    controlled, and reported upon</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5415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other Operations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30187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Issues</a:t>
            </a:r>
          </a:p>
          <a:p>
            <a:pPr eaLnBrk="1" hangingPunct="1"/>
            <a:r>
              <a:rPr kumimoji="1" lang="en-US" altLang="ja-JP" sz="1600" b="0" dirty="0">
                <a:latin typeface="Arial" panose="020B0604020202020204" pitchFamily="34" charset="0"/>
                <a:ea typeface="Osaka" charset="-128"/>
              </a:rPr>
              <a:t>  Resources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9925069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457200" y="134082"/>
            <a:ext cx="8229600" cy="682229"/>
          </a:xfrm>
        </p:spPr>
        <p:txBody>
          <a:bodyPr/>
          <a:lstStyle/>
          <a:p>
            <a:r>
              <a:rPr lang="en-US" sz="2400" dirty="0"/>
              <a:t>Operational Viewpoint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685800" y="914400"/>
            <a:ext cx="7715250" cy="2605565"/>
          </a:xfrm>
        </p:spPr>
        <p:txBody>
          <a:bodyPr/>
          <a:lstStyle/>
          <a:p>
            <a:r>
              <a:rPr lang="en-US" sz="1400" dirty="0"/>
              <a:t>For the Operational Viewpoint we need a set of terms and associated definitions.  </a:t>
            </a:r>
          </a:p>
          <a:p>
            <a:pPr lvl="1"/>
            <a:r>
              <a:rPr lang="en-US" sz="1100" dirty="0"/>
              <a:t>Process:</a:t>
            </a:r>
          </a:p>
          <a:p>
            <a:pPr lvl="2"/>
            <a:r>
              <a:rPr lang="en-US" sz="1000" u="sng" dirty="0"/>
              <a:t>“set of interrelated or interacting activities which transforms inputs into outputs” NIST</a:t>
            </a:r>
          </a:p>
          <a:p>
            <a:pPr lvl="1"/>
            <a:r>
              <a:rPr lang="en-US" sz="1100" dirty="0"/>
              <a:t>Activity:</a:t>
            </a:r>
          </a:p>
          <a:p>
            <a:pPr lvl="2"/>
            <a:r>
              <a:rPr lang="en-US" sz="1000" u="sng" dirty="0"/>
              <a:t>“Set of cohesive tasks of a process.” NIST</a:t>
            </a:r>
            <a:endParaRPr lang="en-US" sz="1000" dirty="0"/>
          </a:p>
          <a:p>
            <a:pPr lvl="1"/>
            <a:r>
              <a:rPr lang="en-US" sz="1100" dirty="0"/>
              <a:t>Procedure:</a:t>
            </a:r>
          </a:p>
          <a:p>
            <a:pPr lvl="2"/>
            <a:r>
              <a:rPr lang="en-US" sz="1000" u="sng" dirty="0"/>
              <a:t>“An ordered set of tasks for performing some action.” Wikipedia</a:t>
            </a:r>
          </a:p>
          <a:p>
            <a:pPr lvl="1"/>
            <a:r>
              <a:rPr lang="en-US" sz="1100" dirty="0"/>
              <a:t>Task:</a:t>
            </a:r>
          </a:p>
          <a:p>
            <a:pPr lvl="2"/>
            <a:r>
              <a:rPr lang="en-US" sz="1000" u="sng" dirty="0"/>
              <a:t>“A Task is a specific defined piece of work that, combined with other identified Tasks, composes the work in a specific specialty area or work role.”  NIST</a:t>
            </a:r>
          </a:p>
          <a:p>
            <a:pPr lvl="1"/>
            <a:r>
              <a:rPr lang="en-US" sz="1100" dirty="0"/>
              <a:t>Action:</a:t>
            </a:r>
          </a:p>
          <a:p>
            <a:pPr lvl="2"/>
            <a:r>
              <a:rPr lang="en-US" sz="1000" u="sng" dirty="0"/>
              <a:t>“An action is something that happens within an object, either with or without participation of another object. An interaction is an action performed by an object with participation of another object or with its environment. “ RASDS </a:t>
            </a:r>
          </a:p>
          <a:p>
            <a:pPr lvl="1"/>
            <a:r>
              <a:rPr lang="en-US" sz="1100" dirty="0"/>
              <a:t>Product:</a:t>
            </a:r>
          </a:p>
          <a:p>
            <a:pPr lvl="2"/>
            <a:r>
              <a:rPr lang="en-US" sz="1000" u="sng" dirty="0"/>
              <a:t>“Result of a process. Note: A system as a “product” is what is delivered by systems engineering.” NIST</a:t>
            </a:r>
          </a:p>
          <a:p>
            <a:pPr lvl="2"/>
            <a:endParaRPr lang="en-US" sz="10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10 October 2021</a:t>
            </a:r>
            <a:endParaRPr lang="en-US" b="0" dirty="0"/>
          </a:p>
        </p:txBody>
      </p:sp>
      <p:sp>
        <p:nvSpPr>
          <p:cNvPr id="5" name="Rectangle 4">
            <a:extLst>
              <a:ext uri="{FF2B5EF4-FFF2-40B4-BE49-F238E27FC236}">
                <a16:creationId xmlns:a16="http://schemas.microsoft.com/office/drawing/2014/main" id="{A2853BAD-A47A-194C-9120-09A5794E1783}"/>
              </a:ext>
            </a:extLst>
          </p:cNvPr>
          <p:cNvSpPr/>
          <p:nvPr/>
        </p:nvSpPr>
        <p:spPr bwMode="auto">
          <a:xfrm>
            <a:off x="2180606" y="3838967"/>
            <a:ext cx="628650" cy="228600"/>
          </a:xfrm>
          <a:prstGeom prst="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Process</a:t>
            </a:r>
          </a:p>
        </p:txBody>
      </p:sp>
      <p:sp>
        <p:nvSpPr>
          <p:cNvPr id="6" name="Rectangle 5">
            <a:extLst>
              <a:ext uri="{FF2B5EF4-FFF2-40B4-BE49-F238E27FC236}">
                <a16:creationId xmlns:a16="http://schemas.microsoft.com/office/drawing/2014/main" id="{40F7614F-30B3-8442-9F9C-A7067EA33AF0}"/>
              </a:ext>
            </a:extLst>
          </p:cNvPr>
          <p:cNvSpPr/>
          <p:nvPr/>
        </p:nvSpPr>
        <p:spPr bwMode="auto">
          <a:xfrm>
            <a:off x="3049492" y="4341154"/>
            <a:ext cx="628650" cy="2286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Activity</a:t>
            </a:r>
          </a:p>
        </p:txBody>
      </p:sp>
      <p:sp>
        <p:nvSpPr>
          <p:cNvPr id="7" name="Rectangle 6">
            <a:extLst>
              <a:ext uri="{FF2B5EF4-FFF2-40B4-BE49-F238E27FC236}">
                <a16:creationId xmlns:a16="http://schemas.microsoft.com/office/drawing/2014/main" id="{5BA8851E-7B67-764D-BB90-FFEAAD9C263C}"/>
              </a:ext>
            </a:extLst>
          </p:cNvPr>
          <p:cNvSpPr/>
          <p:nvPr/>
        </p:nvSpPr>
        <p:spPr bwMode="auto">
          <a:xfrm>
            <a:off x="4114800" y="4000797"/>
            <a:ext cx="742950" cy="2286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Procedure</a:t>
            </a:r>
          </a:p>
        </p:txBody>
      </p:sp>
      <p:sp>
        <p:nvSpPr>
          <p:cNvPr id="8" name="Rectangle 7">
            <a:extLst>
              <a:ext uri="{FF2B5EF4-FFF2-40B4-BE49-F238E27FC236}">
                <a16:creationId xmlns:a16="http://schemas.microsoft.com/office/drawing/2014/main" id="{CB76FCD9-4BA2-EF40-972E-2994F48DCD93}"/>
              </a:ext>
            </a:extLst>
          </p:cNvPr>
          <p:cNvSpPr/>
          <p:nvPr/>
        </p:nvSpPr>
        <p:spPr bwMode="auto">
          <a:xfrm>
            <a:off x="4317488" y="4608975"/>
            <a:ext cx="742950" cy="2286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Task</a:t>
            </a:r>
          </a:p>
        </p:txBody>
      </p:sp>
      <p:sp>
        <p:nvSpPr>
          <p:cNvPr id="9" name="Rectangle 8">
            <a:extLst>
              <a:ext uri="{FF2B5EF4-FFF2-40B4-BE49-F238E27FC236}">
                <a16:creationId xmlns:a16="http://schemas.microsoft.com/office/drawing/2014/main" id="{28D204C6-5B9B-584A-90D6-3677443F4367}"/>
              </a:ext>
            </a:extLst>
          </p:cNvPr>
          <p:cNvSpPr/>
          <p:nvPr/>
        </p:nvSpPr>
        <p:spPr bwMode="auto">
          <a:xfrm>
            <a:off x="5610790" y="4910047"/>
            <a:ext cx="742950" cy="2286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Action</a:t>
            </a:r>
          </a:p>
        </p:txBody>
      </p:sp>
      <p:cxnSp>
        <p:nvCxnSpPr>
          <p:cNvPr id="11" name="Straight Arrow Connector 10">
            <a:extLst>
              <a:ext uri="{FF2B5EF4-FFF2-40B4-BE49-F238E27FC236}">
                <a16:creationId xmlns:a16="http://schemas.microsoft.com/office/drawing/2014/main" id="{76820A51-1EBE-3343-BA39-AA165852F781}"/>
              </a:ext>
            </a:extLst>
          </p:cNvPr>
          <p:cNvCxnSpPr>
            <a:cxnSpLocks/>
            <a:stCxn id="5" idx="3"/>
            <a:endCxn id="6" idx="0"/>
          </p:cNvCxnSpPr>
          <p:nvPr/>
        </p:nvCxnSpPr>
        <p:spPr bwMode="auto">
          <a:xfrm>
            <a:off x="2809256" y="3953267"/>
            <a:ext cx="554561" cy="387887"/>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2" name="Rectangle 11">
            <a:extLst>
              <a:ext uri="{FF2B5EF4-FFF2-40B4-BE49-F238E27FC236}">
                <a16:creationId xmlns:a16="http://schemas.microsoft.com/office/drawing/2014/main" id="{0F55F8B9-86D1-E749-9D45-65064BD8BFC2}"/>
              </a:ext>
            </a:extLst>
          </p:cNvPr>
          <p:cNvSpPr/>
          <p:nvPr/>
        </p:nvSpPr>
        <p:spPr>
          <a:xfrm>
            <a:off x="2931590" y="3814768"/>
            <a:ext cx="628650" cy="403957"/>
          </a:xfrm>
          <a:prstGeom prst="rect">
            <a:avLst/>
          </a:prstGeom>
        </p:spPr>
        <p:txBody>
          <a:bodyPr wrap="square">
            <a:spAutoFit/>
          </a:bodyPr>
          <a:lstStyle/>
          <a:p>
            <a:r>
              <a:rPr lang="en-US" sz="675" dirty="0"/>
              <a:t>Has 1 .. Inter-related</a:t>
            </a:r>
          </a:p>
        </p:txBody>
      </p:sp>
      <p:cxnSp>
        <p:nvCxnSpPr>
          <p:cNvPr id="13" name="Straight Arrow Connector 12">
            <a:extLst>
              <a:ext uri="{FF2B5EF4-FFF2-40B4-BE49-F238E27FC236}">
                <a16:creationId xmlns:a16="http://schemas.microsoft.com/office/drawing/2014/main" id="{4529AF3A-9FCF-4742-918A-DD5291CE426A}"/>
              </a:ext>
            </a:extLst>
          </p:cNvPr>
          <p:cNvCxnSpPr>
            <a:cxnSpLocks/>
            <a:stCxn id="7" idx="2"/>
            <a:endCxn id="8" idx="0"/>
          </p:cNvCxnSpPr>
          <p:nvPr/>
        </p:nvCxnSpPr>
        <p:spPr bwMode="auto">
          <a:xfrm>
            <a:off x="4486275" y="4229397"/>
            <a:ext cx="202688" cy="379578"/>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BF622C40-60C7-9B4B-B0A1-BB09BDE5D199}"/>
              </a:ext>
            </a:extLst>
          </p:cNvPr>
          <p:cNvSpPr/>
          <p:nvPr/>
        </p:nvSpPr>
        <p:spPr>
          <a:xfrm>
            <a:off x="3448276" y="4583821"/>
            <a:ext cx="662726" cy="403957"/>
          </a:xfrm>
          <a:prstGeom prst="rect">
            <a:avLst/>
          </a:prstGeom>
        </p:spPr>
        <p:txBody>
          <a:bodyPr wrap="square">
            <a:spAutoFit/>
          </a:bodyPr>
          <a:lstStyle/>
          <a:p>
            <a:r>
              <a:rPr lang="en-US" sz="675" dirty="0"/>
              <a:t>Has cohesive set of 1 ..</a:t>
            </a:r>
          </a:p>
        </p:txBody>
      </p:sp>
      <p:cxnSp>
        <p:nvCxnSpPr>
          <p:cNvPr id="17" name="Straight Arrow Connector 16">
            <a:extLst>
              <a:ext uri="{FF2B5EF4-FFF2-40B4-BE49-F238E27FC236}">
                <a16:creationId xmlns:a16="http://schemas.microsoft.com/office/drawing/2014/main" id="{C5AD3588-0C12-A84E-B332-835F004F6EC1}"/>
              </a:ext>
            </a:extLst>
          </p:cNvPr>
          <p:cNvCxnSpPr>
            <a:cxnSpLocks/>
            <a:stCxn id="6" idx="3"/>
            <a:endCxn id="8" idx="1"/>
          </p:cNvCxnSpPr>
          <p:nvPr/>
        </p:nvCxnSpPr>
        <p:spPr bwMode="auto">
          <a:xfrm>
            <a:off x="3678143" y="4455455"/>
            <a:ext cx="639346" cy="26782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3" name="Rectangle 22">
            <a:extLst>
              <a:ext uri="{FF2B5EF4-FFF2-40B4-BE49-F238E27FC236}">
                <a16:creationId xmlns:a16="http://schemas.microsoft.com/office/drawing/2014/main" id="{A5677463-527F-5F4F-9A4C-03A65268AC30}"/>
              </a:ext>
            </a:extLst>
          </p:cNvPr>
          <p:cNvSpPr/>
          <p:nvPr/>
        </p:nvSpPr>
        <p:spPr>
          <a:xfrm>
            <a:off x="4550803" y="4256525"/>
            <a:ext cx="920445" cy="196208"/>
          </a:xfrm>
          <a:prstGeom prst="rect">
            <a:avLst/>
          </a:prstGeom>
        </p:spPr>
        <p:txBody>
          <a:bodyPr wrap="none">
            <a:spAutoFit/>
          </a:bodyPr>
          <a:lstStyle/>
          <a:p>
            <a:r>
              <a:rPr lang="en-US" sz="675" dirty="0"/>
              <a:t>Ordered set of 1 ..</a:t>
            </a:r>
          </a:p>
        </p:txBody>
      </p:sp>
      <p:cxnSp>
        <p:nvCxnSpPr>
          <p:cNvPr id="24" name="Straight Arrow Connector 23">
            <a:extLst>
              <a:ext uri="{FF2B5EF4-FFF2-40B4-BE49-F238E27FC236}">
                <a16:creationId xmlns:a16="http://schemas.microsoft.com/office/drawing/2014/main" id="{081ABF0E-23A2-014D-8A67-C84A0E658773}"/>
              </a:ext>
            </a:extLst>
          </p:cNvPr>
          <p:cNvCxnSpPr>
            <a:cxnSpLocks/>
            <a:stCxn id="8" idx="3"/>
            <a:endCxn id="9" idx="1"/>
          </p:cNvCxnSpPr>
          <p:nvPr/>
        </p:nvCxnSpPr>
        <p:spPr bwMode="auto">
          <a:xfrm>
            <a:off x="5060439" y="4723276"/>
            <a:ext cx="550352" cy="30107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9" name="Rectangle 28">
            <a:extLst>
              <a:ext uri="{FF2B5EF4-FFF2-40B4-BE49-F238E27FC236}">
                <a16:creationId xmlns:a16="http://schemas.microsoft.com/office/drawing/2014/main" id="{2E7D41CA-89EE-4B4F-B189-199A2CFB2281}"/>
              </a:ext>
            </a:extLst>
          </p:cNvPr>
          <p:cNvSpPr/>
          <p:nvPr/>
        </p:nvSpPr>
        <p:spPr>
          <a:xfrm>
            <a:off x="5131831" y="4626728"/>
            <a:ext cx="675185" cy="196208"/>
          </a:xfrm>
          <a:prstGeom prst="rect">
            <a:avLst/>
          </a:prstGeom>
        </p:spPr>
        <p:txBody>
          <a:bodyPr wrap="none">
            <a:spAutoFit/>
          </a:bodyPr>
          <a:lstStyle/>
          <a:p>
            <a:r>
              <a:rPr lang="en-US" sz="675" dirty="0"/>
              <a:t>Performs …</a:t>
            </a:r>
          </a:p>
        </p:txBody>
      </p:sp>
      <p:sp>
        <p:nvSpPr>
          <p:cNvPr id="30" name="Rectangle 29">
            <a:extLst>
              <a:ext uri="{FF2B5EF4-FFF2-40B4-BE49-F238E27FC236}">
                <a16:creationId xmlns:a16="http://schemas.microsoft.com/office/drawing/2014/main" id="{ACF7FD29-260C-674F-8415-88AB152B09A0}"/>
              </a:ext>
            </a:extLst>
          </p:cNvPr>
          <p:cNvSpPr/>
          <p:nvPr/>
        </p:nvSpPr>
        <p:spPr bwMode="auto">
          <a:xfrm>
            <a:off x="2390368" y="4860820"/>
            <a:ext cx="628650" cy="2286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Product</a:t>
            </a:r>
          </a:p>
        </p:txBody>
      </p:sp>
      <p:cxnSp>
        <p:nvCxnSpPr>
          <p:cNvPr id="31" name="Straight Arrow Connector 30">
            <a:extLst>
              <a:ext uri="{FF2B5EF4-FFF2-40B4-BE49-F238E27FC236}">
                <a16:creationId xmlns:a16="http://schemas.microsoft.com/office/drawing/2014/main" id="{86197375-4FC7-2F4D-9AE4-2D44E7B7DD35}"/>
              </a:ext>
            </a:extLst>
          </p:cNvPr>
          <p:cNvCxnSpPr>
            <a:cxnSpLocks/>
            <a:stCxn id="5" idx="2"/>
            <a:endCxn id="30" idx="0"/>
          </p:cNvCxnSpPr>
          <p:nvPr/>
        </p:nvCxnSpPr>
        <p:spPr bwMode="auto">
          <a:xfrm>
            <a:off x="2494931" y="4067567"/>
            <a:ext cx="209762" cy="793253"/>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6" name="Rectangle 35">
            <a:extLst>
              <a:ext uri="{FF2B5EF4-FFF2-40B4-BE49-F238E27FC236}">
                <a16:creationId xmlns:a16="http://schemas.microsoft.com/office/drawing/2014/main" id="{70F4A63B-AAFC-9042-8050-0D059E827206}"/>
              </a:ext>
            </a:extLst>
          </p:cNvPr>
          <p:cNvSpPr/>
          <p:nvPr/>
        </p:nvSpPr>
        <p:spPr>
          <a:xfrm>
            <a:off x="2030491" y="4266755"/>
            <a:ext cx="579005" cy="196208"/>
          </a:xfrm>
          <a:prstGeom prst="rect">
            <a:avLst/>
          </a:prstGeom>
        </p:spPr>
        <p:txBody>
          <a:bodyPr wrap="none">
            <a:spAutoFit/>
          </a:bodyPr>
          <a:lstStyle/>
          <a:p>
            <a:r>
              <a:rPr lang="en-US" sz="675" dirty="0"/>
              <a:t>Produces</a:t>
            </a:r>
          </a:p>
        </p:txBody>
      </p:sp>
      <p:sp>
        <p:nvSpPr>
          <p:cNvPr id="38" name="Rectangle 37">
            <a:extLst>
              <a:ext uri="{FF2B5EF4-FFF2-40B4-BE49-F238E27FC236}">
                <a16:creationId xmlns:a16="http://schemas.microsoft.com/office/drawing/2014/main" id="{24E9E399-40F2-5744-99B6-D4A3C185AA53}"/>
              </a:ext>
            </a:extLst>
          </p:cNvPr>
          <p:cNvSpPr/>
          <p:nvPr/>
        </p:nvSpPr>
        <p:spPr bwMode="auto">
          <a:xfrm>
            <a:off x="4597231" y="5178451"/>
            <a:ext cx="742950" cy="2286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Work</a:t>
            </a:r>
          </a:p>
        </p:txBody>
      </p:sp>
      <p:cxnSp>
        <p:nvCxnSpPr>
          <p:cNvPr id="39" name="Straight Arrow Connector 38">
            <a:extLst>
              <a:ext uri="{FF2B5EF4-FFF2-40B4-BE49-F238E27FC236}">
                <a16:creationId xmlns:a16="http://schemas.microsoft.com/office/drawing/2014/main" id="{189AA355-BB0F-FB42-96A1-8E66E12A017D}"/>
              </a:ext>
            </a:extLst>
          </p:cNvPr>
          <p:cNvCxnSpPr>
            <a:cxnSpLocks/>
            <a:stCxn id="8" idx="2"/>
            <a:endCxn id="38" idx="0"/>
          </p:cNvCxnSpPr>
          <p:nvPr/>
        </p:nvCxnSpPr>
        <p:spPr bwMode="auto">
          <a:xfrm>
            <a:off x="4688964" y="4837576"/>
            <a:ext cx="279743" cy="34087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3" name="Rectangle 42">
            <a:extLst>
              <a:ext uri="{FF2B5EF4-FFF2-40B4-BE49-F238E27FC236}">
                <a16:creationId xmlns:a16="http://schemas.microsoft.com/office/drawing/2014/main" id="{AE5C02DE-7C78-5543-923F-DA0A5793B687}"/>
              </a:ext>
            </a:extLst>
          </p:cNvPr>
          <p:cNvSpPr/>
          <p:nvPr/>
        </p:nvSpPr>
        <p:spPr>
          <a:xfrm>
            <a:off x="4853786" y="4937785"/>
            <a:ext cx="367408" cy="196208"/>
          </a:xfrm>
          <a:prstGeom prst="rect">
            <a:avLst/>
          </a:prstGeom>
        </p:spPr>
        <p:txBody>
          <a:bodyPr wrap="none">
            <a:spAutoFit/>
          </a:bodyPr>
          <a:lstStyle/>
          <a:p>
            <a:r>
              <a:rPr lang="en-US" sz="675" dirty="0"/>
              <a:t>Is …</a:t>
            </a:r>
          </a:p>
        </p:txBody>
      </p:sp>
      <p:sp>
        <p:nvSpPr>
          <p:cNvPr id="45" name="Rectangle 44">
            <a:extLst>
              <a:ext uri="{FF2B5EF4-FFF2-40B4-BE49-F238E27FC236}">
                <a16:creationId xmlns:a16="http://schemas.microsoft.com/office/drawing/2014/main" id="{B5AC44EF-102E-2942-B54D-026F58852C07}"/>
              </a:ext>
            </a:extLst>
          </p:cNvPr>
          <p:cNvSpPr/>
          <p:nvPr/>
        </p:nvSpPr>
        <p:spPr bwMode="auto">
          <a:xfrm>
            <a:off x="6524006" y="5475447"/>
            <a:ext cx="742950" cy="276999"/>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err="1">
                <a:latin typeface="Arial" pitchFamily="-107" charset="0"/>
              </a:rPr>
              <a:t>OperationsObject</a:t>
            </a:r>
            <a:endParaRPr lang="en-US" sz="900" dirty="0">
              <a:latin typeface="Arial" pitchFamily="-107" charset="0"/>
            </a:endParaRPr>
          </a:p>
        </p:txBody>
      </p:sp>
      <p:cxnSp>
        <p:nvCxnSpPr>
          <p:cNvPr id="46" name="Straight Arrow Connector 45">
            <a:extLst>
              <a:ext uri="{FF2B5EF4-FFF2-40B4-BE49-F238E27FC236}">
                <a16:creationId xmlns:a16="http://schemas.microsoft.com/office/drawing/2014/main" id="{DDD542FF-0109-3C49-8688-F23143927A4F}"/>
              </a:ext>
            </a:extLst>
          </p:cNvPr>
          <p:cNvCxnSpPr>
            <a:cxnSpLocks/>
            <a:stCxn id="9" idx="3"/>
            <a:endCxn id="45" idx="0"/>
          </p:cNvCxnSpPr>
          <p:nvPr/>
        </p:nvCxnSpPr>
        <p:spPr bwMode="auto">
          <a:xfrm>
            <a:off x="6353740" y="5024348"/>
            <a:ext cx="541742" cy="45110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7" name="Rectangle 46">
            <a:extLst>
              <a:ext uri="{FF2B5EF4-FFF2-40B4-BE49-F238E27FC236}">
                <a16:creationId xmlns:a16="http://schemas.microsoft.com/office/drawing/2014/main" id="{7D95B418-8042-5E47-9C74-33CACDDF34A7}"/>
              </a:ext>
            </a:extLst>
          </p:cNvPr>
          <p:cNvSpPr/>
          <p:nvPr/>
        </p:nvSpPr>
        <p:spPr>
          <a:xfrm>
            <a:off x="6464802" y="4873810"/>
            <a:ext cx="616418" cy="300082"/>
          </a:xfrm>
          <a:prstGeom prst="rect">
            <a:avLst/>
          </a:prstGeom>
        </p:spPr>
        <p:txBody>
          <a:bodyPr wrap="square">
            <a:spAutoFit/>
          </a:bodyPr>
          <a:lstStyle/>
          <a:p>
            <a:r>
              <a:rPr lang="en-US" sz="675" dirty="0"/>
              <a:t>Occurs  within …</a:t>
            </a:r>
          </a:p>
        </p:txBody>
      </p:sp>
    </p:spTree>
    <p:extLst>
      <p:ext uri="{BB962C8B-B14F-4D97-AF65-F5344CB8AC3E}">
        <p14:creationId xmlns:p14="http://schemas.microsoft.com/office/powerpoint/2010/main" val="13501615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Viewpoint - New</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Physical Viewpoint describes the engineered decomposition of the space system into physical components (Nodes) that connect to other Nodes. The Physical Viewpoint describes the physical aspects of the space system and the external environment within which it operates, the physical connections and behavior (fixity or motion) of the nodes, and their physical composition. </a:t>
            </a:r>
          </a:p>
          <a:p>
            <a:endParaRPr lang="en-US" sz="1800" dirty="0"/>
          </a:p>
          <a:p>
            <a:r>
              <a:rPr lang="en-US" sz="1800" dirty="0"/>
              <a:t>Stakeholder Concerns:</a:t>
            </a:r>
          </a:p>
          <a:p>
            <a:pPr lvl="1"/>
            <a:r>
              <a:rPr lang="en-US" sz="1600" dirty="0"/>
              <a:t>The physical elements (Nodes) that compose the system; </a:t>
            </a:r>
          </a:p>
          <a:p>
            <a:pPr lvl="1"/>
            <a:r>
              <a:rPr lang="en-US" sz="1600" dirty="0"/>
              <a:t>The physical connections among the physical elements in the system and </a:t>
            </a:r>
            <a:r>
              <a:rPr lang="en-US" sz="1600" dirty="0">
                <a:ea typeface="ＭＳ Ｐゴシック" pitchFamily="26" charset="-128"/>
              </a:rPr>
              <a:t>the flows and functions required to support these connections among objects in the system; </a:t>
            </a:r>
            <a:endParaRPr lang="en-US" sz="1600" dirty="0"/>
          </a:p>
          <a:p>
            <a:pPr lvl="1"/>
            <a:r>
              <a:rPr lang="en-US" sz="1600" dirty="0"/>
              <a:t>The characterization of these different physical aspects in their own views, with tailored language for connection modalities: mechanical, electrical, thermal, electro-magnetic, gravitational, propulsive, ..; </a:t>
            </a:r>
          </a:p>
          <a:p>
            <a:pPr lvl="1"/>
            <a:r>
              <a:rPr lang="en-US" sz="1600" dirty="0">
                <a:ea typeface="ＭＳ Ｐゴシック" pitchFamily="26" charset="-128"/>
              </a:rPr>
              <a:t>The selected allocation of physical functions to the nodes of the system, including their implementation choices and constraints on implementation, connections, configuration, and features imposed by the nature of the physical connections and the environment; </a:t>
            </a:r>
          </a:p>
          <a:p>
            <a:pPr lvl="1"/>
            <a:r>
              <a:rPr lang="en-US" sz="1600" dirty="0">
                <a:ea typeface="ＭＳ Ｐゴシック" pitchFamily="26" charset="-128"/>
              </a:rPr>
              <a:t>The behavior and performance of elements in the system, including their capabilities, fixity or physical motion, and their interactions with the physical environment. </a:t>
            </a:r>
          </a:p>
          <a:p>
            <a:pPr lvl="1"/>
            <a:r>
              <a:rPr lang="en-US" sz="1600" dirty="0"/>
              <a:t>The impacts and constraints on connections, energy flows, motion, …. </a:t>
            </a:r>
          </a:p>
          <a:p>
            <a:pPr marL="0" indent="0">
              <a:buNone/>
            </a:pPr>
            <a:endParaRPr lang="en-US" sz="1800" dirty="0"/>
          </a:p>
          <a:p>
            <a:pPr marL="0" indent="0">
              <a:buNone/>
            </a:pPr>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10 October 2021</a:t>
            </a:r>
            <a:endParaRPr lang="en-US" dirty="0"/>
          </a:p>
        </p:txBody>
      </p:sp>
    </p:spTree>
    <p:extLst>
      <p:ext uri="{BB962C8B-B14F-4D97-AF65-F5344CB8AC3E}">
        <p14:creationId xmlns:p14="http://schemas.microsoft.com/office/powerpoint/2010/main" val="29673103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 Structural Viewpoint - New</a:t>
            </a:r>
            <a:r>
              <a:rPr lang="en-US" dirty="0">
                <a:solidFill>
                  <a:srgbClr val="0099A6"/>
                </a:solidFill>
              </a:rPr>
              <a: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800" dirty="0"/>
              <a:t>Engineering Objects (Nodes, Links, Applications): </a:t>
            </a:r>
            <a:endParaRPr lang="en-US" sz="1200" dirty="0"/>
          </a:p>
          <a:p>
            <a:pPr lvl="1"/>
            <a:r>
              <a:rPr lang="en-US" sz="1600" dirty="0"/>
              <a:t>Nodes (hardware Engineering Objects, provide mechanical, power, thermal and other structural or physical resources, connection points, performance and other associated physical behavior): </a:t>
            </a:r>
            <a:endParaRPr lang="en-US" sz="1050" dirty="0"/>
          </a:p>
          <a:p>
            <a:pPr lvl="2"/>
            <a:r>
              <a:rPr lang="en-US" sz="1200" dirty="0"/>
              <a:t>Types: hardware objects, composite hardware objects; </a:t>
            </a:r>
            <a:endParaRPr lang="en-US" sz="600" dirty="0"/>
          </a:p>
          <a:p>
            <a:pPr lvl="2"/>
            <a:r>
              <a:rPr lang="en-US" sz="1200" dirty="0"/>
              <a:t>Attributes: name, type, location (place, trajectory, orbit), laws of motion, physical interfaces, capabilities (e.g., attachment type, fixity / motion, connection properties, etc.), allocated functions, constraints; </a:t>
            </a:r>
          </a:p>
          <a:p>
            <a:pPr lvl="1"/>
            <a:r>
              <a:rPr lang="en-US" sz="1600" dirty="0"/>
              <a:t> Connections between Nodes (associated physical flows, behaviors, and properties); </a:t>
            </a:r>
          </a:p>
          <a:p>
            <a:pPr lvl="2"/>
            <a:r>
              <a:rPr lang="en-US" sz="1200" dirty="0"/>
              <a:t>Types: connectors / weldments / mating surfaces, joints, waveguides, heat pipes, cables, free-space radiation, …</a:t>
            </a:r>
          </a:p>
          <a:p>
            <a:pPr lvl="2"/>
            <a:r>
              <a:rPr lang="en-US" sz="1200" dirty="0"/>
              <a:t>Attributes: name, type, end-points (connected nodes), physical interfaces, performance (e.g., capacity, flows, range of motion), constraints, environmental effects, etc.);</a:t>
            </a:r>
            <a:r>
              <a:rPr lang="en-US" sz="1600" dirty="0"/>
              <a:t> </a:t>
            </a:r>
          </a:p>
          <a:p>
            <a:r>
              <a:rPr lang="en-US" sz="1800" dirty="0"/>
              <a:t>Relationships (composition, interfaces/connections, constraints, configurations, allocation); </a:t>
            </a:r>
            <a:endParaRPr lang="en-US" sz="1100" dirty="0"/>
          </a:p>
          <a:p>
            <a:pPr lvl="1"/>
            <a:r>
              <a:rPr lang="en-US" sz="1600" dirty="0"/>
              <a:t>Environment (physical environs, physical forces [gravity, electromagnetic, radiation, and others], physical interactions and effects); </a:t>
            </a:r>
            <a:endParaRPr lang="en-US" sz="1050" dirty="0"/>
          </a:p>
          <a:p>
            <a:pPr lvl="1"/>
            <a:r>
              <a:rPr lang="en-US" sz="1600" dirty="0"/>
              <a:t>Information (defined representations of data that are exchanged among Engineering Objects, where formal specifications of data architecture are found in the Information Viewpoint). </a:t>
            </a:r>
            <a:endParaRPr lang="en-US" sz="1050" dirty="0"/>
          </a:p>
          <a:p>
            <a:endParaRPr lang="en-US" sz="1800" dirty="0"/>
          </a:p>
          <a:p>
            <a:r>
              <a:rPr lang="en-US" sz="1800" dirty="0"/>
              <a:t>NOTE – Physical Nodes and Connections in any given space system may include many more aspects and many more attributes than those shown here.  The Communications aspects of Nodes and Links are covered in the Connectivity Viewpoint.</a:t>
            </a:r>
            <a:endParaRPr lang="en-US" sz="110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10 October 2021</a:t>
            </a:r>
            <a:endParaRPr lang="en-US" dirty="0"/>
          </a:p>
        </p:txBody>
      </p:sp>
    </p:spTree>
    <p:extLst>
      <p:ext uri="{BB962C8B-B14F-4D97-AF65-F5344CB8AC3E}">
        <p14:creationId xmlns:p14="http://schemas.microsoft.com/office/powerpoint/2010/main" val="1339329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10 October 2021</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1"/>
            <a:ext cx="8229600" cy="724445"/>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Physical / Structural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(Hardware Component Representation)</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19222" y="3787819"/>
            <a:ext cx="449353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attributes (mass, power, moment of inertia, thermal)</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 / frame of reference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Connection types (flows, energetic, structural,…)</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32627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Physical Connections </a:t>
            </a:r>
          </a:p>
          <a:p>
            <a:pPr eaLnBrk="1" hangingPunct="1"/>
            <a:r>
              <a:rPr kumimoji="1" lang="en-US" altLang="ja-JP" sz="1400" b="0" dirty="0">
                <a:latin typeface="Arial" panose="020B0604020202020204" pitchFamily="34" charset="0"/>
                <a:ea typeface="Osaka" charset="-128"/>
              </a:rPr>
              <a:t>to other Components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31069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Components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2365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P</a:t>
            </a:r>
            <a:r>
              <a:rPr kumimoji="1" lang="en-US" altLang="ja-JP" sz="1400" b="0" dirty="0">
                <a:latin typeface="Arial" panose="020B0604020202020204" pitchFamily="34" charset="0"/>
                <a:ea typeface="Osaka" charset="-128"/>
              </a:rPr>
              <a:t>hysical Connections </a:t>
            </a:r>
          </a:p>
          <a:p>
            <a:pPr eaLnBrk="1" hangingPunct="1"/>
            <a:r>
              <a:rPr kumimoji="1" lang="en-US" altLang="ja-JP" sz="1400" b="0" dirty="0">
                <a:latin typeface="Arial" panose="020B0604020202020204" pitchFamily="34" charset="0"/>
                <a:ea typeface="Osaka" charset="-128"/>
              </a:rPr>
              <a:t>from other Components</a:t>
            </a:r>
            <a:endParaRPr kumimoji="1" lang="en-US" altLang="ja-JP" sz="18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 Physical 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Different Connection types will be treated as different aspects of the Nodes.</a:t>
            </a:r>
          </a:p>
          <a:p>
            <a:pPr eaLnBrk="1" hangingPunct="1"/>
            <a:r>
              <a:rPr kumimoji="1" lang="en-US" altLang="ja-JP" sz="1400" b="0" dirty="0">
                <a:latin typeface="Arial" panose="020B0604020202020204" pitchFamily="34" charset="0"/>
                <a:ea typeface="Osaka" charset="-128"/>
              </a:rPr>
              <a:t>They may require different descriptors and attributes for the different flows and Connections.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384995"/>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Other energetic inputs, gravity, Solar, radiation,…</a:t>
            </a:r>
          </a:p>
        </p:txBody>
      </p:sp>
    </p:spTree>
    <p:extLst>
      <p:ext uri="{BB962C8B-B14F-4D97-AF65-F5344CB8AC3E}">
        <p14:creationId xmlns:p14="http://schemas.microsoft.com/office/powerpoint/2010/main" val="27980056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C0BEF-0ED1-F746-9F4D-F8D9E762C932}"/>
              </a:ext>
            </a:extLst>
          </p:cNvPr>
          <p:cNvSpPr>
            <a:spLocks noGrp="1"/>
          </p:cNvSpPr>
          <p:nvPr>
            <p:ph type="title"/>
          </p:nvPr>
        </p:nvSpPr>
        <p:spPr/>
        <p:txBody>
          <a:bodyPr/>
          <a:lstStyle/>
          <a:p>
            <a:r>
              <a:rPr lang="en-US" dirty="0"/>
              <a:t>Physical Viewpoint Ontology</a:t>
            </a:r>
          </a:p>
        </p:txBody>
      </p:sp>
      <p:pic>
        <p:nvPicPr>
          <p:cNvPr id="6" name="Content Placeholder 5">
            <a:extLst>
              <a:ext uri="{FF2B5EF4-FFF2-40B4-BE49-F238E27FC236}">
                <a16:creationId xmlns:a16="http://schemas.microsoft.com/office/drawing/2014/main" id="{826E3555-023C-8346-A816-D1427C18F83A}"/>
              </a:ext>
            </a:extLst>
          </p:cNvPr>
          <p:cNvPicPr>
            <a:picLocks noGrp="1" noChangeAspect="1"/>
          </p:cNvPicPr>
          <p:nvPr>
            <p:ph idx="1"/>
          </p:nvPr>
        </p:nvPicPr>
        <p:blipFill rotWithShape="1">
          <a:blip r:embed="rId2"/>
          <a:srcRect l="29219" t="16633" r="29200" b="4342"/>
          <a:stretch/>
        </p:blipFill>
        <p:spPr>
          <a:xfrm rot="5400000">
            <a:off x="2692522" y="-835499"/>
            <a:ext cx="3651073" cy="8979672"/>
          </a:xfrm>
        </p:spPr>
      </p:pic>
      <p:sp>
        <p:nvSpPr>
          <p:cNvPr id="2" name="Date Placeholder 1">
            <a:extLst>
              <a:ext uri="{FF2B5EF4-FFF2-40B4-BE49-F238E27FC236}">
                <a16:creationId xmlns:a16="http://schemas.microsoft.com/office/drawing/2014/main" id="{A1901F9E-972F-D047-859E-1EF59EE112C5}"/>
              </a:ext>
            </a:extLst>
          </p:cNvPr>
          <p:cNvSpPr>
            <a:spLocks noGrp="1"/>
          </p:cNvSpPr>
          <p:nvPr>
            <p:ph type="dt" sz="half" idx="10"/>
          </p:nvPr>
        </p:nvSpPr>
        <p:spPr/>
        <p:txBody>
          <a:bodyPr/>
          <a:lstStyle/>
          <a:p>
            <a:r>
              <a:rPr lang="en-US"/>
              <a:t>10 October 2021</a:t>
            </a:r>
            <a:endParaRPr lang="en-US" dirty="0"/>
          </a:p>
        </p:txBody>
      </p:sp>
    </p:spTree>
    <p:extLst>
      <p:ext uri="{BB962C8B-B14F-4D97-AF65-F5344CB8AC3E}">
        <p14:creationId xmlns:p14="http://schemas.microsoft.com/office/powerpoint/2010/main" val="2950877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685800" y="76200"/>
            <a:ext cx="7772400" cy="381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000" dirty="0"/>
              <a:t>Physical / Structural Viewpoint - </a:t>
            </a:r>
            <a:br>
              <a:rPr lang="en-US" sz="2000" dirty="0"/>
            </a:br>
            <a:r>
              <a:rPr lang="en-US" sz="2000" dirty="0"/>
              <a:t>Component / Connector Examples</a:t>
            </a:r>
          </a:p>
        </p:txBody>
      </p:sp>
      <p:sp>
        <p:nvSpPr>
          <p:cNvPr id="16390" name="Rectangle 6"/>
          <p:cNvSpPr>
            <a:spLocks noChangeArrowheads="1"/>
          </p:cNvSpPr>
          <p:nvPr/>
        </p:nvSpPr>
        <p:spPr bwMode="auto">
          <a:xfrm>
            <a:off x="533400" y="1371600"/>
            <a:ext cx="7772400" cy="392668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Structural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(S/C bus, physical link, arm/articulation, structural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(joint, bolt (incl explosive), weld)</a:t>
            </a:r>
            <a:r>
              <a:rPr lang="en-US" sz="1600" b="1" dirty="0">
                <a:solidFill>
                  <a:srgbClr val="C403DA"/>
                </a:solidFill>
                <a:latin typeface="Arial" charset="0"/>
              </a:rPr>
              <a:t> </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Power</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(solar panel, battery, RTG, switches, power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(power bus, rotational power connectors)</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Thermal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(cooler, heater, thermal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(heat pipe, duct, free space radiation)</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Propulsion</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(motor, wheel, thruster, gyro)</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(contact patch, gravity, radiation pressure)</a:t>
            </a:r>
          </a:p>
        </p:txBody>
      </p:sp>
      <p:sp>
        <p:nvSpPr>
          <p:cNvPr id="2" name="Date Placeholder 1">
            <a:extLst>
              <a:ext uri="{FF2B5EF4-FFF2-40B4-BE49-F238E27FC236}">
                <a16:creationId xmlns:a16="http://schemas.microsoft.com/office/drawing/2014/main" id="{7AD48EF7-191A-5340-8282-DDCEB556CA06}"/>
              </a:ext>
            </a:extLst>
          </p:cNvPr>
          <p:cNvSpPr>
            <a:spLocks noGrp="1"/>
          </p:cNvSpPr>
          <p:nvPr>
            <p:ph type="dt" sz="half" idx="2"/>
          </p:nvPr>
        </p:nvSpPr>
        <p:spPr>
          <a:xfrm>
            <a:off x="0" y="6589712"/>
            <a:ext cx="1731963" cy="268288"/>
          </a:xfrm>
        </p:spPr>
        <p:txBody>
          <a:bodyPr/>
          <a:lstStyle/>
          <a:p>
            <a:r>
              <a:rPr lang="en-US"/>
              <a:t>10 October 2021</a:t>
            </a:r>
            <a:endParaRPr lang="en-US" dirty="0"/>
          </a:p>
        </p:txBody>
      </p:sp>
    </p:spTree>
    <p:extLst>
      <p:ext uri="{BB962C8B-B14F-4D97-AF65-F5344CB8AC3E}">
        <p14:creationId xmlns:p14="http://schemas.microsoft.com/office/powerpoint/2010/main" val="61642730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10 October 2021</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027972" y="990600"/>
            <a:ext cx="4568825" cy="3806825"/>
          </a:xfrm>
          <a:prstGeom prst="cube">
            <a:avLst>
              <a:gd name="adj" fmla="val 1852"/>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23888" y="82550"/>
            <a:ext cx="7772400" cy="838200"/>
          </a:xfrm>
          <a:noFill/>
        </p:spPr>
        <p:txBody>
          <a:bodyPr vert="horz" wrap="square" lIns="91440" tIns="45720" rIns="91440" bIns="45720" numCol="1" anchor="t" anchorCtr="0" compatLnSpc="1">
            <a:prstTxWarp prst="textNoShape">
              <a:avLst/>
            </a:prstTxWarp>
          </a:bodyPr>
          <a:lstStyle/>
          <a:p>
            <a:r>
              <a:rPr lang="en-US" altLang="en-US" sz="3200" kern="1200" dirty="0">
                <a:solidFill>
                  <a:srgbClr val="0099A6"/>
                </a:solidFill>
                <a:latin typeface="Arial" charset="0"/>
                <a:ea typeface="ＭＳ Ｐゴシック" charset="0"/>
              </a:rPr>
              <a:t>Physical / Structural View</a:t>
            </a:r>
          </a:p>
        </p:txBody>
      </p:sp>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5648934" y="3376613"/>
            <a:ext cx="1400175" cy="1238250"/>
          </a:xfrm>
          <a:prstGeom prst="cube">
            <a:avLst>
              <a:gd name="adj" fmla="val 15426"/>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5206022" y="2833688"/>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4672622" y="1393825"/>
            <a:ext cx="2500313" cy="1439863"/>
          </a:xfrm>
          <a:prstGeom prst="cube">
            <a:avLst>
              <a:gd name="adj" fmla="val 15417"/>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5126647" y="1857375"/>
            <a:ext cx="1379538" cy="73025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5751392" y="3842928"/>
            <a:ext cx="10239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ACS</a:t>
            </a:r>
          </a:p>
          <a:p>
            <a:pPr algn="ctr"/>
            <a:r>
              <a:rPr lang="en-US" altLang="en-US" sz="1400" b="1" dirty="0">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3097853" y="3138488"/>
            <a:ext cx="4086193" cy="79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5691797" y="2801938"/>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6349022" y="3138488"/>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116029" y="5122863"/>
            <a:ext cx="284084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Arial" panose="020B0604020202020204" pitchFamily="34" charset="0"/>
              </a:rPr>
              <a:t>Physical / Structural Concerns:</a:t>
            </a:r>
          </a:p>
          <a:p>
            <a:pPr lvl="1"/>
            <a:r>
              <a:rPr lang="en-US" altLang="en-US" sz="1400" dirty="0">
                <a:latin typeface="Arial" panose="020B0604020202020204" pitchFamily="34" charset="0"/>
              </a:rPr>
              <a:t>Physical connection</a:t>
            </a:r>
          </a:p>
          <a:p>
            <a:pPr lvl="1"/>
            <a:r>
              <a:rPr lang="en-US" altLang="en-US" sz="1400" dirty="0">
                <a:latin typeface="Arial" panose="020B0604020202020204" pitchFamily="34" charset="0"/>
              </a:rPr>
              <a:t>Power / Thermal</a:t>
            </a:r>
          </a:p>
          <a:p>
            <a:pPr lvl="1"/>
            <a:r>
              <a:rPr lang="en-US" altLang="en-US" sz="1400" dirty="0">
                <a:latin typeface="Arial" panose="020B0604020202020204" pitchFamily="34" charset="0"/>
              </a:rPr>
              <a:t>Physical Environment </a:t>
            </a:r>
          </a:p>
          <a:p>
            <a:pPr lvl="1"/>
            <a:r>
              <a:rPr lang="en-US" altLang="en-US" sz="1400" dirty="0">
                <a:latin typeface="Arial" panose="020B0604020202020204" pitchFamily="34" charset="0"/>
              </a:rPr>
              <a:t>Behaviors</a:t>
            </a:r>
          </a:p>
          <a:p>
            <a:pPr lvl="1"/>
            <a:r>
              <a:rPr lang="en-US" altLang="en-US" sz="1400" dirty="0">
                <a:latin typeface="Arial" panose="020B0604020202020204" pitchFamily="34" charset="0"/>
              </a:rPr>
              <a:t>Constraints </a:t>
            </a:r>
          </a:p>
          <a:p>
            <a:pPr lvl="1"/>
            <a:r>
              <a:rPr lang="en-US" altLang="en-US" sz="1400" dirty="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4582134" y="984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
        <p:nvSpPr>
          <p:cNvPr id="32" name="AutoShape 33">
            <a:extLst>
              <a:ext uri="{FF2B5EF4-FFF2-40B4-BE49-F238E27FC236}">
                <a16:creationId xmlns:a16="http://schemas.microsoft.com/office/drawing/2014/main" id="{151A6188-AEC2-B340-953E-84766A2636FD}"/>
              </a:ext>
            </a:extLst>
          </p:cNvPr>
          <p:cNvSpPr>
            <a:spLocks noChangeArrowheads="1"/>
          </p:cNvSpPr>
          <p:nvPr/>
        </p:nvSpPr>
        <p:spPr bwMode="auto">
          <a:xfrm>
            <a:off x="1905000" y="1069980"/>
            <a:ext cx="1285959" cy="4835516"/>
          </a:xfrm>
          <a:prstGeom prst="cube">
            <a:avLst>
              <a:gd name="adj" fmla="val 86771"/>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181129" y="2018314"/>
            <a:ext cx="939948" cy="1468437"/>
          </a:xfrm>
          <a:prstGeom prst="cube">
            <a:avLst>
              <a:gd name="adj" fmla="val 59398"/>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123408" y="2548797"/>
            <a:ext cx="1182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Spacecraft</a:t>
            </a:r>
          </a:p>
          <a:p>
            <a:pPr algn="ctr"/>
            <a:r>
              <a:rPr lang="en-US" altLang="en-US" sz="1400" b="1" dirty="0">
                <a:latin typeface="Arial" panose="020B0604020202020204" pitchFamily="34" charset="0"/>
              </a:rPr>
              <a:t>Transceiver</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2248671" y="3949700"/>
            <a:ext cx="804863" cy="1214437"/>
          </a:xfrm>
          <a:prstGeom prst="cube">
            <a:avLst>
              <a:gd name="adj" fmla="val 69909"/>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2123408" y="4360453"/>
            <a:ext cx="1103313" cy="517525"/>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Science</a:t>
            </a:r>
          </a:p>
          <a:p>
            <a:pPr algn="ctr"/>
            <a:r>
              <a:rPr lang="en-US" altLang="en-US" sz="1400" b="1" dirty="0">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H="1">
            <a:off x="2386096" y="3138488"/>
            <a:ext cx="804863" cy="8015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2643313" y="3690527"/>
            <a:ext cx="0" cy="52587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15">
            <a:extLst>
              <a:ext uri="{FF2B5EF4-FFF2-40B4-BE49-F238E27FC236}">
                <a16:creationId xmlns:a16="http://schemas.microsoft.com/office/drawing/2014/main" id="{089A476D-C57C-504A-AB03-10984A53F934}"/>
              </a:ext>
            </a:extLst>
          </p:cNvPr>
          <p:cNvSpPr>
            <a:spLocks noChangeShapeType="1"/>
          </p:cNvSpPr>
          <p:nvPr/>
        </p:nvSpPr>
        <p:spPr bwMode="auto">
          <a:xfrm>
            <a:off x="2822698" y="3208342"/>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15">
            <a:extLst>
              <a:ext uri="{FF2B5EF4-FFF2-40B4-BE49-F238E27FC236}">
                <a16:creationId xmlns:a16="http://schemas.microsoft.com/office/drawing/2014/main" id="{86496901-BBFC-1245-BA3C-244564908E3C}"/>
              </a:ext>
            </a:extLst>
          </p:cNvPr>
          <p:cNvSpPr>
            <a:spLocks noChangeShapeType="1"/>
          </p:cNvSpPr>
          <p:nvPr/>
        </p:nvSpPr>
        <p:spPr bwMode="auto">
          <a:xfrm>
            <a:off x="4144814" y="3164617"/>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7" descr="Wide upward diagonal">
            <a:extLst>
              <a:ext uri="{FF2B5EF4-FFF2-40B4-BE49-F238E27FC236}">
                <a16:creationId xmlns:a16="http://schemas.microsoft.com/office/drawing/2014/main" id="{7F51E9A6-D70F-B346-80C6-CFC6D73D62D6}"/>
              </a:ext>
            </a:extLst>
          </p:cNvPr>
          <p:cNvSpPr>
            <a:spLocks noChangeArrowheads="1"/>
          </p:cNvSpPr>
          <p:nvPr/>
        </p:nvSpPr>
        <p:spPr bwMode="auto">
          <a:xfrm>
            <a:off x="3518142" y="3462056"/>
            <a:ext cx="1285959" cy="707699"/>
          </a:xfrm>
          <a:prstGeom prst="cube">
            <a:avLst>
              <a:gd name="adj" fmla="val 15426"/>
            </a:avLst>
          </a:prstGeom>
          <a:solidFill>
            <a:srgbClr val="FF000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 name="Text Box 13">
            <a:extLst>
              <a:ext uri="{FF2B5EF4-FFF2-40B4-BE49-F238E27FC236}">
                <a16:creationId xmlns:a16="http://schemas.microsoft.com/office/drawing/2014/main" id="{C0C690D4-E286-DB44-9290-61FC959BA2AC}"/>
              </a:ext>
            </a:extLst>
          </p:cNvPr>
          <p:cNvSpPr txBox="1">
            <a:spLocks noChangeArrowheads="1"/>
          </p:cNvSpPr>
          <p:nvPr/>
        </p:nvSpPr>
        <p:spPr bwMode="auto">
          <a:xfrm>
            <a:off x="3546179" y="3596222"/>
            <a:ext cx="1140056" cy="52322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dirty="0">
                <a:latin typeface="Arial" panose="020B0604020202020204" pitchFamily="34" charset="0"/>
              </a:rPr>
              <a:t>Power</a:t>
            </a:r>
          </a:p>
          <a:p>
            <a:pPr algn="ctr"/>
            <a:r>
              <a:rPr lang="en-US" altLang="en-US" sz="1400" dirty="0">
                <a:latin typeface="Arial" panose="020B0604020202020204" pitchFamily="34" charset="0"/>
              </a:rPr>
              <a:t>Subsystem</a:t>
            </a:r>
          </a:p>
        </p:txBody>
      </p:sp>
    </p:spTree>
    <p:extLst>
      <p:ext uri="{BB962C8B-B14F-4D97-AF65-F5344CB8AC3E}">
        <p14:creationId xmlns:p14="http://schemas.microsoft.com/office/powerpoint/2010/main" val="35406773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1AEB-8AB7-0347-80E5-437537FA4A3F}"/>
              </a:ext>
            </a:extLst>
          </p:cNvPr>
          <p:cNvSpPr>
            <a:spLocks noGrp="1"/>
          </p:cNvSpPr>
          <p:nvPr>
            <p:ph type="title"/>
          </p:nvPr>
        </p:nvSpPr>
        <p:spPr/>
        <p:txBody>
          <a:bodyPr/>
          <a:lstStyle/>
          <a:p>
            <a:r>
              <a:rPr lang="en-US" altLang="en-US" sz="2800" kern="1200" dirty="0">
                <a:latin typeface="Arial" charset="0"/>
                <a:ea typeface="ＭＳ Ｐゴシック" charset="0"/>
              </a:rPr>
              <a:t>Comments on Physical / Structural View</a:t>
            </a:r>
            <a:br>
              <a:rPr lang="en-US" altLang="en-US" sz="2800" kern="1200" dirty="0">
                <a:latin typeface="Arial" charset="0"/>
                <a:ea typeface="ＭＳ Ｐゴシック" charset="0"/>
              </a:rPr>
            </a:br>
            <a:r>
              <a:rPr lang="en-US" altLang="en-US" sz="2800" kern="1200" dirty="0">
                <a:latin typeface="Arial" charset="0"/>
                <a:ea typeface="ＭＳ Ｐゴシック" charset="0"/>
              </a:rPr>
              <a:t>(and other Physical Views)</a:t>
            </a:r>
            <a:endParaRPr lang="en-US" dirty="0"/>
          </a:p>
        </p:txBody>
      </p:sp>
      <p:sp>
        <p:nvSpPr>
          <p:cNvPr id="3" name="Content Placeholder 2">
            <a:extLst>
              <a:ext uri="{FF2B5EF4-FFF2-40B4-BE49-F238E27FC236}">
                <a16:creationId xmlns:a16="http://schemas.microsoft.com/office/drawing/2014/main" id="{9A4233E3-5DE1-E140-9213-9B71DB6AEF27}"/>
              </a:ext>
            </a:extLst>
          </p:cNvPr>
          <p:cNvSpPr>
            <a:spLocks noGrp="1"/>
          </p:cNvSpPr>
          <p:nvPr>
            <p:ph idx="1"/>
          </p:nvPr>
        </p:nvSpPr>
        <p:spPr>
          <a:xfrm>
            <a:off x="457200" y="1417638"/>
            <a:ext cx="8229600" cy="4525963"/>
          </a:xfrm>
        </p:spPr>
        <p:txBody>
          <a:bodyPr/>
          <a:lstStyle/>
          <a:p>
            <a:r>
              <a:rPr lang="en-US" dirty="0"/>
              <a:t>Physical / Structural view can be directly related to the Connectivity Views</a:t>
            </a:r>
          </a:p>
          <a:p>
            <a:pPr lvl="1"/>
            <a:r>
              <a:rPr lang="en-US" dirty="0"/>
              <a:t>Same sets of Nodes, different Connector types, different attributes</a:t>
            </a:r>
          </a:p>
          <a:p>
            <a:pPr lvl="1"/>
            <a:r>
              <a:rPr lang="en-US" dirty="0"/>
              <a:t>The same representation may by used (for crude mechanical drawings)</a:t>
            </a:r>
          </a:p>
          <a:p>
            <a:pPr lvl="1"/>
            <a:r>
              <a:rPr lang="en-US" dirty="0"/>
              <a:t>The Mechanical Engineering world has its own preferred representations and specialized analyses</a:t>
            </a:r>
          </a:p>
          <a:p>
            <a:r>
              <a:rPr lang="en-US" dirty="0"/>
              <a:t>Physical / Thermal &amp; Power views may also be similarly crudely modeled</a:t>
            </a:r>
          </a:p>
          <a:p>
            <a:pPr lvl="1"/>
            <a:r>
              <a:rPr lang="en-US" dirty="0"/>
              <a:t>Nodes are the same, but different attributes are relevant</a:t>
            </a:r>
          </a:p>
          <a:p>
            <a:pPr lvl="1"/>
            <a:r>
              <a:rPr lang="en-US" dirty="0"/>
              <a:t>Value of these representations, except as a way to relate the different views seems questionable</a:t>
            </a:r>
          </a:p>
          <a:p>
            <a:r>
              <a:rPr lang="en-US" dirty="0"/>
              <a:t>Physical / Propulsion, Magnetic, Gravitational and other views also require different views of these energetic processes</a:t>
            </a:r>
          </a:p>
        </p:txBody>
      </p:sp>
      <p:sp>
        <p:nvSpPr>
          <p:cNvPr id="4" name="Date Placeholder 3">
            <a:extLst>
              <a:ext uri="{FF2B5EF4-FFF2-40B4-BE49-F238E27FC236}">
                <a16:creationId xmlns:a16="http://schemas.microsoft.com/office/drawing/2014/main" id="{831B0EA8-6BD2-1942-8DAB-FDEA13C270F2}"/>
              </a:ext>
            </a:extLst>
          </p:cNvPr>
          <p:cNvSpPr>
            <a:spLocks noGrp="1"/>
          </p:cNvSpPr>
          <p:nvPr>
            <p:ph type="dt" sz="half" idx="10"/>
          </p:nvPr>
        </p:nvSpPr>
        <p:spPr/>
        <p:txBody>
          <a:bodyPr/>
          <a:lstStyle/>
          <a:p>
            <a:r>
              <a:rPr lang="en-US"/>
              <a:t>10 October 2021</a:t>
            </a:r>
            <a:endParaRPr lang="en-US" dirty="0"/>
          </a:p>
        </p:txBody>
      </p:sp>
    </p:spTree>
    <p:extLst>
      <p:ext uri="{BB962C8B-B14F-4D97-AF65-F5344CB8AC3E}">
        <p14:creationId xmlns:p14="http://schemas.microsoft.com/office/powerpoint/2010/main" val="1803443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3238-009B-7D45-A99D-97B186F83C18}"/>
              </a:ext>
            </a:extLst>
          </p:cNvPr>
          <p:cNvSpPr>
            <a:spLocks noGrp="1"/>
          </p:cNvSpPr>
          <p:nvPr>
            <p:ph type="title"/>
          </p:nvPr>
        </p:nvSpPr>
        <p:spPr>
          <a:xfrm>
            <a:off x="628650" y="-28049"/>
            <a:ext cx="7886700" cy="994172"/>
          </a:xfrm>
        </p:spPr>
        <p:txBody>
          <a:bodyPr/>
          <a:lstStyle/>
          <a:p>
            <a:r>
              <a:rPr lang="en-US" dirty="0"/>
              <a:t>A reminder from </a:t>
            </a:r>
            <a:r>
              <a:rPr lang="en-US" dirty="0" err="1"/>
              <a:t>DoDAF</a:t>
            </a:r>
            <a:r>
              <a:rPr lang="en-US" dirty="0"/>
              <a:t>:</a:t>
            </a:r>
            <a:br>
              <a:rPr lang="en-US" dirty="0"/>
            </a:br>
            <a:r>
              <a:rPr lang="en-US" dirty="0" err="1"/>
              <a:t>DoDAF</a:t>
            </a:r>
            <a:r>
              <a:rPr lang="en-US" dirty="0"/>
              <a:t> Viewpoints and Models - intro</a:t>
            </a:r>
          </a:p>
        </p:txBody>
      </p:sp>
      <p:sp>
        <p:nvSpPr>
          <p:cNvPr id="3" name="Content Placeholder 2">
            <a:extLst>
              <a:ext uri="{FF2B5EF4-FFF2-40B4-BE49-F238E27FC236}">
                <a16:creationId xmlns:a16="http://schemas.microsoft.com/office/drawing/2014/main" id="{B128931F-DA77-7445-AEDB-BEB9DE59AFCB}"/>
              </a:ext>
            </a:extLst>
          </p:cNvPr>
          <p:cNvSpPr>
            <a:spLocks noGrp="1"/>
          </p:cNvSpPr>
          <p:nvPr>
            <p:ph idx="1"/>
          </p:nvPr>
        </p:nvSpPr>
        <p:spPr>
          <a:xfrm>
            <a:off x="628650" y="1143000"/>
            <a:ext cx="7886700" cy="5105399"/>
          </a:xfrm>
        </p:spPr>
        <p:txBody>
          <a:bodyPr>
            <a:normAutofit fontScale="85000" lnSpcReduction="20000"/>
          </a:bodyPr>
          <a:lstStyle/>
          <a:p>
            <a:pPr>
              <a:lnSpc>
                <a:spcPct val="100000"/>
              </a:lnSpc>
            </a:pPr>
            <a:r>
              <a:rPr lang="en-US" sz="1800" dirty="0">
                <a:solidFill>
                  <a:schemeClr val="accent5">
                    <a:lumMod val="50000"/>
                  </a:schemeClr>
                </a:solidFill>
              </a:rPr>
              <a:t>To assist decision-makers, </a:t>
            </a:r>
            <a:r>
              <a:rPr lang="en-US" sz="1800" dirty="0" err="1">
                <a:solidFill>
                  <a:schemeClr val="accent5">
                    <a:lumMod val="50000"/>
                  </a:schemeClr>
                </a:solidFill>
              </a:rPr>
              <a:t>DoDAF</a:t>
            </a:r>
            <a:r>
              <a:rPr lang="en-US" sz="1800" dirty="0">
                <a:solidFill>
                  <a:schemeClr val="accent5">
                    <a:lumMod val="50000"/>
                  </a:schemeClr>
                </a:solidFill>
              </a:rPr>
              <a:t> provides the means of abstracting essential information from the underlying complexity and presenting it in a way that maintains coherence and consistency. One of the principal objectives is to present this information in a way that is understandable to the many stakeholder communities involved in developing, delivering, and sustaining capabilities in support of the stakeholder's mission. It does so by dividing the problem space into manageable pieces, according to the stakeholder's viewpoint, further defined as </a:t>
            </a:r>
            <a:r>
              <a:rPr lang="en-US" sz="1800" dirty="0" err="1">
                <a:solidFill>
                  <a:schemeClr val="accent5">
                    <a:lumMod val="50000"/>
                  </a:schemeClr>
                </a:solidFill>
              </a:rPr>
              <a:t>DoDAF</a:t>
            </a:r>
            <a:r>
              <a:rPr lang="en-US" sz="1800" dirty="0">
                <a:solidFill>
                  <a:schemeClr val="accent5">
                    <a:lumMod val="50000"/>
                  </a:schemeClr>
                </a:solidFill>
              </a:rPr>
              <a:t>-described Models.</a:t>
            </a:r>
          </a:p>
          <a:p>
            <a:pPr>
              <a:lnSpc>
                <a:spcPct val="100000"/>
              </a:lnSpc>
            </a:pPr>
            <a:r>
              <a:rPr lang="en-US" sz="1800" dirty="0">
                <a:solidFill>
                  <a:schemeClr val="accent5">
                    <a:lumMod val="50000"/>
                  </a:schemeClr>
                </a:solidFill>
              </a:rPr>
              <a:t>Each viewpoint has a particular purpose, and usually presents one or combinations of the following:</a:t>
            </a:r>
          </a:p>
          <a:p>
            <a:pPr lvl="1">
              <a:lnSpc>
                <a:spcPct val="100000"/>
              </a:lnSpc>
            </a:pPr>
            <a:r>
              <a:rPr lang="en-US" sz="1400" dirty="0">
                <a:solidFill>
                  <a:schemeClr val="accent5">
                    <a:lumMod val="50000"/>
                  </a:schemeClr>
                </a:solidFill>
              </a:rPr>
              <a:t>Broad summary information about the whole enterprise (e.g., high-level operational concepts). </a:t>
            </a:r>
          </a:p>
          <a:p>
            <a:pPr lvl="1">
              <a:lnSpc>
                <a:spcPct val="100000"/>
              </a:lnSpc>
            </a:pPr>
            <a:r>
              <a:rPr lang="en-US" sz="1400" dirty="0">
                <a:solidFill>
                  <a:schemeClr val="accent5">
                    <a:lumMod val="50000"/>
                  </a:schemeClr>
                </a:solidFill>
              </a:rPr>
              <a:t>Narrowly focused information for a specialist purpose (e.g., system interface definitions). </a:t>
            </a:r>
          </a:p>
          <a:p>
            <a:pPr lvl="1">
              <a:lnSpc>
                <a:spcPct val="100000"/>
              </a:lnSpc>
            </a:pPr>
            <a:r>
              <a:rPr lang="en-US" sz="1400" dirty="0">
                <a:solidFill>
                  <a:schemeClr val="accent5">
                    <a:lumMod val="50000"/>
                  </a:schemeClr>
                </a:solidFill>
              </a:rPr>
              <a:t>Information about how aspects of the enterprise are connected (e.g., how business or operational activities are supported by a system, or how program management brings together the different aspects of network enabled capability). </a:t>
            </a:r>
          </a:p>
          <a:p>
            <a:pPr>
              <a:lnSpc>
                <a:spcPct val="100000"/>
              </a:lnSpc>
            </a:pPr>
            <a:r>
              <a:rPr lang="en-US" sz="1800" dirty="0">
                <a:solidFill>
                  <a:schemeClr val="accent5">
                    <a:lumMod val="50000"/>
                  </a:schemeClr>
                </a:solidFill>
              </a:rPr>
              <a:t>However, it should be emphasized that </a:t>
            </a:r>
            <a:r>
              <a:rPr lang="en-US" sz="1800" dirty="0" err="1">
                <a:solidFill>
                  <a:schemeClr val="accent5">
                    <a:lumMod val="50000"/>
                  </a:schemeClr>
                </a:solidFill>
              </a:rPr>
              <a:t>DoDAF</a:t>
            </a:r>
            <a:r>
              <a:rPr lang="en-US" sz="1800" dirty="0">
                <a:solidFill>
                  <a:schemeClr val="accent5">
                    <a:lumMod val="50000"/>
                  </a:schemeClr>
                </a:solidFill>
              </a:rPr>
              <a:t> is fundamentally about creating a coherent model of the enterprise to enable effective decision-making. The presentational aspects should not overemphasize the pictorial presentation at the expense of the underlying data.</a:t>
            </a:r>
          </a:p>
          <a:p>
            <a:pPr>
              <a:lnSpc>
                <a:spcPct val="100000"/>
              </a:lnSpc>
            </a:pPr>
            <a:endParaRPr lang="en-US" sz="1800" dirty="0"/>
          </a:p>
          <a:p>
            <a:pPr>
              <a:lnSpc>
                <a:spcPct val="100000"/>
              </a:lnSpc>
            </a:pPr>
            <a:r>
              <a:rPr lang="en-US" sz="1800" dirty="0"/>
              <a:t>RASDS defines specific representations for different viewpoints and a methodology that may be used to aid understanding of different systems technical architecture, information &amp; communications aspects, and deployment approaches.</a:t>
            </a:r>
          </a:p>
          <a:p>
            <a:pPr>
              <a:lnSpc>
                <a:spcPct val="100000"/>
              </a:lnSpc>
            </a:pPr>
            <a:endParaRPr lang="en-US" sz="1800" dirty="0"/>
          </a:p>
        </p:txBody>
      </p:sp>
      <p:sp>
        <p:nvSpPr>
          <p:cNvPr id="4" name="Date Placeholder 3">
            <a:extLst>
              <a:ext uri="{FF2B5EF4-FFF2-40B4-BE49-F238E27FC236}">
                <a16:creationId xmlns:a16="http://schemas.microsoft.com/office/drawing/2014/main" id="{9F47ACFA-DF96-6440-83DB-A0A614BF8FA1}"/>
              </a:ext>
            </a:extLst>
          </p:cNvPr>
          <p:cNvSpPr>
            <a:spLocks noGrp="1"/>
          </p:cNvSpPr>
          <p:nvPr>
            <p:ph type="dt" sz="half" idx="10"/>
          </p:nvPr>
        </p:nvSpPr>
        <p:spPr/>
        <p:txBody>
          <a:bodyPr/>
          <a:lstStyle/>
          <a:p>
            <a:r>
              <a:rPr lang="en-US"/>
              <a:t>10 October 2021</a:t>
            </a:r>
          </a:p>
        </p:txBody>
      </p:sp>
    </p:spTree>
    <p:extLst>
      <p:ext uri="{BB962C8B-B14F-4D97-AF65-F5344CB8AC3E}">
        <p14:creationId xmlns:p14="http://schemas.microsoft.com/office/powerpoint/2010/main" val="23030193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918A-0C3F-5A47-BF52-90132F01BCCB}"/>
              </a:ext>
            </a:extLst>
          </p:cNvPr>
          <p:cNvSpPr>
            <a:spLocks noGrp="1"/>
          </p:cNvSpPr>
          <p:nvPr>
            <p:ph type="title"/>
          </p:nvPr>
        </p:nvSpPr>
        <p:spPr/>
        <p:txBody>
          <a:bodyPr/>
          <a:lstStyle/>
          <a:p>
            <a:r>
              <a:rPr lang="en-US" altLang="en-US" sz="2400" kern="1200" dirty="0">
                <a:latin typeface="Arial" charset="0"/>
                <a:ea typeface="ＭＳ Ｐゴシック" charset="0"/>
              </a:rPr>
              <a:t>Proposal for Physical / Structural View</a:t>
            </a:r>
            <a:br>
              <a:rPr lang="en-US" altLang="en-US" sz="2400" kern="1200" dirty="0">
                <a:latin typeface="Arial" charset="0"/>
                <a:ea typeface="ＭＳ Ｐゴシック" charset="0"/>
              </a:rPr>
            </a:br>
            <a:r>
              <a:rPr lang="en-US" altLang="en-US" sz="2400" kern="1200" dirty="0">
                <a:latin typeface="Arial" charset="0"/>
                <a:ea typeface="ＭＳ Ｐゴシック" charset="0"/>
              </a:rPr>
              <a:t>(and other Physical Views)</a:t>
            </a:r>
            <a:endParaRPr lang="en-US" dirty="0"/>
          </a:p>
        </p:txBody>
      </p:sp>
      <p:sp>
        <p:nvSpPr>
          <p:cNvPr id="3" name="Content Placeholder 2">
            <a:extLst>
              <a:ext uri="{FF2B5EF4-FFF2-40B4-BE49-F238E27FC236}">
                <a16:creationId xmlns:a16="http://schemas.microsoft.com/office/drawing/2014/main" id="{60DC8C70-8CF6-D545-A0D6-26512356F7A4}"/>
              </a:ext>
            </a:extLst>
          </p:cNvPr>
          <p:cNvSpPr>
            <a:spLocks noGrp="1"/>
          </p:cNvSpPr>
          <p:nvPr>
            <p:ph idx="1"/>
          </p:nvPr>
        </p:nvSpPr>
        <p:spPr/>
        <p:txBody>
          <a:bodyPr/>
          <a:lstStyle/>
          <a:p>
            <a:r>
              <a:rPr lang="en-US" dirty="0"/>
              <a:t>Diagrams that relate Connectivity view objects, essential for communications &amp; protocols, can only weakly support other Physical views</a:t>
            </a:r>
          </a:p>
          <a:p>
            <a:pPr lvl="1"/>
            <a:r>
              <a:rPr lang="en-US" dirty="0"/>
              <a:t>Recommend using a common set of 3-D diagrams, where useful, to tie these viewpoints together logically</a:t>
            </a:r>
          </a:p>
          <a:p>
            <a:pPr lvl="1"/>
            <a:r>
              <a:rPr lang="en-US" dirty="0"/>
              <a:t>Recommend using the engineering domain specific representations that are able to support detailed analyses</a:t>
            </a:r>
          </a:p>
          <a:p>
            <a:pPr lvl="1"/>
            <a:r>
              <a:rPr lang="en-US" dirty="0"/>
              <a:t>Recommend using a single, common, underlying information model, with suitable attribute sets, to model these elements and tie these different aspects together</a:t>
            </a:r>
          </a:p>
        </p:txBody>
      </p:sp>
      <p:sp>
        <p:nvSpPr>
          <p:cNvPr id="4" name="Date Placeholder 3">
            <a:extLst>
              <a:ext uri="{FF2B5EF4-FFF2-40B4-BE49-F238E27FC236}">
                <a16:creationId xmlns:a16="http://schemas.microsoft.com/office/drawing/2014/main" id="{0936F8DF-B5D6-CD46-B727-E50D37C69432}"/>
              </a:ext>
            </a:extLst>
          </p:cNvPr>
          <p:cNvSpPr>
            <a:spLocks noGrp="1"/>
          </p:cNvSpPr>
          <p:nvPr>
            <p:ph type="dt" sz="half" idx="10"/>
          </p:nvPr>
        </p:nvSpPr>
        <p:spPr/>
        <p:txBody>
          <a:bodyPr/>
          <a:lstStyle/>
          <a:p>
            <a:r>
              <a:rPr lang="en-US"/>
              <a:t>10 October 2021</a:t>
            </a:r>
            <a:endParaRPr lang="en-US" dirty="0"/>
          </a:p>
        </p:txBody>
      </p:sp>
    </p:spTree>
    <p:extLst>
      <p:ext uri="{BB962C8B-B14F-4D97-AF65-F5344CB8AC3E}">
        <p14:creationId xmlns:p14="http://schemas.microsoft.com/office/powerpoint/2010/main" val="39289438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93738" y="212725"/>
            <a:ext cx="7772400" cy="8540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0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CCSDS / SC14 - RASDS update project</a:t>
            </a:r>
          </a:p>
        </p:txBody>
      </p:sp>
      <p:sp>
        <p:nvSpPr>
          <p:cNvPr id="17410" name="Text Box 2"/>
          <p:cNvSpPr txBox="1">
            <a:spLocks noChangeArrowheads="1"/>
          </p:cNvSpPr>
          <p:nvPr/>
        </p:nvSpPr>
        <p:spPr bwMode="auto">
          <a:xfrm>
            <a:off x="228600" y="838200"/>
            <a:ext cx="8686800" cy="541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700"/>
              </a:spcBef>
              <a:buFont typeface="Arial" charset="0"/>
              <a:buChar char="•"/>
              <a:defRPr/>
            </a:pPr>
            <a:r>
              <a:rPr lang="en-US" dirty="0">
                <a:latin typeface="Arial" charset="0"/>
              </a:rPr>
              <a:t>Proposed RASDS update tasks</a:t>
            </a:r>
          </a:p>
          <a:p>
            <a:pPr lvl="1">
              <a:spcBef>
                <a:spcPts val="600"/>
              </a:spcBef>
              <a:buFont typeface="Arial" charset="0"/>
              <a:buChar char="–"/>
              <a:defRPr/>
            </a:pPr>
            <a:r>
              <a:rPr lang="en-US" sz="1800" dirty="0">
                <a:latin typeface="Arial" charset="0"/>
              </a:rPr>
              <a:t>Update RASDS, add new viewpoints</a:t>
            </a:r>
          </a:p>
          <a:p>
            <a:pPr lvl="2">
              <a:spcBef>
                <a:spcPts val="600"/>
              </a:spcBef>
              <a:buFont typeface="Arial" charset="0"/>
              <a:buChar char="–"/>
              <a:defRPr/>
            </a:pPr>
            <a:r>
              <a:rPr lang="en-US" sz="1600" dirty="0">
                <a:latin typeface="Arial" charset="0"/>
              </a:rPr>
              <a:t> Integrate ASL &amp; SCCS ADD approaches to refine framework</a:t>
            </a:r>
          </a:p>
          <a:p>
            <a:pPr lvl="2">
              <a:spcBef>
                <a:spcPts val="600"/>
              </a:spcBef>
              <a:buFont typeface="Arial" charset="0"/>
              <a:buChar char="–"/>
              <a:defRPr/>
            </a:pPr>
            <a:r>
              <a:rPr lang="en-US" sz="1600" dirty="0">
                <a:latin typeface="Arial" charset="0"/>
              </a:rPr>
              <a:t> Work in collaboration with TC20/SC14 SE team to extend framework</a:t>
            </a:r>
          </a:p>
          <a:p>
            <a:pPr lvl="2">
              <a:spcBef>
                <a:spcPts val="600"/>
              </a:spcBef>
              <a:buFont typeface="Arial" charset="0"/>
              <a:buChar char="–"/>
              <a:defRPr/>
            </a:pPr>
            <a:r>
              <a:rPr lang="en-US" sz="1600" dirty="0">
                <a:latin typeface="Arial" charset="0"/>
              </a:rPr>
              <a:t> Incorporate published diagrams from ASL and SCCS where appropriate</a:t>
            </a:r>
          </a:p>
          <a:p>
            <a:pPr lvl="2">
              <a:spcBef>
                <a:spcPts val="600"/>
              </a:spcBef>
              <a:buFont typeface="Arial" charset="0"/>
              <a:buChar char="–"/>
              <a:defRPr/>
            </a:pPr>
            <a:r>
              <a:rPr lang="en-US" sz="1600" dirty="0">
                <a:latin typeface="Arial" charset="0"/>
              </a:rPr>
              <a:t> Update security view sections, as needed</a:t>
            </a:r>
          </a:p>
          <a:p>
            <a:pPr lvl="2">
              <a:spcBef>
                <a:spcPts val="600"/>
              </a:spcBef>
              <a:buFont typeface="Arial" charset="0"/>
              <a:buChar char="–"/>
              <a:defRPr/>
            </a:pPr>
            <a:r>
              <a:rPr lang="en-US" sz="1600" dirty="0">
                <a:latin typeface="Arial" charset="0"/>
              </a:rPr>
              <a:t> </a:t>
            </a:r>
            <a:r>
              <a:rPr lang="en-US" sz="1600" dirty="0">
                <a:solidFill>
                  <a:srgbClr val="FF0000"/>
                </a:solidFill>
                <a:latin typeface="Arial" charset="0"/>
              </a:rPr>
              <a:t>=&gt; Is a new Engineering / Process Viewpoint needed to deal with SC14 V&amp;V and process considerations?  </a:t>
            </a:r>
            <a:r>
              <a:rPr lang="en-US" sz="1600" u="sng" dirty="0">
                <a:solidFill>
                  <a:srgbClr val="FF0000"/>
                </a:solidFill>
                <a:latin typeface="Arial" charset="0"/>
              </a:rPr>
              <a:t>No, leave for ISO 15288 and agency </a:t>
            </a:r>
            <a:r>
              <a:rPr lang="en-US" sz="1600" u="sng" dirty="0" err="1">
                <a:solidFill>
                  <a:srgbClr val="FF0000"/>
                </a:solidFill>
                <a:latin typeface="Arial" charset="0"/>
              </a:rPr>
              <a:t>stds</a:t>
            </a:r>
            <a:r>
              <a:rPr lang="en-US" sz="1600" u="sng" dirty="0">
                <a:solidFill>
                  <a:srgbClr val="FF0000"/>
                </a:solidFill>
                <a:latin typeface="Arial" charset="0"/>
              </a:rPr>
              <a:t>.</a:t>
            </a:r>
          </a:p>
          <a:p>
            <a:pPr lvl="1">
              <a:spcBef>
                <a:spcPts val="600"/>
              </a:spcBef>
              <a:buFont typeface="Arial" charset="0"/>
              <a:buChar char="–"/>
              <a:defRPr/>
            </a:pPr>
            <a:r>
              <a:rPr lang="en-US" sz="1800" dirty="0">
                <a:latin typeface="Arial" charset="0"/>
              </a:rPr>
              <a:t>Add annex with MBSE / SysML representations</a:t>
            </a:r>
          </a:p>
          <a:p>
            <a:pPr lvl="2">
              <a:spcBef>
                <a:spcPts val="600"/>
              </a:spcBef>
              <a:buFont typeface="Arial" charset="0"/>
              <a:buChar char="–"/>
              <a:defRPr/>
            </a:pPr>
            <a:r>
              <a:rPr lang="en-US" sz="1800" dirty="0">
                <a:latin typeface="Arial" charset="0"/>
              </a:rPr>
              <a:t> </a:t>
            </a:r>
            <a:r>
              <a:rPr lang="en-US" sz="1600" dirty="0">
                <a:latin typeface="Arial" charset="0"/>
              </a:rPr>
              <a:t>May use SysML representations or just adopt a uniform set of OWL / ontology diagrams documenting the concepts for each viewpoint</a:t>
            </a:r>
          </a:p>
          <a:p>
            <a:pPr lvl="2">
              <a:spcBef>
                <a:spcPts val="600"/>
              </a:spcBef>
              <a:buFont typeface="Arial" charset="0"/>
              <a:buChar char="–"/>
              <a:defRPr/>
            </a:pPr>
            <a:r>
              <a:rPr lang="en-US" sz="1600" dirty="0">
                <a:latin typeface="Arial" charset="0"/>
              </a:rPr>
              <a:t> The methodology is the same for either approach, but the representation differs</a:t>
            </a:r>
          </a:p>
          <a:p>
            <a:pPr lvl="2">
              <a:spcBef>
                <a:spcPts val="600"/>
              </a:spcBef>
              <a:buFont typeface="Arial" charset="0"/>
              <a:buChar char="–"/>
              <a:defRPr/>
            </a:pPr>
            <a:r>
              <a:rPr lang="en-US" sz="1600" dirty="0">
                <a:latin typeface="Arial" charset="0"/>
              </a:rPr>
              <a:t> Incorporate representation &amp; figures from published MBSE papers</a:t>
            </a:r>
            <a:endParaRPr lang="en-US" sz="1800" dirty="0">
              <a:latin typeface="Arial" charset="0"/>
            </a:endParaRPr>
          </a:p>
          <a:p>
            <a:pPr lvl="1">
              <a:spcBef>
                <a:spcPts val="600"/>
              </a:spcBef>
              <a:buFont typeface="Arial" charset="0"/>
              <a:buChar char="–"/>
              <a:defRPr/>
            </a:pPr>
            <a:r>
              <a:rPr lang="en-US" sz="1800" dirty="0">
                <a:latin typeface="Arial" charset="0"/>
              </a:rPr>
              <a:t>With TC20/SC14 refine and extend existing CCSDS Glossary </a:t>
            </a:r>
          </a:p>
          <a:p>
            <a:pPr lvl="2">
              <a:spcBef>
                <a:spcPts val="600"/>
              </a:spcBef>
              <a:buFont typeface="Arial" charset="0"/>
              <a:buChar char="–"/>
              <a:defRPr/>
            </a:pPr>
            <a:r>
              <a:rPr lang="en-US" sz="1600" dirty="0">
                <a:latin typeface="Arial" charset="0"/>
              </a:rPr>
              <a:t> Leverage SANA on-line repository for human and machine access</a:t>
            </a:r>
          </a:p>
          <a:p>
            <a:pPr lvl="2">
              <a:spcBef>
                <a:spcPts val="600"/>
              </a:spcBef>
              <a:buFont typeface="Arial" charset="0"/>
              <a:buChar char="–"/>
              <a:defRPr/>
            </a:pPr>
            <a:r>
              <a:rPr lang="en-US" sz="1600" dirty="0">
                <a:latin typeface="Arial" charset="0"/>
              </a:rPr>
              <a:t> Add SC14 specific terms where required</a:t>
            </a:r>
          </a:p>
          <a:p>
            <a:pPr lvl="2">
              <a:spcBef>
                <a:spcPts val="600"/>
              </a:spcBef>
              <a:buFont typeface="Arial" charset="0"/>
              <a:buChar char="–"/>
              <a:defRPr/>
            </a:pPr>
            <a:r>
              <a:rPr lang="en-US" sz="1600" dirty="0">
                <a:latin typeface="Arial" charset="0"/>
              </a:rPr>
              <a:t> ECSS interests may also be considered</a:t>
            </a:r>
          </a:p>
          <a:p>
            <a:pPr lvl="2">
              <a:spcBef>
                <a:spcPts val="500"/>
              </a:spcBef>
              <a:defRPr/>
            </a:pPr>
            <a:endParaRPr lang="en-US" sz="1600" dirty="0">
              <a:latin typeface="Arial" charset="0"/>
            </a:endParaRPr>
          </a:p>
        </p:txBody>
      </p:sp>
      <p:sp>
        <p:nvSpPr>
          <p:cNvPr id="2" name="Date Placeholder 1">
            <a:extLst>
              <a:ext uri="{FF2B5EF4-FFF2-40B4-BE49-F238E27FC236}">
                <a16:creationId xmlns:a16="http://schemas.microsoft.com/office/drawing/2014/main" id="{5CD2387B-654C-F045-B3BA-58EE86A0A558}"/>
              </a:ext>
            </a:extLst>
          </p:cNvPr>
          <p:cNvSpPr>
            <a:spLocks noGrp="1"/>
          </p:cNvSpPr>
          <p:nvPr>
            <p:ph type="dt" sz="half" idx="2"/>
          </p:nvPr>
        </p:nvSpPr>
        <p:spPr/>
        <p:txBody>
          <a:bodyPr/>
          <a:lstStyle/>
          <a:p>
            <a:r>
              <a:rPr lang="en-US"/>
              <a:t>10 October 2021</a:t>
            </a:r>
            <a:endParaRPr lang="en-US" dirty="0"/>
          </a:p>
        </p:txBody>
      </p:sp>
    </p:spTree>
    <p:extLst>
      <p:ext uri="{BB962C8B-B14F-4D97-AF65-F5344CB8AC3E}">
        <p14:creationId xmlns:p14="http://schemas.microsoft.com/office/powerpoint/2010/main" val="3845529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55D60-038E-0E4C-8F3D-DD008FCB5F48}"/>
              </a:ext>
            </a:extLst>
          </p:cNvPr>
          <p:cNvSpPr>
            <a:spLocks noGrp="1"/>
          </p:cNvSpPr>
          <p:nvPr>
            <p:ph type="ctrTitle"/>
          </p:nvPr>
        </p:nvSpPr>
        <p:spPr/>
        <p:txBody>
          <a:bodyPr/>
          <a:lstStyle/>
          <a:p>
            <a:r>
              <a:rPr lang="en-US" sz="6000" dirty="0"/>
              <a:t>BACKUP</a:t>
            </a:r>
          </a:p>
        </p:txBody>
      </p:sp>
      <p:sp>
        <p:nvSpPr>
          <p:cNvPr id="4" name="Subtitle 3">
            <a:extLst>
              <a:ext uri="{FF2B5EF4-FFF2-40B4-BE49-F238E27FC236}">
                <a16:creationId xmlns:a16="http://schemas.microsoft.com/office/drawing/2014/main" id="{A59B0ED3-EEB5-7E4B-9FA2-57428C083F2C}"/>
              </a:ext>
            </a:extLst>
          </p:cNvPr>
          <p:cNvSpPr>
            <a:spLocks noGrp="1"/>
          </p:cNvSpPr>
          <p:nvPr>
            <p:ph type="subTitle" idx="1"/>
          </p:nvPr>
        </p:nvSpPr>
        <p:spPr/>
        <p:txBody>
          <a:bodyPr/>
          <a:lstStyle/>
          <a:p>
            <a:endParaRPr lang="en-US"/>
          </a:p>
        </p:txBody>
      </p:sp>
      <p:sp>
        <p:nvSpPr>
          <p:cNvPr id="2" name="Date Placeholder 1">
            <a:extLst>
              <a:ext uri="{FF2B5EF4-FFF2-40B4-BE49-F238E27FC236}">
                <a16:creationId xmlns:a16="http://schemas.microsoft.com/office/drawing/2014/main" id="{C9190C13-FB24-A844-8170-F1ADD3C08D34}"/>
              </a:ext>
            </a:extLst>
          </p:cNvPr>
          <p:cNvSpPr>
            <a:spLocks noGrp="1"/>
          </p:cNvSpPr>
          <p:nvPr>
            <p:ph type="dt" sz="half" idx="10"/>
          </p:nvPr>
        </p:nvSpPr>
        <p:spPr/>
        <p:txBody>
          <a:bodyPr/>
          <a:lstStyle/>
          <a:p>
            <a:r>
              <a:rPr lang="en-US"/>
              <a:t>10 October 2021</a:t>
            </a:r>
            <a:endParaRPr lang="en-US" dirty="0"/>
          </a:p>
        </p:txBody>
      </p:sp>
    </p:spTree>
    <p:extLst>
      <p:ext uri="{BB962C8B-B14F-4D97-AF65-F5344CB8AC3E}">
        <p14:creationId xmlns:p14="http://schemas.microsoft.com/office/powerpoint/2010/main" val="10102195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ASL Example: Mission Control functional decomposition</a:t>
            </a:r>
          </a:p>
        </p:txBody>
      </p:sp>
      <p:sp>
        <p:nvSpPr>
          <p:cNvPr id="4" name="Date Placeholder 3"/>
          <p:cNvSpPr>
            <a:spLocks noGrp="1"/>
          </p:cNvSpPr>
          <p:nvPr>
            <p:ph type="dt" sz="half" idx="2"/>
          </p:nvPr>
        </p:nvSpPr>
        <p:spPr/>
        <p:txBody>
          <a:bodyPr/>
          <a:lstStyle/>
          <a:p>
            <a:r>
              <a:rPr lang="en-US"/>
              <a:t>10 October 2021</a:t>
            </a:r>
            <a:endParaRPr lang="en-GB" dirty="0"/>
          </a:p>
        </p:txBody>
      </p:sp>
      <p:sp>
        <p:nvSpPr>
          <p:cNvPr id="5" name="Oval 8"/>
          <p:cNvSpPr>
            <a:spLocks noChangeArrowheads="1"/>
          </p:cNvSpPr>
          <p:nvPr/>
        </p:nvSpPr>
        <p:spPr bwMode="auto">
          <a:xfrm>
            <a:off x="7682560" y="4211253"/>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7" name="Oval 6"/>
          <p:cNvSpPr>
            <a:spLocks noChangeArrowheads="1"/>
          </p:cNvSpPr>
          <p:nvPr/>
        </p:nvSpPr>
        <p:spPr bwMode="auto">
          <a:xfrm>
            <a:off x="5478027" y="42112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Interface</a:t>
            </a:r>
          </a:p>
        </p:txBody>
      </p:sp>
      <p:sp>
        <p:nvSpPr>
          <p:cNvPr id="8" name="Oval 7"/>
          <p:cNvSpPr>
            <a:spLocks noChangeArrowheads="1"/>
          </p:cNvSpPr>
          <p:nvPr/>
        </p:nvSpPr>
        <p:spPr bwMode="auto">
          <a:xfrm>
            <a:off x="387040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67375" y="121027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11" name="Oval 10"/>
          <p:cNvSpPr>
            <a:spLocks noChangeArrowheads="1"/>
          </p:cNvSpPr>
          <p:nvPr/>
        </p:nvSpPr>
        <p:spPr bwMode="auto">
          <a:xfrm>
            <a:off x="7705263" y="2583244"/>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2224986" y="257602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Automation</a:t>
            </a:r>
          </a:p>
        </p:txBody>
      </p:sp>
      <p:sp>
        <p:nvSpPr>
          <p:cNvPr id="14" name="Oval 13"/>
          <p:cNvSpPr>
            <a:spLocks noChangeArrowheads="1"/>
          </p:cNvSpPr>
          <p:nvPr/>
        </p:nvSpPr>
        <p:spPr bwMode="auto">
          <a:xfrm>
            <a:off x="2224986" y="425275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On-board Configuration Management</a:t>
            </a:r>
          </a:p>
        </p:txBody>
      </p:sp>
      <p:sp>
        <p:nvSpPr>
          <p:cNvPr id="15" name="Oval 14"/>
          <p:cNvSpPr>
            <a:spLocks noChangeArrowheads="1"/>
          </p:cNvSpPr>
          <p:nvPr/>
        </p:nvSpPr>
        <p:spPr bwMode="auto">
          <a:xfrm>
            <a:off x="5478280" y="259045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cxnSp>
        <p:nvCxnSpPr>
          <p:cNvPr id="18" name="Straight Connector 17"/>
          <p:cNvCxnSpPr>
            <a:stCxn id="11" idx="2"/>
            <a:endCxn id="15" idx="6"/>
          </p:cNvCxnSpPr>
          <p:nvPr/>
        </p:nvCxnSpPr>
        <p:spPr bwMode="auto">
          <a:xfrm flipH="1">
            <a:off x="6830593" y="2894332"/>
            <a:ext cx="874670" cy="721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stCxn id="6" idx="5"/>
            <a:endCxn id="15" idx="0"/>
          </p:cNvCxnSpPr>
          <p:nvPr/>
        </p:nvCxnSpPr>
        <p:spPr bwMode="auto">
          <a:xfrm>
            <a:off x="5018668" y="1706205"/>
            <a:ext cx="1135769" cy="88425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p:cNvSpPr/>
          <p:nvPr/>
        </p:nvSpPr>
        <p:spPr bwMode="auto">
          <a:xfrm>
            <a:off x="5173985" y="188610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32" name="Straight Connector 31"/>
          <p:cNvCxnSpPr>
            <a:stCxn id="5" idx="2"/>
            <a:endCxn id="7" idx="6"/>
          </p:cNvCxnSpPr>
          <p:nvPr/>
        </p:nvCxnSpPr>
        <p:spPr bwMode="auto">
          <a:xfrm flipH="1">
            <a:off x="6830340" y="4522341"/>
            <a:ext cx="85222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5" name="Oval 34"/>
          <p:cNvSpPr/>
          <p:nvPr/>
        </p:nvSpPr>
        <p:spPr>
          <a:xfrm>
            <a:off x="7610560" y="4442505"/>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7065390" y="4195581"/>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Rectangle 40"/>
          <p:cNvSpPr/>
          <p:nvPr/>
        </p:nvSpPr>
        <p:spPr bwMode="auto">
          <a:xfrm>
            <a:off x="7065390" y="4673967"/>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2" name="Rectangle 41"/>
          <p:cNvSpPr/>
          <p:nvPr/>
        </p:nvSpPr>
        <p:spPr bwMode="auto">
          <a:xfrm>
            <a:off x="7065390" y="4355043"/>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7065390" y="4514505"/>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NEM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3" name="Straight Connector 52"/>
          <p:cNvCxnSpPr>
            <a:stCxn id="7" idx="0"/>
            <a:endCxn id="15" idx="4"/>
          </p:cNvCxnSpPr>
          <p:nvPr/>
        </p:nvCxnSpPr>
        <p:spPr bwMode="auto">
          <a:xfrm flipV="1">
            <a:off x="6154184" y="3212635"/>
            <a:ext cx="253" cy="99861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1"/>
            <a:endCxn id="13" idx="5"/>
          </p:cNvCxnSpPr>
          <p:nvPr/>
        </p:nvCxnSpPr>
        <p:spPr bwMode="auto">
          <a:xfrm flipH="1" flipV="1">
            <a:off x="3379257" y="3107089"/>
            <a:ext cx="2296812" cy="11952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2" name="Rectangle 61"/>
          <p:cNvSpPr/>
          <p:nvPr/>
        </p:nvSpPr>
        <p:spPr bwMode="auto">
          <a:xfrm>
            <a:off x="597872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4812206" y="3861048"/>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4" name="Straight Connector 63"/>
          <p:cNvCxnSpPr>
            <a:stCxn id="13" idx="6"/>
            <a:endCxn id="15" idx="2"/>
          </p:cNvCxnSpPr>
          <p:nvPr/>
        </p:nvCxnSpPr>
        <p:spPr bwMode="auto">
          <a:xfrm>
            <a:off x="3577299" y="2887117"/>
            <a:ext cx="1900981" cy="1443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8" name="Rectangle 67"/>
          <p:cNvSpPr/>
          <p:nvPr/>
        </p:nvSpPr>
        <p:spPr bwMode="auto">
          <a:xfrm>
            <a:off x="4331234" y="2821816"/>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0" name="Straight Connector 69"/>
          <p:cNvCxnSpPr>
            <a:stCxn id="14" idx="0"/>
            <a:endCxn id="13" idx="4"/>
          </p:cNvCxnSpPr>
          <p:nvPr/>
        </p:nvCxnSpPr>
        <p:spPr bwMode="auto">
          <a:xfrm flipV="1">
            <a:off x="2901143" y="3198205"/>
            <a:ext cx="0" cy="105455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14" idx="0"/>
            <a:endCxn id="6" idx="4"/>
          </p:cNvCxnSpPr>
          <p:nvPr/>
        </p:nvCxnSpPr>
        <p:spPr bwMode="auto">
          <a:xfrm flipV="1">
            <a:off x="2901143" y="1797321"/>
            <a:ext cx="1639411" cy="245543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7" name="Rectangle 76"/>
          <p:cNvSpPr/>
          <p:nvPr/>
        </p:nvSpPr>
        <p:spPr bwMode="auto">
          <a:xfrm>
            <a:off x="2725679" y="3448454"/>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8" name="Rectangle 77"/>
          <p:cNvSpPr/>
          <p:nvPr/>
        </p:nvSpPr>
        <p:spPr bwMode="auto">
          <a:xfrm>
            <a:off x="2725679" y="3602421"/>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9" name="Rectangle 78"/>
          <p:cNvSpPr/>
          <p:nvPr/>
        </p:nvSpPr>
        <p:spPr bwMode="auto">
          <a:xfrm>
            <a:off x="4195639" y="188610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4195639" y="204006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82" name="Straight Connector 81"/>
          <p:cNvCxnSpPr>
            <a:stCxn id="14" idx="1"/>
            <a:endCxn id="9" idx="4"/>
          </p:cNvCxnSpPr>
          <p:nvPr/>
        </p:nvCxnSpPr>
        <p:spPr bwMode="auto">
          <a:xfrm flipH="1" flipV="1">
            <a:off x="843532" y="1832451"/>
            <a:ext cx="1579496" cy="2511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9" name="Straight Connector 88"/>
          <p:cNvCxnSpPr>
            <a:stCxn id="13" idx="1"/>
            <a:endCxn id="9" idx="4"/>
          </p:cNvCxnSpPr>
          <p:nvPr/>
        </p:nvCxnSpPr>
        <p:spPr bwMode="auto">
          <a:xfrm flipH="1" flipV="1">
            <a:off x="843532" y="1832451"/>
            <a:ext cx="1579496" cy="83469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Rectangle 91"/>
          <p:cNvSpPr/>
          <p:nvPr/>
        </p:nvSpPr>
        <p:spPr bwMode="auto">
          <a:xfrm>
            <a:off x="1363247" y="2119800"/>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93" name="Straight Connector 92"/>
          <p:cNvCxnSpPr>
            <a:stCxn id="15" idx="1"/>
            <a:endCxn id="9" idx="5"/>
          </p:cNvCxnSpPr>
          <p:nvPr/>
        </p:nvCxnSpPr>
        <p:spPr bwMode="auto">
          <a:xfrm flipH="1" flipV="1">
            <a:off x="1321646" y="1741335"/>
            <a:ext cx="4354676" cy="94024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8" name="Rectangle 87"/>
          <p:cNvSpPr/>
          <p:nvPr/>
        </p:nvSpPr>
        <p:spPr bwMode="auto">
          <a:xfrm>
            <a:off x="1642173" y="1780533"/>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SDB</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Oval 84"/>
          <p:cNvSpPr/>
          <p:nvPr/>
        </p:nvSpPr>
        <p:spPr>
          <a:xfrm>
            <a:off x="838800" y="1779706"/>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a:stCxn id="14" idx="7"/>
            <a:endCxn id="15" idx="3"/>
          </p:cNvCxnSpPr>
          <p:nvPr/>
        </p:nvCxnSpPr>
        <p:spPr bwMode="auto">
          <a:xfrm flipV="1">
            <a:off x="3379257" y="3121519"/>
            <a:ext cx="2297065" cy="122235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7" name="Oval 66"/>
          <p:cNvSpPr/>
          <p:nvPr/>
        </p:nvSpPr>
        <p:spPr>
          <a:xfrm>
            <a:off x="6082183" y="252314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bwMode="auto">
          <a:xfrm>
            <a:off x="4812206" y="3427465"/>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6" name="Oval 105"/>
          <p:cNvSpPr/>
          <p:nvPr/>
        </p:nvSpPr>
        <p:spPr>
          <a:xfrm>
            <a:off x="7640331" y="2815117"/>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6216299" y="907956"/>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2" name="Oval 11"/>
          <p:cNvSpPr>
            <a:spLocks noChangeArrowheads="1"/>
          </p:cNvSpPr>
          <p:nvPr/>
        </p:nvSpPr>
        <p:spPr bwMode="auto">
          <a:xfrm>
            <a:off x="7006404" y="130153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08" name="Oval 107"/>
          <p:cNvSpPr>
            <a:spLocks noChangeArrowheads="1"/>
          </p:cNvSpPr>
          <p:nvPr/>
        </p:nvSpPr>
        <p:spPr bwMode="auto">
          <a:xfrm>
            <a:off x="7682560" y="1755109"/>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p>
        </p:txBody>
      </p:sp>
      <p:cxnSp>
        <p:nvCxnSpPr>
          <p:cNvPr id="110" name="Straight Connector 109"/>
          <p:cNvCxnSpPr>
            <a:stCxn id="107" idx="4"/>
            <a:endCxn id="15" idx="7"/>
          </p:cNvCxnSpPr>
          <p:nvPr/>
        </p:nvCxnSpPr>
        <p:spPr bwMode="auto">
          <a:xfrm flipH="1">
            <a:off x="6632551" y="1530132"/>
            <a:ext cx="259905" cy="115144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stCxn id="12" idx="3"/>
            <a:endCxn id="15" idx="7"/>
          </p:cNvCxnSpPr>
          <p:nvPr/>
        </p:nvCxnSpPr>
        <p:spPr bwMode="auto">
          <a:xfrm flipH="1">
            <a:off x="6632551" y="1832590"/>
            <a:ext cx="571895" cy="84898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stCxn id="108" idx="2"/>
            <a:endCxn id="15" idx="7"/>
          </p:cNvCxnSpPr>
          <p:nvPr/>
        </p:nvCxnSpPr>
        <p:spPr bwMode="auto">
          <a:xfrm flipH="1">
            <a:off x="6632551" y="2066197"/>
            <a:ext cx="1050009" cy="61537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0" name="Rectangle 119"/>
          <p:cNvSpPr/>
          <p:nvPr/>
        </p:nvSpPr>
        <p:spPr bwMode="auto">
          <a:xfrm>
            <a:off x="6642058" y="240151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21" name="Straight Connector 120"/>
          <p:cNvCxnSpPr>
            <a:stCxn id="8" idx="7"/>
            <a:endCxn id="15" idx="3"/>
          </p:cNvCxnSpPr>
          <p:nvPr/>
        </p:nvCxnSpPr>
        <p:spPr bwMode="auto">
          <a:xfrm flipV="1">
            <a:off x="5024679" y="3121519"/>
            <a:ext cx="651643" cy="2605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5604322" y="305420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5015374" y="514303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6" name="Oval 125"/>
          <p:cNvSpPr/>
          <p:nvPr/>
        </p:nvSpPr>
        <p:spPr>
          <a:xfrm>
            <a:off x="4944296" y="5636399"/>
            <a:ext cx="144000" cy="144000"/>
          </a:xfrm>
          <a:prstGeom prst="ellipse">
            <a:avLst/>
          </a:prstGeom>
          <a:solidFill>
            <a:srgbClr val="008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7" name="Straight Connector 126"/>
          <p:cNvCxnSpPr>
            <a:stCxn id="8" idx="1"/>
            <a:endCxn id="13" idx="5"/>
          </p:cNvCxnSpPr>
          <p:nvPr/>
        </p:nvCxnSpPr>
        <p:spPr bwMode="auto">
          <a:xfrm flipH="1" flipV="1">
            <a:off x="3379257" y="3107089"/>
            <a:ext cx="689193" cy="262042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0" name="Oval 59"/>
          <p:cNvSpPr/>
          <p:nvPr/>
        </p:nvSpPr>
        <p:spPr>
          <a:xfrm>
            <a:off x="3307257" y="3047934"/>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3" name="Straight Connector 132"/>
          <p:cNvCxnSpPr>
            <a:stCxn id="6" idx="3"/>
            <a:endCxn id="13" idx="0"/>
          </p:cNvCxnSpPr>
          <p:nvPr/>
        </p:nvCxnSpPr>
        <p:spPr bwMode="auto">
          <a:xfrm flipH="1">
            <a:off x="2901143" y="1706205"/>
            <a:ext cx="1161296" cy="86982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Oval 16"/>
          <p:cNvSpPr/>
          <p:nvPr/>
        </p:nvSpPr>
        <p:spPr>
          <a:xfrm>
            <a:off x="2829143" y="2489266"/>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3990439" y="5636399"/>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bwMode="auto">
          <a:xfrm>
            <a:off x="3761113" y="514374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38" name="Straight Connector 137"/>
          <p:cNvCxnSpPr>
            <a:stCxn id="14" idx="4"/>
            <a:endCxn id="8" idx="2"/>
          </p:cNvCxnSpPr>
          <p:nvPr/>
        </p:nvCxnSpPr>
        <p:spPr bwMode="auto">
          <a:xfrm>
            <a:off x="2901143" y="4874931"/>
            <a:ext cx="969265" cy="10725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6" name="Oval 75"/>
          <p:cNvSpPr/>
          <p:nvPr/>
        </p:nvSpPr>
        <p:spPr>
          <a:xfrm>
            <a:off x="2834183" y="481771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379840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bwMode="auto">
          <a:xfrm>
            <a:off x="3076605" y="514924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43" name="Rectangle 142"/>
          <p:cNvSpPr/>
          <p:nvPr/>
        </p:nvSpPr>
        <p:spPr bwMode="auto">
          <a:xfrm>
            <a:off x="3076605" y="530320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 name="Rectangle 20"/>
          <p:cNvSpPr/>
          <p:nvPr/>
        </p:nvSpPr>
        <p:spPr bwMode="auto">
          <a:xfrm>
            <a:off x="3513471" y="188060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53" name="Straight Connector 152"/>
          <p:cNvCxnSpPr>
            <a:stCxn id="5" idx="0"/>
            <a:endCxn id="15" idx="5"/>
          </p:cNvCxnSpPr>
          <p:nvPr/>
        </p:nvCxnSpPr>
        <p:spPr bwMode="auto">
          <a:xfrm flipH="1" flipV="1">
            <a:off x="6632551" y="3121519"/>
            <a:ext cx="1726166"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8258317" y="4149108"/>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327010" y="3616789"/>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1257821" y="16599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1080206" y="2401519"/>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OBSW</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1080206" y="2560985"/>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74" name="Oval 173"/>
          <p:cNvSpPr/>
          <p:nvPr/>
        </p:nvSpPr>
        <p:spPr>
          <a:xfrm>
            <a:off x="2829142" y="4195581"/>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a:stCxn id="5" idx="1"/>
            <a:endCxn id="15" idx="4"/>
          </p:cNvCxnSpPr>
          <p:nvPr/>
        </p:nvCxnSpPr>
        <p:spPr bwMode="auto">
          <a:xfrm flipH="1" flipV="1">
            <a:off x="6154437" y="3212635"/>
            <a:ext cx="1726165"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4" name="Oval 93"/>
          <p:cNvSpPr/>
          <p:nvPr/>
        </p:nvSpPr>
        <p:spPr>
          <a:xfrm>
            <a:off x="6587931" y="263035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bwMode="auto">
          <a:xfrm>
            <a:off x="670299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Oval 60"/>
          <p:cNvSpPr/>
          <p:nvPr/>
        </p:nvSpPr>
        <p:spPr>
          <a:xfrm>
            <a:off x="5406280" y="2829547"/>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082437" y="3144354"/>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bwMode="auto">
          <a:xfrm>
            <a:off x="6978797" y="2984892"/>
            <a:ext cx="572624"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6978798" y="2818208"/>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8788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3E9544-A6CE-CC44-BA96-0F68EA0FCDCA}"/>
              </a:ext>
            </a:extLst>
          </p:cNvPr>
          <p:cNvSpPr>
            <a:spLocks noGrp="1" noChangeArrowheads="1"/>
          </p:cNvSpPr>
          <p:nvPr>
            <p:ph type="title"/>
          </p:nvPr>
        </p:nvSpPr>
        <p:spPr>
          <a:xfrm>
            <a:off x="457200" y="-30854"/>
            <a:ext cx="8229600" cy="1143000"/>
          </a:xfrm>
        </p:spPr>
        <p:txBody>
          <a:bodyPr vert="horz"/>
          <a:lstStyle/>
          <a:p>
            <a:r>
              <a:rPr lang="en-US" altLang="en-US" kern="1200" dirty="0">
                <a:solidFill>
                  <a:srgbClr val="0099A6"/>
                </a:solidFill>
              </a:rPr>
              <a:t>Alternate Functional &amp; Protocol Diagram</a:t>
            </a:r>
            <a:br>
              <a:rPr lang="en-US" altLang="en-US" kern="1200" dirty="0">
                <a:solidFill>
                  <a:srgbClr val="0099A6"/>
                </a:solidFill>
              </a:rPr>
            </a:br>
            <a:r>
              <a:rPr lang="en-US" altLang="en-US" sz="2000" kern="1200" dirty="0">
                <a:solidFill>
                  <a:srgbClr val="0099A6"/>
                </a:solidFill>
              </a:rPr>
              <a:t>(for a Single Process)</a:t>
            </a:r>
            <a:br>
              <a:rPr lang="en-US" altLang="en-US" sz="2000" kern="1200" dirty="0">
                <a:solidFill>
                  <a:srgbClr val="0099A6"/>
                </a:solidFill>
              </a:rPr>
            </a:br>
            <a:endParaRPr lang="en-US" altLang="en-US" kern="1200" dirty="0">
              <a:solidFill>
                <a:srgbClr val="0099A6"/>
              </a:solidFill>
            </a:endParaRPr>
          </a:p>
        </p:txBody>
      </p:sp>
      <p:sp>
        <p:nvSpPr>
          <p:cNvPr id="22532" name="Rectangle 4">
            <a:extLst>
              <a:ext uri="{FF2B5EF4-FFF2-40B4-BE49-F238E27FC236}">
                <a16:creationId xmlns:a16="http://schemas.microsoft.com/office/drawing/2014/main" id="{9D488784-8236-CF4D-8410-CCB214154B9B}"/>
              </a:ext>
            </a:extLst>
          </p:cNvPr>
          <p:cNvSpPr>
            <a:spLocks noChangeArrowheads="1"/>
          </p:cNvSpPr>
          <p:nvPr/>
        </p:nvSpPr>
        <p:spPr bwMode="auto">
          <a:xfrm>
            <a:off x="2743200" y="4419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AutoShape 5">
            <a:extLst>
              <a:ext uri="{FF2B5EF4-FFF2-40B4-BE49-F238E27FC236}">
                <a16:creationId xmlns:a16="http://schemas.microsoft.com/office/drawing/2014/main" id="{4901F924-81B8-3A41-8D12-BFCD2CE041A5}"/>
              </a:ext>
            </a:extLst>
          </p:cNvPr>
          <p:cNvSpPr>
            <a:spLocks noChangeArrowheads="1"/>
          </p:cNvSpPr>
          <p:nvPr/>
        </p:nvSpPr>
        <p:spPr bwMode="auto">
          <a:xfrm>
            <a:off x="990600" y="37338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Line 6">
            <a:extLst>
              <a:ext uri="{FF2B5EF4-FFF2-40B4-BE49-F238E27FC236}">
                <a16:creationId xmlns:a16="http://schemas.microsoft.com/office/drawing/2014/main" id="{3C4E9132-644B-9141-9C53-35D282AE6502}"/>
              </a:ext>
            </a:extLst>
          </p:cNvPr>
          <p:cNvSpPr>
            <a:spLocks noChangeShapeType="1"/>
          </p:cNvSpPr>
          <p:nvPr/>
        </p:nvSpPr>
        <p:spPr bwMode="auto">
          <a:xfrm flipH="1">
            <a:off x="1752600" y="39624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a:extLst>
              <a:ext uri="{FF2B5EF4-FFF2-40B4-BE49-F238E27FC236}">
                <a16:creationId xmlns:a16="http://schemas.microsoft.com/office/drawing/2014/main" id="{13767792-607F-454F-B9EE-BE40DB7F7028}"/>
              </a:ext>
            </a:extLst>
          </p:cNvPr>
          <p:cNvSpPr>
            <a:spLocks noChangeShapeType="1"/>
          </p:cNvSpPr>
          <p:nvPr/>
        </p:nvSpPr>
        <p:spPr bwMode="auto">
          <a:xfrm flipH="1">
            <a:off x="1752600" y="42672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Text Box 8">
            <a:extLst>
              <a:ext uri="{FF2B5EF4-FFF2-40B4-BE49-F238E27FC236}">
                <a16:creationId xmlns:a16="http://schemas.microsoft.com/office/drawing/2014/main" id="{6ADF1C66-7BD4-F445-9173-2EFA9F3EFF54}"/>
              </a:ext>
            </a:extLst>
          </p:cNvPr>
          <p:cNvSpPr txBox="1">
            <a:spLocks noChangeArrowheads="1"/>
          </p:cNvSpPr>
          <p:nvPr/>
        </p:nvSpPr>
        <p:spPr bwMode="auto">
          <a:xfrm>
            <a:off x="1905000" y="3657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37" name="Text Box 9">
            <a:extLst>
              <a:ext uri="{FF2B5EF4-FFF2-40B4-BE49-F238E27FC236}">
                <a16:creationId xmlns:a16="http://schemas.microsoft.com/office/drawing/2014/main" id="{88AE0EDF-F427-9945-B1D6-448C51D034D7}"/>
              </a:ext>
            </a:extLst>
          </p:cNvPr>
          <p:cNvSpPr txBox="1">
            <a:spLocks noChangeArrowheads="1"/>
          </p:cNvSpPr>
          <p:nvPr/>
        </p:nvSpPr>
        <p:spPr bwMode="auto">
          <a:xfrm>
            <a:off x="1905000" y="39624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38" name="Text Box 10">
            <a:extLst>
              <a:ext uri="{FF2B5EF4-FFF2-40B4-BE49-F238E27FC236}">
                <a16:creationId xmlns:a16="http://schemas.microsoft.com/office/drawing/2014/main" id="{E40CD145-6A7E-BC49-B064-220E9FDE0993}"/>
              </a:ext>
            </a:extLst>
          </p:cNvPr>
          <p:cNvSpPr txBox="1">
            <a:spLocks noChangeArrowheads="1"/>
          </p:cNvSpPr>
          <p:nvPr/>
        </p:nvSpPr>
        <p:spPr bwMode="auto">
          <a:xfrm>
            <a:off x="1143000" y="4495800"/>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MIB</a:t>
            </a:r>
          </a:p>
        </p:txBody>
      </p:sp>
      <p:sp>
        <p:nvSpPr>
          <p:cNvPr id="22539" name="Line 11">
            <a:extLst>
              <a:ext uri="{FF2B5EF4-FFF2-40B4-BE49-F238E27FC236}">
                <a16:creationId xmlns:a16="http://schemas.microsoft.com/office/drawing/2014/main" id="{111A0DB9-F0EA-F348-A4EC-EB4244AEE772}"/>
              </a:ext>
            </a:extLst>
          </p:cNvPr>
          <p:cNvSpPr>
            <a:spLocks noChangeShapeType="1"/>
          </p:cNvSpPr>
          <p:nvPr/>
        </p:nvSpPr>
        <p:spPr bwMode="auto">
          <a:xfrm>
            <a:off x="6553200" y="47244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2">
            <a:extLst>
              <a:ext uri="{FF2B5EF4-FFF2-40B4-BE49-F238E27FC236}">
                <a16:creationId xmlns:a16="http://schemas.microsoft.com/office/drawing/2014/main" id="{E594EC3C-20F1-BE44-8F92-80FD41E34F4F}"/>
              </a:ext>
            </a:extLst>
          </p:cNvPr>
          <p:cNvSpPr>
            <a:spLocks noChangeShapeType="1"/>
          </p:cNvSpPr>
          <p:nvPr/>
        </p:nvSpPr>
        <p:spPr bwMode="auto">
          <a:xfrm>
            <a:off x="6553200" y="50292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Text Box 13">
            <a:extLst>
              <a:ext uri="{FF2B5EF4-FFF2-40B4-BE49-F238E27FC236}">
                <a16:creationId xmlns:a16="http://schemas.microsoft.com/office/drawing/2014/main" id="{92E25B4E-C4A6-1F41-B687-2EB6E4438421}"/>
              </a:ext>
            </a:extLst>
          </p:cNvPr>
          <p:cNvSpPr txBox="1">
            <a:spLocks noChangeArrowheads="1"/>
          </p:cNvSpPr>
          <p:nvPr/>
        </p:nvSpPr>
        <p:spPr bwMode="auto">
          <a:xfrm>
            <a:off x="6705600" y="4419600"/>
            <a:ext cx="176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Link PDU</a:t>
            </a:r>
          </a:p>
        </p:txBody>
      </p:sp>
      <p:sp>
        <p:nvSpPr>
          <p:cNvPr id="22542" name="Text Box 14">
            <a:extLst>
              <a:ext uri="{FF2B5EF4-FFF2-40B4-BE49-F238E27FC236}">
                <a16:creationId xmlns:a16="http://schemas.microsoft.com/office/drawing/2014/main" id="{D941848A-D773-7642-8516-DCBD14BEBA69}"/>
              </a:ext>
            </a:extLst>
          </p:cNvPr>
          <p:cNvSpPr txBox="1">
            <a:spLocks noChangeArrowheads="1"/>
          </p:cNvSpPr>
          <p:nvPr/>
        </p:nvSpPr>
        <p:spPr bwMode="auto">
          <a:xfrm>
            <a:off x="6705600" y="4724400"/>
            <a:ext cx="1627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Link PDU</a:t>
            </a:r>
          </a:p>
        </p:txBody>
      </p:sp>
      <p:sp>
        <p:nvSpPr>
          <p:cNvPr id="22543" name="Oval 15">
            <a:extLst>
              <a:ext uri="{FF2B5EF4-FFF2-40B4-BE49-F238E27FC236}">
                <a16:creationId xmlns:a16="http://schemas.microsoft.com/office/drawing/2014/main" id="{3B6236AA-5EF6-C945-BA62-642EA8D3F906}"/>
              </a:ext>
            </a:extLst>
          </p:cNvPr>
          <p:cNvSpPr>
            <a:spLocks noChangeArrowheads="1"/>
          </p:cNvSpPr>
          <p:nvPr/>
        </p:nvSpPr>
        <p:spPr bwMode="auto">
          <a:xfrm>
            <a:off x="2819400" y="2133600"/>
            <a:ext cx="3581400" cy="10668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AutoShape 16">
            <a:extLst>
              <a:ext uri="{FF2B5EF4-FFF2-40B4-BE49-F238E27FC236}">
                <a16:creationId xmlns:a16="http://schemas.microsoft.com/office/drawing/2014/main" id="{D46FCAA6-B502-C34D-94F0-65BA6F795BFA}"/>
              </a:ext>
            </a:extLst>
          </p:cNvPr>
          <p:cNvSpPr>
            <a:spLocks noChangeArrowheads="1"/>
          </p:cNvSpPr>
          <p:nvPr/>
        </p:nvSpPr>
        <p:spPr bwMode="auto">
          <a:xfrm>
            <a:off x="1066800" y="22860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Line 17">
            <a:extLst>
              <a:ext uri="{FF2B5EF4-FFF2-40B4-BE49-F238E27FC236}">
                <a16:creationId xmlns:a16="http://schemas.microsoft.com/office/drawing/2014/main" id="{F6121C73-6AED-3147-862B-664B8CFE4764}"/>
              </a:ext>
            </a:extLst>
          </p:cNvPr>
          <p:cNvSpPr>
            <a:spLocks noChangeShapeType="1"/>
          </p:cNvSpPr>
          <p:nvPr/>
        </p:nvSpPr>
        <p:spPr bwMode="auto">
          <a:xfrm flipH="1">
            <a:off x="1828800" y="25146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8">
            <a:extLst>
              <a:ext uri="{FF2B5EF4-FFF2-40B4-BE49-F238E27FC236}">
                <a16:creationId xmlns:a16="http://schemas.microsoft.com/office/drawing/2014/main" id="{57CC2CBC-4DD9-B249-8CC2-733271CF3653}"/>
              </a:ext>
            </a:extLst>
          </p:cNvPr>
          <p:cNvSpPr>
            <a:spLocks noChangeShapeType="1"/>
          </p:cNvSpPr>
          <p:nvPr/>
        </p:nvSpPr>
        <p:spPr bwMode="auto">
          <a:xfrm flipH="1">
            <a:off x="1828800" y="28194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Text Box 19">
            <a:extLst>
              <a:ext uri="{FF2B5EF4-FFF2-40B4-BE49-F238E27FC236}">
                <a16:creationId xmlns:a16="http://schemas.microsoft.com/office/drawing/2014/main" id="{AD788FBB-1450-554D-A91F-7C33F14A5313}"/>
              </a:ext>
            </a:extLst>
          </p:cNvPr>
          <p:cNvSpPr txBox="1">
            <a:spLocks noChangeArrowheads="1"/>
          </p:cNvSpPr>
          <p:nvPr/>
        </p:nvSpPr>
        <p:spPr bwMode="auto">
          <a:xfrm>
            <a:off x="1905000" y="22098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48" name="Text Box 20">
            <a:extLst>
              <a:ext uri="{FF2B5EF4-FFF2-40B4-BE49-F238E27FC236}">
                <a16:creationId xmlns:a16="http://schemas.microsoft.com/office/drawing/2014/main" id="{D58CB2A5-2B06-0E48-BFA3-F674526BCCBD}"/>
              </a:ext>
            </a:extLst>
          </p:cNvPr>
          <p:cNvSpPr txBox="1">
            <a:spLocks noChangeArrowheads="1"/>
          </p:cNvSpPr>
          <p:nvPr/>
        </p:nvSpPr>
        <p:spPr bwMode="auto">
          <a:xfrm>
            <a:off x="1981200" y="2514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49" name="Text Box 21">
            <a:extLst>
              <a:ext uri="{FF2B5EF4-FFF2-40B4-BE49-F238E27FC236}">
                <a16:creationId xmlns:a16="http://schemas.microsoft.com/office/drawing/2014/main" id="{5DD31053-B064-0A4A-A6B2-2FA11D8A936D}"/>
              </a:ext>
            </a:extLst>
          </p:cNvPr>
          <p:cNvSpPr txBox="1">
            <a:spLocks noChangeArrowheads="1"/>
          </p:cNvSpPr>
          <p:nvPr/>
        </p:nvSpPr>
        <p:spPr bwMode="auto">
          <a:xfrm>
            <a:off x="950118" y="3029067"/>
            <a:ext cx="915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database</a:t>
            </a:r>
          </a:p>
        </p:txBody>
      </p:sp>
      <p:sp>
        <p:nvSpPr>
          <p:cNvPr id="22550" name="Rectangle 22">
            <a:extLst>
              <a:ext uri="{FF2B5EF4-FFF2-40B4-BE49-F238E27FC236}">
                <a16:creationId xmlns:a16="http://schemas.microsoft.com/office/drawing/2014/main" id="{F54EFDDD-54EC-E04F-9409-0CF21EA9F285}"/>
              </a:ext>
            </a:extLst>
          </p:cNvPr>
          <p:cNvSpPr>
            <a:spLocks noChangeArrowheads="1"/>
          </p:cNvSpPr>
          <p:nvPr/>
        </p:nvSpPr>
        <p:spPr bwMode="auto">
          <a:xfrm>
            <a:off x="2743200" y="3657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Line 23">
            <a:extLst>
              <a:ext uri="{FF2B5EF4-FFF2-40B4-BE49-F238E27FC236}">
                <a16:creationId xmlns:a16="http://schemas.microsoft.com/office/drawing/2014/main" id="{C91FD488-ACB2-F34B-A3D9-E7AEF5A4DA6F}"/>
              </a:ext>
            </a:extLst>
          </p:cNvPr>
          <p:cNvSpPr>
            <a:spLocks noChangeShapeType="1"/>
          </p:cNvSpPr>
          <p:nvPr/>
        </p:nvSpPr>
        <p:spPr bwMode="auto">
          <a:xfrm>
            <a:off x="6553200" y="38100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4">
            <a:extLst>
              <a:ext uri="{FF2B5EF4-FFF2-40B4-BE49-F238E27FC236}">
                <a16:creationId xmlns:a16="http://schemas.microsoft.com/office/drawing/2014/main" id="{3933DCFE-FC87-674A-9D9B-D8625C24BA09}"/>
              </a:ext>
            </a:extLst>
          </p:cNvPr>
          <p:cNvSpPr>
            <a:spLocks noChangeShapeType="1"/>
          </p:cNvSpPr>
          <p:nvPr/>
        </p:nvSpPr>
        <p:spPr bwMode="auto">
          <a:xfrm>
            <a:off x="6553200" y="41910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Text Box 25">
            <a:extLst>
              <a:ext uri="{FF2B5EF4-FFF2-40B4-BE49-F238E27FC236}">
                <a16:creationId xmlns:a16="http://schemas.microsoft.com/office/drawing/2014/main" id="{C4B32CC1-5A2B-344D-9DC4-1CBBFED241B3}"/>
              </a:ext>
            </a:extLst>
          </p:cNvPr>
          <p:cNvSpPr txBox="1">
            <a:spLocks noChangeArrowheads="1"/>
          </p:cNvSpPr>
          <p:nvPr/>
        </p:nvSpPr>
        <p:spPr bwMode="auto">
          <a:xfrm>
            <a:off x="6705600" y="3505200"/>
            <a:ext cx="1755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App PDU</a:t>
            </a:r>
          </a:p>
        </p:txBody>
      </p:sp>
      <p:sp>
        <p:nvSpPr>
          <p:cNvPr id="22554" name="Text Box 26">
            <a:extLst>
              <a:ext uri="{FF2B5EF4-FFF2-40B4-BE49-F238E27FC236}">
                <a16:creationId xmlns:a16="http://schemas.microsoft.com/office/drawing/2014/main" id="{C26ED61D-B0C6-1246-96F9-53D146963CEB}"/>
              </a:ext>
            </a:extLst>
          </p:cNvPr>
          <p:cNvSpPr txBox="1">
            <a:spLocks noChangeArrowheads="1"/>
          </p:cNvSpPr>
          <p:nvPr/>
        </p:nvSpPr>
        <p:spPr bwMode="auto">
          <a:xfrm>
            <a:off x="6705600" y="3886200"/>
            <a:ext cx="1617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App PDU</a:t>
            </a:r>
          </a:p>
        </p:txBody>
      </p:sp>
      <p:sp>
        <p:nvSpPr>
          <p:cNvPr id="22555" name="Line 27">
            <a:extLst>
              <a:ext uri="{FF2B5EF4-FFF2-40B4-BE49-F238E27FC236}">
                <a16:creationId xmlns:a16="http://schemas.microsoft.com/office/drawing/2014/main" id="{B1032288-88B2-9546-8159-19B562795097}"/>
              </a:ext>
            </a:extLst>
          </p:cNvPr>
          <p:cNvSpPr>
            <a:spLocks noChangeShapeType="1"/>
          </p:cNvSpPr>
          <p:nvPr/>
        </p:nvSpPr>
        <p:spPr bwMode="auto">
          <a:xfrm>
            <a:off x="4419600" y="4419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Text Box 28">
            <a:extLst>
              <a:ext uri="{FF2B5EF4-FFF2-40B4-BE49-F238E27FC236}">
                <a16:creationId xmlns:a16="http://schemas.microsoft.com/office/drawing/2014/main" id="{1A68C5AE-C578-0B45-B876-2E272CBC29B1}"/>
              </a:ext>
            </a:extLst>
          </p:cNvPr>
          <p:cNvSpPr txBox="1">
            <a:spLocks noChangeArrowheads="1"/>
          </p:cNvSpPr>
          <p:nvPr/>
        </p:nvSpPr>
        <p:spPr bwMode="auto">
          <a:xfrm>
            <a:off x="4114800" y="3733800"/>
            <a:ext cx="1035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a:p>
            <a:r>
              <a:rPr lang="en-US" altLang="en-US" sz="1400"/>
              <a:t>protocol</a:t>
            </a:r>
          </a:p>
        </p:txBody>
      </p:sp>
      <p:sp>
        <p:nvSpPr>
          <p:cNvPr id="22557" name="Text Box 29">
            <a:extLst>
              <a:ext uri="{FF2B5EF4-FFF2-40B4-BE49-F238E27FC236}">
                <a16:creationId xmlns:a16="http://schemas.microsoft.com/office/drawing/2014/main" id="{6B946D38-185C-C446-B05C-90D07DB135CB}"/>
              </a:ext>
            </a:extLst>
          </p:cNvPr>
          <p:cNvSpPr txBox="1">
            <a:spLocks noChangeArrowheads="1"/>
          </p:cNvSpPr>
          <p:nvPr/>
        </p:nvSpPr>
        <p:spPr bwMode="auto">
          <a:xfrm>
            <a:off x="4073525" y="2514600"/>
            <a:ext cx="103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p:txBody>
      </p:sp>
      <p:sp>
        <p:nvSpPr>
          <p:cNvPr id="22558" name="Text Box 30">
            <a:extLst>
              <a:ext uri="{FF2B5EF4-FFF2-40B4-BE49-F238E27FC236}">
                <a16:creationId xmlns:a16="http://schemas.microsoft.com/office/drawing/2014/main" id="{344765C6-DEA0-4A41-8F8F-B3E49CD4D335}"/>
              </a:ext>
            </a:extLst>
          </p:cNvPr>
          <p:cNvSpPr txBox="1">
            <a:spLocks noChangeArrowheads="1"/>
          </p:cNvSpPr>
          <p:nvPr/>
        </p:nvSpPr>
        <p:spPr bwMode="auto">
          <a:xfrm>
            <a:off x="3276600" y="4587875"/>
            <a:ext cx="1004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encryption</a:t>
            </a:r>
          </a:p>
          <a:p>
            <a:r>
              <a:rPr lang="en-US" altLang="en-US" sz="1400"/>
              <a:t>service</a:t>
            </a:r>
          </a:p>
        </p:txBody>
      </p:sp>
      <p:sp>
        <p:nvSpPr>
          <p:cNvPr id="22559" name="Text Box 31">
            <a:extLst>
              <a:ext uri="{FF2B5EF4-FFF2-40B4-BE49-F238E27FC236}">
                <a16:creationId xmlns:a16="http://schemas.microsoft.com/office/drawing/2014/main" id="{FC3CFE79-063E-BD42-8C8A-40CBF2FA90FD}"/>
              </a:ext>
            </a:extLst>
          </p:cNvPr>
          <p:cNvSpPr txBox="1">
            <a:spLocks noChangeArrowheads="1"/>
          </p:cNvSpPr>
          <p:nvPr/>
        </p:nvSpPr>
        <p:spPr bwMode="auto">
          <a:xfrm>
            <a:off x="4953000" y="48006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link protocol</a:t>
            </a:r>
          </a:p>
        </p:txBody>
      </p:sp>
      <p:sp>
        <p:nvSpPr>
          <p:cNvPr id="22560" name="Oval 32">
            <a:extLst>
              <a:ext uri="{FF2B5EF4-FFF2-40B4-BE49-F238E27FC236}">
                <a16:creationId xmlns:a16="http://schemas.microsoft.com/office/drawing/2014/main" id="{EBE4D593-39BF-4A49-A47A-098C09858B59}"/>
              </a:ext>
            </a:extLst>
          </p:cNvPr>
          <p:cNvSpPr>
            <a:spLocks noChangeArrowheads="1"/>
          </p:cNvSpPr>
          <p:nvPr/>
        </p:nvSpPr>
        <p:spPr bwMode="auto">
          <a:xfrm>
            <a:off x="3200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1" name="Oval 33">
            <a:extLst>
              <a:ext uri="{FF2B5EF4-FFF2-40B4-BE49-F238E27FC236}">
                <a16:creationId xmlns:a16="http://schemas.microsoft.com/office/drawing/2014/main" id="{0D4FDFA5-3BCD-AA43-AC37-233936F9C681}"/>
              </a:ext>
            </a:extLst>
          </p:cNvPr>
          <p:cNvSpPr>
            <a:spLocks noChangeArrowheads="1"/>
          </p:cNvSpPr>
          <p:nvPr/>
        </p:nvSpPr>
        <p:spPr bwMode="auto">
          <a:xfrm>
            <a:off x="5105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Oval 34">
            <a:extLst>
              <a:ext uri="{FF2B5EF4-FFF2-40B4-BE49-F238E27FC236}">
                <a16:creationId xmlns:a16="http://schemas.microsoft.com/office/drawing/2014/main" id="{4B811751-5027-044B-B04F-FAF67A6EFC70}"/>
              </a:ext>
            </a:extLst>
          </p:cNvPr>
          <p:cNvSpPr>
            <a:spLocks noChangeArrowheads="1"/>
          </p:cNvSpPr>
          <p:nvPr/>
        </p:nvSpPr>
        <p:spPr bwMode="auto">
          <a:xfrm>
            <a:off x="30480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Oval 35">
            <a:extLst>
              <a:ext uri="{FF2B5EF4-FFF2-40B4-BE49-F238E27FC236}">
                <a16:creationId xmlns:a16="http://schemas.microsoft.com/office/drawing/2014/main" id="{5FB7F35F-D5CA-B24F-977D-1D65BA373018}"/>
              </a:ext>
            </a:extLst>
          </p:cNvPr>
          <p:cNvSpPr>
            <a:spLocks noChangeArrowheads="1"/>
          </p:cNvSpPr>
          <p:nvPr/>
        </p:nvSpPr>
        <p:spPr bwMode="auto">
          <a:xfrm>
            <a:off x="46482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4" name="Oval 36">
            <a:extLst>
              <a:ext uri="{FF2B5EF4-FFF2-40B4-BE49-F238E27FC236}">
                <a16:creationId xmlns:a16="http://schemas.microsoft.com/office/drawing/2014/main" id="{05C3BC5F-09D4-AD4D-A1D4-D0DFC71B3EB7}"/>
              </a:ext>
            </a:extLst>
          </p:cNvPr>
          <p:cNvSpPr>
            <a:spLocks noChangeArrowheads="1"/>
          </p:cNvSpPr>
          <p:nvPr/>
        </p:nvSpPr>
        <p:spPr bwMode="auto">
          <a:xfrm>
            <a:off x="56388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Line 37">
            <a:extLst>
              <a:ext uri="{FF2B5EF4-FFF2-40B4-BE49-F238E27FC236}">
                <a16:creationId xmlns:a16="http://schemas.microsoft.com/office/drawing/2014/main" id="{E9EFC042-7A45-8F4B-AE23-8CFBE2A3415D}"/>
              </a:ext>
            </a:extLst>
          </p:cNvPr>
          <p:cNvSpPr>
            <a:spLocks noChangeShapeType="1"/>
          </p:cNvSpPr>
          <p:nvPr/>
        </p:nvSpPr>
        <p:spPr bwMode="auto">
          <a:xfrm>
            <a:off x="51816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Line 38">
            <a:extLst>
              <a:ext uri="{FF2B5EF4-FFF2-40B4-BE49-F238E27FC236}">
                <a16:creationId xmlns:a16="http://schemas.microsoft.com/office/drawing/2014/main" id="{29D0F84C-425F-0949-92B0-C7A35DEAADFA}"/>
              </a:ext>
            </a:extLst>
          </p:cNvPr>
          <p:cNvSpPr>
            <a:spLocks noChangeShapeType="1"/>
          </p:cNvSpPr>
          <p:nvPr/>
        </p:nvSpPr>
        <p:spPr bwMode="auto">
          <a:xfrm flipV="1">
            <a:off x="35052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7" name="Text Box 39">
            <a:extLst>
              <a:ext uri="{FF2B5EF4-FFF2-40B4-BE49-F238E27FC236}">
                <a16:creationId xmlns:a16="http://schemas.microsoft.com/office/drawing/2014/main" id="{A777676E-781F-C24B-8C46-48448E899B52}"/>
              </a:ext>
            </a:extLst>
          </p:cNvPr>
          <p:cNvSpPr txBox="1">
            <a:spLocks noChangeArrowheads="1"/>
          </p:cNvSpPr>
          <p:nvPr/>
        </p:nvSpPr>
        <p:spPr bwMode="auto">
          <a:xfrm>
            <a:off x="6858000" y="2667000"/>
            <a:ext cx="1241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i="1"/>
              <a:t>Protocol</a:t>
            </a:r>
            <a:r>
              <a:rPr lang="en-US" altLang="en-US" sz="1400"/>
              <a:t> SAP</a:t>
            </a:r>
          </a:p>
        </p:txBody>
      </p:sp>
      <p:sp>
        <p:nvSpPr>
          <p:cNvPr id="22568" name="Line 40">
            <a:extLst>
              <a:ext uri="{FF2B5EF4-FFF2-40B4-BE49-F238E27FC236}">
                <a16:creationId xmlns:a16="http://schemas.microsoft.com/office/drawing/2014/main" id="{D677DCE2-0A5D-8C4D-9B12-A5C9A6C7BF91}"/>
              </a:ext>
            </a:extLst>
          </p:cNvPr>
          <p:cNvSpPr>
            <a:spLocks noChangeShapeType="1"/>
          </p:cNvSpPr>
          <p:nvPr/>
        </p:nvSpPr>
        <p:spPr bwMode="auto">
          <a:xfrm flipH="1">
            <a:off x="5715000" y="2971800"/>
            <a:ext cx="1143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a:extLst>
              <a:ext uri="{FF2B5EF4-FFF2-40B4-BE49-F238E27FC236}">
                <a16:creationId xmlns:a16="http://schemas.microsoft.com/office/drawing/2014/main" id="{D53B52AE-F14D-A14D-9160-369CBDDB450C}"/>
              </a:ext>
            </a:extLst>
          </p:cNvPr>
          <p:cNvSpPr>
            <a:spLocks noGrp="1"/>
          </p:cNvSpPr>
          <p:nvPr>
            <p:ph type="dt" sz="half" idx="2"/>
          </p:nvPr>
        </p:nvSpPr>
        <p:spPr/>
        <p:txBody>
          <a:bodyPr/>
          <a:lstStyle/>
          <a:p>
            <a:r>
              <a:rPr lang="en-US"/>
              <a:t>10 October 2021</a:t>
            </a:r>
            <a:endParaRPr lang="en-US" dirty="0"/>
          </a:p>
        </p:txBody>
      </p:sp>
    </p:spTree>
    <p:extLst>
      <p:ext uri="{BB962C8B-B14F-4D97-AF65-F5344CB8AC3E}">
        <p14:creationId xmlns:p14="http://schemas.microsoft.com/office/powerpoint/2010/main" val="12433158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6CF3-AB34-AB47-838B-A00DF2391F3B}"/>
              </a:ext>
            </a:extLst>
          </p:cNvPr>
          <p:cNvSpPr>
            <a:spLocks noGrp="1"/>
          </p:cNvSpPr>
          <p:nvPr>
            <p:ph type="title"/>
          </p:nvPr>
        </p:nvSpPr>
        <p:spPr>
          <a:xfrm>
            <a:off x="633325" y="0"/>
            <a:ext cx="7886700" cy="543280"/>
          </a:xfrm>
        </p:spPr>
        <p:txBody>
          <a:bodyPr/>
          <a:lstStyle/>
          <a:p>
            <a:r>
              <a:rPr lang="en-US" b="1" dirty="0" err="1"/>
              <a:t>DoDAF</a:t>
            </a:r>
            <a:r>
              <a:rPr lang="en-US" b="1" dirty="0"/>
              <a:t> Operational Viewpoint</a:t>
            </a:r>
            <a:br>
              <a:rPr lang="en-US" b="1" dirty="0"/>
            </a:br>
            <a:r>
              <a:rPr lang="en-US" sz="2000" b="1" dirty="0"/>
              <a:t>(for consideration …)</a:t>
            </a:r>
            <a:endParaRPr lang="en-US" dirty="0"/>
          </a:p>
        </p:txBody>
      </p:sp>
      <p:sp>
        <p:nvSpPr>
          <p:cNvPr id="3" name="Content Placeholder 2">
            <a:extLst>
              <a:ext uri="{FF2B5EF4-FFF2-40B4-BE49-F238E27FC236}">
                <a16:creationId xmlns:a16="http://schemas.microsoft.com/office/drawing/2014/main" id="{B0497367-CA42-3F46-8BEE-536CBABEFE99}"/>
              </a:ext>
            </a:extLst>
          </p:cNvPr>
          <p:cNvSpPr>
            <a:spLocks noGrp="1"/>
          </p:cNvSpPr>
          <p:nvPr>
            <p:ph idx="1"/>
          </p:nvPr>
        </p:nvSpPr>
        <p:spPr>
          <a:xfrm>
            <a:off x="628650" y="1143000"/>
            <a:ext cx="7886700" cy="5029200"/>
          </a:xfrm>
        </p:spPr>
        <p:txBody>
          <a:bodyPr>
            <a:normAutofit fontScale="70000" lnSpcReduction="20000"/>
          </a:bodyPr>
          <a:lstStyle/>
          <a:p>
            <a:pPr>
              <a:lnSpc>
                <a:spcPct val="100000"/>
              </a:lnSpc>
            </a:pPr>
            <a:r>
              <a:rPr lang="en-US" dirty="0" err="1"/>
              <a:t>DoDAF</a:t>
            </a:r>
            <a:r>
              <a:rPr lang="en-US" dirty="0"/>
              <a:t>-described Models in the Operational Viewpoint describe the tasks and activities, operational elements, and resource flow exchanges required to conduct operations. A pure operational model is materiel independent. However, operations and their relationships may be influenced by new technologies, such as collaboration technology, where process improvements are in practice before policy can reflect the new procedures. </a:t>
            </a:r>
          </a:p>
          <a:p>
            <a:pPr>
              <a:lnSpc>
                <a:spcPct val="100000"/>
              </a:lnSpc>
            </a:pPr>
            <a:r>
              <a:rPr lang="en-US" dirty="0"/>
              <a:t>Use of Operational Viewpoint </a:t>
            </a:r>
            <a:r>
              <a:rPr lang="en-US" dirty="0" err="1"/>
              <a:t>DoDAF</a:t>
            </a:r>
            <a:r>
              <a:rPr lang="en-US" dirty="0"/>
              <a:t>-described Models should improve the quality of requirements definitions by:</a:t>
            </a:r>
          </a:p>
          <a:p>
            <a:pPr lvl="1">
              <a:lnSpc>
                <a:spcPct val="100000"/>
              </a:lnSpc>
            </a:pPr>
            <a:r>
              <a:rPr lang="en-US" dirty="0"/>
              <a:t>Explicitly tying user requirements to strategic-level capability needs, enabling early agreement to be reached on the capability boundary. </a:t>
            </a:r>
          </a:p>
          <a:p>
            <a:pPr lvl="1">
              <a:lnSpc>
                <a:spcPct val="100000"/>
              </a:lnSpc>
            </a:pPr>
            <a:r>
              <a:rPr lang="en-US" dirty="0"/>
              <a:t>Providing a validated reference model of the business/operations against which the completeness of a requirements definition can be assessed (visualization aids validation). </a:t>
            </a:r>
          </a:p>
          <a:p>
            <a:pPr lvl="1">
              <a:lnSpc>
                <a:spcPct val="100000"/>
              </a:lnSpc>
            </a:pPr>
            <a:r>
              <a:rPr lang="en-US" dirty="0"/>
              <a:t>Explicitly linking functional requirements to a validated model of the business or operations activities. </a:t>
            </a:r>
          </a:p>
          <a:p>
            <a:pPr lvl="1">
              <a:lnSpc>
                <a:spcPct val="100000"/>
              </a:lnSpc>
            </a:pPr>
            <a:r>
              <a:rPr lang="en-US" dirty="0"/>
              <a:t>Capturing information-related requirements (not just Information Exchange Requirements [IERs]) in a coherent manner and in a way that really reflects the user collaboration needs. </a:t>
            </a:r>
          </a:p>
          <a:p>
            <a:pPr lvl="1">
              <a:lnSpc>
                <a:spcPct val="100000"/>
              </a:lnSpc>
            </a:pPr>
            <a:r>
              <a:rPr lang="en-US" dirty="0"/>
              <a:t>Providing a basis for test scenarios linked to user requirements. </a:t>
            </a:r>
          </a:p>
          <a:p>
            <a:pPr lvl="1">
              <a:lnSpc>
                <a:spcPct val="100000"/>
              </a:lnSpc>
            </a:pPr>
            <a:r>
              <a:rPr lang="en-US" dirty="0"/>
              <a:t>Capturing the activities for Process Engineering or Process Re-engineering. </a:t>
            </a:r>
          </a:p>
        </p:txBody>
      </p:sp>
      <p:sp>
        <p:nvSpPr>
          <p:cNvPr id="4" name="Date Placeholder 3">
            <a:extLst>
              <a:ext uri="{FF2B5EF4-FFF2-40B4-BE49-F238E27FC236}">
                <a16:creationId xmlns:a16="http://schemas.microsoft.com/office/drawing/2014/main" id="{A3BEC0A8-27DC-184D-9FF0-FCFCC9A3A1BC}"/>
              </a:ext>
            </a:extLst>
          </p:cNvPr>
          <p:cNvSpPr>
            <a:spLocks noGrp="1"/>
          </p:cNvSpPr>
          <p:nvPr>
            <p:ph type="dt" sz="half" idx="10"/>
          </p:nvPr>
        </p:nvSpPr>
        <p:spPr/>
        <p:txBody>
          <a:bodyPr/>
          <a:lstStyle/>
          <a:p>
            <a:r>
              <a:rPr lang="en-US"/>
              <a:t>10 October 2021</a:t>
            </a:r>
          </a:p>
        </p:txBody>
      </p:sp>
    </p:spTree>
    <p:extLst>
      <p:ext uri="{BB962C8B-B14F-4D97-AF65-F5344CB8AC3E}">
        <p14:creationId xmlns:p14="http://schemas.microsoft.com/office/powerpoint/2010/main" val="30507056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2DE9-713E-EC48-8BEC-004585B0348B}"/>
              </a:ext>
            </a:extLst>
          </p:cNvPr>
          <p:cNvSpPr>
            <a:spLocks noGrp="1"/>
          </p:cNvSpPr>
          <p:nvPr>
            <p:ph type="title"/>
          </p:nvPr>
        </p:nvSpPr>
        <p:spPr>
          <a:xfrm>
            <a:off x="628650" y="0"/>
            <a:ext cx="7886700" cy="652716"/>
          </a:xfrm>
        </p:spPr>
        <p:txBody>
          <a:bodyPr/>
          <a:lstStyle/>
          <a:p>
            <a:r>
              <a:rPr lang="en-US" b="1" dirty="0" err="1"/>
              <a:t>DoDAF</a:t>
            </a:r>
            <a:r>
              <a:rPr lang="en-US" b="1" dirty="0"/>
              <a:t> Operational Viewpoint, </a:t>
            </a:r>
            <a:r>
              <a:rPr lang="en-US" b="1" dirty="0" err="1"/>
              <a:t>contd</a:t>
            </a:r>
            <a:br>
              <a:rPr lang="en-US" b="1" dirty="0"/>
            </a:br>
            <a:r>
              <a:rPr lang="en-US" sz="2000" b="1" dirty="0"/>
              <a:t>Possible Model Views</a:t>
            </a:r>
            <a:endParaRPr lang="en-US" dirty="0"/>
          </a:p>
        </p:txBody>
      </p:sp>
      <p:graphicFrame>
        <p:nvGraphicFramePr>
          <p:cNvPr id="4" name="Content Placeholder 3">
            <a:extLst>
              <a:ext uri="{FF2B5EF4-FFF2-40B4-BE49-F238E27FC236}">
                <a16:creationId xmlns:a16="http://schemas.microsoft.com/office/drawing/2014/main" id="{66FB360E-3DC7-6B48-A9A2-FB00FA3565CE}"/>
              </a:ext>
            </a:extLst>
          </p:cNvPr>
          <p:cNvGraphicFramePr>
            <a:graphicFrameLocks noGrp="1"/>
          </p:cNvGraphicFramePr>
          <p:nvPr>
            <p:ph idx="1"/>
          </p:nvPr>
        </p:nvGraphicFramePr>
        <p:xfrm>
          <a:off x="723494" y="1066800"/>
          <a:ext cx="7697011" cy="4876800"/>
        </p:xfrm>
        <a:graphic>
          <a:graphicData uri="http://schemas.openxmlformats.org/drawingml/2006/table">
            <a:tbl>
              <a:tblPr/>
              <a:tblGrid>
                <a:gridCol w="2582695">
                  <a:extLst>
                    <a:ext uri="{9D8B030D-6E8A-4147-A177-3AD203B41FA5}">
                      <a16:colId xmlns:a16="http://schemas.microsoft.com/office/drawing/2014/main" val="3453797766"/>
                    </a:ext>
                  </a:extLst>
                </a:gridCol>
                <a:gridCol w="5114316">
                  <a:extLst>
                    <a:ext uri="{9D8B030D-6E8A-4147-A177-3AD203B41FA5}">
                      <a16:colId xmlns:a16="http://schemas.microsoft.com/office/drawing/2014/main" val="820488925"/>
                    </a:ext>
                  </a:extLst>
                </a:gridCol>
              </a:tblGrid>
              <a:tr h="247062">
                <a:tc>
                  <a:txBody>
                    <a:bodyPr/>
                    <a:lstStyle/>
                    <a:p>
                      <a:r>
                        <a:rPr lang="en-US" sz="1200" b="1" dirty="0">
                          <a:solidFill>
                            <a:schemeClr val="tx1"/>
                          </a:solidFill>
                          <a:effectLst/>
                        </a:rPr>
                        <a:t>Model</a:t>
                      </a:r>
                      <a:endParaRPr lang="en-US" sz="1200" b="1" dirty="0">
                        <a:solidFill>
                          <a:schemeClr val="tx1"/>
                        </a:solidFill>
                      </a:endParaRPr>
                    </a:p>
                  </a:txBody>
                  <a:tcPr marL="25697" marR="25697" marT="12848" marB="12848" anchor="ctr">
                    <a:lnL>
                      <a:noFill/>
                    </a:lnL>
                    <a:lnR>
                      <a:noFill/>
                    </a:lnR>
                    <a:lnT>
                      <a:noFill/>
                    </a:lnT>
                    <a:lnB>
                      <a:noFill/>
                    </a:lnB>
                  </a:tcPr>
                </a:tc>
                <a:tc>
                  <a:txBody>
                    <a:bodyPr/>
                    <a:lstStyle/>
                    <a:p>
                      <a:r>
                        <a:rPr lang="en-US" sz="1200" b="1" dirty="0">
                          <a:solidFill>
                            <a:schemeClr val="tx1"/>
                          </a:solidFill>
                          <a:effectLst/>
                        </a:rPr>
                        <a:t>Description</a:t>
                      </a:r>
                      <a:endParaRPr lang="en-US" sz="1200" b="1" dirty="0">
                        <a:solidFill>
                          <a:schemeClr val="tx1"/>
                        </a:solidFill>
                      </a:endParaRPr>
                    </a:p>
                  </a:txBody>
                  <a:tcPr marL="25697" marR="25697" marT="12848" marB="12848" anchor="ctr">
                    <a:lnL>
                      <a:noFill/>
                    </a:lnL>
                    <a:lnR>
                      <a:noFill/>
                    </a:lnR>
                    <a:lnT>
                      <a:noFill/>
                    </a:lnT>
                    <a:lnB>
                      <a:noFill/>
                    </a:lnB>
                  </a:tcPr>
                </a:tc>
                <a:extLst>
                  <a:ext uri="{0D108BD9-81ED-4DB2-BD59-A6C34878D82A}">
                    <a16:rowId xmlns:a16="http://schemas.microsoft.com/office/drawing/2014/main" val="1953078158"/>
                  </a:ext>
                </a:extLst>
              </a:tr>
              <a:tr h="463685">
                <a:tc>
                  <a:txBody>
                    <a:bodyPr/>
                    <a:lstStyle/>
                    <a:p>
                      <a:r>
                        <a:rPr lang="en-US" sz="1200" dirty="0">
                          <a:highlight>
                            <a:srgbClr val="00FF00"/>
                          </a:highlight>
                          <a:hlinkClick r:id="rId2"/>
                        </a:rPr>
                        <a:t>OV-1: High-Level Operational Concept Graphic</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high-level graphical/textual description of the operational concept.</a:t>
                      </a:r>
                    </a:p>
                  </a:txBody>
                  <a:tcPr marL="25697" marR="25697" marT="12848" marB="12848">
                    <a:lnL>
                      <a:noFill/>
                    </a:lnL>
                    <a:lnR>
                      <a:noFill/>
                    </a:lnR>
                    <a:lnT>
                      <a:noFill/>
                    </a:lnT>
                    <a:lnB>
                      <a:noFill/>
                    </a:lnB>
                  </a:tcPr>
                </a:tc>
                <a:extLst>
                  <a:ext uri="{0D108BD9-81ED-4DB2-BD59-A6C34878D82A}">
                    <a16:rowId xmlns:a16="http://schemas.microsoft.com/office/drawing/2014/main" val="1376243849"/>
                  </a:ext>
                </a:extLst>
              </a:tr>
              <a:tr h="463685">
                <a:tc>
                  <a:txBody>
                    <a:bodyPr/>
                    <a:lstStyle/>
                    <a:p>
                      <a:r>
                        <a:rPr lang="en-US" sz="1200" dirty="0">
                          <a:hlinkClick r:id="rId3"/>
                        </a:rPr>
                        <a:t>OV-2: Operational Resource Flow Description</a:t>
                      </a:r>
                      <a:endParaRPr lang="en-US" sz="1200" dirty="0"/>
                    </a:p>
                  </a:txBody>
                  <a:tcPr marL="25697" marR="25697" marT="12848" marB="12848">
                    <a:lnL>
                      <a:noFill/>
                    </a:lnL>
                    <a:lnR>
                      <a:noFill/>
                    </a:lnR>
                    <a:lnT>
                      <a:noFill/>
                    </a:lnT>
                    <a:lnB>
                      <a:noFill/>
                    </a:lnB>
                  </a:tcPr>
                </a:tc>
                <a:tc>
                  <a:txBody>
                    <a:bodyPr/>
                    <a:lstStyle/>
                    <a:p>
                      <a:r>
                        <a:rPr lang="en-US" sz="1200"/>
                        <a:t>A description of the Resource Flows exchanged between operational activities.</a:t>
                      </a:r>
                    </a:p>
                  </a:txBody>
                  <a:tcPr marL="25697" marR="25697" marT="12848" marB="12848">
                    <a:lnL>
                      <a:noFill/>
                    </a:lnL>
                    <a:lnR>
                      <a:noFill/>
                    </a:lnR>
                    <a:lnT>
                      <a:noFill/>
                    </a:lnT>
                    <a:lnB>
                      <a:noFill/>
                    </a:lnB>
                  </a:tcPr>
                </a:tc>
                <a:extLst>
                  <a:ext uri="{0D108BD9-81ED-4DB2-BD59-A6C34878D82A}">
                    <a16:rowId xmlns:a16="http://schemas.microsoft.com/office/drawing/2014/main" val="3327271575"/>
                  </a:ext>
                </a:extLst>
              </a:tr>
              <a:tr h="463685">
                <a:tc>
                  <a:txBody>
                    <a:bodyPr/>
                    <a:lstStyle/>
                    <a:p>
                      <a:r>
                        <a:rPr lang="en-US" sz="1200" dirty="0">
                          <a:hlinkClick r:id="rId4"/>
                        </a:rPr>
                        <a:t>OV-3: Operational Resource Flow Matrix</a:t>
                      </a:r>
                      <a:endParaRPr lang="en-US" sz="1200" dirty="0"/>
                    </a:p>
                  </a:txBody>
                  <a:tcPr marL="25697" marR="25697" marT="12848" marB="12848">
                    <a:lnL>
                      <a:noFill/>
                    </a:lnL>
                    <a:lnR>
                      <a:noFill/>
                    </a:lnR>
                    <a:lnT>
                      <a:noFill/>
                    </a:lnT>
                    <a:lnB>
                      <a:noFill/>
                    </a:lnB>
                  </a:tcPr>
                </a:tc>
                <a:tc>
                  <a:txBody>
                    <a:bodyPr/>
                    <a:lstStyle/>
                    <a:p>
                      <a:r>
                        <a:rPr lang="en-US" sz="1200"/>
                        <a:t>A description of the resources exchanged and the relevant attributes of the exchanges.</a:t>
                      </a:r>
                    </a:p>
                  </a:txBody>
                  <a:tcPr marL="25697" marR="25697" marT="12848" marB="12848">
                    <a:lnL>
                      <a:noFill/>
                    </a:lnL>
                    <a:lnR>
                      <a:noFill/>
                    </a:lnR>
                    <a:lnT>
                      <a:noFill/>
                    </a:lnT>
                    <a:lnB>
                      <a:noFill/>
                    </a:lnB>
                  </a:tcPr>
                </a:tc>
                <a:extLst>
                  <a:ext uri="{0D108BD9-81ED-4DB2-BD59-A6C34878D82A}">
                    <a16:rowId xmlns:a16="http://schemas.microsoft.com/office/drawing/2014/main" val="2420423432"/>
                  </a:ext>
                </a:extLst>
              </a:tr>
              <a:tr h="463685">
                <a:tc>
                  <a:txBody>
                    <a:bodyPr/>
                    <a:lstStyle/>
                    <a:p>
                      <a:r>
                        <a:rPr lang="en-US" sz="1200" dirty="0">
                          <a:hlinkClick r:id="rId5"/>
                        </a:rPr>
                        <a:t>OV-4: Organizational Relationships Chart</a:t>
                      </a:r>
                      <a:endParaRPr lang="en-US" sz="1200" dirty="0"/>
                    </a:p>
                  </a:txBody>
                  <a:tcPr marL="25697" marR="25697" marT="12848" marB="12848">
                    <a:lnL>
                      <a:noFill/>
                    </a:lnL>
                    <a:lnR>
                      <a:noFill/>
                    </a:lnR>
                    <a:lnT>
                      <a:noFill/>
                    </a:lnT>
                    <a:lnB>
                      <a:noFill/>
                    </a:lnB>
                  </a:tcPr>
                </a:tc>
                <a:tc>
                  <a:txBody>
                    <a:bodyPr/>
                    <a:lstStyle/>
                    <a:p>
                      <a:r>
                        <a:rPr lang="en-US" sz="1200" dirty="0"/>
                        <a:t>The organizational context, role or other relationships among organizations.</a:t>
                      </a:r>
                    </a:p>
                  </a:txBody>
                  <a:tcPr marL="25697" marR="25697" marT="12848" marB="12848">
                    <a:lnL>
                      <a:noFill/>
                    </a:lnL>
                    <a:lnR>
                      <a:noFill/>
                    </a:lnR>
                    <a:lnT>
                      <a:noFill/>
                    </a:lnT>
                    <a:lnB>
                      <a:noFill/>
                    </a:lnB>
                  </a:tcPr>
                </a:tc>
                <a:extLst>
                  <a:ext uri="{0D108BD9-81ED-4DB2-BD59-A6C34878D82A}">
                    <a16:rowId xmlns:a16="http://schemas.microsoft.com/office/drawing/2014/main" val="1458339457"/>
                  </a:ext>
                </a:extLst>
              </a:tr>
              <a:tr h="463685">
                <a:tc>
                  <a:txBody>
                    <a:bodyPr/>
                    <a:lstStyle/>
                    <a:p>
                      <a:r>
                        <a:rPr lang="en-US" sz="1200" dirty="0">
                          <a:hlinkClick r:id="rId6"/>
                        </a:rPr>
                        <a:t>OV-5a: Operational Activity Decomposition Tree</a:t>
                      </a:r>
                      <a:endParaRPr lang="en-US" sz="1200" dirty="0"/>
                    </a:p>
                  </a:txBody>
                  <a:tcPr marL="25697" marR="25697" marT="12848" marB="12848">
                    <a:lnL>
                      <a:noFill/>
                    </a:lnL>
                    <a:lnR>
                      <a:noFill/>
                    </a:lnR>
                    <a:lnT>
                      <a:noFill/>
                    </a:lnT>
                    <a:lnB>
                      <a:noFill/>
                    </a:lnB>
                  </a:tcPr>
                </a:tc>
                <a:tc>
                  <a:txBody>
                    <a:bodyPr/>
                    <a:lstStyle/>
                    <a:p>
                      <a:r>
                        <a:rPr lang="en-US" sz="1200" dirty="0"/>
                        <a:t>The capabilities and activities (operational activities) organized in a hierarchal structure.</a:t>
                      </a:r>
                    </a:p>
                  </a:txBody>
                  <a:tcPr marL="25697" marR="25697" marT="12848" marB="12848">
                    <a:lnL>
                      <a:noFill/>
                    </a:lnL>
                    <a:lnR>
                      <a:noFill/>
                    </a:lnR>
                    <a:lnT>
                      <a:noFill/>
                    </a:lnT>
                    <a:lnB>
                      <a:noFill/>
                    </a:lnB>
                  </a:tcPr>
                </a:tc>
                <a:extLst>
                  <a:ext uri="{0D108BD9-81ED-4DB2-BD59-A6C34878D82A}">
                    <a16:rowId xmlns:a16="http://schemas.microsoft.com/office/drawing/2014/main" val="280556004"/>
                  </a:ext>
                </a:extLst>
              </a:tr>
              <a:tr h="680308">
                <a:tc>
                  <a:txBody>
                    <a:bodyPr/>
                    <a:lstStyle/>
                    <a:p>
                      <a:r>
                        <a:rPr lang="en-US" sz="1200" dirty="0">
                          <a:highlight>
                            <a:srgbClr val="00FF00"/>
                          </a:highlight>
                          <a:hlinkClick r:id="rId6"/>
                        </a:rPr>
                        <a:t>OV-5b: Operational Activity Model</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context of capabilities and activities (operational activities) and their relationships among activities, inputs, and outputs; Additional data can show cost, performers or other pertinent information.</a:t>
                      </a:r>
                    </a:p>
                  </a:txBody>
                  <a:tcPr marL="25697" marR="25697" marT="12848" marB="12848">
                    <a:lnL>
                      <a:noFill/>
                    </a:lnL>
                    <a:lnR>
                      <a:noFill/>
                    </a:lnR>
                    <a:lnT>
                      <a:noFill/>
                    </a:lnT>
                    <a:lnB>
                      <a:noFill/>
                    </a:lnB>
                  </a:tcPr>
                </a:tc>
                <a:extLst>
                  <a:ext uri="{0D108BD9-81ED-4DB2-BD59-A6C34878D82A}">
                    <a16:rowId xmlns:a16="http://schemas.microsoft.com/office/drawing/2014/main" val="3506201086"/>
                  </a:ext>
                </a:extLst>
              </a:tr>
              <a:tr h="463685">
                <a:tc>
                  <a:txBody>
                    <a:bodyPr/>
                    <a:lstStyle/>
                    <a:p>
                      <a:r>
                        <a:rPr lang="en-US" sz="1200">
                          <a:hlinkClick r:id="rId7"/>
                        </a:rPr>
                        <a:t>OV-6a: Operational Rules Model</a:t>
                      </a:r>
                      <a:endParaRPr lang="en-US" sz="1200"/>
                    </a:p>
                  </a:txBody>
                  <a:tcPr marL="25697" marR="25697" marT="12848" marB="12848">
                    <a:lnL>
                      <a:noFill/>
                    </a:lnL>
                    <a:lnR>
                      <a:noFill/>
                    </a:lnR>
                    <a:lnT>
                      <a:noFill/>
                    </a:lnT>
                    <a:lnB>
                      <a:noFill/>
                    </a:lnB>
                  </a:tcPr>
                </a:tc>
                <a:tc>
                  <a:txBody>
                    <a:bodyPr/>
                    <a:lstStyle/>
                    <a:p>
                      <a:r>
                        <a:rPr lang="en-US" sz="1200" dirty="0"/>
                        <a:t>One of three models used to describe activity (operational activity). It identifies business rules that constrain operations.</a:t>
                      </a:r>
                    </a:p>
                  </a:txBody>
                  <a:tcPr marL="25697" marR="25697" marT="12848" marB="12848">
                    <a:lnL>
                      <a:noFill/>
                    </a:lnL>
                    <a:lnR>
                      <a:noFill/>
                    </a:lnR>
                    <a:lnT>
                      <a:noFill/>
                    </a:lnT>
                    <a:lnB>
                      <a:noFill/>
                    </a:lnB>
                  </a:tcPr>
                </a:tc>
                <a:extLst>
                  <a:ext uri="{0D108BD9-81ED-4DB2-BD59-A6C34878D82A}">
                    <a16:rowId xmlns:a16="http://schemas.microsoft.com/office/drawing/2014/main" val="2489290589"/>
                  </a:ext>
                </a:extLst>
              </a:tr>
              <a:tr h="680308">
                <a:tc>
                  <a:txBody>
                    <a:bodyPr/>
                    <a:lstStyle/>
                    <a:p>
                      <a:r>
                        <a:rPr lang="en-US" sz="1200" dirty="0">
                          <a:highlight>
                            <a:srgbClr val="00FF00"/>
                          </a:highlight>
                          <a:hlinkClick r:id="rId8"/>
                        </a:rPr>
                        <a:t>OV-6b: State Transition Description</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One of three models used to describe operational activity (activity). It identifies business process (activity) responses to events (usually, very short activities). </a:t>
                      </a:r>
                    </a:p>
                  </a:txBody>
                  <a:tcPr marL="25697" marR="25697" marT="12848" marB="12848">
                    <a:lnL>
                      <a:noFill/>
                    </a:lnL>
                    <a:lnR>
                      <a:noFill/>
                    </a:lnR>
                    <a:lnT>
                      <a:noFill/>
                    </a:lnT>
                    <a:lnB>
                      <a:noFill/>
                    </a:lnB>
                  </a:tcPr>
                </a:tc>
                <a:extLst>
                  <a:ext uri="{0D108BD9-81ED-4DB2-BD59-A6C34878D82A}">
                    <a16:rowId xmlns:a16="http://schemas.microsoft.com/office/drawing/2014/main" val="3069251135"/>
                  </a:ext>
                </a:extLst>
              </a:tr>
              <a:tr h="487012">
                <a:tc>
                  <a:txBody>
                    <a:bodyPr/>
                    <a:lstStyle/>
                    <a:p>
                      <a:r>
                        <a:rPr lang="en-US" sz="1200">
                          <a:hlinkClick r:id="rId9"/>
                        </a:rPr>
                        <a:t>OV-6c: Event-Trace Description</a:t>
                      </a:r>
                      <a:endParaRPr lang="en-US" sz="1200"/>
                    </a:p>
                  </a:txBody>
                  <a:tcPr marL="25697" marR="25697" marT="12848" marB="12848">
                    <a:lnL>
                      <a:noFill/>
                    </a:lnL>
                    <a:lnR>
                      <a:noFill/>
                    </a:lnR>
                    <a:lnT>
                      <a:noFill/>
                    </a:lnT>
                    <a:lnB>
                      <a:noFill/>
                    </a:lnB>
                  </a:tcPr>
                </a:tc>
                <a:tc>
                  <a:txBody>
                    <a:bodyPr/>
                    <a:lstStyle/>
                    <a:p>
                      <a:r>
                        <a:rPr lang="en-US" sz="1200" dirty="0"/>
                        <a:t>One of three models used to describe activity (operational activity). It traces actions in a scenario or sequence of events.</a:t>
                      </a:r>
                    </a:p>
                  </a:txBody>
                  <a:tcPr marL="25697" marR="25697" marT="12848" marB="12848">
                    <a:lnL>
                      <a:noFill/>
                    </a:lnL>
                    <a:lnR>
                      <a:noFill/>
                    </a:lnR>
                    <a:lnT>
                      <a:noFill/>
                    </a:lnT>
                    <a:lnB>
                      <a:noFill/>
                    </a:lnB>
                  </a:tcPr>
                </a:tc>
                <a:extLst>
                  <a:ext uri="{0D108BD9-81ED-4DB2-BD59-A6C34878D82A}">
                    <a16:rowId xmlns:a16="http://schemas.microsoft.com/office/drawing/2014/main" val="3369965453"/>
                  </a:ext>
                </a:extLst>
              </a:tr>
            </a:tbl>
          </a:graphicData>
        </a:graphic>
      </p:graphicFrame>
      <p:sp>
        <p:nvSpPr>
          <p:cNvPr id="5" name="Rectangle 1">
            <a:extLst>
              <a:ext uri="{FF2B5EF4-FFF2-40B4-BE49-F238E27FC236}">
                <a16:creationId xmlns:a16="http://schemas.microsoft.com/office/drawing/2014/main" id="{D95916D8-E0AC-2145-8559-C9CD0DF1D7B7}"/>
              </a:ext>
            </a:extLst>
          </p:cNvPr>
          <p:cNvSpPr>
            <a:spLocks noChangeArrowheads="1"/>
          </p:cNvSpPr>
          <p:nvPr/>
        </p:nvSpPr>
        <p:spPr bwMode="auto">
          <a:xfrm>
            <a:off x="-17817272" y="855576"/>
            <a:ext cx="4661976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800" b="0">
                <a:latin typeface="Arial" panose="020B0604020202020204" pitchFamily="34" charset="0"/>
              </a:rPr>
              <a:t>Operational Model Descriptions</a:t>
            </a:r>
          </a:p>
        </p:txBody>
      </p:sp>
      <p:sp>
        <p:nvSpPr>
          <p:cNvPr id="3" name="Date Placeholder 2">
            <a:extLst>
              <a:ext uri="{FF2B5EF4-FFF2-40B4-BE49-F238E27FC236}">
                <a16:creationId xmlns:a16="http://schemas.microsoft.com/office/drawing/2014/main" id="{464E340B-B250-B24D-AFF9-635C32359D32}"/>
              </a:ext>
            </a:extLst>
          </p:cNvPr>
          <p:cNvSpPr>
            <a:spLocks noGrp="1"/>
          </p:cNvSpPr>
          <p:nvPr>
            <p:ph type="dt" sz="half" idx="10"/>
          </p:nvPr>
        </p:nvSpPr>
        <p:spPr/>
        <p:txBody>
          <a:bodyPr/>
          <a:lstStyle/>
          <a:p>
            <a:r>
              <a:rPr lang="en-US"/>
              <a:t>10 October 2021</a:t>
            </a:r>
          </a:p>
        </p:txBody>
      </p:sp>
    </p:spTree>
    <p:extLst>
      <p:ext uri="{BB962C8B-B14F-4D97-AF65-F5344CB8AC3E}">
        <p14:creationId xmlns:p14="http://schemas.microsoft.com/office/powerpoint/2010/main" val="28179426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37326"/>
            <a:ext cx="8229600" cy="11430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a:lstStyle>
            <a:defPPr>
              <a:defRPr lang="en-US"/>
            </a:defPPr>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background – from the </a:t>
            </a:r>
          </a:p>
          <a:p>
            <a:r>
              <a:rPr lang="en-US" dirty="0"/>
              <a:t>IEEE-1471-2000</a:t>
            </a:r>
            <a:br>
              <a:rPr lang="en-US" dirty="0"/>
            </a:br>
            <a:r>
              <a:rPr lang="en-US" dirty="0"/>
              <a:t>conceptual framework…</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90650"/>
            <a:ext cx="6132513" cy="485775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13315" name="Group 3"/>
          <p:cNvGrpSpPr>
            <a:grpSpLocks/>
          </p:cNvGrpSpPr>
          <p:nvPr/>
        </p:nvGrpSpPr>
        <p:grpSpPr bwMode="auto">
          <a:xfrm>
            <a:off x="2895600" y="1676400"/>
            <a:ext cx="6062663" cy="4646613"/>
            <a:chOff x="1824" y="1056"/>
            <a:chExt cx="3819" cy="2927"/>
          </a:xfrm>
        </p:grpSpPr>
        <p:sp>
          <p:nvSpPr>
            <p:cNvPr id="8196" name="Oval 4"/>
            <p:cNvSpPr>
              <a:spLocks noChangeArrowheads="1"/>
            </p:cNvSpPr>
            <p:nvPr/>
          </p:nvSpPr>
          <p:spPr bwMode="auto">
            <a:xfrm>
              <a:off x="2016" y="1344"/>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7" name="Oval 5"/>
            <p:cNvSpPr>
              <a:spLocks noChangeArrowheads="1"/>
            </p:cNvSpPr>
            <p:nvPr/>
          </p:nvSpPr>
          <p:spPr bwMode="auto">
            <a:xfrm>
              <a:off x="3120" y="1344"/>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8" name="Oval 6"/>
            <p:cNvSpPr>
              <a:spLocks noChangeArrowheads="1"/>
            </p:cNvSpPr>
            <p:nvPr/>
          </p:nvSpPr>
          <p:spPr bwMode="auto">
            <a:xfrm>
              <a:off x="3120" y="2016"/>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Oval 7"/>
            <p:cNvSpPr>
              <a:spLocks noChangeArrowheads="1"/>
            </p:cNvSpPr>
            <p:nvPr/>
          </p:nvSpPr>
          <p:spPr bwMode="auto">
            <a:xfrm>
              <a:off x="1824" y="2880"/>
              <a:ext cx="1967"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Oval 8"/>
            <p:cNvSpPr>
              <a:spLocks noChangeArrowheads="1"/>
            </p:cNvSpPr>
            <p:nvPr/>
          </p:nvSpPr>
          <p:spPr bwMode="auto">
            <a:xfrm>
              <a:off x="3456" y="3456"/>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1" name="AutoShape 9"/>
            <p:cNvSpPr>
              <a:spLocks noChangeArrowheads="1"/>
            </p:cNvSpPr>
            <p:nvPr/>
          </p:nvSpPr>
          <p:spPr bwMode="auto">
            <a:xfrm>
              <a:off x="4128" y="1056"/>
              <a:ext cx="1515" cy="838"/>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formalize and adapt this generic conceptual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framework into one for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dirty="0">
                  <a:solidFill>
                    <a:srgbClr val="000000"/>
                  </a:solidFill>
                  <a:latin typeface="Century Gothic" charset="0"/>
                </a:rPr>
                <a:t>s</a:t>
              </a:r>
              <a:r>
                <a:rPr lang="en-US" sz="1400" b="1" dirty="0">
                  <a:solidFill>
                    <a:srgbClr val="000000"/>
                  </a:solidFill>
                  <a:latin typeface="Century Gothic" charset="0"/>
                </a:rPr>
                <a:t>uitable for space data system design</a:t>
              </a:r>
            </a:p>
          </p:txBody>
        </p:sp>
      </p:grpSp>
      <p:sp>
        <p:nvSpPr>
          <p:cNvPr id="2" name="Date Placeholder 1">
            <a:extLst>
              <a:ext uri="{FF2B5EF4-FFF2-40B4-BE49-F238E27FC236}">
                <a16:creationId xmlns:a16="http://schemas.microsoft.com/office/drawing/2014/main" id="{49447162-0B84-0044-B0C6-70BC0773CACA}"/>
              </a:ext>
            </a:extLst>
          </p:cNvPr>
          <p:cNvSpPr>
            <a:spLocks noGrp="1"/>
          </p:cNvSpPr>
          <p:nvPr>
            <p:ph type="dt" sz="half" idx="2"/>
          </p:nvPr>
        </p:nvSpPr>
        <p:spPr>
          <a:xfrm>
            <a:off x="-2949" y="6589712"/>
            <a:ext cx="1731963" cy="268288"/>
          </a:xfrm>
        </p:spPr>
        <p:txBody>
          <a:bodyPr/>
          <a:lstStyle/>
          <a:p>
            <a:r>
              <a:rPr lang="en-US"/>
              <a:t>10 October 2021</a:t>
            </a:r>
            <a:endParaRPr lang="en-US" dirty="0"/>
          </a:p>
        </p:txBody>
      </p:sp>
    </p:spTree>
    <p:extLst>
      <p:ext uri="{BB962C8B-B14F-4D97-AF65-F5344CB8AC3E}">
        <p14:creationId xmlns:p14="http://schemas.microsoft.com/office/powerpoint/2010/main" val="2356327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SAWG Observations on Terminology</a:t>
            </a:r>
          </a:p>
        </p:txBody>
      </p:sp>
      <p:sp>
        <p:nvSpPr>
          <p:cNvPr id="3" name="Content Placeholder 2"/>
          <p:cNvSpPr>
            <a:spLocks noGrp="1"/>
          </p:cNvSpPr>
          <p:nvPr>
            <p:ph idx="1"/>
          </p:nvPr>
        </p:nvSpPr>
        <p:spPr>
          <a:xfrm>
            <a:off x="457200" y="884237"/>
            <a:ext cx="8229600" cy="5059363"/>
          </a:xfrm>
        </p:spPr>
        <p:txBody>
          <a:bodyPr/>
          <a:lstStyle/>
          <a:p>
            <a:r>
              <a:rPr lang="en-US" sz="2000" dirty="0"/>
              <a:t>Some of the terms used in CCSDS documents are not even in the CCSDS Glossary</a:t>
            </a:r>
          </a:p>
          <a:p>
            <a:r>
              <a:rPr lang="en-US" sz="2000" dirty="0"/>
              <a:t>We only have accurate information models and schema for a small sub-set of the terms in use</a:t>
            </a:r>
          </a:p>
          <a:p>
            <a:r>
              <a:rPr lang="en-US" sz="2000" dirty="0"/>
              <a:t>Some terminology is defined in multiple different standards, and this is where issues arise</a:t>
            </a:r>
          </a:p>
          <a:p>
            <a:endParaRPr lang="en-US" sz="2000" dirty="0"/>
          </a:p>
          <a:p>
            <a:r>
              <a:rPr lang="en-US" sz="2000" dirty="0"/>
              <a:t>Lack of consistent terminology makes automation and cross use of terms much more difficult</a:t>
            </a:r>
          </a:p>
          <a:p>
            <a:r>
              <a:rPr lang="en-US" sz="2000" dirty="0"/>
              <a:t>Some terminology is in isolated domains and not an issue</a:t>
            </a:r>
          </a:p>
          <a:p>
            <a:endParaRPr lang="en-US" sz="2000" dirty="0"/>
          </a:p>
          <a:p>
            <a:r>
              <a:rPr lang="en-US" sz="2000" dirty="0"/>
              <a:t>Multiple inconsistencies in use of terminology</a:t>
            </a:r>
          </a:p>
          <a:p>
            <a:pPr lvl="1"/>
            <a:r>
              <a:rPr lang="en-US" sz="1800" dirty="0"/>
              <a:t>Collisions of usage (same word, two different meanings)</a:t>
            </a:r>
          </a:p>
          <a:p>
            <a:pPr lvl="1"/>
            <a:r>
              <a:rPr lang="en-US" sz="1800" dirty="0"/>
              <a:t>Specializations (same word, on analysis one derived from another)</a:t>
            </a:r>
          </a:p>
          <a:p>
            <a:pPr lvl="1"/>
            <a:r>
              <a:rPr lang="en-US" sz="1800" dirty="0"/>
              <a:t>Multiple terms used for the same things </a:t>
            </a:r>
          </a:p>
          <a:p>
            <a:pPr lvl="1"/>
            <a:r>
              <a:rPr lang="en-US" sz="1800" dirty="0"/>
              <a:t>Internal inconsistencies in usage or definitions</a:t>
            </a:r>
          </a:p>
          <a:p>
            <a:pPr lvl="1"/>
            <a:r>
              <a:rPr lang="en-US" sz="1800" dirty="0"/>
              <a:t>Inconsistent use of representations (lack of class diagrams)</a:t>
            </a:r>
          </a:p>
          <a:p>
            <a:pPr lvl="1"/>
            <a:r>
              <a:rPr lang="en-US" sz="1800" dirty="0"/>
              <a:t>Inconsistent references to external standards (ISO BRM and other)</a:t>
            </a:r>
          </a:p>
          <a:p>
            <a:r>
              <a:rPr lang="en-US" sz="2000" dirty="0"/>
              <a:t>Some differences appear to be easy to resolve (reference the document/namespace), others will require more work</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p:txBody>
      </p:sp>
      <p:sp>
        <p:nvSpPr>
          <p:cNvPr id="4" name="Date Placeholder 3"/>
          <p:cNvSpPr>
            <a:spLocks noGrp="1"/>
          </p:cNvSpPr>
          <p:nvPr>
            <p:ph type="dt" sz="half" idx="10"/>
          </p:nvPr>
        </p:nvSpPr>
        <p:spPr/>
        <p:txBody>
          <a:bodyPr/>
          <a:lstStyle/>
          <a:p>
            <a:r>
              <a:rPr lang="en-US"/>
              <a:t>10 October 2021</a:t>
            </a:r>
            <a:endParaRPr lang="en-US" dirty="0"/>
          </a:p>
        </p:txBody>
      </p:sp>
    </p:spTree>
    <p:extLst>
      <p:ext uri="{BB962C8B-B14F-4D97-AF65-F5344CB8AC3E}">
        <p14:creationId xmlns:p14="http://schemas.microsoft.com/office/powerpoint/2010/main" val="7861879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5F06-FEAB-8C41-80BF-2FC9F7245031}"/>
              </a:ext>
            </a:extLst>
          </p:cNvPr>
          <p:cNvSpPr>
            <a:spLocks noGrp="1"/>
          </p:cNvSpPr>
          <p:nvPr>
            <p:ph type="title"/>
          </p:nvPr>
        </p:nvSpPr>
        <p:spPr/>
        <p:txBody>
          <a:bodyPr/>
          <a:lstStyle/>
          <a:p>
            <a:r>
              <a:rPr lang="en-US" b="1" dirty="0" err="1"/>
              <a:t>DoDAF</a:t>
            </a:r>
            <a:r>
              <a:rPr lang="en-US" b="1" dirty="0"/>
              <a:t> Services Viewpoint</a:t>
            </a:r>
            <a:br>
              <a:rPr lang="en-US" b="1" dirty="0"/>
            </a:br>
            <a:endParaRPr lang="en-US" dirty="0"/>
          </a:p>
        </p:txBody>
      </p:sp>
      <p:sp>
        <p:nvSpPr>
          <p:cNvPr id="3" name="Content Placeholder 2">
            <a:extLst>
              <a:ext uri="{FF2B5EF4-FFF2-40B4-BE49-F238E27FC236}">
                <a16:creationId xmlns:a16="http://schemas.microsoft.com/office/drawing/2014/main" id="{941425D3-CE23-494F-A357-B2301271088C}"/>
              </a:ext>
            </a:extLst>
          </p:cNvPr>
          <p:cNvSpPr>
            <a:spLocks noGrp="1"/>
          </p:cNvSpPr>
          <p:nvPr>
            <p:ph idx="1"/>
          </p:nvPr>
        </p:nvSpPr>
        <p:spPr/>
        <p:txBody>
          <a:bodyPr>
            <a:normAutofit fontScale="70000" lnSpcReduction="20000"/>
          </a:bodyPr>
          <a:lstStyle/>
          <a:p>
            <a:pPr>
              <a:lnSpc>
                <a:spcPct val="100000"/>
              </a:lnSpc>
            </a:pPr>
            <a:r>
              <a:rPr lang="en-US" dirty="0"/>
              <a:t>The </a:t>
            </a:r>
            <a:r>
              <a:rPr lang="en-US" dirty="0" err="1"/>
              <a:t>DoDAF</a:t>
            </a:r>
            <a:r>
              <a:rPr lang="en-US" dirty="0"/>
              <a:t>-described Models within the Services Viewpoint describes services and their interconnections providing or supporting, DoD functions. DoD functions include both mission and business functions. The Service Models associate service resources to the operational and capability requirements. These resources support the operational activities and facilitate the exchange of information. </a:t>
            </a:r>
          </a:p>
          <a:p>
            <a:pPr>
              <a:lnSpc>
                <a:spcPct val="100000"/>
              </a:lnSpc>
            </a:pPr>
            <a:r>
              <a:rPr lang="en-US" dirty="0"/>
              <a:t>The relationship between architectural data elements across the Services Viewpoint to the Operational Viewpoint and Capability Viewpoint can be exemplified as services are procured and fielded to support the operations and capabilities of organizations. The structural and behavioral models in the OVs and </a:t>
            </a:r>
            <a:r>
              <a:rPr lang="en-US" dirty="0" err="1"/>
              <a:t>SvcVs</a:t>
            </a:r>
            <a:r>
              <a:rPr lang="en-US" dirty="0"/>
              <a:t> allow architects and stakeholders to quickly ascertain which functions are carried out by humans and which by Services for each alternative specification and so carry out trade analysis based on risk, cost, reliability, etc.</a:t>
            </a:r>
          </a:p>
          <a:p>
            <a:pPr>
              <a:lnSpc>
                <a:spcPct val="100000"/>
              </a:lnSpc>
            </a:pPr>
            <a:r>
              <a:rPr lang="en-US" dirty="0"/>
              <a:t>Services are not limited to internal system functions and can include Human Computer Interface (HCI) and Graphical User Interface (GUI) functions or functions that consume or produce service data to or from service functions. The external service data providers and consumers can be used to represent the human that interacts with the service.</a:t>
            </a:r>
          </a:p>
          <a:p>
            <a:pPr>
              <a:lnSpc>
                <a:spcPct val="100000"/>
              </a:lnSpc>
            </a:pPr>
            <a:endParaRPr lang="en-US" dirty="0"/>
          </a:p>
        </p:txBody>
      </p:sp>
      <p:sp>
        <p:nvSpPr>
          <p:cNvPr id="4" name="Date Placeholder 3">
            <a:extLst>
              <a:ext uri="{FF2B5EF4-FFF2-40B4-BE49-F238E27FC236}">
                <a16:creationId xmlns:a16="http://schemas.microsoft.com/office/drawing/2014/main" id="{5A62A96C-2157-F241-8CF9-16079FA23B62}"/>
              </a:ext>
            </a:extLst>
          </p:cNvPr>
          <p:cNvSpPr>
            <a:spLocks noGrp="1"/>
          </p:cNvSpPr>
          <p:nvPr>
            <p:ph type="dt" sz="half" idx="10"/>
          </p:nvPr>
        </p:nvSpPr>
        <p:spPr/>
        <p:txBody>
          <a:bodyPr/>
          <a:lstStyle/>
          <a:p>
            <a:r>
              <a:rPr lang="en-US"/>
              <a:t>10 October 2021</a:t>
            </a:r>
          </a:p>
        </p:txBody>
      </p:sp>
    </p:spTree>
    <p:extLst>
      <p:ext uri="{BB962C8B-B14F-4D97-AF65-F5344CB8AC3E}">
        <p14:creationId xmlns:p14="http://schemas.microsoft.com/office/powerpoint/2010/main" val="3252718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685800" y="-34924"/>
            <a:ext cx="7232648" cy="1254124"/>
          </a:xfrm>
        </p:spPr>
        <p:txBody>
          <a:bodyPr vert="horz"/>
          <a:lstStyle/>
          <a:p>
            <a:r>
              <a:rPr lang="en-US" altLang="en-US" dirty="0">
                <a:solidFill>
                  <a:srgbClr val="0099A6"/>
                </a:solidFill>
              </a:rPr>
              <a:t>RASDS</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1295400" y="2895600"/>
            <a:ext cx="1371600" cy="457200"/>
          </a:xfrm>
          <a:prstGeom prst="rect">
            <a:avLst/>
          </a:prstGeom>
          <a:solidFill>
            <a:srgbClr val="CC0E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1981200" y="2895600"/>
            <a:ext cx="685800" cy="228600"/>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1295400" y="35814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1295400" y="38100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1295400" y="40386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1295400" y="33528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5867400" y="56388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5867400" y="6096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083" name="Rectangle 11">
            <a:extLst>
              <a:ext uri="{FF2B5EF4-FFF2-40B4-BE49-F238E27FC236}">
                <a16:creationId xmlns:a16="http://schemas.microsoft.com/office/drawing/2014/main" id="{959FF7B7-6D50-1C4F-A631-F68B04A74B52}"/>
              </a:ext>
            </a:extLst>
          </p:cNvPr>
          <p:cNvSpPr>
            <a:spLocks noChangeArrowheads="1"/>
          </p:cNvSpPr>
          <p:nvPr/>
        </p:nvSpPr>
        <p:spPr bwMode="auto">
          <a:xfrm>
            <a:off x="5867400" y="63246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1600200" y="5105400"/>
            <a:ext cx="1524000" cy="533400"/>
          </a:xfrm>
          <a:prstGeom prst="rect">
            <a:avLst/>
          </a:prstGeom>
          <a:solidFill>
            <a:srgbClr val="CCC30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Communication</a:t>
            </a:r>
            <a:endParaRPr lang="en-US" sz="14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1600200" y="5638800"/>
            <a:ext cx="15240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1600200" y="5867400"/>
            <a:ext cx="15240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114800" y="10668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3505200" y="1066800"/>
            <a:ext cx="1219200" cy="457200"/>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3505200" y="17526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3505200" y="19812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3505200" y="22098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3505200" y="24384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Scenarios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3505200" y="1524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1981200" y="1866900"/>
            <a:ext cx="1524000" cy="10287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2286000" y="2057400"/>
            <a:ext cx="6413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FulfilledBy</a:t>
            </a: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2895600" y="2590800"/>
            <a:ext cx="4762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2667000" y="3695700"/>
            <a:ext cx="2057400" cy="4953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276600" y="3733800"/>
            <a:ext cx="7683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133600" y="2449513"/>
            <a:ext cx="7556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114800" y="623888"/>
            <a:ext cx="7810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4730750" y="3810000"/>
            <a:ext cx="7556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2667000" y="3924300"/>
            <a:ext cx="1447800" cy="4953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2971800" y="4114800"/>
            <a:ext cx="9715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2667000" y="3124200"/>
            <a:ext cx="3810000"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2667000" y="3467100"/>
            <a:ext cx="3810000"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070350" y="2971800"/>
            <a:ext cx="5905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070350" y="3276600"/>
            <a:ext cx="6540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334000" y="4419600"/>
            <a:ext cx="1143000" cy="12192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09" name="AutoShape 37">
            <a:extLst>
              <a:ext uri="{FF2B5EF4-FFF2-40B4-BE49-F238E27FC236}">
                <a16:creationId xmlns:a16="http://schemas.microsoft.com/office/drawing/2014/main" id="{CA6B520F-7390-F64A-8E42-1AA5481626B1}"/>
              </a:ext>
            </a:extLst>
          </p:cNvPr>
          <p:cNvCxnSpPr>
            <a:cxnSpLocks noChangeShapeType="1"/>
            <a:stCxn id="3081" idx="1"/>
            <a:endCxn id="3131" idx="3"/>
          </p:cNvCxnSpPr>
          <p:nvPr/>
        </p:nvCxnSpPr>
        <p:spPr bwMode="auto">
          <a:xfrm rot="10800000">
            <a:off x="5334000" y="5219700"/>
            <a:ext cx="533400" cy="647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5791200" y="4876800"/>
            <a:ext cx="6794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ConnectVia</a:t>
            </a:r>
          </a:p>
        </p:txBody>
      </p:sp>
      <p:sp>
        <p:nvSpPr>
          <p:cNvPr id="3111" name="Rectangle 39">
            <a:extLst>
              <a:ext uri="{FF2B5EF4-FFF2-40B4-BE49-F238E27FC236}">
                <a16:creationId xmlns:a16="http://schemas.microsoft.com/office/drawing/2014/main" id="{74ED6BC8-AAF7-DC41-993C-51266D7CBDE6}"/>
              </a:ext>
            </a:extLst>
          </p:cNvPr>
          <p:cNvSpPr>
            <a:spLocks noChangeArrowheads="1"/>
          </p:cNvSpPr>
          <p:nvPr/>
        </p:nvSpPr>
        <p:spPr bwMode="auto">
          <a:xfrm>
            <a:off x="5340350" y="5410200"/>
            <a:ext cx="8318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ConnectToPort</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15240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1676400" y="4648200"/>
            <a:ext cx="4127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17526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057400" y="4495800"/>
            <a:ext cx="8953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3082" idx="1"/>
          </p:cNvCxnSpPr>
          <p:nvPr/>
        </p:nvCxnSpPr>
        <p:spPr bwMode="auto">
          <a:xfrm>
            <a:off x="3124200" y="5753100"/>
            <a:ext cx="2743200" cy="4572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3733800" y="5791200"/>
            <a:ext cx="8572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AssociatedWith</a:t>
            </a: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124200" y="4762500"/>
            <a:ext cx="990600" cy="609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2940050" y="4876800"/>
            <a:ext cx="8699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477000" y="2895600"/>
            <a:ext cx="1219200" cy="457200"/>
          </a:xfrm>
          <a:prstGeom prst="rect">
            <a:avLst/>
          </a:prstGeom>
          <a:solidFill>
            <a:srgbClr val="CC0606"/>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477000" y="33528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477000" y="35814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477000" y="3810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2667000" y="2095500"/>
            <a:ext cx="838200" cy="1028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4724400" y="1638300"/>
            <a:ext cx="1588" cy="2552700"/>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4972050" y="2514600"/>
            <a:ext cx="8572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Owns/Operates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114800" y="41910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Component</a:t>
            </a:r>
            <a:endParaRPr lang="en-US" sz="14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4724400" y="41910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114800" y="46482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114800" y="48768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114800" y="51054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Ports</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1295400" y="3124200"/>
            <a:ext cx="1588" cy="342900"/>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762000" y="2895600"/>
            <a:ext cx="4127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162800" y="4419600"/>
            <a:ext cx="1371600" cy="457200"/>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Environment</a:t>
            </a:r>
            <a:endParaRPr lang="en-US" sz="14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162800" y="48768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334000" y="4419600"/>
            <a:ext cx="1828800" cy="228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477000" y="4586288"/>
            <a:ext cx="4762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477000" y="4648200"/>
            <a:ext cx="685800" cy="9906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114800" y="5334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162800" y="51054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5791200" y="1143000"/>
            <a:ext cx="2819400" cy="1371600"/>
            <a:chOff x="3648" y="864"/>
            <a:chExt cx="1776" cy="864"/>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4"/>
              <a:ext cx="960" cy="288"/>
            </a:xfrm>
            <a:prstGeom prst="rect">
              <a:avLst/>
            </a:prstGeom>
            <a:solidFill>
              <a:schemeClr va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Perspective</a:t>
              </a:r>
            </a:p>
            <a:p>
              <a:pPr algn="ctr" eaLnBrk="1" hangingPunct="1">
                <a:defRPr/>
              </a:pPr>
              <a:r>
                <a:rPr lang="en-US" sz="1600">
                  <a:latin typeface="Helvetica" charset="0"/>
                  <a:ea typeface="ＭＳ Ｐゴシック" charset="0"/>
                </a:rPr>
                <a:t>(Viewpoint)</a:t>
              </a:r>
              <a:endParaRPr lang="en-US" sz="140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584"/>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10 October 2021</a:t>
            </a:r>
            <a:endParaRPr lang="en-US" dirty="0"/>
          </a:p>
        </p:txBody>
      </p:sp>
    </p:spTree>
    <p:extLst>
      <p:ext uri="{BB962C8B-B14F-4D97-AF65-F5344CB8AC3E}">
        <p14:creationId xmlns:p14="http://schemas.microsoft.com/office/powerpoint/2010/main" val="32928393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1776-0383-2346-9B91-E988B5AF175E}"/>
              </a:ext>
            </a:extLst>
          </p:cNvPr>
          <p:cNvSpPr>
            <a:spLocks noGrp="1"/>
          </p:cNvSpPr>
          <p:nvPr>
            <p:ph type="title"/>
          </p:nvPr>
        </p:nvSpPr>
        <p:spPr>
          <a:xfrm>
            <a:off x="533400" y="0"/>
            <a:ext cx="7886700" cy="994172"/>
          </a:xfrm>
        </p:spPr>
        <p:txBody>
          <a:bodyPr/>
          <a:lstStyle/>
          <a:p>
            <a:r>
              <a:rPr lang="en-US" b="1" dirty="0" err="1"/>
              <a:t>DoDAF</a:t>
            </a:r>
            <a:r>
              <a:rPr lang="en-US" b="1" dirty="0"/>
              <a:t> Services Viewpoint, </a:t>
            </a:r>
            <a:r>
              <a:rPr lang="en-US" b="1" dirty="0" err="1"/>
              <a:t>cont</a:t>
            </a:r>
            <a:br>
              <a:rPr lang="en-US" b="1" dirty="0"/>
            </a:br>
            <a:r>
              <a:rPr lang="en-US" dirty="0"/>
              <a:t>Possible Model Views</a:t>
            </a:r>
          </a:p>
        </p:txBody>
      </p:sp>
      <p:graphicFrame>
        <p:nvGraphicFramePr>
          <p:cNvPr id="4" name="Content Placeholder 3">
            <a:extLst>
              <a:ext uri="{FF2B5EF4-FFF2-40B4-BE49-F238E27FC236}">
                <a16:creationId xmlns:a16="http://schemas.microsoft.com/office/drawing/2014/main" id="{6F52743F-46F0-D54D-9C7F-61959DB0A5E8}"/>
              </a:ext>
            </a:extLst>
          </p:cNvPr>
          <p:cNvGraphicFramePr>
            <a:graphicFrameLocks noGrp="1"/>
          </p:cNvGraphicFramePr>
          <p:nvPr>
            <p:ph idx="1"/>
          </p:nvPr>
        </p:nvGraphicFramePr>
        <p:xfrm>
          <a:off x="628651" y="762001"/>
          <a:ext cx="7886699" cy="5562603"/>
        </p:xfrm>
        <a:graphic>
          <a:graphicData uri="http://schemas.openxmlformats.org/drawingml/2006/table">
            <a:tbl>
              <a:tblPr/>
              <a:tblGrid>
                <a:gridCol w="2486633">
                  <a:extLst>
                    <a:ext uri="{9D8B030D-6E8A-4147-A177-3AD203B41FA5}">
                      <a16:colId xmlns:a16="http://schemas.microsoft.com/office/drawing/2014/main" val="3273469595"/>
                    </a:ext>
                  </a:extLst>
                </a:gridCol>
                <a:gridCol w="5400066">
                  <a:extLst>
                    <a:ext uri="{9D8B030D-6E8A-4147-A177-3AD203B41FA5}">
                      <a16:colId xmlns:a16="http://schemas.microsoft.com/office/drawing/2014/main" val="1166300138"/>
                    </a:ext>
                  </a:extLst>
                </a:gridCol>
              </a:tblGrid>
              <a:tr h="201038">
                <a:tc>
                  <a:txBody>
                    <a:bodyPr/>
                    <a:lstStyle/>
                    <a:p>
                      <a:r>
                        <a:rPr lang="en-US" sz="1100" b="1" dirty="0">
                          <a:solidFill>
                            <a:schemeClr val="tx1"/>
                          </a:solidFill>
                          <a:effectLst/>
                        </a:rPr>
                        <a:t>Model</a:t>
                      </a:r>
                      <a:endParaRPr lang="en-US" sz="1100" b="1" dirty="0">
                        <a:solidFill>
                          <a:schemeClr val="tx1"/>
                        </a:solidFill>
                      </a:endParaRPr>
                    </a:p>
                  </a:txBody>
                  <a:tcPr marL="16318" marR="16318" marT="8159" marB="8159" anchor="ctr">
                    <a:lnL>
                      <a:noFill/>
                    </a:lnL>
                    <a:lnR>
                      <a:noFill/>
                    </a:lnR>
                    <a:lnT>
                      <a:noFill/>
                    </a:lnT>
                    <a:lnB>
                      <a:noFill/>
                    </a:lnB>
                  </a:tcPr>
                </a:tc>
                <a:tc>
                  <a:txBody>
                    <a:bodyPr/>
                    <a:lstStyle/>
                    <a:p>
                      <a:r>
                        <a:rPr lang="en-US" sz="1100" b="1" dirty="0">
                          <a:solidFill>
                            <a:schemeClr val="tx1"/>
                          </a:solidFill>
                          <a:effectLst/>
                        </a:rPr>
                        <a:t>Description</a:t>
                      </a:r>
                      <a:endParaRPr lang="en-US" sz="1100" b="1" dirty="0">
                        <a:solidFill>
                          <a:schemeClr val="tx1"/>
                        </a:solidFill>
                      </a:endParaRPr>
                    </a:p>
                  </a:txBody>
                  <a:tcPr marL="16318" marR="16318" marT="8159" marB="8159" anchor="ctr">
                    <a:lnL>
                      <a:noFill/>
                    </a:lnL>
                    <a:lnR>
                      <a:noFill/>
                    </a:lnR>
                    <a:lnT>
                      <a:noFill/>
                    </a:lnT>
                    <a:lnB>
                      <a:noFill/>
                    </a:lnB>
                  </a:tcPr>
                </a:tc>
                <a:extLst>
                  <a:ext uri="{0D108BD9-81ED-4DB2-BD59-A6C34878D82A}">
                    <a16:rowId xmlns:a16="http://schemas.microsoft.com/office/drawing/2014/main" val="1644270110"/>
                  </a:ext>
                </a:extLst>
              </a:tr>
              <a:tr h="201038">
                <a:tc>
                  <a:txBody>
                    <a:bodyPr/>
                    <a:lstStyle/>
                    <a:p>
                      <a:r>
                        <a:rPr lang="en-US" sz="1100" dirty="0">
                          <a:hlinkClick r:id="rId2"/>
                        </a:rPr>
                        <a:t>SvcV-1 Services Context Description</a:t>
                      </a:r>
                      <a:endParaRPr lang="en-US" sz="1100" dirty="0"/>
                    </a:p>
                  </a:txBody>
                  <a:tcPr marL="16318" marR="16318" marT="8159" marB="8159">
                    <a:lnL>
                      <a:noFill/>
                    </a:lnL>
                    <a:lnR>
                      <a:noFill/>
                    </a:lnR>
                    <a:lnT>
                      <a:noFill/>
                    </a:lnT>
                    <a:lnB>
                      <a:noFill/>
                    </a:lnB>
                  </a:tcPr>
                </a:tc>
                <a:tc>
                  <a:txBody>
                    <a:bodyPr/>
                    <a:lstStyle/>
                    <a:p>
                      <a:r>
                        <a:rPr lang="en-US" sz="1100" dirty="0"/>
                        <a:t>The identification of services, service items, and their interconnections.</a:t>
                      </a:r>
                    </a:p>
                  </a:txBody>
                  <a:tcPr marL="16318" marR="16318" marT="8159" marB="8159">
                    <a:lnL>
                      <a:noFill/>
                    </a:lnL>
                    <a:lnR>
                      <a:noFill/>
                    </a:lnR>
                    <a:lnT>
                      <a:noFill/>
                    </a:lnT>
                    <a:lnB>
                      <a:noFill/>
                    </a:lnB>
                  </a:tcPr>
                </a:tc>
                <a:extLst>
                  <a:ext uri="{0D108BD9-81ED-4DB2-BD59-A6C34878D82A}">
                    <a16:rowId xmlns:a16="http://schemas.microsoft.com/office/drawing/2014/main" val="2646374962"/>
                  </a:ext>
                </a:extLst>
              </a:tr>
              <a:tr h="384243">
                <a:tc>
                  <a:txBody>
                    <a:bodyPr/>
                    <a:lstStyle/>
                    <a:p>
                      <a:r>
                        <a:rPr lang="en-US" sz="1100" dirty="0">
                          <a:highlight>
                            <a:srgbClr val="00FF00"/>
                          </a:highlight>
                          <a:hlinkClick r:id="rId3"/>
                        </a:rPr>
                        <a:t>SvcV-2 Services Resource Flow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a:t>A description of Resource Flows exchanged between services.</a:t>
                      </a:r>
                    </a:p>
                  </a:txBody>
                  <a:tcPr marL="16318" marR="16318" marT="8159" marB="8159">
                    <a:lnL>
                      <a:noFill/>
                    </a:lnL>
                    <a:lnR>
                      <a:noFill/>
                    </a:lnR>
                    <a:lnT>
                      <a:noFill/>
                    </a:lnT>
                    <a:lnB>
                      <a:noFill/>
                    </a:lnB>
                  </a:tcPr>
                </a:tc>
                <a:extLst>
                  <a:ext uri="{0D108BD9-81ED-4DB2-BD59-A6C34878D82A}">
                    <a16:rowId xmlns:a16="http://schemas.microsoft.com/office/drawing/2014/main" val="3297519672"/>
                  </a:ext>
                </a:extLst>
              </a:tr>
              <a:tr h="384243">
                <a:tc>
                  <a:txBody>
                    <a:bodyPr/>
                    <a:lstStyle/>
                    <a:p>
                      <a:r>
                        <a:rPr lang="en-US" sz="1100" dirty="0">
                          <a:hlinkClick r:id="rId4"/>
                        </a:rPr>
                        <a:t>SvcV-3a Systems-Services Matrix</a:t>
                      </a:r>
                      <a:endParaRPr lang="en-US" sz="1100" dirty="0"/>
                    </a:p>
                  </a:txBody>
                  <a:tcPr marL="16318" marR="16318" marT="8159" marB="8159">
                    <a:lnL>
                      <a:noFill/>
                    </a:lnL>
                    <a:lnR>
                      <a:noFill/>
                    </a:lnR>
                    <a:lnT>
                      <a:noFill/>
                    </a:lnT>
                    <a:lnB>
                      <a:noFill/>
                    </a:lnB>
                  </a:tcPr>
                </a:tc>
                <a:tc>
                  <a:txBody>
                    <a:bodyPr/>
                    <a:lstStyle/>
                    <a:p>
                      <a:r>
                        <a:rPr lang="en-US" sz="1100"/>
                        <a:t>The relationships among or between systems and services in a given Architectural Description.</a:t>
                      </a:r>
                    </a:p>
                  </a:txBody>
                  <a:tcPr marL="16318" marR="16318" marT="8159" marB="8159">
                    <a:lnL>
                      <a:noFill/>
                    </a:lnL>
                    <a:lnR>
                      <a:noFill/>
                    </a:lnR>
                    <a:lnT>
                      <a:noFill/>
                    </a:lnT>
                    <a:lnB>
                      <a:noFill/>
                    </a:lnB>
                  </a:tcPr>
                </a:tc>
                <a:extLst>
                  <a:ext uri="{0D108BD9-81ED-4DB2-BD59-A6C34878D82A}">
                    <a16:rowId xmlns:a16="http://schemas.microsoft.com/office/drawing/2014/main" val="2344256875"/>
                  </a:ext>
                </a:extLst>
              </a:tr>
              <a:tr h="567447">
                <a:tc>
                  <a:txBody>
                    <a:bodyPr/>
                    <a:lstStyle/>
                    <a:p>
                      <a:r>
                        <a:rPr lang="en-US" sz="1100">
                          <a:hlinkClick r:id="rId5"/>
                        </a:rPr>
                        <a:t>SvcV-3b Services-Services Matrix</a:t>
                      </a:r>
                      <a:endParaRPr lang="en-US" sz="1100"/>
                    </a:p>
                  </a:txBody>
                  <a:tcPr marL="16318" marR="16318" marT="8159" marB="8159">
                    <a:lnL>
                      <a:noFill/>
                    </a:lnL>
                    <a:lnR>
                      <a:noFill/>
                    </a:lnR>
                    <a:lnT>
                      <a:noFill/>
                    </a:lnT>
                    <a:lnB>
                      <a:noFill/>
                    </a:lnB>
                  </a:tcPr>
                </a:tc>
                <a:tc>
                  <a:txBody>
                    <a:bodyPr/>
                    <a:lstStyle/>
                    <a:p>
                      <a:r>
                        <a:rPr lang="en-US" sz="1100"/>
                        <a:t>The relationships among services in a given Architectural Description. It can be designed to show relationships of interest, (e.g., service-type interfaces, planned vs. existing interfaces). </a:t>
                      </a:r>
                    </a:p>
                  </a:txBody>
                  <a:tcPr marL="16318" marR="16318" marT="8159" marB="8159">
                    <a:lnL>
                      <a:noFill/>
                    </a:lnL>
                    <a:lnR>
                      <a:noFill/>
                    </a:lnR>
                    <a:lnT>
                      <a:noFill/>
                    </a:lnT>
                    <a:lnB>
                      <a:noFill/>
                    </a:lnB>
                  </a:tcPr>
                </a:tc>
                <a:extLst>
                  <a:ext uri="{0D108BD9-81ED-4DB2-BD59-A6C34878D82A}">
                    <a16:rowId xmlns:a16="http://schemas.microsoft.com/office/drawing/2014/main" val="957594286"/>
                  </a:ext>
                </a:extLst>
              </a:tr>
              <a:tr h="384243">
                <a:tc>
                  <a:txBody>
                    <a:bodyPr/>
                    <a:lstStyle/>
                    <a:p>
                      <a:r>
                        <a:rPr lang="en-US" sz="1100" dirty="0">
                          <a:highlight>
                            <a:srgbClr val="00FF00"/>
                          </a:highlight>
                          <a:hlinkClick r:id="rId6"/>
                        </a:rPr>
                        <a:t>SvcV-4 Services Functionality Description </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The functions performed by services and the service data flows among service functions (activities).  </a:t>
                      </a:r>
                      <a:r>
                        <a:rPr lang="en-US" sz="1100" dirty="0">
                          <a:solidFill>
                            <a:schemeClr val="accent1">
                              <a:lumMod val="75000"/>
                            </a:schemeClr>
                          </a:solidFill>
                        </a:rPr>
                        <a:t>(Note: service de-composition into functions)</a:t>
                      </a:r>
                    </a:p>
                  </a:txBody>
                  <a:tcPr marL="16318" marR="16318" marT="8159" marB="8159">
                    <a:lnL>
                      <a:noFill/>
                    </a:lnL>
                    <a:lnR>
                      <a:noFill/>
                    </a:lnR>
                    <a:lnT>
                      <a:noFill/>
                    </a:lnT>
                    <a:lnB>
                      <a:noFill/>
                    </a:lnB>
                  </a:tcPr>
                </a:tc>
                <a:extLst>
                  <a:ext uri="{0D108BD9-81ED-4DB2-BD59-A6C34878D82A}">
                    <a16:rowId xmlns:a16="http://schemas.microsoft.com/office/drawing/2014/main" val="2506062954"/>
                  </a:ext>
                </a:extLst>
              </a:tr>
              <a:tr h="384243">
                <a:tc>
                  <a:txBody>
                    <a:bodyPr/>
                    <a:lstStyle/>
                    <a:p>
                      <a:r>
                        <a:rPr lang="en-US" sz="1100">
                          <a:hlinkClick r:id="rId7"/>
                        </a:rPr>
                        <a:t>SvcV-5 Operational Activity to Services Traceability Matrix</a:t>
                      </a:r>
                      <a:endParaRPr lang="en-US" sz="1100"/>
                    </a:p>
                  </a:txBody>
                  <a:tcPr marL="16318" marR="16318" marT="8159" marB="8159">
                    <a:lnL>
                      <a:noFill/>
                    </a:lnL>
                    <a:lnR>
                      <a:noFill/>
                    </a:lnR>
                    <a:lnT>
                      <a:noFill/>
                    </a:lnT>
                    <a:lnB>
                      <a:noFill/>
                    </a:lnB>
                  </a:tcPr>
                </a:tc>
                <a:tc>
                  <a:txBody>
                    <a:bodyPr/>
                    <a:lstStyle/>
                    <a:p>
                      <a:r>
                        <a:rPr lang="en-US" sz="1100" dirty="0"/>
                        <a:t>A mapping of services (activities) back to operational activities (activities).</a:t>
                      </a:r>
                    </a:p>
                  </a:txBody>
                  <a:tcPr marL="16318" marR="16318" marT="8159" marB="8159">
                    <a:lnL>
                      <a:noFill/>
                    </a:lnL>
                    <a:lnR>
                      <a:noFill/>
                    </a:lnR>
                    <a:lnT>
                      <a:noFill/>
                    </a:lnT>
                    <a:lnB>
                      <a:noFill/>
                    </a:lnB>
                  </a:tcPr>
                </a:tc>
                <a:extLst>
                  <a:ext uri="{0D108BD9-81ED-4DB2-BD59-A6C34878D82A}">
                    <a16:rowId xmlns:a16="http://schemas.microsoft.com/office/drawing/2014/main" val="1863824694"/>
                  </a:ext>
                </a:extLst>
              </a:tr>
              <a:tr h="567447">
                <a:tc>
                  <a:txBody>
                    <a:bodyPr/>
                    <a:lstStyle/>
                    <a:p>
                      <a:r>
                        <a:rPr lang="en-US" sz="1100" dirty="0">
                          <a:highlight>
                            <a:srgbClr val="00FF00"/>
                          </a:highlight>
                          <a:hlinkClick r:id="rId8"/>
                        </a:rPr>
                        <a:t>SvcV-6 Services Resource Flow Matrix</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It provides details of service Resource Flow elements being exchanged between services and the attributes of that exchange.  </a:t>
                      </a:r>
                      <a:r>
                        <a:rPr lang="en-US" sz="1100" dirty="0">
                          <a:solidFill>
                            <a:schemeClr val="accent1">
                              <a:lumMod val="75000"/>
                            </a:schemeClr>
                          </a:solidFill>
                        </a:rPr>
                        <a:t>(Note: Explicitly includes security attributes)</a:t>
                      </a:r>
                    </a:p>
                  </a:txBody>
                  <a:tcPr marL="16318" marR="16318" marT="8159" marB="8159">
                    <a:lnL>
                      <a:noFill/>
                    </a:lnL>
                    <a:lnR>
                      <a:noFill/>
                    </a:lnR>
                    <a:lnT>
                      <a:noFill/>
                    </a:lnT>
                    <a:lnB>
                      <a:noFill/>
                    </a:lnB>
                  </a:tcPr>
                </a:tc>
                <a:extLst>
                  <a:ext uri="{0D108BD9-81ED-4DB2-BD59-A6C34878D82A}">
                    <a16:rowId xmlns:a16="http://schemas.microsoft.com/office/drawing/2014/main" val="1945281144"/>
                  </a:ext>
                </a:extLst>
              </a:tr>
              <a:tr h="201038">
                <a:tc>
                  <a:txBody>
                    <a:bodyPr/>
                    <a:lstStyle/>
                    <a:p>
                      <a:r>
                        <a:rPr lang="en-US" sz="1100">
                          <a:hlinkClick r:id="rId9"/>
                        </a:rPr>
                        <a:t>SvcV-7 Services Measures Matrix</a:t>
                      </a:r>
                      <a:endParaRPr lang="en-US" sz="1100"/>
                    </a:p>
                  </a:txBody>
                  <a:tcPr marL="16318" marR="16318" marT="8159" marB="8159">
                    <a:lnL>
                      <a:noFill/>
                    </a:lnL>
                    <a:lnR>
                      <a:noFill/>
                    </a:lnR>
                    <a:lnT>
                      <a:noFill/>
                    </a:lnT>
                    <a:lnB>
                      <a:noFill/>
                    </a:lnB>
                  </a:tcPr>
                </a:tc>
                <a:tc>
                  <a:txBody>
                    <a:bodyPr/>
                    <a:lstStyle/>
                    <a:p>
                      <a:r>
                        <a:rPr lang="en-US" sz="1100" dirty="0"/>
                        <a:t>The measures (metrics) of Services Model elements for the appropriate timeframe(s).</a:t>
                      </a:r>
                    </a:p>
                  </a:txBody>
                  <a:tcPr marL="16318" marR="16318" marT="8159" marB="8159">
                    <a:lnL>
                      <a:noFill/>
                    </a:lnL>
                    <a:lnR>
                      <a:noFill/>
                    </a:lnR>
                    <a:lnT>
                      <a:noFill/>
                    </a:lnT>
                    <a:lnB>
                      <a:noFill/>
                    </a:lnB>
                  </a:tcPr>
                </a:tc>
                <a:extLst>
                  <a:ext uri="{0D108BD9-81ED-4DB2-BD59-A6C34878D82A}">
                    <a16:rowId xmlns:a16="http://schemas.microsoft.com/office/drawing/2014/main" val="3851643676"/>
                  </a:ext>
                </a:extLst>
              </a:tr>
              <a:tr h="384243">
                <a:tc>
                  <a:txBody>
                    <a:bodyPr/>
                    <a:lstStyle/>
                    <a:p>
                      <a:r>
                        <a:rPr lang="en-US" sz="1100">
                          <a:hlinkClick r:id="rId10"/>
                        </a:rPr>
                        <a:t>SvcV-8 Services Evolution Description</a:t>
                      </a:r>
                      <a:endParaRPr lang="en-US" sz="1100"/>
                    </a:p>
                  </a:txBody>
                  <a:tcPr marL="16318" marR="16318" marT="8159" marB="8159">
                    <a:lnL>
                      <a:noFill/>
                    </a:lnL>
                    <a:lnR>
                      <a:noFill/>
                    </a:lnR>
                    <a:lnT>
                      <a:noFill/>
                    </a:lnT>
                    <a:lnB>
                      <a:noFill/>
                    </a:lnB>
                  </a:tcPr>
                </a:tc>
                <a:tc>
                  <a:txBody>
                    <a:bodyPr/>
                    <a:lstStyle/>
                    <a:p>
                      <a:r>
                        <a:rPr lang="en-US" sz="1100" dirty="0"/>
                        <a:t>The planned incremental steps toward migrating a suite of services to a more efficient suite or toward evolving current services to a future implementation.</a:t>
                      </a:r>
                    </a:p>
                  </a:txBody>
                  <a:tcPr marL="16318" marR="16318" marT="8159" marB="8159">
                    <a:lnL>
                      <a:noFill/>
                    </a:lnL>
                    <a:lnR>
                      <a:noFill/>
                    </a:lnR>
                    <a:lnT>
                      <a:noFill/>
                    </a:lnT>
                    <a:lnB>
                      <a:noFill/>
                    </a:lnB>
                  </a:tcPr>
                </a:tc>
                <a:extLst>
                  <a:ext uri="{0D108BD9-81ED-4DB2-BD59-A6C34878D82A}">
                    <a16:rowId xmlns:a16="http://schemas.microsoft.com/office/drawing/2014/main" val="3934218936"/>
                  </a:ext>
                </a:extLst>
              </a:tr>
              <a:tr h="567447">
                <a:tc>
                  <a:txBody>
                    <a:bodyPr/>
                    <a:lstStyle/>
                    <a:p>
                      <a:r>
                        <a:rPr lang="en-US" sz="1100">
                          <a:hlinkClick r:id="rId11"/>
                        </a:rPr>
                        <a:t>SvcV-9 Services Technology &amp; Skills Forecast</a:t>
                      </a:r>
                      <a:endParaRPr lang="en-US" sz="1100"/>
                    </a:p>
                  </a:txBody>
                  <a:tcPr marL="16318" marR="16318" marT="8159" marB="8159">
                    <a:lnL>
                      <a:noFill/>
                    </a:lnL>
                    <a:lnR>
                      <a:noFill/>
                    </a:lnR>
                    <a:lnT>
                      <a:noFill/>
                    </a:lnT>
                    <a:lnB>
                      <a:noFill/>
                    </a:lnB>
                  </a:tcPr>
                </a:tc>
                <a:tc>
                  <a:txBody>
                    <a:bodyPr/>
                    <a:lstStyle/>
                    <a:p>
                      <a:r>
                        <a:rPr lang="en-US" sz="1100" dirty="0"/>
                        <a:t>The emerging technologies, software/hardware products, and skills that are expected to be available in a given set of time frames and that will affect future service development.</a:t>
                      </a:r>
                    </a:p>
                  </a:txBody>
                  <a:tcPr marL="16318" marR="16318" marT="8159" marB="8159">
                    <a:lnL>
                      <a:noFill/>
                    </a:lnL>
                    <a:lnR>
                      <a:noFill/>
                    </a:lnR>
                    <a:lnT>
                      <a:noFill/>
                    </a:lnT>
                    <a:lnB>
                      <a:noFill/>
                    </a:lnB>
                  </a:tcPr>
                </a:tc>
                <a:extLst>
                  <a:ext uri="{0D108BD9-81ED-4DB2-BD59-A6C34878D82A}">
                    <a16:rowId xmlns:a16="http://schemas.microsoft.com/office/drawing/2014/main" val="2236788497"/>
                  </a:ext>
                </a:extLst>
              </a:tr>
              <a:tr h="567447">
                <a:tc>
                  <a:txBody>
                    <a:bodyPr/>
                    <a:lstStyle/>
                    <a:p>
                      <a:r>
                        <a:rPr lang="en-US" sz="1100" dirty="0">
                          <a:highlight>
                            <a:srgbClr val="00FF00"/>
                          </a:highlight>
                          <a:hlinkClick r:id="rId12"/>
                        </a:rPr>
                        <a:t>SvcV-10a Services Rules Model</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constraints that are imposed on systems functionality due to some aspect of system design or implementation. </a:t>
                      </a:r>
                      <a:r>
                        <a:rPr lang="en-US" sz="1100" dirty="0">
                          <a:solidFill>
                            <a:schemeClr val="accent1">
                              <a:lumMod val="75000"/>
                            </a:schemeClr>
                          </a:solidFill>
                        </a:rPr>
                        <a:t>(Note: includes components, interfaces,  links, I/O, and state)</a:t>
                      </a:r>
                    </a:p>
                  </a:txBody>
                  <a:tcPr marL="16318" marR="16318" marT="8159" marB="8159">
                    <a:lnL>
                      <a:noFill/>
                    </a:lnL>
                    <a:lnR>
                      <a:noFill/>
                    </a:lnR>
                    <a:lnT>
                      <a:noFill/>
                    </a:lnT>
                    <a:lnB>
                      <a:noFill/>
                    </a:lnB>
                  </a:tcPr>
                </a:tc>
                <a:extLst>
                  <a:ext uri="{0D108BD9-81ED-4DB2-BD59-A6C34878D82A}">
                    <a16:rowId xmlns:a16="http://schemas.microsoft.com/office/drawing/2014/main" val="1901854835"/>
                  </a:ext>
                </a:extLst>
              </a:tr>
              <a:tr h="384243">
                <a:tc>
                  <a:txBody>
                    <a:bodyPr/>
                    <a:lstStyle/>
                    <a:p>
                      <a:r>
                        <a:rPr lang="en-US" sz="1100" dirty="0">
                          <a:highlight>
                            <a:srgbClr val="00FF00"/>
                          </a:highlight>
                          <a:hlinkClick r:id="rId13"/>
                        </a:rPr>
                        <a:t>SvcV-10b Services State Transition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a:t>One of three models used to describe service functionality. It identifies responses of services to events.</a:t>
                      </a:r>
                    </a:p>
                  </a:txBody>
                  <a:tcPr marL="16318" marR="16318" marT="8159" marB="8159">
                    <a:lnL>
                      <a:noFill/>
                    </a:lnL>
                    <a:lnR>
                      <a:noFill/>
                    </a:lnR>
                    <a:lnT>
                      <a:noFill/>
                    </a:lnT>
                    <a:lnB>
                      <a:noFill/>
                    </a:lnB>
                  </a:tcPr>
                </a:tc>
                <a:extLst>
                  <a:ext uri="{0D108BD9-81ED-4DB2-BD59-A6C34878D82A}">
                    <a16:rowId xmlns:a16="http://schemas.microsoft.com/office/drawing/2014/main" val="3857978281"/>
                  </a:ext>
                </a:extLst>
              </a:tr>
              <a:tr h="384243">
                <a:tc>
                  <a:txBody>
                    <a:bodyPr/>
                    <a:lstStyle/>
                    <a:p>
                      <a:r>
                        <a:rPr lang="en-US" sz="1100">
                          <a:hlinkClick r:id="rId14"/>
                        </a:rPr>
                        <a:t>SvcV-10c Services Event-Trace Description</a:t>
                      </a:r>
                      <a:endParaRPr lang="en-US" sz="1100"/>
                    </a:p>
                  </a:txBody>
                  <a:tcPr marL="16318" marR="16318" marT="8159" marB="8159">
                    <a:lnL>
                      <a:noFill/>
                    </a:lnL>
                    <a:lnR>
                      <a:noFill/>
                    </a:lnR>
                    <a:lnT>
                      <a:noFill/>
                    </a:lnT>
                    <a:lnB>
                      <a:noFill/>
                    </a:lnB>
                  </a:tcPr>
                </a:tc>
                <a:tc>
                  <a:txBody>
                    <a:bodyPr/>
                    <a:lstStyle/>
                    <a:p>
                      <a:r>
                        <a:rPr lang="en-US" sz="1100" dirty="0"/>
                        <a:t>One of three models used to describe service functionality. It identifies service-specific refinements of critical sequences of events described in the Operational Viewpoint.</a:t>
                      </a:r>
                    </a:p>
                  </a:txBody>
                  <a:tcPr marL="16318" marR="16318" marT="8159" marB="8159">
                    <a:lnL>
                      <a:noFill/>
                    </a:lnL>
                    <a:lnR>
                      <a:noFill/>
                    </a:lnR>
                    <a:lnT>
                      <a:noFill/>
                    </a:lnT>
                    <a:lnB>
                      <a:noFill/>
                    </a:lnB>
                  </a:tcPr>
                </a:tc>
                <a:extLst>
                  <a:ext uri="{0D108BD9-81ED-4DB2-BD59-A6C34878D82A}">
                    <a16:rowId xmlns:a16="http://schemas.microsoft.com/office/drawing/2014/main" val="1766318847"/>
                  </a:ext>
                </a:extLst>
              </a:tr>
            </a:tbl>
          </a:graphicData>
        </a:graphic>
      </p:graphicFrame>
      <p:sp>
        <p:nvSpPr>
          <p:cNvPr id="5" name="Rectangle 1">
            <a:extLst>
              <a:ext uri="{FF2B5EF4-FFF2-40B4-BE49-F238E27FC236}">
                <a16:creationId xmlns:a16="http://schemas.microsoft.com/office/drawing/2014/main" id="{6224D37D-68A5-B84A-B53F-3754207A9836}"/>
              </a:ext>
            </a:extLst>
          </p:cNvPr>
          <p:cNvSpPr>
            <a:spLocks noChangeArrowheads="1"/>
          </p:cNvSpPr>
          <p:nvPr/>
        </p:nvSpPr>
        <p:spPr bwMode="auto">
          <a:xfrm>
            <a:off x="-33041152" y="890201"/>
            <a:ext cx="752263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350" b="0">
                <a:latin typeface="Arial" panose="020B0604020202020204" pitchFamily="34" charset="0"/>
              </a:rPr>
              <a:t>Service Model Descriptions</a:t>
            </a:r>
          </a:p>
        </p:txBody>
      </p:sp>
      <p:sp>
        <p:nvSpPr>
          <p:cNvPr id="3" name="Date Placeholder 2">
            <a:extLst>
              <a:ext uri="{FF2B5EF4-FFF2-40B4-BE49-F238E27FC236}">
                <a16:creationId xmlns:a16="http://schemas.microsoft.com/office/drawing/2014/main" id="{6CCB4132-13EC-184D-8416-B39C54A26C5D}"/>
              </a:ext>
            </a:extLst>
          </p:cNvPr>
          <p:cNvSpPr>
            <a:spLocks noGrp="1"/>
          </p:cNvSpPr>
          <p:nvPr>
            <p:ph type="dt" sz="half" idx="10"/>
          </p:nvPr>
        </p:nvSpPr>
        <p:spPr/>
        <p:txBody>
          <a:bodyPr/>
          <a:lstStyle/>
          <a:p>
            <a:r>
              <a:rPr lang="en-US"/>
              <a:t>10 October 2021</a:t>
            </a:r>
          </a:p>
        </p:txBody>
      </p:sp>
    </p:spTree>
    <p:extLst>
      <p:ext uri="{BB962C8B-B14F-4D97-AF65-F5344CB8AC3E}">
        <p14:creationId xmlns:p14="http://schemas.microsoft.com/office/powerpoint/2010/main" val="143944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2698"/>
            <a:ext cx="7086600" cy="1143000"/>
          </a:xfrm>
        </p:spPr>
        <p:txBody>
          <a:bodyPr/>
          <a:lstStyle/>
          <a:p>
            <a:r>
              <a:rPr lang="en-US" dirty="0"/>
              <a:t>Relationship of ASL &amp; SCCS-ARD/ADD to RASDS</a:t>
            </a:r>
          </a:p>
        </p:txBody>
      </p:sp>
      <p:sp>
        <p:nvSpPr>
          <p:cNvPr id="3" name="Content Placeholder 2"/>
          <p:cNvSpPr>
            <a:spLocks noGrp="1"/>
          </p:cNvSpPr>
          <p:nvPr>
            <p:ph idx="1"/>
          </p:nvPr>
        </p:nvSpPr>
        <p:spPr>
          <a:xfrm>
            <a:off x="457200" y="990600"/>
            <a:ext cx="8229600" cy="4525963"/>
          </a:xfrm>
        </p:spPr>
        <p:txBody>
          <a:bodyPr/>
          <a:lstStyle/>
          <a:p>
            <a:pPr lvl="0"/>
            <a:r>
              <a:rPr lang="en-US" sz="2400" dirty="0"/>
              <a:t>These two documents, the ASL ADD and the SCCS-ARD/ADD, both use the Reference Architecture for Space Data Systems (RASDS) framework</a:t>
            </a:r>
          </a:p>
          <a:p>
            <a:pPr lvl="0"/>
            <a:r>
              <a:rPr lang="en-US" sz="2400" dirty="0"/>
              <a:t>Each used a consistent set of viewpoints and views based on RASDS method and representations</a:t>
            </a:r>
          </a:p>
          <a:p>
            <a:pPr lvl="1"/>
            <a:r>
              <a:rPr lang="en-US" sz="2000" dirty="0"/>
              <a:t>RASDS provided the baseline set of viewpoints (Enterprise, Functional, Connectivity (deployment), Protocol, and Information.</a:t>
            </a:r>
          </a:p>
          <a:p>
            <a:pPr lvl="1"/>
            <a:r>
              <a:rPr lang="en-US" sz="2000" dirty="0"/>
              <a:t>The ASL ADD added some useful extensions to the functional viewpoint, improved representation for the information viewpoint, and added a tabular services viewpoint.</a:t>
            </a:r>
            <a:endParaRPr lang="en-US" sz="2000" i="1" dirty="0"/>
          </a:p>
          <a:p>
            <a:pPr lvl="1"/>
            <a:r>
              <a:rPr lang="en-US" sz="2000" dirty="0"/>
              <a:t>The SCCS-ARD/ADD developed a set of physical elements (nodes), a proper subset of the Connectivity viewpoint featuring deployed functions, and a set of protocol stack building blocks, that could be used to compose end-to-end architectures.</a:t>
            </a:r>
          </a:p>
          <a:p>
            <a:pPr lvl="1"/>
            <a:r>
              <a:rPr lang="en-US" sz="2000" dirty="0"/>
              <a:t>These extensions, and others, should be incorporated into the RASDS update.</a:t>
            </a:r>
          </a:p>
          <a:p>
            <a:endParaRPr lang="en-US" sz="2300" dirty="0"/>
          </a:p>
        </p:txBody>
      </p:sp>
      <p:sp>
        <p:nvSpPr>
          <p:cNvPr id="4" name="Date Placeholder 3"/>
          <p:cNvSpPr>
            <a:spLocks noGrp="1"/>
          </p:cNvSpPr>
          <p:nvPr>
            <p:ph type="dt" sz="half" idx="10"/>
          </p:nvPr>
        </p:nvSpPr>
        <p:spPr/>
        <p:txBody>
          <a:bodyPr/>
          <a:lstStyle/>
          <a:p>
            <a:r>
              <a:rPr lang="en-US"/>
              <a:t>10 October 2021</a:t>
            </a:r>
          </a:p>
        </p:txBody>
      </p:sp>
    </p:spTree>
    <p:extLst>
      <p:ext uri="{BB962C8B-B14F-4D97-AF65-F5344CB8AC3E}">
        <p14:creationId xmlns:p14="http://schemas.microsoft.com/office/powerpoint/2010/main" val="196497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15950" y="-21504"/>
            <a:ext cx="7772400" cy="8540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dirty="0"/>
              <a:t>(SC 14 Collaboration)</a:t>
            </a:r>
          </a:p>
        </p:txBody>
      </p:sp>
      <p:sp>
        <p:nvSpPr>
          <p:cNvPr id="14338" name="Text Box 2"/>
          <p:cNvSpPr txBox="1">
            <a:spLocks noChangeArrowheads="1"/>
          </p:cNvSpPr>
          <p:nvPr/>
        </p:nvSpPr>
        <p:spPr bwMode="auto">
          <a:xfrm>
            <a:off x="685800" y="762000"/>
            <a:ext cx="7772400" cy="5334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dirty="0">
                <a:latin typeface="Arial" charset="0"/>
              </a:rPr>
              <a:t>Service Viewpoint</a:t>
            </a:r>
          </a:p>
          <a:p>
            <a:pPr lvl="1">
              <a:spcBef>
                <a:spcPts val="500"/>
              </a:spcBef>
              <a:buFont typeface="Arial" charset="0"/>
              <a:buChar char="–"/>
              <a:defRPr/>
            </a:pPr>
            <a:r>
              <a:rPr lang="en-US" sz="1800" dirty="0">
                <a:latin typeface="Arial" charset="0"/>
              </a:rPr>
              <a:t>Already introduced in CCSDS SCCS-ARD/ADD &amp; ASL</a:t>
            </a:r>
          </a:p>
          <a:p>
            <a:pPr lvl="1">
              <a:spcBef>
                <a:spcPts val="500"/>
              </a:spcBef>
              <a:buFont typeface="Arial" charset="0"/>
              <a:buChar char="–"/>
              <a:defRPr/>
            </a:pPr>
            <a:r>
              <a:rPr lang="en-US" sz="1800" dirty="0">
                <a:latin typeface="Arial" charset="0"/>
              </a:rPr>
              <a:t>Covers exposed system service interfaces and interface bindings, hardware, software, and people</a:t>
            </a:r>
          </a:p>
          <a:p>
            <a:pPr lvl="1">
              <a:spcBef>
                <a:spcPts val="500"/>
              </a:spcBef>
              <a:buFont typeface="Arial" charset="0"/>
              <a:buChar char="–"/>
              <a:defRPr/>
            </a:pPr>
            <a:r>
              <a:rPr lang="en-US" sz="1800" dirty="0">
                <a:latin typeface="Arial" charset="0"/>
              </a:rPr>
              <a:t>Tabular representation, ties to protocol stacks and interface binding signatures</a:t>
            </a:r>
          </a:p>
          <a:p>
            <a:pPr>
              <a:spcBef>
                <a:spcPts val="600"/>
              </a:spcBef>
              <a:buFont typeface="Arial" charset="0"/>
              <a:buChar char="•"/>
              <a:defRPr/>
            </a:pPr>
            <a:r>
              <a:rPr lang="en-US" dirty="0">
                <a:latin typeface="Arial" charset="0"/>
              </a:rPr>
              <a:t>Physical Viewpoint</a:t>
            </a:r>
          </a:p>
          <a:p>
            <a:pPr lvl="1">
              <a:spcBef>
                <a:spcPts val="500"/>
              </a:spcBef>
              <a:buFont typeface="Arial" charset="0"/>
              <a:buChar char="–"/>
              <a:defRPr/>
            </a:pPr>
            <a:r>
              <a:rPr lang="en-US" sz="1800" dirty="0">
                <a:latin typeface="Arial" charset="0"/>
              </a:rPr>
              <a:t>Extend present Connectivity Viewpoint, Components and Connectors have new attributes &amp; types</a:t>
            </a:r>
          </a:p>
          <a:p>
            <a:pPr lvl="1">
              <a:spcBef>
                <a:spcPts val="500"/>
              </a:spcBef>
              <a:buFont typeface="Arial" charset="0"/>
              <a:buChar char="–"/>
              <a:defRPr/>
            </a:pPr>
            <a:r>
              <a:rPr lang="en-US" sz="1800" dirty="0">
                <a:latin typeface="Arial" charset="0"/>
              </a:rPr>
              <a:t>Add support for physical elements, structures, energetic flows, position, attachment, field of view, power, thermal, radiation, other energetic views (</a:t>
            </a:r>
            <a:r>
              <a:rPr lang="en-US" sz="1800" u="sng" dirty="0">
                <a:latin typeface="Arial" charset="0"/>
              </a:rPr>
              <a:t>or perhaps give each their own Viewpoint…</a:t>
            </a:r>
            <a:r>
              <a:rPr lang="en-US" sz="1800" dirty="0">
                <a:latin typeface="Arial" charset="0"/>
              </a:rPr>
              <a:t>)</a:t>
            </a:r>
          </a:p>
          <a:p>
            <a:pPr>
              <a:spcBef>
                <a:spcPts val="600"/>
              </a:spcBef>
              <a:buFont typeface="Arial" charset="0"/>
              <a:buChar char="•"/>
              <a:defRPr/>
            </a:pPr>
            <a:r>
              <a:rPr lang="en-US" dirty="0">
                <a:latin typeface="Arial" charset="0"/>
              </a:rPr>
              <a:t>Operational Viewpoint</a:t>
            </a:r>
          </a:p>
          <a:p>
            <a:pPr lvl="1">
              <a:spcBef>
                <a:spcPts val="500"/>
              </a:spcBef>
              <a:buFont typeface="Arial" charset="0"/>
              <a:buChar char="–"/>
              <a:defRPr/>
            </a:pPr>
            <a:r>
              <a:rPr lang="en-US" sz="1800" dirty="0">
                <a:latin typeface="Arial" charset="0"/>
              </a:rPr>
              <a:t>Extend present Enterprise Viewpoint (</a:t>
            </a:r>
            <a:r>
              <a:rPr lang="en-US" sz="1800" u="sng" dirty="0">
                <a:latin typeface="Arial" charset="0"/>
              </a:rPr>
              <a:t>or new one…</a:t>
            </a:r>
            <a:r>
              <a:rPr lang="en-US" sz="1800" dirty="0">
                <a:latin typeface="Arial" charset="0"/>
              </a:rPr>
              <a:t>)</a:t>
            </a:r>
          </a:p>
          <a:p>
            <a:pPr lvl="1">
              <a:spcBef>
                <a:spcPts val="500"/>
              </a:spcBef>
              <a:buFont typeface="Arial" charset="0"/>
              <a:buChar char="–"/>
              <a:defRPr/>
            </a:pPr>
            <a:r>
              <a:rPr lang="en-US" sz="1800" dirty="0">
                <a:latin typeface="Arial" charset="0"/>
              </a:rPr>
              <a:t>Add support to describe organizational processes, procedures, and related behavior</a:t>
            </a:r>
          </a:p>
          <a:p>
            <a:pPr lvl="1">
              <a:spcBef>
                <a:spcPts val="500"/>
              </a:spcBef>
              <a:buFont typeface="Arial" charset="0"/>
              <a:buChar char="–"/>
              <a:defRPr/>
            </a:pPr>
            <a:r>
              <a:rPr lang="en-US" sz="1800" dirty="0">
                <a:latin typeface="Arial" charset="0"/>
              </a:rPr>
              <a:t>Possible correlation to /  derived from DODAF OV’s</a:t>
            </a:r>
          </a:p>
          <a:p>
            <a:pPr lvl="1">
              <a:spcBef>
                <a:spcPts val="500"/>
              </a:spcBef>
              <a:buFont typeface="Arial" charset="0"/>
              <a:buNone/>
              <a:defRPr/>
            </a:pPr>
            <a:endParaRPr lang="en-US" sz="1800" dirty="0">
              <a:latin typeface="Arial" charset="0"/>
            </a:endParaRPr>
          </a:p>
        </p:txBody>
      </p:sp>
      <p:sp>
        <p:nvSpPr>
          <p:cNvPr id="2" name="Date Placeholder 1">
            <a:extLst>
              <a:ext uri="{FF2B5EF4-FFF2-40B4-BE49-F238E27FC236}">
                <a16:creationId xmlns:a16="http://schemas.microsoft.com/office/drawing/2014/main" id="{AD7116C5-1C1D-CB43-855E-6E0435D95BA8}"/>
              </a:ext>
            </a:extLst>
          </p:cNvPr>
          <p:cNvSpPr>
            <a:spLocks noGrp="1"/>
          </p:cNvSpPr>
          <p:nvPr>
            <p:ph type="dt" sz="half" idx="2"/>
          </p:nvPr>
        </p:nvSpPr>
        <p:spPr/>
        <p:txBody>
          <a:bodyPr/>
          <a:lstStyle/>
          <a:p>
            <a:r>
              <a:rPr lang="en-US"/>
              <a:t>10 October 2021</a:t>
            </a:r>
            <a:endParaRPr lang="en-US" dirty="0"/>
          </a:p>
        </p:txBody>
      </p:sp>
    </p:spTree>
    <p:extLst>
      <p:ext uri="{BB962C8B-B14F-4D97-AF65-F5344CB8AC3E}">
        <p14:creationId xmlns:p14="http://schemas.microsoft.com/office/powerpoint/2010/main" val="1298758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146086</TotalTime>
  <Pages>51</Pages>
  <Words>10163</Words>
  <Application>Microsoft Macintosh PowerPoint</Application>
  <PresentationFormat>Letter Paper (8.5x11 in)</PresentationFormat>
  <Paragraphs>1624</Paragraphs>
  <Slides>70</Slides>
  <Notes>33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9" baseType="lpstr">
      <vt:lpstr>Arial</vt:lpstr>
      <vt:lpstr>Calibri</vt:lpstr>
      <vt:lpstr>Century Gothic</vt:lpstr>
      <vt:lpstr>Gill Sans MT</vt:lpstr>
      <vt:lpstr>Helvetica</vt:lpstr>
      <vt:lpstr>Times New Roman</vt:lpstr>
      <vt:lpstr>Wingdings</vt:lpstr>
      <vt:lpstr>TMOD Presentations</vt:lpstr>
      <vt:lpstr>Bitmap Image</vt:lpstr>
      <vt:lpstr>PowerPoint Presentation</vt:lpstr>
      <vt:lpstr>Revision of the Reference Architecture for  Space Data Systems (RASDS)</vt:lpstr>
      <vt:lpstr>PowerPoint Presentation</vt:lpstr>
      <vt:lpstr>RASDS Revision – ISO 42010-2011  conceptual framework… </vt:lpstr>
      <vt:lpstr>PowerPoint Presentation</vt:lpstr>
      <vt:lpstr>A reminder from DoDAF: DoDAF Viewpoints and Models - intro</vt:lpstr>
      <vt:lpstr>RASDS Top Level Object Ontology </vt:lpstr>
      <vt:lpstr>Relationship of ASL &amp; SCCS-ARD/ADD to RASDS</vt:lpstr>
      <vt:lpstr>PowerPoint Presentation</vt:lpstr>
      <vt:lpstr>PowerPoint Presentation</vt:lpstr>
      <vt:lpstr>RASDS++ (DRAFT) Top Level Object Ontology </vt:lpstr>
      <vt:lpstr>Comments on Engineering and Mission Assurance Viewpoints</vt:lpstr>
      <vt:lpstr>ASL version of the RASDS drawing styles</vt:lpstr>
      <vt:lpstr>RASDS++ Viewpoint Specifications</vt:lpstr>
      <vt:lpstr>PowerPoint Presentation</vt:lpstr>
      <vt:lpstr>Technical Architecture Definitions</vt:lpstr>
      <vt:lpstr>Functional Viewpoint</vt:lpstr>
      <vt:lpstr>PowerPoint Presentation</vt:lpstr>
      <vt:lpstr>Revised RASDS Functional View*</vt:lpstr>
      <vt:lpstr>Example: MOIMS top-level Functional Decomposition,  Data and Services</vt:lpstr>
      <vt:lpstr>Information Viewpoint</vt:lpstr>
      <vt:lpstr>PowerPoint Presentation</vt:lpstr>
      <vt:lpstr>ASL version of Information Representation (Derived from UML)</vt:lpstr>
      <vt:lpstr>ASL Info model example: SOIS System Model: Concept Diagram</vt:lpstr>
      <vt:lpstr>ASL example: SOIS System Model -  OWL Dictionary of Terms Diagram</vt:lpstr>
      <vt:lpstr>Connectivity Viewpoint</vt:lpstr>
      <vt:lpstr>Connectivity Viewpoint, contd</vt:lpstr>
      <vt:lpstr>PowerPoint Presentation</vt:lpstr>
      <vt:lpstr>Connectivity View Nodes &amp; Links</vt:lpstr>
      <vt:lpstr>ASL Connectivity Example: Simple ABA Mission  showing application layer function deployment to Nodes</vt:lpstr>
      <vt:lpstr>ASL Connectivity Example: Physical Model (SSI) With representative Functional Deployment</vt:lpstr>
      <vt:lpstr>ASL Example: Abstract Connectivity View (with corresponding Function and protocol stack deployments)</vt:lpstr>
      <vt:lpstr>Communications Viewpoint</vt:lpstr>
      <vt:lpstr>PowerPoint Presentation</vt:lpstr>
      <vt:lpstr>RASDS Protocol Specification View (with OSI-BRM interface aspects exposed)</vt:lpstr>
      <vt:lpstr>PowerPoint Presentation</vt:lpstr>
      <vt:lpstr>Enterprise Viewpoint - Revised</vt:lpstr>
      <vt:lpstr>PowerPoint Presentation</vt:lpstr>
      <vt:lpstr>Example - Enterprise View</vt:lpstr>
      <vt:lpstr>“Enterprise Architecture” Definitions</vt:lpstr>
      <vt:lpstr>“Enterprise Architecture” Definitions, contd</vt:lpstr>
      <vt:lpstr>Enterprise Modelling Approach - Formalized Relationships (Capability / Process Viewpoint, leaves out Systems &amp; Functions)</vt:lpstr>
      <vt:lpstr>Formalized Relationships among Terms (Enterprise and some System Viewpoint aspects)</vt:lpstr>
      <vt:lpstr>Formalized Relationships between Enterprise &amp; Technical Architecture (Enterprise Viewpoint &amp; System Architecture Viewpoint objects)</vt:lpstr>
      <vt:lpstr>Changes for SC14 Perspectives/Viewpoints</vt:lpstr>
      <vt:lpstr>PowerPoint Presentation</vt:lpstr>
      <vt:lpstr>Services Viewpoint - New</vt:lpstr>
      <vt:lpstr>ASL-style Services Viewpoint Example: Mission Control Service Table and correspondences</vt:lpstr>
      <vt:lpstr>Relationship to Service Oriented  Architecture (SOA) Aspects</vt:lpstr>
      <vt:lpstr>Operations Viewpoint - New</vt:lpstr>
      <vt:lpstr>PowerPoint Presentation</vt:lpstr>
      <vt:lpstr>Operational Viewpoint Definitions of Terms</vt:lpstr>
      <vt:lpstr>Physical Viewpoint - New</vt:lpstr>
      <vt:lpstr>Physical / Structural Viewpoint - New, contd</vt:lpstr>
      <vt:lpstr>PowerPoint Presentation</vt:lpstr>
      <vt:lpstr>Physical Viewpoint Ontology</vt:lpstr>
      <vt:lpstr>PowerPoint Presentation</vt:lpstr>
      <vt:lpstr>Physical / Structural View</vt:lpstr>
      <vt:lpstr>Comments on Physical / Structural View (and other Physical Views)</vt:lpstr>
      <vt:lpstr>Proposal for Physical / Structural View (and other Physical Views)</vt:lpstr>
      <vt:lpstr>PowerPoint Presentation</vt:lpstr>
      <vt:lpstr>BACKUP</vt:lpstr>
      <vt:lpstr>ASL Example: Mission Control functional decomposition</vt:lpstr>
      <vt:lpstr>Alternate Functional &amp; Protocol Diagram (for a Single Process) </vt:lpstr>
      <vt:lpstr>DoDAF Operational Viewpoint (for consideration …)</vt:lpstr>
      <vt:lpstr>DoDAF Operational Viewpoint, contd Possible Model Views</vt:lpstr>
      <vt:lpstr>PowerPoint Presentation</vt:lpstr>
      <vt:lpstr>SAWG Observations on Terminology</vt:lpstr>
      <vt:lpstr>DoDAF Services Viewpoint </vt:lpstr>
      <vt:lpstr>DoDAF Services Viewpoint, cont Possible Model Views</vt:lpstr>
    </vt:vector>
  </TitlesOfParts>
  <Company>NASA / 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dc:creator>
  <cp:keywords/>
  <dc:description/>
  <cp:lastModifiedBy>Peter Shames</cp:lastModifiedBy>
  <cp:revision>244</cp:revision>
  <cp:lastPrinted>2001-11-29T04:39:41Z</cp:lastPrinted>
  <dcterms:created xsi:type="dcterms:W3CDTF">2009-09-30T14:54:45Z</dcterms:created>
  <dcterms:modified xsi:type="dcterms:W3CDTF">2021-10-10T23:47:14Z</dcterms:modified>
</cp:coreProperties>
</file>