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handoutMasterIdLst>
    <p:handoutMasterId r:id="rId63"/>
  </p:handoutMasterIdLst>
  <p:sldIdLst>
    <p:sldId id="644" r:id="rId2"/>
    <p:sldId id="736" r:id="rId3"/>
    <p:sldId id="732" r:id="rId4"/>
    <p:sldId id="745" r:id="rId5"/>
    <p:sldId id="730" r:id="rId6"/>
    <p:sldId id="765" r:id="rId7"/>
    <p:sldId id="257" r:id="rId8"/>
    <p:sldId id="737" r:id="rId9"/>
    <p:sldId id="743" r:id="rId10"/>
    <p:sldId id="731" r:id="rId11"/>
    <p:sldId id="773" r:id="rId12"/>
    <p:sldId id="774" r:id="rId13"/>
    <p:sldId id="296" r:id="rId14"/>
    <p:sldId id="772" r:id="rId15"/>
    <p:sldId id="372" r:id="rId16"/>
    <p:sldId id="746" r:id="rId17"/>
    <p:sldId id="494" r:id="rId18"/>
    <p:sldId id="297" r:id="rId19"/>
    <p:sldId id="276" r:id="rId20"/>
    <p:sldId id="747" r:id="rId21"/>
    <p:sldId id="766" r:id="rId22"/>
    <p:sldId id="299" r:id="rId23"/>
    <p:sldId id="281" r:id="rId24"/>
    <p:sldId id="411" r:id="rId25"/>
    <p:sldId id="748" r:id="rId26"/>
    <p:sldId id="757" r:id="rId27"/>
    <p:sldId id="495" r:id="rId28"/>
    <p:sldId id="274" r:id="rId29"/>
    <p:sldId id="303" r:id="rId30"/>
    <p:sldId id="298" r:id="rId31"/>
    <p:sldId id="300" r:id="rId32"/>
    <p:sldId id="749" r:id="rId33"/>
    <p:sldId id="493" r:id="rId34"/>
    <p:sldId id="268" r:id="rId35"/>
    <p:sldId id="442" r:id="rId36"/>
    <p:sldId id="750" r:id="rId37"/>
    <p:sldId id="768" r:id="rId38"/>
    <p:sldId id="759" r:id="rId39"/>
    <p:sldId id="278" r:id="rId40"/>
    <p:sldId id="733" r:id="rId41"/>
    <p:sldId id="751" r:id="rId42"/>
    <p:sldId id="742" r:id="rId43"/>
    <p:sldId id="769" r:id="rId44"/>
    <p:sldId id="752" r:id="rId45"/>
    <p:sldId id="761" r:id="rId46"/>
    <p:sldId id="762" r:id="rId47"/>
    <p:sldId id="770" r:id="rId48"/>
    <p:sldId id="771" r:id="rId49"/>
    <p:sldId id="734" r:id="rId50"/>
    <p:sldId id="764" r:id="rId51"/>
    <p:sldId id="735" r:id="rId52"/>
    <p:sldId id="741" r:id="rId53"/>
    <p:sldId id="283" r:id="rId54"/>
    <p:sldId id="269" r:id="rId55"/>
    <p:sldId id="259" r:id="rId56"/>
    <p:sldId id="261" r:id="rId57"/>
    <p:sldId id="729" r:id="rId58"/>
    <p:sldId id="714" r:id="rId59"/>
    <p:sldId id="262" r:id="rId60"/>
    <p:sldId id="263" r:id="rId61"/>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00"/>
    <a:srgbClr val="3FCCB6"/>
    <a:srgbClr val="0C8FCC"/>
    <a:srgbClr val="00FF00"/>
    <a:srgbClr val="CCC30C"/>
    <a:srgbClr val="CC0606"/>
    <a:srgbClr val="CC0ECC"/>
    <a:srgbClr val="EF43F7"/>
    <a:srgbClr val="FF82D6"/>
    <a:srgbClr val="0099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4"/>
    <p:restoredTop sz="99449" autoAdjust="0"/>
  </p:normalViewPr>
  <p:slideViewPr>
    <p:cSldViewPr>
      <p:cViewPr varScale="1">
        <p:scale>
          <a:sx n="207" d="100"/>
          <a:sy n="207" d="100"/>
        </p:scale>
        <p:origin x="408" y="17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15</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17</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18</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19</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22</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23</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24</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27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28</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335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29</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30</a:t>
            </a:fld>
            <a:endParaRPr lang="en-GB" altLang="en-US"/>
          </a:p>
        </p:txBody>
      </p:sp>
    </p:spTree>
    <p:extLst>
      <p:ext uri="{BB962C8B-B14F-4D97-AF65-F5344CB8AC3E}">
        <p14:creationId xmlns:p14="http://schemas.microsoft.com/office/powerpoint/2010/main" val="1739246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31</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33</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35</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40</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49</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49</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50</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51</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53</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57</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57</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5</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5</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7</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9</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10</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10</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11</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13</a:t>
            </a:fld>
            <a:endParaRPr lang="en-GB" altLang="en-US"/>
          </a:p>
        </p:txBody>
      </p:sp>
    </p:spTree>
    <p:extLst>
      <p:ext uri="{BB962C8B-B14F-4D97-AF65-F5344CB8AC3E}">
        <p14:creationId xmlns:p14="http://schemas.microsoft.com/office/powerpoint/2010/main" val="33867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0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16 August 2021</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2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4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2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16 August 2021</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5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16 August 2021</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7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0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2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4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17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19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43"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August 2021</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urldefense.us/v3/__https:/en.wikipedia.org/wiki/Service-oriented_architecture*cite_note-2__;Iw!!PvBDto6Hs4WbVuu7!c781dVTJbgzp17Nf2sjpbJs018DVFA9wKTlQkJgRJaYO2Z9fNfQ7tZVvaRAlXK-0Ltkt4cx7$" TargetMode="External"/><Relationship Id="rId1" Type="http://schemas.openxmlformats.org/officeDocument/2006/relationships/slideLayout" Target="../slideLayouts/slideLayout2.xml"/><Relationship Id="rId5" Type="http://schemas.openxmlformats.org/officeDocument/2006/relationships/hyperlink" Target="https://en.wikipedia.org/wiki/Service-oriented_architecture" TargetMode="External"/><Relationship Id="rId4" Type="http://schemas.openxmlformats.org/officeDocument/2006/relationships/hyperlink" Target="https://urldefense.us/v3/__https:/en.wikipedia.org/wiki/Service-oriented_architecture*cite_note-3__;Iw!!PvBDto6Hs4WbVuu7!c781dVTJbgzp17Nf2sjpbJs018DVFA9wKTlQkJgRJaYO2Z9fNfQ7tZVvaRAlXK-0Lj9AfNz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16 August 2021</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857801" y="4800600"/>
            <a:ext cx="353158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endParaRPr lang="en-US" sz="1000" u="sng" dirty="0">
              <a:solidFill>
                <a:schemeClr val="accent1"/>
              </a:solidFill>
            </a:endParaRPr>
          </a:p>
          <a:p>
            <a:pPr algn="ctr"/>
            <a:r>
              <a:rPr lang="en-US" sz="1800" dirty="0">
                <a:solidFill>
                  <a:srgbClr val="000099"/>
                </a:solidFill>
              </a:rPr>
              <a:t>16 August 2021 (revisions)</a:t>
            </a:r>
            <a:endParaRPr lang="en-US" sz="1200" u="sng" dirty="0">
              <a:solidFill>
                <a:srgbClr val="0033CC"/>
              </a:solidFill>
            </a:endParaRPr>
          </a:p>
          <a:p>
            <a:pPr algn="ct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16 August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537772"/>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2110649"/>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30160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49256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68352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91969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89" y="2206128"/>
            <a:ext cx="1335657" cy="859316"/>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7641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1167789"/>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94287" y="5841204"/>
            <a:ext cx="857927"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5204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Develops/ Owns/ </a:t>
            </a:r>
          </a:p>
          <a:p>
            <a:pPr>
              <a:defRPr/>
            </a:pPr>
            <a:r>
              <a:rPr lang="en-US" sz="700" dirty="0">
                <a:latin typeface="Helvetica" charset="0"/>
                <a:ea typeface="ＭＳ Ｐゴシック" charset="0"/>
              </a:rPr>
              <a:t>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3"/>
            <a:ext cx="1068526" cy="56097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2816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47263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6139633" y="1601425"/>
            <a:ext cx="2470966" cy="1145754"/>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Perspective</a:t>
              </a:r>
            </a:p>
            <a:p>
              <a:pPr algn="ctr" eaLnBrk="1" hangingPunct="1">
                <a:defRPr/>
              </a:pPr>
              <a:r>
                <a:rPr lang="en-US" sz="1400">
                  <a:latin typeface="Helvetica" charset="0"/>
                  <a:ea typeface="ＭＳ Ｐゴシック" charset="0"/>
                </a:rPr>
                <a:t>(Viewpoint)</a:t>
              </a:r>
              <a:endParaRPr lang="en-US" sz="120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16 August 2021</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Procedures</a:t>
            </a: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Activities</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60"/>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9"/>
            <a:ext cx="1068526" cy="56097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Tree>
    <p:extLst>
      <p:ext uri="{BB962C8B-B14F-4D97-AF65-F5344CB8AC3E}">
        <p14:creationId xmlns:p14="http://schemas.microsoft.com/office/powerpoint/2010/main" val="280436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2262"/>
            <a:ext cx="8229600" cy="1143000"/>
          </a:xfrm>
        </p:spPr>
        <p:txBody>
          <a:bodyPr vert="horz"/>
          <a:lstStyle/>
          <a:p>
            <a:r>
              <a:rPr lang="en-US" dirty="0">
                <a:solidFill>
                  <a:srgbClr val="0099A6"/>
                </a:solidFill>
              </a:rPr>
              <a:t>ASL version of the RASDS drawing styles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16 August 2021</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3033203" cy="1541325"/>
            <a:chOff x="795338" y="5041900"/>
            <a:chExt cx="3033114" cy="1541265"/>
          </a:xfrm>
        </p:grpSpPr>
        <p:sp>
          <p:nvSpPr>
            <p:cNvPr id="78" name="Rectangle 12"/>
            <p:cNvSpPr>
              <a:spLocks noChangeArrowheads="1"/>
            </p:cNvSpPr>
            <p:nvPr/>
          </p:nvSpPr>
          <p:spPr bwMode="auto">
            <a:xfrm>
              <a:off x="795338" y="5041900"/>
              <a:ext cx="3033114"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09" name="AutoShape 10"/>
          <p:cNvSpPr>
            <a:spLocks noChangeArrowheads="1"/>
          </p:cNvSpPr>
          <p:nvPr/>
        </p:nvSpPr>
        <p:spPr bwMode="auto">
          <a:xfrm rot="5400000" flipH="1">
            <a:off x="3679852" y="3110776"/>
            <a:ext cx="244355" cy="1519083"/>
          </a:xfrm>
          <a:prstGeom prst="can">
            <a:avLst>
              <a:gd name="adj" fmla="val 45228"/>
            </a:avLst>
          </a:prstGeom>
          <a:solidFill>
            <a:srgbClr val="FF99CC"/>
          </a:solidFill>
          <a:ln w="9525">
            <a:solidFill>
              <a:srgbClr val="000000"/>
            </a:solidFill>
            <a:round/>
            <a:headEnd/>
            <a:tailEnd/>
          </a:ln>
        </p:spPr>
        <p:txBody>
          <a:bodyP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10" name="Rectangle 109"/>
          <p:cNvSpPr/>
          <p:nvPr/>
        </p:nvSpPr>
        <p:spPr>
          <a:xfrm>
            <a:off x="2590800" y="4074458"/>
            <a:ext cx="2422458" cy="707886"/>
          </a:xfrm>
          <a:prstGeom prst="rect">
            <a:avLst/>
          </a:prstGeom>
        </p:spPr>
        <p:txBody>
          <a:bodyPr wrap="none">
            <a:spAutoFit/>
          </a:bodyPr>
          <a:lstStyle/>
          <a:p>
            <a:pPr algn="ctr" defTabSz="457200" fontAlgn="base">
              <a:spcBef>
                <a:spcPct val="20000"/>
              </a:spcBef>
              <a:spcAft>
                <a:spcPct val="0"/>
              </a:spcAft>
              <a:buFont typeface="Arial" pitchFamily="34" charset="0"/>
              <a:buNone/>
            </a:pPr>
            <a:r>
              <a:rPr kumimoji="1" lang="en-US" sz="2000" dirty="0">
                <a:solidFill>
                  <a:srgbClr val="000000"/>
                </a:solidFill>
                <a:latin typeface="Arial" pitchFamily="34" charset="0"/>
                <a:cs typeface="Arial" pitchFamily="34" charset="0"/>
              </a:rPr>
              <a:t>Physical, Logical, &amp;</a:t>
            </a:r>
            <a:br>
              <a:rPr kumimoji="1" lang="en-US" sz="2000" dirty="0">
                <a:solidFill>
                  <a:srgbClr val="000000"/>
                </a:solidFill>
                <a:latin typeface="Arial" pitchFamily="34" charset="0"/>
                <a:cs typeface="Arial" pitchFamily="34" charset="0"/>
              </a:rPr>
            </a:br>
            <a:r>
              <a:rPr kumimoji="1" lang="en-US" sz="2000" dirty="0">
                <a:solidFill>
                  <a:srgbClr val="000000"/>
                </a:solidFill>
                <a:latin typeface="Arial" pitchFamily="34" charset="0"/>
                <a:cs typeface="Arial" pitchFamily="34" charset="0"/>
              </a:rPr>
              <a:t>Service Connectors</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2" name="Rectangle 1">
            <a:extLst>
              <a:ext uri="{FF2B5EF4-FFF2-40B4-BE49-F238E27FC236}">
                <a16:creationId xmlns:a16="http://schemas.microsoft.com/office/drawing/2014/main" id="{BECD33AB-93E2-784F-BF6A-04BA2D687ABE}"/>
              </a:ext>
            </a:extLst>
          </p:cNvPr>
          <p:cNvSpPr/>
          <p:nvPr/>
        </p:nvSpPr>
        <p:spPr>
          <a:xfrm>
            <a:off x="3350009" y="3516674"/>
            <a:ext cx="806964" cy="1323439"/>
          </a:xfrm>
          <a:prstGeom prst="rect">
            <a:avLst/>
          </a:prstGeom>
        </p:spPr>
        <p:txBody>
          <a:bodyPr wrap="square">
            <a:spAutoFit/>
          </a:bodyPr>
          <a:lstStyle/>
          <a:p>
            <a:r>
              <a:rPr lang="en-US" sz="8000" dirty="0">
                <a:solidFill>
                  <a:srgbClr val="FF0000"/>
                </a:solidFill>
              </a:rPr>
              <a:t>X</a:t>
            </a: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10668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8890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242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Management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objects are configured</a:t>
            </a:r>
          </a:p>
          <a:p>
            <a:pPr eaLnBrk="1" hangingPunct="1"/>
            <a:r>
              <a:rPr kumimoji="1" lang="en-US" altLang="ja-JP" sz="1800">
                <a:latin typeface="Arial" panose="020B0604020202020204" pitchFamily="34" charset="0"/>
                <a:ea typeface="Osaka" charset="-128"/>
              </a:rPr>
              <a:t>    controlled, and reported upon</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Concerns: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Issues</a:t>
            </a:r>
          </a:p>
          <a:p>
            <a:pPr eaLnBrk="1" hangingPunct="1"/>
            <a:r>
              <a:rPr kumimoji="1" lang="en-US" altLang="ja-JP" sz="1800">
                <a:latin typeface="Arial" panose="020B0604020202020204" pitchFamily="34" charset="0"/>
                <a:ea typeface="Osaka" charset="-128"/>
              </a:rPr>
              <a:t>  Resources</a:t>
            </a:r>
          </a:p>
          <a:p>
            <a:pPr eaLnBrk="1" hangingPunct="1"/>
            <a:r>
              <a:rPr kumimoji="1" lang="en-US" altLang="ja-JP" sz="180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signature,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Interfaces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724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dirty="0">
                <a:solidFill>
                  <a:srgbClr val="0099A6"/>
                </a:solidFill>
              </a:rPr>
              <a:t>Revised RASDS Functional View*</a:t>
            </a:r>
          </a:p>
        </p:txBody>
      </p:sp>
      <p:sp>
        <p:nvSpPr>
          <p:cNvPr id="4" name="Date Placeholder 3"/>
          <p:cNvSpPr>
            <a:spLocks noGrp="1"/>
          </p:cNvSpPr>
          <p:nvPr>
            <p:ph type="dt" sz="half" idx="2"/>
          </p:nvPr>
        </p:nvSpPr>
        <p:spPr/>
        <p:txBody>
          <a:bodyPr/>
          <a:lstStyle/>
          <a:p>
            <a:r>
              <a:rPr lang="en-US"/>
              <a:t>16 August 2021</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cxnSp>
        <p:nvCxnSpPr>
          <p:cNvPr id="7" name="Straight Connector 6"/>
          <p:cNvCxnSpPr>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46822"/>
              <a:gd name="adj2" fmla="val 1221"/>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258723" y="2917086"/>
            <a:ext cx="1406497" cy="351606"/>
          </a:xfrm>
          <a:prstGeom prst="callout1">
            <a:avLst>
              <a:gd name="adj1" fmla="val 27653"/>
              <a:gd name="adj2" fmla="val 105011"/>
              <a:gd name="adj3" fmla="val -211853"/>
              <a:gd name="adj4" fmla="val 13521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72076"/>
              <a:gd name="adj2" fmla="val -3865"/>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1" y="2507391"/>
            <a:ext cx="1406497" cy="272799"/>
          </a:xfrm>
          <a:prstGeom prst="callout1">
            <a:avLst>
              <a:gd name="adj1" fmla="val 27653"/>
              <a:gd name="adj2" fmla="val 105011"/>
              <a:gd name="adj3" fmla="val -146133"/>
              <a:gd name="adj4" fmla="val 1168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39537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664737"/>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197623"/>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72225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041963"/>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034232"/>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262429"/>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254698"/>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482895"/>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475164"/>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703359"/>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695628"/>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724400"/>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482149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4813766"/>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403127"/>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462790"/>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439667" y="1400162"/>
            <a:ext cx="1842299" cy="2893100"/>
          </a:xfrm>
          <a:prstGeom prst="rect">
            <a:avLst/>
          </a:prstGeom>
        </p:spPr>
        <p:txBody>
          <a:bodyPr wrap="square">
            <a:spAutoFit/>
          </a:bodyPr>
          <a:lstStyle/>
          <a:p>
            <a:pPr eaLnBrk="1" hangingPunct="1"/>
            <a:r>
              <a:rPr kumimoji="1" lang="en-US" altLang="ja-JP" sz="1400" b="0" dirty="0">
                <a:latin typeface="Arial" panose="020B0604020202020204" pitchFamily="34" charset="0"/>
                <a:ea typeface="Osaka" charset="-128"/>
              </a:rPr>
              <a:t>Functional Objects may explicitly define a service providing interface, this is not required.</a:t>
            </a:r>
          </a:p>
          <a:p>
            <a:pPr eaLnBrk="1" hangingPunct="1"/>
            <a:endParaRPr kumimoji="1" lang="en-US" altLang="ja-JP" sz="1400" b="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They may explicitly identify the information objects (tied by correspondence to the Information View where they are defined.</a:t>
            </a:r>
          </a:p>
        </p:txBody>
      </p:sp>
    </p:spTree>
    <p:extLst>
      <p:ext uri="{BB962C8B-B14F-4D97-AF65-F5344CB8AC3E}">
        <p14:creationId xmlns:p14="http://schemas.microsoft.com/office/powerpoint/2010/main" val="157850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MOIMS top-level Functional Decomposition, </a:t>
            </a:r>
            <a:br>
              <a:rPr lang="en-GB" sz="2000" dirty="0">
                <a:solidFill>
                  <a:srgbClr val="0099A6"/>
                </a:solidFill>
              </a:rPr>
            </a:br>
            <a:r>
              <a:rPr lang="en-GB" sz="2000" dirty="0">
                <a:solidFill>
                  <a:srgbClr val="0099A6"/>
                </a:solidFill>
              </a:rPr>
              <a:t>Data and Services</a:t>
            </a:r>
          </a:p>
        </p:txBody>
      </p:sp>
      <p:sp>
        <p:nvSpPr>
          <p:cNvPr id="5" name="Date Placeholder 4"/>
          <p:cNvSpPr>
            <a:spLocks noGrp="1"/>
          </p:cNvSpPr>
          <p:nvPr>
            <p:ph type="dt" sz="half" idx="2"/>
          </p:nvPr>
        </p:nvSpPr>
        <p:spPr/>
        <p:txBody>
          <a:bodyPr/>
          <a:lstStyle/>
          <a:p>
            <a:r>
              <a:rPr lang="en-US"/>
              <a:t>16 August 2021</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16 August 2021</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semantics of the information, and the interpretation of that information. </a:t>
            </a:r>
          </a:p>
          <a:p>
            <a:r>
              <a:rPr lang="en-US" sz="2000" dirty="0"/>
              <a:t>Stakeholder Concerns:</a:t>
            </a:r>
          </a:p>
          <a:p>
            <a:pPr lvl="1"/>
            <a:r>
              <a:rPr lang="en-US" sz="1800" dirty="0"/>
              <a:t>the structure and semantics of information and information management in a RASDS system; </a:t>
            </a:r>
          </a:p>
          <a:p>
            <a:pPr lvl="1"/>
            <a:r>
              <a:rPr lang="en-US" sz="1800" dirty="0"/>
              <a:t>the rules and constraints on information transformations and permanence in a RASDS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Representation)</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8264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769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Type conversion</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Constraint checking</a:t>
            </a:r>
            <a:endParaRPr kumimoji="1" lang="en-US" altLang="ja-JP" sz="1200" b="0" dirty="0">
              <a:solidFill>
                <a:schemeClr val="bg1">
                  <a:lumMod val="65000"/>
                </a:schemeClr>
              </a:solidFill>
              <a:latin typeface="Arial" panose="020B0604020202020204" pitchFamily="34" charset="0"/>
              <a:ea typeface="Osaka" charset="-128"/>
            </a:endParaRPr>
          </a:p>
        </p:txBody>
      </p:sp>
    </p:spTree>
    <p:extLst>
      <p:ext uri="{BB962C8B-B14F-4D97-AF65-F5344CB8AC3E}">
        <p14:creationId xmlns:p14="http://schemas.microsoft.com/office/powerpoint/2010/main" val="63834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ASL version of Information Representation</a:t>
            </a:r>
            <a:br>
              <a:rPr lang="en-GB" dirty="0">
                <a:solidFill>
                  <a:srgbClr val="0099A6"/>
                </a:solidFill>
              </a:rPr>
            </a:br>
            <a:r>
              <a:rPr lang="en-GB" sz="2000" dirty="0">
                <a:solidFill>
                  <a:srgbClr val="0099A6"/>
                </a:solidFill>
              </a:rPr>
              <a:t>(Derived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16 August 2021</a:t>
            </a:r>
            <a:endParaRPr lang="en-GB" dirty="0"/>
          </a:p>
        </p:txBody>
      </p:sp>
      <p:sp>
        <p:nvSpPr>
          <p:cNvPr id="5" name="Rounded Rectangle 4"/>
          <p:cNvSpPr/>
          <p:nvPr/>
        </p:nvSpPr>
        <p:spPr bwMode="auto">
          <a:xfrm>
            <a:off x="5148064"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123728"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3563888"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047397"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3563888"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098727"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4788024"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414684"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4861800" y="2798850"/>
            <a:ext cx="2446504" cy="1708160"/>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a:p>
            <a:pPr>
              <a:lnSpc>
                <a:spcPts val="1800"/>
              </a:lnSpc>
            </a:pPr>
            <a:r>
              <a:rPr lang="en-GB" sz="1000" b="0" i="1" dirty="0">
                <a:solidFill>
                  <a:schemeClr val="bg1">
                    <a:lumMod val="65000"/>
                  </a:schemeClr>
                </a:solidFill>
                <a:latin typeface="Arial" panose="020B0604020202020204" pitchFamily="34" charset="0"/>
                <a:cs typeface="Arial" panose="020B0604020202020204" pitchFamily="34" charset="0"/>
              </a:rPr>
              <a:t>MO Source (COM Object specific)</a:t>
            </a:r>
          </a:p>
          <a:p>
            <a:pPr>
              <a:lnSpc>
                <a:spcPts val="1800"/>
              </a:lnSpc>
            </a:pPr>
            <a:r>
              <a:rPr lang="en-GB" sz="1000" b="0" i="1" dirty="0">
                <a:solidFill>
                  <a:schemeClr val="bg1">
                    <a:lumMod val="65000"/>
                  </a:schemeClr>
                </a:solidFill>
                <a:latin typeface="Arial" panose="020B0604020202020204" pitchFamily="34" charset="0"/>
                <a:cs typeface="Arial" panose="020B0604020202020204" pitchFamily="34" charset="0"/>
              </a:rPr>
              <a:t>MO Related (COM Object specific)</a:t>
            </a:r>
          </a:p>
        </p:txBody>
      </p:sp>
      <p:sp>
        <p:nvSpPr>
          <p:cNvPr id="28" name="Rectangle 12"/>
          <p:cNvSpPr>
            <a:spLocks noChangeArrowheads="1"/>
          </p:cNvSpPr>
          <p:nvPr/>
        </p:nvSpPr>
        <p:spPr bwMode="auto">
          <a:xfrm>
            <a:off x="3636807" y="2492896"/>
            <a:ext cx="250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a:t>
            </a:r>
          </a:p>
        </p:txBody>
      </p:sp>
      <p:sp>
        <p:nvSpPr>
          <p:cNvPr id="31" name="Rounded Rectangle 30"/>
          <p:cNvSpPr/>
          <p:nvPr/>
        </p:nvSpPr>
        <p:spPr bwMode="auto">
          <a:xfrm>
            <a:off x="2195736"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195736"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195736"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195736"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2633986"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195736"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2609945"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3764599" y="2894079"/>
            <a:ext cx="874287" cy="1431696"/>
            <a:chOff x="3764599" y="2894079"/>
            <a:chExt cx="874287" cy="1431696"/>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21" name="Straight Connector 20"/>
            <p:cNvCxnSpPr/>
            <p:nvPr/>
          </p:nvCxnSpPr>
          <p:spPr bwMode="auto">
            <a:xfrm flipH="1">
              <a:off x="3833223" y="4086904"/>
              <a:ext cx="803951" cy="0"/>
            </a:xfrm>
            <a:prstGeom prst="line">
              <a:avLst/>
            </a:prstGeom>
            <a:noFill/>
            <a:ln w="9525" cap="flat" cmpd="sng" algn="ctr">
              <a:solidFill>
                <a:schemeClr val="tx1"/>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p:nvPr/>
          </p:nvCxnSpPr>
          <p:spPr bwMode="auto">
            <a:xfrm flipH="1">
              <a:off x="3766310" y="4325775"/>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Tree>
    <p:extLst>
      <p:ext uri="{BB962C8B-B14F-4D97-AF65-F5344CB8AC3E}">
        <p14:creationId xmlns:p14="http://schemas.microsoft.com/office/powerpoint/2010/main" val="128527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Rectangles represent concepts used by SOIS.</a:t>
            </a:r>
          </a:p>
          <a:p>
            <a:pPr marL="214313" indent="-214313">
              <a:buFont typeface="Arial" panose="020B0604020202020204" pitchFamily="34" charset="0"/>
              <a:buChar char="•"/>
            </a:pPr>
            <a:r>
              <a:rPr lang="en-US" dirty="0"/>
              <a:t>Solid lines represent communication between endpoints.</a:t>
            </a:r>
          </a:p>
          <a:p>
            <a:pPr marL="214313" indent="-214313">
              <a:buFont typeface="Arial" panose="020B0604020202020204" pitchFamily="34" charset="0"/>
              <a:buChar char="•"/>
            </a:pPr>
            <a:r>
              <a:rPr lang="en-US" dirty="0"/>
              <a:t>Dashed lines represent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1323264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the space data system into components (nodes) that interact across connectors (links). The Connectivity Viewpoint describes the physical aspects of the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r>
              <a:rPr lang="en-US" sz="1800" dirty="0" err="1"/>
              <a:t>contd</a:t>
            </a:r>
            <a:r>
              <a:rPr lang="en-US" sz="1800" dirty="0"/>
              <a:t>: </a:t>
            </a:r>
            <a:endParaRPr lang="en-US" sz="1200" dirty="0"/>
          </a:p>
          <a:p>
            <a:pPr lvl="1"/>
            <a:r>
              <a:rPr lang="en-US" sz="16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6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800" dirty="0"/>
              <a:t>Relationships (composition, interfaces, constraints, configurations, allocation); </a:t>
            </a:r>
            <a:endParaRPr lang="en-US" sz="1100" dirty="0"/>
          </a:p>
          <a:p>
            <a:pPr lvl="1"/>
            <a:r>
              <a:rPr lang="en-US" sz="1600" dirty="0"/>
              <a:t>Environment (physical environs, physical forces [gravity and others], physical interactions and effects); </a:t>
            </a:r>
            <a:endParaRPr lang="en-US" sz="1050" dirty="0"/>
          </a:p>
          <a:p>
            <a:pPr lvl="1"/>
            <a:r>
              <a:rPr lang="en-US" sz="1600" dirty="0"/>
              <a:t>Information </a:t>
            </a:r>
            <a:r>
              <a:rPr lang="en-US" sz="1600" dirty="0" err="1"/>
              <a:t>correpondences</a:t>
            </a:r>
            <a:r>
              <a:rPr lang="en-US" sz="1600" dirty="0"/>
              <a:t>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Links in any given space system may include many more aspects (physical structures &amp; connectivity), types (power, propulsion, thermal) and many more attributes than those shown here.  The physical and structural aspects of Nodes and Links are covered in the new Physical / Structural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8459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65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989736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Example: Simple ABA Mission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16 August 2021</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350039" y="3144610"/>
            <a:ext cx="2980378"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336664"/>
            <a:ext cx="1162655" cy="2370512"/>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838200"/>
            <a:ext cx="77724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lnSpc>
                <a:spcPct val="90000"/>
              </a:lnSpc>
              <a:spcBef>
                <a:spcPts val="600"/>
              </a:spcBef>
              <a:buFont typeface="Arial" charset="0"/>
              <a:buChar char="•"/>
              <a:defRPr/>
            </a:pPr>
            <a:r>
              <a:rPr lang="en-US" dirty="0">
                <a:latin typeface="Arial" charset="0"/>
              </a:rPr>
              <a:t>RASDS provides the framework and methodology, a specific Reference Architecture model …</a:t>
            </a:r>
          </a:p>
          <a:p>
            <a:pPr lvl="1">
              <a:lnSpc>
                <a:spcPct val="90000"/>
              </a:lnSpc>
              <a:spcBef>
                <a:spcPts val="600"/>
              </a:spcBef>
              <a:buFont typeface="Arial" charset="0"/>
              <a:buChar char="•"/>
              <a:defRPr/>
            </a:pPr>
            <a:r>
              <a:rPr lang="en-US" sz="1800" dirty="0">
                <a:latin typeface="Arial" charset="0"/>
              </a:rPr>
              <a:t> Provides clear &amp; unambiguous views of the design</a:t>
            </a:r>
          </a:p>
          <a:p>
            <a:pPr lvl="1">
              <a:lnSpc>
                <a:spcPct val="90000"/>
              </a:lnSpc>
              <a:spcBef>
                <a:spcPts val="600"/>
              </a:spcBef>
              <a:buFont typeface="Arial" charset="0"/>
              <a:buChar char="•"/>
              <a:defRPr/>
            </a:pPr>
            <a:r>
              <a:rPr lang="en-US" sz="1800" dirty="0">
                <a:latin typeface="Arial" charset="0"/>
              </a:rPr>
              <a:t> Shows relationship of design to requirements and driving scenarios</a:t>
            </a:r>
          </a:p>
          <a:p>
            <a:pPr lvl="1">
              <a:lnSpc>
                <a:spcPct val="90000"/>
              </a:lnSpc>
              <a:spcBef>
                <a:spcPts val="600"/>
              </a:spcBef>
              <a:buFont typeface="Arial" charset="0"/>
              <a:buChar char="•"/>
              <a:defRPr/>
            </a:pPr>
            <a:r>
              <a:rPr lang="en-US" sz="18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800" dirty="0">
                <a:latin typeface="Arial" charset="0"/>
              </a:rPr>
              <a:t> Details the model &amp; views to the level appropriate for further systems engineering, support evolving design</a:t>
            </a:r>
          </a:p>
          <a:p>
            <a:pPr lvl="1">
              <a:lnSpc>
                <a:spcPct val="90000"/>
              </a:lnSpc>
              <a:spcBef>
                <a:spcPts val="600"/>
              </a:spcBef>
              <a:buFont typeface="Arial" charset="0"/>
              <a:buChar char="•"/>
              <a:defRPr/>
            </a:pPr>
            <a:r>
              <a:rPr lang="en-US" sz="1800" dirty="0">
                <a:latin typeface="Arial" charset="0"/>
              </a:rPr>
              <a:t> Enables concurrent design of spacecraft, ground systems, science operations, control systems, and components</a:t>
            </a:r>
          </a:p>
          <a:p>
            <a:pPr>
              <a:lnSpc>
                <a:spcPct val="90000"/>
              </a:lnSpc>
              <a:spcBef>
                <a:spcPts val="600"/>
              </a:spcBef>
              <a:buClr>
                <a:srgbClr val="C403DA"/>
              </a:buClr>
              <a:buFont typeface="Arial" charset="0"/>
              <a:buChar char="•"/>
              <a:defRPr/>
            </a:pPr>
            <a:endParaRPr lang="en-US" dirty="0">
              <a:solidFill>
                <a:srgbClr val="C403DA"/>
              </a:solidFill>
              <a:latin typeface="Arial" charset="0"/>
            </a:endParaRPr>
          </a:p>
          <a:p>
            <a:pPr>
              <a:lnSpc>
                <a:spcPct val="90000"/>
              </a:lnSpc>
              <a:spcBef>
                <a:spcPts val="600"/>
              </a:spcBef>
              <a:buClr>
                <a:srgbClr val="C403DA"/>
              </a:buClr>
              <a:buFont typeface="Arial" charset="0"/>
              <a:buChar char="•"/>
              <a:defRPr/>
            </a:pPr>
            <a:r>
              <a:rPr lang="en-US" dirty="0">
                <a:solidFill>
                  <a:srgbClr val="C403DA"/>
                </a:solidFill>
                <a:latin typeface="Arial" charset="0"/>
              </a:rPr>
              <a:t>Supports use of a UML/SysML Modeling tool …</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 Establishes system engineering (SE) controls over the allocations and interfaces</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Provides a conceptual framework for different viewpoints that can be profiled using MBSE representations</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 Can provide executable models of the interactions (future)</a:t>
            </a:r>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16 August 2021</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883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080"/>
            <a:ext cx="8229600" cy="1143000"/>
          </a:xfrm>
        </p:spPr>
        <p:txBody>
          <a:bodyPr vert="horz"/>
          <a:lstStyle/>
          <a:p>
            <a:r>
              <a:rPr lang="en-GB" sz="2400" dirty="0">
                <a:solidFill>
                  <a:srgbClr val="0099A6"/>
                </a:solidFill>
              </a:rPr>
              <a:t>ASL Example: Abstract Connectivity View</a:t>
            </a:r>
            <a:br>
              <a:rPr lang="en-GB" sz="2400" dirty="0">
                <a:solidFill>
                  <a:srgbClr val="0099A6"/>
                </a:solidFill>
              </a:rPr>
            </a:br>
            <a:r>
              <a:rPr lang="en-GB" sz="1800" dirty="0">
                <a:solidFill>
                  <a:srgbClr val="0099A6"/>
                </a:solidFill>
              </a:rPr>
              <a:t>(with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16 August 2021</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Transfer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Transfer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with SAP and peer interactions optionally shown, protocol stacks):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interface signature (requests, indications, responses, confirmations), API (where appropriate), standard reference identifier, standards organization; </a:t>
            </a:r>
          </a:p>
          <a:p>
            <a:r>
              <a:rPr lang="en-US" sz="1400" dirty="0"/>
              <a:t>Protocol design specification elements (PDU description,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reported upon</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7" name="Rectangle 43">
            <a:extLst>
              <a:ext uri="{FF2B5EF4-FFF2-40B4-BE49-F238E27FC236}">
                <a16:creationId xmlns:a16="http://schemas.microsoft.com/office/drawing/2014/main" id="{7421F958-1606-AE48-81BF-1300EEE59F98}"/>
              </a:ext>
            </a:extLst>
          </p:cNvPr>
          <p:cNvSpPr>
            <a:spLocks noChangeArrowheads="1"/>
          </p:cNvSpPr>
          <p:nvPr/>
        </p:nvSpPr>
        <p:spPr bwMode="auto">
          <a:xfrm>
            <a:off x="2438400" y="2590800"/>
            <a:ext cx="43434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 name="Rectangle 2">
            <a:extLst>
              <a:ext uri="{FF2B5EF4-FFF2-40B4-BE49-F238E27FC236}">
                <a16:creationId xmlns:a16="http://schemas.microsoft.com/office/drawing/2014/main" id="{EE15C6FF-F1DF-5148-81D6-B5B903741732}"/>
              </a:ext>
            </a:extLst>
          </p:cNvPr>
          <p:cNvSpPr>
            <a:spLocks noGrp="1" noChangeArrowheads="1"/>
          </p:cNvSpPr>
          <p:nvPr>
            <p:ph type="title"/>
          </p:nvPr>
        </p:nvSpPr>
        <p:spPr>
          <a:xfrm>
            <a:off x="685800" y="0"/>
            <a:ext cx="7772400" cy="914400"/>
          </a:xfrm>
        </p:spPr>
        <p:txBody>
          <a:bodyPr vert="horz"/>
          <a:lstStyle/>
          <a:p>
            <a:r>
              <a:rPr lang="en-US" altLang="en-US" kern="1200" dirty="0">
                <a:solidFill>
                  <a:srgbClr val="0099A6"/>
                </a:solidFill>
              </a:rPr>
              <a:t>RASDS Protocol Specification View</a:t>
            </a:r>
            <a:br>
              <a:rPr lang="en-US" altLang="en-US" kern="1200" dirty="0">
                <a:solidFill>
                  <a:srgbClr val="0099A6"/>
                </a:solidFill>
              </a:rPr>
            </a:br>
            <a:r>
              <a:rPr lang="en-US" altLang="en-US" sz="2000" kern="1200" dirty="0">
                <a:solidFill>
                  <a:srgbClr val="0099A6"/>
                </a:solidFill>
              </a:rPr>
              <a:t>(with OSI-BRM interface aspects exposed)</a:t>
            </a:r>
            <a:endParaRPr lang="en-US" altLang="en-US" kern="1200" dirty="0">
              <a:solidFill>
                <a:srgbClr val="0099A6"/>
              </a:solidFill>
            </a:endParaRPr>
          </a:p>
        </p:txBody>
      </p:sp>
      <p:sp>
        <p:nvSpPr>
          <p:cNvPr id="21512" name="Line 8">
            <a:extLst>
              <a:ext uri="{FF2B5EF4-FFF2-40B4-BE49-F238E27FC236}">
                <a16:creationId xmlns:a16="http://schemas.microsoft.com/office/drawing/2014/main" id="{85871459-DDC5-C040-BCC5-16A10EB5BC5F}"/>
              </a:ext>
            </a:extLst>
          </p:cNvPr>
          <p:cNvSpPr>
            <a:spLocks noChangeShapeType="1"/>
          </p:cNvSpPr>
          <p:nvPr/>
        </p:nvSpPr>
        <p:spPr bwMode="auto">
          <a:xfrm>
            <a:off x="6781800" y="35052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a16="http://schemas.microsoft.com/office/drawing/2014/main" id="{9DA71BD7-F3AA-ED4F-9898-B11C716DDF12}"/>
              </a:ext>
            </a:extLst>
          </p:cNvPr>
          <p:cNvSpPr>
            <a:spLocks noChangeShapeType="1"/>
          </p:cNvSpPr>
          <p:nvPr/>
        </p:nvSpPr>
        <p:spPr bwMode="auto">
          <a:xfrm>
            <a:off x="6781800" y="44958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10">
            <a:extLst>
              <a:ext uri="{FF2B5EF4-FFF2-40B4-BE49-F238E27FC236}">
                <a16:creationId xmlns:a16="http://schemas.microsoft.com/office/drawing/2014/main" id="{4BFC0AD9-5112-C949-B3B4-497AA52EC06A}"/>
              </a:ext>
            </a:extLst>
          </p:cNvPr>
          <p:cNvSpPr txBox="1">
            <a:spLocks noChangeArrowheads="1"/>
          </p:cNvSpPr>
          <p:nvPr/>
        </p:nvSpPr>
        <p:spPr bwMode="auto">
          <a:xfrm>
            <a:off x="6934200" y="3505200"/>
            <a:ext cx="139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PDU</a:t>
            </a:r>
          </a:p>
        </p:txBody>
      </p:sp>
      <p:sp>
        <p:nvSpPr>
          <p:cNvPr id="21515" name="Text Box 11">
            <a:extLst>
              <a:ext uri="{FF2B5EF4-FFF2-40B4-BE49-F238E27FC236}">
                <a16:creationId xmlns:a16="http://schemas.microsoft.com/office/drawing/2014/main" id="{934B3D39-B388-E441-AB8C-ECF3E5CB645F}"/>
              </a:ext>
            </a:extLst>
          </p:cNvPr>
          <p:cNvSpPr txBox="1">
            <a:spLocks noChangeArrowheads="1"/>
          </p:cNvSpPr>
          <p:nvPr/>
        </p:nvSpPr>
        <p:spPr bwMode="auto">
          <a:xfrm>
            <a:off x="6934200" y="4191000"/>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PDU</a:t>
            </a:r>
          </a:p>
        </p:txBody>
      </p:sp>
      <p:sp>
        <p:nvSpPr>
          <p:cNvPr id="21516" name="Text Box 12">
            <a:extLst>
              <a:ext uri="{FF2B5EF4-FFF2-40B4-BE49-F238E27FC236}">
                <a16:creationId xmlns:a16="http://schemas.microsoft.com/office/drawing/2014/main" id="{3742585C-8C27-5549-8C8B-73D8F6D4D905}"/>
              </a:ext>
            </a:extLst>
          </p:cNvPr>
          <p:cNvSpPr txBox="1">
            <a:spLocks noChangeArrowheads="1"/>
          </p:cNvSpPr>
          <p:nvPr/>
        </p:nvSpPr>
        <p:spPr bwMode="auto">
          <a:xfrm>
            <a:off x="7383645" y="1992749"/>
            <a:ext cx="172675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Protocol Entity</a:t>
            </a:r>
          </a:p>
          <a:p>
            <a:r>
              <a:rPr lang="en-US" altLang="en-US" sz="1400" u="sng" dirty="0"/>
              <a:t>“connection”</a:t>
            </a:r>
          </a:p>
          <a:p>
            <a:endParaRPr lang="en-US" altLang="en-US" sz="1400" dirty="0"/>
          </a:p>
          <a:p>
            <a:r>
              <a:rPr lang="en-US" altLang="en-US" sz="1400" u="sng" dirty="0"/>
              <a:t>Peer Entity</a:t>
            </a:r>
          </a:p>
          <a:p>
            <a:r>
              <a:rPr lang="en-US" altLang="en-US" sz="1400" u="sng" dirty="0"/>
              <a:t>Protocol Behavior</a:t>
            </a:r>
          </a:p>
        </p:txBody>
      </p:sp>
      <p:sp>
        <p:nvSpPr>
          <p:cNvPr id="21517" name="Line 13">
            <a:extLst>
              <a:ext uri="{FF2B5EF4-FFF2-40B4-BE49-F238E27FC236}">
                <a16:creationId xmlns:a16="http://schemas.microsoft.com/office/drawing/2014/main" id="{FF25BF5F-800B-7940-AFD3-5E6C9DC66277}"/>
              </a:ext>
            </a:extLst>
          </p:cNvPr>
          <p:cNvSpPr>
            <a:spLocks noChangeShapeType="1"/>
          </p:cNvSpPr>
          <p:nvPr/>
        </p:nvSpPr>
        <p:spPr bwMode="auto">
          <a:xfrm flipH="1">
            <a:off x="6858000" y="2438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14">
            <a:extLst>
              <a:ext uri="{FF2B5EF4-FFF2-40B4-BE49-F238E27FC236}">
                <a16:creationId xmlns:a16="http://schemas.microsoft.com/office/drawing/2014/main" id="{2B509295-A763-9147-84D0-8907BA8222E3}"/>
              </a:ext>
            </a:extLst>
          </p:cNvPr>
          <p:cNvSpPr txBox="1">
            <a:spLocks noChangeArrowheads="1"/>
          </p:cNvSpPr>
          <p:nvPr/>
        </p:nvSpPr>
        <p:spPr bwMode="auto">
          <a:xfrm>
            <a:off x="3124200" y="2667000"/>
            <a:ext cx="944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Indication</a:t>
            </a:r>
          </a:p>
          <a:p>
            <a:r>
              <a:rPr lang="en-US" altLang="en-US" sz="1400"/>
              <a:t>issuer</a:t>
            </a:r>
          </a:p>
        </p:txBody>
      </p:sp>
      <p:sp>
        <p:nvSpPr>
          <p:cNvPr id="21519" name="Text Box 15">
            <a:extLst>
              <a:ext uri="{FF2B5EF4-FFF2-40B4-BE49-F238E27FC236}">
                <a16:creationId xmlns:a16="http://schemas.microsoft.com/office/drawing/2014/main" id="{244BF071-2180-4F4B-BFD6-9A4F39EAC2CA}"/>
              </a:ext>
            </a:extLst>
          </p:cNvPr>
          <p:cNvSpPr txBox="1">
            <a:spLocks noChangeArrowheads="1"/>
          </p:cNvSpPr>
          <p:nvPr/>
        </p:nvSpPr>
        <p:spPr bwMode="auto">
          <a:xfrm>
            <a:off x="5029200" y="2667000"/>
            <a:ext cx="846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Request</a:t>
            </a:r>
          </a:p>
          <a:p>
            <a:r>
              <a:rPr lang="en-US" altLang="en-US" sz="1400"/>
              <a:t>handler</a:t>
            </a:r>
          </a:p>
        </p:txBody>
      </p:sp>
      <p:sp>
        <p:nvSpPr>
          <p:cNvPr id="21522" name="Oval 18">
            <a:extLst>
              <a:ext uri="{FF2B5EF4-FFF2-40B4-BE49-F238E27FC236}">
                <a16:creationId xmlns:a16="http://schemas.microsoft.com/office/drawing/2014/main" id="{BD007CBD-BA75-5942-8F3A-887F9F1FA41A}"/>
              </a:ext>
            </a:extLst>
          </p:cNvPr>
          <p:cNvSpPr>
            <a:spLocks noChangeArrowheads="1"/>
          </p:cNvSpPr>
          <p:nvPr/>
        </p:nvSpPr>
        <p:spPr bwMode="auto">
          <a:xfrm>
            <a:off x="4343400" y="5791200"/>
            <a:ext cx="762000" cy="7620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Text Box 20">
            <a:extLst>
              <a:ext uri="{FF2B5EF4-FFF2-40B4-BE49-F238E27FC236}">
                <a16:creationId xmlns:a16="http://schemas.microsoft.com/office/drawing/2014/main" id="{48259856-5243-194A-BE4D-9EA0F4FFF244}"/>
              </a:ext>
            </a:extLst>
          </p:cNvPr>
          <p:cNvSpPr txBox="1">
            <a:spLocks noChangeArrowheads="1"/>
          </p:cNvSpPr>
          <p:nvPr/>
        </p:nvSpPr>
        <p:spPr bwMode="auto">
          <a:xfrm>
            <a:off x="6061946" y="1292553"/>
            <a:ext cx="1776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Service (provided)</a:t>
            </a:r>
          </a:p>
          <a:p>
            <a:r>
              <a:rPr lang="en-US" altLang="en-US" sz="1400" dirty="0"/>
              <a:t>Interfaces (N-SAP)</a:t>
            </a:r>
          </a:p>
        </p:txBody>
      </p:sp>
      <p:sp>
        <p:nvSpPr>
          <p:cNvPr id="21525" name="Text Box 21">
            <a:extLst>
              <a:ext uri="{FF2B5EF4-FFF2-40B4-BE49-F238E27FC236}">
                <a16:creationId xmlns:a16="http://schemas.microsoft.com/office/drawing/2014/main" id="{D9273B44-A22D-C947-9CCB-580DAA7F5DC1}"/>
              </a:ext>
            </a:extLst>
          </p:cNvPr>
          <p:cNvSpPr txBox="1">
            <a:spLocks noChangeArrowheads="1"/>
          </p:cNvSpPr>
          <p:nvPr/>
        </p:nvSpPr>
        <p:spPr bwMode="auto">
          <a:xfrm>
            <a:off x="1066800" y="5959475"/>
            <a:ext cx="19062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Service (required)</a:t>
            </a:r>
          </a:p>
          <a:p>
            <a:r>
              <a:rPr lang="en-US" altLang="en-US" sz="1400" dirty="0"/>
              <a:t>Interfaces (N-1 SAP)</a:t>
            </a:r>
          </a:p>
        </p:txBody>
      </p:sp>
      <p:sp>
        <p:nvSpPr>
          <p:cNvPr id="21526" name="Line 22">
            <a:extLst>
              <a:ext uri="{FF2B5EF4-FFF2-40B4-BE49-F238E27FC236}">
                <a16:creationId xmlns:a16="http://schemas.microsoft.com/office/drawing/2014/main" id="{88FA3EF9-B69F-DC4A-8084-8B21C61CD520}"/>
              </a:ext>
            </a:extLst>
          </p:cNvPr>
          <p:cNvSpPr>
            <a:spLocks noChangeShapeType="1"/>
          </p:cNvSpPr>
          <p:nvPr/>
        </p:nvSpPr>
        <p:spPr bwMode="auto">
          <a:xfrm flipV="1">
            <a:off x="2590800" y="4953000"/>
            <a:ext cx="762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AutoShape 23">
            <a:extLst>
              <a:ext uri="{FF2B5EF4-FFF2-40B4-BE49-F238E27FC236}">
                <a16:creationId xmlns:a16="http://schemas.microsoft.com/office/drawing/2014/main" id="{5AEC1946-C647-4C46-A2C5-E855BE789977}"/>
              </a:ext>
            </a:extLst>
          </p:cNvPr>
          <p:cNvSpPr>
            <a:spLocks noChangeArrowheads="1"/>
          </p:cNvSpPr>
          <p:nvPr/>
        </p:nvSpPr>
        <p:spPr bwMode="auto">
          <a:xfrm rot="21621180">
            <a:off x="4114800" y="1143000"/>
            <a:ext cx="685800" cy="800100"/>
          </a:xfrm>
          <a:prstGeom prst="triangle">
            <a:avLst>
              <a:gd name="adj" fmla="val 50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9" name="Line 25">
            <a:extLst>
              <a:ext uri="{FF2B5EF4-FFF2-40B4-BE49-F238E27FC236}">
                <a16:creationId xmlns:a16="http://schemas.microsoft.com/office/drawing/2014/main" id="{063300A4-EDD3-3C43-993C-681E1BBBD586}"/>
              </a:ext>
            </a:extLst>
          </p:cNvPr>
          <p:cNvSpPr>
            <a:spLocks noChangeShapeType="1"/>
          </p:cNvSpPr>
          <p:nvPr/>
        </p:nvSpPr>
        <p:spPr bwMode="auto">
          <a:xfrm>
            <a:off x="4724400" y="1905000"/>
            <a:ext cx="3810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26">
            <a:extLst>
              <a:ext uri="{FF2B5EF4-FFF2-40B4-BE49-F238E27FC236}">
                <a16:creationId xmlns:a16="http://schemas.microsoft.com/office/drawing/2014/main" id="{C875A5AD-50CD-644A-999A-5355FCB49DB7}"/>
              </a:ext>
            </a:extLst>
          </p:cNvPr>
          <p:cNvSpPr>
            <a:spLocks noChangeShapeType="1"/>
          </p:cNvSpPr>
          <p:nvPr/>
        </p:nvSpPr>
        <p:spPr bwMode="auto">
          <a:xfrm flipH="1">
            <a:off x="3886200" y="1905000"/>
            <a:ext cx="381000" cy="5334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Text Box 27">
            <a:extLst>
              <a:ext uri="{FF2B5EF4-FFF2-40B4-BE49-F238E27FC236}">
                <a16:creationId xmlns:a16="http://schemas.microsoft.com/office/drawing/2014/main" id="{893C7F0F-EC2F-1B47-AF5F-4FEC9BD3BB48}"/>
              </a:ext>
            </a:extLst>
          </p:cNvPr>
          <p:cNvSpPr txBox="1">
            <a:spLocks noChangeArrowheads="1"/>
          </p:cNvSpPr>
          <p:nvPr/>
        </p:nvSpPr>
        <p:spPr bwMode="auto">
          <a:xfrm>
            <a:off x="5029200" y="19812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1532" name="Text Box 28">
            <a:extLst>
              <a:ext uri="{FF2B5EF4-FFF2-40B4-BE49-F238E27FC236}">
                <a16:creationId xmlns:a16="http://schemas.microsoft.com/office/drawing/2014/main" id="{F1A18CB5-6589-994D-B037-4988C61067AA}"/>
              </a:ext>
            </a:extLst>
          </p:cNvPr>
          <p:cNvSpPr txBox="1">
            <a:spLocks noChangeArrowheads="1"/>
          </p:cNvSpPr>
          <p:nvPr/>
        </p:nvSpPr>
        <p:spPr bwMode="auto">
          <a:xfrm>
            <a:off x="3505200" y="2057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1533" name="Line 29">
            <a:extLst>
              <a:ext uri="{FF2B5EF4-FFF2-40B4-BE49-F238E27FC236}">
                <a16:creationId xmlns:a16="http://schemas.microsoft.com/office/drawing/2014/main" id="{417E533E-5AB7-DF4C-A2AB-0DCBC844D65D}"/>
              </a:ext>
            </a:extLst>
          </p:cNvPr>
          <p:cNvSpPr>
            <a:spLocks noChangeShapeType="1"/>
          </p:cNvSpPr>
          <p:nvPr/>
        </p:nvSpPr>
        <p:spPr bwMode="auto">
          <a:xfrm flipH="1">
            <a:off x="4953000" y="5105400"/>
            <a:ext cx="4572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a:extLst>
              <a:ext uri="{FF2B5EF4-FFF2-40B4-BE49-F238E27FC236}">
                <a16:creationId xmlns:a16="http://schemas.microsoft.com/office/drawing/2014/main" id="{A9724279-3E30-B746-854C-B64963A0F689}"/>
              </a:ext>
            </a:extLst>
          </p:cNvPr>
          <p:cNvSpPr>
            <a:spLocks noChangeShapeType="1"/>
          </p:cNvSpPr>
          <p:nvPr/>
        </p:nvSpPr>
        <p:spPr bwMode="auto">
          <a:xfrm>
            <a:off x="4038600" y="5105400"/>
            <a:ext cx="381000" cy="762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Text Box 31">
            <a:extLst>
              <a:ext uri="{FF2B5EF4-FFF2-40B4-BE49-F238E27FC236}">
                <a16:creationId xmlns:a16="http://schemas.microsoft.com/office/drawing/2014/main" id="{43E74CA6-27C4-0A43-A2E5-7E62B54F8FDE}"/>
              </a:ext>
            </a:extLst>
          </p:cNvPr>
          <p:cNvSpPr txBox="1">
            <a:spLocks noChangeArrowheads="1"/>
          </p:cNvSpPr>
          <p:nvPr/>
        </p:nvSpPr>
        <p:spPr bwMode="auto">
          <a:xfrm>
            <a:off x="5257800" y="5334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1536" name="Text Box 32">
            <a:extLst>
              <a:ext uri="{FF2B5EF4-FFF2-40B4-BE49-F238E27FC236}">
                <a16:creationId xmlns:a16="http://schemas.microsoft.com/office/drawing/2014/main" id="{79401079-CEDF-524F-BBAD-6B554F8287CD}"/>
              </a:ext>
            </a:extLst>
          </p:cNvPr>
          <p:cNvSpPr txBox="1">
            <a:spLocks noChangeArrowheads="1"/>
          </p:cNvSpPr>
          <p:nvPr/>
        </p:nvSpPr>
        <p:spPr bwMode="auto">
          <a:xfrm>
            <a:off x="3759200" y="5334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1540" name="Text Box 36">
            <a:extLst>
              <a:ext uri="{FF2B5EF4-FFF2-40B4-BE49-F238E27FC236}">
                <a16:creationId xmlns:a16="http://schemas.microsoft.com/office/drawing/2014/main" id="{B3DDD705-B96F-304F-8C91-90B9328D74C4}"/>
              </a:ext>
            </a:extLst>
          </p:cNvPr>
          <p:cNvSpPr txBox="1">
            <a:spLocks noChangeArrowheads="1"/>
          </p:cNvSpPr>
          <p:nvPr/>
        </p:nvSpPr>
        <p:spPr bwMode="auto">
          <a:xfrm>
            <a:off x="669925" y="2068513"/>
            <a:ext cx="876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a:t>I/O</a:t>
            </a:r>
          </a:p>
          <a:p>
            <a:r>
              <a:rPr lang="en-US" altLang="en-US" sz="1400"/>
              <a:t>Interface</a:t>
            </a:r>
          </a:p>
        </p:txBody>
      </p:sp>
      <p:sp>
        <p:nvSpPr>
          <p:cNvPr id="21541" name="Line 37">
            <a:extLst>
              <a:ext uri="{FF2B5EF4-FFF2-40B4-BE49-F238E27FC236}">
                <a16:creationId xmlns:a16="http://schemas.microsoft.com/office/drawing/2014/main" id="{3CF79D16-3E22-8D43-BC6C-8566D3AB806A}"/>
              </a:ext>
            </a:extLst>
          </p:cNvPr>
          <p:cNvSpPr>
            <a:spLocks noChangeShapeType="1"/>
          </p:cNvSpPr>
          <p:nvPr/>
        </p:nvSpPr>
        <p:spPr bwMode="auto">
          <a:xfrm>
            <a:off x="1447800" y="2362200"/>
            <a:ext cx="1219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Text Box 38">
            <a:extLst>
              <a:ext uri="{FF2B5EF4-FFF2-40B4-BE49-F238E27FC236}">
                <a16:creationId xmlns:a16="http://schemas.microsoft.com/office/drawing/2014/main" id="{FDE6A6B5-9A5F-3140-B831-E9CACB3C9C1F}"/>
              </a:ext>
            </a:extLst>
          </p:cNvPr>
          <p:cNvSpPr txBox="1">
            <a:spLocks noChangeArrowheads="1"/>
          </p:cNvSpPr>
          <p:nvPr/>
        </p:nvSpPr>
        <p:spPr bwMode="auto">
          <a:xfrm>
            <a:off x="3124200" y="1219200"/>
            <a:ext cx="1068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User</a:t>
            </a:r>
          </a:p>
          <a:p>
            <a:r>
              <a:rPr lang="en-US" altLang="en-US" sz="1400"/>
              <a:t>(layer N+1)</a:t>
            </a:r>
          </a:p>
        </p:txBody>
      </p:sp>
      <p:sp>
        <p:nvSpPr>
          <p:cNvPr id="21543" name="Text Box 39">
            <a:extLst>
              <a:ext uri="{FF2B5EF4-FFF2-40B4-BE49-F238E27FC236}">
                <a16:creationId xmlns:a16="http://schemas.microsoft.com/office/drawing/2014/main" id="{4841DBF1-3939-144D-8389-B0B58637EC68}"/>
              </a:ext>
            </a:extLst>
          </p:cNvPr>
          <p:cNvSpPr txBox="1">
            <a:spLocks noChangeArrowheads="1"/>
          </p:cNvSpPr>
          <p:nvPr/>
        </p:nvSpPr>
        <p:spPr bwMode="auto">
          <a:xfrm>
            <a:off x="3352800" y="5943600"/>
            <a:ext cx="1023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Medium</a:t>
            </a:r>
          </a:p>
          <a:p>
            <a:r>
              <a:rPr lang="en-US" altLang="en-US" sz="1400"/>
              <a:t>(layer N-1)</a:t>
            </a:r>
          </a:p>
        </p:txBody>
      </p:sp>
      <p:sp>
        <p:nvSpPr>
          <p:cNvPr id="21544" name="Line 40">
            <a:extLst>
              <a:ext uri="{FF2B5EF4-FFF2-40B4-BE49-F238E27FC236}">
                <a16:creationId xmlns:a16="http://schemas.microsoft.com/office/drawing/2014/main" id="{4326BD5E-E0F8-F34B-978A-C2F0B59D16A9}"/>
              </a:ext>
            </a:extLst>
          </p:cNvPr>
          <p:cNvSpPr>
            <a:spLocks noChangeShapeType="1"/>
          </p:cNvSpPr>
          <p:nvPr/>
        </p:nvSpPr>
        <p:spPr bwMode="auto">
          <a:xfrm flipH="1">
            <a:off x="5562600" y="1768475"/>
            <a:ext cx="982845" cy="669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Text Box 41">
            <a:extLst>
              <a:ext uri="{FF2B5EF4-FFF2-40B4-BE49-F238E27FC236}">
                <a16:creationId xmlns:a16="http://schemas.microsoft.com/office/drawing/2014/main" id="{EFFF364E-36B1-5143-A7B6-69D796A5116D}"/>
              </a:ext>
            </a:extLst>
          </p:cNvPr>
          <p:cNvSpPr txBox="1">
            <a:spLocks noChangeArrowheads="1"/>
          </p:cNvSpPr>
          <p:nvPr/>
        </p:nvSpPr>
        <p:spPr bwMode="auto">
          <a:xfrm>
            <a:off x="419100" y="3223181"/>
            <a:ext cx="175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u="sng" dirty="0"/>
              <a:t>Protocol Communications Behavior (functions)</a:t>
            </a:r>
          </a:p>
        </p:txBody>
      </p:sp>
      <p:sp>
        <p:nvSpPr>
          <p:cNvPr id="21546" name="Line 42">
            <a:extLst>
              <a:ext uri="{FF2B5EF4-FFF2-40B4-BE49-F238E27FC236}">
                <a16:creationId xmlns:a16="http://schemas.microsoft.com/office/drawing/2014/main" id="{3E6A311C-63AC-F74F-88F5-A62C8AAF5EDE}"/>
              </a:ext>
            </a:extLst>
          </p:cNvPr>
          <p:cNvSpPr>
            <a:spLocks noChangeShapeType="1"/>
          </p:cNvSpPr>
          <p:nvPr/>
        </p:nvSpPr>
        <p:spPr bwMode="auto">
          <a:xfrm flipV="1">
            <a:off x="1447800" y="3740151"/>
            <a:ext cx="2928938" cy="698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Oval 44">
            <a:extLst>
              <a:ext uri="{FF2B5EF4-FFF2-40B4-BE49-F238E27FC236}">
                <a16:creationId xmlns:a16="http://schemas.microsoft.com/office/drawing/2014/main" id="{52ADD7E7-8228-6549-9A73-F56D4B59D75E}"/>
              </a:ext>
            </a:extLst>
          </p:cNvPr>
          <p:cNvSpPr>
            <a:spLocks noChangeArrowheads="1"/>
          </p:cNvSpPr>
          <p:nvPr/>
        </p:nvSpPr>
        <p:spPr bwMode="auto">
          <a:xfrm>
            <a:off x="3505200" y="24384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9" name="Oval 45">
            <a:extLst>
              <a:ext uri="{FF2B5EF4-FFF2-40B4-BE49-F238E27FC236}">
                <a16:creationId xmlns:a16="http://schemas.microsoft.com/office/drawing/2014/main" id="{EC5BD238-D4DB-DF40-8B80-640BA1670517}"/>
              </a:ext>
            </a:extLst>
          </p:cNvPr>
          <p:cNvSpPr>
            <a:spLocks noChangeArrowheads="1"/>
          </p:cNvSpPr>
          <p:nvPr/>
        </p:nvSpPr>
        <p:spPr bwMode="auto">
          <a:xfrm>
            <a:off x="4876800" y="24384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0" name="Text Box 46">
            <a:extLst>
              <a:ext uri="{FF2B5EF4-FFF2-40B4-BE49-F238E27FC236}">
                <a16:creationId xmlns:a16="http://schemas.microsoft.com/office/drawing/2014/main" id="{F1AC902F-6911-D948-AB28-3E319F08FBA7}"/>
              </a:ext>
            </a:extLst>
          </p:cNvPr>
          <p:cNvSpPr txBox="1">
            <a:spLocks noChangeArrowheads="1"/>
          </p:cNvSpPr>
          <p:nvPr/>
        </p:nvSpPr>
        <p:spPr bwMode="auto">
          <a:xfrm>
            <a:off x="3200400" y="4419600"/>
            <a:ext cx="944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Indication</a:t>
            </a:r>
          </a:p>
          <a:p>
            <a:r>
              <a:rPr lang="en-US" altLang="en-US" sz="1400"/>
              <a:t>handler</a:t>
            </a:r>
          </a:p>
        </p:txBody>
      </p:sp>
      <p:sp>
        <p:nvSpPr>
          <p:cNvPr id="21551" name="Text Box 47">
            <a:extLst>
              <a:ext uri="{FF2B5EF4-FFF2-40B4-BE49-F238E27FC236}">
                <a16:creationId xmlns:a16="http://schemas.microsoft.com/office/drawing/2014/main" id="{283CF829-7282-8248-9024-E15D53D1C957}"/>
              </a:ext>
            </a:extLst>
          </p:cNvPr>
          <p:cNvSpPr txBox="1">
            <a:spLocks noChangeArrowheads="1"/>
          </p:cNvSpPr>
          <p:nvPr/>
        </p:nvSpPr>
        <p:spPr bwMode="auto">
          <a:xfrm>
            <a:off x="5181600" y="4343400"/>
            <a:ext cx="846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Request</a:t>
            </a:r>
          </a:p>
          <a:p>
            <a:r>
              <a:rPr lang="en-US" altLang="en-US" sz="1400"/>
              <a:t>issuer</a:t>
            </a:r>
          </a:p>
        </p:txBody>
      </p:sp>
      <p:sp>
        <p:nvSpPr>
          <p:cNvPr id="21552" name="Oval 48">
            <a:extLst>
              <a:ext uri="{FF2B5EF4-FFF2-40B4-BE49-F238E27FC236}">
                <a16:creationId xmlns:a16="http://schemas.microsoft.com/office/drawing/2014/main" id="{8A7C814A-3F81-1547-89FE-D99B25F4DC28}"/>
              </a:ext>
            </a:extLst>
          </p:cNvPr>
          <p:cNvSpPr>
            <a:spLocks noChangeArrowheads="1"/>
          </p:cNvSpPr>
          <p:nvPr/>
        </p:nvSpPr>
        <p:spPr bwMode="auto">
          <a:xfrm>
            <a:off x="3733800" y="48768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3" name="Oval 49">
            <a:extLst>
              <a:ext uri="{FF2B5EF4-FFF2-40B4-BE49-F238E27FC236}">
                <a16:creationId xmlns:a16="http://schemas.microsoft.com/office/drawing/2014/main" id="{6D9F6E8D-A0DD-9E46-9D54-239E1D1BCC71}"/>
              </a:ext>
            </a:extLst>
          </p:cNvPr>
          <p:cNvSpPr>
            <a:spLocks noChangeArrowheads="1"/>
          </p:cNvSpPr>
          <p:nvPr/>
        </p:nvSpPr>
        <p:spPr bwMode="auto">
          <a:xfrm>
            <a:off x="5105400" y="48768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Line 50">
            <a:extLst>
              <a:ext uri="{FF2B5EF4-FFF2-40B4-BE49-F238E27FC236}">
                <a16:creationId xmlns:a16="http://schemas.microsoft.com/office/drawing/2014/main" id="{4726AAF2-FF2C-044F-80CE-8F7D32FEB376}"/>
              </a:ext>
            </a:extLst>
          </p:cNvPr>
          <p:cNvSpPr>
            <a:spLocks noChangeShapeType="1"/>
          </p:cNvSpPr>
          <p:nvPr/>
        </p:nvSpPr>
        <p:spPr bwMode="auto">
          <a:xfrm flipH="1">
            <a:off x="7696200" y="3124200"/>
            <a:ext cx="533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6308207D-83D3-B64A-9E52-75D6FF29DB38}"/>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710013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181725" cy="4838700"/>
            <a:chOff x="1566864" y="1752600"/>
            <a:chExt cx="6181725" cy="4838700"/>
          </a:xfrm>
        </p:grpSpPr>
        <p:sp>
          <p:nvSpPr>
            <p:cNvPr id="38913" name="Rectangle 97"/>
            <p:cNvSpPr>
              <a:spLocks noChangeArrowheads="1"/>
            </p:cNvSpPr>
            <p:nvPr/>
          </p:nvSpPr>
          <p:spPr bwMode="auto">
            <a:xfrm>
              <a:off x="5962651" y="2065338"/>
              <a:ext cx="1785938"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754187"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80022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38920" name="Rectangle 669"/>
            <p:cNvSpPr>
              <a:spLocks noChangeArrowheads="1"/>
            </p:cNvSpPr>
            <p:nvPr/>
          </p:nvSpPr>
          <p:spPr bwMode="auto">
            <a:xfrm>
              <a:off x="4057651" y="2154238"/>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38921" name="Rectangle 671"/>
            <p:cNvSpPr>
              <a:spLocks noChangeArrowheads="1"/>
            </p:cNvSpPr>
            <p:nvPr/>
          </p:nvSpPr>
          <p:spPr bwMode="auto">
            <a:xfrm>
              <a:off x="6262689" y="2154238"/>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24051" y="2154238"/>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363789" y="4879975"/>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2" name="Rounded Rectangle 71"/>
            <p:cNvSpPr/>
            <p:nvPr/>
          </p:nvSpPr>
          <p:spPr bwMode="auto">
            <a:xfrm>
              <a:off x="1782764"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44701" y="3679825"/>
              <a:ext cx="158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00FF00"/>
                  </a:highlight>
                  <a:latin typeface="Calibri" pitchFamily="34" charset="0"/>
                  <a:ea typeface="ÇlÇr ñæí©" charset="-128"/>
                </a:rPr>
                <a:t>AOS/TC</a:t>
              </a:r>
              <a:endParaRPr lang="en-US" sz="900" dirty="0">
                <a:solidFill>
                  <a:schemeClr val="tx1"/>
                </a:solidFill>
                <a:highlight>
                  <a:srgbClr val="00FF00"/>
                </a:highlight>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63701" y="3386138"/>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40" name="Elbow Connector 82"/>
            <p:cNvCxnSpPr>
              <a:cxnSpLocks noChangeShapeType="1"/>
              <a:stCxn id="38937" idx="2"/>
              <a:endCxn id="38985" idx="3"/>
            </p:cNvCxnSpPr>
            <p:nvPr/>
          </p:nvCxnSpPr>
          <p:spPr bwMode="auto">
            <a:xfrm rot="5400000">
              <a:off x="2575191" y="3745706"/>
              <a:ext cx="136260" cy="61092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2" name="Elbow Connector 84"/>
            <p:cNvCxnSpPr>
              <a:cxnSpLocks noChangeShapeType="1"/>
              <a:stCxn id="72" idx="2"/>
              <a:endCxn id="38939" idx="0"/>
            </p:cNvCxnSpPr>
            <p:nvPr/>
          </p:nvCxnSpPr>
          <p:spPr bwMode="auto">
            <a:xfrm>
              <a:off x="2041527" y="3059113"/>
              <a:ext cx="3174"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8943" name="Oval 7"/>
            <p:cNvSpPr>
              <a:spLocks noChangeArrowheads="1"/>
            </p:cNvSpPr>
            <p:nvPr/>
          </p:nvSpPr>
          <p:spPr bwMode="auto">
            <a:xfrm>
              <a:off x="2566989" y="3184525"/>
              <a:ext cx="762000"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60540" y="4246033"/>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FFFF00"/>
                  </a:highlight>
                  <a:latin typeface="Calibri" pitchFamily="34" charset="0"/>
                  <a:ea typeface="ÇlÇr ñæí©" charset="-128"/>
                </a:rPr>
                <a:t>AMS</a:t>
              </a:r>
              <a:endParaRPr lang="en-US" sz="900" dirty="0">
                <a:solidFill>
                  <a:schemeClr val="tx1"/>
                </a:solidFill>
                <a:highlight>
                  <a:srgbClr val="FFFF00"/>
                </a:highlight>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4902200"/>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10014" y="3657599"/>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00FF00"/>
                  </a:highlight>
                  <a:latin typeface="Calibri" pitchFamily="34" charset="0"/>
                  <a:ea typeface="ÇlÇr ñæí©" charset="-128"/>
                </a:rPr>
                <a:t>AOS/TC</a:t>
              </a:r>
              <a:endParaRPr lang="en-US" sz="900" dirty="0">
                <a:solidFill>
                  <a:schemeClr val="tx1"/>
                </a:solidFill>
                <a:highlight>
                  <a:srgbClr val="00FF00"/>
                </a:highlight>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699467" y="4826000"/>
              <a:ext cx="57900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65939" y="3859213"/>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25" name="Magnetic Disk 18"/>
            <p:cNvSpPr/>
            <p:nvPr/>
          </p:nvSpPr>
          <p:spPr>
            <a:xfrm>
              <a:off x="7038976" y="3375025"/>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21439" y="4365625"/>
              <a:ext cx="0"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70" name="Text Box 15"/>
            <p:cNvSpPr txBox="1">
              <a:spLocks noChangeArrowheads="1"/>
            </p:cNvSpPr>
            <p:nvPr/>
          </p:nvSpPr>
          <p:spPr bwMode="auto">
            <a:xfrm>
              <a:off x="6154739" y="5119688"/>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4739" y="4888970"/>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40439" y="4073525"/>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43764" y="3579813"/>
              <a:ext cx="3175" cy="279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6350"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976" name="Elbow Connector 138"/>
            <p:cNvCxnSpPr>
              <a:cxnSpLocks noChangeShapeType="1"/>
              <a:stCxn id="38966" idx="4"/>
              <a:endCxn id="38981" idx="3"/>
            </p:cNvCxnSpPr>
            <p:nvPr/>
          </p:nvCxnSpPr>
          <p:spPr bwMode="auto">
            <a:xfrm rot="5400000">
              <a:off x="6656520" y="4180810"/>
              <a:ext cx="619917" cy="56092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highlight>
                    <a:srgbClr val="FFFF00"/>
                  </a:highlight>
                  <a:latin typeface="Calibri" pitchFamily="34" charset="0"/>
                  <a:ea typeface="ÇlÇr ñæí©" charset="-128"/>
                </a:rPr>
                <a:t>AMS</a:t>
              </a:r>
              <a:endParaRPr lang="en-US" sz="900">
                <a:solidFill>
                  <a:schemeClr val="tx1"/>
                </a:solidFill>
                <a:highlight>
                  <a:srgbClr val="FFFF00"/>
                </a:highlight>
                <a:latin typeface="Calibri" pitchFamily="34" charset="0"/>
              </a:endParaRPr>
            </a:p>
          </p:txBody>
        </p:sp>
        <p:sp>
          <p:nvSpPr>
            <p:cNvPr id="38979" name="Text Box 15"/>
            <p:cNvSpPr txBox="1">
              <a:spLocks noChangeArrowheads="1"/>
            </p:cNvSpPr>
            <p:nvPr/>
          </p:nvSpPr>
          <p:spPr bwMode="auto">
            <a:xfrm>
              <a:off x="4635501" y="5346700"/>
              <a:ext cx="889000"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7379" y="4679949"/>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4" name="Text Box 15"/>
            <p:cNvSpPr txBox="1">
              <a:spLocks noChangeArrowheads="1"/>
            </p:cNvSpPr>
            <p:nvPr/>
          </p:nvSpPr>
          <p:spPr bwMode="auto">
            <a:xfrm>
              <a:off x="3921125" y="3439583"/>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5" name="Text Box 15"/>
            <p:cNvSpPr txBox="1">
              <a:spLocks noChangeArrowheads="1"/>
            </p:cNvSpPr>
            <p:nvPr/>
          </p:nvSpPr>
          <p:spPr bwMode="auto">
            <a:xfrm>
              <a:off x="1763183" y="40280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6" name="Text Box 15"/>
            <p:cNvSpPr txBox="1">
              <a:spLocks noChangeArrowheads="1"/>
            </p:cNvSpPr>
            <p:nvPr/>
          </p:nvSpPr>
          <p:spPr bwMode="auto">
            <a:xfrm>
              <a:off x="6154739" y="5338763"/>
              <a:ext cx="525462"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7" name="Text Box 15"/>
            <p:cNvSpPr txBox="1">
              <a:spLocks noChangeArrowheads="1"/>
            </p:cNvSpPr>
            <p:nvPr/>
          </p:nvSpPr>
          <p:spPr bwMode="auto">
            <a:xfrm>
              <a:off x="4635501" y="5121275"/>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990600"/>
            <a:ext cx="8229600" cy="4525963"/>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a:t>
            </a:r>
          </a:p>
          <a:p>
            <a:r>
              <a:rPr lang="en-US" sz="1800" dirty="0"/>
              <a:t>Relationships (ownership, membership, participation, roles, contractual); </a:t>
            </a:r>
          </a:p>
          <a:p>
            <a:r>
              <a:rPr lang="en-US" sz="1800" dirty="0"/>
              <a:t>Correspondences of Information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108883" y="4045620"/>
            <a:ext cx="158729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Organization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Objectives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Resources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Budget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26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282641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 Laws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Enterprise Objects are often described by documents</a:t>
            </a:r>
          </a:p>
          <a:p>
            <a:pPr eaLnBrk="1" hangingPunct="1"/>
            <a:r>
              <a:rPr kumimoji="1" lang="en-US" altLang="ja-JP" sz="1600" b="0" dirty="0">
                <a:latin typeface="Arial" panose="020B0604020202020204" pitchFamily="34" charset="0"/>
                <a:ea typeface="Osaka" charset="-128"/>
              </a:rPr>
              <a:t>Specific Enterprise Objects may implement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8360-8FB7-5347-A47F-38D3DD58AB5A}"/>
              </a:ext>
            </a:extLst>
          </p:cNvPr>
          <p:cNvSpPr>
            <a:spLocks noGrp="1"/>
          </p:cNvSpPr>
          <p:nvPr>
            <p:ph type="title"/>
          </p:nvPr>
        </p:nvSpPr>
        <p:spPr/>
        <p:txBody>
          <a:bodyPr/>
          <a:lstStyle/>
          <a:p>
            <a:r>
              <a:rPr lang="en-US" dirty="0"/>
              <a:t>Example - Enterprise View</a:t>
            </a:r>
          </a:p>
        </p:txBody>
      </p:sp>
      <p:pic>
        <p:nvPicPr>
          <p:cNvPr id="6" name="Content Placeholder 5">
            <a:extLst>
              <a:ext uri="{FF2B5EF4-FFF2-40B4-BE49-F238E27FC236}">
                <a16:creationId xmlns:a16="http://schemas.microsoft.com/office/drawing/2014/main" id="{ED8B76FA-69C4-3A47-A05B-03DE188152D5}"/>
              </a:ext>
            </a:extLst>
          </p:cNvPr>
          <p:cNvPicPr>
            <a:picLocks noGrp="1" noChangeAspect="1"/>
          </p:cNvPicPr>
          <p:nvPr>
            <p:ph idx="1"/>
          </p:nvPr>
        </p:nvPicPr>
        <p:blipFill>
          <a:blip r:embed="rId2"/>
          <a:stretch>
            <a:fillRect/>
          </a:stretch>
        </p:blipFill>
        <p:spPr>
          <a:xfrm>
            <a:off x="990600" y="990600"/>
            <a:ext cx="7273067" cy="5135563"/>
          </a:xfrm>
        </p:spPr>
      </p:pic>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3681692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physical objects are operated,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16 August 2021</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188200" cy="5360989"/>
            <a:chOff x="864" y="629"/>
            <a:chExt cx="4528" cy="337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77" y="2858"/>
              <a:ext cx="1515" cy="992"/>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generic conceptual framework, using it to create viewpoints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685800" y="937327"/>
            <a:ext cx="7772400" cy="470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processes, procedures, and related behavior</a:t>
            </a:r>
          </a:p>
          <a:p>
            <a:pPr lvl="1">
              <a:spcBef>
                <a:spcPts val="500"/>
              </a:spcBef>
              <a:buFont typeface="Arial" charset="0"/>
              <a:buChar char="–"/>
              <a:defRPr/>
            </a:pPr>
            <a:r>
              <a:rPr lang="en-US" sz="1800" dirty="0">
                <a:latin typeface="Arial" charset="0"/>
              </a:rPr>
              <a:t>Effectively extends existing Enterprise Viewpoint</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formal functions and interfaces, exposed by a space system.  It describes the interfaces of systems entities (hardware, software, people, and/or procedures), how to request and provide services, and their operations and interface binding signatures.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 signature,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interface binding signature,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16 August 2021</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5" y="2501416"/>
            <a:ext cx="1612777" cy="110098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a:extLst>
              <a:ext uri="{FF2B5EF4-FFF2-40B4-BE49-F238E27FC236}">
                <a16:creationId xmlns:a16="http://schemas.microsoft.com/office/drawing/2014/main" id="{9BAC2B5D-DB06-0442-9882-54F473112414}"/>
              </a:ext>
            </a:extLst>
          </p:cNvPr>
          <p:cNvCxnSpPr>
            <a:stCxn id="58" idx="0"/>
            <a:endCxn id="22" idx="4"/>
          </p:cNvCxnSpPr>
          <p:nvPr/>
        </p:nvCxnSpPr>
        <p:spPr bwMode="auto">
          <a:xfrm flipH="1" flipV="1">
            <a:off x="1364931" y="2594068"/>
            <a:ext cx="392716" cy="127506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 name="Rectangle 15">
            <a:extLst>
              <a:ext uri="{FF2B5EF4-FFF2-40B4-BE49-F238E27FC236}">
                <a16:creationId xmlns:a16="http://schemas.microsoft.com/office/drawing/2014/main" id="{14FB606C-15D4-F74E-90A0-BD4820A925AE}"/>
              </a:ext>
            </a:extLst>
          </p:cNvPr>
          <p:cNvSpPr/>
          <p:nvPr/>
        </p:nvSpPr>
        <p:spPr bwMode="auto">
          <a:xfrm>
            <a:off x="1345792" y="302590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1FDA835-12AC-4C40-BACD-595B5E31C524}"/>
              </a:ext>
            </a:extLst>
          </p:cNvPr>
          <p:cNvSpPr/>
          <p:nvPr/>
        </p:nvSpPr>
        <p:spPr bwMode="auto">
          <a:xfrm>
            <a:off x="2158439" y="276774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029200" y="3107323"/>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554318"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522033" y="305358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237839" cy="1015663"/>
          </a:xfrm>
          <a:prstGeom prst="rect">
            <a:avLst/>
          </a:prstGeom>
        </p:spPr>
        <p:txBody>
          <a:bodyPr wrap="none">
            <a:spAutoFit/>
          </a:bodyPr>
          <a:lstStyle/>
          <a:p>
            <a:r>
              <a:rPr lang="en-US" sz="1200" dirty="0">
                <a:solidFill>
                  <a:srgbClr val="FF0000"/>
                </a:solidFill>
              </a:rPr>
              <a:t>Protocol view:</a:t>
            </a:r>
          </a:p>
          <a:p>
            <a:r>
              <a:rPr lang="en-US" sz="1200" dirty="0">
                <a:solidFill>
                  <a:srgbClr val="FF0000"/>
                </a:solidFill>
              </a:rPr>
              <a:t>Service </a:t>
            </a:r>
          </a:p>
          <a:p>
            <a:r>
              <a:rPr lang="en-US" sz="1200" dirty="0">
                <a:solidFill>
                  <a:srgbClr val="FF0000"/>
                </a:solidFill>
              </a:rPr>
              <a:t>Interface</a:t>
            </a:r>
          </a:p>
          <a:p>
            <a:r>
              <a:rPr lang="en-US" sz="1200" dirty="0">
                <a:solidFill>
                  <a:srgbClr val="FF0000"/>
                </a:solidFill>
              </a:rPr>
              <a:t>Binding</a:t>
            </a:r>
          </a:p>
          <a:p>
            <a:r>
              <a:rPr lang="en-US" sz="1200" dirty="0">
                <a:solidFill>
                  <a:srgbClr val="FF0000"/>
                </a:solidFill>
              </a:rPr>
              <a:t>Signature</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p:nvPr/>
        </p:nvCxnSpPr>
        <p:spPr bwMode="auto">
          <a:xfrm flipH="1">
            <a:off x="2522034" y="2252484"/>
            <a:ext cx="602166" cy="515261"/>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457200" y="-7937"/>
            <a:ext cx="8229600" cy="1143000"/>
          </a:xfrm>
        </p:spPr>
        <p:txBody>
          <a:bodyPr/>
          <a:lstStyle/>
          <a:p>
            <a:r>
              <a:rPr lang="en-US" dirty="0"/>
              <a:t>Relationship to Service Oriented </a:t>
            </a:r>
            <a:br>
              <a:rPr lang="en-US" dirty="0"/>
            </a:br>
            <a:r>
              <a:rPr lang="en-US" dirty="0"/>
              <a:t>Architecture (SOA) Aspects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3154" y="1066800"/>
            <a:ext cx="8229600" cy="4525963"/>
          </a:xfrm>
        </p:spPr>
        <p:txBody>
          <a:bodyPr/>
          <a:lstStyle/>
          <a:p>
            <a:r>
              <a:rPr lang="en-US" sz="2000" dirty="0"/>
              <a:t>Service-oriented architecture is a style of software design where services are provided to the other components by application components, through a communication protocol over a network.</a:t>
            </a:r>
          </a:p>
          <a:p>
            <a:r>
              <a:rPr lang="en-US" sz="2000" dirty="0"/>
              <a:t>Service-oriented architecture integrates distributed, separately maintained and deployed software components. It is enabled by technologies and standards that facilitate components' communication and cooperation over a network, especially over an IP network. </a:t>
            </a:r>
          </a:p>
          <a:p>
            <a:endParaRPr lang="en-US" sz="2000" dirty="0"/>
          </a:p>
          <a:p>
            <a:r>
              <a:rPr lang="en-US" sz="2000" b="0" dirty="0"/>
              <a:t>A service has four properties according to one of many definitions of SOA:</a:t>
            </a:r>
            <a:r>
              <a:rPr lang="en-US" sz="2000" b="0" baseline="30000" dirty="0">
                <a:hlinkClick r:id="rId2"/>
              </a:rPr>
              <a:t>[2]</a:t>
            </a:r>
            <a:endParaRPr lang="en-US" sz="2000" b="0" dirty="0"/>
          </a:p>
          <a:p>
            <a:pPr lvl="1"/>
            <a:r>
              <a:rPr lang="en-US" sz="1800" b="0" dirty="0"/>
              <a:t>It logically represents a business activity with a specified outcome.</a:t>
            </a:r>
          </a:p>
          <a:p>
            <a:pPr lvl="1"/>
            <a:r>
              <a:rPr lang="en-US" sz="1800" b="0" dirty="0"/>
              <a:t>It is self-contained (</a:t>
            </a:r>
            <a:r>
              <a:rPr lang="en-US" sz="1800" b="0" i="1" dirty="0"/>
              <a:t>not well defined</a:t>
            </a:r>
            <a:r>
              <a:rPr lang="en-US" sz="1800" b="0" dirty="0"/>
              <a:t>)</a:t>
            </a:r>
          </a:p>
          <a:p>
            <a:pPr lvl="1"/>
            <a:r>
              <a:rPr lang="en-US" sz="1800" b="0" dirty="0"/>
              <a:t>It is a </a:t>
            </a:r>
            <a:r>
              <a:rPr lang="en-US" sz="1800" b="0" dirty="0">
                <a:hlinkClick r:id="rId3" tooltip="Black box"/>
              </a:rPr>
              <a:t>black box</a:t>
            </a:r>
            <a:r>
              <a:rPr lang="en-US" sz="1800" b="0" dirty="0"/>
              <a:t> for its consumers, meaning the consumer does not have to be aware of the service's inner workings.</a:t>
            </a:r>
          </a:p>
          <a:p>
            <a:pPr lvl="1"/>
            <a:r>
              <a:rPr lang="en-US" sz="1800" b="0" dirty="0"/>
              <a:t>It may consist of other underlying services.</a:t>
            </a:r>
            <a:r>
              <a:rPr lang="en-US" sz="1800" b="0" baseline="30000" dirty="0">
                <a:hlinkClick r:id="rId4"/>
              </a:rPr>
              <a:t>[3]</a:t>
            </a:r>
            <a:endParaRPr lang="en-US" sz="1800" b="0" baseline="30000" dirty="0"/>
          </a:p>
          <a:p>
            <a:endParaRPr lang="en-US" sz="2100" b="0" baseline="30000" dirty="0"/>
          </a:p>
          <a:p>
            <a:endParaRPr lang="en-US" sz="2100" b="0" baseline="30000" dirty="0"/>
          </a:p>
          <a:p>
            <a:r>
              <a:rPr lang="en-US" sz="2100" b="0" baseline="30000" dirty="0"/>
              <a:t>Definitions taken from </a:t>
            </a:r>
            <a:r>
              <a:rPr lang="en-US" sz="2100" b="0" baseline="30000" dirty="0">
                <a:hlinkClick r:id="rId5"/>
              </a:rPr>
              <a:t>https://en.wikipedia.org/wiki/Service-oriented_architecture</a:t>
            </a:r>
            <a:endParaRPr lang="en-US" sz="2100" b="0" baseline="30000" dirty="0"/>
          </a:p>
          <a:p>
            <a:r>
              <a:rPr lang="en-US" sz="2100" b="0" baseline="30000" dirty="0"/>
              <a:t>The CCSDS use of “Service” is consistent with these definitions</a:t>
            </a:r>
            <a:endParaRPr lang="en-US" sz="2100" b="0" dirty="0"/>
          </a:p>
          <a:p>
            <a:endParaRPr lang="en-US" sz="20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1143000"/>
            <a:ext cx="8229600" cy="4983163"/>
          </a:xfrm>
        </p:spPr>
        <p:txBody>
          <a:bodyPr/>
          <a:lstStyle/>
          <a:p>
            <a:r>
              <a:rPr lang="en-US" dirty="0"/>
              <a:t>The Operations Viewpoint …</a:t>
            </a:r>
          </a:p>
          <a:p>
            <a:r>
              <a:rPr lang="en-US" sz="1800" dirty="0"/>
              <a:t>Stakeholder Concerns:</a:t>
            </a:r>
          </a:p>
          <a:p>
            <a:pPr lvl="1"/>
            <a:r>
              <a:rPr lang="en-US" sz="1400" dirty="0"/>
              <a:t>The operations enabled by the system; </a:t>
            </a:r>
          </a:p>
          <a:p>
            <a:pPr lvl="1"/>
            <a:r>
              <a:rPr lang="en-US" sz="1400" dirty="0"/>
              <a:t>The activities carried out by the system; </a:t>
            </a:r>
          </a:p>
          <a:p>
            <a:pPr lvl="1"/>
            <a:r>
              <a:rPr lang="en-US" sz="1400" dirty="0"/>
              <a:t>The requirements on operations and activities; </a:t>
            </a:r>
          </a:p>
          <a:p>
            <a:pPr lvl="1"/>
            <a:r>
              <a:rPr lang="en-US" sz="1400" dirty="0"/>
              <a:t>The constraints on operations and activities; </a:t>
            </a:r>
          </a:p>
          <a:p>
            <a:pPr lvl="1"/>
            <a:r>
              <a:rPr lang="en-US" sz="1400" dirty="0"/>
              <a:t>How these support systems capabilities. </a:t>
            </a:r>
          </a:p>
          <a:p>
            <a:r>
              <a:rPr lang="en-US" sz="1800" dirty="0"/>
              <a:t>Operations Objects: </a:t>
            </a:r>
          </a:p>
          <a:p>
            <a:pPr lvl="1"/>
            <a:r>
              <a:rPr lang="en-US" sz="1400" dirty="0"/>
              <a:t>Types: Capabilities (), Processes (), Operations (), Activities (), Resources (systems, people, software, </a:t>
            </a:r>
            <a:r>
              <a:rPr lang="en-US" sz="1400" dirty="0" err="1"/>
              <a:t>etc</a:t>
            </a:r>
            <a:r>
              <a:rPr lang="en-US" sz="1400" dirty="0"/>
              <a:t>) having operational roles, data types; </a:t>
            </a:r>
          </a:p>
          <a:p>
            <a:pPr lvl="1"/>
            <a:r>
              <a:rPr lang="en-US" sz="1400" dirty="0"/>
              <a:t>Attributes: names, types, flows, relationships, requirements, interaction modes, policies, constraints; </a:t>
            </a:r>
          </a:p>
          <a:p>
            <a:r>
              <a:rPr lang="en-US" sz="1800" dirty="0"/>
              <a:t>Domains (boundaries of responsibility or ownership);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1382885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flows and functions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2967310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Information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1339329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16387" name="Text Box 3"/>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B172F7AB-EB33-D344-90DA-236B85EA12F5}" type="slidenum">
              <a:rPr lang="en-US" sz="1200" smtClean="0">
                <a:latin typeface="Arial" charset="0"/>
              </a:rPr>
              <a:pPr algn="r">
                <a:buClrTx/>
                <a:buFontTx/>
                <a:buNone/>
                <a:defRPr/>
              </a:pPr>
              <a:t>49</a:t>
            </a:fld>
            <a:endParaRPr lang="en-US" sz="1200">
              <a:latin typeface="Arial" charset="0"/>
            </a:endParaRPr>
          </a:p>
        </p:txBody>
      </p:sp>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16 August 2021</a:t>
            </a:r>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p:spPr>
        <p:txBody>
          <a:bodyPr/>
          <a:lstStyle/>
          <a:p>
            <a:pPr eaLnBrk="1" hangingPunct="1"/>
            <a:r>
              <a:rPr lang="en-US" altLang="en-US" sz="2800" dirty="0">
                <a:solidFill>
                  <a:schemeClr val="bg1">
                    <a:lumMod val="75000"/>
                  </a:schemeClr>
                </a:solidFill>
              </a:rPr>
              <a:t>Physical / Structural </a:t>
            </a:r>
            <a:r>
              <a:rPr lang="en-US" altLang="en-US" sz="2800" dirty="0"/>
              <a:t>View</a:t>
            </a:r>
            <a:br>
              <a:rPr lang="en-US" altLang="en-US" sz="2800" dirty="0"/>
            </a:br>
            <a:r>
              <a:rPr lang="en-US" altLang="en-US" sz="2400" dirty="0"/>
              <a:t>(Needs a better “mechanical” example)</a:t>
            </a:r>
            <a:endParaRPr lang="en-US" altLang="en-US" sz="2000" dirty="0"/>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540677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17413" name="Text Box 5"/>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DB77A479-EBDA-2640-A2A8-D82A2BCD587F}" type="slidenum">
              <a:rPr lang="en-US" sz="1200" smtClean="0">
                <a:latin typeface="Arial" charset="0"/>
              </a:rPr>
              <a:pPr algn="r">
                <a:buClrTx/>
                <a:buFontTx/>
                <a:buNone/>
                <a:defRPr/>
              </a:pPr>
              <a:t>51</a:t>
            </a:fld>
            <a:endParaRPr lang="en-US" sz="120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16 August 2021</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16 August 2021</a:t>
            </a:r>
          </a:p>
        </p:txBody>
      </p:sp>
    </p:spTree>
    <p:extLst>
      <p:ext uri="{BB962C8B-B14F-4D97-AF65-F5344CB8AC3E}">
        <p14:creationId xmlns:p14="http://schemas.microsoft.com/office/powerpoint/2010/main" val="3050705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a:hlinkClick r:id="rId9"/>
                        </a:rPr>
                        <a:t>OV-6c: Event-Trace Description</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16 August 2021</a:t>
            </a:r>
          </a:p>
        </p:txBody>
      </p:sp>
    </p:spTree>
    <p:extLst>
      <p:ext uri="{BB962C8B-B14F-4D97-AF65-F5344CB8AC3E}">
        <p14:creationId xmlns:p14="http://schemas.microsoft.com/office/powerpoint/2010/main" val="2817942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8202" name="Text Box 10"/>
          <p:cNvSpPr txBox="1">
            <a:spLocks noChangeArrowheads="1"/>
          </p:cNvSpPr>
          <p:nvPr/>
        </p:nvSpPr>
        <p:spPr bwMode="auto">
          <a:xfrm>
            <a:off x="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8203" name="Text Box 11"/>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8204" name="Text Box 12"/>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6673B166-CDD7-214C-9A8C-F2B54F0CBDD1}" type="slidenum">
              <a:rPr lang="en-US" sz="1200" smtClean="0">
                <a:latin typeface="Arial" charset="0"/>
              </a:rPr>
              <a:pPr algn="r">
                <a:buClrTx/>
                <a:buFontTx/>
                <a:buNone/>
                <a:defRPr/>
              </a:pPr>
              <a:t>57</a:t>
            </a:fld>
            <a:endParaRPr lang="en-US" sz="1200">
              <a:latin typeface="Arial" charset="0"/>
            </a:endParaRPr>
          </a:p>
        </p:txBody>
      </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16 August 2021</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16 August 2021</a:t>
            </a:r>
          </a:p>
        </p:txBody>
      </p:sp>
    </p:spTree>
    <p:extLst>
      <p:ext uri="{BB962C8B-B14F-4D97-AF65-F5344CB8AC3E}">
        <p14:creationId xmlns:p14="http://schemas.microsoft.com/office/powerpoint/2010/main" val="325271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coherent model of the enterprise 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r>
              <a:rPr lang="en-US" sz="1800" dirty="0"/>
              <a:t>RASDS defines specific representations for different viewpoints and a methodology that may be used to aid understanding of different systems technical architecture,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16 August 2021</a:t>
            </a:r>
          </a:p>
        </p:txBody>
      </p:sp>
    </p:spTree>
    <p:extLst>
      <p:ext uri="{BB962C8B-B14F-4D97-AF65-F5344CB8AC3E}">
        <p14:creationId xmlns:p14="http://schemas.microsoft.com/office/powerpoint/2010/main" val="23030193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a:hlinkClick r:id="rId14"/>
                        </a:rPr>
                        <a:t>SvcV-10c Services Event-Trace Description</a:t>
                      </a:r>
                      <a:endParaRPr lang="en-US" sz="110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16 August 2021</a:t>
            </a:r>
          </a:p>
        </p:txBody>
      </p:sp>
    </p:spTree>
    <p:extLst>
      <p:ext uri="{BB962C8B-B14F-4D97-AF65-F5344CB8AC3E}">
        <p14:creationId xmlns:p14="http://schemas.microsoft.com/office/powerpoint/2010/main" val="14394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Perspective</a:t>
              </a:r>
            </a:p>
            <a:p>
              <a:pPr algn="ctr" eaLnBrk="1" hangingPunct="1">
                <a:defRPr/>
              </a:pPr>
              <a:r>
                <a:rPr lang="en-US" sz="1600">
                  <a:latin typeface="Helvetica" charset="0"/>
                  <a:ea typeface="ＭＳ Ｐゴシック" charset="0"/>
                </a:rPr>
                <a:t>(Viewpoint)</a:t>
              </a:r>
              <a:endParaRPr lang="en-US" sz="140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These 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set of physical elements (nodes), a proper subset of the Connectivity viewpoint featuring deployed functions, and a set of protocol stack building blocks, that could be used to compose end-to-end architectures.</a:t>
            </a:r>
          </a:p>
          <a:p>
            <a:pPr lvl="1"/>
            <a:r>
              <a:rPr lang="en-US" sz="2000" dirty="0"/>
              <a:t>These extensions, and others, should be incorporated into the RASDS update.</a:t>
            </a:r>
          </a:p>
          <a:p>
            <a:endParaRPr lang="en-US" sz="2300" dirty="0"/>
          </a:p>
        </p:txBody>
      </p:sp>
      <p:sp>
        <p:nvSpPr>
          <p:cNvPr id="4" name="Date Placeholder 3"/>
          <p:cNvSpPr>
            <a:spLocks noGrp="1"/>
          </p:cNvSpPr>
          <p:nvPr>
            <p:ph type="dt" sz="half" idx="10"/>
          </p:nvPr>
        </p:nvSpPr>
        <p:spPr/>
        <p:txBody>
          <a:bodyPr/>
          <a:lstStyle/>
          <a:p>
            <a:r>
              <a:rPr lang="en-US"/>
              <a:t>16 August 2021</a:t>
            </a:r>
          </a:p>
        </p:txBody>
      </p:sp>
    </p:spTree>
    <p:extLst>
      <p:ext uri="{BB962C8B-B14F-4D97-AF65-F5344CB8AC3E}">
        <p14:creationId xmlns:p14="http://schemas.microsoft.com/office/powerpoint/2010/main" val="196497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Service Viewpoint</a:t>
            </a:r>
          </a:p>
          <a:p>
            <a:pPr lvl="1">
              <a:spcBef>
                <a:spcPts val="500"/>
              </a:spcBef>
              <a:buFont typeface="Arial" charset="0"/>
              <a:buChar char="–"/>
              <a:defRPr/>
            </a:pPr>
            <a:r>
              <a:rPr lang="en-US" sz="1800" dirty="0">
                <a:latin typeface="Arial" charset="0"/>
              </a:rPr>
              <a:t>Already introduced in CCSDS SCCS-ARD/ADD &amp; ASL</a:t>
            </a:r>
          </a:p>
          <a:p>
            <a:pPr lvl="1">
              <a:spcBef>
                <a:spcPts val="500"/>
              </a:spcBef>
              <a:buFont typeface="Arial" charset="0"/>
              <a:buChar char="–"/>
              <a:defRPr/>
            </a:pPr>
            <a:r>
              <a:rPr lang="en-US" sz="1800" dirty="0">
                <a:latin typeface="Arial" charset="0"/>
              </a:rPr>
              <a:t>Covers exposed system service interfaces and interface bindings, hardware, software, and people</a:t>
            </a:r>
          </a:p>
          <a:p>
            <a:pPr lvl="1">
              <a:spcBef>
                <a:spcPts val="500"/>
              </a:spcBef>
              <a:buFont typeface="Arial" charset="0"/>
              <a:buChar char="–"/>
              <a:defRPr/>
            </a:pPr>
            <a:r>
              <a:rPr lang="en-US" sz="1800" dirty="0">
                <a:latin typeface="Arial" charset="0"/>
              </a:rPr>
              <a:t>Tabular representation, ties to protocol stacks and interface binding signatures</a:t>
            </a:r>
          </a:p>
          <a:p>
            <a:pPr>
              <a:spcBef>
                <a:spcPts val="600"/>
              </a:spcBef>
              <a:buFont typeface="Arial" charset="0"/>
              <a:buChar char="•"/>
              <a:defRPr/>
            </a:pPr>
            <a:r>
              <a:rPr lang="en-US" dirty="0">
                <a:latin typeface="Arial" charset="0"/>
              </a:rPr>
              <a:t>Physical Viewpoint</a:t>
            </a:r>
          </a:p>
          <a:p>
            <a:pPr lvl="1">
              <a:spcBef>
                <a:spcPts val="500"/>
              </a:spcBef>
              <a:buFont typeface="Arial" charset="0"/>
              <a:buChar char="–"/>
              <a:defRPr/>
            </a:pPr>
            <a:r>
              <a:rPr lang="en-US" sz="1800" dirty="0">
                <a:latin typeface="Arial" charset="0"/>
              </a:rPr>
              <a:t>Extend present Connectivity Viewpoint, Components and Connectors have new attributes &amp; types</a:t>
            </a:r>
          </a:p>
          <a:p>
            <a:pPr lvl="1">
              <a:spcBef>
                <a:spcPts val="500"/>
              </a:spcBef>
              <a:buFont typeface="Arial" charset="0"/>
              <a:buChar char="–"/>
              <a:defRPr/>
            </a:pPr>
            <a:r>
              <a:rPr lang="en-US" sz="1800" dirty="0">
                <a:latin typeface="Arial" charset="0"/>
              </a:rPr>
              <a:t>Add support for physical elements, structures, energetic flows, position, attachment, field of view, power, thermal, radiation, other energetic views (</a:t>
            </a:r>
            <a:r>
              <a:rPr lang="en-US" sz="1800" u="sng" dirty="0">
                <a:latin typeface="Arial" charset="0"/>
              </a:rPr>
              <a:t>or perhaps give each their own Viewpoint…</a:t>
            </a:r>
            <a:r>
              <a:rPr lang="en-US" sz="1800" dirty="0">
                <a:latin typeface="Arial" charset="0"/>
              </a:rPr>
              <a:t>)</a:t>
            </a:r>
          </a:p>
          <a:p>
            <a:pPr>
              <a:spcBef>
                <a:spcPts val="600"/>
              </a:spcBef>
              <a:buFont typeface="Arial" charset="0"/>
              <a:buChar char="•"/>
              <a:defRPr/>
            </a:pPr>
            <a:r>
              <a:rPr lang="en-US" dirty="0">
                <a:latin typeface="Arial" charset="0"/>
              </a:rPr>
              <a:t>Operational Viewpoint</a:t>
            </a:r>
          </a:p>
          <a:p>
            <a:pPr lvl="1">
              <a:spcBef>
                <a:spcPts val="500"/>
              </a:spcBef>
              <a:buFont typeface="Arial" charset="0"/>
              <a:buChar char="–"/>
              <a:defRPr/>
            </a:pPr>
            <a:r>
              <a:rPr lang="en-US" sz="1800" dirty="0">
                <a:latin typeface="Arial" charset="0"/>
              </a:rPr>
              <a:t>Extend present Enterprise Viewpoint (</a:t>
            </a:r>
            <a:r>
              <a:rPr lang="en-US" sz="1800" u="sng" dirty="0">
                <a:latin typeface="Arial" charset="0"/>
              </a:rPr>
              <a:t>or new one…</a:t>
            </a:r>
            <a:r>
              <a:rPr lang="en-US" sz="1800" dirty="0">
                <a:latin typeface="Arial" charset="0"/>
              </a:rPr>
              <a:t>)</a:t>
            </a:r>
          </a:p>
          <a:p>
            <a:pPr lvl="1">
              <a:spcBef>
                <a:spcPts val="500"/>
              </a:spcBef>
              <a:buFont typeface="Arial" charset="0"/>
              <a:buChar char="–"/>
              <a:defRPr/>
            </a:pPr>
            <a:r>
              <a:rPr lang="en-US" sz="1800" dirty="0">
                <a:latin typeface="Arial" charset="0"/>
              </a:rPr>
              <a:t>Add support to describe organizational processes, procedures, and related behavior</a:t>
            </a:r>
          </a:p>
          <a:p>
            <a:pPr lvl="1">
              <a:spcBef>
                <a:spcPts val="500"/>
              </a:spcBef>
              <a:buFont typeface="Arial" charset="0"/>
              <a:buChar char="–"/>
              <a:defRPr/>
            </a:pPr>
            <a:r>
              <a:rPr lang="en-US" sz="1800" dirty="0">
                <a:latin typeface="Arial" charset="0"/>
              </a:rPr>
              <a:t>Possible correlation to /  derived from DODAF OV’s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16 August 2021</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131227</TotalTime>
  <Pages>51</Pages>
  <Words>8655</Words>
  <Application>Microsoft Macintosh PowerPoint</Application>
  <PresentationFormat>Letter Paper (8.5x11 in)</PresentationFormat>
  <Paragraphs>1430</Paragraphs>
  <Slides>60</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Arial</vt:lpstr>
      <vt:lpstr>Calibri</vt:lpstr>
      <vt:lpstr>Century Gothic</vt:lpstr>
      <vt:lpstr>Gill Sans MT</vt:lpstr>
      <vt:lpstr>Helvetica</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PowerPoint Presentation</vt:lpstr>
      <vt:lpstr>A reminder from DoDAF: DoDAF Viewpoints and Models - intro</vt:lpstr>
      <vt:lpstr>RASDS Top Level Object Ontology </vt:lpstr>
      <vt:lpstr>Relationship of ASL &amp; SCCS-ARD/ADD to RASDS</vt:lpstr>
      <vt:lpstr>PowerPoint Presentation</vt:lpstr>
      <vt:lpstr>PowerPoint Presentation</vt:lpstr>
      <vt:lpstr>RASDS++ (DRAFT) Top Level Object Ontology </vt:lpstr>
      <vt:lpstr>Comments on Engineering and Mission Assurance Viewpoints</vt:lpstr>
      <vt:lpstr>ASL version of the RASDS drawing styles</vt:lpstr>
      <vt:lpstr>RASDS++ Viewpoint Specifications</vt:lpstr>
      <vt:lpstr>PowerPoint Presentation</vt:lpstr>
      <vt:lpstr>Functional Viewpoint</vt:lpstr>
      <vt:lpstr>PowerPoint Presentation</vt:lpstr>
      <vt:lpstr>Revised RASDS Functional View*</vt:lpstr>
      <vt:lpstr>Example: MOIMS top-level Functional Decomposition,  Data and Services</vt:lpstr>
      <vt:lpstr>Information Viewpoint</vt:lpstr>
      <vt:lpstr>PowerPoint Presentation</vt:lpstr>
      <vt:lpstr>ASL version of Information Representation (Derived from UML)</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Connectivity View Nodes &amp; Links</vt:lpstr>
      <vt:lpstr>ASL Connectivity Example: Simple ABA Mission  showing application layer function deployment to Nodes</vt:lpstr>
      <vt:lpstr>ASL Connectivity Example: Physical Model (SSI) With representative Functional Deployment</vt:lpstr>
      <vt:lpstr>ASL Example: Abstract Connectivity View (with corresponding Function and protocol stack deployments)</vt:lpstr>
      <vt:lpstr>Communications Viewpoint</vt:lpstr>
      <vt:lpstr>PowerPoint Presentation</vt:lpstr>
      <vt:lpstr>RASDS Protocol Specification View (with OSI-BRM interface aspects exposed)</vt:lpstr>
      <vt:lpstr>PowerPoint Presentation</vt:lpstr>
      <vt:lpstr>Enterprise Viewpoint - Revised</vt:lpstr>
      <vt:lpstr>PowerPoint Presentation</vt:lpstr>
      <vt:lpstr>Example - Enterprise View</vt:lpstr>
      <vt:lpstr>Changes for SC14 Perspectives/Viewpoints</vt:lpstr>
      <vt:lpstr>PowerPoint Presentation</vt:lpstr>
      <vt:lpstr>Services Viewpoint - New</vt:lpstr>
      <vt:lpstr>ASL-style Services Viewpoint Example: Mission Control Service Table and correspondences</vt:lpstr>
      <vt:lpstr>Relationship to Service Oriented  Architecture (SOA) Aspects</vt:lpstr>
      <vt:lpstr>Operations Viewpoint - New</vt:lpstr>
      <vt:lpstr>Physical Viewpoint - New</vt:lpstr>
      <vt:lpstr>Physical / Structural Viewpoint - New, contd</vt:lpstr>
      <vt:lpstr>PowerPoint Presentation</vt:lpstr>
      <vt:lpstr>Physical Viewpoint Ontology</vt:lpstr>
      <vt:lpstr>PowerPoint Presentation</vt:lpstr>
      <vt:lpstr>Physical / Structural View (Needs a better “mechanical” example)</vt:lpstr>
      <vt:lpstr>PowerPoint Presentation</vt:lpstr>
      <vt:lpstr>BACKUP</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239</cp:revision>
  <cp:lastPrinted>2001-11-29T04:39:41Z</cp:lastPrinted>
  <dcterms:created xsi:type="dcterms:W3CDTF">2009-09-30T14:54:45Z</dcterms:created>
  <dcterms:modified xsi:type="dcterms:W3CDTF">2021-08-18T00:44:41Z</dcterms:modified>
</cp:coreProperties>
</file>