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handoutMasterIdLst>
    <p:handoutMasterId r:id="rId28"/>
  </p:handoutMasterIdLst>
  <p:sldIdLst>
    <p:sldId id="644" r:id="rId2"/>
    <p:sldId id="736" r:id="rId3"/>
    <p:sldId id="782" r:id="rId4"/>
    <p:sldId id="731" r:id="rId5"/>
    <p:sldId id="742" r:id="rId6"/>
    <p:sldId id="744" r:id="rId7"/>
    <p:sldId id="743" r:id="rId8"/>
    <p:sldId id="745" r:id="rId9"/>
    <p:sldId id="746" r:id="rId10"/>
    <p:sldId id="747" r:id="rId11"/>
    <p:sldId id="781" r:id="rId12"/>
    <p:sldId id="283" r:id="rId13"/>
    <p:sldId id="774" r:id="rId14"/>
    <p:sldId id="748" r:id="rId15"/>
    <p:sldId id="777" r:id="rId16"/>
    <p:sldId id="778" r:id="rId17"/>
    <p:sldId id="779" r:id="rId18"/>
    <p:sldId id="780" r:id="rId19"/>
    <p:sldId id="741" r:id="rId20"/>
    <p:sldId id="775" r:id="rId21"/>
    <p:sldId id="269" r:id="rId22"/>
    <p:sldId id="729" r:id="rId23"/>
    <p:sldId id="714" r:id="rId24"/>
    <p:sldId id="262" r:id="rId25"/>
    <p:sldId id="263" r:id="rId26"/>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5C7C2"/>
    <a:srgbClr val="FF82D6"/>
    <a:srgbClr val="999999"/>
    <a:srgbClr val="0C8FCC"/>
    <a:srgbClr val="00FF00"/>
    <a:srgbClr val="CCC30C"/>
    <a:srgbClr val="CC0606"/>
    <a:srgbClr val="CC0ECC"/>
    <a:srgbClr val="EF43F7"/>
    <a:srgbClr val="0099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32"/>
    <p:restoredTop sz="99449" autoAdjust="0"/>
  </p:normalViewPr>
  <p:slideViewPr>
    <p:cSldViewPr>
      <p:cViewPr varScale="1">
        <p:scale>
          <a:sx n="226" d="100"/>
          <a:sy n="226" d="100"/>
        </p:scale>
        <p:origin x="1184" y="200"/>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62" d="100"/>
          <a:sy n="162" d="100"/>
        </p:scale>
        <p:origin x="4376" y="2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2AC74424-C686-C245-95CF-A686DA47A8D1}" type="slidenum">
              <a:rPr lang="en-US"/>
              <a:pPr/>
              <a:t>‹#›</a:t>
            </a:fld>
            <a:endParaRPr lang="en-US"/>
          </a:p>
        </p:txBody>
      </p:sp>
    </p:spTree>
    <p:extLst>
      <p:ext uri="{BB962C8B-B14F-4D97-AF65-F5344CB8AC3E}">
        <p14:creationId xmlns:p14="http://schemas.microsoft.com/office/powerpoint/2010/main" val="744434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B3493824-80A5-B747-91FF-F475772D276E}" type="slidenum">
              <a:rPr lang="en-US"/>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7"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15588092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26" charset="-128"/>
        <a:cs typeface="ＭＳ Ｐゴシック" pitchFamily="26"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5ED95582-8E3A-F043-97EE-CB7BF2D46D46}" type="slidenum">
              <a:rPr lang="en-US" sz="1000" b="0">
                <a:latin typeface="Times New Roman" charset="0"/>
              </a:rPr>
              <a:pPr/>
              <a:t>1</a:t>
            </a:fld>
            <a:endParaRPr lang="en-US" sz="1000" b="0">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47467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20</a:t>
            </a:fld>
            <a:endParaRPr lang="en-GB" altLang="en-US"/>
          </a:p>
        </p:txBody>
      </p:sp>
    </p:spTree>
    <p:extLst>
      <p:ext uri="{BB962C8B-B14F-4D97-AF65-F5344CB8AC3E}">
        <p14:creationId xmlns:p14="http://schemas.microsoft.com/office/powerpoint/2010/main" val="2183180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63D3361-C72C-1E49-9698-BB99F246F13B}" type="slidenum">
              <a:rPr lang="en-US"/>
              <a:pPr>
                <a:defRPr/>
              </a:pPr>
              <a:t>22</a:t>
            </a:fld>
            <a:endParaRPr lang="en-US"/>
          </a:p>
        </p:txBody>
      </p:sp>
      <p:sp>
        <p:nvSpPr>
          <p:cNvPr id="40961"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EB1A942D-6066-F042-9F4B-1A29184074D1}" type="slidenum">
              <a:rPr lang="en-US" sz="1300">
                <a:latin typeface="Arial" charset="0"/>
              </a:rPr>
              <a:pPr algn="r">
                <a:buClrTx/>
                <a:buFontTx/>
                <a:buNone/>
                <a:defRPr/>
              </a:pPr>
              <a:t>22</a:t>
            </a:fld>
            <a:endParaRPr lang="en-US" sz="1300">
              <a:latin typeface="Arial" charset="0"/>
            </a:endParaRPr>
          </a:p>
        </p:txBody>
      </p:sp>
      <p:sp>
        <p:nvSpPr>
          <p:cNvPr id="40962"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0963"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5527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EC97609-713F-6B4D-B50B-956EB9ED48A6}" type="slidenum">
              <a:rPr lang="en-US" sz="1000" b="0">
                <a:latin typeface="Times New Roman" charset="0"/>
              </a:rPr>
              <a:pPr/>
              <a:t>2</a:t>
            </a:fld>
            <a:endParaRPr lang="en-US" sz="1000" b="0">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06539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3</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442926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2F44661-5C38-9D4A-B23D-CDBEE001772F}" type="slidenum">
              <a:rPr lang="en-US"/>
              <a:pPr>
                <a:defRPr/>
              </a:pPr>
              <a:t>4</a:t>
            </a:fld>
            <a:endParaRPr lang="en-US"/>
          </a:p>
        </p:txBody>
      </p:sp>
      <p:sp>
        <p:nvSpPr>
          <p:cNvPr id="4403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D1F8BE35-E5C6-8441-9FD7-24F4E11E7F47}" type="slidenum">
              <a:rPr lang="en-US" sz="1300">
                <a:latin typeface="Arial" charset="0"/>
              </a:rPr>
              <a:pPr algn="r">
                <a:buClrTx/>
                <a:buFontTx/>
                <a:buNone/>
                <a:defRPr/>
              </a:pPr>
              <a:t>4</a:t>
            </a:fld>
            <a:endParaRPr lang="en-US" sz="1300">
              <a:latin typeface="Arial" charset="0"/>
            </a:endParaRPr>
          </a:p>
        </p:txBody>
      </p:sp>
      <p:sp>
        <p:nvSpPr>
          <p:cNvPr id="4403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403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121636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12</a:t>
            </a:fld>
            <a:endParaRPr lang="en-GB" altLang="en-US"/>
          </a:p>
        </p:txBody>
      </p:sp>
    </p:spTree>
    <p:extLst>
      <p:ext uri="{BB962C8B-B14F-4D97-AF65-F5344CB8AC3E}">
        <p14:creationId xmlns:p14="http://schemas.microsoft.com/office/powerpoint/2010/main" val="1666647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15</a:t>
            </a:fld>
            <a:endParaRPr lang="en-GB" altLang="en-US"/>
          </a:p>
        </p:txBody>
      </p:sp>
    </p:spTree>
    <p:extLst>
      <p:ext uri="{BB962C8B-B14F-4D97-AF65-F5344CB8AC3E}">
        <p14:creationId xmlns:p14="http://schemas.microsoft.com/office/powerpoint/2010/main" val="3165820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16</a:t>
            </a:fld>
            <a:endParaRPr lang="en-GB" altLang="en-US"/>
          </a:p>
        </p:txBody>
      </p:sp>
    </p:spTree>
    <p:extLst>
      <p:ext uri="{BB962C8B-B14F-4D97-AF65-F5344CB8AC3E}">
        <p14:creationId xmlns:p14="http://schemas.microsoft.com/office/powerpoint/2010/main" val="412111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17</a:t>
            </a:fld>
            <a:endParaRPr lang="en-GB" altLang="en-US"/>
          </a:p>
        </p:txBody>
      </p:sp>
    </p:spTree>
    <p:extLst>
      <p:ext uri="{BB962C8B-B14F-4D97-AF65-F5344CB8AC3E}">
        <p14:creationId xmlns:p14="http://schemas.microsoft.com/office/powerpoint/2010/main" val="4232431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18</a:t>
            </a:fld>
            <a:endParaRPr lang="en-GB" altLang="en-US"/>
          </a:p>
        </p:txBody>
      </p:sp>
    </p:spTree>
    <p:extLst>
      <p:ext uri="{BB962C8B-B14F-4D97-AF65-F5344CB8AC3E}">
        <p14:creationId xmlns:p14="http://schemas.microsoft.com/office/powerpoint/2010/main" val="3048240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1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1010"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E4DD65A-BA7B-D04E-95B1-EFE67F81DF15}"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vert="horz"/>
          <a:lstStyle>
            <a:lvl1pPr>
              <a:defRPr>
                <a:solidFill>
                  <a:srgbClr val="0099A6"/>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9" name="Rectangle 1002"/>
          <p:cNvSpPr>
            <a:spLocks noGrp="1" noChangeArrowheads="1"/>
          </p:cNvSpPr>
          <p:nvPr>
            <p:ph type="dt" sz="half" idx="10"/>
          </p:nvPr>
        </p:nvSpPr>
        <p:spPr/>
        <p:txBody>
          <a:bodyPr/>
          <a:lstStyle>
            <a:lvl1pPr>
              <a:defRPr/>
            </a:lvl1pPr>
          </a:lstStyle>
          <a:p>
            <a:r>
              <a:rPr lang="en-US"/>
              <a:t>25 May 2021</a:t>
            </a:r>
            <a:endParaRPr lang="en-US" dirty="0"/>
          </a:p>
        </p:txBody>
      </p:sp>
    </p:spTree>
    <p:extLst>
      <p:ext uri="{BB962C8B-B14F-4D97-AF65-F5344CB8AC3E}">
        <p14:creationId xmlns:p14="http://schemas.microsoft.com/office/powerpoint/2010/main" val="157111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90226"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D5BC4973-2DC5-7F49-98DC-0DB93428E062}"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91A03877-474D-8045-8BAC-A7718FEB1E8C}"/>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25 May 2021</a:t>
            </a:r>
            <a:endParaRPr lang="en-US" dirty="0"/>
          </a:p>
        </p:txBody>
      </p:sp>
    </p:spTree>
    <p:extLst>
      <p:ext uri="{BB962C8B-B14F-4D97-AF65-F5344CB8AC3E}">
        <p14:creationId xmlns:p14="http://schemas.microsoft.com/office/powerpoint/2010/main" val="21621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91250"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F4755A6-3225-7E48-9F3D-4C93E6C4DD6B}"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2E79AF2F-7A3C-9C4B-8004-42553685C1B5}"/>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25 May 2021</a:t>
            </a:r>
            <a:endParaRPr lang="en-US" dirty="0"/>
          </a:p>
        </p:txBody>
      </p:sp>
    </p:spTree>
    <p:extLst>
      <p:ext uri="{BB962C8B-B14F-4D97-AF65-F5344CB8AC3E}">
        <p14:creationId xmlns:p14="http://schemas.microsoft.com/office/powerpoint/2010/main" val="368667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2034"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61E4687-1ABE-B44F-A6A6-CFBCB0686193}"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0099A6"/>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002"/>
          <p:cNvSpPr>
            <a:spLocks noGrp="1" noChangeArrowheads="1"/>
          </p:cNvSpPr>
          <p:nvPr>
            <p:ph type="dt" sz="half" idx="10"/>
          </p:nvPr>
        </p:nvSpPr>
        <p:spPr/>
        <p:txBody>
          <a:bodyPr/>
          <a:lstStyle>
            <a:lvl1pPr>
              <a:defRPr/>
            </a:lvl1pPr>
          </a:lstStyle>
          <a:p>
            <a:r>
              <a:rPr lang="en-US"/>
              <a:t>25 May 2021</a:t>
            </a:r>
            <a:endParaRPr lang="en-US" dirty="0"/>
          </a:p>
        </p:txBody>
      </p:sp>
    </p:spTree>
    <p:extLst>
      <p:ext uri="{BB962C8B-B14F-4D97-AF65-F5344CB8AC3E}">
        <p14:creationId xmlns:p14="http://schemas.microsoft.com/office/powerpoint/2010/main" val="22271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3058"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C527252-DB41-8B40-8BD8-C999B497A3B1}"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9" name="Rectangle 1002"/>
          <p:cNvSpPr>
            <a:spLocks noGrp="1" noChangeArrowheads="1"/>
          </p:cNvSpPr>
          <p:nvPr>
            <p:ph type="dt" sz="half" idx="10"/>
          </p:nvPr>
        </p:nvSpPr>
        <p:spPr/>
        <p:txBody>
          <a:bodyPr/>
          <a:lstStyle>
            <a:lvl1pPr>
              <a:defRPr/>
            </a:lvl1pPr>
          </a:lstStyle>
          <a:p>
            <a:r>
              <a:rPr lang="en-US"/>
              <a:t>25 May 2021</a:t>
            </a:r>
            <a:endParaRPr lang="en-US" dirty="0"/>
          </a:p>
        </p:txBody>
      </p:sp>
    </p:spTree>
    <p:extLst>
      <p:ext uri="{BB962C8B-B14F-4D97-AF65-F5344CB8AC3E}">
        <p14:creationId xmlns:p14="http://schemas.microsoft.com/office/powerpoint/2010/main" val="428126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4082"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BFF68888-5E0E-D545-9F3E-5F557FB942E3}"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02">
            <a:extLst>
              <a:ext uri="{FF2B5EF4-FFF2-40B4-BE49-F238E27FC236}">
                <a16:creationId xmlns:a16="http://schemas.microsoft.com/office/drawing/2014/main" id="{6B89C549-23C4-2B46-8407-E3BCD8FB1297}"/>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25 May 2021</a:t>
            </a:r>
            <a:endParaRPr lang="en-US" dirty="0"/>
          </a:p>
        </p:txBody>
      </p:sp>
    </p:spTree>
    <p:extLst>
      <p:ext uri="{BB962C8B-B14F-4D97-AF65-F5344CB8AC3E}">
        <p14:creationId xmlns:p14="http://schemas.microsoft.com/office/powerpoint/2010/main" val="4333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5106"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8"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10"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EFE623B-8E6C-F149-90FF-2D6D06886A68}" type="slidenum">
              <a:rPr lang="en-US" sz="1000" b="0">
                <a:solidFill>
                  <a:srgbClr val="333399"/>
                </a:solidFill>
              </a:rPr>
              <a:pPr defTabSz="820738" eaLnBrk="0" hangingPunct="0"/>
              <a:t>‹#›</a:t>
            </a:fld>
            <a:endParaRPr lang="en-US" sz="1000" b="0">
              <a:solidFill>
                <a:srgbClr val="333399"/>
              </a:solidFill>
            </a:endParaRPr>
          </a:p>
        </p:txBody>
      </p:sp>
      <p:pic>
        <p:nvPicPr>
          <p:cNvPr id="11"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002">
            <a:extLst>
              <a:ext uri="{FF2B5EF4-FFF2-40B4-BE49-F238E27FC236}">
                <a16:creationId xmlns:a16="http://schemas.microsoft.com/office/drawing/2014/main" id="{3C695648-63D2-8F48-A28F-12C088AF225C}"/>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25 May 2021</a:t>
            </a:r>
            <a:endParaRPr lang="en-US" dirty="0"/>
          </a:p>
        </p:txBody>
      </p:sp>
    </p:spTree>
    <p:extLst>
      <p:ext uri="{BB962C8B-B14F-4D97-AF65-F5344CB8AC3E}">
        <p14:creationId xmlns:p14="http://schemas.microsoft.com/office/powerpoint/2010/main" val="98403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6130"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4"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6"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1C6867A-A690-EA45-93A8-A8F53C9DE089}" type="slidenum">
              <a:rPr lang="en-US" sz="1000" b="0">
                <a:solidFill>
                  <a:srgbClr val="333399"/>
                </a:solidFill>
              </a:rPr>
              <a:pPr defTabSz="820738" eaLnBrk="0" hangingPunct="0"/>
              <a:t>‹#›</a:t>
            </a:fld>
            <a:endParaRPr lang="en-US" sz="1000" b="0">
              <a:solidFill>
                <a:srgbClr val="333399"/>
              </a:solidFill>
            </a:endParaRPr>
          </a:p>
        </p:txBody>
      </p:sp>
      <p:pic>
        <p:nvPicPr>
          <p:cNvPr id="7"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9" name="Rectangle 1002">
            <a:extLst>
              <a:ext uri="{FF2B5EF4-FFF2-40B4-BE49-F238E27FC236}">
                <a16:creationId xmlns:a16="http://schemas.microsoft.com/office/drawing/2014/main" id="{1DAA37FD-9AEE-7F48-AD6F-94BE33B9762A}"/>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25 May 2021</a:t>
            </a:r>
            <a:endParaRPr lang="en-US" dirty="0"/>
          </a:p>
        </p:txBody>
      </p:sp>
    </p:spTree>
    <p:extLst>
      <p:ext uri="{BB962C8B-B14F-4D97-AF65-F5344CB8AC3E}">
        <p14:creationId xmlns:p14="http://schemas.microsoft.com/office/powerpoint/2010/main" val="409726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7154"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3"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0452566C-52AE-3B42-BC92-E99F64FF8610}" type="slidenum">
              <a:rPr lang="en-US" sz="1000" b="0">
                <a:solidFill>
                  <a:srgbClr val="333399"/>
                </a:solidFill>
              </a:rPr>
              <a:pPr defTabSz="820738" eaLnBrk="0" hangingPunct="0"/>
              <a:t>‹#›</a:t>
            </a:fld>
            <a:endParaRPr lang="en-US" sz="1000" b="0">
              <a:solidFill>
                <a:srgbClr val="333399"/>
              </a:solidFill>
            </a:endParaRPr>
          </a:p>
        </p:txBody>
      </p:sp>
      <p:pic>
        <p:nvPicPr>
          <p:cNvPr id="6"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1002">
            <a:extLst>
              <a:ext uri="{FF2B5EF4-FFF2-40B4-BE49-F238E27FC236}">
                <a16:creationId xmlns:a16="http://schemas.microsoft.com/office/drawing/2014/main" id="{108899A8-4759-774E-BAD6-2B734225B9E2}"/>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25 May 2021</a:t>
            </a:r>
            <a:endParaRPr lang="en-US" dirty="0"/>
          </a:p>
        </p:txBody>
      </p:sp>
    </p:spTree>
    <p:extLst>
      <p:ext uri="{BB962C8B-B14F-4D97-AF65-F5344CB8AC3E}">
        <p14:creationId xmlns:p14="http://schemas.microsoft.com/office/powerpoint/2010/main" val="270706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8178"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9780DDF-6A49-9946-81E9-F97A108AF92B}"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CEF32C9D-1FD8-9140-AA86-9E19517EE0EA}"/>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25 May 2021</a:t>
            </a:r>
            <a:endParaRPr lang="en-US" dirty="0"/>
          </a:p>
        </p:txBody>
      </p:sp>
    </p:spTree>
    <p:extLst>
      <p:ext uri="{BB962C8B-B14F-4D97-AF65-F5344CB8AC3E}">
        <p14:creationId xmlns:p14="http://schemas.microsoft.com/office/powerpoint/2010/main" val="427853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9202"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B7F7E20-F281-214D-AEF5-4B82AF58D484}"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D500933A-977D-DE44-8866-2FBE234EB55B}"/>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25 May 2021</a:t>
            </a:r>
            <a:endParaRPr lang="en-US" dirty="0"/>
          </a:p>
        </p:txBody>
      </p:sp>
    </p:spTree>
    <p:extLst>
      <p:ext uri="{BB962C8B-B14F-4D97-AF65-F5344CB8AC3E}">
        <p14:creationId xmlns:p14="http://schemas.microsoft.com/office/powerpoint/2010/main" val="9559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1148" name="Bitmap Image" r:id="rId14" imgW="5668166" imgH="809738" progId="">
                  <p:embed/>
                </p:oleObj>
              </mc:Choice>
              <mc:Fallback>
                <p:oleObj name="Bitmap Image" r:id="rId14" imgW="5668166" imgH="809738" progId="">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1027" name="Picture 10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064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40650" name="Rectangle 1002"/>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25 May 2021</a:t>
            </a:r>
            <a:endParaRPr lang="en-US" dirty="0"/>
          </a:p>
        </p:txBody>
      </p:sp>
      <p:sp>
        <p:nvSpPr>
          <p:cNvPr id="540651"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A7827CB-B016-B64A-8767-604E4B81BBA7}" type="slidenum">
              <a:rPr lang="en-US" sz="1000" b="0">
                <a:solidFill>
                  <a:srgbClr val="333399"/>
                </a:solidFill>
              </a:rPr>
              <a:pPr defTabSz="820738" eaLnBrk="0" hangingPunct="0"/>
              <a:t>‹#›</a:t>
            </a:fld>
            <a:endParaRPr lang="en-US" sz="1000" b="0">
              <a:solidFill>
                <a:srgbClr val="333399"/>
              </a:solidFill>
            </a:endParaRPr>
          </a:p>
        </p:txBody>
      </p:sp>
      <p:pic>
        <p:nvPicPr>
          <p:cNvPr id="1031" name="Picture 100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dodcio.defense.gov/Library/DoDArchitectureFramework/dodaf20_services6.aspx" TargetMode="External"/><Relationship Id="rId13" Type="http://schemas.openxmlformats.org/officeDocument/2006/relationships/hyperlink" Target="https://dodcio.defense.gov/Library/DoDArchitectureFramework/dodaf20_services10b.aspx" TargetMode="External"/><Relationship Id="rId3" Type="http://schemas.openxmlformats.org/officeDocument/2006/relationships/hyperlink" Target="https://dodcio.defense.gov/Library/DoDArchitectureFramework/dodaf20_services2.aspx" TargetMode="External"/><Relationship Id="rId7" Type="http://schemas.openxmlformats.org/officeDocument/2006/relationships/hyperlink" Target="https://dodcio.defense.gov/Library/DoDArchitectureFramework/dodaf20_services5.aspx" TargetMode="External"/><Relationship Id="rId12" Type="http://schemas.openxmlformats.org/officeDocument/2006/relationships/hyperlink" Target="https://dodcio.defense.gov/Library/DoDArchitectureFramework/dodaf20_services10a.aspx" TargetMode="External"/><Relationship Id="rId2" Type="http://schemas.openxmlformats.org/officeDocument/2006/relationships/hyperlink" Target="https://dodcio.defense.gov/Library/DoDArchitectureFramework/dodaf20_services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services4.aspx" TargetMode="External"/><Relationship Id="rId11" Type="http://schemas.openxmlformats.org/officeDocument/2006/relationships/hyperlink" Target="https://dodcio.defense.gov/Library/DoDArchitectureFramework/dodaf20_services9.aspx" TargetMode="External"/><Relationship Id="rId5" Type="http://schemas.openxmlformats.org/officeDocument/2006/relationships/hyperlink" Target="https://dodcio.defense.gov/Library/DoDArchitectureFramework/dodaf20_services3b.aspx" TargetMode="External"/><Relationship Id="rId10" Type="http://schemas.openxmlformats.org/officeDocument/2006/relationships/hyperlink" Target="https://dodcio.defense.gov/Library/DoDArchitectureFramework/dodaf20_services8.aspx" TargetMode="External"/><Relationship Id="rId4" Type="http://schemas.openxmlformats.org/officeDocument/2006/relationships/hyperlink" Target="https://dodcio.defense.gov/Library/DoDArchitectureFramework/dodaf20_services3a.aspx" TargetMode="External"/><Relationship Id="rId9" Type="http://schemas.openxmlformats.org/officeDocument/2006/relationships/hyperlink" Target="https://dodcio.defense.gov/Library/DoDArchitectureFramework/dodaf20_services7.aspx" TargetMode="External"/><Relationship Id="rId14" Type="http://schemas.openxmlformats.org/officeDocument/2006/relationships/hyperlink" Target="https://dodcio.defense.gov/Library/DoDArchitectureFramework/dodaf20_services10c.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2"/>
          </p:nvPr>
        </p:nvSpPr>
        <p:spPr>
          <a:xfrm>
            <a:off x="0" y="6553200"/>
            <a:ext cx="1731963" cy="2682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25 May 2021</a:t>
            </a: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8" name="Rectangle 5"/>
          <p:cNvSpPr>
            <a:spLocks noChangeArrowheads="1"/>
          </p:cNvSpPr>
          <p:nvPr/>
        </p:nvSpPr>
        <p:spPr bwMode="auto">
          <a:xfrm>
            <a:off x="0" y="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89" name="Rectangle 6"/>
          <p:cNvSpPr>
            <a:spLocks noChangeArrowheads="1"/>
          </p:cNvSpPr>
          <p:nvPr/>
        </p:nvSpPr>
        <p:spPr bwMode="auto">
          <a:xfrm>
            <a:off x="7696200" y="0"/>
            <a:ext cx="1447800" cy="6858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0" name="Rectangle 7"/>
          <p:cNvSpPr>
            <a:spLocks noChangeArrowheads="1"/>
          </p:cNvSpPr>
          <p:nvPr/>
        </p:nvSpPr>
        <p:spPr bwMode="auto">
          <a:xfrm>
            <a:off x="0" y="624840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1" name="Rectangle 8"/>
          <p:cNvSpPr>
            <a:spLocks noChangeArrowheads="1"/>
          </p:cNvSpPr>
          <p:nvPr/>
        </p:nvSpPr>
        <p:spPr bwMode="auto">
          <a:xfrm>
            <a:off x="7772400" y="624840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2" name="Rectangle 9"/>
          <p:cNvSpPr>
            <a:spLocks noChangeArrowheads="1"/>
          </p:cNvSpPr>
          <p:nvPr/>
        </p:nvSpPr>
        <p:spPr bwMode="auto">
          <a:xfrm>
            <a:off x="381000" y="609600"/>
            <a:ext cx="85344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929803" name="Text Box 11"/>
          <p:cNvSpPr txBox="1">
            <a:spLocks noChangeArrowheads="1"/>
          </p:cNvSpPr>
          <p:nvPr/>
        </p:nvSpPr>
        <p:spPr bwMode="auto">
          <a:xfrm>
            <a:off x="768350" y="1006475"/>
            <a:ext cx="7597775" cy="3108543"/>
          </a:xfrm>
          <a:prstGeom prst="rect">
            <a:avLst/>
          </a:prstGeom>
          <a:noFill/>
          <a:ln w="76200">
            <a:solidFill>
              <a:srgbClr val="000099"/>
            </a:solidFill>
            <a:miter lim="800000"/>
            <a:headEnd type="none" w="sm" len="sm"/>
            <a:tailEnd type="none" w="sm" len="sm"/>
          </a:ln>
          <a:effec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sz="2800" dirty="0">
              <a:solidFill>
                <a:srgbClr val="000099"/>
              </a:solidFill>
              <a:effectLst>
                <a:outerShdw blurRad="38100" dist="38100" dir="2700000" algn="tl">
                  <a:srgbClr val="DDDDDD"/>
                </a:outerShdw>
              </a:effectLst>
            </a:endParaRPr>
          </a:p>
          <a:p>
            <a:pPr algn="ctr"/>
            <a:r>
              <a:rPr lang="en-US" sz="3200" dirty="0">
                <a:solidFill>
                  <a:srgbClr val="000099"/>
                </a:solidFill>
                <a:effectLst>
                  <a:outerShdw blurRad="38100" dist="38100" dir="2700000" algn="tl">
                    <a:srgbClr val="DDDDDD"/>
                  </a:outerShdw>
                </a:effectLst>
              </a:rPr>
              <a:t>CCSDS System Engineering</a:t>
            </a:r>
          </a:p>
          <a:p>
            <a:pPr algn="ctr"/>
            <a:r>
              <a:rPr lang="en-US" sz="3200" dirty="0">
                <a:solidFill>
                  <a:srgbClr val="000099"/>
                </a:solidFill>
                <a:effectLst>
                  <a:outerShdw blurRad="38100" dist="38100" dir="2700000" algn="tl">
                    <a:srgbClr val="DDDDDD"/>
                  </a:outerShdw>
                </a:effectLst>
              </a:rPr>
              <a:t>Area (SEA): System Architecture WG (SAWG)</a:t>
            </a:r>
          </a:p>
          <a:p>
            <a:pPr algn="ctr"/>
            <a:r>
              <a:rPr lang="en-US" sz="3200" dirty="0">
                <a:solidFill>
                  <a:srgbClr val="000099"/>
                </a:solidFill>
                <a:effectLst>
                  <a:outerShdw blurRad="38100" dist="38100" dir="2700000" algn="tl">
                    <a:srgbClr val="DDDDDD"/>
                  </a:outerShdw>
                </a:effectLst>
              </a:rPr>
              <a:t>RASDS Definition Updates</a:t>
            </a:r>
          </a:p>
          <a:p>
            <a:pPr algn="ctr"/>
            <a:endParaRPr lang="en-US" sz="4000" dirty="0">
              <a:solidFill>
                <a:srgbClr val="000099"/>
              </a:solidFill>
              <a:effectLst>
                <a:outerShdw blurRad="38100" dist="38100" dir="2700000" algn="tl">
                  <a:srgbClr val="DDDDDD"/>
                </a:outerShdw>
              </a:effectLst>
            </a:endParaRPr>
          </a:p>
        </p:txBody>
      </p:sp>
      <p:sp>
        <p:nvSpPr>
          <p:cNvPr id="16394" name="Text Box 12"/>
          <p:cNvSpPr txBox="1">
            <a:spLocks noChangeArrowheads="1"/>
          </p:cNvSpPr>
          <p:nvPr/>
        </p:nvSpPr>
        <p:spPr bwMode="auto">
          <a:xfrm>
            <a:off x="2857801" y="4800600"/>
            <a:ext cx="3531586"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dirty="0">
              <a:solidFill>
                <a:srgbClr val="000099"/>
              </a:solidFill>
            </a:endParaRPr>
          </a:p>
          <a:p>
            <a:pPr algn="ctr"/>
            <a:r>
              <a:rPr lang="en-US" dirty="0">
                <a:solidFill>
                  <a:srgbClr val="000099"/>
                </a:solidFill>
              </a:rPr>
              <a:t>Peter Shames, SEA AD</a:t>
            </a:r>
          </a:p>
          <a:p>
            <a:pPr algn="ctr"/>
            <a:endParaRPr lang="en-US" sz="1000" u="sng" dirty="0">
              <a:solidFill>
                <a:schemeClr val="accent1"/>
              </a:solidFill>
            </a:endParaRPr>
          </a:p>
          <a:p>
            <a:pPr algn="ctr"/>
            <a:r>
              <a:rPr lang="en-US" sz="1800" dirty="0">
                <a:solidFill>
                  <a:srgbClr val="000099"/>
                </a:solidFill>
              </a:rPr>
              <a:t>15 Jun 2021</a:t>
            </a:r>
            <a:endParaRPr lang="en-US" sz="1200" u="sng" dirty="0">
              <a:solidFill>
                <a:srgbClr val="0033CC"/>
              </a:solidFill>
            </a:endParaRPr>
          </a:p>
          <a:p>
            <a:pPr algn="ctr"/>
            <a:endParaRPr lang="en-US" sz="1200" u="sng" dirty="0">
              <a:solidFill>
                <a:srgbClr val="0033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5416-76EB-5A46-8EB8-A5DEC4CCFEE6}"/>
              </a:ext>
            </a:extLst>
          </p:cNvPr>
          <p:cNvSpPr>
            <a:spLocks noGrp="1"/>
          </p:cNvSpPr>
          <p:nvPr>
            <p:ph type="title"/>
          </p:nvPr>
        </p:nvSpPr>
        <p:spPr/>
        <p:txBody>
          <a:bodyPr/>
          <a:lstStyle/>
          <a:p>
            <a:r>
              <a:rPr lang="en-US" dirty="0"/>
              <a:t>Operations Meta-model (OWL)</a:t>
            </a:r>
          </a:p>
        </p:txBody>
      </p:sp>
      <p:pic>
        <p:nvPicPr>
          <p:cNvPr id="6" name="Content Placeholder 5">
            <a:extLst>
              <a:ext uri="{FF2B5EF4-FFF2-40B4-BE49-F238E27FC236}">
                <a16:creationId xmlns:a16="http://schemas.microsoft.com/office/drawing/2014/main" id="{B58D16B9-0590-854D-A103-D52E189B12BB}"/>
              </a:ext>
            </a:extLst>
          </p:cNvPr>
          <p:cNvPicPr>
            <a:picLocks noGrp="1" noChangeAspect="1"/>
          </p:cNvPicPr>
          <p:nvPr>
            <p:ph idx="1"/>
          </p:nvPr>
        </p:nvPicPr>
        <p:blipFill rotWithShape="1">
          <a:blip r:embed="rId2"/>
          <a:srcRect b="33292"/>
          <a:stretch/>
        </p:blipFill>
        <p:spPr>
          <a:xfrm>
            <a:off x="381000" y="1981200"/>
            <a:ext cx="8426142" cy="4343400"/>
          </a:xfrm>
        </p:spPr>
      </p:pic>
      <p:sp>
        <p:nvSpPr>
          <p:cNvPr id="4" name="Date Placeholder 3">
            <a:extLst>
              <a:ext uri="{FF2B5EF4-FFF2-40B4-BE49-F238E27FC236}">
                <a16:creationId xmlns:a16="http://schemas.microsoft.com/office/drawing/2014/main" id="{B78BD9C7-B1DE-0B40-9A88-1EF5133EC504}"/>
              </a:ext>
            </a:extLst>
          </p:cNvPr>
          <p:cNvSpPr>
            <a:spLocks noGrp="1"/>
          </p:cNvSpPr>
          <p:nvPr>
            <p:ph type="dt" sz="half" idx="10"/>
          </p:nvPr>
        </p:nvSpPr>
        <p:spPr/>
        <p:txBody>
          <a:bodyPr/>
          <a:lstStyle/>
          <a:p>
            <a:r>
              <a:rPr lang="en-US"/>
              <a:t>25 May 2021</a:t>
            </a:r>
            <a:endParaRPr lang="en-US" dirty="0"/>
          </a:p>
        </p:txBody>
      </p:sp>
      <p:grpSp>
        <p:nvGrpSpPr>
          <p:cNvPr id="29" name="Group 28">
            <a:extLst>
              <a:ext uri="{FF2B5EF4-FFF2-40B4-BE49-F238E27FC236}">
                <a16:creationId xmlns:a16="http://schemas.microsoft.com/office/drawing/2014/main" id="{75AD10CD-EB9B-E244-A014-8A47DC6B3D1A}"/>
              </a:ext>
            </a:extLst>
          </p:cNvPr>
          <p:cNvGrpSpPr/>
          <p:nvPr/>
        </p:nvGrpSpPr>
        <p:grpSpPr>
          <a:xfrm>
            <a:off x="304800" y="1035846"/>
            <a:ext cx="3657600" cy="1220784"/>
            <a:chOff x="1183320" y="3943357"/>
            <a:chExt cx="6981955" cy="2583571"/>
          </a:xfrm>
        </p:grpSpPr>
        <p:sp>
          <p:nvSpPr>
            <p:cNvPr id="7" name="Rectangle 6">
              <a:extLst>
                <a:ext uri="{FF2B5EF4-FFF2-40B4-BE49-F238E27FC236}">
                  <a16:creationId xmlns:a16="http://schemas.microsoft.com/office/drawing/2014/main" id="{2FEB5899-A49A-D448-A11A-526A7062628A}"/>
                </a:ext>
              </a:extLst>
            </p:cNvPr>
            <p:cNvSpPr/>
            <p:nvPr/>
          </p:nvSpPr>
          <p:spPr bwMode="auto">
            <a:xfrm>
              <a:off x="1383475" y="397562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Process</a:t>
              </a:r>
            </a:p>
          </p:txBody>
        </p:sp>
        <p:sp>
          <p:nvSpPr>
            <p:cNvPr id="8" name="Rectangle 7">
              <a:extLst>
                <a:ext uri="{FF2B5EF4-FFF2-40B4-BE49-F238E27FC236}">
                  <a16:creationId xmlns:a16="http://schemas.microsoft.com/office/drawing/2014/main" id="{48EC54AD-3A54-9146-9DB6-3D8FF6589154}"/>
                </a:ext>
              </a:extLst>
            </p:cNvPr>
            <p:cNvSpPr/>
            <p:nvPr/>
          </p:nvSpPr>
          <p:spPr bwMode="auto">
            <a:xfrm>
              <a:off x="2541989" y="4645205"/>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Activity</a:t>
              </a:r>
            </a:p>
          </p:txBody>
        </p:sp>
        <p:sp>
          <p:nvSpPr>
            <p:cNvPr id="9" name="Rectangle 8">
              <a:extLst>
                <a:ext uri="{FF2B5EF4-FFF2-40B4-BE49-F238E27FC236}">
                  <a16:creationId xmlns:a16="http://schemas.microsoft.com/office/drawing/2014/main" id="{CAE52C67-9E01-5B4C-AA7A-1D4FF8EE373A}"/>
                </a:ext>
              </a:extLst>
            </p:cNvPr>
            <p:cNvSpPr/>
            <p:nvPr/>
          </p:nvSpPr>
          <p:spPr bwMode="auto">
            <a:xfrm>
              <a:off x="3962400" y="4191396"/>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Procedure</a:t>
              </a:r>
            </a:p>
          </p:txBody>
        </p:sp>
        <p:sp>
          <p:nvSpPr>
            <p:cNvPr id="10" name="Rectangle 9">
              <a:extLst>
                <a:ext uri="{FF2B5EF4-FFF2-40B4-BE49-F238E27FC236}">
                  <a16:creationId xmlns:a16="http://schemas.microsoft.com/office/drawing/2014/main" id="{A3E6E902-F4E2-2845-8CA7-51C9E87ED079}"/>
                </a:ext>
              </a:extLst>
            </p:cNvPr>
            <p:cNvSpPr/>
            <p:nvPr/>
          </p:nvSpPr>
          <p:spPr bwMode="auto">
            <a:xfrm>
              <a:off x="4232650" y="5002300"/>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Task</a:t>
              </a:r>
            </a:p>
          </p:txBody>
        </p:sp>
        <p:sp>
          <p:nvSpPr>
            <p:cNvPr id="11" name="Rectangle 10">
              <a:extLst>
                <a:ext uri="{FF2B5EF4-FFF2-40B4-BE49-F238E27FC236}">
                  <a16:creationId xmlns:a16="http://schemas.microsoft.com/office/drawing/2014/main" id="{ECFF8574-4000-6643-81C9-EA805375E4C1}"/>
                </a:ext>
              </a:extLst>
            </p:cNvPr>
            <p:cNvSpPr/>
            <p:nvPr/>
          </p:nvSpPr>
          <p:spPr bwMode="auto">
            <a:xfrm>
              <a:off x="5957053" y="5403729"/>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Action</a:t>
              </a:r>
            </a:p>
          </p:txBody>
        </p:sp>
        <p:cxnSp>
          <p:nvCxnSpPr>
            <p:cNvPr id="12" name="Straight Arrow Connector 11">
              <a:extLst>
                <a:ext uri="{FF2B5EF4-FFF2-40B4-BE49-F238E27FC236}">
                  <a16:creationId xmlns:a16="http://schemas.microsoft.com/office/drawing/2014/main" id="{E6E284D3-5507-EB45-8A8F-5E5100830942}"/>
                </a:ext>
              </a:extLst>
            </p:cNvPr>
            <p:cNvCxnSpPr>
              <a:cxnSpLocks/>
              <a:stCxn id="7" idx="3"/>
              <a:endCxn id="8" idx="0"/>
            </p:cNvCxnSpPr>
            <p:nvPr/>
          </p:nvCxnSpPr>
          <p:spPr bwMode="auto">
            <a:xfrm>
              <a:off x="2221675" y="4128023"/>
              <a:ext cx="739414" cy="51718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55CA2D03-1AA9-D041-8843-CA61738B7CC7}"/>
                </a:ext>
              </a:extLst>
            </p:cNvPr>
            <p:cNvSpPr/>
            <p:nvPr/>
          </p:nvSpPr>
          <p:spPr>
            <a:xfrm>
              <a:off x="2384787" y="3943357"/>
              <a:ext cx="914398" cy="455949"/>
            </a:xfrm>
            <a:prstGeom prst="rect">
              <a:avLst/>
            </a:prstGeom>
          </p:spPr>
          <p:txBody>
            <a:bodyPr wrap="square">
              <a:spAutoFit/>
            </a:bodyPr>
            <a:lstStyle/>
            <a:p>
              <a:r>
                <a:rPr lang="en-US" sz="400" b="0" dirty="0"/>
                <a:t>Has 1 .. Inter-related</a:t>
              </a:r>
            </a:p>
          </p:txBody>
        </p:sp>
        <p:cxnSp>
          <p:nvCxnSpPr>
            <p:cNvPr id="14" name="Straight Arrow Connector 13">
              <a:extLst>
                <a:ext uri="{FF2B5EF4-FFF2-40B4-BE49-F238E27FC236}">
                  <a16:creationId xmlns:a16="http://schemas.microsoft.com/office/drawing/2014/main" id="{E2F5F57D-04A3-854F-8735-D0C187C88C8A}"/>
                </a:ext>
              </a:extLst>
            </p:cNvPr>
            <p:cNvCxnSpPr>
              <a:cxnSpLocks/>
              <a:stCxn id="9" idx="2"/>
              <a:endCxn id="10" idx="0"/>
            </p:cNvCxnSpPr>
            <p:nvPr/>
          </p:nvCxnSpPr>
          <p:spPr bwMode="auto">
            <a:xfrm>
              <a:off x="4457700" y="4496196"/>
              <a:ext cx="270250" cy="506104"/>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5" name="Rectangle 14">
              <a:extLst>
                <a:ext uri="{FF2B5EF4-FFF2-40B4-BE49-F238E27FC236}">
                  <a16:creationId xmlns:a16="http://schemas.microsoft.com/office/drawing/2014/main" id="{66C21F12-131E-4A43-AD50-51C0AD788C64}"/>
                </a:ext>
              </a:extLst>
            </p:cNvPr>
            <p:cNvSpPr/>
            <p:nvPr/>
          </p:nvSpPr>
          <p:spPr>
            <a:xfrm>
              <a:off x="3073701" y="4968761"/>
              <a:ext cx="883633" cy="586219"/>
            </a:xfrm>
            <a:prstGeom prst="rect">
              <a:avLst/>
            </a:prstGeom>
          </p:spPr>
          <p:txBody>
            <a:bodyPr wrap="square">
              <a:spAutoFit/>
            </a:bodyPr>
            <a:lstStyle/>
            <a:p>
              <a:r>
                <a:rPr lang="en-US" sz="400" b="0" dirty="0"/>
                <a:t>Has cohesive set of 1 ..</a:t>
              </a:r>
            </a:p>
          </p:txBody>
        </p:sp>
        <p:cxnSp>
          <p:nvCxnSpPr>
            <p:cNvPr id="16" name="Straight Arrow Connector 15">
              <a:extLst>
                <a:ext uri="{FF2B5EF4-FFF2-40B4-BE49-F238E27FC236}">
                  <a16:creationId xmlns:a16="http://schemas.microsoft.com/office/drawing/2014/main" id="{59BF273C-E715-504E-884A-118FC6CE8054}"/>
                </a:ext>
              </a:extLst>
            </p:cNvPr>
            <p:cNvCxnSpPr>
              <a:cxnSpLocks/>
              <a:stCxn id="8" idx="3"/>
              <a:endCxn id="10" idx="1"/>
            </p:cNvCxnSpPr>
            <p:nvPr/>
          </p:nvCxnSpPr>
          <p:spPr bwMode="auto">
            <a:xfrm>
              <a:off x="3380189" y="4797605"/>
              <a:ext cx="852461" cy="35709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7" name="Rectangle 16">
              <a:extLst>
                <a:ext uri="{FF2B5EF4-FFF2-40B4-BE49-F238E27FC236}">
                  <a16:creationId xmlns:a16="http://schemas.microsoft.com/office/drawing/2014/main" id="{BDF4635C-FDFF-F542-93F9-CFDC9F246CD5}"/>
                </a:ext>
              </a:extLst>
            </p:cNvPr>
            <p:cNvSpPr/>
            <p:nvPr/>
          </p:nvSpPr>
          <p:spPr>
            <a:xfrm>
              <a:off x="4543737" y="4532367"/>
              <a:ext cx="1151156" cy="325676"/>
            </a:xfrm>
            <a:prstGeom prst="rect">
              <a:avLst/>
            </a:prstGeom>
          </p:spPr>
          <p:txBody>
            <a:bodyPr wrap="none">
              <a:spAutoFit/>
            </a:bodyPr>
            <a:lstStyle/>
            <a:p>
              <a:r>
                <a:rPr lang="en-US" sz="400" b="0" dirty="0"/>
                <a:t>Ordered set of 1 ..</a:t>
              </a:r>
            </a:p>
          </p:txBody>
        </p:sp>
        <p:cxnSp>
          <p:nvCxnSpPr>
            <p:cNvPr id="18" name="Straight Arrow Connector 17">
              <a:extLst>
                <a:ext uri="{FF2B5EF4-FFF2-40B4-BE49-F238E27FC236}">
                  <a16:creationId xmlns:a16="http://schemas.microsoft.com/office/drawing/2014/main" id="{7ECA5934-DE27-8E4A-BC82-DC3ADFC804D6}"/>
                </a:ext>
              </a:extLst>
            </p:cNvPr>
            <p:cNvCxnSpPr>
              <a:cxnSpLocks/>
              <a:stCxn id="10" idx="3"/>
              <a:endCxn id="11" idx="1"/>
            </p:cNvCxnSpPr>
            <p:nvPr/>
          </p:nvCxnSpPr>
          <p:spPr bwMode="auto">
            <a:xfrm>
              <a:off x="5223250" y="5154700"/>
              <a:ext cx="733803" cy="401429"/>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9" name="Rectangle 18">
              <a:extLst>
                <a:ext uri="{FF2B5EF4-FFF2-40B4-BE49-F238E27FC236}">
                  <a16:creationId xmlns:a16="http://schemas.microsoft.com/office/drawing/2014/main" id="{BF2466AA-30B7-4D4A-8CE2-E0D397D36557}"/>
                </a:ext>
              </a:extLst>
            </p:cNvPr>
            <p:cNvSpPr/>
            <p:nvPr/>
          </p:nvSpPr>
          <p:spPr>
            <a:xfrm>
              <a:off x="5318439" y="5025972"/>
              <a:ext cx="878818" cy="325676"/>
            </a:xfrm>
            <a:prstGeom prst="rect">
              <a:avLst/>
            </a:prstGeom>
          </p:spPr>
          <p:txBody>
            <a:bodyPr wrap="none">
              <a:spAutoFit/>
            </a:bodyPr>
            <a:lstStyle/>
            <a:p>
              <a:r>
                <a:rPr lang="en-US" sz="400" b="0" dirty="0"/>
                <a:t>Performs …</a:t>
              </a:r>
            </a:p>
          </p:txBody>
        </p:sp>
        <p:sp>
          <p:nvSpPr>
            <p:cNvPr id="20" name="Rectangle 19">
              <a:extLst>
                <a:ext uri="{FF2B5EF4-FFF2-40B4-BE49-F238E27FC236}">
                  <a16:creationId xmlns:a16="http://schemas.microsoft.com/office/drawing/2014/main" id="{7AB99B78-F7CD-3B44-B0AC-81DA93DD2895}"/>
                </a:ext>
              </a:extLst>
            </p:cNvPr>
            <p:cNvSpPr/>
            <p:nvPr/>
          </p:nvSpPr>
          <p:spPr bwMode="auto">
            <a:xfrm>
              <a:off x="1663157" y="533809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Product</a:t>
              </a:r>
            </a:p>
          </p:txBody>
        </p:sp>
        <p:cxnSp>
          <p:nvCxnSpPr>
            <p:cNvPr id="21" name="Straight Arrow Connector 20">
              <a:extLst>
                <a:ext uri="{FF2B5EF4-FFF2-40B4-BE49-F238E27FC236}">
                  <a16:creationId xmlns:a16="http://schemas.microsoft.com/office/drawing/2014/main" id="{33B6C1DE-A394-2547-8862-69A17E25A06C}"/>
                </a:ext>
              </a:extLst>
            </p:cNvPr>
            <p:cNvCxnSpPr>
              <a:cxnSpLocks/>
              <a:stCxn id="7" idx="2"/>
              <a:endCxn id="20" idx="0"/>
            </p:cNvCxnSpPr>
            <p:nvPr/>
          </p:nvCxnSpPr>
          <p:spPr bwMode="auto">
            <a:xfrm>
              <a:off x="1802575" y="4280423"/>
              <a:ext cx="279682" cy="105767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2" name="Rectangle 21">
              <a:extLst>
                <a:ext uri="{FF2B5EF4-FFF2-40B4-BE49-F238E27FC236}">
                  <a16:creationId xmlns:a16="http://schemas.microsoft.com/office/drawing/2014/main" id="{720397CE-B750-7648-8971-DB568A222805}"/>
                </a:ext>
              </a:extLst>
            </p:cNvPr>
            <p:cNvSpPr/>
            <p:nvPr/>
          </p:nvSpPr>
          <p:spPr>
            <a:xfrm>
              <a:off x="1183320" y="4546007"/>
              <a:ext cx="768660" cy="325676"/>
            </a:xfrm>
            <a:prstGeom prst="rect">
              <a:avLst/>
            </a:prstGeom>
          </p:spPr>
          <p:txBody>
            <a:bodyPr wrap="none">
              <a:spAutoFit/>
            </a:bodyPr>
            <a:lstStyle/>
            <a:p>
              <a:r>
                <a:rPr lang="en-US" sz="400" b="0" dirty="0"/>
                <a:t>Produces</a:t>
              </a:r>
            </a:p>
          </p:txBody>
        </p:sp>
        <p:sp>
          <p:nvSpPr>
            <p:cNvPr id="23" name="Rectangle 22">
              <a:extLst>
                <a:ext uri="{FF2B5EF4-FFF2-40B4-BE49-F238E27FC236}">
                  <a16:creationId xmlns:a16="http://schemas.microsoft.com/office/drawing/2014/main" id="{5C7790D9-6671-9F4A-8864-071A58BBD951}"/>
                </a:ext>
              </a:extLst>
            </p:cNvPr>
            <p:cNvSpPr/>
            <p:nvPr/>
          </p:nvSpPr>
          <p:spPr bwMode="auto">
            <a:xfrm>
              <a:off x="4605641" y="5761601"/>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Work</a:t>
              </a:r>
            </a:p>
          </p:txBody>
        </p:sp>
        <p:cxnSp>
          <p:nvCxnSpPr>
            <p:cNvPr id="24" name="Straight Arrow Connector 23">
              <a:extLst>
                <a:ext uri="{FF2B5EF4-FFF2-40B4-BE49-F238E27FC236}">
                  <a16:creationId xmlns:a16="http://schemas.microsoft.com/office/drawing/2014/main" id="{BB3BA799-D39B-6444-93D7-6C6116F47F30}"/>
                </a:ext>
              </a:extLst>
            </p:cNvPr>
            <p:cNvCxnSpPr>
              <a:cxnSpLocks/>
              <a:stCxn id="10" idx="2"/>
              <a:endCxn id="23" idx="0"/>
            </p:cNvCxnSpPr>
            <p:nvPr/>
          </p:nvCxnSpPr>
          <p:spPr bwMode="auto">
            <a:xfrm>
              <a:off x="4727950" y="5307100"/>
              <a:ext cx="372991" cy="45450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5" name="Rectangle 24">
              <a:extLst>
                <a:ext uri="{FF2B5EF4-FFF2-40B4-BE49-F238E27FC236}">
                  <a16:creationId xmlns:a16="http://schemas.microsoft.com/office/drawing/2014/main" id="{E046B1C8-1211-7C43-B430-9B8AC8DC63A5}"/>
                </a:ext>
              </a:extLst>
            </p:cNvPr>
            <p:cNvSpPr/>
            <p:nvPr/>
          </p:nvSpPr>
          <p:spPr>
            <a:xfrm>
              <a:off x="4947715" y="5440713"/>
              <a:ext cx="554464" cy="325676"/>
            </a:xfrm>
            <a:prstGeom prst="rect">
              <a:avLst/>
            </a:prstGeom>
          </p:spPr>
          <p:txBody>
            <a:bodyPr wrap="none">
              <a:spAutoFit/>
            </a:bodyPr>
            <a:lstStyle/>
            <a:p>
              <a:r>
                <a:rPr lang="en-US" sz="400" b="0" dirty="0"/>
                <a:t>Is …</a:t>
              </a:r>
            </a:p>
          </p:txBody>
        </p:sp>
        <p:sp>
          <p:nvSpPr>
            <p:cNvPr id="26" name="Rectangle 25">
              <a:extLst>
                <a:ext uri="{FF2B5EF4-FFF2-40B4-BE49-F238E27FC236}">
                  <a16:creationId xmlns:a16="http://schemas.microsoft.com/office/drawing/2014/main" id="{A7F65E85-70ED-744E-8335-FDF5148B1A19}"/>
                </a:ext>
              </a:extLst>
            </p:cNvPr>
            <p:cNvSpPr/>
            <p:nvPr/>
          </p:nvSpPr>
          <p:spPr bwMode="auto">
            <a:xfrm>
              <a:off x="7174675" y="6157596"/>
              <a:ext cx="990600" cy="369332"/>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err="1">
                  <a:ln>
                    <a:noFill/>
                  </a:ln>
                  <a:solidFill>
                    <a:schemeClr val="tx1"/>
                  </a:solidFill>
                  <a:effectLst/>
                  <a:latin typeface="Arial" pitchFamily="-107" charset="0"/>
                </a:rPr>
                <a:t>OperationsObject</a:t>
              </a:r>
              <a:endParaRPr kumimoji="0" lang="en-US" sz="500" b="1" i="0" u="none" strike="noStrike" cap="none" normalizeH="0" baseline="0" dirty="0">
                <a:ln>
                  <a:noFill/>
                </a:ln>
                <a:solidFill>
                  <a:schemeClr val="tx1"/>
                </a:solidFill>
                <a:effectLst/>
                <a:latin typeface="Arial" pitchFamily="-107" charset="0"/>
              </a:endParaRPr>
            </a:p>
          </p:txBody>
        </p:sp>
        <p:cxnSp>
          <p:nvCxnSpPr>
            <p:cNvPr id="27" name="Straight Arrow Connector 26">
              <a:extLst>
                <a:ext uri="{FF2B5EF4-FFF2-40B4-BE49-F238E27FC236}">
                  <a16:creationId xmlns:a16="http://schemas.microsoft.com/office/drawing/2014/main" id="{336F3CA4-E5F4-0E45-9372-31C070B151A7}"/>
                </a:ext>
              </a:extLst>
            </p:cNvPr>
            <p:cNvCxnSpPr>
              <a:cxnSpLocks/>
              <a:stCxn id="11" idx="3"/>
              <a:endCxn id="26" idx="0"/>
            </p:cNvCxnSpPr>
            <p:nvPr/>
          </p:nvCxnSpPr>
          <p:spPr bwMode="auto">
            <a:xfrm>
              <a:off x="6947653" y="5556129"/>
              <a:ext cx="722322" cy="601467"/>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8" name="Rectangle 27">
              <a:extLst>
                <a:ext uri="{FF2B5EF4-FFF2-40B4-BE49-F238E27FC236}">
                  <a16:creationId xmlns:a16="http://schemas.microsoft.com/office/drawing/2014/main" id="{6F6328F0-30F6-ED4E-9A7E-91B9ABEDF793}"/>
                </a:ext>
              </a:extLst>
            </p:cNvPr>
            <p:cNvSpPr/>
            <p:nvPr/>
          </p:nvSpPr>
          <p:spPr>
            <a:xfrm>
              <a:off x="7095734" y="5355415"/>
              <a:ext cx="821890" cy="455949"/>
            </a:xfrm>
            <a:prstGeom prst="rect">
              <a:avLst/>
            </a:prstGeom>
          </p:spPr>
          <p:txBody>
            <a:bodyPr wrap="square">
              <a:spAutoFit/>
            </a:bodyPr>
            <a:lstStyle/>
            <a:p>
              <a:r>
                <a:rPr lang="en-US" sz="400" b="0" dirty="0"/>
                <a:t>Occurs  within …</a:t>
              </a:r>
            </a:p>
          </p:txBody>
        </p:sp>
      </p:grpSp>
      <p:sp>
        <p:nvSpPr>
          <p:cNvPr id="30" name="Rectangle 29">
            <a:extLst>
              <a:ext uri="{FF2B5EF4-FFF2-40B4-BE49-F238E27FC236}">
                <a16:creationId xmlns:a16="http://schemas.microsoft.com/office/drawing/2014/main" id="{EAD1555E-4718-BB42-9FA1-2936F6BCA814}"/>
              </a:ext>
            </a:extLst>
          </p:cNvPr>
          <p:cNvSpPr/>
          <p:nvPr/>
        </p:nvSpPr>
        <p:spPr>
          <a:xfrm>
            <a:off x="4546211" y="1035846"/>
            <a:ext cx="1856302" cy="461665"/>
          </a:xfrm>
          <a:prstGeom prst="rect">
            <a:avLst/>
          </a:prstGeom>
        </p:spPr>
        <p:txBody>
          <a:bodyPr wrap="square">
            <a:spAutoFit/>
          </a:bodyPr>
          <a:lstStyle/>
          <a:p>
            <a:r>
              <a:rPr lang="en-US" sz="800" dirty="0">
                <a:latin typeface="Arial" pitchFamily="-107" charset="0"/>
              </a:rPr>
              <a:t>If </a:t>
            </a:r>
            <a:r>
              <a:rPr lang="en-US" sz="800" i="1" dirty="0">
                <a:latin typeface="Arial" pitchFamily="-107" charset="0"/>
              </a:rPr>
              <a:t>these</a:t>
            </a:r>
            <a:r>
              <a:rPr lang="en-US" sz="800" dirty="0">
                <a:latin typeface="Arial" pitchFamily="-107" charset="0"/>
              </a:rPr>
              <a:t> are the definitions of terms and relationships, does </a:t>
            </a:r>
            <a:r>
              <a:rPr lang="en-US" sz="800" i="1" dirty="0">
                <a:latin typeface="Arial" pitchFamily="-107" charset="0"/>
              </a:rPr>
              <a:t>this ontology </a:t>
            </a:r>
            <a:r>
              <a:rPr lang="en-US" sz="800" dirty="0">
                <a:latin typeface="Arial" pitchFamily="-107" charset="0"/>
              </a:rPr>
              <a:t>accurately reflect them?</a:t>
            </a:r>
            <a:endParaRPr lang="en-US" dirty="0"/>
          </a:p>
        </p:txBody>
      </p:sp>
      <p:cxnSp>
        <p:nvCxnSpPr>
          <p:cNvPr id="31" name="Straight Arrow Connector 30">
            <a:extLst>
              <a:ext uri="{FF2B5EF4-FFF2-40B4-BE49-F238E27FC236}">
                <a16:creationId xmlns:a16="http://schemas.microsoft.com/office/drawing/2014/main" id="{A1F51DAD-C619-F04A-82B6-442D5F0D2DEE}"/>
              </a:ext>
            </a:extLst>
          </p:cNvPr>
          <p:cNvCxnSpPr>
            <a:cxnSpLocks/>
          </p:cNvCxnSpPr>
          <p:nvPr/>
        </p:nvCxnSpPr>
        <p:spPr bwMode="auto">
          <a:xfrm>
            <a:off x="5015507" y="1497511"/>
            <a:ext cx="614251" cy="870397"/>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cxnSp>
        <p:nvCxnSpPr>
          <p:cNvPr id="34" name="Straight Arrow Connector 33">
            <a:extLst>
              <a:ext uri="{FF2B5EF4-FFF2-40B4-BE49-F238E27FC236}">
                <a16:creationId xmlns:a16="http://schemas.microsoft.com/office/drawing/2014/main" id="{F6D107CE-F0E2-AE4F-853D-B3F5CB419866}"/>
              </a:ext>
            </a:extLst>
          </p:cNvPr>
          <p:cNvCxnSpPr>
            <a:cxnSpLocks/>
          </p:cNvCxnSpPr>
          <p:nvPr/>
        </p:nvCxnSpPr>
        <p:spPr bwMode="auto">
          <a:xfrm flipH="1">
            <a:off x="3679836" y="1195116"/>
            <a:ext cx="1046567" cy="272936"/>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spTree>
    <p:extLst>
      <p:ext uri="{BB962C8B-B14F-4D97-AF65-F5344CB8AC3E}">
        <p14:creationId xmlns:p14="http://schemas.microsoft.com/office/powerpoint/2010/main" val="2768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p:txBody>
          <a:bodyPr/>
          <a:lstStyle/>
          <a:p>
            <a:r>
              <a:rPr lang="en-US" dirty="0"/>
              <a:t>Relationships between different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p:txBody>
          <a:bodyPr/>
          <a:lstStyle/>
          <a:p>
            <a:r>
              <a:rPr lang="en-US" dirty="0"/>
              <a:t>Functional View</a:t>
            </a:r>
          </a:p>
          <a:p>
            <a:pPr lvl="1"/>
            <a:r>
              <a:rPr lang="en-US" dirty="0"/>
              <a:t>Shows Functions (and associated Functional Group using color coding)</a:t>
            </a:r>
          </a:p>
          <a:p>
            <a:pPr lvl="1"/>
            <a:r>
              <a:rPr lang="en-US" dirty="0"/>
              <a:t>Shows Provided Interfaces</a:t>
            </a:r>
          </a:p>
          <a:p>
            <a:pPr lvl="1"/>
            <a:r>
              <a:rPr lang="en-US" dirty="0"/>
              <a:t>Shows Data that is exchanged (defined in Information Views)</a:t>
            </a:r>
          </a:p>
          <a:p>
            <a:endParaRPr lang="en-US" dirty="0"/>
          </a:p>
          <a:p>
            <a:r>
              <a:rPr lang="en-US" dirty="0"/>
              <a:t>Activity View</a:t>
            </a:r>
          </a:p>
          <a:p>
            <a:pPr lvl="1"/>
            <a:r>
              <a:rPr lang="en-US" dirty="0"/>
              <a:t>Shows Functional Group (vertical </a:t>
            </a:r>
            <a:r>
              <a:rPr lang="en-US" dirty="0" err="1"/>
              <a:t>swimlanes</a:t>
            </a:r>
            <a:r>
              <a:rPr lang="en-US" dirty="0"/>
              <a:t>)</a:t>
            </a:r>
          </a:p>
          <a:p>
            <a:pPr lvl="1"/>
            <a:r>
              <a:rPr lang="en-US" dirty="0"/>
              <a:t>Shows temporal ordering of flows (starting upper left in this case)</a:t>
            </a:r>
          </a:p>
          <a:p>
            <a:pPr lvl="1"/>
            <a:r>
              <a:rPr lang="en-US" dirty="0"/>
              <a:t>May show timing and duration</a:t>
            </a:r>
          </a:p>
          <a:p>
            <a:pPr lvl="1"/>
            <a:r>
              <a:rPr lang="en-US" dirty="0"/>
              <a:t>Names the Data objects that are exchanged</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10"/>
          </p:nvPr>
        </p:nvSpPr>
        <p:spPr/>
        <p:txBody>
          <a:bodyPr/>
          <a:lstStyle/>
          <a:p>
            <a:r>
              <a:rPr lang="en-US"/>
              <a:t>25 May 2021</a:t>
            </a:r>
            <a:endParaRPr lang="en-US" dirty="0"/>
          </a:p>
        </p:txBody>
      </p:sp>
    </p:spTree>
    <p:extLst>
      <p:ext uri="{BB962C8B-B14F-4D97-AF65-F5344CB8AC3E}">
        <p14:creationId xmlns:p14="http://schemas.microsoft.com/office/powerpoint/2010/main" val="1077775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Functional Viewpoint – Telemetry &amp; Mission Operations Functions &amp; Service Interfaces</a:t>
            </a:r>
          </a:p>
        </p:txBody>
      </p:sp>
      <p:sp>
        <p:nvSpPr>
          <p:cNvPr id="4" name="Date Placeholder 3"/>
          <p:cNvSpPr>
            <a:spLocks noGrp="1"/>
          </p:cNvSpPr>
          <p:nvPr>
            <p:ph type="dt" sz="half" idx="2"/>
          </p:nvPr>
        </p:nvSpPr>
        <p:spPr/>
        <p:txBody>
          <a:bodyPr/>
          <a:lstStyle/>
          <a:p>
            <a:r>
              <a:rPr lang="en-US"/>
              <a:t>25 May 2021</a:t>
            </a:r>
            <a:endParaRPr lang="en-GB" dirty="0"/>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100291" y="2958995"/>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Chan</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8"/>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TLM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6"/>
            <a:ext cx="404935"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bwMode="auto">
          <a:xfrm>
            <a:off x="1667920" y="330781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L0Data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CLTU</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7"/>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Frames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6451067" y="1552284"/>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6"/>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Meta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ProcSci</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7"/>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159462"/>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SciPlan</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CorrAct</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3"/>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AppSeq</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7"/>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Cmds</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692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F2AE2DB-C9E9-2047-9AA5-3D9AA4F869C6}"/>
              </a:ext>
            </a:extLst>
          </p:cNvPr>
          <p:cNvSpPr/>
          <p:nvPr/>
        </p:nvSpPr>
        <p:spPr bwMode="auto">
          <a:xfrm>
            <a:off x="7659506" y="866116"/>
            <a:ext cx="1381406"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4" name="Rectangle 133">
            <a:extLst>
              <a:ext uri="{FF2B5EF4-FFF2-40B4-BE49-F238E27FC236}">
                <a16:creationId xmlns:a16="http://schemas.microsoft.com/office/drawing/2014/main" id="{995F5B63-950D-8D4E-B061-A344DF9AE269}"/>
              </a:ext>
            </a:extLst>
          </p:cNvPr>
          <p:cNvSpPr/>
          <p:nvPr/>
        </p:nvSpPr>
        <p:spPr bwMode="auto">
          <a:xfrm>
            <a:off x="5994426" y="866116"/>
            <a:ext cx="1665553"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3" name="Rectangle 132">
            <a:extLst>
              <a:ext uri="{FF2B5EF4-FFF2-40B4-BE49-F238E27FC236}">
                <a16:creationId xmlns:a16="http://schemas.microsoft.com/office/drawing/2014/main" id="{52949F5C-99DD-4040-8617-0D4AC38FFA44}"/>
              </a:ext>
            </a:extLst>
          </p:cNvPr>
          <p:cNvSpPr/>
          <p:nvPr/>
        </p:nvSpPr>
        <p:spPr bwMode="auto">
          <a:xfrm>
            <a:off x="4174648"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29" name="Rectangle 128">
            <a:extLst>
              <a:ext uri="{FF2B5EF4-FFF2-40B4-BE49-F238E27FC236}">
                <a16:creationId xmlns:a16="http://schemas.microsoft.com/office/drawing/2014/main" id="{003310DB-FDA7-764A-8EBD-906CE95D30BE}"/>
              </a:ext>
            </a:extLst>
          </p:cNvPr>
          <p:cNvSpPr/>
          <p:nvPr/>
        </p:nvSpPr>
        <p:spPr bwMode="auto">
          <a:xfrm>
            <a:off x="2354460"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28" name="Rectangle 127">
            <a:extLst>
              <a:ext uri="{FF2B5EF4-FFF2-40B4-BE49-F238E27FC236}">
                <a16:creationId xmlns:a16="http://schemas.microsoft.com/office/drawing/2014/main" id="{7E492AEA-A155-1F4F-A0F1-65215C9565AD}"/>
              </a:ext>
            </a:extLst>
          </p:cNvPr>
          <p:cNvSpPr/>
          <p:nvPr/>
        </p:nvSpPr>
        <p:spPr bwMode="auto">
          <a:xfrm>
            <a:off x="137836" y="866116"/>
            <a:ext cx="222508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2" name="Title 1">
            <a:extLst>
              <a:ext uri="{FF2B5EF4-FFF2-40B4-BE49-F238E27FC236}">
                <a16:creationId xmlns:a16="http://schemas.microsoft.com/office/drawing/2014/main" id="{0D6943E3-C08F-3740-ACE5-5486C476B8CF}"/>
              </a:ext>
            </a:extLst>
          </p:cNvPr>
          <p:cNvSpPr>
            <a:spLocks noGrp="1"/>
          </p:cNvSpPr>
          <p:nvPr>
            <p:ph type="title"/>
          </p:nvPr>
        </p:nvSpPr>
        <p:spPr>
          <a:xfrm>
            <a:off x="609600" y="274638"/>
            <a:ext cx="8229600" cy="563562"/>
          </a:xfrm>
        </p:spPr>
        <p:txBody>
          <a:bodyPr/>
          <a:lstStyle/>
          <a:p>
            <a:r>
              <a:rPr lang="en-US" dirty="0"/>
              <a:t>Operations Viewpoint - Activity Diagram</a:t>
            </a:r>
          </a:p>
        </p:txBody>
      </p:sp>
      <p:sp>
        <p:nvSpPr>
          <p:cNvPr id="4" name="Date Placeholder 3">
            <a:extLst>
              <a:ext uri="{FF2B5EF4-FFF2-40B4-BE49-F238E27FC236}">
                <a16:creationId xmlns:a16="http://schemas.microsoft.com/office/drawing/2014/main" id="{5816D102-CF14-154E-BC30-9CB3A8F97CEF}"/>
              </a:ext>
            </a:extLst>
          </p:cNvPr>
          <p:cNvSpPr>
            <a:spLocks noGrp="1"/>
          </p:cNvSpPr>
          <p:nvPr>
            <p:ph type="dt" sz="half" idx="10"/>
          </p:nvPr>
        </p:nvSpPr>
        <p:spPr/>
        <p:txBody>
          <a:bodyPr/>
          <a:lstStyle/>
          <a:p>
            <a:pPr>
              <a:defRPr/>
            </a:pPr>
            <a:r>
              <a:rPr lang="en-US" dirty="0"/>
              <a:t>18 May 2021</a:t>
            </a:r>
          </a:p>
        </p:txBody>
      </p:sp>
      <p:sp>
        <p:nvSpPr>
          <p:cNvPr id="5" name="Rounded Rectangle 4">
            <a:extLst>
              <a:ext uri="{FF2B5EF4-FFF2-40B4-BE49-F238E27FC236}">
                <a16:creationId xmlns:a16="http://schemas.microsoft.com/office/drawing/2014/main" id="{A3D98747-06C1-FD44-AA8A-B595DB19426F}"/>
              </a:ext>
            </a:extLst>
          </p:cNvPr>
          <p:cNvSpPr/>
          <p:nvPr/>
        </p:nvSpPr>
        <p:spPr bwMode="auto">
          <a:xfrm>
            <a:off x="711238" y="2291117"/>
            <a:ext cx="914400" cy="41910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100" b="0" i="0" u="none" strike="noStrike" cap="none" normalizeH="0" baseline="0" dirty="0">
                <a:ln>
                  <a:noFill/>
                </a:ln>
                <a:solidFill>
                  <a:schemeClr val="tx1"/>
                </a:solidFill>
                <a:effectLst/>
                <a:latin typeface="Arial" pitchFamily="-107" charset="0"/>
              </a:rPr>
              <a:t>Process Telemetry</a:t>
            </a:r>
          </a:p>
        </p:txBody>
      </p:sp>
      <p:sp>
        <p:nvSpPr>
          <p:cNvPr id="6" name="Rectangle 5">
            <a:extLst>
              <a:ext uri="{FF2B5EF4-FFF2-40B4-BE49-F238E27FC236}">
                <a16:creationId xmlns:a16="http://schemas.microsoft.com/office/drawing/2014/main" id="{4CE3467D-498B-D544-9DED-0212660A63A8}"/>
              </a:ext>
            </a:extLst>
          </p:cNvPr>
          <p:cNvSpPr/>
          <p:nvPr/>
        </p:nvSpPr>
        <p:spPr bwMode="auto">
          <a:xfrm>
            <a:off x="1391408" y="1531847"/>
            <a:ext cx="897960" cy="323891"/>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Channelized data</a:t>
            </a:r>
          </a:p>
        </p:txBody>
      </p:sp>
      <p:sp>
        <p:nvSpPr>
          <p:cNvPr id="9" name="Rounded Rectangle 8">
            <a:extLst>
              <a:ext uri="{FF2B5EF4-FFF2-40B4-BE49-F238E27FC236}">
                <a16:creationId xmlns:a16="http://schemas.microsoft.com/office/drawing/2014/main" id="{1F82CB6C-9BD4-174D-93A8-F7A2AE49D4E3}"/>
              </a:ext>
            </a:extLst>
          </p:cNvPr>
          <p:cNvSpPr/>
          <p:nvPr/>
        </p:nvSpPr>
        <p:spPr bwMode="auto">
          <a:xfrm>
            <a:off x="6134641" y="1620838"/>
            <a:ext cx="1238459" cy="45720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100" b="0" i="0" u="none" strike="noStrike" cap="none" normalizeH="0" baseline="0" dirty="0">
                <a:ln>
                  <a:noFill/>
                </a:ln>
                <a:solidFill>
                  <a:schemeClr val="tx1"/>
                </a:solidFill>
                <a:effectLst/>
                <a:latin typeface="Arial" pitchFamily="-107" charset="0"/>
              </a:rPr>
              <a:t>S/C and Trend Analysis </a:t>
            </a:r>
          </a:p>
        </p:txBody>
      </p:sp>
      <p:sp>
        <p:nvSpPr>
          <p:cNvPr id="20" name="Rectangle 19">
            <a:extLst>
              <a:ext uri="{FF2B5EF4-FFF2-40B4-BE49-F238E27FC236}">
                <a16:creationId xmlns:a16="http://schemas.microsoft.com/office/drawing/2014/main" id="{5A3E5A26-A009-D141-8CFD-C587CC748651}"/>
              </a:ext>
            </a:extLst>
          </p:cNvPr>
          <p:cNvSpPr/>
          <p:nvPr/>
        </p:nvSpPr>
        <p:spPr bwMode="auto">
          <a:xfrm>
            <a:off x="6408339" y="2327492"/>
            <a:ext cx="914400" cy="38100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Corrective Action</a:t>
            </a:r>
          </a:p>
        </p:txBody>
      </p:sp>
      <p:cxnSp>
        <p:nvCxnSpPr>
          <p:cNvPr id="23" name="Elbow Connector 22">
            <a:extLst>
              <a:ext uri="{FF2B5EF4-FFF2-40B4-BE49-F238E27FC236}">
                <a16:creationId xmlns:a16="http://schemas.microsoft.com/office/drawing/2014/main" id="{B56DCD80-7948-0944-9B84-FD25065FB682}"/>
              </a:ext>
            </a:extLst>
          </p:cNvPr>
          <p:cNvCxnSpPr>
            <a:cxnSpLocks/>
            <a:stCxn id="9" idx="2"/>
            <a:endCxn id="20" idx="0"/>
          </p:cNvCxnSpPr>
          <p:nvPr/>
        </p:nvCxnSpPr>
        <p:spPr bwMode="auto">
          <a:xfrm rot="16200000" flipH="1">
            <a:off x="6684978" y="2146931"/>
            <a:ext cx="249454" cy="11166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25" name="Rounded Rectangle 24">
            <a:extLst>
              <a:ext uri="{FF2B5EF4-FFF2-40B4-BE49-F238E27FC236}">
                <a16:creationId xmlns:a16="http://schemas.microsoft.com/office/drawing/2014/main" id="{3E288002-5226-3442-A9B3-64B57A15422F}"/>
              </a:ext>
            </a:extLst>
          </p:cNvPr>
          <p:cNvSpPr/>
          <p:nvPr/>
        </p:nvSpPr>
        <p:spPr bwMode="auto">
          <a:xfrm>
            <a:off x="6316373" y="3048000"/>
            <a:ext cx="1238459" cy="45720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100" b="0" dirty="0">
                <a:latin typeface="Arial" pitchFamily="-107" charset="0"/>
              </a:rPr>
              <a:t>Planning &amp; Sequencing</a:t>
            </a:r>
            <a:endParaRPr kumimoji="0" lang="en-US" sz="1100" b="0" i="0" u="none" strike="noStrike" cap="none" normalizeH="0" baseline="0" dirty="0">
              <a:ln>
                <a:noFill/>
              </a:ln>
              <a:solidFill>
                <a:schemeClr val="tx1"/>
              </a:solidFill>
              <a:effectLst/>
              <a:latin typeface="Arial" pitchFamily="-107" charset="0"/>
            </a:endParaRPr>
          </a:p>
        </p:txBody>
      </p:sp>
      <p:cxnSp>
        <p:nvCxnSpPr>
          <p:cNvPr id="26" name="Elbow Connector 25">
            <a:extLst>
              <a:ext uri="{FF2B5EF4-FFF2-40B4-BE49-F238E27FC236}">
                <a16:creationId xmlns:a16="http://schemas.microsoft.com/office/drawing/2014/main" id="{D032BCB3-3236-3841-BBF0-03B35BB3EB08}"/>
              </a:ext>
            </a:extLst>
          </p:cNvPr>
          <p:cNvCxnSpPr>
            <a:cxnSpLocks/>
            <a:stCxn id="20" idx="2"/>
            <a:endCxn id="25" idx="0"/>
          </p:cNvCxnSpPr>
          <p:nvPr/>
        </p:nvCxnSpPr>
        <p:spPr bwMode="auto">
          <a:xfrm rot="16200000" flipH="1">
            <a:off x="6730817" y="2843214"/>
            <a:ext cx="339508" cy="7006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29" name="Rectangle 28">
            <a:extLst>
              <a:ext uri="{FF2B5EF4-FFF2-40B4-BE49-F238E27FC236}">
                <a16:creationId xmlns:a16="http://schemas.microsoft.com/office/drawing/2014/main" id="{A6133823-6AD5-4B48-9FCE-B68A1C2381B9}"/>
              </a:ext>
            </a:extLst>
          </p:cNvPr>
          <p:cNvSpPr/>
          <p:nvPr/>
        </p:nvSpPr>
        <p:spPr bwMode="auto">
          <a:xfrm>
            <a:off x="6184706" y="4347410"/>
            <a:ext cx="1349532" cy="24630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Approved Sequence</a:t>
            </a:r>
          </a:p>
        </p:txBody>
      </p:sp>
      <p:cxnSp>
        <p:nvCxnSpPr>
          <p:cNvPr id="30" name="Elbow Connector 29">
            <a:extLst>
              <a:ext uri="{FF2B5EF4-FFF2-40B4-BE49-F238E27FC236}">
                <a16:creationId xmlns:a16="http://schemas.microsoft.com/office/drawing/2014/main" id="{1CD1F996-430A-C542-A80A-975106484A4D}"/>
              </a:ext>
            </a:extLst>
          </p:cNvPr>
          <p:cNvCxnSpPr>
            <a:cxnSpLocks/>
            <a:stCxn id="25" idx="2"/>
            <a:endCxn id="29" idx="0"/>
          </p:cNvCxnSpPr>
          <p:nvPr/>
        </p:nvCxnSpPr>
        <p:spPr bwMode="auto">
          <a:xfrm rot="5400000">
            <a:off x="6476433" y="3888240"/>
            <a:ext cx="842210" cy="7613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37" name="Rounded Rectangle 36">
            <a:extLst>
              <a:ext uri="{FF2B5EF4-FFF2-40B4-BE49-F238E27FC236}">
                <a16:creationId xmlns:a16="http://schemas.microsoft.com/office/drawing/2014/main" id="{4F6D5EA7-2F56-B94B-82DC-7C21F93DFAD2}"/>
              </a:ext>
            </a:extLst>
          </p:cNvPr>
          <p:cNvSpPr/>
          <p:nvPr/>
        </p:nvSpPr>
        <p:spPr bwMode="auto">
          <a:xfrm>
            <a:off x="613175" y="5130906"/>
            <a:ext cx="974689" cy="47254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100" b="0" dirty="0">
                <a:latin typeface="Arial" pitchFamily="-107" charset="0"/>
              </a:rPr>
              <a:t>Uplink Generation</a:t>
            </a:r>
            <a:endParaRPr kumimoji="0" lang="en-US" sz="1100" b="0" i="0" u="none" strike="noStrike" cap="none" normalizeH="0" baseline="0" dirty="0">
              <a:ln>
                <a:noFill/>
              </a:ln>
              <a:solidFill>
                <a:schemeClr val="tx1"/>
              </a:solidFill>
              <a:effectLst/>
              <a:latin typeface="Arial" pitchFamily="-107" charset="0"/>
            </a:endParaRPr>
          </a:p>
        </p:txBody>
      </p:sp>
      <p:sp>
        <p:nvSpPr>
          <p:cNvPr id="41" name="Rectangle 40">
            <a:extLst>
              <a:ext uri="{FF2B5EF4-FFF2-40B4-BE49-F238E27FC236}">
                <a16:creationId xmlns:a16="http://schemas.microsoft.com/office/drawing/2014/main" id="{6C5DC775-FF29-EC46-A5EB-30658C6D4BB7}"/>
              </a:ext>
            </a:extLst>
          </p:cNvPr>
          <p:cNvSpPr/>
          <p:nvPr/>
        </p:nvSpPr>
        <p:spPr bwMode="auto">
          <a:xfrm>
            <a:off x="322384" y="5883294"/>
            <a:ext cx="1028281" cy="21706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Uplink data</a:t>
            </a:r>
          </a:p>
        </p:txBody>
      </p:sp>
      <p:cxnSp>
        <p:nvCxnSpPr>
          <p:cNvPr id="42" name="Elbow Connector 41">
            <a:extLst>
              <a:ext uri="{FF2B5EF4-FFF2-40B4-BE49-F238E27FC236}">
                <a16:creationId xmlns:a16="http://schemas.microsoft.com/office/drawing/2014/main" id="{A83644F9-BDED-B64C-97F4-9B8D16A02FDB}"/>
              </a:ext>
            </a:extLst>
          </p:cNvPr>
          <p:cNvCxnSpPr>
            <a:cxnSpLocks/>
            <a:stCxn id="37" idx="2"/>
            <a:endCxn id="41" idx="0"/>
          </p:cNvCxnSpPr>
          <p:nvPr/>
        </p:nvCxnSpPr>
        <p:spPr bwMode="auto">
          <a:xfrm rot="5400000">
            <a:off x="828601" y="5611374"/>
            <a:ext cx="279845" cy="26399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45" name="TextBox 44">
            <a:extLst>
              <a:ext uri="{FF2B5EF4-FFF2-40B4-BE49-F238E27FC236}">
                <a16:creationId xmlns:a16="http://schemas.microsoft.com/office/drawing/2014/main" id="{B60B4972-9154-9546-BCC2-EDB3F7AD423D}"/>
              </a:ext>
            </a:extLst>
          </p:cNvPr>
          <p:cNvSpPr txBox="1"/>
          <p:nvPr/>
        </p:nvSpPr>
        <p:spPr>
          <a:xfrm>
            <a:off x="5566787" y="2954215"/>
            <a:ext cx="184731" cy="461665"/>
          </a:xfrm>
          <a:prstGeom prst="rect">
            <a:avLst/>
          </a:prstGeom>
          <a:noFill/>
        </p:spPr>
        <p:txBody>
          <a:bodyPr wrap="none" rtlCol="0">
            <a:spAutoFit/>
          </a:bodyPr>
          <a:lstStyle/>
          <a:p>
            <a:endParaRPr lang="en-US" dirty="0"/>
          </a:p>
        </p:txBody>
      </p:sp>
      <p:sp>
        <p:nvSpPr>
          <p:cNvPr id="46" name="Rounded Rectangle 45">
            <a:extLst>
              <a:ext uri="{FF2B5EF4-FFF2-40B4-BE49-F238E27FC236}">
                <a16:creationId xmlns:a16="http://schemas.microsoft.com/office/drawing/2014/main" id="{86009296-6730-F245-9C63-47F7F4E6C133}"/>
              </a:ext>
            </a:extLst>
          </p:cNvPr>
          <p:cNvSpPr/>
          <p:nvPr/>
        </p:nvSpPr>
        <p:spPr bwMode="auto">
          <a:xfrm>
            <a:off x="4521013" y="2641076"/>
            <a:ext cx="1039912" cy="457345"/>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100" b="0" dirty="0">
                <a:latin typeface="Arial" pitchFamily="-107" charset="0"/>
              </a:rPr>
              <a:t>Maneuver</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100" b="0" i="0" u="none" strike="noStrike" cap="none" normalizeH="0" baseline="0" dirty="0">
                <a:ln>
                  <a:noFill/>
                </a:ln>
                <a:solidFill>
                  <a:schemeClr val="tx1"/>
                </a:solidFill>
                <a:effectLst/>
                <a:latin typeface="Arial" pitchFamily="-107" charset="0"/>
              </a:rPr>
              <a:t>Design</a:t>
            </a:r>
          </a:p>
        </p:txBody>
      </p:sp>
      <p:sp>
        <p:nvSpPr>
          <p:cNvPr id="47" name="Rectangle 46">
            <a:extLst>
              <a:ext uri="{FF2B5EF4-FFF2-40B4-BE49-F238E27FC236}">
                <a16:creationId xmlns:a16="http://schemas.microsoft.com/office/drawing/2014/main" id="{1AD46D92-0846-2E41-8F0D-FA4500830FD4}"/>
              </a:ext>
            </a:extLst>
          </p:cNvPr>
          <p:cNvSpPr/>
          <p:nvPr/>
        </p:nvSpPr>
        <p:spPr bwMode="auto">
          <a:xfrm>
            <a:off x="4829489" y="3310784"/>
            <a:ext cx="914400" cy="4992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TCM and/or Pointing Solution</a:t>
            </a:r>
          </a:p>
        </p:txBody>
      </p:sp>
      <p:cxnSp>
        <p:nvCxnSpPr>
          <p:cNvPr id="48" name="Elbow Connector 47">
            <a:extLst>
              <a:ext uri="{FF2B5EF4-FFF2-40B4-BE49-F238E27FC236}">
                <a16:creationId xmlns:a16="http://schemas.microsoft.com/office/drawing/2014/main" id="{0ECB6729-C493-5E47-8E26-9C47763E182E}"/>
              </a:ext>
            </a:extLst>
          </p:cNvPr>
          <p:cNvCxnSpPr>
            <a:cxnSpLocks/>
            <a:stCxn id="46" idx="2"/>
            <a:endCxn id="47" idx="0"/>
          </p:cNvCxnSpPr>
          <p:nvPr/>
        </p:nvCxnSpPr>
        <p:spPr bwMode="auto">
          <a:xfrm rot="16200000" flipH="1">
            <a:off x="5057648" y="3081742"/>
            <a:ext cx="212363" cy="245720"/>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51" name="Elbow Connector 50">
            <a:extLst>
              <a:ext uri="{FF2B5EF4-FFF2-40B4-BE49-F238E27FC236}">
                <a16:creationId xmlns:a16="http://schemas.microsoft.com/office/drawing/2014/main" id="{A0D210E3-34B0-A74A-9625-EAB328DB45B5}"/>
              </a:ext>
            </a:extLst>
          </p:cNvPr>
          <p:cNvCxnSpPr>
            <a:cxnSpLocks/>
            <a:stCxn id="47" idx="3"/>
            <a:endCxn id="25" idx="1"/>
          </p:cNvCxnSpPr>
          <p:nvPr/>
        </p:nvCxnSpPr>
        <p:spPr bwMode="auto">
          <a:xfrm flipV="1">
            <a:off x="5743889" y="3276600"/>
            <a:ext cx="572484" cy="283792"/>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54" name="Rounded Rectangle 53">
            <a:extLst>
              <a:ext uri="{FF2B5EF4-FFF2-40B4-BE49-F238E27FC236}">
                <a16:creationId xmlns:a16="http://schemas.microsoft.com/office/drawing/2014/main" id="{CD895566-F9EA-754D-A14C-9E17588BD4A1}"/>
              </a:ext>
            </a:extLst>
          </p:cNvPr>
          <p:cNvSpPr/>
          <p:nvPr/>
        </p:nvSpPr>
        <p:spPr bwMode="auto">
          <a:xfrm>
            <a:off x="2574035" y="3147870"/>
            <a:ext cx="1039912" cy="47254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100" b="0" dirty="0">
                <a:latin typeface="Arial" pitchFamily="-107" charset="0"/>
              </a:rPr>
              <a:t>Science Processing</a:t>
            </a:r>
            <a:endParaRPr kumimoji="0" lang="en-US" sz="1100" b="0" i="0" u="none" strike="noStrike" cap="none" normalizeH="0" baseline="0" dirty="0">
              <a:ln>
                <a:noFill/>
              </a:ln>
              <a:solidFill>
                <a:schemeClr val="tx1"/>
              </a:solidFill>
              <a:effectLst/>
              <a:latin typeface="Arial" pitchFamily="-107" charset="0"/>
            </a:endParaRPr>
          </a:p>
        </p:txBody>
      </p:sp>
      <p:cxnSp>
        <p:nvCxnSpPr>
          <p:cNvPr id="55" name="Elbow Connector 54">
            <a:extLst>
              <a:ext uri="{FF2B5EF4-FFF2-40B4-BE49-F238E27FC236}">
                <a16:creationId xmlns:a16="http://schemas.microsoft.com/office/drawing/2014/main" id="{C7B9D2CB-C794-0E4A-830C-53CA81317D14}"/>
              </a:ext>
            </a:extLst>
          </p:cNvPr>
          <p:cNvCxnSpPr>
            <a:cxnSpLocks/>
            <a:stCxn id="5" idx="2"/>
            <a:endCxn id="58" idx="0"/>
          </p:cNvCxnSpPr>
          <p:nvPr/>
        </p:nvCxnSpPr>
        <p:spPr bwMode="auto">
          <a:xfrm rot="16200000" flipH="1">
            <a:off x="1076630" y="2802025"/>
            <a:ext cx="269427" cy="85810"/>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58" name="Rectangle 57">
            <a:extLst>
              <a:ext uri="{FF2B5EF4-FFF2-40B4-BE49-F238E27FC236}">
                <a16:creationId xmlns:a16="http://schemas.microsoft.com/office/drawing/2014/main" id="{B0D0EBA7-9D67-7141-B641-25B3E5AFE34B}"/>
              </a:ext>
            </a:extLst>
          </p:cNvPr>
          <p:cNvSpPr/>
          <p:nvPr/>
        </p:nvSpPr>
        <p:spPr bwMode="auto">
          <a:xfrm>
            <a:off x="797048" y="2979644"/>
            <a:ext cx="914400" cy="2969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L0 data</a:t>
            </a:r>
          </a:p>
        </p:txBody>
      </p:sp>
      <p:cxnSp>
        <p:nvCxnSpPr>
          <p:cNvPr id="63" name="Elbow Connector 62">
            <a:extLst>
              <a:ext uri="{FF2B5EF4-FFF2-40B4-BE49-F238E27FC236}">
                <a16:creationId xmlns:a16="http://schemas.microsoft.com/office/drawing/2014/main" id="{B553CC3A-E4EF-154C-A546-13A82C7CAFB0}"/>
              </a:ext>
            </a:extLst>
          </p:cNvPr>
          <p:cNvCxnSpPr>
            <a:cxnSpLocks/>
            <a:stCxn id="58" idx="2"/>
            <a:endCxn id="54" idx="1"/>
          </p:cNvCxnSpPr>
          <p:nvPr/>
        </p:nvCxnSpPr>
        <p:spPr bwMode="auto">
          <a:xfrm rot="16200000" flipH="1">
            <a:off x="1860370" y="2670477"/>
            <a:ext cx="107542" cy="1319787"/>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66" name="Rectangle 65">
            <a:extLst>
              <a:ext uri="{FF2B5EF4-FFF2-40B4-BE49-F238E27FC236}">
                <a16:creationId xmlns:a16="http://schemas.microsoft.com/office/drawing/2014/main" id="{5F0F8329-4C16-804A-9BF3-A69E0F6B7067}"/>
              </a:ext>
            </a:extLst>
          </p:cNvPr>
          <p:cNvSpPr/>
          <p:nvPr/>
        </p:nvSpPr>
        <p:spPr bwMode="auto">
          <a:xfrm>
            <a:off x="3227259" y="3746747"/>
            <a:ext cx="827942" cy="336151"/>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Data</a:t>
            </a:r>
          </a:p>
        </p:txBody>
      </p:sp>
      <p:cxnSp>
        <p:nvCxnSpPr>
          <p:cNvPr id="67" name="Elbow Connector 66">
            <a:extLst>
              <a:ext uri="{FF2B5EF4-FFF2-40B4-BE49-F238E27FC236}">
                <a16:creationId xmlns:a16="http://schemas.microsoft.com/office/drawing/2014/main" id="{E0E06897-6C32-7D48-896E-F4D83944B475}"/>
              </a:ext>
            </a:extLst>
          </p:cNvPr>
          <p:cNvCxnSpPr>
            <a:cxnSpLocks/>
            <a:stCxn id="54" idx="2"/>
            <a:endCxn id="66" idx="1"/>
          </p:cNvCxnSpPr>
          <p:nvPr/>
        </p:nvCxnSpPr>
        <p:spPr bwMode="auto">
          <a:xfrm rot="16200000" flipH="1">
            <a:off x="3013420" y="3700984"/>
            <a:ext cx="294410" cy="133268"/>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75" name="Rectangle 74">
            <a:extLst>
              <a:ext uri="{FF2B5EF4-FFF2-40B4-BE49-F238E27FC236}">
                <a16:creationId xmlns:a16="http://schemas.microsoft.com/office/drawing/2014/main" id="{C70F5BDD-F29F-D64F-9EE8-FFD8E0CEE2A0}"/>
              </a:ext>
            </a:extLst>
          </p:cNvPr>
          <p:cNvSpPr/>
          <p:nvPr/>
        </p:nvSpPr>
        <p:spPr bwMode="auto">
          <a:xfrm>
            <a:off x="4398609" y="2107821"/>
            <a:ext cx="762000" cy="336151"/>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Data</a:t>
            </a:r>
          </a:p>
        </p:txBody>
      </p:sp>
      <p:cxnSp>
        <p:nvCxnSpPr>
          <p:cNvPr id="76" name="Elbow Connector 75">
            <a:extLst>
              <a:ext uri="{FF2B5EF4-FFF2-40B4-BE49-F238E27FC236}">
                <a16:creationId xmlns:a16="http://schemas.microsoft.com/office/drawing/2014/main" id="{E6E0C37B-04B6-3A48-8320-A1498A26E0DC}"/>
              </a:ext>
            </a:extLst>
          </p:cNvPr>
          <p:cNvCxnSpPr>
            <a:cxnSpLocks/>
            <a:stCxn id="75" idx="2"/>
            <a:endCxn id="46" idx="0"/>
          </p:cNvCxnSpPr>
          <p:nvPr/>
        </p:nvCxnSpPr>
        <p:spPr bwMode="auto">
          <a:xfrm rot="16200000" flipH="1">
            <a:off x="4811737" y="2411844"/>
            <a:ext cx="197104" cy="261360"/>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7" name="Rounded Rectangle 106">
            <a:extLst>
              <a:ext uri="{FF2B5EF4-FFF2-40B4-BE49-F238E27FC236}">
                <a16:creationId xmlns:a16="http://schemas.microsoft.com/office/drawing/2014/main" id="{F1885E25-9F13-7146-AB40-64CA3317201F}"/>
              </a:ext>
            </a:extLst>
          </p:cNvPr>
          <p:cNvSpPr/>
          <p:nvPr/>
        </p:nvSpPr>
        <p:spPr bwMode="auto">
          <a:xfrm>
            <a:off x="8001000" y="3894875"/>
            <a:ext cx="949140" cy="47287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100" b="0" dirty="0">
                <a:latin typeface="Arial" pitchFamily="-107" charset="0"/>
              </a:rPr>
              <a:t>Science planning</a:t>
            </a:r>
            <a:endParaRPr kumimoji="0" lang="en-US" sz="1100" b="0" i="0" u="none" strike="noStrike" cap="none" normalizeH="0" baseline="0" dirty="0">
              <a:ln>
                <a:noFill/>
              </a:ln>
              <a:solidFill>
                <a:schemeClr val="tx1"/>
              </a:solidFill>
              <a:effectLst/>
              <a:latin typeface="Arial" pitchFamily="-107" charset="0"/>
            </a:endParaRPr>
          </a:p>
        </p:txBody>
      </p:sp>
      <p:sp>
        <p:nvSpPr>
          <p:cNvPr id="108" name="Rectangle 107">
            <a:extLst>
              <a:ext uri="{FF2B5EF4-FFF2-40B4-BE49-F238E27FC236}">
                <a16:creationId xmlns:a16="http://schemas.microsoft.com/office/drawing/2014/main" id="{53A46B52-E14F-0849-8BED-A98CDF501506}"/>
              </a:ext>
            </a:extLst>
          </p:cNvPr>
          <p:cNvSpPr/>
          <p:nvPr/>
        </p:nvSpPr>
        <p:spPr bwMode="auto">
          <a:xfrm>
            <a:off x="7926681" y="3048000"/>
            <a:ext cx="914400" cy="38100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Activity Plan</a:t>
            </a:r>
          </a:p>
        </p:txBody>
      </p:sp>
      <p:cxnSp>
        <p:nvCxnSpPr>
          <p:cNvPr id="109" name="Elbow Connector 108">
            <a:extLst>
              <a:ext uri="{FF2B5EF4-FFF2-40B4-BE49-F238E27FC236}">
                <a16:creationId xmlns:a16="http://schemas.microsoft.com/office/drawing/2014/main" id="{37BA5B25-064A-4D4D-9191-861C3E594592}"/>
              </a:ext>
            </a:extLst>
          </p:cNvPr>
          <p:cNvCxnSpPr>
            <a:cxnSpLocks/>
            <a:stCxn id="108" idx="1"/>
            <a:endCxn id="25" idx="3"/>
          </p:cNvCxnSpPr>
          <p:nvPr/>
        </p:nvCxnSpPr>
        <p:spPr bwMode="auto">
          <a:xfrm rot="10800000" flipV="1">
            <a:off x="7554833" y="3238500"/>
            <a:ext cx="371849" cy="38100"/>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3" name="Elbow Connector 112">
            <a:extLst>
              <a:ext uri="{FF2B5EF4-FFF2-40B4-BE49-F238E27FC236}">
                <a16:creationId xmlns:a16="http://schemas.microsoft.com/office/drawing/2014/main" id="{504FD08D-2FE4-8448-9AC1-1ABDDADE8060}"/>
              </a:ext>
            </a:extLst>
          </p:cNvPr>
          <p:cNvCxnSpPr>
            <a:cxnSpLocks/>
            <a:stCxn id="107" idx="0"/>
            <a:endCxn id="108" idx="2"/>
          </p:cNvCxnSpPr>
          <p:nvPr/>
        </p:nvCxnSpPr>
        <p:spPr bwMode="auto">
          <a:xfrm rot="16200000" flipV="1">
            <a:off x="8196789" y="3616093"/>
            <a:ext cx="465875" cy="9168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7" name="Rounded Rectangle 116">
            <a:extLst>
              <a:ext uri="{FF2B5EF4-FFF2-40B4-BE49-F238E27FC236}">
                <a16:creationId xmlns:a16="http://schemas.microsoft.com/office/drawing/2014/main" id="{DCEBBA07-619E-4548-94BB-5272A09C99DB}"/>
              </a:ext>
            </a:extLst>
          </p:cNvPr>
          <p:cNvSpPr/>
          <p:nvPr/>
        </p:nvSpPr>
        <p:spPr bwMode="auto">
          <a:xfrm>
            <a:off x="8001000" y="4648200"/>
            <a:ext cx="949140" cy="310534"/>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100" b="0" dirty="0">
                <a:latin typeface="Arial" pitchFamily="-107" charset="0"/>
              </a:rPr>
              <a:t>Archive</a:t>
            </a:r>
            <a:endParaRPr kumimoji="0" lang="en-US" sz="1100" b="0" i="0" u="none" strike="noStrike" cap="none" normalizeH="0" baseline="0" dirty="0">
              <a:ln>
                <a:noFill/>
              </a:ln>
              <a:solidFill>
                <a:schemeClr val="tx1"/>
              </a:solidFill>
              <a:effectLst/>
              <a:latin typeface="Arial" pitchFamily="-107" charset="0"/>
            </a:endParaRPr>
          </a:p>
        </p:txBody>
      </p:sp>
      <p:cxnSp>
        <p:nvCxnSpPr>
          <p:cNvPr id="118" name="Elbow Connector 117">
            <a:extLst>
              <a:ext uri="{FF2B5EF4-FFF2-40B4-BE49-F238E27FC236}">
                <a16:creationId xmlns:a16="http://schemas.microsoft.com/office/drawing/2014/main" id="{3F8227B6-6333-D24F-A83C-BC8CD36C176A}"/>
              </a:ext>
            </a:extLst>
          </p:cNvPr>
          <p:cNvCxnSpPr>
            <a:cxnSpLocks/>
            <a:stCxn id="66" idx="2"/>
            <a:endCxn id="121" idx="3"/>
          </p:cNvCxnSpPr>
          <p:nvPr/>
        </p:nvCxnSpPr>
        <p:spPr bwMode="auto">
          <a:xfrm rot="5400000">
            <a:off x="2517901" y="3214509"/>
            <a:ext cx="254941" cy="199171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1" name="Rounded Rectangle 120">
            <a:extLst>
              <a:ext uri="{FF2B5EF4-FFF2-40B4-BE49-F238E27FC236}">
                <a16:creationId xmlns:a16="http://schemas.microsoft.com/office/drawing/2014/main" id="{36DFCA1B-024D-6542-88ED-E832FB9460D1}"/>
              </a:ext>
            </a:extLst>
          </p:cNvPr>
          <p:cNvSpPr/>
          <p:nvPr/>
        </p:nvSpPr>
        <p:spPr bwMode="auto">
          <a:xfrm>
            <a:off x="609599" y="4101567"/>
            <a:ext cx="1039912" cy="47254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100" b="0" dirty="0">
                <a:latin typeface="Arial" pitchFamily="-107" charset="0"/>
              </a:rPr>
              <a:t>Manage Mission Data</a:t>
            </a:r>
            <a:endParaRPr kumimoji="0" lang="en-US" sz="1100" b="0" i="0" u="none" strike="noStrike" cap="none" normalizeH="0" baseline="0" dirty="0">
              <a:ln>
                <a:noFill/>
              </a:ln>
              <a:solidFill>
                <a:schemeClr val="tx1"/>
              </a:solidFill>
              <a:effectLst/>
              <a:latin typeface="Arial" pitchFamily="-107" charset="0"/>
            </a:endParaRPr>
          </a:p>
        </p:txBody>
      </p:sp>
      <p:cxnSp>
        <p:nvCxnSpPr>
          <p:cNvPr id="125" name="Elbow Connector 124">
            <a:extLst>
              <a:ext uri="{FF2B5EF4-FFF2-40B4-BE49-F238E27FC236}">
                <a16:creationId xmlns:a16="http://schemas.microsoft.com/office/drawing/2014/main" id="{4AE41D64-EE38-2A4C-81BA-D719DBAB4BC5}"/>
              </a:ext>
            </a:extLst>
          </p:cNvPr>
          <p:cNvCxnSpPr>
            <a:cxnSpLocks/>
            <a:stCxn id="121" idx="2"/>
            <a:endCxn id="90" idx="1"/>
          </p:cNvCxnSpPr>
          <p:nvPr/>
        </p:nvCxnSpPr>
        <p:spPr bwMode="auto">
          <a:xfrm rot="16200000" flipH="1">
            <a:off x="1928222" y="3775442"/>
            <a:ext cx="242166" cy="183950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6" name="TextBox 135">
            <a:extLst>
              <a:ext uri="{FF2B5EF4-FFF2-40B4-BE49-F238E27FC236}">
                <a16:creationId xmlns:a16="http://schemas.microsoft.com/office/drawing/2014/main" id="{107BC243-13B2-E04F-A0BD-1A6B089AE857}"/>
              </a:ext>
            </a:extLst>
          </p:cNvPr>
          <p:cNvSpPr txBox="1"/>
          <p:nvPr/>
        </p:nvSpPr>
        <p:spPr>
          <a:xfrm>
            <a:off x="7630559" y="886770"/>
            <a:ext cx="1308371" cy="307777"/>
          </a:xfrm>
          <a:prstGeom prst="rect">
            <a:avLst/>
          </a:prstGeom>
          <a:noFill/>
        </p:spPr>
        <p:txBody>
          <a:bodyPr wrap="none" rtlCol="0">
            <a:spAutoFit/>
          </a:bodyPr>
          <a:lstStyle/>
          <a:p>
            <a:r>
              <a:rPr lang="en-US" sz="1400" dirty="0"/>
              <a:t>Sci. Planning</a:t>
            </a:r>
          </a:p>
        </p:txBody>
      </p:sp>
      <p:sp>
        <p:nvSpPr>
          <p:cNvPr id="137" name="TextBox 136">
            <a:extLst>
              <a:ext uri="{FF2B5EF4-FFF2-40B4-BE49-F238E27FC236}">
                <a16:creationId xmlns:a16="http://schemas.microsoft.com/office/drawing/2014/main" id="{51870D09-20B6-474D-BF86-005DB67D2033}"/>
              </a:ext>
            </a:extLst>
          </p:cNvPr>
          <p:cNvSpPr txBox="1"/>
          <p:nvPr/>
        </p:nvSpPr>
        <p:spPr>
          <a:xfrm>
            <a:off x="6019800" y="900120"/>
            <a:ext cx="1547218" cy="307777"/>
          </a:xfrm>
          <a:prstGeom prst="rect">
            <a:avLst/>
          </a:prstGeom>
          <a:noFill/>
        </p:spPr>
        <p:txBody>
          <a:bodyPr wrap="none" rtlCol="0">
            <a:spAutoFit/>
          </a:bodyPr>
          <a:lstStyle/>
          <a:p>
            <a:r>
              <a:rPr lang="en-US" sz="1400" dirty="0"/>
              <a:t>Planning &amp; Seq.</a:t>
            </a:r>
          </a:p>
        </p:txBody>
      </p:sp>
      <p:sp>
        <p:nvSpPr>
          <p:cNvPr id="138" name="TextBox 137">
            <a:extLst>
              <a:ext uri="{FF2B5EF4-FFF2-40B4-BE49-F238E27FC236}">
                <a16:creationId xmlns:a16="http://schemas.microsoft.com/office/drawing/2014/main" id="{C6880FCA-8394-0745-9C84-F19B14B90D0A}"/>
              </a:ext>
            </a:extLst>
          </p:cNvPr>
          <p:cNvSpPr txBox="1"/>
          <p:nvPr/>
        </p:nvSpPr>
        <p:spPr>
          <a:xfrm>
            <a:off x="4587958" y="889834"/>
            <a:ext cx="1098378" cy="307777"/>
          </a:xfrm>
          <a:prstGeom prst="rect">
            <a:avLst/>
          </a:prstGeom>
          <a:noFill/>
        </p:spPr>
        <p:txBody>
          <a:bodyPr wrap="none" rtlCol="0">
            <a:spAutoFit/>
          </a:bodyPr>
          <a:lstStyle/>
          <a:p>
            <a:r>
              <a:rPr lang="en-US" sz="1400" dirty="0"/>
              <a:t>Navigation</a:t>
            </a:r>
          </a:p>
        </p:txBody>
      </p:sp>
      <p:sp>
        <p:nvSpPr>
          <p:cNvPr id="139" name="TextBox 138">
            <a:extLst>
              <a:ext uri="{FF2B5EF4-FFF2-40B4-BE49-F238E27FC236}">
                <a16:creationId xmlns:a16="http://schemas.microsoft.com/office/drawing/2014/main" id="{340C8DE4-6790-4340-BC0F-C5F100B91689}"/>
              </a:ext>
            </a:extLst>
          </p:cNvPr>
          <p:cNvSpPr txBox="1"/>
          <p:nvPr/>
        </p:nvSpPr>
        <p:spPr>
          <a:xfrm>
            <a:off x="2362200" y="900120"/>
            <a:ext cx="1717137" cy="307777"/>
          </a:xfrm>
          <a:prstGeom prst="rect">
            <a:avLst/>
          </a:prstGeom>
          <a:noFill/>
        </p:spPr>
        <p:txBody>
          <a:bodyPr wrap="none" rtlCol="0">
            <a:spAutoFit/>
          </a:bodyPr>
          <a:lstStyle/>
          <a:p>
            <a:r>
              <a:rPr lang="en-US" sz="1400" dirty="0"/>
              <a:t>Science Data Sys.</a:t>
            </a:r>
          </a:p>
        </p:txBody>
      </p:sp>
      <p:sp>
        <p:nvSpPr>
          <p:cNvPr id="140" name="TextBox 139">
            <a:extLst>
              <a:ext uri="{FF2B5EF4-FFF2-40B4-BE49-F238E27FC236}">
                <a16:creationId xmlns:a16="http://schemas.microsoft.com/office/drawing/2014/main" id="{9C1FA35C-1478-0743-B945-3C9A26558DFC}"/>
              </a:ext>
            </a:extLst>
          </p:cNvPr>
          <p:cNvSpPr txBox="1"/>
          <p:nvPr/>
        </p:nvSpPr>
        <p:spPr>
          <a:xfrm>
            <a:off x="400438" y="896621"/>
            <a:ext cx="1535998" cy="307777"/>
          </a:xfrm>
          <a:prstGeom prst="rect">
            <a:avLst/>
          </a:prstGeom>
          <a:noFill/>
        </p:spPr>
        <p:txBody>
          <a:bodyPr wrap="none" rtlCol="0">
            <a:spAutoFit/>
          </a:bodyPr>
          <a:lstStyle/>
          <a:p>
            <a:r>
              <a:rPr lang="en-US" sz="1400" dirty="0"/>
              <a:t>Mission Control</a:t>
            </a:r>
          </a:p>
        </p:txBody>
      </p:sp>
      <p:cxnSp>
        <p:nvCxnSpPr>
          <p:cNvPr id="141" name="Elbow Connector 140">
            <a:extLst>
              <a:ext uri="{FF2B5EF4-FFF2-40B4-BE49-F238E27FC236}">
                <a16:creationId xmlns:a16="http://schemas.microsoft.com/office/drawing/2014/main" id="{2754AD2B-58C6-5F4D-963D-5938D58FDE05}"/>
              </a:ext>
            </a:extLst>
          </p:cNvPr>
          <p:cNvCxnSpPr>
            <a:cxnSpLocks/>
            <a:stCxn id="66" idx="3"/>
            <a:endCxn id="107" idx="1"/>
          </p:cNvCxnSpPr>
          <p:nvPr/>
        </p:nvCxnSpPr>
        <p:spPr bwMode="auto">
          <a:xfrm>
            <a:off x="4055201" y="3914823"/>
            <a:ext cx="3945799" cy="216490"/>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49" name="Straight Connector 148">
            <a:extLst>
              <a:ext uri="{FF2B5EF4-FFF2-40B4-BE49-F238E27FC236}">
                <a16:creationId xmlns:a16="http://schemas.microsoft.com/office/drawing/2014/main" id="{836F850A-FE92-6A47-85B5-ADF26371BF73}"/>
              </a:ext>
            </a:extLst>
          </p:cNvPr>
          <p:cNvCxnSpPr>
            <a:cxnSpLocks/>
          </p:cNvCxnSpPr>
          <p:nvPr/>
        </p:nvCxnSpPr>
        <p:spPr bwMode="auto">
          <a:xfrm>
            <a:off x="152401" y="1207897"/>
            <a:ext cx="8888511"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62" name="Elbow Connector 161">
            <a:extLst>
              <a:ext uri="{FF2B5EF4-FFF2-40B4-BE49-F238E27FC236}">
                <a16:creationId xmlns:a16="http://schemas.microsoft.com/office/drawing/2014/main" id="{5FF414AD-146F-8849-973D-68F6E89B95B5}"/>
              </a:ext>
            </a:extLst>
          </p:cNvPr>
          <p:cNvCxnSpPr>
            <a:cxnSpLocks/>
            <a:stCxn id="5" idx="0"/>
            <a:endCxn id="6" idx="2"/>
          </p:cNvCxnSpPr>
          <p:nvPr/>
        </p:nvCxnSpPr>
        <p:spPr bwMode="auto">
          <a:xfrm rot="5400000" flipH="1" flipV="1">
            <a:off x="1286724" y="1737453"/>
            <a:ext cx="435379" cy="671950"/>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65" name="Elbow Connector 164">
            <a:extLst>
              <a:ext uri="{FF2B5EF4-FFF2-40B4-BE49-F238E27FC236}">
                <a16:creationId xmlns:a16="http://schemas.microsoft.com/office/drawing/2014/main" id="{5E25BC1F-3E3E-7A4D-A287-888DBF1FDA81}"/>
              </a:ext>
            </a:extLst>
          </p:cNvPr>
          <p:cNvCxnSpPr>
            <a:cxnSpLocks/>
            <a:stCxn id="6" idx="0"/>
            <a:endCxn id="9" idx="0"/>
          </p:cNvCxnSpPr>
          <p:nvPr/>
        </p:nvCxnSpPr>
        <p:spPr bwMode="auto">
          <a:xfrm rot="16200000" flipH="1">
            <a:off x="4252633" y="-880399"/>
            <a:ext cx="88991" cy="4913483"/>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69" name="Rectangle 168">
            <a:extLst>
              <a:ext uri="{FF2B5EF4-FFF2-40B4-BE49-F238E27FC236}">
                <a16:creationId xmlns:a16="http://schemas.microsoft.com/office/drawing/2014/main" id="{FCE2CF12-5556-9C49-8961-2015E27C4AC9}"/>
              </a:ext>
            </a:extLst>
          </p:cNvPr>
          <p:cNvSpPr/>
          <p:nvPr/>
        </p:nvSpPr>
        <p:spPr bwMode="auto">
          <a:xfrm>
            <a:off x="217023" y="1883545"/>
            <a:ext cx="731344" cy="326255"/>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Downlink Data</a:t>
            </a:r>
          </a:p>
        </p:txBody>
      </p:sp>
      <p:cxnSp>
        <p:nvCxnSpPr>
          <p:cNvPr id="170" name="Elbow Connector 169">
            <a:extLst>
              <a:ext uri="{FF2B5EF4-FFF2-40B4-BE49-F238E27FC236}">
                <a16:creationId xmlns:a16="http://schemas.microsoft.com/office/drawing/2014/main" id="{9546DB35-2EBE-2148-8CC4-798ECC8125A4}"/>
              </a:ext>
            </a:extLst>
          </p:cNvPr>
          <p:cNvCxnSpPr>
            <a:cxnSpLocks/>
            <a:stCxn id="169" idx="2"/>
            <a:endCxn id="5" idx="1"/>
          </p:cNvCxnSpPr>
          <p:nvPr/>
        </p:nvCxnSpPr>
        <p:spPr bwMode="auto">
          <a:xfrm rot="16200000" flipH="1">
            <a:off x="501533" y="2290961"/>
            <a:ext cx="290867" cy="12854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90" name="Rounded Rectangle 189">
            <a:extLst>
              <a:ext uri="{FF2B5EF4-FFF2-40B4-BE49-F238E27FC236}">
                <a16:creationId xmlns:a16="http://schemas.microsoft.com/office/drawing/2014/main" id="{61BF0193-DC7F-9349-835A-629F7636430F}"/>
              </a:ext>
            </a:extLst>
          </p:cNvPr>
          <p:cNvSpPr/>
          <p:nvPr/>
        </p:nvSpPr>
        <p:spPr bwMode="auto">
          <a:xfrm>
            <a:off x="6140751" y="5170611"/>
            <a:ext cx="963052" cy="477838"/>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100" b="0" dirty="0">
                <a:latin typeface="Arial" pitchFamily="-107" charset="0"/>
              </a:rPr>
              <a:t>Command Generation</a:t>
            </a:r>
            <a:endParaRPr kumimoji="0" lang="en-US" sz="1100" b="0" i="0" u="none" strike="noStrike" cap="none" normalizeH="0" baseline="0" dirty="0">
              <a:ln>
                <a:noFill/>
              </a:ln>
              <a:solidFill>
                <a:schemeClr val="tx1"/>
              </a:solidFill>
              <a:effectLst/>
              <a:latin typeface="Arial" pitchFamily="-107" charset="0"/>
            </a:endParaRPr>
          </a:p>
        </p:txBody>
      </p:sp>
      <p:cxnSp>
        <p:nvCxnSpPr>
          <p:cNvPr id="191" name="Elbow Connector 190">
            <a:extLst>
              <a:ext uri="{FF2B5EF4-FFF2-40B4-BE49-F238E27FC236}">
                <a16:creationId xmlns:a16="http://schemas.microsoft.com/office/drawing/2014/main" id="{0FF12B0B-9A32-0541-A9DF-4F6C7F7C63DA}"/>
              </a:ext>
            </a:extLst>
          </p:cNvPr>
          <p:cNvCxnSpPr>
            <a:cxnSpLocks/>
            <a:stCxn id="29" idx="2"/>
            <a:endCxn id="190" idx="0"/>
          </p:cNvCxnSpPr>
          <p:nvPr/>
        </p:nvCxnSpPr>
        <p:spPr bwMode="auto">
          <a:xfrm rot="5400000">
            <a:off x="6452426" y="4763565"/>
            <a:ext cx="576898" cy="23719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94" name="Elbow Connector 193">
            <a:extLst>
              <a:ext uri="{FF2B5EF4-FFF2-40B4-BE49-F238E27FC236}">
                <a16:creationId xmlns:a16="http://schemas.microsoft.com/office/drawing/2014/main" id="{12076497-0120-E648-AF2D-07350C881D02}"/>
              </a:ext>
            </a:extLst>
          </p:cNvPr>
          <p:cNvCxnSpPr>
            <a:cxnSpLocks/>
            <a:stCxn id="201" idx="1"/>
            <a:endCxn id="37" idx="3"/>
          </p:cNvCxnSpPr>
          <p:nvPr/>
        </p:nvCxnSpPr>
        <p:spPr bwMode="auto">
          <a:xfrm rot="10800000">
            <a:off x="1587865" y="5367178"/>
            <a:ext cx="4475797" cy="74367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201" name="Rectangle 200">
            <a:extLst>
              <a:ext uri="{FF2B5EF4-FFF2-40B4-BE49-F238E27FC236}">
                <a16:creationId xmlns:a16="http://schemas.microsoft.com/office/drawing/2014/main" id="{76D78868-C4A0-BE43-B0B8-A6E8B21E9AD2}"/>
              </a:ext>
            </a:extLst>
          </p:cNvPr>
          <p:cNvSpPr/>
          <p:nvPr/>
        </p:nvSpPr>
        <p:spPr bwMode="auto">
          <a:xfrm>
            <a:off x="6063661" y="5987698"/>
            <a:ext cx="840544" cy="24630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Commands</a:t>
            </a:r>
          </a:p>
        </p:txBody>
      </p:sp>
      <p:cxnSp>
        <p:nvCxnSpPr>
          <p:cNvPr id="203" name="Elbow Connector 202">
            <a:extLst>
              <a:ext uri="{FF2B5EF4-FFF2-40B4-BE49-F238E27FC236}">
                <a16:creationId xmlns:a16="http://schemas.microsoft.com/office/drawing/2014/main" id="{38810308-D46B-E944-A719-BFB96215624A}"/>
              </a:ext>
            </a:extLst>
          </p:cNvPr>
          <p:cNvCxnSpPr>
            <a:cxnSpLocks/>
            <a:stCxn id="190" idx="2"/>
            <a:endCxn id="201" idx="0"/>
          </p:cNvCxnSpPr>
          <p:nvPr/>
        </p:nvCxnSpPr>
        <p:spPr bwMode="auto">
          <a:xfrm rot="5400000">
            <a:off x="6383481" y="5748901"/>
            <a:ext cx="339249" cy="13834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59" name="Rounded Rectangle 58">
            <a:extLst>
              <a:ext uri="{FF2B5EF4-FFF2-40B4-BE49-F238E27FC236}">
                <a16:creationId xmlns:a16="http://schemas.microsoft.com/office/drawing/2014/main" id="{4BCFF0E8-EA65-4741-A41C-3683FBA230BD}"/>
              </a:ext>
            </a:extLst>
          </p:cNvPr>
          <p:cNvSpPr/>
          <p:nvPr/>
        </p:nvSpPr>
        <p:spPr bwMode="auto">
          <a:xfrm>
            <a:off x="234390" y="1274693"/>
            <a:ext cx="914400" cy="41910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100" b="0" i="0" u="none" strike="noStrike" cap="none" normalizeH="0" baseline="0" dirty="0">
                <a:ln>
                  <a:noFill/>
                </a:ln>
                <a:solidFill>
                  <a:schemeClr val="tx1"/>
                </a:solidFill>
                <a:effectLst/>
                <a:latin typeface="Arial" pitchFamily="-107" charset="0"/>
              </a:rPr>
              <a:t>TT&amp;C Services</a:t>
            </a:r>
          </a:p>
        </p:txBody>
      </p:sp>
      <p:cxnSp>
        <p:nvCxnSpPr>
          <p:cNvPr id="60" name="Elbow Connector 59">
            <a:extLst>
              <a:ext uri="{FF2B5EF4-FFF2-40B4-BE49-F238E27FC236}">
                <a16:creationId xmlns:a16="http://schemas.microsoft.com/office/drawing/2014/main" id="{DFA6AA0B-063A-4444-8F84-85FD379A4FC8}"/>
              </a:ext>
            </a:extLst>
          </p:cNvPr>
          <p:cNvCxnSpPr>
            <a:cxnSpLocks/>
            <a:stCxn id="59" idx="2"/>
            <a:endCxn id="169" idx="0"/>
          </p:cNvCxnSpPr>
          <p:nvPr/>
        </p:nvCxnSpPr>
        <p:spPr bwMode="auto">
          <a:xfrm rot="5400000">
            <a:off x="542267" y="1734222"/>
            <a:ext cx="189752" cy="10889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62" name="Rounded Rectangle 61">
            <a:extLst>
              <a:ext uri="{FF2B5EF4-FFF2-40B4-BE49-F238E27FC236}">
                <a16:creationId xmlns:a16="http://schemas.microsoft.com/office/drawing/2014/main" id="{C80FDCFD-CF6E-C441-8C84-3E89ADFB0238}"/>
              </a:ext>
            </a:extLst>
          </p:cNvPr>
          <p:cNvSpPr/>
          <p:nvPr/>
        </p:nvSpPr>
        <p:spPr bwMode="auto">
          <a:xfrm>
            <a:off x="4452393" y="1384996"/>
            <a:ext cx="1039912" cy="457345"/>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100" b="0" dirty="0">
                <a:latin typeface="Arial" pitchFamily="-107" charset="0"/>
              </a:rPr>
              <a:t>Navigation</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100" b="0" i="0" u="none" strike="noStrike" cap="none" normalizeH="0" baseline="0" dirty="0">
                <a:ln>
                  <a:noFill/>
                </a:ln>
                <a:solidFill>
                  <a:schemeClr val="tx1"/>
                </a:solidFill>
                <a:effectLst/>
                <a:latin typeface="Arial" pitchFamily="-107" charset="0"/>
              </a:rPr>
              <a:t>&amp; Timing</a:t>
            </a:r>
          </a:p>
        </p:txBody>
      </p:sp>
      <p:cxnSp>
        <p:nvCxnSpPr>
          <p:cNvPr id="64" name="Elbow Connector 63">
            <a:extLst>
              <a:ext uri="{FF2B5EF4-FFF2-40B4-BE49-F238E27FC236}">
                <a16:creationId xmlns:a16="http://schemas.microsoft.com/office/drawing/2014/main" id="{78CA4C19-A0AF-3543-ABCA-DA114D37964D}"/>
              </a:ext>
            </a:extLst>
          </p:cNvPr>
          <p:cNvCxnSpPr>
            <a:cxnSpLocks/>
            <a:stCxn id="62" idx="2"/>
            <a:endCxn id="75" idx="0"/>
          </p:cNvCxnSpPr>
          <p:nvPr/>
        </p:nvCxnSpPr>
        <p:spPr bwMode="auto">
          <a:xfrm rot="5400000">
            <a:off x="4743239" y="1878711"/>
            <a:ext cx="265480" cy="192740"/>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77" name="Elbow Connector 76">
            <a:extLst>
              <a:ext uri="{FF2B5EF4-FFF2-40B4-BE49-F238E27FC236}">
                <a16:creationId xmlns:a16="http://schemas.microsoft.com/office/drawing/2014/main" id="{997802D9-B1A9-7A42-8D39-8441789B9AB4}"/>
              </a:ext>
            </a:extLst>
          </p:cNvPr>
          <p:cNvCxnSpPr>
            <a:cxnSpLocks/>
            <a:stCxn id="5" idx="3"/>
            <a:endCxn id="81" idx="2"/>
          </p:cNvCxnSpPr>
          <p:nvPr/>
        </p:nvCxnSpPr>
        <p:spPr bwMode="auto">
          <a:xfrm flipV="1">
            <a:off x="1625638" y="2199355"/>
            <a:ext cx="1330385" cy="301312"/>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81" name="Rectangle 80">
            <a:extLst>
              <a:ext uri="{FF2B5EF4-FFF2-40B4-BE49-F238E27FC236}">
                <a16:creationId xmlns:a16="http://schemas.microsoft.com/office/drawing/2014/main" id="{3E5903C0-4A87-B04E-9956-AE36F62D8806}"/>
              </a:ext>
            </a:extLst>
          </p:cNvPr>
          <p:cNvSpPr/>
          <p:nvPr/>
        </p:nvSpPr>
        <p:spPr bwMode="auto">
          <a:xfrm>
            <a:off x="2507043" y="1875464"/>
            <a:ext cx="897960" cy="323891"/>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Tracking data</a:t>
            </a:r>
          </a:p>
        </p:txBody>
      </p:sp>
      <p:cxnSp>
        <p:nvCxnSpPr>
          <p:cNvPr id="83" name="Elbow Connector 82">
            <a:extLst>
              <a:ext uri="{FF2B5EF4-FFF2-40B4-BE49-F238E27FC236}">
                <a16:creationId xmlns:a16="http://schemas.microsoft.com/office/drawing/2014/main" id="{E80D2359-BDA4-C043-8927-FA89068E2379}"/>
              </a:ext>
            </a:extLst>
          </p:cNvPr>
          <p:cNvCxnSpPr>
            <a:cxnSpLocks/>
            <a:stCxn id="81" idx="0"/>
            <a:endCxn id="62" idx="1"/>
          </p:cNvCxnSpPr>
          <p:nvPr/>
        </p:nvCxnSpPr>
        <p:spPr bwMode="auto">
          <a:xfrm rot="5400000" flipH="1" flipV="1">
            <a:off x="3573311" y="996382"/>
            <a:ext cx="261795" cy="14963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90" name="Rectangle 89">
            <a:extLst>
              <a:ext uri="{FF2B5EF4-FFF2-40B4-BE49-F238E27FC236}">
                <a16:creationId xmlns:a16="http://schemas.microsoft.com/office/drawing/2014/main" id="{AAF26D4E-657F-7047-BD2D-3DACAC1D5E90}"/>
              </a:ext>
            </a:extLst>
          </p:cNvPr>
          <p:cNvSpPr/>
          <p:nvPr/>
        </p:nvSpPr>
        <p:spPr bwMode="auto">
          <a:xfrm>
            <a:off x="2969056" y="4648200"/>
            <a:ext cx="827942" cy="336151"/>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Metadata</a:t>
            </a:r>
            <a:endParaRPr kumimoji="0" lang="en-US" sz="1000" b="0" i="0" u="none" strike="noStrike" cap="none" normalizeH="0" baseline="0" dirty="0">
              <a:ln>
                <a:noFill/>
              </a:ln>
              <a:solidFill>
                <a:schemeClr val="tx1"/>
              </a:solidFill>
              <a:effectLst/>
              <a:latin typeface="Arial" pitchFamily="-107" charset="0"/>
            </a:endParaRPr>
          </a:p>
        </p:txBody>
      </p:sp>
      <p:cxnSp>
        <p:nvCxnSpPr>
          <p:cNvPr id="92" name="Elbow Connector 91">
            <a:extLst>
              <a:ext uri="{FF2B5EF4-FFF2-40B4-BE49-F238E27FC236}">
                <a16:creationId xmlns:a16="http://schemas.microsoft.com/office/drawing/2014/main" id="{70B47439-5BCB-4D41-9D57-531235DC343F}"/>
              </a:ext>
            </a:extLst>
          </p:cNvPr>
          <p:cNvCxnSpPr>
            <a:cxnSpLocks/>
            <a:stCxn id="90" idx="3"/>
            <a:endCxn id="117" idx="1"/>
          </p:cNvCxnSpPr>
          <p:nvPr/>
        </p:nvCxnSpPr>
        <p:spPr bwMode="auto">
          <a:xfrm flipV="1">
            <a:off x="3796998" y="4803467"/>
            <a:ext cx="4204002" cy="1280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1790145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p:txBody>
          <a:bodyPr/>
          <a:lstStyle/>
          <a:p>
            <a:r>
              <a:rPr lang="en-US" dirty="0"/>
              <a:t>“Singing and Dancing”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p:txBody>
          <a:bodyPr/>
          <a:lstStyle/>
          <a:p>
            <a:r>
              <a:rPr lang="en-US" dirty="0"/>
              <a:t>Shows the relationship between related Functional and Activity flows.</a:t>
            </a:r>
          </a:p>
          <a:p>
            <a:r>
              <a:rPr lang="en-US" dirty="0"/>
              <a:t>Activity diagram is better at showing temporal flows</a:t>
            </a:r>
          </a:p>
          <a:p>
            <a:r>
              <a:rPr lang="en-US" dirty="0"/>
              <a:t>Functional diagram is better at showing relationships, interfaces, and data source / sink behavior</a:t>
            </a:r>
          </a:p>
          <a:p>
            <a:r>
              <a:rPr lang="en-US" dirty="0"/>
              <a:t>Each step in the flow is marked to show the active functions</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10"/>
          </p:nvPr>
        </p:nvSpPr>
        <p:spPr/>
        <p:txBody>
          <a:bodyPr/>
          <a:lstStyle/>
          <a:p>
            <a:r>
              <a:rPr lang="en-US"/>
              <a:t>25 May 2021</a:t>
            </a:r>
            <a:endParaRPr lang="en-US" dirty="0"/>
          </a:p>
        </p:txBody>
      </p:sp>
    </p:spTree>
    <p:extLst>
      <p:ext uri="{BB962C8B-B14F-4D97-AF65-F5344CB8AC3E}">
        <p14:creationId xmlns:p14="http://schemas.microsoft.com/office/powerpoint/2010/main" val="287215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Activity Diagram</a:t>
            </a:r>
            <a:br>
              <a:rPr lang="en-GB" sz="2400" dirty="0">
                <a:solidFill>
                  <a:srgbClr val="0099A6"/>
                </a:solidFill>
              </a:rPr>
            </a:br>
            <a:r>
              <a:rPr lang="en-GB" sz="2400" dirty="0">
                <a:solidFill>
                  <a:srgbClr val="0099A6"/>
                </a:solidFill>
              </a:rPr>
              <a:t>Tracking #1</a:t>
            </a:r>
          </a:p>
        </p:txBody>
      </p:sp>
      <p:sp>
        <p:nvSpPr>
          <p:cNvPr id="4" name="Date Placeholder 3"/>
          <p:cNvSpPr>
            <a:spLocks noGrp="1"/>
          </p:cNvSpPr>
          <p:nvPr>
            <p:ph type="dt" sz="half" idx="2"/>
          </p:nvPr>
        </p:nvSpPr>
        <p:spPr/>
        <p:txBody>
          <a:bodyPr/>
          <a:lstStyle/>
          <a:p>
            <a:r>
              <a:rPr lang="en-US"/>
              <a:t>25 May 2021</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4147159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Activity Diagram</a:t>
            </a:r>
            <a:br>
              <a:rPr lang="en-GB" sz="2400" dirty="0">
                <a:solidFill>
                  <a:srgbClr val="0099A6"/>
                </a:solidFill>
              </a:rPr>
            </a:br>
            <a:r>
              <a:rPr lang="en-GB" sz="2400" dirty="0">
                <a:solidFill>
                  <a:srgbClr val="0099A6"/>
                </a:solidFill>
              </a:rPr>
              <a:t>Tracking #2</a:t>
            </a:r>
          </a:p>
        </p:txBody>
      </p:sp>
      <p:sp>
        <p:nvSpPr>
          <p:cNvPr id="4" name="Date Placeholder 3"/>
          <p:cNvSpPr>
            <a:spLocks noGrp="1"/>
          </p:cNvSpPr>
          <p:nvPr>
            <p:ph type="dt" sz="half" idx="2"/>
          </p:nvPr>
        </p:nvSpPr>
        <p:spPr/>
        <p:txBody>
          <a:bodyPr/>
          <a:lstStyle/>
          <a:p>
            <a:r>
              <a:rPr lang="en-US"/>
              <a:t>25 May 2021</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892735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Activity Diagram</a:t>
            </a:r>
            <a:br>
              <a:rPr lang="en-GB" sz="2400" dirty="0">
                <a:solidFill>
                  <a:srgbClr val="0099A6"/>
                </a:solidFill>
              </a:rPr>
            </a:br>
            <a:r>
              <a:rPr lang="en-GB" sz="2400" dirty="0">
                <a:solidFill>
                  <a:srgbClr val="0099A6"/>
                </a:solidFill>
              </a:rPr>
              <a:t>Tracking #3</a:t>
            </a:r>
          </a:p>
        </p:txBody>
      </p:sp>
      <p:sp>
        <p:nvSpPr>
          <p:cNvPr id="4" name="Date Placeholder 3"/>
          <p:cNvSpPr>
            <a:spLocks noGrp="1"/>
          </p:cNvSpPr>
          <p:nvPr>
            <p:ph type="dt" sz="half" idx="2"/>
          </p:nvPr>
        </p:nvSpPr>
        <p:spPr/>
        <p:txBody>
          <a:bodyPr/>
          <a:lstStyle/>
          <a:p>
            <a:r>
              <a:rPr lang="en-US"/>
              <a:t>25 May 2021</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75C7C2"/>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618444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Activity Diagram</a:t>
            </a:r>
            <a:br>
              <a:rPr lang="en-GB" sz="2400" dirty="0">
                <a:solidFill>
                  <a:srgbClr val="0099A6"/>
                </a:solidFill>
              </a:rPr>
            </a:br>
            <a:r>
              <a:rPr lang="en-GB" sz="2400" dirty="0">
                <a:solidFill>
                  <a:srgbClr val="0099A6"/>
                </a:solidFill>
              </a:rPr>
              <a:t>Tracking #4</a:t>
            </a:r>
          </a:p>
        </p:txBody>
      </p:sp>
      <p:sp>
        <p:nvSpPr>
          <p:cNvPr id="4" name="Date Placeholder 3"/>
          <p:cNvSpPr>
            <a:spLocks noGrp="1"/>
          </p:cNvSpPr>
          <p:nvPr>
            <p:ph type="dt" sz="half" idx="2"/>
          </p:nvPr>
        </p:nvSpPr>
        <p:spPr/>
        <p:txBody>
          <a:bodyPr/>
          <a:lstStyle/>
          <a:p>
            <a:r>
              <a:rPr lang="en-US"/>
              <a:t>25 May 2021</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4193811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55D60-038E-0E4C-8F3D-DD008FCB5F48}"/>
              </a:ext>
            </a:extLst>
          </p:cNvPr>
          <p:cNvSpPr>
            <a:spLocks noGrp="1"/>
          </p:cNvSpPr>
          <p:nvPr>
            <p:ph type="ctrTitle"/>
          </p:nvPr>
        </p:nvSpPr>
        <p:spPr/>
        <p:txBody>
          <a:bodyPr/>
          <a:lstStyle/>
          <a:p>
            <a:r>
              <a:rPr lang="en-US" sz="6000" dirty="0"/>
              <a:t>BACKUP</a:t>
            </a:r>
          </a:p>
        </p:txBody>
      </p:sp>
      <p:sp>
        <p:nvSpPr>
          <p:cNvPr id="4" name="Subtitle 3">
            <a:extLst>
              <a:ext uri="{FF2B5EF4-FFF2-40B4-BE49-F238E27FC236}">
                <a16:creationId xmlns:a16="http://schemas.microsoft.com/office/drawing/2014/main" id="{A59B0ED3-EEB5-7E4B-9FA2-57428C083F2C}"/>
              </a:ext>
            </a:extLst>
          </p:cNvPr>
          <p:cNvSpPr>
            <a:spLocks noGrp="1"/>
          </p:cNvSpPr>
          <p:nvPr>
            <p:ph type="subTitle" idx="1"/>
          </p:nvPr>
        </p:nvSpPr>
        <p:spPr/>
        <p:txBody>
          <a:bodyPr/>
          <a:lstStyle/>
          <a:p>
            <a:endParaRPr lang="en-US"/>
          </a:p>
        </p:txBody>
      </p:sp>
      <p:sp>
        <p:nvSpPr>
          <p:cNvPr id="2" name="Date Placeholder 1">
            <a:extLst>
              <a:ext uri="{FF2B5EF4-FFF2-40B4-BE49-F238E27FC236}">
                <a16:creationId xmlns:a16="http://schemas.microsoft.com/office/drawing/2014/main" id="{C9190C13-FB24-A844-8170-F1ADD3C08D34}"/>
              </a:ext>
            </a:extLst>
          </p:cNvPr>
          <p:cNvSpPr>
            <a:spLocks noGrp="1"/>
          </p:cNvSpPr>
          <p:nvPr>
            <p:ph type="dt" sz="half" idx="10"/>
          </p:nvPr>
        </p:nvSpPr>
        <p:spPr/>
        <p:txBody>
          <a:bodyPr/>
          <a:lstStyle/>
          <a:p>
            <a:r>
              <a:rPr lang="en-US"/>
              <a:t>25 May 2021</a:t>
            </a:r>
            <a:endParaRPr lang="en-US" dirty="0"/>
          </a:p>
        </p:txBody>
      </p:sp>
    </p:spTree>
    <p:extLst>
      <p:ext uri="{BB962C8B-B14F-4D97-AF65-F5344CB8AC3E}">
        <p14:creationId xmlns:p14="http://schemas.microsoft.com/office/powerpoint/2010/main" val="101021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25 May 2021</a:t>
            </a:r>
          </a:p>
        </p:txBody>
      </p:sp>
      <p:sp>
        <p:nvSpPr>
          <p:cNvPr id="20483" name="Rectangle 2"/>
          <p:cNvSpPr>
            <a:spLocks noGrp="1" noChangeArrowheads="1"/>
          </p:cNvSpPr>
          <p:nvPr>
            <p:ph type="title"/>
          </p:nvPr>
        </p:nvSpPr>
        <p:spPr bwMode="auto">
          <a:xfrm>
            <a:off x="457200" y="-30162"/>
            <a:ext cx="8229600" cy="4873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Revision of the Reference Architecture for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Space Data Systems (RASDS)</a:t>
            </a:r>
          </a:p>
        </p:txBody>
      </p:sp>
      <p:sp>
        <p:nvSpPr>
          <p:cNvPr id="20484" name="Rectangle 3"/>
          <p:cNvSpPr>
            <a:spLocks noGrp="1" noChangeArrowheads="1"/>
          </p:cNvSpPr>
          <p:nvPr>
            <p:ph type="body" idx="1"/>
          </p:nvPr>
        </p:nvSpPr>
        <p:spPr bwMode="auto">
          <a:xfrm>
            <a:off x="342900" y="938718"/>
            <a:ext cx="8458200" cy="546208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800" dirty="0">
                <a:latin typeface="Arial" charset="0"/>
                <a:ea typeface="ＭＳ Ｐゴシック" charset="0"/>
                <a:cs typeface="ＭＳ Ｐゴシック" charset="0"/>
              </a:rPr>
              <a:t>Reference Architecture for Space Data Systems (RASDS) CCSDS 311.0-M-1 was published in Sept 2008</a:t>
            </a:r>
          </a:p>
          <a:p>
            <a:pPr lvl="1"/>
            <a:r>
              <a:rPr lang="en-US" sz="1600" dirty="0">
                <a:latin typeface="Arial" charset="0"/>
                <a:ea typeface="ＭＳ Ｐゴシック" charset="0"/>
                <a:cs typeface="ＭＳ Ｐゴシック" charset="0"/>
              </a:rPr>
              <a:t>RASDS has been leveraged by a number of CCSDS documents and also by several mission design projects.</a:t>
            </a:r>
          </a:p>
          <a:p>
            <a:pPr lvl="1"/>
            <a:r>
              <a:rPr lang="en-US" sz="1600" dirty="0">
                <a:latin typeface="Arial" charset="0"/>
                <a:ea typeface="ＭＳ Ｐゴシック" charset="0"/>
                <a:cs typeface="ＭＳ Ｐゴシック" charset="0"/>
              </a:rPr>
              <a:t>The document is consistently in the top 20-30 documents downloaded from the CCSDS web site, it is being used and referenced.</a:t>
            </a:r>
          </a:p>
          <a:p>
            <a:pPr lvl="1"/>
            <a:r>
              <a:rPr lang="en-US" sz="1600" dirty="0">
                <a:latin typeface="Arial" charset="0"/>
                <a:ea typeface="ＭＳ Ｐゴシック" charset="0"/>
                <a:cs typeface="ＭＳ Ｐゴシック" charset="0"/>
              </a:rPr>
              <a:t>RASDS is (over)due for a refresh, the question has been just what to do, and when.</a:t>
            </a:r>
          </a:p>
          <a:p>
            <a:pPr marL="0" indent="0">
              <a:buNone/>
            </a:pPr>
            <a:endParaRPr lang="en-US" sz="18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The extensions to RASDS developed in producing the ASL ADD (CCSDS 371.0-G) and the SCCS-ARD and ADD, should be incorporated into the RASDS revision</a:t>
            </a:r>
          </a:p>
          <a:p>
            <a:pPr lvl="1"/>
            <a:r>
              <a:rPr lang="en-US" sz="1600" dirty="0">
                <a:latin typeface="Arial" charset="0"/>
                <a:ea typeface="ＭＳ Ｐゴシック" charset="0"/>
                <a:cs typeface="ＭＳ Ｐゴシック" charset="0"/>
              </a:rPr>
              <a:t>ASL ADD and SCCS-ADD examples may be adopted to improve graphics.</a:t>
            </a:r>
          </a:p>
          <a:p>
            <a:pPr lvl="1"/>
            <a:r>
              <a:rPr lang="en-US" sz="1600" dirty="0">
                <a:latin typeface="Arial" charset="0"/>
                <a:ea typeface="ＭＳ Ｐゴシック" charset="0"/>
                <a:cs typeface="ＭＳ Ｐゴシック" charset="0"/>
              </a:rPr>
              <a:t>Additional descriptive text on viewpoint &amp; view construction should be added.</a:t>
            </a:r>
          </a:p>
          <a:p>
            <a:pPr lvl="1"/>
            <a:r>
              <a:rPr lang="en-US" sz="1600" dirty="0">
                <a:latin typeface="Arial" charset="0"/>
                <a:ea typeface="ＭＳ Ｐゴシック" charset="0"/>
                <a:cs typeface="ＭＳ Ｐゴシック" charset="0"/>
              </a:rPr>
              <a:t>In keeping with current MBSE best practices, an annex should be provided with a set of SysML representations.  Published papers, and other CCSDS examples, addressing this already exist.</a:t>
            </a:r>
          </a:p>
          <a:p>
            <a:pPr lvl="1"/>
            <a:endParaRPr lang="en-US" sz="16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ISO TC20/SC14 has also made use of RASDS and adopted it as a framework for describing their standards</a:t>
            </a:r>
            <a:endParaRPr lang="en-US" sz="1600" dirty="0">
              <a:latin typeface="Arial" charset="0"/>
              <a:ea typeface="ＭＳ Ｐゴシック" charset="0"/>
              <a:cs typeface="ＭＳ Ｐゴシック" charset="0"/>
            </a:endParaRPr>
          </a:p>
          <a:p>
            <a:pPr lvl="1"/>
            <a:r>
              <a:rPr lang="en-US" sz="1600" dirty="0">
                <a:latin typeface="Arial" charset="0"/>
                <a:ea typeface="ＭＳ Ｐゴシック" charset="0"/>
                <a:cs typeface="ＭＳ Ｐゴシック" charset="0"/>
              </a:rPr>
              <a:t>A liaison agreement has been agreed by the CMC, </a:t>
            </a:r>
            <a:r>
              <a:rPr lang="en-US" sz="1600" dirty="0"/>
              <a:t>CMC-P-2020-03-003, dated 4-7-2020.</a:t>
            </a:r>
          </a:p>
          <a:p>
            <a:pPr lvl="1"/>
            <a:r>
              <a:rPr lang="en-US" sz="1600" dirty="0">
                <a:latin typeface="Arial" charset="0"/>
                <a:ea typeface="ＭＳ Ｐゴシック" charset="0"/>
                <a:cs typeface="ＭＳ Ｐゴシック" charset="0"/>
              </a:rPr>
              <a:t>A plan for these revisions has been outlined.  See the following</a:t>
            </a:r>
          </a:p>
          <a:p>
            <a:pPr lvl="1"/>
            <a:endParaRPr lang="en-US" sz="1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6752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ASL Example: Mission Control functional decomposition</a:t>
            </a:r>
          </a:p>
        </p:txBody>
      </p:sp>
      <p:sp>
        <p:nvSpPr>
          <p:cNvPr id="4" name="Date Placeholder 3"/>
          <p:cNvSpPr>
            <a:spLocks noGrp="1"/>
          </p:cNvSpPr>
          <p:nvPr>
            <p:ph type="dt" sz="half" idx="2"/>
          </p:nvPr>
        </p:nvSpPr>
        <p:spPr/>
        <p:txBody>
          <a:bodyPr/>
          <a:lstStyle/>
          <a:p>
            <a:r>
              <a:rPr lang="en-US"/>
              <a:t>25 May 2021</a:t>
            </a:r>
            <a:endParaRPr lang="en-GB" dirty="0"/>
          </a:p>
        </p:txBody>
      </p:sp>
      <p:sp>
        <p:nvSpPr>
          <p:cNvPr id="5" name="Oval 8"/>
          <p:cNvSpPr>
            <a:spLocks noChangeArrowheads="1"/>
          </p:cNvSpPr>
          <p:nvPr/>
        </p:nvSpPr>
        <p:spPr bwMode="auto">
          <a:xfrm>
            <a:off x="7682560" y="4211253"/>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7" name="Oval 6"/>
          <p:cNvSpPr>
            <a:spLocks noChangeArrowheads="1"/>
          </p:cNvSpPr>
          <p:nvPr/>
        </p:nvSpPr>
        <p:spPr bwMode="auto">
          <a:xfrm>
            <a:off x="5478027" y="42112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Interface</a:t>
            </a:r>
          </a:p>
        </p:txBody>
      </p:sp>
      <p:sp>
        <p:nvSpPr>
          <p:cNvPr id="8" name="Oval 7"/>
          <p:cNvSpPr>
            <a:spLocks noChangeArrowheads="1"/>
          </p:cNvSpPr>
          <p:nvPr/>
        </p:nvSpPr>
        <p:spPr bwMode="auto">
          <a:xfrm>
            <a:off x="387040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67375" y="121027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11" name="Oval 10"/>
          <p:cNvSpPr>
            <a:spLocks noChangeArrowheads="1"/>
          </p:cNvSpPr>
          <p:nvPr/>
        </p:nvSpPr>
        <p:spPr bwMode="auto">
          <a:xfrm>
            <a:off x="7705263" y="2583244"/>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2224986" y="257602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Automation</a:t>
            </a:r>
          </a:p>
        </p:txBody>
      </p:sp>
      <p:sp>
        <p:nvSpPr>
          <p:cNvPr id="14" name="Oval 13"/>
          <p:cNvSpPr>
            <a:spLocks noChangeArrowheads="1"/>
          </p:cNvSpPr>
          <p:nvPr/>
        </p:nvSpPr>
        <p:spPr bwMode="auto">
          <a:xfrm>
            <a:off x="2224986" y="425275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On-board Configuration Management</a:t>
            </a:r>
          </a:p>
        </p:txBody>
      </p:sp>
      <p:sp>
        <p:nvSpPr>
          <p:cNvPr id="15" name="Oval 14"/>
          <p:cNvSpPr>
            <a:spLocks noChangeArrowheads="1"/>
          </p:cNvSpPr>
          <p:nvPr/>
        </p:nvSpPr>
        <p:spPr bwMode="auto">
          <a:xfrm>
            <a:off x="5478280" y="259045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cxnSp>
        <p:nvCxnSpPr>
          <p:cNvPr id="18" name="Straight Connector 17"/>
          <p:cNvCxnSpPr>
            <a:stCxn id="11" idx="2"/>
            <a:endCxn id="15" idx="6"/>
          </p:cNvCxnSpPr>
          <p:nvPr/>
        </p:nvCxnSpPr>
        <p:spPr bwMode="auto">
          <a:xfrm flipH="1">
            <a:off x="6830593" y="2894332"/>
            <a:ext cx="874670" cy="721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stCxn id="6" idx="5"/>
            <a:endCxn id="15" idx="0"/>
          </p:cNvCxnSpPr>
          <p:nvPr/>
        </p:nvCxnSpPr>
        <p:spPr bwMode="auto">
          <a:xfrm>
            <a:off x="5018668" y="1706205"/>
            <a:ext cx="1135769" cy="88425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p:cNvSpPr/>
          <p:nvPr/>
        </p:nvSpPr>
        <p:spPr bwMode="auto">
          <a:xfrm>
            <a:off x="5173985" y="188610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32" name="Straight Connector 31"/>
          <p:cNvCxnSpPr>
            <a:stCxn id="5" idx="2"/>
            <a:endCxn id="7" idx="6"/>
          </p:cNvCxnSpPr>
          <p:nvPr/>
        </p:nvCxnSpPr>
        <p:spPr bwMode="auto">
          <a:xfrm flipH="1">
            <a:off x="6830340" y="4522341"/>
            <a:ext cx="85222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5" name="Oval 34"/>
          <p:cNvSpPr/>
          <p:nvPr/>
        </p:nvSpPr>
        <p:spPr>
          <a:xfrm>
            <a:off x="7610560" y="4442505"/>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7065390" y="4195581"/>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Rectangle 40"/>
          <p:cNvSpPr/>
          <p:nvPr/>
        </p:nvSpPr>
        <p:spPr bwMode="auto">
          <a:xfrm>
            <a:off x="7065390" y="4673967"/>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2" name="Rectangle 41"/>
          <p:cNvSpPr/>
          <p:nvPr/>
        </p:nvSpPr>
        <p:spPr bwMode="auto">
          <a:xfrm>
            <a:off x="7065390" y="4355043"/>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7065390" y="4514505"/>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NEM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3" name="Straight Connector 52"/>
          <p:cNvCxnSpPr>
            <a:stCxn id="7" idx="0"/>
            <a:endCxn id="15" idx="4"/>
          </p:cNvCxnSpPr>
          <p:nvPr/>
        </p:nvCxnSpPr>
        <p:spPr bwMode="auto">
          <a:xfrm flipV="1">
            <a:off x="6154184" y="3212635"/>
            <a:ext cx="253" cy="99861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1"/>
            <a:endCxn id="13" idx="5"/>
          </p:cNvCxnSpPr>
          <p:nvPr/>
        </p:nvCxnSpPr>
        <p:spPr bwMode="auto">
          <a:xfrm flipH="1" flipV="1">
            <a:off x="3379257" y="3107089"/>
            <a:ext cx="2296812" cy="11952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2" name="Rectangle 61"/>
          <p:cNvSpPr/>
          <p:nvPr/>
        </p:nvSpPr>
        <p:spPr bwMode="auto">
          <a:xfrm>
            <a:off x="597872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4812206" y="3861048"/>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4" name="Straight Connector 63"/>
          <p:cNvCxnSpPr>
            <a:stCxn id="13" idx="6"/>
            <a:endCxn id="15" idx="2"/>
          </p:cNvCxnSpPr>
          <p:nvPr/>
        </p:nvCxnSpPr>
        <p:spPr bwMode="auto">
          <a:xfrm>
            <a:off x="3577299" y="2887117"/>
            <a:ext cx="1900981" cy="1443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8" name="Rectangle 67"/>
          <p:cNvSpPr/>
          <p:nvPr/>
        </p:nvSpPr>
        <p:spPr bwMode="auto">
          <a:xfrm>
            <a:off x="4331234" y="2821816"/>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0" name="Straight Connector 69"/>
          <p:cNvCxnSpPr>
            <a:stCxn id="14" idx="0"/>
            <a:endCxn id="13" idx="4"/>
          </p:cNvCxnSpPr>
          <p:nvPr/>
        </p:nvCxnSpPr>
        <p:spPr bwMode="auto">
          <a:xfrm flipV="1">
            <a:off x="2901143" y="3198205"/>
            <a:ext cx="0" cy="105455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14" idx="0"/>
            <a:endCxn id="6" idx="4"/>
          </p:cNvCxnSpPr>
          <p:nvPr/>
        </p:nvCxnSpPr>
        <p:spPr bwMode="auto">
          <a:xfrm flipV="1">
            <a:off x="2901143" y="1797321"/>
            <a:ext cx="1639411" cy="245543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7" name="Rectangle 76"/>
          <p:cNvSpPr/>
          <p:nvPr/>
        </p:nvSpPr>
        <p:spPr bwMode="auto">
          <a:xfrm>
            <a:off x="2725679" y="3448454"/>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8" name="Rectangle 77"/>
          <p:cNvSpPr/>
          <p:nvPr/>
        </p:nvSpPr>
        <p:spPr bwMode="auto">
          <a:xfrm>
            <a:off x="2725679" y="3602421"/>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9" name="Rectangle 78"/>
          <p:cNvSpPr/>
          <p:nvPr/>
        </p:nvSpPr>
        <p:spPr bwMode="auto">
          <a:xfrm>
            <a:off x="4195639" y="188610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4195639" y="204006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82" name="Straight Connector 81"/>
          <p:cNvCxnSpPr>
            <a:stCxn id="14" idx="1"/>
            <a:endCxn id="9" idx="4"/>
          </p:cNvCxnSpPr>
          <p:nvPr/>
        </p:nvCxnSpPr>
        <p:spPr bwMode="auto">
          <a:xfrm flipH="1" flipV="1">
            <a:off x="843532" y="1832451"/>
            <a:ext cx="1579496" cy="2511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9" name="Straight Connector 88"/>
          <p:cNvCxnSpPr>
            <a:stCxn id="13" idx="1"/>
            <a:endCxn id="9" idx="4"/>
          </p:cNvCxnSpPr>
          <p:nvPr/>
        </p:nvCxnSpPr>
        <p:spPr bwMode="auto">
          <a:xfrm flipH="1" flipV="1">
            <a:off x="843532" y="1832451"/>
            <a:ext cx="1579496" cy="83469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Rectangle 91"/>
          <p:cNvSpPr/>
          <p:nvPr/>
        </p:nvSpPr>
        <p:spPr bwMode="auto">
          <a:xfrm>
            <a:off x="1363247" y="2119800"/>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93" name="Straight Connector 92"/>
          <p:cNvCxnSpPr>
            <a:stCxn id="15" idx="1"/>
            <a:endCxn id="9" idx="5"/>
          </p:cNvCxnSpPr>
          <p:nvPr/>
        </p:nvCxnSpPr>
        <p:spPr bwMode="auto">
          <a:xfrm flipH="1" flipV="1">
            <a:off x="1321646" y="1741335"/>
            <a:ext cx="4354676" cy="94024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8" name="Rectangle 87"/>
          <p:cNvSpPr/>
          <p:nvPr/>
        </p:nvSpPr>
        <p:spPr bwMode="auto">
          <a:xfrm>
            <a:off x="1642173" y="1780533"/>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SDB</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Oval 84"/>
          <p:cNvSpPr/>
          <p:nvPr/>
        </p:nvSpPr>
        <p:spPr>
          <a:xfrm>
            <a:off x="838800" y="1779706"/>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p:cNvCxnSpPr>
            <a:stCxn id="14" idx="7"/>
            <a:endCxn id="15" idx="3"/>
          </p:cNvCxnSpPr>
          <p:nvPr/>
        </p:nvCxnSpPr>
        <p:spPr bwMode="auto">
          <a:xfrm flipV="1">
            <a:off x="3379257" y="3121519"/>
            <a:ext cx="2297065" cy="122235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7" name="Oval 66"/>
          <p:cNvSpPr/>
          <p:nvPr/>
        </p:nvSpPr>
        <p:spPr>
          <a:xfrm>
            <a:off x="6082183" y="252314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bwMode="auto">
          <a:xfrm>
            <a:off x="4812206" y="3427465"/>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6" name="Oval 105"/>
          <p:cNvSpPr/>
          <p:nvPr/>
        </p:nvSpPr>
        <p:spPr>
          <a:xfrm>
            <a:off x="7640331" y="2815117"/>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6216299" y="907956"/>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2" name="Oval 11"/>
          <p:cNvSpPr>
            <a:spLocks noChangeArrowheads="1"/>
          </p:cNvSpPr>
          <p:nvPr/>
        </p:nvSpPr>
        <p:spPr bwMode="auto">
          <a:xfrm>
            <a:off x="7006404" y="130153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08" name="Oval 107"/>
          <p:cNvSpPr>
            <a:spLocks noChangeArrowheads="1"/>
          </p:cNvSpPr>
          <p:nvPr/>
        </p:nvSpPr>
        <p:spPr bwMode="auto">
          <a:xfrm>
            <a:off x="7682560" y="1755109"/>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p>
        </p:txBody>
      </p:sp>
      <p:cxnSp>
        <p:nvCxnSpPr>
          <p:cNvPr id="110" name="Straight Connector 109"/>
          <p:cNvCxnSpPr>
            <a:stCxn id="107" idx="4"/>
            <a:endCxn id="15" idx="7"/>
          </p:cNvCxnSpPr>
          <p:nvPr/>
        </p:nvCxnSpPr>
        <p:spPr bwMode="auto">
          <a:xfrm flipH="1">
            <a:off x="6632551" y="1530132"/>
            <a:ext cx="259905" cy="115144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stCxn id="12" idx="3"/>
            <a:endCxn id="15" idx="7"/>
          </p:cNvCxnSpPr>
          <p:nvPr/>
        </p:nvCxnSpPr>
        <p:spPr bwMode="auto">
          <a:xfrm flipH="1">
            <a:off x="6632551" y="1832590"/>
            <a:ext cx="571895" cy="84898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stCxn id="108" idx="2"/>
            <a:endCxn id="15" idx="7"/>
          </p:cNvCxnSpPr>
          <p:nvPr/>
        </p:nvCxnSpPr>
        <p:spPr bwMode="auto">
          <a:xfrm flipH="1">
            <a:off x="6632551" y="2066197"/>
            <a:ext cx="1050009" cy="61537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0" name="Rectangle 119"/>
          <p:cNvSpPr/>
          <p:nvPr/>
        </p:nvSpPr>
        <p:spPr bwMode="auto">
          <a:xfrm>
            <a:off x="6642058" y="240151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21" name="Straight Connector 120"/>
          <p:cNvCxnSpPr>
            <a:stCxn id="8" idx="7"/>
            <a:endCxn id="15" idx="3"/>
          </p:cNvCxnSpPr>
          <p:nvPr/>
        </p:nvCxnSpPr>
        <p:spPr bwMode="auto">
          <a:xfrm flipV="1">
            <a:off x="5024679" y="3121519"/>
            <a:ext cx="651643" cy="2605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5604322" y="305420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5015374" y="514303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6" name="Oval 125"/>
          <p:cNvSpPr/>
          <p:nvPr/>
        </p:nvSpPr>
        <p:spPr>
          <a:xfrm>
            <a:off x="4944296" y="5636399"/>
            <a:ext cx="144000" cy="144000"/>
          </a:xfrm>
          <a:prstGeom prst="ellipse">
            <a:avLst/>
          </a:prstGeom>
          <a:solidFill>
            <a:srgbClr val="008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7" name="Straight Connector 126"/>
          <p:cNvCxnSpPr>
            <a:stCxn id="8" idx="1"/>
            <a:endCxn id="13" idx="5"/>
          </p:cNvCxnSpPr>
          <p:nvPr/>
        </p:nvCxnSpPr>
        <p:spPr bwMode="auto">
          <a:xfrm flipH="1" flipV="1">
            <a:off x="3379257" y="3107089"/>
            <a:ext cx="689193" cy="262042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0" name="Oval 59"/>
          <p:cNvSpPr/>
          <p:nvPr/>
        </p:nvSpPr>
        <p:spPr>
          <a:xfrm>
            <a:off x="3307257" y="3047934"/>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3" name="Straight Connector 132"/>
          <p:cNvCxnSpPr>
            <a:stCxn id="6" idx="3"/>
            <a:endCxn id="13" idx="0"/>
          </p:cNvCxnSpPr>
          <p:nvPr/>
        </p:nvCxnSpPr>
        <p:spPr bwMode="auto">
          <a:xfrm flipH="1">
            <a:off x="2901143" y="1706205"/>
            <a:ext cx="1161296" cy="86982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Oval 16"/>
          <p:cNvSpPr/>
          <p:nvPr/>
        </p:nvSpPr>
        <p:spPr>
          <a:xfrm>
            <a:off x="2829143" y="2489266"/>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3990439" y="5636399"/>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bwMode="auto">
          <a:xfrm>
            <a:off x="3761113" y="514374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38" name="Straight Connector 137"/>
          <p:cNvCxnSpPr>
            <a:stCxn id="14" idx="4"/>
            <a:endCxn id="8" idx="2"/>
          </p:cNvCxnSpPr>
          <p:nvPr/>
        </p:nvCxnSpPr>
        <p:spPr bwMode="auto">
          <a:xfrm>
            <a:off x="2901143" y="4874931"/>
            <a:ext cx="969265" cy="10725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6" name="Oval 75"/>
          <p:cNvSpPr/>
          <p:nvPr/>
        </p:nvSpPr>
        <p:spPr>
          <a:xfrm>
            <a:off x="2834183" y="481771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379840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bwMode="auto">
          <a:xfrm>
            <a:off x="3076605" y="514924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43" name="Rectangle 142"/>
          <p:cNvSpPr/>
          <p:nvPr/>
        </p:nvSpPr>
        <p:spPr bwMode="auto">
          <a:xfrm>
            <a:off x="3076605" y="530320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 name="Rectangle 20"/>
          <p:cNvSpPr/>
          <p:nvPr/>
        </p:nvSpPr>
        <p:spPr bwMode="auto">
          <a:xfrm>
            <a:off x="3513471" y="188060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53" name="Straight Connector 152"/>
          <p:cNvCxnSpPr>
            <a:stCxn id="5" idx="0"/>
            <a:endCxn id="15" idx="5"/>
          </p:cNvCxnSpPr>
          <p:nvPr/>
        </p:nvCxnSpPr>
        <p:spPr bwMode="auto">
          <a:xfrm flipH="1" flipV="1">
            <a:off x="6632551" y="3121519"/>
            <a:ext cx="1726166"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8258317" y="4149108"/>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327010" y="3616789"/>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1257821" y="16599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1080206" y="2401519"/>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OBSW</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1080206" y="2560985"/>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74" name="Oval 173"/>
          <p:cNvSpPr/>
          <p:nvPr/>
        </p:nvSpPr>
        <p:spPr>
          <a:xfrm>
            <a:off x="2829142" y="4195581"/>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p:cNvCxnSpPr>
            <a:stCxn id="5" idx="1"/>
            <a:endCxn id="15" idx="4"/>
          </p:cNvCxnSpPr>
          <p:nvPr/>
        </p:nvCxnSpPr>
        <p:spPr bwMode="auto">
          <a:xfrm flipH="1" flipV="1">
            <a:off x="6154437" y="3212635"/>
            <a:ext cx="1726165"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4" name="Oval 93"/>
          <p:cNvSpPr/>
          <p:nvPr/>
        </p:nvSpPr>
        <p:spPr>
          <a:xfrm>
            <a:off x="6587931" y="263035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bwMode="auto">
          <a:xfrm>
            <a:off x="670299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Oval 60"/>
          <p:cNvSpPr/>
          <p:nvPr/>
        </p:nvSpPr>
        <p:spPr>
          <a:xfrm>
            <a:off x="5406280" y="2829547"/>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6082437" y="3144354"/>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bwMode="auto">
          <a:xfrm>
            <a:off x="6978797" y="2984892"/>
            <a:ext cx="572624"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6978798" y="2818208"/>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3044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3E9544-A6CE-CC44-BA96-0F68EA0FCDCA}"/>
              </a:ext>
            </a:extLst>
          </p:cNvPr>
          <p:cNvSpPr>
            <a:spLocks noGrp="1" noChangeArrowheads="1"/>
          </p:cNvSpPr>
          <p:nvPr>
            <p:ph type="title"/>
          </p:nvPr>
        </p:nvSpPr>
        <p:spPr>
          <a:xfrm>
            <a:off x="457200" y="-30854"/>
            <a:ext cx="8229600" cy="1143000"/>
          </a:xfrm>
        </p:spPr>
        <p:txBody>
          <a:bodyPr vert="horz"/>
          <a:lstStyle/>
          <a:p>
            <a:r>
              <a:rPr lang="en-US" altLang="en-US" kern="1200" dirty="0">
                <a:solidFill>
                  <a:srgbClr val="0099A6"/>
                </a:solidFill>
              </a:rPr>
              <a:t>Alternate Functional &amp; Protocol Diagram</a:t>
            </a:r>
            <a:br>
              <a:rPr lang="en-US" altLang="en-US" kern="1200" dirty="0">
                <a:solidFill>
                  <a:srgbClr val="0099A6"/>
                </a:solidFill>
              </a:rPr>
            </a:br>
            <a:r>
              <a:rPr lang="en-US" altLang="en-US" sz="2000" kern="1200" dirty="0">
                <a:solidFill>
                  <a:srgbClr val="0099A6"/>
                </a:solidFill>
              </a:rPr>
              <a:t>(for a Single Process)</a:t>
            </a:r>
            <a:br>
              <a:rPr lang="en-US" altLang="en-US" sz="2000" kern="1200" dirty="0">
                <a:solidFill>
                  <a:srgbClr val="0099A6"/>
                </a:solidFill>
              </a:rPr>
            </a:br>
            <a:endParaRPr lang="en-US" altLang="en-US" kern="1200" dirty="0">
              <a:solidFill>
                <a:srgbClr val="0099A6"/>
              </a:solidFill>
            </a:endParaRPr>
          </a:p>
        </p:txBody>
      </p:sp>
      <p:sp>
        <p:nvSpPr>
          <p:cNvPr id="22532" name="Rectangle 4">
            <a:extLst>
              <a:ext uri="{FF2B5EF4-FFF2-40B4-BE49-F238E27FC236}">
                <a16:creationId xmlns:a16="http://schemas.microsoft.com/office/drawing/2014/main" id="{9D488784-8236-CF4D-8410-CCB214154B9B}"/>
              </a:ext>
            </a:extLst>
          </p:cNvPr>
          <p:cNvSpPr>
            <a:spLocks noChangeArrowheads="1"/>
          </p:cNvSpPr>
          <p:nvPr/>
        </p:nvSpPr>
        <p:spPr bwMode="auto">
          <a:xfrm>
            <a:off x="2743200" y="4419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AutoShape 5">
            <a:extLst>
              <a:ext uri="{FF2B5EF4-FFF2-40B4-BE49-F238E27FC236}">
                <a16:creationId xmlns:a16="http://schemas.microsoft.com/office/drawing/2014/main" id="{4901F924-81B8-3A41-8D12-BFCD2CE041A5}"/>
              </a:ext>
            </a:extLst>
          </p:cNvPr>
          <p:cNvSpPr>
            <a:spLocks noChangeArrowheads="1"/>
          </p:cNvSpPr>
          <p:nvPr/>
        </p:nvSpPr>
        <p:spPr bwMode="auto">
          <a:xfrm>
            <a:off x="990600" y="37338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Line 6">
            <a:extLst>
              <a:ext uri="{FF2B5EF4-FFF2-40B4-BE49-F238E27FC236}">
                <a16:creationId xmlns:a16="http://schemas.microsoft.com/office/drawing/2014/main" id="{3C4E9132-644B-9141-9C53-35D282AE6502}"/>
              </a:ext>
            </a:extLst>
          </p:cNvPr>
          <p:cNvSpPr>
            <a:spLocks noChangeShapeType="1"/>
          </p:cNvSpPr>
          <p:nvPr/>
        </p:nvSpPr>
        <p:spPr bwMode="auto">
          <a:xfrm flipH="1">
            <a:off x="1752600" y="39624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a:extLst>
              <a:ext uri="{FF2B5EF4-FFF2-40B4-BE49-F238E27FC236}">
                <a16:creationId xmlns:a16="http://schemas.microsoft.com/office/drawing/2014/main" id="{13767792-607F-454F-B9EE-BE40DB7F7028}"/>
              </a:ext>
            </a:extLst>
          </p:cNvPr>
          <p:cNvSpPr>
            <a:spLocks noChangeShapeType="1"/>
          </p:cNvSpPr>
          <p:nvPr/>
        </p:nvSpPr>
        <p:spPr bwMode="auto">
          <a:xfrm flipH="1">
            <a:off x="1752600" y="42672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Text Box 8">
            <a:extLst>
              <a:ext uri="{FF2B5EF4-FFF2-40B4-BE49-F238E27FC236}">
                <a16:creationId xmlns:a16="http://schemas.microsoft.com/office/drawing/2014/main" id="{6ADF1C66-7BD4-F445-9173-2EFA9F3EFF54}"/>
              </a:ext>
            </a:extLst>
          </p:cNvPr>
          <p:cNvSpPr txBox="1">
            <a:spLocks noChangeArrowheads="1"/>
          </p:cNvSpPr>
          <p:nvPr/>
        </p:nvSpPr>
        <p:spPr bwMode="auto">
          <a:xfrm>
            <a:off x="1905000" y="3657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37" name="Text Box 9">
            <a:extLst>
              <a:ext uri="{FF2B5EF4-FFF2-40B4-BE49-F238E27FC236}">
                <a16:creationId xmlns:a16="http://schemas.microsoft.com/office/drawing/2014/main" id="{88AE0EDF-F427-9945-B1D6-448C51D034D7}"/>
              </a:ext>
            </a:extLst>
          </p:cNvPr>
          <p:cNvSpPr txBox="1">
            <a:spLocks noChangeArrowheads="1"/>
          </p:cNvSpPr>
          <p:nvPr/>
        </p:nvSpPr>
        <p:spPr bwMode="auto">
          <a:xfrm>
            <a:off x="1905000" y="39624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38" name="Text Box 10">
            <a:extLst>
              <a:ext uri="{FF2B5EF4-FFF2-40B4-BE49-F238E27FC236}">
                <a16:creationId xmlns:a16="http://schemas.microsoft.com/office/drawing/2014/main" id="{E40CD145-6A7E-BC49-B064-220E9FDE0993}"/>
              </a:ext>
            </a:extLst>
          </p:cNvPr>
          <p:cNvSpPr txBox="1">
            <a:spLocks noChangeArrowheads="1"/>
          </p:cNvSpPr>
          <p:nvPr/>
        </p:nvSpPr>
        <p:spPr bwMode="auto">
          <a:xfrm>
            <a:off x="1143000" y="4495800"/>
            <a:ext cx="50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MIB</a:t>
            </a:r>
          </a:p>
        </p:txBody>
      </p:sp>
      <p:sp>
        <p:nvSpPr>
          <p:cNvPr id="22539" name="Line 11">
            <a:extLst>
              <a:ext uri="{FF2B5EF4-FFF2-40B4-BE49-F238E27FC236}">
                <a16:creationId xmlns:a16="http://schemas.microsoft.com/office/drawing/2014/main" id="{111A0DB9-F0EA-F348-A4EC-EB4244AEE772}"/>
              </a:ext>
            </a:extLst>
          </p:cNvPr>
          <p:cNvSpPr>
            <a:spLocks noChangeShapeType="1"/>
          </p:cNvSpPr>
          <p:nvPr/>
        </p:nvSpPr>
        <p:spPr bwMode="auto">
          <a:xfrm>
            <a:off x="6553200" y="47244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12">
            <a:extLst>
              <a:ext uri="{FF2B5EF4-FFF2-40B4-BE49-F238E27FC236}">
                <a16:creationId xmlns:a16="http://schemas.microsoft.com/office/drawing/2014/main" id="{E594EC3C-20F1-BE44-8F92-80FD41E34F4F}"/>
              </a:ext>
            </a:extLst>
          </p:cNvPr>
          <p:cNvSpPr>
            <a:spLocks noChangeShapeType="1"/>
          </p:cNvSpPr>
          <p:nvPr/>
        </p:nvSpPr>
        <p:spPr bwMode="auto">
          <a:xfrm>
            <a:off x="6553200" y="50292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Text Box 13">
            <a:extLst>
              <a:ext uri="{FF2B5EF4-FFF2-40B4-BE49-F238E27FC236}">
                <a16:creationId xmlns:a16="http://schemas.microsoft.com/office/drawing/2014/main" id="{92E25B4E-C4A6-1F41-B687-2EB6E4438421}"/>
              </a:ext>
            </a:extLst>
          </p:cNvPr>
          <p:cNvSpPr txBox="1">
            <a:spLocks noChangeArrowheads="1"/>
          </p:cNvSpPr>
          <p:nvPr/>
        </p:nvSpPr>
        <p:spPr bwMode="auto">
          <a:xfrm>
            <a:off x="6705600" y="4419600"/>
            <a:ext cx="176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Link PDU</a:t>
            </a:r>
          </a:p>
        </p:txBody>
      </p:sp>
      <p:sp>
        <p:nvSpPr>
          <p:cNvPr id="22542" name="Text Box 14">
            <a:extLst>
              <a:ext uri="{FF2B5EF4-FFF2-40B4-BE49-F238E27FC236}">
                <a16:creationId xmlns:a16="http://schemas.microsoft.com/office/drawing/2014/main" id="{D941848A-D773-7642-8516-DCBD14BEBA69}"/>
              </a:ext>
            </a:extLst>
          </p:cNvPr>
          <p:cNvSpPr txBox="1">
            <a:spLocks noChangeArrowheads="1"/>
          </p:cNvSpPr>
          <p:nvPr/>
        </p:nvSpPr>
        <p:spPr bwMode="auto">
          <a:xfrm>
            <a:off x="6705600" y="4724400"/>
            <a:ext cx="1627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Link PDU</a:t>
            </a:r>
          </a:p>
        </p:txBody>
      </p:sp>
      <p:sp>
        <p:nvSpPr>
          <p:cNvPr id="22543" name="Oval 15">
            <a:extLst>
              <a:ext uri="{FF2B5EF4-FFF2-40B4-BE49-F238E27FC236}">
                <a16:creationId xmlns:a16="http://schemas.microsoft.com/office/drawing/2014/main" id="{3B6236AA-5EF6-C945-BA62-642EA8D3F906}"/>
              </a:ext>
            </a:extLst>
          </p:cNvPr>
          <p:cNvSpPr>
            <a:spLocks noChangeArrowheads="1"/>
          </p:cNvSpPr>
          <p:nvPr/>
        </p:nvSpPr>
        <p:spPr bwMode="auto">
          <a:xfrm>
            <a:off x="2819400" y="2133600"/>
            <a:ext cx="3581400" cy="106680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AutoShape 16">
            <a:extLst>
              <a:ext uri="{FF2B5EF4-FFF2-40B4-BE49-F238E27FC236}">
                <a16:creationId xmlns:a16="http://schemas.microsoft.com/office/drawing/2014/main" id="{D46FCAA6-B502-C34D-94F0-65BA6F795BFA}"/>
              </a:ext>
            </a:extLst>
          </p:cNvPr>
          <p:cNvSpPr>
            <a:spLocks noChangeArrowheads="1"/>
          </p:cNvSpPr>
          <p:nvPr/>
        </p:nvSpPr>
        <p:spPr bwMode="auto">
          <a:xfrm>
            <a:off x="1066800" y="22860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Line 17">
            <a:extLst>
              <a:ext uri="{FF2B5EF4-FFF2-40B4-BE49-F238E27FC236}">
                <a16:creationId xmlns:a16="http://schemas.microsoft.com/office/drawing/2014/main" id="{F6121C73-6AED-3147-862B-664B8CFE4764}"/>
              </a:ext>
            </a:extLst>
          </p:cNvPr>
          <p:cNvSpPr>
            <a:spLocks noChangeShapeType="1"/>
          </p:cNvSpPr>
          <p:nvPr/>
        </p:nvSpPr>
        <p:spPr bwMode="auto">
          <a:xfrm flipH="1">
            <a:off x="1828800" y="25146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18">
            <a:extLst>
              <a:ext uri="{FF2B5EF4-FFF2-40B4-BE49-F238E27FC236}">
                <a16:creationId xmlns:a16="http://schemas.microsoft.com/office/drawing/2014/main" id="{57CC2CBC-4DD9-B249-8CC2-733271CF3653}"/>
              </a:ext>
            </a:extLst>
          </p:cNvPr>
          <p:cNvSpPr>
            <a:spLocks noChangeShapeType="1"/>
          </p:cNvSpPr>
          <p:nvPr/>
        </p:nvSpPr>
        <p:spPr bwMode="auto">
          <a:xfrm flipH="1">
            <a:off x="1828800" y="28194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Text Box 19">
            <a:extLst>
              <a:ext uri="{FF2B5EF4-FFF2-40B4-BE49-F238E27FC236}">
                <a16:creationId xmlns:a16="http://schemas.microsoft.com/office/drawing/2014/main" id="{AD788FBB-1450-554D-A91F-7C33F14A5313}"/>
              </a:ext>
            </a:extLst>
          </p:cNvPr>
          <p:cNvSpPr txBox="1">
            <a:spLocks noChangeArrowheads="1"/>
          </p:cNvSpPr>
          <p:nvPr/>
        </p:nvSpPr>
        <p:spPr bwMode="auto">
          <a:xfrm>
            <a:off x="1905000" y="22098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48" name="Text Box 20">
            <a:extLst>
              <a:ext uri="{FF2B5EF4-FFF2-40B4-BE49-F238E27FC236}">
                <a16:creationId xmlns:a16="http://schemas.microsoft.com/office/drawing/2014/main" id="{D58CB2A5-2B06-0E48-BFA3-F674526BCCBD}"/>
              </a:ext>
            </a:extLst>
          </p:cNvPr>
          <p:cNvSpPr txBox="1">
            <a:spLocks noChangeArrowheads="1"/>
          </p:cNvSpPr>
          <p:nvPr/>
        </p:nvSpPr>
        <p:spPr bwMode="auto">
          <a:xfrm>
            <a:off x="1981200" y="2514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49" name="Text Box 21">
            <a:extLst>
              <a:ext uri="{FF2B5EF4-FFF2-40B4-BE49-F238E27FC236}">
                <a16:creationId xmlns:a16="http://schemas.microsoft.com/office/drawing/2014/main" id="{5DD31053-B064-0A4A-A6B2-2FA11D8A936D}"/>
              </a:ext>
            </a:extLst>
          </p:cNvPr>
          <p:cNvSpPr txBox="1">
            <a:spLocks noChangeArrowheads="1"/>
          </p:cNvSpPr>
          <p:nvPr/>
        </p:nvSpPr>
        <p:spPr bwMode="auto">
          <a:xfrm>
            <a:off x="950118" y="3029067"/>
            <a:ext cx="915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database</a:t>
            </a:r>
          </a:p>
        </p:txBody>
      </p:sp>
      <p:sp>
        <p:nvSpPr>
          <p:cNvPr id="22550" name="Rectangle 22">
            <a:extLst>
              <a:ext uri="{FF2B5EF4-FFF2-40B4-BE49-F238E27FC236}">
                <a16:creationId xmlns:a16="http://schemas.microsoft.com/office/drawing/2014/main" id="{F54EFDDD-54EC-E04F-9409-0CF21EA9F285}"/>
              </a:ext>
            </a:extLst>
          </p:cNvPr>
          <p:cNvSpPr>
            <a:spLocks noChangeArrowheads="1"/>
          </p:cNvSpPr>
          <p:nvPr/>
        </p:nvSpPr>
        <p:spPr bwMode="auto">
          <a:xfrm>
            <a:off x="2743200" y="3657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Line 23">
            <a:extLst>
              <a:ext uri="{FF2B5EF4-FFF2-40B4-BE49-F238E27FC236}">
                <a16:creationId xmlns:a16="http://schemas.microsoft.com/office/drawing/2014/main" id="{C91FD488-ACB2-F34B-A3D9-E7AEF5A4DA6F}"/>
              </a:ext>
            </a:extLst>
          </p:cNvPr>
          <p:cNvSpPr>
            <a:spLocks noChangeShapeType="1"/>
          </p:cNvSpPr>
          <p:nvPr/>
        </p:nvSpPr>
        <p:spPr bwMode="auto">
          <a:xfrm>
            <a:off x="6553200" y="38100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24">
            <a:extLst>
              <a:ext uri="{FF2B5EF4-FFF2-40B4-BE49-F238E27FC236}">
                <a16:creationId xmlns:a16="http://schemas.microsoft.com/office/drawing/2014/main" id="{3933DCFE-FC87-674A-9D9B-D8625C24BA09}"/>
              </a:ext>
            </a:extLst>
          </p:cNvPr>
          <p:cNvSpPr>
            <a:spLocks noChangeShapeType="1"/>
          </p:cNvSpPr>
          <p:nvPr/>
        </p:nvSpPr>
        <p:spPr bwMode="auto">
          <a:xfrm>
            <a:off x="6553200" y="41910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Text Box 25">
            <a:extLst>
              <a:ext uri="{FF2B5EF4-FFF2-40B4-BE49-F238E27FC236}">
                <a16:creationId xmlns:a16="http://schemas.microsoft.com/office/drawing/2014/main" id="{C4B32CC1-5A2B-344D-9DC4-1CBBFED241B3}"/>
              </a:ext>
            </a:extLst>
          </p:cNvPr>
          <p:cNvSpPr txBox="1">
            <a:spLocks noChangeArrowheads="1"/>
          </p:cNvSpPr>
          <p:nvPr/>
        </p:nvSpPr>
        <p:spPr bwMode="auto">
          <a:xfrm>
            <a:off x="6705600" y="3505200"/>
            <a:ext cx="1755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App PDU</a:t>
            </a:r>
          </a:p>
        </p:txBody>
      </p:sp>
      <p:sp>
        <p:nvSpPr>
          <p:cNvPr id="22554" name="Text Box 26">
            <a:extLst>
              <a:ext uri="{FF2B5EF4-FFF2-40B4-BE49-F238E27FC236}">
                <a16:creationId xmlns:a16="http://schemas.microsoft.com/office/drawing/2014/main" id="{C26ED61D-B0C6-1246-96F9-53D146963CEB}"/>
              </a:ext>
            </a:extLst>
          </p:cNvPr>
          <p:cNvSpPr txBox="1">
            <a:spLocks noChangeArrowheads="1"/>
          </p:cNvSpPr>
          <p:nvPr/>
        </p:nvSpPr>
        <p:spPr bwMode="auto">
          <a:xfrm>
            <a:off x="6705600" y="3886200"/>
            <a:ext cx="1617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App PDU</a:t>
            </a:r>
          </a:p>
        </p:txBody>
      </p:sp>
      <p:sp>
        <p:nvSpPr>
          <p:cNvPr id="22555" name="Line 27">
            <a:extLst>
              <a:ext uri="{FF2B5EF4-FFF2-40B4-BE49-F238E27FC236}">
                <a16:creationId xmlns:a16="http://schemas.microsoft.com/office/drawing/2014/main" id="{B1032288-88B2-9546-8159-19B562795097}"/>
              </a:ext>
            </a:extLst>
          </p:cNvPr>
          <p:cNvSpPr>
            <a:spLocks noChangeShapeType="1"/>
          </p:cNvSpPr>
          <p:nvPr/>
        </p:nvSpPr>
        <p:spPr bwMode="auto">
          <a:xfrm>
            <a:off x="4419600" y="44196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Text Box 28">
            <a:extLst>
              <a:ext uri="{FF2B5EF4-FFF2-40B4-BE49-F238E27FC236}">
                <a16:creationId xmlns:a16="http://schemas.microsoft.com/office/drawing/2014/main" id="{1A68C5AE-C578-0B45-B876-2E272CBC29B1}"/>
              </a:ext>
            </a:extLst>
          </p:cNvPr>
          <p:cNvSpPr txBox="1">
            <a:spLocks noChangeArrowheads="1"/>
          </p:cNvSpPr>
          <p:nvPr/>
        </p:nvSpPr>
        <p:spPr bwMode="auto">
          <a:xfrm>
            <a:off x="4114800" y="3733800"/>
            <a:ext cx="1035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a:p>
            <a:r>
              <a:rPr lang="en-US" altLang="en-US" sz="1400"/>
              <a:t>protocol</a:t>
            </a:r>
          </a:p>
        </p:txBody>
      </p:sp>
      <p:sp>
        <p:nvSpPr>
          <p:cNvPr id="22557" name="Text Box 29">
            <a:extLst>
              <a:ext uri="{FF2B5EF4-FFF2-40B4-BE49-F238E27FC236}">
                <a16:creationId xmlns:a16="http://schemas.microsoft.com/office/drawing/2014/main" id="{6B946D38-185C-C446-B05C-90D07DB135CB}"/>
              </a:ext>
            </a:extLst>
          </p:cNvPr>
          <p:cNvSpPr txBox="1">
            <a:spLocks noChangeArrowheads="1"/>
          </p:cNvSpPr>
          <p:nvPr/>
        </p:nvSpPr>
        <p:spPr bwMode="auto">
          <a:xfrm>
            <a:off x="4073525" y="2514600"/>
            <a:ext cx="103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p:txBody>
      </p:sp>
      <p:sp>
        <p:nvSpPr>
          <p:cNvPr id="22558" name="Text Box 30">
            <a:extLst>
              <a:ext uri="{FF2B5EF4-FFF2-40B4-BE49-F238E27FC236}">
                <a16:creationId xmlns:a16="http://schemas.microsoft.com/office/drawing/2014/main" id="{344765C6-DEA0-4A41-8F8F-B3E49CD4D335}"/>
              </a:ext>
            </a:extLst>
          </p:cNvPr>
          <p:cNvSpPr txBox="1">
            <a:spLocks noChangeArrowheads="1"/>
          </p:cNvSpPr>
          <p:nvPr/>
        </p:nvSpPr>
        <p:spPr bwMode="auto">
          <a:xfrm>
            <a:off x="3276600" y="4587875"/>
            <a:ext cx="10048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encryption</a:t>
            </a:r>
          </a:p>
          <a:p>
            <a:r>
              <a:rPr lang="en-US" altLang="en-US" sz="1400"/>
              <a:t>service</a:t>
            </a:r>
          </a:p>
        </p:txBody>
      </p:sp>
      <p:sp>
        <p:nvSpPr>
          <p:cNvPr id="22559" name="Text Box 31">
            <a:extLst>
              <a:ext uri="{FF2B5EF4-FFF2-40B4-BE49-F238E27FC236}">
                <a16:creationId xmlns:a16="http://schemas.microsoft.com/office/drawing/2014/main" id="{FC3CFE79-063E-BD42-8C8A-40CBF2FA90FD}"/>
              </a:ext>
            </a:extLst>
          </p:cNvPr>
          <p:cNvSpPr txBox="1">
            <a:spLocks noChangeArrowheads="1"/>
          </p:cNvSpPr>
          <p:nvPr/>
        </p:nvSpPr>
        <p:spPr bwMode="auto">
          <a:xfrm>
            <a:off x="4953000" y="48006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link protocol</a:t>
            </a:r>
          </a:p>
        </p:txBody>
      </p:sp>
      <p:sp>
        <p:nvSpPr>
          <p:cNvPr id="22560" name="Oval 32">
            <a:extLst>
              <a:ext uri="{FF2B5EF4-FFF2-40B4-BE49-F238E27FC236}">
                <a16:creationId xmlns:a16="http://schemas.microsoft.com/office/drawing/2014/main" id="{EBE4D593-39BF-4A49-A47A-098C09858B59}"/>
              </a:ext>
            </a:extLst>
          </p:cNvPr>
          <p:cNvSpPr>
            <a:spLocks noChangeArrowheads="1"/>
          </p:cNvSpPr>
          <p:nvPr/>
        </p:nvSpPr>
        <p:spPr bwMode="auto">
          <a:xfrm>
            <a:off x="3200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1" name="Oval 33">
            <a:extLst>
              <a:ext uri="{FF2B5EF4-FFF2-40B4-BE49-F238E27FC236}">
                <a16:creationId xmlns:a16="http://schemas.microsoft.com/office/drawing/2014/main" id="{0D4FDFA5-3BCD-AA43-AC37-233936F9C681}"/>
              </a:ext>
            </a:extLst>
          </p:cNvPr>
          <p:cNvSpPr>
            <a:spLocks noChangeArrowheads="1"/>
          </p:cNvSpPr>
          <p:nvPr/>
        </p:nvSpPr>
        <p:spPr bwMode="auto">
          <a:xfrm>
            <a:off x="5105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2" name="Oval 34">
            <a:extLst>
              <a:ext uri="{FF2B5EF4-FFF2-40B4-BE49-F238E27FC236}">
                <a16:creationId xmlns:a16="http://schemas.microsoft.com/office/drawing/2014/main" id="{4B811751-5027-044B-B04F-FAF67A6EFC70}"/>
              </a:ext>
            </a:extLst>
          </p:cNvPr>
          <p:cNvSpPr>
            <a:spLocks noChangeArrowheads="1"/>
          </p:cNvSpPr>
          <p:nvPr/>
        </p:nvSpPr>
        <p:spPr bwMode="auto">
          <a:xfrm>
            <a:off x="30480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3" name="Oval 35">
            <a:extLst>
              <a:ext uri="{FF2B5EF4-FFF2-40B4-BE49-F238E27FC236}">
                <a16:creationId xmlns:a16="http://schemas.microsoft.com/office/drawing/2014/main" id="{5FB7F35F-D5CA-B24F-977D-1D65BA373018}"/>
              </a:ext>
            </a:extLst>
          </p:cNvPr>
          <p:cNvSpPr>
            <a:spLocks noChangeArrowheads="1"/>
          </p:cNvSpPr>
          <p:nvPr/>
        </p:nvSpPr>
        <p:spPr bwMode="auto">
          <a:xfrm>
            <a:off x="46482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4" name="Oval 36">
            <a:extLst>
              <a:ext uri="{FF2B5EF4-FFF2-40B4-BE49-F238E27FC236}">
                <a16:creationId xmlns:a16="http://schemas.microsoft.com/office/drawing/2014/main" id="{05C3BC5F-09D4-AD4D-A1D4-D0DFC71B3EB7}"/>
              </a:ext>
            </a:extLst>
          </p:cNvPr>
          <p:cNvSpPr>
            <a:spLocks noChangeArrowheads="1"/>
          </p:cNvSpPr>
          <p:nvPr/>
        </p:nvSpPr>
        <p:spPr bwMode="auto">
          <a:xfrm>
            <a:off x="56388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Line 37">
            <a:extLst>
              <a:ext uri="{FF2B5EF4-FFF2-40B4-BE49-F238E27FC236}">
                <a16:creationId xmlns:a16="http://schemas.microsoft.com/office/drawing/2014/main" id="{E9EFC042-7A45-8F4B-AE23-8CFBE2A3415D}"/>
              </a:ext>
            </a:extLst>
          </p:cNvPr>
          <p:cNvSpPr>
            <a:spLocks noChangeShapeType="1"/>
          </p:cNvSpPr>
          <p:nvPr/>
        </p:nvSpPr>
        <p:spPr bwMode="auto">
          <a:xfrm>
            <a:off x="51816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6" name="Line 38">
            <a:extLst>
              <a:ext uri="{FF2B5EF4-FFF2-40B4-BE49-F238E27FC236}">
                <a16:creationId xmlns:a16="http://schemas.microsoft.com/office/drawing/2014/main" id="{29D0F84C-425F-0949-92B0-C7A35DEAADFA}"/>
              </a:ext>
            </a:extLst>
          </p:cNvPr>
          <p:cNvSpPr>
            <a:spLocks noChangeShapeType="1"/>
          </p:cNvSpPr>
          <p:nvPr/>
        </p:nvSpPr>
        <p:spPr bwMode="auto">
          <a:xfrm flipV="1">
            <a:off x="35052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7" name="Text Box 39">
            <a:extLst>
              <a:ext uri="{FF2B5EF4-FFF2-40B4-BE49-F238E27FC236}">
                <a16:creationId xmlns:a16="http://schemas.microsoft.com/office/drawing/2014/main" id="{A777676E-781F-C24B-8C46-48448E899B52}"/>
              </a:ext>
            </a:extLst>
          </p:cNvPr>
          <p:cNvSpPr txBox="1">
            <a:spLocks noChangeArrowheads="1"/>
          </p:cNvSpPr>
          <p:nvPr/>
        </p:nvSpPr>
        <p:spPr bwMode="auto">
          <a:xfrm>
            <a:off x="6858000" y="2667000"/>
            <a:ext cx="1241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i="1"/>
              <a:t>Protocol</a:t>
            </a:r>
            <a:r>
              <a:rPr lang="en-US" altLang="en-US" sz="1400"/>
              <a:t> SAP</a:t>
            </a:r>
          </a:p>
        </p:txBody>
      </p:sp>
      <p:sp>
        <p:nvSpPr>
          <p:cNvPr id="22568" name="Line 40">
            <a:extLst>
              <a:ext uri="{FF2B5EF4-FFF2-40B4-BE49-F238E27FC236}">
                <a16:creationId xmlns:a16="http://schemas.microsoft.com/office/drawing/2014/main" id="{D677DCE2-0A5D-8C4D-9B12-A5C9A6C7BF91}"/>
              </a:ext>
            </a:extLst>
          </p:cNvPr>
          <p:cNvSpPr>
            <a:spLocks noChangeShapeType="1"/>
          </p:cNvSpPr>
          <p:nvPr/>
        </p:nvSpPr>
        <p:spPr bwMode="auto">
          <a:xfrm flipH="1">
            <a:off x="5715000" y="2971800"/>
            <a:ext cx="1143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a:extLst>
              <a:ext uri="{FF2B5EF4-FFF2-40B4-BE49-F238E27FC236}">
                <a16:creationId xmlns:a16="http://schemas.microsoft.com/office/drawing/2014/main" id="{D53B52AE-F14D-A14D-9160-369CBDDB450C}"/>
              </a:ext>
            </a:extLst>
          </p:cNvPr>
          <p:cNvSpPr>
            <a:spLocks noGrp="1"/>
          </p:cNvSpPr>
          <p:nvPr>
            <p:ph type="dt" sz="half" idx="2"/>
          </p:nvPr>
        </p:nvSpPr>
        <p:spPr/>
        <p:txBody>
          <a:bodyPr/>
          <a:lstStyle/>
          <a:p>
            <a:r>
              <a:rPr lang="en-US"/>
              <a:t>25 May 2021</a:t>
            </a:r>
            <a:endParaRPr lang="en-US" dirty="0"/>
          </a:p>
        </p:txBody>
      </p:sp>
    </p:spTree>
    <p:extLst>
      <p:ext uri="{BB962C8B-B14F-4D97-AF65-F5344CB8AC3E}">
        <p14:creationId xmlns:p14="http://schemas.microsoft.com/office/powerpoint/2010/main" val="1243315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37326"/>
            <a:ext cx="8229600" cy="11430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a:lstStyle>
            <a:defPPr>
              <a:defRPr lang="en-US"/>
            </a:defPPr>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background – from the </a:t>
            </a:r>
          </a:p>
          <a:p>
            <a:r>
              <a:rPr lang="en-US" dirty="0"/>
              <a:t>IEEE-1471-2000</a:t>
            </a:r>
            <a:br>
              <a:rPr lang="en-US" dirty="0"/>
            </a:br>
            <a:r>
              <a:rPr lang="en-US" dirty="0"/>
              <a:t>conceptual framework…</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90650"/>
            <a:ext cx="6132513" cy="48577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13315" name="Group 3"/>
          <p:cNvGrpSpPr>
            <a:grpSpLocks/>
          </p:cNvGrpSpPr>
          <p:nvPr/>
        </p:nvGrpSpPr>
        <p:grpSpPr bwMode="auto">
          <a:xfrm>
            <a:off x="2895600" y="1676400"/>
            <a:ext cx="6062663" cy="4646613"/>
            <a:chOff x="1824" y="1056"/>
            <a:chExt cx="3819" cy="2927"/>
          </a:xfrm>
        </p:grpSpPr>
        <p:sp>
          <p:nvSpPr>
            <p:cNvPr id="8196" name="Oval 4"/>
            <p:cNvSpPr>
              <a:spLocks noChangeArrowheads="1"/>
            </p:cNvSpPr>
            <p:nvPr/>
          </p:nvSpPr>
          <p:spPr bwMode="auto">
            <a:xfrm>
              <a:off x="2016" y="1344"/>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7" name="Oval 5"/>
            <p:cNvSpPr>
              <a:spLocks noChangeArrowheads="1"/>
            </p:cNvSpPr>
            <p:nvPr/>
          </p:nvSpPr>
          <p:spPr bwMode="auto">
            <a:xfrm>
              <a:off x="3120" y="1344"/>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8" name="Oval 6"/>
            <p:cNvSpPr>
              <a:spLocks noChangeArrowheads="1"/>
            </p:cNvSpPr>
            <p:nvPr/>
          </p:nvSpPr>
          <p:spPr bwMode="auto">
            <a:xfrm>
              <a:off x="3120" y="201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9" name="Oval 7"/>
            <p:cNvSpPr>
              <a:spLocks noChangeArrowheads="1"/>
            </p:cNvSpPr>
            <p:nvPr/>
          </p:nvSpPr>
          <p:spPr bwMode="auto">
            <a:xfrm>
              <a:off x="1824" y="2880"/>
              <a:ext cx="1967"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0" name="Oval 8"/>
            <p:cNvSpPr>
              <a:spLocks noChangeArrowheads="1"/>
            </p:cNvSpPr>
            <p:nvPr/>
          </p:nvSpPr>
          <p:spPr bwMode="auto">
            <a:xfrm>
              <a:off x="3456" y="345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1" name="AutoShape 9"/>
            <p:cNvSpPr>
              <a:spLocks noChangeArrowheads="1"/>
            </p:cNvSpPr>
            <p:nvPr/>
          </p:nvSpPr>
          <p:spPr bwMode="auto">
            <a:xfrm>
              <a:off x="4128" y="1056"/>
              <a:ext cx="1515" cy="838"/>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formalize and adapt this generic conceptual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framework into one for</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dirty="0">
                  <a:solidFill>
                    <a:srgbClr val="000000"/>
                  </a:solidFill>
                  <a:latin typeface="Century Gothic" charset="0"/>
                </a:rPr>
                <a:t>s</a:t>
              </a:r>
              <a:r>
                <a:rPr lang="en-US" sz="1400" b="1" dirty="0">
                  <a:solidFill>
                    <a:srgbClr val="000000"/>
                  </a:solidFill>
                  <a:latin typeface="Century Gothic" charset="0"/>
                </a:rPr>
                <a:t>uitable for space data system design</a:t>
              </a:r>
            </a:p>
          </p:txBody>
        </p:sp>
      </p:grpSp>
      <p:sp>
        <p:nvSpPr>
          <p:cNvPr id="8202" name="Text Box 10"/>
          <p:cNvSpPr txBox="1">
            <a:spLocks noChangeArrowheads="1"/>
          </p:cNvSpPr>
          <p:nvPr/>
        </p:nvSpPr>
        <p:spPr bwMode="auto">
          <a:xfrm>
            <a:off x="0" y="6553200"/>
            <a:ext cx="19050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200" dirty="0">
                <a:latin typeface="Arial" charset="0"/>
              </a:rPr>
              <a:t>2 Mar 2015</a:t>
            </a:r>
          </a:p>
        </p:txBody>
      </p:sp>
      <p:sp>
        <p:nvSpPr>
          <p:cNvPr id="8203" name="Text Box 11"/>
          <p:cNvSpPr txBox="1">
            <a:spLocks noChangeArrowheads="1"/>
          </p:cNvSpPr>
          <p:nvPr/>
        </p:nvSpPr>
        <p:spPr bwMode="auto">
          <a:xfrm>
            <a:off x="2692400" y="6553200"/>
            <a:ext cx="36195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1200" dirty="0">
                <a:latin typeface="Arial" charset="0"/>
              </a:rPr>
              <a:t>SC 13 / SC 14 RASDS &amp; Ontologies</a:t>
            </a:r>
          </a:p>
        </p:txBody>
      </p:sp>
      <p:sp>
        <p:nvSpPr>
          <p:cNvPr id="8204" name="Text Box 12"/>
          <p:cNvSpPr txBox="1">
            <a:spLocks noChangeArrowheads="1"/>
          </p:cNvSpPr>
          <p:nvPr/>
        </p:nvSpPr>
        <p:spPr bwMode="auto">
          <a:xfrm>
            <a:off x="7239000" y="6553200"/>
            <a:ext cx="19050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r>
              <a:rPr lang="en-US" sz="1200">
                <a:latin typeface="Arial" charset="0"/>
              </a:rPr>
              <a:t>PS </a:t>
            </a:r>
            <a:fld id="{6673B166-CDD7-214C-9A8C-F2B54F0CBDD1}" type="slidenum">
              <a:rPr lang="en-US" sz="1200" smtClean="0">
                <a:latin typeface="Arial" charset="0"/>
              </a:rPr>
              <a:pPr algn="r">
                <a:buClrTx/>
                <a:buFontTx/>
                <a:buNone/>
                <a:defRPr/>
              </a:pPr>
              <a:t>22</a:t>
            </a:fld>
            <a:endParaRPr lang="en-US" sz="1200">
              <a:latin typeface="Arial" charset="0"/>
            </a:endParaRPr>
          </a:p>
        </p:txBody>
      </p:sp>
      <p:sp>
        <p:nvSpPr>
          <p:cNvPr id="2" name="Date Placeholder 1">
            <a:extLst>
              <a:ext uri="{FF2B5EF4-FFF2-40B4-BE49-F238E27FC236}">
                <a16:creationId xmlns:a16="http://schemas.microsoft.com/office/drawing/2014/main" id="{49447162-0B84-0044-B0C6-70BC0773CACA}"/>
              </a:ext>
            </a:extLst>
          </p:cNvPr>
          <p:cNvSpPr>
            <a:spLocks noGrp="1"/>
          </p:cNvSpPr>
          <p:nvPr>
            <p:ph type="dt" sz="half" idx="2"/>
          </p:nvPr>
        </p:nvSpPr>
        <p:spPr/>
        <p:txBody>
          <a:bodyPr/>
          <a:lstStyle/>
          <a:p>
            <a:r>
              <a:rPr lang="en-US"/>
              <a:t>25 May 2021</a:t>
            </a:r>
            <a:endParaRPr lang="en-US" dirty="0"/>
          </a:p>
        </p:txBody>
      </p:sp>
    </p:spTree>
    <p:extLst>
      <p:ext uri="{BB962C8B-B14F-4D97-AF65-F5344CB8AC3E}">
        <p14:creationId xmlns:p14="http://schemas.microsoft.com/office/powerpoint/2010/main" val="23563275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SAWG Observations on Terminology</a:t>
            </a:r>
          </a:p>
        </p:txBody>
      </p:sp>
      <p:sp>
        <p:nvSpPr>
          <p:cNvPr id="3" name="Content Placeholder 2"/>
          <p:cNvSpPr>
            <a:spLocks noGrp="1"/>
          </p:cNvSpPr>
          <p:nvPr>
            <p:ph idx="1"/>
          </p:nvPr>
        </p:nvSpPr>
        <p:spPr>
          <a:xfrm>
            <a:off x="457200" y="884237"/>
            <a:ext cx="8229600" cy="5059363"/>
          </a:xfrm>
        </p:spPr>
        <p:txBody>
          <a:bodyPr/>
          <a:lstStyle/>
          <a:p>
            <a:r>
              <a:rPr lang="en-US" sz="2000" dirty="0"/>
              <a:t>Some of the terms used in CCSDS documents are not even in the CCSDS Glossary</a:t>
            </a:r>
          </a:p>
          <a:p>
            <a:r>
              <a:rPr lang="en-US" sz="2000" dirty="0"/>
              <a:t>We only have accurate information models and schema for a small sub-set of the terms in use</a:t>
            </a:r>
          </a:p>
          <a:p>
            <a:r>
              <a:rPr lang="en-US" sz="2000" dirty="0"/>
              <a:t>Some terminology is defined in multiple different standards, and this is where issues arise</a:t>
            </a:r>
          </a:p>
          <a:p>
            <a:endParaRPr lang="en-US" sz="2000" dirty="0"/>
          </a:p>
          <a:p>
            <a:r>
              <a:rPr lang="en-US" sz="2000" dirty="0"/>
              <a:t>Lack of consistent terminology makes automation and cross use of terms much more difficult</a:t>
            </a:r>
          </a:p>
          <a:p>
            <a:r>
              <a:rPr lang="en-US" sz="2000" dirty="0"/>
              <a:t>Some terminology is in isolated domains and not an issue</a:t>
            </a:r>
          </a:p>
          <a:p>
            <a:endParaRPr lang="en-US" sz="2000" dirty="0"/>
          </a:p>
          <a:p>
            <a:r>
              <a:rPr lang="en-US" sz="2000" dirty="0"/>
              <a:t>Multiple inconsistencies in use of terminology</a:t>
            </a:r>
          </a:p>
          <a:p>
            <a:pPr lvl="1"/>
            <a:r>
              <a:rPr lang="en-US" sz="1800" dirty="0"/>
              <a:t>Collisions of usage (same word, two different meanings)</a:t>
            </a:r>
          </a:p>
          <a:p>
            <a:pPr lvl="1"/>
            <a:r>
              <a:rPr lang="en-US" sz="1800" dirty="0"/>
              <a:t>Specializations (same word, on analysis one derived from another)</a:t>
            </a:r>
          </a:p>
          <a:p>
            <a:pPr lvl="1"/>
            <a:r>
              <a:rPr lang="en-US" sz="1800" dirty="0"/>
              <a:t>Multiple terms used for the same things </a:t>
            </a:r>
          </a:p>
          <a:p>
            <a:pPr lvl="1"/>
            <a:r>
              <a:rPr lang="en-US" sz="1800" dirty="0"/>
              <a:t>Internal inconsistencies in usage or definitions</a:t>
            </a:r>
          </a:p>
          <a:p>
            <a:pPr lvl="1"/>
            <a:r>
              <a:rPr lang="en-US" sz="1800" dirty="0"/>
              <a:t>Inconsistent use of representations (lack of class diagrams)</a:t>
            </a:r>
          </a:p>
          <a:p>
            <a:pPr lvl="1"/>
            <a:r>
              <a:rPr lang="en-US" sz="1800" dirty="0"/>
              <a:t>Inconsistent references to external standards (ISO BRM and other)</a:t>
            </a:r>
          </a:p>
          <a:p>
            <a:r>
              <a:rPr lang="en-US" sz="2000" dirty="0"/>
              <a:t>Some differences appear to be easy to resolve (reference the document/namespace), others will require more work</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p:txBody>
      </p:sp>
      <p:sp>
        <p:nvSpPr>
          <p:cNvPr id="4" name="Date Placeholder 3"/>
          <p:cNvSpPr>
            <a:spLocks noGrp="1"/>
          </p:cNvSpPr>
          <p:nvPr>
            <p:ph type="dt" sz="half" idx="10"/>
          </p:nvPr>
        </p:nvSpPr>
        <p:spPr/>
        <p:txBody>
          <a:bodyPr/>
          <a:lstStyle/>
          <a:p>
            <a:r>
              <a:rPr lang="en-US"/>
              <a:t>25 May 2021</a:t>
            </a:r>
            <a:endParaRPr lang="en-US" dirty="0"/>
          </a:p>
        </p:txBody>
      </p:sp>
    </p:spTree>
    <p:extLst>
      <p:ext uri="{BB962C8B-B14F-4D97-AF65-F5344CB8AC3E}">
        <p14:creationId xmlns:p14="http://schemas.microsoft.com/office/powerpoint/2010/main" val="786187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5F06-FEAB-8C41-80BF-2FC9F7245031}"/>
              </a:ext>
            </a:extLst>
          </p:cNvPr>
          <p:cNvSpPr>
            <a:spLocks noGrp="1"/>
          </p:cNvSpPr>
          <p:nvPr>
            <p:ph type="title"/>
          </p:nvPr>
        </p:nvSpPr>
        <p:spPr/>
        <p:txBody>
          <a:bodyPr/>
          <a:lstStyle/>
          <a:p>
            <a:r>
              <a:rPr lang="en-US" b="1" dirty="0" err="1"/>
              <a:t>DoDAF</a:t>
            </a:r>
            <a:r>
              <a:rPr lang="en-US" b="1" dirty="0"/>
              <a:t> Services Viewpoint</a:t>
            </a:r>
            <a:br>
              <a:rPr lang="en-US" b="1" dirty="0"/>
            </a:br>
            <a:endParaRPr lang="en-US" dirty="0"/>
          </a:p>
        </p:txBody>
      </p:sp>
      <p:sp>
        <p:nvSpPr>
          <p:cNvPr id="3" name="Content Placeholder 2">
            <a:extLst>
              <a:ext uri="{FF2B5EF4-FFF2-40B4-BE49-F238E27FC236}">
                <a16:creationId xmlns:a16="http://schemas.microsoft.com/office/drawing/2014/main" id="{941425D3-CE23-494F-A357-B2301271088C}"/>
              </a:ext>
            </a:extLst>
          </p:cNvPr>
          <p:cNvSpPr>
            <a:spLocks noGrp="1"/>
          </p:cNvSpPr>
          <p:nvPr>
            <p:ph idx="1"/>
          </p:nvPr>
        </p:nvSpPr>
        <p:spPr/>
        <p:txBody>
          <a:bodyPr>
            <a:normAutofit fontScale="70000" lnSpcReduction="20000"/>
          </a:bodyPr>
          <a:lstStyle/>
          <a:p>
            <a:pPr>
              <a:lnSpc>
                <a:spcPct val="100000"/>
              </a:lnSpc>
            </a:pPr>
            <a:r>
              <a:rPr lang="en-US" dirty="0"/>
              <a:t>The </a:t>
            </a:r>
            <a:r>
              <a:rPr lang="en-US" dirty="0" err="1"/>
              <a:t>DoDAF</a:t>
            </a:r>
            <a:r>
              <a:rPr lang="en-US" dirty="0"/>
              <a:t>-described Models within the Services Viewpoint describes services and their interconnections providing or supporting, DoD functions. DoD functions include both mission and business functions. The Service Models associate service resources to the operational and capability requirements. These resources support the operational activities and facilitate the exchange of information. </a:t>
            </a:r>
          </a:p>
          <a:p>
            <a:pPr>
              <a:lnSpc>
                <a:spcPct val="100000"/>
              </a:lnSpc>
            </a:pPr>
            <a:r>
              <a:rPr lang="en-US" dirty="0"/>
              <a:t>The relationship between architectural data elements across the Services Viewpoint to the Operational Viewpoint and Capability Viewpoint can be exemplified as services are procured and fielded to support the operations and capabilities of organizations. The structural and behavioral models in the OVs and </a:t>
            </a:r>
            <a:r>
              <a:rPr lang="en-US" dirty="0" err="1"/>
              <a:t>SvcVs</a:t>
            </a:r>
            <a:r>
              <a:rPr lang="en-US" dirty="0"/>
              <a:t> allow architects and stakeholders to quickly ascertain which functions are carried out by humans and which by Services for each alternative specification and so carry out trade analysis based on risk, cost, reliability, etc.</a:t>
            </a:r>
          </a:p>
          <a:p>
            <a:pPr>
              <a:lnSpc>
                <a:spcPct val="100000"/>
              </a:lnSpc>
            </a:pPr>
            <a:r>
              <a:rPr lang="en-US" dirty="0"/>
              <a:t>Services are not limited to internal system functions and can include Human Computer Interface (HCI) and Graphical User Interface (GUI) functions or functions that consume or produce service data to or from service functions. The external service data providers and consumers can be used to represent the human that interacts with the service.</a:t>
            </a:r>
          </a:p>
          <a:p>
            <a:pPr>
              <a:lnSpc>
                <a:spcPct val="100000"/>
              </a:lnSpc>
            </a:pPr>
            <a:endParaRPr lang="en-US" dirty="0"/>
          </a:p>
        </p:txBody>
      </p:sp>
      <p:sp>
        <p:nvSpPr>
          <p:cNvPr id="4" name="Date Placeholder 3">
            <a:extLst>
              <a:ext uri="{FF2B5EF4-FFF2-40B4-BE49-F238E27FC236}">
                <a16:creationId xmlns:a16="http://schemas.microsoft.com/office/drawing/2014/main" id="{5A62A96C-2157-F241-8CF9-16079FA23B62}"/>
              </a:ext>
            </a:extLst>
          </p:cNvPr>
          <p:cNvSpPr>
            <a:spLocks noGrp="1"/>
          </p:cNvSpPr>
          <p:nvPr>
            <p:ph type="dt" sz="half" idx="10"/>
          </p:nvPr>
        </p:nvSpPr>
        <p:spPr/>
        <p:txBody>
          <a:bodyPr/>
          <a:lstStyle/>
          <a:p>
            <a:r>
              <a:rPr lang="en-US"/>
              <a:t>25 May 2021</a:t>
            </a:r>
          </a:p>
        </p:txBody>
      </p:sp>
    </p:spTree>
    <p:extLst>
      <p:ext uri="{BB962C8B-B14F-4D97-AF65-F5344CB8AC3E}">
        <p14:creationId xmlns:p14="http://schemas.microsoft.com/office/powerpoint/2010/main" val="3252718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1776-0383-2346-9B91-E988B5AF175E}"/>
              </a:ext>
            </a:extLst>
          </p:cNvPr>
          <p:cNvSpPr>
            <a:spLocks noGrp="1"/>
          </p:cNvSpPr>
          <p:nvPr>
            <p:ph type="title"/>
          </p:nvPr>
        </p:nvSpPr>
        <p:spPr>
          <a:xfrm>
            <a:off x="533400" y="0"/>
            <a:ext cx="7886700" cy="994172"/>
          </a:xfrm>
        </p:spPr>
        <p:txBody>
          <a:bodyPr/>
          <a:lstStyle/>
          <a:p>
            <a:r>
              <a:rPr lang="en-US" b="1" dirty="0" err="1"/>
              <a:t>DoDAF</a:t>
            </a:r>
            <a:r>
              <a:rPr lang="en-US" b="1" dirty="0"/>
              <a:t> Services Viewpoint, </a:t>
            </a:r>
            <a:r>
              <a:rPr lang="en-US" b="1" dirty="0" err="1"/>
              <a:t>cont</a:t>
            </a:r>
            <a:br>
              <a:rPr lang="en-US" b="1" dirty="0"/>
            </a:br>
            <a:r>
              <a:rPr lang="en-US" dirty="0"/>
              <a:t>Possible Model Views</a:t>
            </a:r>
          </a:p>
        </p:txBody>
      </p:sp>
      <p:graphicFrame>
        <p:nvGraphicFramePr>
          <p:cNvPr id="4" name="Content Placeholder 3">
            <a:extLst>
              <a:ext uri="{FF2B5EF4-FFF2-40B4-BE49-F238E27FC236}">
                <a16:creationId xmlns:a16="http://schemas.microsoft.com/office/drawing/2014/main" id="{6F52743F-46F0-D54D-9C7F-61959DB0A5E8}"/>
              </a:ext>
            </a:extLst>
          </p:cNvPr>
          <p:cNvGraphicFramePr>
            <a:graphicFrameLocks noGrp="1"/>
          </p:cNvGraphicFramePr>
          <p:nvPr>
            <p:ph idx="1"/>
          </p:nvPr>
        </p:nvGraphicFramePr>
        <p:xfrm>
          <a:off x="628651" y="762001"/>
          <a:ext cx="7886699" cy="5562603"/>
        </p:xfrm>
        <a:graphic>
          <a:graphicData uri="http://schemas.openxmlformats.org/drawingml/2006/table">
            <a:tbl>
              <a:tblPr/>
              <a:tblGrid>
                <a:gridCol w="2486633">
                  <a:extLst>
                    <a:ext uri="{9D8B030D-6E8A-4147-A177-3AD203B41FA5}">
                      <a16:colId xmlns:a16="http://schemas.microsoft.com/office/drawing/2014/main" val="3273469595"/>
                    </a:ext>
                  </a:extLst>
                </a:gridCol>
                <a:gridCol w="5400066">
                  <a:extLst>
                    <a:ext uri="{9D8B030D-6E8A-4147-A177-3AD203B41FA5}">
                      <a16:colId xmlns:a16="http://schemas.microsoft.com/office/drawing/2014/main" val="1166300138"/>
                    </a:ext>
                  </a:extLst>
                </a:gridCol>
              </a:tblGrid>
              <a:tr h="201038">
                <a:tc>
                  <a:txBody>
                    <a:bodyPr/>
                    <a:lstStyle/>
                    <a:p>
                      <a:r>
                        <a:rPr lang="en-US" sz="1100" b="1" dirty="0">
                          <a:solidFill>
                            <a:schemeClr val="tx1"/>
                          </a:solidFill>
                          <a:effectLst/>
                        </a:rPr>
                        <a:t>Model</a:t>
                      </a:r>
                      <a:endParaRPr lang="en-US" sz="1100" b="1" dirty="0">
                        <a:solidFill>
                          <a:schemeClr val="tx1"/>
                        </a:solidFill>
                      </a:endParaRPr>
                    </a:p>
                  </a:txBody>
                  <a:tcPr marL="16318" marR="16318" marT="8159" marB="8159" anchor="ctr">
                    <a:lnL>
                      <a:noFill/>
                    </a:lnL>
                    <a:lnR>
                      <a:noFill/>
                    </a:lnR>
                    <a:lnT>
                      <a:noFill/>
                    </a:lnT>
                    <a:lnB>
                      <a:noFill/>
                    </a:lnB>
                  </a:tcPr>
                </a:tc>
                <a:tc>
                  <a:txBody>
                    <a:bodyPr/>
                    <a:lstStyle/>
                    <a:p>
                      <a:r>
                        <a:rPr lang="en-US" sz="1100" b="1" dirty="0">
                          <a:solidFill>
                            <a:schemeClr val="tx1"/>
                          </a:solidFill>
                          <a:effectLst/>
                        </a:rPr>
                        <a:t>Description</a:t>
                      </a:r>
                      <a:endParaRPr lang="en-US" sz="1100" b="1" dirty="0">
                        <a:solidFill>
                          <a:schemeClr val="tx1"/>
                        </a:solidFill>
                      </a:endParaRPr>
                    </a:p>
                  </a:txBody>
                  <a:tcPr marL="16318" marR="16318" marT="8159" marB="8159" anchor="ctr">
                    <a:lnL>
                      <a:noFill/>
                    </a:lnL>
                    <a:lnR>
                      <a:noFill/>
                    </a:lnR>
                    <a:lnT>
                      <a:noFill/>
                    </a:lnT>
                    <a:lnB>
                      <a:noFill/>
                    </a:lnB>
                  </a:tcPr>
                </a:tc>
                <a:extLst>
                  <a:ext uri="{0D108BD9-81ED-4DB2-BD59-A6C34878D82A}">
                    <a16:rowId xmlns:a16="http://schemas.microsoft.com/office/drawing/2014/main" val="1644270110"/>
                  </a:ext>
                </a:extLst>
              </a:tr>
              <a:tr h="201038">
                <a:tc>
                  <a:txBody>
                    <a:bodyPr/>
                    <a:lstStyle/>
                    <a:p>
                      <a:r>
                        <a:rPr lang="en-US" sz="1100" dirty="0">
                          <a:hlinkClick r:id="rId2"/>
                        </a:rPr>
                        <a:t>SvcV-1 Services Context Description</a:t>
                      </a:r>
                      <a:endParaRPr lang="en-US" sz="1100" dirty="0"/>
                    </a:p>
                  </a:txBody>
                  <a:tcPr marL="16318" marR="16318" marT="8159" marB="8159">
                    <a:lnL>
                      <a:noFill/>
                    </a:lnL>
                    <a:lnR>
                      <a:noFill/>
                    </a:lnR>
                    <a:lnT>
                      <a:noFill/>
                    </a:lnT>
                    <a:lnB>
                      <a:noFill/>
                    </a:lnB>
                  </a:tcPr>
                </a:tc>
                <a:tc>
                  <a:txBody>
                    <a:bodyPr/>
                    <a:lstStyle/>
                    <a:p>
                      <a:r>
                        <a:rPr lang="en-US" sz="1100" dirty="0"/>
                        <a:t>The identification of services, service items, and their interconnections.</a:t>
                      </a:r>
                    </a:p>
                  </a:txBody>
                  <a:tcPr marL="16318" marR="16318" marT="8159" marB="8159">
                    <a:lnL>
                      <a:noFill/>
                    </a:lnL>
                    <a:lnR>
                      <a:noFill/>
                    </a:lnR>
                    <a:lnT>
                      <a:noFill/>
                    </a:lnT>
                    <a:lnB>
                      <a:noFill/>
                    </a:lnB>
                  </a:tcPr>
                </a:tc>
                <a:extLst>
                  <a:ext uri="{0D108BD9-81ED-4DB2-BD59-A6C34878D82A}">
                    <a16:rowId xmlns:a16="http://schemas.microsoft.com/office/drawing/2014/main" val="2646374962"/>
                  </a:ext>
                </a:extLst>
              </a:tr>
              <a:tr h="384243">
                <a:tc>
                  <a:txBody>
                    <a:bodyPr/>
                    <a:lstStyle/>
                    <a:p>
                      <a:r>
                        <a:rPr lang="en-US" sz="1100" dirty="0">
                          <a:highlight>
                            <a:srgbClr val="00FF00"/>
                          </a:highlight>
                          <a:hlinkClick r:id="rId3"/>
                        </a:rPr>
                        <a:t>SvcV-2 Services Resource Flow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a:t>A description of Resource Flows exchanged between services.</a:t>
                      </a:r>
                    </a:p>
                  </a:txBody>
                  <a:tcPr marL="16318" marR="16318" marT="8159" marB="8159">
                    <a:lnL>
                      <a:noFill/>
                    </a:lnL>
                    <a:lnR>
                      <a:noFill/>
                    </a:lnR>
                    <a:lnT>
                      <a:noFill/>
                    </a:lnT>
                    <a:lnB>
                      <a:noFill/>
                    </a:lnB>
                  </a:tcPr>
                </a:tc>
                <a:extLst>
                  <a:ext uri="{0D108BD9-81ED-4DB2-BD59-A6C34878D82A}">
                    <a16:rowId xmlns:a16="http://schemas.microsoft.com/office/drawing/2014/main" val="3297519672"/>
                  </a:ext>
                </a:extLst>
              </a:tr>
              <a:tr h="384243">
                <a:tc>
                  <a:txBody>
                    <a:bodyPr/>
                    <a:lstStyle/>
                    <a:p>
                      <a:r>
                        <a:rPr lang="en-US" sz="1100" dirty="0">
                          <a:hlinkClick r:id="rId4"/>
                        </a:rPr>
                        <a:t>SvcV-3a Systems-Services Matrix</a:t>
                      </a:r>
                      <a:endParaRPr lang="en-US" sz="1100" dirty="0"/>
                    </a:p>
                  </a:txBody>
                  <a:tcPr marL="16318" marR="16318" marT="8159" marB="8159">
                    <a:lnL>
                      <a:noFill/>
                    </a:lnL>
                    <a:lnR>
                      <a:noFill/>
                    </a:lnR>
                    <a:lnT>
                      <a:noFill/>
                    </a:lnT>
                    <a:lnB>
                      <a:noFill/>
                    </a:lnB>
                  </a:tcPr>
                </a:tc>
                <a:tc>
                  <a:txBody>
                    <a:bodyPr/>
                    <a:lstStyle/>
                    <a:p>
                      <a:r>
                        <a:rPr lang="en-US" sz="1100"/>
                        <a:t>The relationships among or between systems and services in a given Architectural Description.</a:t>
                      </a:r>
                    </a:p>
                  </a:txBody>
                  <a:tcPr marL="16318" marR="16318" marT="8159" marB="8159">
                    <a:lnL>
                      <a:noFill/>
                    </a:lnL>
                    <a:lnR>
                      <a:noFill/>
                    </a:lnR>
                    <a:lnT>
                      <a:noFill/>
                    </a:lnT>
                    <a:lnB>
                      <a:noFill/>
                    </a:lnB>
                  </a:tcPr>
                </a:tc>
                <a:extLst>
                  <a:ext uri="{0D108BD9-81ED-4DB2-BD59-A6C34878D82A}">
                    <a16:rowId xmlns:a16="http://schemas.microsoft.com/office/drawing/2014/main" val="2344256875"/>
                  </a:ext>
                </a:extLst>
              </a:tr>
              <a:tr h="567447">
                <a:tc>
                  <a:txBody>
                    <a:bodyPr/>
                    <a:lstStyle/>
                    <a:p>
                      <a:r>
                        <a:rPr lang="en-US" sz="1100">
                          <a:hlinkClick r:id="rId5"/>
                        </a:rPr>
                        <a:t>SvcV-3b Services-Services Matrix</a:t>
                      </a:r>
                      <a:endParaRPr lang="en-US" sz="1100"/>
                    </a:p>
                  </a:txBody>
                  <a:tcPr marL="16318" marR="16318" marT="8159" marB="8159">
                    <a:lnL>
                      <a:noFill/>
                    </a:lnL>
                    <a:lnR>
                      <a:noFill/>
                    </a:lnR>
                    <a:lnT>
                      <a:noFill/>
                    </a:lnT>
                    <a:lnB>
                      <a:noFill/>
                    </a:lnB>
                  </a:tcPr>
                </a:tc>
                <a:tc>
                  <a:txBody>
                    <a:bodyPr/>
                    <a:lstStyle/>
                    <a:p>
                      <a:r>
                        <a:rPr lang="en-US" sz="1100"/>
                        <a:t>The relationships among services in a given Architectural Description. It can be designed to show relationships of interest, (e.g., service-type interfaces, planned vs. existing interfaces). </a:t>
                      </a:r>
                    </a:p>
                  </a:txBody>
                  <a:tcPr marL="16318" marR="16318" marT="8159" marB="8159">
                    <a:lnL>
                      <a:noFill/>
                    </a:lnL>
                    <a:lnR>
                      <a:noFill/>
                    </a:lnR>
                    <a:lnT>
                      <a:noFill/>
                    </a:lnT>
                    <a:lnB>
                      <a:noFill/>
                    </a:lnB>
                  </a:tcPr>
                </a:tc>
                <a:extLst>
                  <a:ext uri="{0D108BD9-81ED-4DB2-BD59-A6C34878D82A}">
                    <a16:rowId xmlns:a16="http://schemas.microsoft.com/office/drawing/2014/main" val="957594286"/>
                  </a:ext>
                </a:extLst>
              </a:tr>
              <a:tr h="384243">
                <a:tc>
                  <a:txBody>
                    <a:bodyPr/>
                    <a:lstStyle/>
                    <a:p>
                      <a:r>
                        <a:rPr lang="en-US" sz="1100" dirty="0">
                          <a:highlight>
                            <a:srgbClr val="00FF00"/>
                          </a:highlight>
                          <a:hlinkClick r:id="rId6"/>
                        </a:rPr>
                        <a:t>SvcV-4 Services Functionality Description </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The functions performed by services and the service data flows among service functions (activities).  </a:t>
                      </a:r>
                      <a:r>
                        <a:rPr lang="en-US" sz="1100" dirty="0">
                          <a:solidFill>
                            <a:schemeClr val="accent1">
                              <a:lumMod val="75000"/>
                            </a:schemeClr>
                          </a:solidFill>
                        </a:rPr>
                        <a:t>(Note: service de-composition into functions)</a:t>
                      </a:r>
                    </a:p>
                  </a:txBody>
                  <a:tcPr marL="16318" marR="16318" marT="8159" marB="8159">
                    <a:lnL>
                      <a:noFill/>
                    </a:lnL>
                    <a:lnR>
                      <a:noFill/>
                    </a:lnR>
                    <a:lnT>
                      <a:noFill/>
                    </a:lnT>
                    <a:lnB>
                      <a:noFill/>
                    </a:lnB>
                  </a:tcPr>
                </a:tc>
                <a:extLst>
                  <a:ext uri="{0D108BD9-81ED-4DB2-BD59-A6C34878D82A}">
                    <a16:rowId xmlns:a16="http://schemas.microsoft.com/office/drawing/2014/main" val="2506062954"/>
                  </a:ext>
                </a:extLst>
              </a:tr>
              <a:tr h="384243">
                <a:tc>
                  <a:txBody>
                    <a:bodyPr/>
                    <a:lstStyle/>
                    <a:p>
                      <a:r>
                        <a:rPr lang="en-US" sz="1100">
                          <a:hlinkClick r:id="rId7"/>
                        </a:rPr>
                        <a:t>SvcV-5 Operational Activity to Services Traceability Matrix</a:t>
                      </a:r>
                      <a:endParaRPr lang="en-US" sz="1100"/>
                    </a:p>
                  </a:txBody>
                  <a:tcPr marL="16318" marR="16318" marT="8159" marB="8159">
                    <a:lnL>
                      <a:noFill/>
                    </a:lnL>
                    <a:lnR>
                      <a:noFill/>
                    </a:lnR>
                    <a:lnT>
                      <a:noFill/>
                    </a:lnT>
                    <a:lnB>
                      <a:noFill/>
                    </a:lnB>
                  </a:tcPr>
                </a:tc>
                <a:tc>
                  <a:txBody>
                    <a:bodyPr/>
                    <a:lstStyle/>
                    <a:p>
                      <a:r>
                        <a:rPr lang="en-US" sz="1100" dirty="0"/>
                        <a:t>A mapping of services (activities) back to operational activities (activities).</a:t>
                      </a:r>
                    </a:p>
                  </a:txBody>
                  <a:tcPr marL="16318" marR="16318" marT="8159" marB="8159">
                    <a:lnL>
                      <a:noFill/>
                    </a:lnL>
                    <a:lnR>
                      <a:noFill/>
                    </a:lnR>
                    <a:lnT>
                      <a:noFill/>
                    </a:lnT>
                    <a:lnB>
                      <a:noFill/>
                    </a:lnB>
                  </a:tcPr>
                </a:tc>
                <a:extLst>
                  <a:ext uri="{0D108BD9-81ED-4DB2-BD59-A6C34878D82A}">
                    <a16:rowId xmlns:a16="http://schemas.microsoft.com/office/drawing/2014/main" val="1863824694"/>
                  </a:ext>
                </a:extLst>
              </a:tr>
              <a:tr h="567447">
                <a:tc>
                  <a:txBody>
                    <a:bodyPr/>
                    <a:lstStyle/>
                    <a:p>
                      <a:r>
                        <a:rPr lang="en-US" sz="1100" dirty="0">
                          <a:highlight>
                            <a:srgbClr val="00FF00"/>
                          </a:highlight>
                          <a:hlinkClick r:id="rId8"/>
                        </a:rPr>
                        <a:t>SvcV-6 Services Resource Flow Matrix</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It provides details of service Resource Flow elements being exchanged between services and the attributes of that exchange.  </a:t>
                      </a:r>
                      <a:r>
                        <a:rPr lang="en-US" sz="1100" dirty="0">
                          <a:solidFill>
                            <a:schemeClr val="accent1">
                              <a:lumMod val="75000"/>
                            </a:schemeClr>
                          </a:solidFill>
                        </a:rPr>
                        <a:t>(Note: Explicitly includes security attributes)</a:t>
                      </a:r>
                    </a:p>
                  </a:txBody>
                  <a:tcPr marL="16318" marR="16318" marT="8159" marB="8159">
                    <a:lnL>
                      <a:noFill/>
                    </a:lnL>
                    <a:lnR>
                      <a:noFill/>
                    </a:lnR>
                    <a:lnT>
                      <a:noFill/>
                    </a:lnT>
                    <a:lnB>
                      <a:noFill/>
                    </a:lnB>
                  </a:tcPr>
                </a:tc>
                <a:extLst>
                  <a:ext uri="{0D108BD9-81ED-4DB2-BD59-A6C34878D82A}">
                    <a16:rowId xmlns:a16="http://schemas.microsoft.com/office/drawing/2014/main" val="1945281144"/>
                  </a:ext>
                </a:extLst>
              </a:tr>
              <a:tr h="201038">
                <a:tc>
                  <a:txBody>
                    <a:bodyPr/>
                    <a:lstStyle/>
                    <a:p>
                      <a:r>
                        <a:rPr lang="en-US" sz="1100">
                          <a:hlinkClick r:id="rId9"/>
                        </a:rPr>
                        <a:t>SvcV-7 Services Measures Matrix</a:t>
                      </a:r>
                      <a:endParaRPr lang="en-US" sz="1100"/>
                    </a:p>
                  </a:txBody>
                  <a:tcPr marL="16318" marR="16318" marT="8159" marB="8159">
                    <a:lnL>
                      <a:noFill/>
                    </a:lnL>
                    <a:lnR>
                      <a:noFill/>
                    </a:lnR>
                    <a:lnT>
                      <a:noFill/>
                    </a:lnT>
                    <a:lnB>
                      <a:noFill/>
                    </a:lnB>
                  </a:tcPr>
                </a:tc>
                <a:tc>
                  <a:txBody>
                    <a:bodyPr/>
                    <a:lstStyle/>
                    <a:p>
                      <a:r>
                        <a:rPr lang="en-US" sz="1100" dirty="0"/>
                        <a:t>The measures (metrics) of Services Model elements for the appropriate timeframe(s).</a:t>
                      </a:r>
                    </a:p>
                  </a:txBody>
                  <a:tcPr marL="16318" marR="16318" marT="8159" marB="8159">
                    <a:lnL>
                      <a:noFill/>
                    </a:lnL>
                    <a:lnR>
                      <a:noFill/>
                    </a:lnR>
                    <a:lnT>
                      <a:noFill/>
                    </a:lnT>
                    <a:lnB>
                      <a:noFill/>
                    </a:lnB>
                  </a:tcPr>
                </a:tc>
                <a:extLst>
                  <a:ext uri="{0D108BD9-81ED-4DB2-BD59-A6C34878D82A}">
                    <a16:rowId xmlns:a16="http://schemas.microsoft.com/office/drawing/2014/main" val="3851643676"/>
                  </a:ext>
                </a:extLst>
              </a:tr>
              <a:tr h="384243">
                <a:tc>
                  <a:txBody>
                    <a:bodyPr/>
                    <a:lstStyle/>
                    <a:p>
                      <a:r>
                        <a:rPr lang="en-US" sz="1100">
                          <a:hlinkClick r:id="rId10"/>
                        </a:rPr>
                        <a:t>SvcV-8 Services Evolution Description</a:t>
                      </a:r>
                      <a:endParaRPr lang="en-US" sz="1100"/>
                    </a:p>
                  </a:txBody>
                  <a:tcPr marL="16318" marR="16318" marT="8159" marB="8159">
                    <a:lnL>
                      <a:noFill/>
                    </a:lnL>
                    <a:lnR>
                      <a:noFill/>
                    </a:lnR>
                    <a:lnT>
                      <a:noFill/>
                    </a:lnT>
                    <a:lnB>
                      <a:noFill/>
                    </a:lnB>
                  </a:tcPr>
                </a:tc>
                <a:tc>
                  <a:txBody>
                    <a:bodyPr/>
                    <a:lstStyle/>
                    <a:p>
                      <a:r>
                        <a:rPr lang="en-US" sz="1100" dirty="0"/>
                        <a:t>The planned incremental steps toward migrating a suite of services to a more efficient suite or toward evolving current services to a future implementation.</a:t>
                      </a:r>
                    </a:p>
                  </a:txBody>
                  <a:tcPr marL="16318" marR="16318" marT="8159" marB="8159">
                    <a:lnL>
                      <a:noFill/>
                    </a:lnL>
                    <a:lnR>
                      <a:noFill/>
                    </a:lnR>
                    <a:lnT>
                      <a:noFill/>
                    </a:lnT>
                    <a:lnB>
                      <a:noFill/>
                    </a:lnB>
                  </a:tcPr>
                </a:tc>
                <a:extLst>
                  <a:ext uri="{0D108BD9-81ED-4DB2-BD59-A6C34878D82A}">
                    <a16:rowId xmlns:a16="http://schemas.microsoft.com/office/drawing/2014/main" val="3934218936"/>
                  </a:ext>
                </a:extLst>
              </a:tr>
              <a:tr h="567447">
                <a:tc>
                  <a:txBody>
                    <a:bodyPr/>
                    <a:lstStyle/>
                    <a:p>
                      <a:r>
                        <a:rPr lang="en-US" sz="1100">
                          <a:hlinkClick r:id="rId11"/>
                        </a:rPr>
                        <a:t>SvcV-9 Services Technology &amp; Skills Forecast</a:t>
                      </a:r>
                      <a:endParaRPr lang="en-US" sz="1100"/>
                    </a:p>
                  </a:txBody>
                  <a:tcPr marL="16318" marR="16318" marT="8159" marB="8159">
                    <a:lnL>
                      <a:noFill/>
                    </a:lnL>
                    <a:lnR>
                      <a:noFill/>
                    </a:lnR>
                    <a:lnT>
                      <a:noFill/>
                    </a:lnT>
                    <a:lnB>
                      <a:noFill/>
                    </a:lnB>
                  </a:tcPr>
                </a:tc>
                <a:tc>
                  <a:txBody>
                    <a:bodyPr/>
                    <a:lstStyle/>
                    <a:p>
                      <a:r>
                        <a:rPr lang="en-US" sz="1100" dirty="0"/>
                        <a:t>The emerging technologies, software/hardware products, and skills that are expected to be available in a given set of time frames and that will affect future service development.</a:t>
                      </a:r>
                    </a:p>
                  </a:txBody>
                  <a:tcPr marL="16318" marR="16318" marT="8159" marB="8159">
                    <a:lnL>
                      <a:noFill/>
                    </a:lnL>
                    <a:lnR>
                      <a:noFill/>
                    </a:lnR>
                    <a:lnT>
                      <a:noFill/>
                    </a:lnT>
                    <a:lnB>
                      <a:noFill/>
                    </a:lnB>
                  </a:tcPr>
                </a:tc>
                <a:extLst>
                  <a:ext uri="{0D108BD9-81ED-4DB2-BD59-A6C34878D82A}">
                    <a16:rowId xmlns:a16="http://schemas.microsoft.com/office/drawing/2014/main" val="2236788497"/>
                  </a:ext>
                </a:extLst>
              </a:tr>
              <a:tr h="567447">
                <a:tc>
                  <a:txBody>
                    <a:bodyPr/>
                    <a:lstStyle/>
                    <a:p>
                      <a:r>
                        <a:rPr lang="en-US" sz="1100" dirty="0">
                          <a:highlight>
                            <a:srgbClr val="00FF00"/>
                          </a:highlight>
                          <a:hlinkClick r:id="rId12"/>
                        </a:rPr>
                        <a:t>SvcV-10a Services Rules Model</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constraints that are imposed on systems functionality due to some aspect of system design or implementation. </a:t>
                      </a:r>
                      <a:r>
                        <a:rPr lang="en-US" sz="1100" dirty="0">
                          <a:solidFill>
                            <a:schemeClr val="accent1">
                              <a:lumMod val="75000"/>
                            </a:schemeClr>
                          </a:solidFill>
                        </a:rPr>
                        <a:t>(Note: includes components, interfaces,  links, I/O, and state)</a:t>
                      </a:r>
                    </a:p>
                  </a:txBody>
                  <a:tcPr marL="16318" marR="16318" marT="8159" marB="8159">
                    <a:lnL>
                      <a:noFill/>
                    </a:lnL>
                    <a:lnR>
                      <a:noFill/>
                    </a:lnR>
                    <a:lnT>
                      <a:noFill/>
                    </a:lnT>
                    <a:lnB>
                      <a:noFill/>
                    </a:lnB>
                  </a:tcPr>
                </a:tc>
                <a:extLst>
                  <a:ext uri="{0D108BD9-81ED-4DB2-BD59-A6C34878D82A}">
                    <a16:rowId xmlns:a16="http://schemas.microsoft.com/office/drawing/2014/main" val="1901854835"/>
                  </a:ext>
                </a:extLst>
              </a:tr>
              <a:tr h="384243">
                <a:tc>
                  <a:txBody>
                    <a:bodyPr/>
                    <a:lstStyle/>
                    <a:p>
                      <a:r>
                        <a:rPr lang="en-US" sz="1100" dirty="0">
                          <a:highlight>
                            <a:srgbClr val="00FF00"/>
                          </a:highlight>
                          <a:hlinkClick r:id="rId13"/>
                        </a:rPr>
                        <a:t>SvcV-10b Services State Transition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a:t>One of three models used to describe service functionality. It identifies responses of services to events.</a:t>
                      </a:r>
                    </a:p>
                  </a:txBody>
                  <a:tcPr marL="16318" marR="16318" marT="8159" marB="8159">
                    <a:lnL>
                      <a:noFill/>
                    </a:lnL>
                    <a:lnR>
                      <a:noFill/>
                    </a:lnR>
                    <a:lnT>
                      <a:noFill/>
                    </a:lnT>
                    <a:lnB>
                      <a:noFill/>
                    </a:lnB>
                  </a:tcPr>
                </a:tc>
                <a:extLst>
                  <a:ext uri="{0D108BD9-81ED-4DB2-BD59-A6C34878D82A}">
                    <a16:rowId xmlns:a16="http://schemas.microsoft.com/office/drawing/2014/main" val="3857978281"/>
                  </a:ext>
                </a:extLst>
              </a:tr>
              <a:tr h="384243">
                <a:tc>
                  <a:txBody>
                    <a:bodyPr/>
                    <a:lstStyle/>
                    <a:p>
                      <a:r>
                        <a:rPr lang="en-US" sz="1100">
                          <a:hlinkClick r:id="rId14"/>
                        </a:rPr>
                        <a:t>SvcV-10c Services Event-Trace Description</a:t>
                      </a:r>
                      <a:endParaRPr lang="en-US" sz="1100"/>
                    </a:p>
                  </a:txBody>
                  <a:tcPr marL="16318" marR="16318" marT="8159" marB="8159">
                    <a:lnL>
                      <a:noFill/>
                    </a:lnL>
                    <a:lnR>
                      <a:noFill/>
                    </a:lnR>
                    <a:lnT>
                      <a:noFill/>
                    </a:lnT>
                    <a:lnB>
                      <a:noFill/>
                    </a:lnB>
                  </a:tcPr>
                </a:tc>
                <a:tc>
                  <a:txBody>
                    <a:bodyPr/>
                    <a:lstStyle/>
                    <a:p>
                      <a:r>
                        <a:rPr lang="en-US" sz="1100" dirty="0"/>
                        <a:t>One of three models used to describe service functionality. It identifies service-specific refinements of critical sequences of events described in the Operational Viewpoint.</a:t>
                      </a:r>
                    </a:p>
                  </a:txBody>
                  <a:tcPr marL="16318" marR="16318" marT="8159" marB="8159">
                    <a:lnL>
                      <a:noFill/>
                    </a:lnL>
                    <a:lnR>
                      <a:noFill/>
                    </a:lnR>
                    <a:lnT>
                      <a:noFill/>
                    </a:lnT>
                    <a:lnB>
                      <a:noFill/>
                    </a:lnB>
                  </a:tcPr>
                </a:tc>
                <a:extLst>
                  <a:ext uri="{0D108BD9-81ED-4DB2-BD59-A6C34878D82A}">
                    <a16:rowId xmlns:a16="http://schemas.microsoft.com/office/drawing/2014/main" val="1766318847"/>
                  </a:ext>
                </a:extLst>
              </a:tr>
            </a:tbl>
          </a:graphicData>
        </a:graphic>
      </p:graphicFrame>
      <p:sp>
        <p:nvSpPr>
          <p:cNvPr id="5" name="Rectangle 1">
            <a:extLst>
              <a:ext uri="{FF2B5EF4-FFF2-40B4-BE49-F238E27FC236}">
                <a16:creationId xmlns:a16="http://schemas.microsoft.com/office/drawing/2014/main" id="{6224D37D-68A5-B84A-B53F-3754207A9836}"/>
              </a:ext>
            </a:extLst>
          </p:cNvPr>
          <p:cNvSpPr>
            <a:spLocks noChangeArrowheads="1"/>
          </p:cNvSpPr>
          <p:nvPr/>
        </p:nvSpPr>
        <p:spPr bwMode="auto">
          <a:xfrm>
            <a:off x="-33041152" y="890201"/>
            <a:ext cx="752263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350" b="0">
                <a:latin typeface="Arial" panose="020B0604020202020204" pitchFamily="34" charset="0"/>
              </a:rPr>
              <a:t>Service Model Descriptions</a:t>
            </a:r>
          </a:p>
        </p:txBody>
      </p:sp>
      <p:sp>
        <p:nvSpPr>
          <p:cNvPr id="3" name="Date Placeholder 2">
            <a:extLst>
              <a:ext uri="{FF2B5EF4-FFF2-40B4-BE49-F238E27FC236}">
                <a16:creationId xmlns:a16="http://schemas.microsoft.com/office/drawing/2014/main" id="{6CCB4132-13EC-184D-8416-B39C54A26C5D}"/>
              </a:ext>
            </a:extLst>
          </p:cNvPr>
          <p:cNvSpPr>
            <a:spLocks noGrp="1"/>
          </p:cNvSpPr>
          <p:nvPr>
            <p:ph type="dt" sz="half" idx="10"/>
          </p:nvPr>
        </p:nvSpPr>
        <p:spPr/>
        <p:txBody>
          <a:bodyPr/>
          <a:lstStyle/>
          <a:p>
            <a:r>
              <a:rPr lang="en-US"/>
              <a:t>25 May 2021</a:t>
            </a:r>
          </a:p>
        </p:txBody>
      </p:sp>
    </p:spTree>
    <p:extLst>
      <p:ext uri="{BB962C8B-B14F-4D97-AF65-F5344CB8AC3E}">
        <p14:creationId xmlns:p14="http://schemas.microsoft.com/office/powerpoint/2010/main" val="143944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15950" y="-21504"/>
            <a:ext cx="7772400" cy="8540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dirty="0"/>
              <a:t>(SC 14 Cooperation)</a:t>
            </a:r>
          </a:p>
        </p:txBody>
      </p:sp>
      <p:sp>
        <p:nvSpPr>
          <p:cNvPr id="14338" name="Text Box 2"/>
          <p:cNvSpPr txBox="1">
            <a:spLocks noChangeArrowheads="1"/>
          </p:cNvSpPr>
          <p:nvPr/>
        </p:nvSpPr>
        <p:spPr bwMode="auto">
          <a:xfrm>
            <a:off x="685800" y="914400"/>
            <a:ext cx="7772400" cy="5334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dirty="0">
                <a:latin typeface="Arial" charset="0"/>
              </a:rPr>
              <a:t>Service Viewpoint</a:t>
            </a:r>
          </a:p>
          <a:p>
            <a:pPr lvl="1">
              <a:spcBef>
                <a:spcPts val="500"/>
              </a:spcBef>
              <a:buFont typeface="Arial" charset="0"/>
              <a:buChar char="–"/>
              <a:defRPr/>
            </a:pPr>
            <a:r>
              <a:rPr lang="en-US" sz="1800" dirty="0">
                <a:latin typeface="Arial" charset="0"/>
              </a:rPr>
              <a:t>Already introduced in CCSDS SCCS-ARD/ADD &amp; ASL</a:t>
            </a:r>
          </a:p>
          <a:p>
            <a:pPr lvl="1">
              <a:spcBef>
                <a:spcPts val="500"/>
              </a:spcBef>
              <a:buFont typeface="Arial" charset="0"/>
              <a:buChar char="–"/>
              <a:defRPr/>
            </a:pPr>
            <a:r>
              <a:rPr lang="en-US" sz="1800" dirty="0">
                <a:latin typeface="Arial" charset="0"/>
              </a:rPr>
              <a:t>Covers system service interfaces and interface bindings, hardware, software, and people</a:t>
            </a:r>
          </a:p>
          <a:p>
            <a:pPr lvl="1">
              <a:spcBef>
                <a:spcPts val="500"/>
              </a:spcBef>
              <a:buFont typeface="Arial" charset="0"/>
              <a:buChar char="–"/>
              <a:defRPr/>
            </a:pPr>
            <a:r>
              <a:rPr lang="en-US" sz="1800" dirty="0">
                <a:latin typeface="Arial" charset="0"/>
              </a:rPr>
              <a:t>Tabular representation, ties to protocol stacks and interface binding signatures</a:t>
            </a:r>
          </a:p>
          <a:p>
            <a:pPr>
              <a:spcBef>
                <a:spcPts val="600"/>
              </a:spcBef>
              <a:buFont typeface="Arial" charset="0"/>
              <a:buChar char="•"/>
              <a:defRPr/>
            </a:pPr>
            <a:r>
              <a:rPr lang="en-US" dirty="0">
                <a:latin typeface="Arial" charset="0"/>
              </a:rPr>
              <a:t>Physical Viewpoint</a:t>
            </a:r>
          </a:p>
          <a:p>
            <a:pPr lvl="1">
              <a:spcBef>
                <a:spcPts val="500"/>
              </a:spcBef>
              <a:buFont typeface="Arial" charset="0"/>
              <a:buChar char="–"/>
              <a:defRPr/>
            </a:pPr>
            <a:r>
              <a:rPr lang="en-US" sz="1800" dirty="0">
                <a:latin typeface="Arial" charset="0"/>
              </a:rPr>
              <a:t>Extend present Connectivity Viewpoint, leverage Nodes</a:t>
            </a:r>
          </a:p>
          <a:p>
            <a:pPr lvl="1">
              <a:spcBef>
                <a:spcPts val="500"/>
              </a:spcBef>
              <a:buFont typeface="Arial" charset="0"/>
              <a:buChar char="–"/>
              <a:defRPr/>
            </a:pPr>
            <a:r>
              <a:rPr lang="en-US" sz="1800" dirty="0">
                <a:latin typeface="Arial" charset="0"/>
              </a:rPr>
              <a:t>Add support for physical elements, structures, energetic flows, position, attachment, field of view, power, thermal, radiation, other energetic views (</a:t>
            </a:r>
            <a:r>
              <a:rPr lang="en-US" sz="1800" u="sng" dirty="0">
                <a:latin typeface="Arial" charset="0"/>
              </a:rPr>
              <a:t>or perhaps give each their own Viewpoint…</a:t>
            </a:r>
            <a:r>
              <a:rPr lang="en-US" sz="1800" dirty="0">
                <a:latin typeface="Arial" charset="0"/>
              </a:rPr>
              <a:t>)</a:t>
            </a:r>
          </a:p>
          <a:p>
            <a:pPr>
              <a:spcBef>
                <a:spcPts val="600"/>
              </a:spcBef>
              <a:buFont typeface="Arial" charset="0"/>
              <a:buChar char="•"/>
              <a:defRPr/>
            </a:pPr>
            <a:r>
              <a:rPr lang="en-US" dirty="0">
                <a:latin typeface="Arial" charset="0"/>
              </a:rPr>
              <a:t>Operational Viewpoint</a:t>
            </a:r>
          </a:p>
          <a:p>
            <a:pPr lvl="1">
              <a:spcBef>
                <a:spcPts val="500"/>
              </a:spcBef>
              <a:buFont typeface="Arial" charset="0"/>
              <a:buChar char="–"/>
              <a:defRPr/>
            </a:pPr>
            <a:r>
              <a:rPr lang="en-US" sz="1800" dirty="0">
                <a:latin typeface="Arial" charset="0"/>
              </a:rPr>
              <a:t>Extend present Enterprise Viewpoint (</a:t>
            </a:r>
            <a:r>
              <a:rPr lang="en-US" sz="1800" u="sng" dirty="0">
                <a:latin typeface="Arial" charset="0"/>
              </a:rPr>
              <a:t>or new one…</a:t>
            </a:r>
            <a:r>
              <a:rPr lang="en-US" sz="1800" dirty="0">
                <a:latin typeface="Arial" charset="0"/>
              </a:rPr>
              <a:t>)</a:t>
            </a:r>
          </a:p>
          <a:p>
            <a:pPr lvl="1">
              <a:spcBef>
                <a:spcPts val="500"/>
              </a:spcBef>
              <a:buFont typeface="Arial" charset="0"/>
              <a:buChar char="–"/>
              <a:defRPr/>
            </a:pPr>
            <a:r>
              <a:rPr lang="en-US" sz="1800" dirty="0">
                <a:latin typeface="Arial" charset="0"/>
              </a:rPr>
              <a:t>Add support to describe organizational processes, procedures, and related behavior</a:t>
            </a:r>
          </a:p>
          <a:p>
            <a:pPr lvl="1">
              <a:spcBef>
                <a:spcPts val="500"/>
              </a:spcBef>
              <a:buFont typeface="Arial" charset="0"/>
              <a:buChar char="–"/>
              <a:defRPr/>
            </a:pPr>
            <a:r>
              <a:rPr lang="en-US" sz="1800" dirty="0">
                <a:latin typeface="Arial" charset="0"/>
              </a:rPr>
              <a:t>Possible correlation to /  derived from DODAF OV’s</a:t>
            </a:r>
          </a:p>
          <a:p>
            <a:pPr lvl="1">
              <a:spcBef>
                <a:spcPts val="500"/>
              </a:spcBef>
              <a:buFont typeface="Arial" charset="0"/>
              <a:buNone/>
              <a:defRPr/>
            </a:pPr>
            <a:endParaRPr lang="en-US" sz="1800" dirty="0">
              <a:latin typeface="Arial" charset="0"/>
            </a:endParaRPr>
          </a:p>
        </p:txBody>
      </p:sp>
      <p:sp>
        <p:nvSpPr>
          <p:cNvPr id="2" name="Date Placeholder 1">
            <a:extLst>
              <a:ext uri="{FF2B5EF4-FFF2-40B4-BE49-F238E27FC236}">
                <a16:creationId xmlns:a16="http://schemas.microsoft.com/office/drawing/2014/main" id="{AD7116C5-1C1D-CB43-855E-6E0435D95BA8}"/>
              </a:ext>
            </a:extLst>
          </p:cNvPr>
          <p:cNvSpPr>
            <a:spLocks noGrp="1"/>
          </p:cNvSpPr>
          <p:nvPr>
            <p:ph type="dt" sz="half" idx="2"/>
          </p:nvPr>
        </p:nvSpPr>
        <p:spPr/>
        <p:txBody>
          <a:bodyPr/>
          <a:lstStyle/>
          <a:p>
            <a:r>
              <a:rPr lang="en-US"/>
              <a:t>25 May 2021</a:t>
            </a:r>
            <a:endParaRPr lang="en-US" dirty="0"/>
          </a:p>
        </p:txBody>
      </p:sp>
    </p:spTree>
    <p:extLst>
      <p:ext uri="{BB962C8B-B14F-4D97-AF65-F5344CB8AC3E}">
        <p14:creationId xmlns:p14="http://schemas.microsoft.com/office/powerpoint/2010/main" val="1298758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81000" y="-1588"/>
            <a:ext cx="8229600" cy="7635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Concept Model </a:t>
            </a:r>
            <a:br>
              <a:rPr lang="en-US" dirty="0"/>
            </a:br>
            <a:r>
              <a:rPr lang="en-US" dirty="0"/>
              <a:t>… and Proposed TC20/SC14 extensions</a:t>
            </a:r>
          </a:p>
        </p:txBody>
      </p:sp>
      <p:sp>
        <p:nvSpPr>
          <p:cNvPr id="11266" name="Rectangle 2"/>
          <p:cNvSpPr>
            <a:spLocks noChangeArrowheads="1"/>
          </p:cNvSpPr>
          <p:nvPr/>
        </p:nvSpPr>
        <p:spPr bwMode="auto">
          <a:xfrm>
            <a:off x="3429000" y="990600"/>
            <a:ext cx="2286000" cy="914400"/>
          </a:xfrm>
          <a:prstGeom prst="rect">
            <a:avLst/>
          </a:prstGeom>
          <a:solidFill>
            <a:srgbClr val="66FF33"/>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7" name="Text Box 3"/>
          <p:cNvSpPr txBox="1">
            <a:spLocks noChangeArrowheads="1"/>
          </p:cNvSpPr>
          <p:nvPr/>
        </p:nvSpPr>
        <p:spPr bwMode="auto">
          <a:xfrm>
            <a:off x="3733800" y="990600"/>
            <a:ext cx="1981200" cy="9255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1125"/>
              </a:spcBef>
              <a:buClrTx/>
              <a:buFontTx/>
              <a:buNone/>
              <a:defRPr/>
            </a:pPr>
            <a:r>
              <a:rPr lang="en-US" sz="1800" dirty="0">
                <a:solidFill>
                  <a:srgbClr val="FF0000"/>
                </a:solidFill>
              </a:rPr>
              <a:t>RASDS++                                                       </a:t>
            </a:r>
            <a:r>
              <a:rPr lang="en-US" sz="1800" dirty="0"/>
              <a:t>as Architectural                                                   Framework *</a:t>
            </a:r>
          </a:p>
        </p:txBody>
      </p:sp>
      <p:sp>
        <p:nvSpPr>
          <p:cNvPr id="11268" name="Rectangle 4"/>
          <p:cNvSpPr>
            <a:spLocks noChangeArrowheads="1"/>
          </p:cNvSpPr>
          <p:nvPr/>
        </p:nvSpPr>
        <p:spPr bwMode="auto">
          <a:xfrm>
            <a:off x="3352800" y="2743200"/>
            <a:ext cx="1219200" cy="2133600"/>
          </a:xfrm>
          <a:prstGeom prst="rect">
            <a:avLst/>
          </a:prstGeom>
          <a:solidFill>
            <a:srgbClr val="0C8F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9" name="Text Box 5"/>
          <p:cNvSpPr txBox="1">
            <a:spLocks noChangeArrowheads="1"/>
          </p:cNvSpPr>
          <p:nvPr/>
        </p:nvSpPr>
        <p:spPr bwMode="auto">
          <a:xfrm>
            <a:off x="3352800" y="2743200"/>
            <a:ext cx="1293812" cy="206941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450"/>
              </a:spcBef>
              <a:buClrTx/>
              <a:buFontTx/>
              <a:buNone/>
              <a:defRPr/>
            </a:pPr>
            <a:r>
              <a:rPr lang="en-US" sz="1100" dirty="0"/>
              <a:t>Connectivity </a:t>
            </a:r>
            <a:r>
              <a:rPr lang="en-US" sz="1100" dirty="0">
                <a:solidFill>
                  <a:srgbClr val="FF0000"/>
                </a:solidFill>
              </a:rPr>
              <a:t>/ Deployment </a:t>
            </a:r>
            <a:r>
              <a:rPr lang="en-US" sz="1100" dirty="0"/>
              <a:t>Viewpoint</a:t>
            </a:r>
          </a:p>
          <a:p>
            <a:pPr>
              <a:spcBef>
                <a:spcPts val="375"/>
              </a:spcBef>
              <a:buFont typeface="Times New Roman" charset="0"/>
              <a:buChar char="•"/>
              <a:defRPr/>
            </a:pPr>
            <a:r>
              <a:rPr lang="en-US" sz="900" dirty="0"/>
              <a:t> Connectivity </a:t>
            </a:r>
          </a:p>
          <a:p>
            <a:pPr>
              <a:spcBef>
                <a:spcPts val="375"/>
              </a:spcBef>
              <a:buFont typeface="Times New Roman" charset="0"/>
              <a:buChar char="•"/>
              <a:defRPr/>
            </a:pPr>
            <a:r>
              <a:rPr lang="en-US" sz="900" dirty="0"/>
              <a:t> Components &amp; connectors</a:t>
            </a:r>
          </a:p>
          <a:p>
            <a:pPr>
              <a:spcBef>
                <a:spcPts val="375"/>
              </a:spcBef>
              <a:buFont typeface="Times New Roman" charset="0"/>
              <a:buChar char="•"/>
              <a:defRPr/>
            </a:pPr>
            <a:r>
              <a:rPr lang="en-US" sz="900" dirty="0"/>
              <a:t> RF </a:t>
            </a:r>
            <a:r>
              <a:rPr lang="en-US" sz="900" dirty="0">
                <a:solidFill>
                  <a:srgbClr val="FF0000"/>
                </a:solidFill>
              </a:rPr>
              <a:t>&amp; optical</a:t>
            </a:r>
          </a:p>
          <a:p>
            <a:pPr>
              <a:spcBef>
                <a:spcPts val="375"/>
              </a:spcBef>
              <a:buFont typeface="Times New Roman" charset="0"/>
              <a:buChar char="•"/>
              <a:defRPr/>
            </a:pPr>
            <a:r>
              <a:rPr lang="en-US" sz="900" dirty="0"/>
              <a:t> Physics of Motion</a:t>
            </a:r>
          </a:p>
          <a:p>
            <a:pPr>
              <a:spcBef>
                <a:spcPts val="375"/>
              </a:spcBef>
              <a:buFont typeface="Times New Roman" charset="0"/>
              <a:buChar char="•"/>
              <a:defRPr/>
            </a:pPr>
            <a:r>
              <a:rPr lang="en-US" sz="900" dirty="0"/>
              <a:t> End to End View</a:t>
            </a:r>
          </a:p>
          <a:p>
            <a:pPr>
              <a:spcBef>
                <a:spcPts val="375"/>
              </a:spcBef>
              <a:buFont typeface="Times New Roman" charset="0"/>
              <a:buChar char="•"/>
              <a:defRPr/>
            </a:pPr>
            <a:r>
              <a:rPr lang="en-US" sz="900" dirty="0"/>
              <a:t> External Forces</a:t>
            </a:r>
          </a:p>
          <a:p>
            <a:pPr>
              <a:spcBef>
                <a:spcPts val="375"/>
              </a:spcBef>
              <a:buFont typeface="Times New Roman" charset="0"/>
              <a:buChar char="•"/>
              <a:defRPr/>
            </a:pPr>
            <a:r>
              <a:rPr lang="en-US" sz="900" dirty="0"/>
              <a:t> </a:t>
            </a:r>
            <a:r>
              <a:rPr lang="en-US" sz="900" dirty="0">
                <a:solidFill>
                  <a:srgbClr val="FF0000"/>
                </a:solidFill>
              </a:rPr>
              <a:t>Performance</a:t>
            </a:r>
          </a:p>
        </p:txBody>
      </p:sp>
      <p:sp>
        <p:nvSpPr>
          <p:cNvPr id="11270" name="Rectangle 6"/>
          <p:cNvSpPr>
            <a:spLocks noChangeArrowheads="1"/>
          </p:cNvSpPr>
          <p:nvPr/>
        </p:nvSpPr>
        <p:spPr bwMode="auto">
          <a:xfrm>
            <a:off x="3352800" y="5045075"/>
            <a:ext cx="1223963" cy="1828800"/>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11271" name="Text Box 7"/>
          <p:cNvSpPr txBox="1">
            <a:spLocks noChangeArrowheads="1"/>
          </p:cNvSpPr>
          <p:nvPr/>
        </p:nvSpPr>
        <p:spPr bwMode="auto">
          <a:xfrm>
            <a:off x="3429000" y="5045075"/>
            <a:ext cx="1143000" cy="17077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defPPr>
              <a:defRPr lang="en-GB"/>
            </a:defPPr>
            <a:lvl1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9pPr>
          </a:lstStyle>
          <a:p>
            <a:pPr>
              <a:defRPr/>
            </a:pPr>
            <a:r>
              <a:rPr lang="en-US" sz="1050" dirty="0"/>
              <a:t>Physical Viewpoint -Structures:</a:t>
            </a:r>
          </a:p>
          <a:p>
            <a:pPr marL="171450" indent="-171450">
              <a:buFont typeface="Arial" panose="020B0604020202020204" pitchFamily="34" charset="0"/>
              <a:buChar char="•"/>
              <a:defRPr/>
            </a:pPr>
            <a:r>
              <a:rPr lang="en-US" sz="1050" dirty="0"/>
              <a:t>Power</a:t>
            </a:r>
          </a:p>
          <a:p>
            <a:pPr marL="171450" indent="-171450">
              <a:buFont typeface="Arial" panose="020B0604020202020204" pitchFamily="34" charset="0"/>
              <a:buChar char="•"/>
              <a:defRPr/>
            </a:pPr>
            <a:r>
              <a:rPr lang="en-US" sz="1050" dirty="0"/>
              <a:t>Mass</a:t>
            </a:r>
          </a:p>
          <a:p>
            <a:pPr marL="171450" indent="-171450">
              <a:buFont typeface="Arial" panose="020B0604020202020204" pitchFamily="34" charset="0"/>
              <a:buChar char="•"/>
              <a:defRPr/>
            </a:pPr>
            <a:r>
              <a:rPr lang="en-US" sz="1050" dirty="0"/>
              <a:t>Thermal</a:t>
            </a:r>
          </a:p>
          <a:p>
            <a:pPr marL="171450" indent="-171450">
              <a:buFont typeface="Arial" panose="020B0604020202020204" pitchFamily="34" charset="0"/>
              <a:buChar char="•"/>
              <a:defRPr/>
            </a:pPr>
            <a:r>
              <a:rPr lang="en-US" sz="1050" dirty="0"/>
              <a:t>Orbit </a:t>
            </a:r>
          </a:p>
          <a:p>
            <a:pPr marL="171450" indent="-171450">
              <a:buFont typeface="Arial" panose="020B0604020202020204" pitchFamily="34" charset="0"/>
              <a:buChar char="•"/>
              <a:defRPr/>
            </a:pPr>
            <a:r>
              <a:rPr lang="en-US" sz="1050" dirty="0"/>
              <a:t>Propulsion</a:t>
            </a:r>
          </a:p>
        </p:txBody>
      </p:sp>
      <p:sp>
        <p:nvSpPr>
          <p:cNvPr id="11272" name="Rectangle 8"/>
          <p:cNvSpPr>
            <a:spLocks noChangeArrowheads="1"/>
          </p:cNvSpPr>
          <p:nvPr/>
        </p:nvSpPr>
        <p:spPr bwMode="auto">
          <a:xfrm>
            <a:off x="1981200" y="2743199"/>
            <a:ext cx="1290636" cy="2002730"/>
          </a:xfrm>
          <a:prstGeom prst="rect">
            <a:avLst/>
          </a:prstGeom>
          <a:solidFill>
            <a:srgbClr val="00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3" name="Text Box 9"/>
          <p:cNvSpPr txBox="1">
            <a:spLocks noChangeArrowheads="1"/>
          </p:cNvSpPr>
          <p:nvPr/>
        </p:nvSpPr>
        <p:spPr bwMode="auto">
          <a:xfrm>
            <a:off x="1958872" y="2725373"/>
            <a:ext cx="1335291" cy="180267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Enterprise</a:t>
            </a:r>
            <a:r>
              <a:rPr lang="en-US" sz="1200" dirty="0"/>
              <a:t> </a:t>
            </a:r>
            <a:r>
              <a:rPr lang="en-US" sz="1100" dirty="0"/>
              <a:t>Viewpoint </a:t>
            </a:r>
            <a:r>
              <a:rPr lang="en-US" sz="1100" dirty="0">
                <a:solidFill>
                  <a:srgbClr val="FF0000"/>
                </a:solidFill>
              </a:rPr>
              <a:t>(15288)</a:t>
            </a:r>
          </a:p>
          <a:p>
            <a:pPr>
              <a:spcBef>
                <a:spcPts val="625"/>
              </a:spcBef>
              <a:buFont typeface="Times New Roman" charset="0"/>
              <a:buChar char="•"/>
              <a:defRPr/>
            </a:pPr>
            <a:r>
              <a:rPr lang="en-US" sz="900" dirty="0"/>
              <a:t> Organizations</a:t>
            </a:r>
          </a:p>
          <a:p>
            <a:pPr>
              <a:spcBef>
                <a:spcPts val="625"/>
              </a:spcBef>
              <a:buFont typeface="Times New Roman" charset="0"/>
              <a:buChar char="•"/>
              <a:defRPr/>
            </a:pPr>
            <a:r>
              <a:rPr lang="en-US" sz="900" dirty="0"/>
              <a:t> People</a:t>
            </a:r>
          </a:p>
          <a:p>
            <a:pPr>
              <a:spcBef>
                <a:spcPts val="625"/>
              </a:spcBef>
              <a:buFont typeface="Times New Roman" charset="0"/>
              <a:buChar char="•"/>
              <a:defRPr/>
            </a:pPr>
            <a:r>
              <a:rPr lang="en-US" sz="900" dirty="0"/>
              <a:t> </a:t>
            </a:r>
            <a:r>
              <a:rPr lang="en-US" sz="900" dirty="0">
                <a:solidFill>
                  <a:srgbClr val="FF0000"/>
                </a:solidFill>
              </a:rPr>
              <a:t>Use Case-Scenarios</a:t>
            </a:r>
          </a:p>
          <a:p>
            <a:pPr>
              <a:spcBef>
                <a:spcPts val="625"/>
              </a:spcBef>
              <a:buFont typeface="Times New Roman" charset="0"/>
              <a:buChar char="•"/>
              <a:defRPr/>
            </a:pPr>
            <a:r>
              <a:rPr lang="en-US" sz="900" dirty="0"/>
              <a:t> Contracts / Agreements </a:t>
            </a:r>
            <a:r>
              <a:rPr lang="en-US" sz="900" dirty="0">
                <a:solidFill>
                  <a:srgbClr val="FF0000"/>
                </a:solidFill>
              </a:rPr>
              <a:t>(CONFERS)</a:t>
            </a:r>
          </a:p>
          <a:p>
            <a:pPr>
              <a:spcBef>
                <a:spcPts val="625"/>
              </a:spcBef>
              <a:buFont typeface="Times New Roman" charset="0"/>
              <a:buChar char="•"/>
              <a:defRPr/>
            </a:pPr>
            <a:r>
              <a:rPr lang="en-US" sz="900" dirty="0">
                <a:solidFill>
                  <a:srgbClr val="FF0000"/>
                </a:solidFill>
              </a:rPr>
              <a:t> Glossary</a:t>
            </a:r>
          </a:p>
        </p:txBody>
      </p:sp>
      <p:sp>
        <p:nvSpPr>
          <p:cNvPr id="11274" name="Rectangle 10"/>
          <p:cNvSpPr>
            <a:spLocks noChangeArrowheads="1"/>
          </p:cNvSpPr>
          <p:nvPr/>
        </p:nvSpPr>
        <p:spPr bwMode="auto">
          <a:xfrm>
            <a:off x="1981200" y="4724399"/>
            <a:ext cx="1295400" cy="1985963"/>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5" name="Text Box 11"/>
          <p:cNvSpPr txBox="1">
            <a:spLocks noChangeArrowheads="1"/>
          </p:cNvSpPr>
          <p:nvPr/>
        </p:nvSpPr>
        <p:spPr bwMode="auto">
          <a:xfrm>
            <a:off x="2043703" y="4745929"/>
            <a:ext cx="1335291" cy="2248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50" dirty="0">
                <a:latin typeface="Arial" charset="0"/>
              </a:rPr>
              <a:t>Augment to Capture:</a:t>
            </a:r>
          </a:p>
          <a:p>
            <a:pPr>
              <a:spcBef>
                <a:spcPts val="625"/>
              </a:spcBef>
              <a:buFont typeface="Times New Roman" charset="0"/>
              <a:buChar char="•"/>
              <a:defRPr/>
            </a:pPr>
            <a:r>
              <a:rPr lang="en-US" sz="1050" dirty="0">
                <a:latin typeface="Arial" charset="0"/>
              </a:rPr>
              <a:t> </a:t>
            </a:r>
            <a:r>
              <a:rPr lang="en-US" sz="1050" dirty="0">
                <a:solidFill>
                  <a:srgbClr val="FF0000"/>
                </a:solidFill>
                <a:latin typeface="Arial" charset="0"/>
              </a:rPr>
              <a:t>Capabilities</a:t>
            </a:r>
          </a:p>
          <a:p>
            <a:pPr>
              <a:spcBef>
                <a:spcPts val="625"/>
              </a:spcBef>
              <a:buFont typeface="Times New Roman" charset="0"/>
              <a:buChar char="•"/>
              <a:defRPr/>
            </a:pPr>
            <a:r>
              <a:rPr lang="en-US" sz="1050" dirty="0">
                <a:solidFill>
                  <a:srgbClr val="FF0000"/>
                </a:solidFill>
                <a:latin typeface="Arial" charset="0"/>
              </a:rPr>
              <a:t> Mission Design &amp; Drivers (OV-1?)</a:t>
            </a:r>
          </a:p>
          <a:p>
            <a:pPr>
              <a:spcBef>
                <a:spcPts val="625"/>
              </a:spcBef>
              <a:buFont typeface="Times New Roman" charset="0"/>
              <a:buChar char="•"/>
              <a:defRPr/>
            </a:pPr>
            <a:r>
              <a:rPr lang="en-US" sz="1050" dirty="0">
                <a:latin typeface="Arial" charset="0"/>
              </a:rPr>
              <a:t> Requirements</a:t>
            </a:r>
          </a:p>
          <a:p>
            <a:pPr>
              <a:spcBef>
                <a:spcPts val="625"/>
              </a:spcBef>
              <a:buFont typeface="Times New Roman" charset="0"/>
              <a:buChar char="•"/>
              <a:defRPr/>
            </a:pPr>
            <a:r>
              <a:rPr lang="en-US" sz="1050" dirty="0">
                <a:latin typeface="Arial" charset="0"/>
              </a:rPr>
              <a:t> Phases</a:t>
            </a:r>
          </a:p>
          <a:p>
            <a:pPr>
              <a:spcBef>
                <a:spcPts val="625"/>
              </a:spcBef>
              <a:buFont typeface="Times New Roman" charset="0"/>
              <a:buChar char="•"/>
              <a:defRPr/>
            </a:pPr>
            <a:r>
              <a:rPr lang="en-US" sz="1050" dirty="0">
                <a:latin typeface="Arial" charset="0"/>
              </a:rPr>
              <a:t> V&amp;V &amp; other Process</a:t>
            </a:r>
          </a:p>
          <a:p>
            <a:pPr>
              <a:spcBef>
                <a:spcPts val="625"/>
              </a:spcBef>
              <a:defRPr/>
            </a:pPr>
            <a:endParaRPr lang="en-US" sz="1000" dirty="0"/>
          </a:p>
        </p:txBody>
      </p:sp>
      <p:sp>
        <p:nvSpPr>
          <p:cNvPr id="11276" name="Rectangle 12"/>
          <p:cNvSpPr>
            <a:spLocks noChangeArrowheads="1"/>
          </p:cNvSpPr>
          <p:nvPr/>
        </p:nvSpPr>
        <p:spPr bwMode="auto">
          <a:xfrm>
            <a:off x="152400" y="2743200"/>
            <a:ext cx="1752600" cy="1828800"/>
          </a:xfrm>
          <a:prstGeom prst="rect">
            <a:avLst/>
          </a:prstGeom>
          <a:noFill/>
          <a:ln w="9525" cap="rnd">
            <a:solidFill>
              <a:srgbClr val="000000"/>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7" name="Text Box 13"/>
          <p:cNvSpPr txBox="1">
            <a:spLocks noChangeArrowheads="1"/>
          </p:cNvSpPr>
          <p:nvPr/>
        </p:nvSpPr>
        <p:spPr bwMode="auto">
          <a:xfrm>
            <a:off x="152400" y="2743200"/>
            <a:ext cx="1828800" cy="174111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Engineering Viewpoint</a:t>
            </a:r>
          </a:p>
          <a:p>
            <a:pPr>
              <a:spcBef>
                <a:spcPts val="625"/>
              </a:spcBef>
              <a:buFont typeface="Times New Roman" charset="0"/>
              <a:buChar char="•"/>
              <a:defRPr/>
            </a:pPr>
            <a:r>
              <a:rPr lang="en-US" sz="1000" dirty="0"/>
              <a:t> System Design &amp; Construction - realization</a:t>
            </a:r>
          </a:p>
          <a:p>
            <a:pPr>
              <a:spcBef>
                <a:spcPts val="625"/>
              </a:spcBef>
              <a:buFont typeface="Times New Roman" charset="0"/>
              <a:buChar char="•"/>
              <a:defRPr/>
            </a:pPr>
            <a:r>
              <a:rPr lang="en-US" sz="1000" dirty="0"/>
              <a:t> Functional allocation</a:t>
            </a:r>
          </a:p>
          <a:p>
            <a:pPr>
              <a:spcBef>
                <a:spcPts val="625"/>
              </a:spcBef>
              <a:buFont typeface="Times New Roman" charset="0"/>
              <a:buChar char="•"/>
              <a:defRPr/>
            </a:pPr>
            <a:r>
              <a:rPr lang="en-US" sz="1000" dirty="0"/>
              <a:t> Distribution of functions and trade-offs</a:t>
            </a:r>
          </a:p>
          <a:p>
            <a:pPr>
              <a:spcBef>
                <a:spcPts val="625"/>
              </a:spcBef>
              <a:buFont typeface="Times New Roman" charset="0"/>
              <a:buChar char="•"/>
              <a:defRPr/>
            </a:pPr>
            <a:r>
              <a:rPr lang="en-US" sz="1000" dirty="0"/>
              <a:t> Development</a:t>
            </a:r>
          </a:p>
          <a:p>
            <a:pPr>
              <a:spcBef>
                <a:spcPts val="625"/>
              </a:spcBef>
              <a:buFont typeface="Times New Roman" charset="0"/>
              <a:buChar char="•"/>
              <a:defRPr/>
            </a:pPr>
            <a:r>
              <a:rPr lang="en-US" sz="1000" dirty="0"/>
              <a:t> Validation &amp; verification</a:t>
            </a:r>
          </a:p>
        </p:txBody>
      </p:sp>
      <p:sp>
        <p:nvSpPr>
          <p:cNvPr id="11278" name="Line 14"/>
          <p:cNvSpPr>
            <a:spLocks noChangeShapeType="1"/>
          </p:cNvSpPr>
          <p:nvPr/>
        </p:nvSpPr>
        <p:spPr bwMode="auto">
          <a:xfrm>
            <a:off x="4572000" y="1905000"/>
            <a:ext cx="1588" cy="381000"/>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79" name="Line 15"/>
          <p:cNvSpPr>
            <a:spLocks noChangeShapeType="1"/>
          </p:cNvSpPr>
          <p:nvPr/>
        </p:nvSpPr>
        <p:spPr bwMode="auto">
          <a:xfrm>
            <a:off x="26670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0" name="Line 16"/>
          <p:cNvSpPr>
            <a:spLocks noChangeShapeType="1"/>
          </p:cNvSpPr>
          <p:nvPr/>
        </p:nvSpPr>
        <p:spPr bwMode="auto">
          <a:xfrm>
            <a:off x="9144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1" name="Line 17"/>
          <p:cNvSpPr>
            <a:spLocks noChangeShapeType="1"/>
          </p:cNvSpPr>
          <p:nvPr/>
        </p:nvSpPr>
        <p:spPr bwMode="auto">
          <a:xfrm>
            <a:off x="4114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2" name="Text Box 18"/>
          <p:cNvSpPr txBox="1">
            <a:spLocks noChangeArrowheads="1"/>
          </p:cNvSpPr>
          <p:nvPr/>
        </p:nvSpPr>
        <p:spPr bwMode="auto">
          <a:xfrm>
            <a:off x="950710" y="3733800"/>
            <a:ext cx="1106690"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11283" name="Text Box 19"/>
          <p:cNvSpPr txBox="1">
            <a:spLocks noChangeArrowheads="1"/>
          </p:cNvSpPr>
          <p:nvPr/>
        </p:nvSpPr>
        <p:spPr bwMode="auto">
          <a:xfrm>
            <a:off x="6477000" y="5927725"/>
            <a:ext cx="2514600" cy="782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00" dirty="0"/>
              <a:t>* Reference Architecture for Space Data Systems (RASDS)</a:t>
            </a:r>
          </a:p>
          <a:p>
            <a:pPr>
              <a:spcBef>
                <a:spcPts val="625"/>
              </a:spcBef>
              <a:buClrTx/>
              <a:buFontTx/>
              <a:buNone/>
              <a:defRPr/>
            </a:pPr>
            <a:r>
              <a:rPr lang="en-US" sz="1000" dirty="0"/>
              <a:t>** Reference Model Open Distributed Processing (RMODP, ISO 10746 spec)</a:t>
            </a:r>
          </a:p>
        </p:txBody>
      </p:sp>
      <p:sp>
        <p:nvSpPr>
          <p:cNvPr id="11284" name="Rectangle 20"/>
          <p:cNvSpPr>
            <a:spLocks noChangeArrowheads="1"/>
          </p:cNvSpPr>
          <p:nvPr/>
        </p:nvSpPr>
        <p:spPr bwMode="auto">
          <a:xfrm>
            <a:off x="4648200" y="2743200"/>
            <a:ext cx="1219200" cy="2209800"/>
          </a:xfrm>
          <a:prstGeom prst="rect">
            <a:avLst/>
          </a:prstGeom>
          <a:solidFill>
            <a:srgbClr val="CC0E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5" name="Rectangle 21"/>
          <p:cNvSpPr>
            <a:spLocks noChangeArrowheads="1"/>
          </p:cNvSpPr>
          <p:nvPr/>
        </p:nvSpPr>
        <p:spPr bwMode="auto">
          <a:xfrm>
            <a:off x="5943600" y="2743200"/>
            <a:ext cx="1219200" cy="1981200"/>
          </a:xfrm>
          <a:prstGeom prst="rect">
            <a:avLst/>
          </a:prstGeom>
          <a:solidFill>
            <a:srgbClr val="CC0606"/>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6" name="Rectangle 22"/>
          <p:cNvSpPr>
            <a:spLocks noChangeArrowheads="1"/>
          </p:cNvSpPr>
          <p:nvPr/>
        </p:nvSpPr>
        <p:spPr bwMode="auto">
          <a:xfrm>
            <a:off x="7239000" y="2743200"/>
            <a:ext cx="1371600" cy="1981200"/>
          </a:xfrm>
          <a:prstGeom prst="rect">
            <a:avLst/>
          </a:prstGeom>
          <a:solidFill>
            <a:srgbClr val="CCC30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7" name="Text Box 23"/>
          <p:cNvSpPr txBox="1">
            <a:spLocks noChangeArrowheads="1"/>
          </p:cNvSpPr>
          <p:nvPr/>
        </p:nvSpPr>
        <p:spPr bwMode="auto">
          <a:xfrm>
            <a:off x="4648199" y="2743200"/>
            <a:ext cx="1335291" cy="2002729"/>
          </a:xfrm>
          <a:prstGeom prst="rect">
            <a:avLst/>
          </a:prstGeom>
          <a:no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Functional Viewpoint</a:t>
            </a:r>
          </a:p>
          <a:p>
            <a:pPr>
              <a:spcBef>
                <a:spcPts val="625"/>
              </a:spcBef>
              <a:buFont typeface="Times New Roman" charset="0"/>
              <a:buChar char="•"/>
              <a:defRPr/>
            </a:pPr>
            <a:r>
              <a:rPr lang="en-US" sz="1000" dirty="0"/>
              <a:t> Functional Structure - abstract</a:t>
            </a:r>
          </a:p>
          <a:p>
            <a:pPr>
              <a:spcBef>
                <a:spcPts val="625"/>
              </a:spcBef>
              <a:buFont typeface="Times New Roman" charset="0"/>
              <a:buChar char="•"/>
              <a:defRPr/>
            </a:pPr>
            <a:r>
              <a:rPr lang="en-US" sz="1000" dirty="0"/>
              <a:t> Functional Behavior &amp;abstract interfaces</a:t>
            </a:r>
          </a:p>
          <a:p>
            <a:pPr>
              <a:spcBef>
                <a:spcPts val="625"/>
              </a:spcBef>
              <a:buFont typeface="Times New Roman" charset="0"/>
              <a:buChar char="•"/>
              <a:defRPr/>
            </a:pPr>
            <a:r>
              <a:rPr lang="en-US" sz="1000" dirty="0"/>
              <a:t> End to End View</a:t>
            </a:r>
          </a:p>
          <a:p>
            <a:pPr>
              <a:spcBef>
                <a:spcPts val="625"/>
              </a:spcBef>
              <a:buFont typeface="Times New Roman" charset="0"/>
              <a:buChar char="•"/>
              <a:defRPr/>
            </a:pPr>
            <a:r>
              <a:rPr lang="en-US" sz="1000" dirty="0"/>
              <a:t> Cross Support Services</a:t>
            </a:r>
          </a:p>
        </p:txBody>
      </p:sp>
      <p:sp>
        <p:nvSpPr>
          <p:cNvPr id="11288" name="Text Box 24"/>
          <p:cNvSpPr txBox="1">
            <a:spLocks noChangeArrowheads="1"/>
          </p:cNvSpPr>
          <p:nvPr/>
        </p:nvSpPr>
        <p:spPr bwMode="auto">
          <a:xfrm>
            <a:off x="7162800" y="2743200"/>
            <a:ext cx="1524000" cy="175650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Protocol Viewpoint</a:t>
            </a:r>
          </a:p>
          <a:p>
            <a:pPr>
              <a:spcBef>
                <a:spcPts val="625"/>
              </a:spcBef>
              <a:buFont typeface="Times New Roman" charset="0"/>
              <a:buChar char="•"/>
              <a:defRPr/>
            </a:pPr>
            <a:r>
              <a:rPr lang="en-US" sz="900" dirty="0"/>
              <a:t> Protocols &amp; comm standards</a:t>
            </a:r>
          </a:p>
          <a:p>
            <a:pPr>
              <a:spcBef>
                <a:spcPts val="625"/>
              </a:spcBef>
              <a:buFont typeface="Times New Roman" charset="0"/>
              <a:buChar char="•"/>
              <a:defRPr/>
            </a:pPr>
            <a:r>
              <a:rPr lang="en-US" sz="900" dirty="0"/>
              <a:t> End to end Information Transfer Mechanisms</a:t>
            </a:r>
          </a:p>
          <a:p>
            <a:pPr>
              <a:spcBef>
                <a:spcPts val="625"/>
              </a:spcBef>
              <a:buFont typeface="Times New Roman" charset="0"/>
              <a:buChar char="•"/>
              <a:defRPr/>
            </a:pPr>
            <a:r>
              <a:rPr lang="en-US" sz="900" dirty="0"/>
              <a:t> Cross Support Services</a:t>
            </a:r>
          </a:p>
          <a:p>
            <a:pPr>
              <a:spcBef>
                <a:spcPts val="625"/>
              </a:spcBef>
              <a:buFont typeface="Times New Roman" charset="0"/>
              <a:buChar char="•"/>
              <a:defRPr/>
            </a:pPr>
            <a:r>
              <a:rPr lang="en-US" sz="900" dirty="0"/>
              <a:t> </a:t>
            </a:r>
            <a:r>
              <a:rPr lang="en-US" sz="900" dirty="0">
                <a:solidFill>
                  <a:srgbClr val="FF0000"/>
                </a:solidFill>
              </a:rPr>
              <a:t>Service interface bindings</a:t>
            </a:r>
          </a:p>
          <a:p>
            <a:pPr>
              <a:spcBef>
                <a:spcPts val="625"/>
              </a:spcBef>
              <a:buFont typeface="Times New Roman" charset="0"/>
              <a:buChar char="•"/>
              <a:defRPr/>
            </a:pPr>
            <a:r>
              <a:rPr lang="en-US" sz="900" dirty="0">
                <a:solidFill>
                  <a:srgbClr val="FF0000"/>
                </a:solidFill>
              </a:rPr>
              <a:t> State &amp; Sequence charts ?</a:t>
            </a:r>
          </a:p>
        </p:txBody>
      </p:sp>
      <p:sp>
        <p:nvSpPr>
          <p:cNvPr id="11289" name="Text Box 25"/>
          <p:cNvSpPr txBox="1">
            <a:spLocks noChangeArrowheads="1"/>
          </p:cNvSpPr>
          <p:nvPr/>
        </p:nvSpPr>
        <p:spPr bwMode="auto">
          <a:xfrm>
            <a:off x="5943600" y="2743200"/>
            <a:ext cx="1295400" cy="19257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Information Viewpoint</a:t>
            </a:r>
          </a:p>
          <a:p>
            <a:pPr>
              <a:spcBef>
                <a:spcPts val="625"/>
              </a:spcBef>
              <a:buFont typeface="Times New Roman" charset="0"/>
              <a:buChar char="•"/>
              <a:defRPr/>
            </a:pPr>
            <a:r>
              <a:rPr lang="en-US" sz="1000" dirty="0"/>
              <a:t> Information &amp; information management</a:t>
            </a:r>
          </a:p>
          <a:p>
            <a:pPr>
              <a:spcBef>
                <a:spcPts val="625"/>
              </a:spcBef>
              <a:buFont typeface="Times New Roman" charset="0"/>
              <a:buChar char="•"/>
              <a:defRPr/>
            </a:pPr>
            <a:r>
              <a:rPr lang="en-US" sz="1000" dirty="0"/>
              <a:t> Data structures, syntax &amp; semantics</a:t>
            </a:r>
          </a:p>
          <a:p>
            <a:pPr>
              <a:spcBef>
                <a:spcPts val="625"/>
              </a:spcBef>
              <a:buFont typeface="Times New Roman" charset="0"/>
              <a:buChar char="•"/>
              <a:defRPr/>
            </a:pPr>
            <a:r>
              <a:rPr lang="en-US" sz="1000" dirty="0"/>
              <a:t> </a:t>
            </a:r>
            <a:r>
              <a:rPr lang="en-US" sz="1000" dirty="0">
                <a:solidFill>
                  <a:schemeClr val="bg1"/>
                </a:solidFill>
              </a:rPr>
              <a:t>Attributes &amp; constraints (ASN, FRM, EDS)</a:t>
            </a:r>
          </a:p>
        </p:txBody>
      </p:sp>
      <p:sp>
        <p:nvSpPr>
          <p:cNvPr id="11290" name="Line 26"/>
          <p:cNvSpPr>
            <a:spLocks noChangeShapeType="1"/>
          </p:cNvSpPr>
          <p:nvPr/>
        </p:nvSpPr>
        <p:spPr bwMode="auto">
          <a:xfrm>
            <a:off x="5257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1" name="Line 27"/>
          <p:cNvSpPr>
            <a:spLocks noChangeShapeType="1"/>
          </p:cNvSpPr>
          <p:nvPr/>
        </p:nvSpPr>
        <p:spPr bwMode="auto">
          <a:xfrm>
            <a:off x="65532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2" name="Line 28"/>
          <p:cNvSpPr>
            <a:spLocks noChangeShapeType="1"/>
          </p:cNvSpPr>
          <p:nvPr/>
        </p:nvSpPr>
        <p:spPr bwMode="auto">
          <a:xfrm>
            <a:off x="78486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3" name="Line 29"/>
          <p:cNvSpPr>
            <a:spLocks noChangeShapeType="1"/>
          </p:cNvSpPr>
          <p:nvPr/>
        </p:nvSpPr>
        <p:spPr bwMode="auto">
          <a:xfrm>
            <a:off x="2667000" y="2286000"/>
            <a:ext cx="5181600" cy="1588"/>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4" name="Line 30"/>
          <p:cNvSpPr>
            <a:spLocks noChangeShapeType="1"/>
          </p:cNvSpPr>
          <p:nvPr/>
        </p:nvSpPr>
        <p:spPr bwMode="auto">
          <a:xfrm flipH="1">
            <a:off x="912813" y="2286000"/>
            <a:ext cx="1755775" cy="1588"/>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5" name="Text Box 31"/>
          <p:cNvSpPr txBox="1">
            <a:spLocks noChangeArrowheads="1"/>
          </p:cNvSpPr>
          <p:nvPr/>
        </p:nvSpPr>
        <p:spPr bwMode="auto">
          <a:xfrm>
            <a:off x="152400" y="4800600"/>
            <a:ext cx="1728381" cy="1616075"/>
          </a:xfrm>
          <a:prstGeom prst="rect">
            <a:avLst/>
          </a:prstGeom>
          <a:noFill/>
          <a:ln>
            <a:solidFill>
              <a:schemeClr val="tx1"/>
            </a:solidFill>
            <a:prstDash val="sysDot"/>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Mission Assurance Viewpoint ??</a:t>
            </a:r>
          </a:p>
          <a:p>
            <a:pPr>
              <a:spcBef>
                <a:spcPts val="625"/>
              </a:spcBef>
              <a:buFont typeface="Times New Roman" charset="0"/>
              <a:buChar char="•"/>
              <a:defRPr/>
            </a:pPr>
            <a:r>
              <a:rPr lang="en-US" sz="1000" dirty="0"/>
              <a:t> Enterprise Risks</a:t>
            </a:r>
          </a:p>
          <a:p>
            <a:pPr>
              <a:spcBef>
                <a:spcPts val="625"/>
              </a:spcBef>
              <a:buFont typeface="Times New Roman" charset="0"/>
              <a:buChar char="•"/>
              <a:defRPr/>
            </a:pPr>
            <a:r>
              <a:rPr lang="en-US" sz="1000" dirty="0"/>
              <a:t> Cost</a:t>
            </a:r>
          </a:p>
          <a:p>
            <a:pPr>
              <a:spcBef>
                <a:spcPts val="625"/>
              </a:spcBef>
              <a:buFont typeface="Times New Roman" charset="0"/>
              <a:buChar char="•"/>
              <a:defRPr/>
            </a:pPr>
            <a:r>
              <a:rPr lang="en-US" sz="1000" dirty="0"/>
              <a:t> Validation &amp; verification</a:t>
            </a:r>
          </a:p>
          <a:p>
            <a:pPr>
              <a:spcBef>
                <a:spcPts val="625"/>
              </a:spcBef>
              <a:buFont typeface="Times New Roman" charset="0"/>
              <a:buChar char="•"/>
              <a:defRPr/>
            </a:pPr>
            <a:r>
              <a:rPr lang="en-US" sz="1000" dirty="0"/>
              <a:t> Safety</a:t>
            </a:r>
          </a:p>
          <a:p>
            <a:pPr>
              <a:spcBef>
                <a:spcPts val="625"/>
              </a:spcBef>
              <a:buFont typeface="Times New Roman" charset="0"/>
              <a:buChar char="•"/>
              <a:defRPr/>
            </a:pPr>
            <a:r>
              <a:rPr lang="en-US" sz="1000" dirty="0"/>
              <a:t> Reliability &amp; quality</a:t>
            </a:r>
          </a:p>
        </p:txBody>
      </p:sp>
      <p:sp>
        <p:nvSpPr>
          <p:cNvPr id="11296" name="Rectangle 32"/>
          <p:cNvSpPr>
            <a:spLocks noChangeArrowheads="1"/>
          </p:cNvSpPr>
          <p:nvPr/>
        </p:nvSpPr>
        <p:spPr bwMode="auto">
          <a:xfrm>
            <a:off x="4876800" y="5029200"/>
            <a:ext cx="1223963" cy="1828800"/>
          </a:xfrm>
          <a:prstGeom prst="rect">
            <a:avLst/>
          </a:prstGeom>
          <a:solidFill>
            <a:srgbClr val="3FCCB6"/>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97" name="Text Box 33"/>
          <p:cNvSpPr txBox="1">
            <a:spLocks noChangeArrowheads="1"/>
          </p:cNvSpPr>
          <p:nvPr/>
        </p:nvSpPr>
        <p:spPr bwMode="auto">
          <a:xfrm>
            <a:off x="4927600" y="5000721"/>
            <a:ext cx="1244600" cy="19334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050" dirty="0">
                <a:latin typeface="+mj-lt"/>
              </a:rPr>
              <a:t>Operational Viewpoint</a:t>
            </a:r>
          </a:p>
          <a:p>
            <a:pPr>
              <a:spcBef>
                <a:spcPts val="625"/>
              </a:spcBef>
              <a:buFont typeface="Times New Roman" charset="0"/>
              <a:buChar char="•"/>
              <a:defRPr/>
            </a:pPr>
            <a:r>
              <a:rPr lang="en-US" sz="1050" dirty="0">
                <a:latin typeface="Arial" charset="0"/>
              </a:rPr>
              <a:t> Processes</a:t>
            </a:r>
          </a:p>
          <a:p>
            <a:pPr>
              <a:spcBef>
                <a:spcPts val="625"/>
              </a:spcBef>
              <a:buFont typeface="Times New Roman" charset="0"/>
              <a:buChar char="•"/>
              <a:defRPr/>
            </a:pPr>
            <a:r>
              <a:rPr lang="en-US" sz="1050" dirty="0">
                <a:latin typeface="Arial" charset="0"/>
              </a:rPr>
              <a:t> Procedures</a:t>
            </a:r>
          </a:p>
          <a:p>
            <a:pPr>
              <a:spcBef>
                <a:spcPts val="625"/>
              </a:spcBef>
              <a:buFont typeface="Times New Roman" charset="0"/>
              <a:buChar char="•"/>
              <a:defRPr/>
            </a:pPr>
            <a:r>
              <a:rPr lang="en-US" sz="1050" dirty="0">
                <a:latin typeface="Arial" charset="0"/>
              </a:rPr>
              <a:t> Activities, tasks, actions</a:t>
            </a:r>
          </a:p>
          <a:p>
            <a:pPr>
              <a:spcBef>
                <a:spcPts val="625"/>
              </a:spcBef>
              <a:buFont typeface="Times New Roman" charset="0"/>
              <a:buChar char="•"/>
              <a:defRPr/>
            </a:pPr>
            <a:r>
              <a:rPr lang="en-US" sz="1050" dirty="0">
                <a:latin typeface="Arial" charset="0"/>
              </a:rPr>
              <a:t> Events, scenarios</a:t>
            </a:r>
          </a:p>
          <a:p>
            <a:pPr>
              <a:spcBef>
                <a:spcPts val="625"/>
              </a:spcBef>
              <a:buFont typeface="Times New Roman" charset="0"/>
              <a:buChar char="•"/>
              <a:defRPr/>
            </a:pPr>
            <a:r>
              <a:rPr lang="en-US" sz="1050" dirty="0">
                <a:latin typeface="Arial" charset="0"/>
              </a:rPr>
              <a:t> Modes &amp; states</a:t>
            </a:r>
          </a:p>
        </p:txBody>
      </p:sp>
      <p:sp>
        <p:nvSpPr>
          <p:cNvPr id="2" name="Date Placeholder 1">
            <a:extLst>
              <a:ext uri="{FF2B5EF4-FFF2-40B4-BE49-F238E27FC236}">
                <a16:creationId xmlns:a16="http://schemas.microsoft.com/office/drawing/2014/main" id="{69497EED-E123-D24A-8256-16D107A803DA}"/>
              </a:ext>
            </a:extLst>
          </p:cNvPr>
          <p:cNvSpPr>
            <a:spLocks noGrp="1"/>
          </p:cNvSpPr>
          <p:nvPr>
            <p:ph type="dt" sz="half" idx="2"/>
          </p:nvPr>
        </p:nvSpPr>
        <p:spPr>
          <a:xfrm>
            <a:off x="46831" y="6519997"/>
            <a:ext cx="1731963" cy="268288"/>
          </a:xfrm>
        </p:spPr>
        <p:txBody>
          <a:bodyPr/>
          <a:lstStyle/>
          <a:p>
            <a:r>
              <a:rPr lang="en-US"/>
              <a:t>25 May 2021</a:t>
            </a:r>
            <a:endParaRPr lang="en-US" dirty="0"/>
          </a:p>
        </p:txBody>
      </p:sp>
      <p:sp>
        <p:nvSpPr>
          <p:cNvPr id="36" name="Text Box 13">
            <a:extLst>
              <a:ext uri="{FF2B5EF4-FFF2-40B4-BE49-F238E27FC236}">
                <a16:creationId xmlns:a16="http://schemas.microsoft.com/office/drawing/2014/main" id="{34AC0140-4210-0A40-B47F-DD8256070B39}"/>
              </a:ext>
            </a:extLst>
          </p:cNvPr>
          <p:cNvSpPr txBox="1">
            <a:spLocks noChangeArrowheads="1"/>
          </p:cNvSpPr>
          <p:nvPr/>
        </p:nvSpPr>
        <p:spPr bwMode="auto">
          <a:xfrm>
            <a:off x="368137" y="776458"/>
            <a:ext cx="2143287" cy="1433342"/>
          </a:xfrm>
          <a:prstGeom prst="rect">
            <a:avLst/>
          </a:prstGeom>
          <a:solidFill>
            <a:srgbClr val="FF7C00"/>
          </a:solidFill>
          <a:ln w="12700">
            <a:solidFill>
              <a:schemeClr val="tx1"/>
            </a:solidFill>
            <a:prstDash val="dashDot"/>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Services Viewpoint</a:t>
            </a:r>
          </a:p>
          <a:p>
            <a:pPr>
              <a:spcBef>
                <a:spcPts val="625"/>
              </a:spcBef>
              <a:buFont typeface="Times New Roman" charset="0"/>
              <a:buChar char="•"/>
              <a:defRPr/>
            </a:pPr>
            <a:r>
              <a:rPr lang="en-US" sz="1000" dirty="0"/>
              <a:t> Tabular views of functions, operations, and related standards</a:t>
            </a:r>
          </a:p>
          <a:p>
            <a:pPr>
              <a:spcBef>
                <a:spcPts val="625"/>
              </a:spcBef>
              <a:buFont typeface="Times New Roman" charset="0"/>
              <a:buChar char="•"/>
              <a:defRPr/>
            </a:pPr>
            <a:r>
              <a:rPr lang="en-US" sz="1000" dirty="0"/>
              <a:t> Support system Design &amp; Construction - realization</a:t>
            </a:r>
          </a:p>
          <a:p>
            <a:pPr>
              <a:spcBef>
                <a:spcPts val="625"/>
              </a:spcBef>
              <a:buFont typeface="Times New Roman" charset="0"/>
              <a:buChar char="•"/>
              <a:defRPr/>
            </a:pPr>
            <a:r>
              <a:rPr lang="en-US" sz="1000" dirty="0"/>
              <a:t> Correspondence to Protocol stacks and interface binding signature</a:t>
            </a:r>
          </a:p>
        </p:txBody>
      </p:sp>
      <p:sp>
        <p:nvSpPr>
          <p:cNvPr id="4" name="Rectangle 3">
            <a:extLst>
              <a:ext uri="{FF2B5EF4-FFF2-40B4-BE49-F238E27FC236}">
                <a16:creationId xmlns:a16="http://schemas.microsoft.com/office/drawing/2014/main" id="{9493FDEC-8C24-7947-A07F-D8B9FB0549AC}"/>
              </a:ext>
            </a:extLst>
          </p:cNvPr>
          <p:cNvSpPr/>
          <p:nvPr/>
        </p:nvSpPr>
        <p:spPr>
          <a:xfrm>
            <a:off x="3238298" y="2336073"/>
            <a:ext cx="2890836" cy="400110"/>
          </a:xfrm>
          <a:prstGeom prst="rect">
            <a:avLst/>
          </a:prstGeom>
        </p:spPr>
        <p:txBody>
          <a:bodyPr wrap="square">
            <a:spAutoFit/>
          </a:bodyPr>
          <a:lstStyle/>
          <a:p>
            <a:r>
              <a:rPr lang="en-US" sz="1000" dirty="0"/>
              <a:t>Functional allocation and distribution of functions and trade-offs (correspondence)</a:t>
            </a:r>
          </a:p>
        </p:txBody>
      </p:sp>
      <p:sp>
        <p:nvSpPr>
          <p:cNvPr id="38" name="Text Box 18">
            <a:extLst>
              <a:ext uri="{FF2B5EF4-FFF2-40B4-BE49-F238E27FC236}">
                <a16:creationId xmlns:a16="http://schemas.microsoft.com/office/drawing/2014/main" id="{5F70FD3B-4685-434B-AE9D-D6B81DB4FFBB}"/>
              </a:ext>
            </a:extLst>
          </p:cNvPr>
          <p:cNvSpPr txBox="1">
            <a:spLocks noChangeArrowheads="1"/>
          </p:cNvSpPr>
          <p:nvPr/>
        </p:nvSpPr>
        <p:spPr bwMode="auto">
          <a:xfrm>
            <a:off x="790272" y="5410200"/>
            <a:ext cx="1090509"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39" name="Rectangle 6">
            <a:extLst>
              <a:ext uri="{FF2B5EF4-FFF2-40B4-BE49-F238E27FC236}">
                <a16:creationId xmlns:a16="http://schemas.microsoft.com/office/drawing/2014/main" id="{4C96CBC6-30E2-2043-A292-C78D79ADE3F8}"/>
              </a:ext>
            </a:extLst>
          </p:cNvPr>
          <p:cNvSpPr>
            <a:spLocks noChangeArrowheads="1"/>
          </p:cNvSpPr>
          <p:nvPr/>
        </p:nvSpPr>
        <p:spPr bwMode="auto">
          <a:xfrm>
            <a:off x="6603206" y="5000721"/>
            <a:ext cx="102394" cy="123921"/>
          </a:xfrm>
          <a:prstGeom prst="rect">
            <a:avLst/>
          </a:prstGeom>
          <a:solidFill>
            <a:srgbClr val="FF7C00"/>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0" name="Rectangle 6">
            <a:extLst>
              <a:ext uri="{FF2B5EF4-FFF2-40B4-BE49-F238E27FC236}">
                <a16:creationId xmlns:a16="http://schemas.microsoft.com/office/drawing/2014/main" id="{0D7E6B00-22A9-664B-B7E4-1B05A0D3EB8E}"/>
              </a:ext>
            </a:extLst>
          </p:cNvPr>
          <p:cNvSpPr>
            <a:spLocks noChangeArrowheads="1"/>
          </p:cNvSpPr>
          <p:nvPr/>
        </p:nvSpPr>
        <p:spPr bwMode="auto">
          <a:xfrm>
            <a:off x="6603206" y="5210079"/>
            <a:ext cx="102394" cy="123921"/>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1" name="Rectangle 6">
            <a:extLst>
              <a:ext uri="{FF2B5EF4-FFF2-40B4-BE49-F238E27FC236}">
                <a16:creationId xmlns:a16="http://schemas.microsoft.com/office/drawing/2014/main" id="{CEEF17F8-0D64-154D-8485-A686793931C1}"/>
              </a:ext>
            </a:extLst>
          </p:cNvPr>
          <p:cNvSpPr>
            <a:spLocks noChangeArrowheads="1"/>
          </p:cNvSpPr>
          <p:nvPr/>
        </p:nvSpPr>
        <p:spPr bwMode="auto">
          <a:xfrm>
            <a:off x="6603206" y="5438679"/>
            <a:ext cx="102394" cy="123921"/>
          </a:xfrm>
          <a:prstGeom prst="rect">
            <a:avLst/>
          </a:prstGeom>
          <a:noFill/>
          <a:ln w="9525" cap="rnd">
            <a:solidFill>
              <a:srgbClr val="000000"/>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3" name="Rectangle 2">
            <a:extLst>
              <a:ext uri="{FF2B5EF4-FFF2-40B4-BE49-F238E27FC236}">
                <a16:creationId xmlns:a16="http://schemas.microsoft.com/office/drawing/2014/main" id="{9111BD2A-7D2C-FF41-A916-9E957F82C921}"/>
              </a:ext>
            </a:extLst>
          </p:cNvPr>
          <p:cNvSpPr/>
          <p:nvPr/>
        </p:nvSpPr>
        <p:spPr>
          <a:xfrm>
            <a:off x="6792706" y="4950768"/>
            <a:ext cx="947695" cy="230832"/>
          </a:xfrm>
          <a:prstGeom prst="rect">
            <a:avLst/>
          </a:prstGeom>
        </p:spPr>
        <p:txBody>
          <a:bodyPr wrap="none">
            <a:spAutoFit/>
          </a:bodyPr>
          <a:lstStyle/>
          <a:p>
            <a:r>
              <a:rPr lang="en-US" sz="900" b="0" dirty="0"/>
              <a:t>New Viewpoint</a:t>
            </a:r>
          </a:p>
        </p:txBody>
      </p:sp>
      <p:sp>
        <p:nvSpPr>
          <p:cNvPr id="43" name="Rectangle 42">
            <a:extLst>
              <a:ext uri="{FF2B5EF4-FFF2-40B4-BE49-F238E27FC236}">
                <a16:creationId xmlns:a16="http://schemas.microsoft.com/office/drawing/2014/main" id="{8E4BFE98-77BE-444E-B339-FF4C1E96CDC0}"/>
              </a:ext>
            </a:extLst>
          </p:cNvPr>
          <p:cNvSpPr/>
          <p:nvPr/>
        </p:nvSpPr>
        <p:spPr>
          <a:xfrm>
            <a:off x="6792706" y="5156623"/>
            <a:ext cx="1184940" cy="230832"/>
          </a:xfrm>
          <a:prstGeom prst="rect">
            <a:avLst/>
          </a:prstGeom>
        </p:spPr>
        <p:txBody>
          <a:bodyPr wrap="none">
            <a:spAutoFit/>
          </a:bodyPr>
          <a:lstStyle/>
          <a:p>
            <a:r>
              <a:rPr lang="en-US" sz="900" b="0" dirty="0"/>
              <a:t>Modified Viewpoint</a:t>
            </a:r>
          </a:p>
        </p:txBody>
      </p:sp>
      <p:sp>
        <p:nvSpPr>
          <p:cNvPr id="44" name="Rectangle 43">
            <a:extLst>
              <a:ext uri="{FF2B5EF4-FFF2-40B4-BE49-F238E27FC236}">
                <a16:creationId xmlns:a16="http://schemas.microsoft.com/office/drawing/2014/main" id="{F56A02C9-3B89-5A4E-977C-D635E1E6EC35}"/>
              </a:ext>
            </a:extLst>
          </p:cNvPr>
          <p:cNvSpPr/>
          <p:nvPr/>
        </p:nvSpPr>
        <p:spPr>
          <a:xfrm>
            <a:off x="6792706" y="5370777"/>
            <a:ext cx="1332416" cy="230832"/>
          </a:xfrm>
          <a:prstGeom prst="rect">
            <a:avLst/>
          </a:prstGeom>
        </p:spPr>
        <p:txBody>
          <a:bodyPr wrap="none">
            <a:spAutoFit/>
          </a:bodyPr>
          <a:lstStyle/>
          <a:p>
            <a:r>
              <a:rPr lang="en-US" sz="900" b="0" dirty="0"/>
              <a:t>De-selected Viewpoint</a:t>
            </a:r>
          </a:p>
        </p:txBody>
      </p:sp>
    </p:spTree>
    <p:extLst>
      <p:ext uri="{BB962C8B-B14F-4D97-AF65-F5344CB8AC3E}">
        <p14:creationId xmlns:p14="http://schemas.microsoft.com/office/powerpoint/2010/main" val="31845201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additive="repl">
                                        <p:cTn id="6" dur="1" fill="hold">
                                          <p:stCondLst>
                                            <p:cond delay="0"/>
                                          </p:stCondLst>
                                        </p:cTn>
                                        <p:tgtEl>
                                          <p:spTgt spid="11276"/>
                                        </p:tgtEl>
                                        <p:attrNameLst>
                                          <p:attrName>style.visibility</p:attrName>
                                        </p:attrNameLst>
                                      </p:cBhvr>
                                      <p:to>
                                        <p:strVal val="visible"/>
                                      </p:to>
                                    </p:set>
                                    <p:anim calcmode="lin" valueType="num">
                                      <p:cBhvr>
                                        <p:cTn id="7" dur="500" fill="hold"/>
                                        <p:tgtEl>
                                          <p:spTgt spid="11276"/>
                                        </p:tgtEl>
                                        <p:attrNameLst>
                                          <p:attrName>ppt_x</p:attrName>
                                        </p:attrNameLst>
                                      </p:cBhvr>
                                      <p:tavLst>
                                        <p:tav tm="100000">
                                          <p:val>
                                            <p:strVal val="#ppt_x"/>
                                          </p:val>
                                        </p:tav>
                                        <p:tav>
                                          <p:val>
                                            <p:strVal val="#ppt_x"/>
                                          </p:val>
                                        </p:tav>
                                      </p:tavLst>
                                    </p:anim>
                                    <p:anim calcmode="lin" valueType="num">
                                      <p:cBhvr>
                                        <p:cTn id="8" dur="500" fill="hold"/>
                                        <p:tgtEl>
                                          <p:spTgt spid="11276"/>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1277"/>
                                        </p:tgtEl>
                                        <p:attrNameLst>
                                          <p:attrName>style.visibility</p:attrName>
                                        </p:attrNameLst>
                                      </p:cBhvr>
                                      <p:to>
                                        <p:strVal val="visible"/>
                                      </p:to>
                                    </p:set>
                                    <p:anim calcmode="lin" valueType="num">
                                      <p:cBhvr>
                                        <p:cTn id="11" dur="500" fill="hold"/>
                                        <p:tgtEl>
                                          <p:spTgt spid="11277"/>
                                        </p:tgtEl>
                                        <p:attrNameLst>
                                          <p:attrName>ppt_x</p:attrName>
                                        </p:attrNameLst>
                                      </p:cBhvr>
                                      <p:tavLst>
                                        <p:tav tm="100000">
                                          <p:val>
                                            <p:strVal val="#ppt_x"/>
                                          </p:val>
                                        </p:tav>
                                        <p:tav>
                                          <p:val>
                                            <p:strVal val="#ppt_x"/>
                                          </p:val>
                                        </p:tav>
                                      </p:tavLst>
                                    </p:anim>
                                    <p:anim calcmode="lin" valueType="num">
                                      <p:cBhvr>
                                        <p:cTn id="12" dur="500" fill="hold"/>
                                        <p:tgtEl>
                                          <p:spTgt spid="11277"/>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1280"/>
                                        </p:tgtEl>
                                        <p:attrNameLst>
                                          <p:attrName>style.visibility</p:attrName>
                                        </p:attrNameLst>
                                      </p:cBhvr>
                                      <p:to>
                                        <p:strVal val="visible"/>
                                      </p:to>
                                    </p:set>
                                    <p:anim calcmode="lin" valueType="num">
                                      <p:cBhvr>
                                        <p:cTn id="15" dur="500" fill="hold"/>
                                        <p:tgtEl>
                                          <p:spTgt spid="11280"/>
                                        </p:tgtEl>
                                        <p:attrNameLst>
                                          <p:attrName>ppt_x</p:attrName>
                                        </p:attrNameLst>
                                      </p:cBhvr>
                                      <p:tavLst>
                                        <p:tav tm="100000">
                                          <p:val>
                                            <p:strVal val="#ppt_x"/>
                                          </p:val>
                                        </p:tav>
                                        <p:tav>
                                          <p:val>
                                            <p:strVal val="#ppt_x"/>
                                          </p:val>
                                        </p:tav>
                                      </p:tavLst>
                                    </p:anim>
                                    <p:anim calcmode="lin" valueType="num">
                                      <p:cBhvr>
                                        <p:cTn id="16" dur="500" fill="hold"/>
                                        <p:tgtEl>
                                          <p:spTgt spid="11280"/>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11282"/>
                                        </p:tgtEl>
                                        <p:attrNameLst>
                                          <p:attrName>style.visibility</p:attrName>
                                        </p:attrNameLst>
                                      </p:cBhvr>
                                      <p:to>
                                        <p:strVal val="visible"/>
                                      </p:to>
                                    </p:set>
                                    <p:anim calcmode="lin" valueType="num">
                                      <p:cBhvr>
                                        <p:cTn id="19" dur="500" fill="hold"/>
                                        <p:tgtEl>
                                          <p:spTgt spid="11282"/>
                                        </p:tgtEl>
                                        <p:attrNameLst>
                                          <p:attrName>ppt_x</p:attrName>
                                        </p:attrNameLst>
                                      </p:cBhvr>
                                      <p:tavLst>
                                        <p:tav tm="100000">
                                          <p:val>
                                            <p:strVal val="#ppt_x"/>
                                          </p:val>
                                        </p:tav>
                                        <p:tav>
                                          <p:val>
                                            <p:strVal val="#ppt_x"/>
                                          </p:val>
                                        </p:tav>
                                      </p:tavLst>
                                    </p:anim>
                                    <p:anim calcmode="lin" valueType="num">
                                      <p:cBhvr>
                                        <p:cTn id="20" dur="500" fill="hold"/>
                                        <p:tgtEl>
                                          <p:spTgt spid="11282"/>
                                        </p:tgtEl>
                                        <p:attrNameLst>
                                          <p:attrName>ppt_y</p:attrName>
                                        </p:attrNameLst>
                                      </p:cBhvr>
                                      <p:tavLst>
                                        <p:tav tm="100000">
                                          <p:val>
                                            <p:strVal val="1+#ppt_h/2"/>
                                          </p:val>
                                        </p:tav>
                                        <p:tav>
                                          <p:val>
                                            <p:strVal val="#ppt_y"/>
                                          </p:val>
                                        </p:tav>
                                      </p:tavLst>
                                    </p:anim>
                                  </p:childTnLst>
                                </p:cTn>
                              </p:par>
                              <p:par>
                                <p:cTn id="21" presetID="2" presetClass="entr" presetSubtype="4" fill="hold" grpId="0" nodeType="withEffect">
                                  <p:stCondLst>
                                    <p:cond delay="0"/>
                                  </p:stCondLst>
                                  <p:childTnLst>
                                    <p:set>
                                      <p:cBhvr additive="repl">
                                        <p:cTn id="22" dur="1" fill="hold">
                                          <p:stCondLst>
                                            <p:cond delay="0"/>
                                          </p:stCondLst>
                                        </p:cTn>
                                        <p:tgtEl>
                                          <p:spTgt spid="11270"/>
                                        </p:tgtEl>
                                        <p:attrNameLst>
                                          <p:attrName>style.visibility</p:attrName>
                                        </p:attrNameLst>
                                      </p:cBhvr>
                                      <p:to>
                                        <p:strVal val="visible"/>
                                      </p:to>
                                    </p:set>
                                    <p:anim calcmode="lin" valueType="num">
                                      <p:cBhvr>
                                        <p:cTn id="23" dur="500" fill="hold"/>
                                        <p:tgtEl>
                                          <p:spTgt spid="11270"/>
                                        </p:tgtEl>
                                        <p:attrNameLst>
                                          <p:attrName>ppt_x</p:attrName>
                                        </p:attrNameLst>
                                      </p:cBhvr>
                                      <p:tavLst>
                                        <p:tav tm="100000">
                                          <p:val>
                                            <p:strVal val="#ppt_x"/>
                                          </p:val>
                                        </p:tav>
                                        <p:tav>
                                          <p:val>
                                            <p:strVal val="#ppt_x"/>
                                          </p:val>
                                        </p:tav>
                                      </p:tavLst>
                                    </p:anim>
                                    <p:anim calcmode="lin" valueType="num">
                                      <p:cBhvr>
                                        <p:cTn id="24" dur="500" fill="hold"/>
                                        <p:tgtEl>
                                          <p:spTgt spid="11270"/>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11271"/>
                                        </p:tgtEl>
                                        <p:attrNameLst>
                                          <p:attrName>style.visibility</p:attrName>
                                        </p:attrNameLst>
                                      </p:cBhvr>
                                      <p:to>
                                        <p:strVal val="visible"/>
                                      </p:to>
                                    </p:set>
                                    <p:anim calcmode="lin" valueType="num">
                                      <p:cBhvr>
                                        <p:cTn id="27" dur="500" fill="hold"/>
                                        <p:tgtEl>
                                          <p:spTgt spid="11271"/>
                                        </p:tgtEl>
                                        <p:attrNameLst>
                                          <p:attrName>ppt_x</p:attrName>
                                        </p:attrNameLst>
                                      </p:cBhvr>
                                      <p:tavLst>
                                        <p:tav tm="100000">
                                          <p:val>
                                            <p:strVal val="#ppt_x"/>
                                          </p:val>
                                        </p:tav>
                                        <p:tav>
                                          <p:val>
                                            <p:strVal val="#ppt_x"/>
                                          </p:val>
                                        </p:tav>
                                      </p:tavLst>
                                    </p:anim>
                                    <p:anim calcmode="lin" valueType="num">
                                      <p:cBhvr>
                                        <p:cTn id="28" dur="500" fill="hold"/>
                                        <p:tgtEl>
                                          <p:spTgt spid="11271"/>
                                        </p:tgtEl>
                                        <p:attrNameLst>
                                          <p:attrName>ppt_y</p:attrName>
                                        </p:attrNameLst>
                                      </p:cBhvr>
                                      <p:tavLst>
                                        <p:tav tm="100000">
                                          <p:val>
                                            <p:strVal val="1+#ppt_h/2"/>
                                          </p:val>
                                        </p:tav>
                                        <p:tav>
                                          <p:val>
                                            <p:strVal val="#ppt_y"/>
                                          </p:val>
                                        </p:tav>
                                      </p:tavLst>
                                    </p:anim>
                                  </p:childTnLst>
                                </p:cTn>
                              </p:par>
                              <p:par>
                                <p:cTn id="29" presetID="2" presetClass="entr" presetSubtype="4" fill="hold" grpId="0" nodeType="withEffect">
                                  <p:stCondLst>
                                    <p:cond delay="0"/>
                                  </p:stCondLst>
                                  <p:childTnLst>
                                    <p:set>
                                      <p:cBhvr additive="repl">
                                        <p:cTn id="30" dur="1" fill="hold">
                                          <p:stCondLst>
                                            <p:cond delay="0"/>
                                          </p:stCondLst>
                                        </p:cTn>
                                        <p:tgtEl>
                                          <p:spTgt spid="11274"/>
                                        </p:tgtEl>
                                        <p:attrNameLst>
                                          <p:attrName>style.visibility</p:attrName>
                                        </p:attrNameLst>
                                      </p:cBhvr>
                                      <p:to>
                                        <p:strVal val="visible"/>
                                      </p:to>
                                    </p:set>
                                    <p:anim calcmode="lin" valueType="num">
                                      <p:cBhvr>
                                        <p:cTn id="31" dur="500" fill="hold"/>
                                        <p:tgtEl>
                                          <p:spTgt spid="11274"/>
                                        </p:tgtEl>
                                        <p:attrNameLst>
                                          <p:attrName>ppt_x</p:attrName>
                                        </p:attrNameLst>
                                      </p:cBhvr>
                                      <p:tavLst>
                                        <p:tav tm="100000">
                                          <p:val>
                                            <p:strVal val="#ppt_x"/>
                                          </p:val>
                                        </p:tav>
                                        <p:tav>
                                          <p:val>
                                            <p:strVal val="#ppt_x"/>
                                          </p:val>
                                        </p:tav>
                                      </p:tavLst>
                                    </p:anim>
                                    <p:anim calcmode="lin" valueType="num">
                                      <p:cBhvr>
                                        <p:cTn id="32" dur="500" fill="hold"/>
                                        <p:tgtEl>
                                          <p:spTgt spid="11274"/>
                                        </p:tgtEl>
                                        <p:attrNameLst>
                                          <p:attrName>ppt_y</p:attrName>
                                        </p:attrNameLst>
                                      </p:cBhvr>
                                      <p:tavLst>
                                        <p:tav tm="100000">
                                          <p:val>
                                            <p:strVal val="1+#ppt_h/2"/>
                                          </p:val>
                                        </p:tav>
                                        <p:tav>
                                          <p:val>
                                            <p:strVal val="#ppt_y"/>
                                          </p:val>
                                        </p:tav>
                                      </p:tavLst>
                                    </p:anim>
                                  </p:childTnLst>
                                </p:cTn>
                              </p:par>
                              <p:par>
                                <p:cTn id="33" presetID="2" presetClass="entr" presetSubtype="4" fill="hold" nodeType="withEffect">
                                  <p:stCondLst>
                                    <p:cond delay="0"/>
                                  </p:stCondLst>
                                  <p:childTnLst>
                                    <p:set>
                                      <p:cBhvr additive="repl">
                                        <p:cTn id="34" dur="1" fill="hold">
                                          <p:stCondLst>
                                            <p:cond delay="0"/>
                                          </p:stCondLst>
                                        </p:cTn>
                                        <p:tgtEl>
                                          <p:spTgt spid="11275"/>
                                        </p:tgtEl>
                                        <p:attrNameLst>
                                          <p:attrName>style.visibility</p:attrName>
                                        </p:attrNameLst>
                                      </p:cBhvr>
                                      <p:to>
                                        <p:strVal val="visible"/>
                                      </p:to>
                                    </p:set>
                                    <p:anim calcmode="lin" valueType="num">
                                      <p:cBhvr>
                                        <p:cTn id="35" dur="500" fill="hold"/>
                                        <p:tgtEl>
                                          <p:spTgt spid="11275"/>
                                        </p:tgtEl>
                                        <p:attrNameLst>
                                          <p:attrName>ppt_x</p:attrName>
                                        </p:attrNameLst>
                                      </p:cBhvr>
                                      <p:tavLst>
                                        <p:tav tm="100000">
                                          <p:val>
                                            <p:strVal val="#ppt_x"/>
                                          </p:val>
                                        </p:tav>
                                        <p:tav>
                                          <p:val>
                                            <p:strVal val="#ppt_x"/>
                                          </p:val>
                                        </p:tav>
                                      </p:tavLst>
                                    </p:anim>
                                    <p:anim calcmode="lin" valueType="num">
                                      <p:cBhvr>
                                        <p:cTn id="36" dur="500" fill="hold"/>
                                        <p:tgtEl>
                                          <p:spTgt spid="11275"/>
                                        </p:tgtEl>
                                        <p:attrNameLst>
                                          <p:attrName>ppt_y</p:attrName>
                                        </p:attrNameLst>
                                      </p:cBhvr>
                                      <p:tavLst>
                                        <p:tav tm="100000">
                                          <p:val>
                                            <p:strVal val="1+#ppt_h/2"/>
                                          </p:val>
                                        </p:tav>
                                        <p:tav>
                                          <p:val>
                                            <p:strVal val="#ppt_y"/>
                                          </p:val>
                                        </p:tav>
                                      </p:tavLst>
                                    </p:anim>
                                  </p:childTnLst>
                                </p:cTn>
                              </p:par>
                              <p:par>
                                <p:cTn id="37" presetID="2" presetClass="entr" presetSubtype="4" fill="hold" nodeType="withEffect">
                                  <p:stCondLst>
                                    <p:cond delay="0"/>
                                  </p:stCondLst>
                                  <p:childTnLst>
                                    <p:set>
                                      <p:cBhvr additive="repl">
                                        <p:cTn id="38" dur="1" fill="hold">
                                          <p:stCondLst>
                                            <p:cond delay="0"/>
                                          </p:stCondLst>
                                        </p:cTn>
                                        <p:tgtEl>
                                          <p:spTgt spid="11294"/>
                                        </p:tgtEl>
                                        <p:attrNameLst>
                                          <p:attrName>style.visibility</p:attrName>
                                        </p:attrNameLst>
                                      </p:cBhvr>
                                      <p:to>
                                        <p:strVal val="visible"/>
                                      </p:to>
                                    </p:set>
                                    <p:anim calcmode="lin" valueType="num">
                                      <p:cBhvr>
                                        <p:cTn id="39" dur="500" fill="hold"/>
                                        <p:tgtEl>
                                          <p:spTgt spid="11294"/>
                                        </p:tgtEl>
                                        <p:attrNameLst>
                                          <p:attrName>ppt_x</p:attrName>
                                        </p:attrNameLst>
                                      </p:cBhvr>
                                      <p:tavLst>
                                        <p:tav tm="100000">
                                          <p:val>
                                            <p:strVal val="#ppt_x"/>
                                          </p:val>
                                        </p:tav>
                                        <p:tav>
                                          <p:val>
                                            <p:strVal val="#ppt_x"/>
                                          </p:val>
                                        </p:tav>
                                      </p:tavLst>
                                    </p:anim>
                                    <p:anim calcmode="lin" valueType="num">
                                      <p:cBhvr>
                                        <p:cTn id="40" dur="500" fill="hold"/>
                                        <p:tgtEl>
                                          <p:spTgt spid="11294"/>
                                        </p:tgtEl>
                                        <p:attrNameLst>
                                          <p:attrName>ppt_y</p:attrName>
                                        </p:attrNameLst>
                                      </p:cBhvr>
                                      <p:tavLst>
                                        <p:tav tm="100000">
                                          <p:val>
                                            <p:strVal val="1+#ppt_h/2"/>
                                          </p:val>
                                        </p:tav>
                                        <p:tav>
                                          <p:val>
                                            <p:strVal val="#ppt_y"/>
                                          </p:val>
                                        </p:tav>
                                      </p:tavLst>
                                    </p:anim>
                                  </p:childTnLst>
                                </p:cTn>
                              </p:par>
                              <p:par>
                                <p:cTn id="41" presetID="2" presetClass="entr" presetSubtype="4" fill="hold" nodeType="withEffect">
                                  <p:stCondLst>
                                    <p:cond delay="0"/>
                                  </p:stCondLst>
                                  <p:childTnLst>
                                    <p:set>
                                      <p:cBhvr additive="repl">
                                        <p:cTn id="42" dur="1" fill="hold">
                                          <p:stCondLst>
                                            <p:cond delay="0"/>
                                          </p:stCondLst>
                                        </p:cTn>
                                        <p:tgtEl>
                                          <p:spTgt spid="11295"/>
                                        </p:tgtEl>
                                        <p:attrNameLst>
                                          <p:attrName>style.visibility</p:attrName>
                                        </p:attrNameLst>
                                      </p:cBhvr>
                                      <p:to>
                                        <p:strVal val="visible"/>
                                      </p:to>
                                    </p:set>
                                    <p:anim calcmode="lin" valueType="num">
                                      <p:cBhvr>
                                        <p:cTn id="43" dur="500" fill="hold"/>
                                        <p:tgtEl>
                                          <p:spTgt spid="11295"/>
                                        </p:tgtEl>
                                        <p:attrNameLst>
                                          <p:attrName>ppt_x</p:attrName>
                                        </p:attrNameLst>
                                      </p:cBhvr>
                                      <p:tavLst>
                                        <p:tav tm="100000">
                                          <p:val>
                                            <p:strVal val="#ppt_x"/>
                                          </p:val>
                                        </p:tav>
                                        <p:tav>
                                          <p:val>
                                            <p:strVal val="#ppt_x"/>
                                          </p:val>
                                        </p:tav>
                                      </p:tavLst>
                                    </p:anim>
                                    <p:anim calcmode="lin" valueType="num">
                                      <p:cBhvr>
                                        <p:cTn id="44" dur="500" fill="hold"/>
                                        <p:tgtEl>
                                          <p:spTgt spid="11295"/>
                                        </p:tgtEl>
                                        <p:attrNameLst>
                                          <p:attrName>ppt_y</p:attrName>
                                        </p:attrNameLst>
                                      </p:cBhvr>
                                      <p:tavLst>
                                        <p:tav tm="100000">
                                          <p:val>
                                            <p:strVal val="1+#ppt_h/2"/>
                                          </p:val>
                                        </p:tav>
                                        <p:tav>
                                          <p:val>
                                            <p:strVal val="#ppt_y"/>
                                          </p:val>
                                        </p:tav>
                                      </p:tavLst>
                                    </p:anim>
                                  </p:childTnLst>
                                </p:cTn>
                              </p:par>
                              <p:par>
                                <p:cTn id="45" presetID="2" presetClass="entr" presetSubtype="4" fill="hold" grpId="0" nodeType="withEffect">
                                  <p:stCondLst>
                                    <p:cond delay="0"/>
                                  </p:stCondLst>
                                  <p:childTnLst>
                                    <p:set>
                                      <p:cBhvr additive="repl">
                                        <p:cTn id="46" dur="1" fill="hold">
                                          <p:stCondLst>
                                            <p:cond delay="0"/>
                                          </p:stCondLst>
                                        </p:cTn>
                                        <p:tgtEl>
                                          <p:spTgt spid="11296"/>
                                        </p:tgtEl>
                                        <p:attrNameLst>
                                          <p:attrName>style.visibility</p:attrName>
                                        </p:attrNameLst>
                                      </p:cBhvr>
                                      <p:to>
                                        <p:strVal val="visible"/>
                                      </p:to>
                                    </p:set>
                                    <p:anim calcmode="lin" valueType="num">
                                      <p:cBhvr>
                                        <p:cTn id="47" dur="500" fill="hold"/>
                                        <p:tgtEl>
                                          <p:spTgt spid="11296"/>
                                        </p:tgtEl>
                                        <p:attrNameLst>
                                          <p:attrName>ppt_x</p:attrName>
                                        </p:attrNameLst>
                                      </p:cBhvr>
                                      <p:tavLst>
                                        <p:tav tm="100000">
                                          <p:val>
                                            <p:strVal val="#ppt_x"/>
                                          </p:val>
                                        </p:tav>
                                        <p:tav>
                                          <p:val>
                                            <p:strVal val="#ppt_x"/>
                                          </p:val>
                                        </p:tav>
                                      </p:tavLst>
                                    </p:anim>
                                    <p:anim calcmode="lin" valueType="num">
                                      <p:cBhvr>
                                        <p:cTn id="48" dur="500" fill="hold"/>
                                        <p:tgtEl>
                                          <p:spTgt spid="11296"/>
                                        </p:tgtEl>
                                        <p:attrNameLst>
                                          <p:attrName>ppt_y</p:attrName>
                                        </p:attrNameLst>
                                      </p:cBhvr>
                                      <p:tavLst>
                                        <p:tav tm="100000">
                                          <p:val>
                                            <p:strVal val="1+#ppt_h/2"/>
                                          </p:val>
                                        </p:tav>
                                        <p:tav>
                                          <p:val>
                                            <p:strVal val="#ppt_y"/>
                                          </p:val>
                                        </p:tav>
                                      </p:tavLst>
                                    </p:anim>
                                  </p:childTnLst>
                                </p:cTn>
                              </p:par>
                              <p:par>
                                <p:cTn id="49" presetID="2" presetClass="entr" presetSubtype="4" fill="hold" nodeType="withEffect">
                                  <p:stCondLst>
                                    <p:cond delay="0"/>
                                  </p:stCondLst>
                                  <p:childTnLst>
                                    <p:set>
                                      <p:cBhvr additive="repl">
                                        <p:cTn id="50" dur="1" fill="hold">
                                          <p:stCondLst>
                                            <p:cond delay="0"/>
                                          </p:stCondLst>
                                        </p:cTn>
                                        <p:tgtEl>
                                          <p:spTgt spid="11297"/>
                                        </p:tgtEl>
                                        <p:attrNameLst>
                                          <p:attrName>style.visibility</p:attrName>
                                        </p:attrNameLst>
                                      </p:cBhvr>
                                      <p:to>
                                        <p:strVal val="visible"/>
                                      </p:to>
                                    </p:set>
                                    <p:anim calcmode="lin" valueType="num">
                                      <p:cBhvr>
                                        <p:cTn id="51" dur="500" fill="hold"/>
                                        <p:tgtEl>
                                          <p:spTgt spid="11297"/>
                                        </p:tgtEl>
                                        <p:attrNameLst>
                                          <p:attrName>ppt_x</p:attrName>
                                        </p:attrNameLst>
                                      </p:cBhvr>
                                      <p:tavLst>
                                        <p:tav tm="100000">
                                          <p:val>
                                            <p:strVal val="#ppt_x"/>
                                          </p:val>
                                        </p:tav>
                                        <p:tav>
                                          <p:val>
                                            <p:strVal val="#ppt_x"/>
                                          </p:val>
                                        </p:tav>
                                      </p:tavLst>
                                    </p:anim>
                                    <p:anim calcmode="lin" valueType="num">
                                      <p:cBhvr>
                                        <p:cTn id="52" dur="500" fill="hold"/>
                                        <p:tgtEl>
                                          <p:spTgt spid="11297"/>
                                        </p:tgtEl>
                                        <p:attrNameLst>
                                          <p:attrName>ppt_y</p:attrName>
                                        </p:attrNameLst>
                                      </p:cBhvr>
                                      <p:tavLst>
                                        <p:tav tm="100000">
                                          <p:val>
                                            <p:strVal val="1+#ppt_h/2"/>
                                          </p:val>
                                        </p:tav>
                                        <p:tav>
                                          <p:val>
                                            <p:strVal val="#ppt_y"/>
                                          </p:val>
                                        </p:tav>
                                      </p:tavLst>
                                    </p:anim>
                                  </p:childTnLst>
                                </p:cTn>
                              </p:par>
                              <p:par>
                                <p:cTn id="53" presetID="2" presetClass="entr" presetSubtype="4" fill="hold" nodeType="withEffect">
                                  <p:stCondLst>
                                    <p:cond delay="0"/>
                                  </p:stCondLst>
                                  <p:childTnLst>
                                    <p:set>
                                      <p:cBhvr additive="repl">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ppt_x</p:attrName>
                                        </p:attrNameLst>
                                      </p:cBhvr>
                                      <p:tavLst>
                                        <p:tav tm="100000">
                                          <p:val>
                                            <p:strVal val="#ppt_x"/>
                                          </p:val>
                                        </p:tav>
                                        <p:tav>
                                          <p:val>
                                            <p:strVal val="#ppt_x"/>
                                          </p:val>
                                        </p:tav>
                                      </p:tavLst>
                                    </p:anim>
                                    <p:anim calcmode="lin" valueType="num">
                                      <p:cBhvr>
                                        <p:cTn id="56" dur="500" fill="hold"/>
                                        <p:tgtEl>
                                          <p:spTgt spid="36"/>
                                        </p:tgtEl>
                                        <p:attrNameLst>
                                          <p:attrName>ppt_y</p:attrName>
                                        </p:attrNameLst>
                                      </p:cBhvr>
                                      <p:tavLst>
                                        <p:tav tm="100000">
                                          <p:val>
                                            <p:strVal val="1+#ppt_h/2"/>
                                          </p:val>
                                        </p:tav>
                                        <p:tav>
                                          <p:val>
                                            <p:strVal val="#ppt_y"/>
                                          </p:val>
                                        </p:tav>
                                      </p:tavLst>
                                    </p:anim>
                                  </p:childTnLst>
                                </p:cTn>
                              </p:par>
                              <p:par>
                                <p:cTn id="57" presetID="2" presetClass="entr" presetSubtype="4" fill="hold" nodeType="withEffect">
                                  <p:stCondLst>
                                    <p:cond delay="0"/>
                                  </p:stCondLst>
                                  <p:childTnLst>
                                    <p:set>
                                      <p:cBhvr additive="repl">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ppt_x</p:attrName>
                                        </p:attrNameLst>
                                      </p:cBhvr>
                                      <p:tavLst>
                                        <p:tav tm="100000">
                                          <p:val>
                                            <p:strVal val="#ppt_x"/>
                                          </p:val>
                                        </p:tav>
                                        <p:tav>
                                          <p:val>
                                            <p:strVal val="#ppt_x"/>
                                          </p:val>
                                        </p:tav>
                                      </p:tavLst>
                                    </p:anim>
                                    <p:anim calcmode="lin" valueType="num">
                                      <p:cBhvr>
                                        <p:cTn id="60" dur="500" fill="hold"/>
                                        <p:tgtEl>
                                          <p:spTgt spid="38"/>
                                        </p:tgtEl>
                                        <p:attrNameLst>
                                          <p:attrName>ppt_y</p:attrName>
                                        </p:attrNameLst>
                                      </p:cBhvr>
                                      <p:tavLst>
                                        <p:tav tm="100000">
                                          <p:val>
                                            <p:strVal val="1+#ppt_h/2"/>
                                          </p:val>
                                        </p:tav>
                                        <p:tav>
                                          <p:val>
                                            <p:strVal val="#ppt_y"/>
                                          </p:val>
                                        </p:tav>
                                      </p:tavLst>
                                    </p:anim>
                                  </p:childTnLst>
                                </p:cTn>
                              </p:par>
                              <p:par>
                                <p:cTn id="61" presetID="2" presetClass="entr" presetSubtype="4" fill="hold" grpId="0" nodeType="withEffect">
                                  <p:stCondLst>
                                    <p:cond delay="0"/>
                                  </p:stCondLst>
                                  <p:childTnLst>
                                    <p:set>
                                      <p:cBhvr additive="repl">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ppt_x</p:attrName>
                                        </p:attrNameLst>
                                      </p:cBhvr>
                                      <p:tavLst>
                                        <p:tav tm="100000">
                                          <p:val>
                                            <p:strVal val="#ppt_x"/>
                                          </p:val>
                                        </p:tav>
                                        <p:tav>
                                          <p:val>
                                            <p:strVal val="#ppt_x"/>
                                          </p:val>
                                        </p:tav>
                                      </p:tavLst>
                                    </p:anim>
                                    <p:anim calcmode="lin" valueType="num">
                                      <p:cBhvr>
                                        <p:cTn id="64" dur="500" fill="hold"/>
                                        <p:tgtEl>
                                          <p:spTgt spid="39"/>
                                        </p:tgtEl>
                                        <p:attrNameLst>
                                          <p:attrName>ppt_y</p:attrName>
                                        </p:attrNameLst>
                                      </p:cBhvr>
                                      <p:tavLst>
                                        <p:tav tm="100000">
                                          <p:val>
                                            <p:strVal val="1+#ppt_h/2"/>
                                          </p:val>
                                        </p:tav>
                                        <p:tav>
                                          <p:val>
                                            <p:strVal val="#ppt_y"/>
                                          </p:val>
                                        </p:tav>
                                      </p:tavLst>
                                    </p:anim>
                                  </p:childTnLst>
                                </p:cTn>
                              </p:par>
                              <p:par>
                                <p:cTn id="65" presetID="2" presetClass="entr" presetSubtype="4" fill="hold" grpId="0" nodeType="withEffect">
                                  <p:stCondLst>
                                    <p:cond delay="0"/>
                                  </p:stCondLst>
                                  <p:childTnLst>
                                    <p:set>
                                      <p:cBhvr additive="repl">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ppt_x</p:attrName>
                                        </p:attrNameLst>
                                      </p:cBhvr>
                                      <p:tavLst>
                                        <p:tav tm="100000">
                                          <p:val>
                                            <p:strVal val="#ppt_x"/>
                                          </p:val>
                                        </p:tav>
                                        <p:tav>
                                          <p:val>
                                            <p:strVal val="#ppt_x"/>
                                          </p:val>
                                        </p:tav>
                                      </p:tavLst>
                                    </p:anim>
                                    <p:anim calcmode="lin" valueType="num">
                                      <p:cBhvr>
                                        <p:cTn id="68" dur="500" fill="hold"/>
                                        <p:tgtEl>
                                          <p:spTgt spid="40"/>
                                        </p:tgtEl>
                                        <p:attrNameLst>
                                          <p:attrName>ppt_y</p:attrName>
                                        </p:attrNameLst>
                                      </p:cBhvr>
                                      <p:tavLst>
                                        <p:tav tm="100000">
                                          <p:val>
                                            <p:strVal val="1+#ppt_h/2"/>
                                          </p:val>
                                        </p:tav>
                                        <p:tav>
                                          <p:val>
                                            <p:strVal val="#ppt_y"/>
                                          </p:val>
                                        </p:tav>
                                      </p:tavLst>
                                    </p:anim>
                                  </p:childTnLst>
                                </p:cTn>
                              </p:par>
                              <p:par>
                                <p:cTn id="69" presetID="2" presetClass="entr" presetSubtype="4" fill="hold" grpId="0" nodeType="withEffect">
                                  <p:stCondLst>
                                    <p:cond delay="0"/>
                                  </p:stCondLst>
                                  <p:childTnLst>
                                    <p:set>
                                      <p:cBhvr additive="repl">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ppt_x</p:attrName>
                                        </p:attrNameLst>
                                      </p:cBhvr>
                                      <p:tavLst>
                                        <p:tav tm="100000">
                                          <p:val>
                                            <p:strVal val="#ppt_x"/>
                                          </p:val>
                                        </p:tav>
                                        <p:tav>
                                          <p:val>
                                            <p:strVal val="#ppt_x"/>
                                          </p:val>
                                        </p:tav>
                                      </p:tavLst>
                                    </p:anim>
                                    <p:anim calcmode="lin" valueType="num">
                                      <p:cBhvr>
                                        <p:cTn id="72" dur="500" fill="hold"/>
                                        <p:tgtEl>
                                          <p:spTgt spid="4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4" grpId="0" animBg="1"/>
      <p:bldP spid="11276" grpId="0" animBg="1"/>
      <p:bldP spid="11296" grpId="0" animBg="1"/>
      <p:bldP spid="39" grpId="0" animBg="1"/>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6AED-128A-1A44-8C0B-690C9EA9A4F7}"/>
              </a:ext>
            </a:extLst>
          </p:cNvPr>
          <p:cNvSpPr>
            <a:spLocks noGrp="1"/>
          </p:cNvSpPr>
          <p:nvPr>
            <p:ph type="title"/>
          </p:nvPr>
        </p:nvSpPr>
        <p:spPr/>
        <p:txBody>
          <a:bodyPr/>
          <a:lstStyle/>
          <a:p>
            <a:r>
              <a:rPr lang="en-US" dirty="0"/>
              <a:t>RASDS Object Hierarchies</a:t>
            </a:r>
          </a:p>
        </p:txBody>
      </p:sp>
      <p:sp>
        <p:nvSpPr>
          <p:cNvPr id="3" name="Content Placeholder 2">
            <a:extLst>
              <a:ext uri="{FF2B5EF4-FFF2-40B4-BE49-F238E27FC236}">
                <a16:creationId xmlns:a16="http://schemas.microsoft.com/office/drawing/2014/main" id="{0E26E1C3-8579-3A45-8EDE-D059D282FA36}"/>
              </a:ext>
            </a:extLst>
          </p:cNvPr>
          <p:cNvSpPr>
            <a:spLocks noGrp="1"/>
          </p:cNvSpPr>
          <p:nvPr>
            <p:ph idx="1"/>
          </p:nvPr>
        </p:nvSpPr>
        <p:spPr/>
        <p:txBody>
          <a:bodyPr/>
          <a:lstStyle/>
          <a:p>
            <a:r>
              <a:rPr lang="en-US" dirty="0"/>
              <a:t>In many systems architecture contexts there are different objects, and different hierarchies of objects, that are needed:</a:t>
            </a:r>
          </a:p>
          <a:p>
            <a:pPr lvl="1"/>
            <a:r>
              <a:rPr lang="en-US" dirty="0"/>
              <a:t>Enterprise: mission phases, org structures, requirements decomposition “levels”</a:t>
            </a:r>
          </a:p>
          <a:p>
            <a:pPr lvl="1"/>
            <a:r>
              <a:rPr lang="en-US" dirty="0"/>
              <a:t>Functions: high level “functional groups”, “complex functions”, “atomic functions”</a:t>
            </a:r>
          </a:p>
          <a:p>
            <a:pPr lvl="1"/>
            <a:r>
              <a:rPr lang="en-US" dirty="0"/>
              <a:t>System Elements: systems, subsystems, elements, devices, components …</a:t>
            </a:r>
          </a:p>
          <a:p>
            <a:pPr lvl="1"/>
            <a:endParaRPr lang="en-US" dirty="0"/>
          </a:p>
          <a:p>
            <a:r>
              <a:rPr lang="en-US" dirty="0"/>
              <a:t>RASDS cannot create any definitive hierarchies, but it can provide examples and descriptions of how to do this.</a:t>
            </a:r>
          </a:p>
        </p:txBody>
      </p:sp>
      <p:sp>
        <p:nvSpPr>
          <p:cNvPr id="4" name="Date Placeholder 3">
            <a:extLst>
              <a:ext uri="{FF2B5EF4-FFF2-40B4-BE49-F238E27FC236}">
                <a16:creationId xmlns:a16="http://schemas.microsoft.com/office/drawing/2014/main" id="{E95B0E82-16C0-6842-90B3-5A8402E94712}"/>
              </a:ext>
            </a:extLst>
          </p:cNvPr>
          <p:cNvSpPr>
            <a:spLocks noGrp="1"/>
          </p:cNvSpPr>
          <p:nvPr>
            <p:ph type="dt" sz="half" idx="10"/>
          </p:nvPr>
        </p:nvSpPr>
        <p:spPr/>
        <p:txBody>
          <a:bodyPr/>
          <a:lstStyle/>
          <a:p>
            <a:r>
              <a:rPr lang="en-US"/>
              <a:t>25 May 2021</a:t>
            </a:r>
            <a:endParaRPr lang="en-US" dirty="0"/>
          </a:p>
        </p:txBody>
      </p:sp>
      <p:sp>
        <p:nvSpPr>
          <p:cNvPr id="5" name="Rectangle 4">
            <a:extLst>
              <a:ext uri="{FF2B5EF4-FFF2-40B4-BE49-F238E27FC236}">
                <a16:creationId xmlns:a16="http://schemas.microsoft.com/office/drawing/2014/main" id="{EF8E8979-90CD-2A49-AEA2-9413C90FE1B8}"/>
              </a:ext>
            </a:extLst>
          </p:cNvPr>
          <p:cNvSpPr/>
          <p:nvPr/>
        </p:nvSpPr>
        <p:spPr>
          <a:xfrm>
            <a:off x="1981200" y="1123325"/>
            <a:ext cx="4082656" cy="338554"/>
          </a:xfrm>
          <a:prstGeom prst="rect">
            <a:avLst/>
          </a:prstGeom>
        </p:spPr>
        <p:txBody>
          <a:bodyPr wrap="none">
            <a:spAutoFit/>
          </a:bodyPr>
          <a:lstStyle/>
          <a:p>
            <a:r>
              <a:rPr lang="en-US" sz="1600" i="1" dirty="0">
                <a:solidFill>
                  <a:srgbClr val="FF0000"/>
                </a:solidFill>
              </a:rPr>
              <a:t>Intro notions of Fred’s SC14 hierarchies</a:t>
            </a:r>
          </a:p>
        </p:txBody>
      </p:sp>
    </p:spTree>
    <p:extLst>
      <p:ext uri="{BB962C8B-B14F-4D97-AF65-F5344CB8AC3E}">
        <p14:creationId xmlns:p14="http://schemas.microsoft.com/office/powerpoint/2010/main" val="1726294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D24B-F4D9-FB47-B645-F4B58AEE1B93}"/>
              </a:ext>
            </a:extLst>
          </p:cNvPr>
          <p:cNvSpPr>
            <a:spLocks noGrp="1"/>
          </p:cNvSpPr>
          <p:nvPr>
            <p:ph type="title"/>
          </p:nvPr>
        </p:nvSpPr>
        <p:spPr/>
        <p:txBody>
          <a:bodyPr/>
          <a:lstStyle/>
          <a:p>
            <a:r>
              <a:rPr lang="en-US" dirty="0"/>
              <a:t>System Decomposition Profile</a:t>
            </a:r>
          </a:p>
        </p:txBody>
      </p:sp>
      <p:sp>
        <p:nvSpPr>
          <p:cNvPr id="3" name="Content Placeholder 2">
            <a:extLst>
              <a:ext uri="{FF2B5EF4-FFF2-40B4-BE49-F238E27FC236}">
                <a16:creationId xmlns:a16="http://schemas.microsoft.com/office/drawing/2014/main" id="{AC73465A-46E9-EC48-A8B5-DFDBF55DE903}"/>
              </a:ext>
            </a:extLst>
          </p:cNvPr>
          <p:cNvSpPr>
            <a:spLocks noGrp="1"/>
          </p:cNvSpPr>
          <p:nvPr>
            <p:ph idx="1"/>
          </p:nvPr>
        </p:nvSpPr>
        <p:spPr>
          <a:xfrm>
            <a:off x="457200" y="990600"/>
            <a:ext cx="8229600" cy="5059363"/>
          </a:xfrm>
        </p:spPr>
        <p:txBody>
          <a:bodyPr/>
          <a:lstStyle/>
          <a:p>
            <a:r>
              <a:rPr lang="en-US" dirty="0"/>
              <a:t>The following is just one possible example of how to do this:</a:t>
            </a:r>
          </a:p>
          <a:p>
            <a:pPr lvl="1"/>
            <a:r>
              <a:rPr lang="en-US" dirty="0"/>
              <a:t>Created using SysML</a:t>
            </a:r>
          </a:p>
          <a:p>
            <a:pPr lvl="1"/>
            <a:r>
              <a:rPr lang="en-US" dirty="0"/>
              <a:t>Defines the &lt;&lt;stereotype&gt;&gt; for the top level system elements</a:t>
            </a:r>
          </a:p>
          <a:p>
            <a:pPr lvl="1"/>
            <a:r>
              <a:rPr lang="en-US" dirty="0"/>
              <a:t>Defines names for successive levels of decomposition of system elements, down to Subsystem</a:t>
            </a:r>
          </a:p>
          <a:p>
            <a:pPr lvl="1"/>
            <a:r>
              <a:rPr lang="en-US" dirty="0"/>
              <a:t>Splits below that level into a hardware hierarchy (HW) and a software hierarchy (SW)</a:t>
            </a:r>
          </a:p>
          <a:p>
            <a:pPr lvl="1"/>
            <a:r>
              <a:rPr lang="en-US" dirty="0"/>
              <a:t>Any other hierarchy of terms and levels may be defined, as driven by the project.  Just use them consistently.</a:t>
            </a:r>
          </a:p>
          <a:p>
            <a:pPr lvl="1"/>
            <a:r>
              <a:rPr lang="en-US" dirty="0"/>
              <a:t>Use the same basic process to create other decomposition hierarchies, like SE or RQ Levels.</a:t>
            </a:r>
          </a:p>
          <a:p>
            <a:r>
              <a:rPr lang="en-US" dirty="0"/>
              <a:t>This example also defines a color palette for different groupings of function types, i.e. kinds of functions, or different ownership.</a:t>
            </a:r>
          </a:p>
          <a:p>
            <a:pPr lvl="1"/>
            <a:endParaRPr lang="en-US" dirty="0"/>
          </a:p>
        </p:txBody>
      </p:sp>
      <p:sp>
        <p:nvSpPr>
          <p:cNvPr id="4" name="Date Placeholder 3">
            <a:extLst>
              <a:ext uri="{FF2B5EF4-FFF2-40B4-BE49-F238E27FC236}">
                <a16:creationId xmlns:a16="http://schemas.microsoft.com/office/drawing/2014/main" id="{E1889014-4126-974F-9F42-7688A0ED2181}"/>
              </a:ext>
            </a:extLst>
          </p:cNvPr>
          <p:cNvSpPr>
            <a:spLocks noGrp="1"/>
          </p:cNvSpPr>
          <p:nvPr>
            <p:ph type="dt" sz="half" idx="10"/>
          </p:nvPr>
        </p:nvSpPr>
        <p:spPr/>
        <p:txBody>
          <a:bodyPr/>
          <a:lstStyle/>
          <a:p>
            <a:r>
              <a:rPr lang="en-US"/>
              <a:t>25 May 2021</a:t>
            </a:r>
            <a:endParaRPr lang="en-US" dirty="0"/>
          </a:p>
        </p:txBody>
      </p:sp>
    </p:spTree>
    <p:extLst>
      <p:ext uri="{BB962C8B-B14F-4D97-AF65-F5344CB8AC3E}">
        <p14:creationId xmlns:p14="http://schemas.microsoft.com/office/powerpoint/2010/main" val="3711969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951D-7A27-EF40-85A1-7661F72CE37F}"/>
              </a:ext>
            </a:extLst>
          </p:cNvPr>
          <p:cNvSpPr>
            <a:spLocks noGrp="1"/>
          </p:cNvSpPr>
          <p:nvPr>
            <p:ph type="title"/>
          </p:nvPr>
        </p:nvSpPr>
        <p:spPr/>
        <p:txBody>
          <a:bodyPr/>
          <a:lstStyle/>
          <a:p>
            <a:r>
              <a:rPr lang="en-US" dirty="0"/>
              <a:t>SysML Example of System Decomposition</a:t>
            </a:r>
          </a:p>
        </p:txBody>
      </p:sp>
      <p:pic>
        <p:nvPicPr>
          <p:cNvPr id="6" name="Content Placeholder 5">
            <a:extLst>
              <a:ext uri="{FF2B5EF4-FFF2-40B4-BE49-F238E27FC236}">
                <a16:creationId xmlns:a16="http://schemas.microsoft.com/office/drawing/2014/main" id="{296E52CF-C66D-944B-BFE6-C3A14EA575CD}"/>
              </a:ext>
            </a:extLst>
          </p:cNvPr>
          <p:cNvPicPr>
            <a:picLocks noGrp="1" noChangeAspect="1"/>
          </p:cNvPicPr>
          <p:nvPr>
            <p:ph idx="1"/>
          </p:nvPr>
        </p:nvPicPr>
        <p:blipFill rotWithShape="1">
          <a:blip r:embed="rId2"/>
          <a:srcRect t="2140" r="918" b="14752"/>
          <a:stretch/>
        </p:blipFill>
        <p:spPr>
          <a:xfrm>
            <a:off x="380999" y="762000"/>
            <a:ext cx="8582297" cy="5562600"/>
          </a:xfrm>
        </p:spPr>
      </p:pic>
      <p:sp>
        <p:nvSpPr>
          <p:cNvPr id="4" name="Date Placeholder 3">
            <a:extLst>
              <a:ext uri="{FF2B5EF4-FFF2-40B4-BE49-F238E27FC236}">
                <a16:creationId xmlns:a16="http://schemas.microsoft.com/office/drawing/2014/main" id="{475177E4-5516-274A-91C9-336CFF9408BD}"/>
              </a:ext>
            </a:extLst>
          </p:cNvPr>
          <p:cNvSpPr>
            <a:spLocks noGrp="1"/>
          </p:cNvSpPr>
          <p:nvPr>
            <p:ph type="dt" sz="half" idx="10"/>
          </p:nvPr>
        </p:nvSpPr>
        <p:spPr/>
        <p:txBody>
          <a:bodyPr/>
          <a:lstStyle/>
          <a:p>
            <a:r>
              <a:rPr lang="en-US"/>
              <a:t>25 May 2021</a:t>
            </a:r>
            <a:endParaRPr lang="en-US" dirty="0"/>
          </a:p>
        </p:txBody>
      </p:sp>
    </p:spTree>
    <p:extLst>
      <p:ext uri="{BB962C8B-B14F-4D97-AF65-F5344CB8AC3E}">
        <p14:creationId xmlns:p14="http://schemas.microsoft.com/office/powerpoint/2010/main" val="3546438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p:txBody>
          <a:bodyPr/>
          <a:lstStyle/>
          <a:p>
            <a:r>
              <a:rPr lang="en-US" dirty="0"/>
              <a:t>Operational Viewpoint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457200" y="838200"/>
            <a:ext cx="8229600" cy="5486400"/>
          </a:xfrm>
        </p:spPr>
        <p:txBody>
          <a:bodyPr/>
          <a:lstStyle/>
          <a:p>
            <a:r>
              <a:rPr lang="en-US" sz="1600" dirty="0"/>
              <a:t>For the Operational Viewpoint we need a hierarchy of terms and associated definitions.  Research:</a:t>
            </a:r>
          </a:p>
          <a:p>
            <a:pPr lvl="1"/>
            <a:r>
              <a:rPr lang="en-US" sz="1400" dirty="0"/>
              <a:t>Action:</a:t>
            </a:r>
          </a:p>
          <a:p>
            <a:pPr lvl="2"/>
            <a:r>
              <a:rPr lang="en-US" sz="1100" dirty="0"/>
              <a:t>“An action is something that happens within an object, either with or without participation of another object. An interaction is an action performed by an object with participation of another object or with its environment. “ RASDS </a:t>
            </a:r>
          </a:p>
          <a:p>
            <a:pPr lvl="1"/>
            <a:r>
              <a:rPr lang="en-US" sz="1400" dirty="0"/>
              <a:t>Activity:</a:t>
            </a:r>
          </a:p>
          <a:p>
            <a:pPr lvl="2"/>
            <a:r>
              <a:rPr lang="en-US" sz="1100" dirty="0"/>
              <a:t>“Work, not specific to a single organization, operational system or individual that transforms inputs (Resources) into outputs (Resources) or changes their state.”  </a:t>
            </a:r>
            <a:r>
              <a:rPr lang="en-US" sz="1100" dirty="0" err="1"/>
              <a:t>DoDAF</a:t>
            </a:r>
            <a:r>
              <a:rPr lang="en-US" sz="1100" dirty="0"/>
              <a:t> – modified</a:t>
            </a:r>
          </a:p>
          <a:p>
            <a:pPr lvl="2"/>
            <a:r>
              <a:rPr lang="en-US" sz="1100" dirty="0"/>
              <a:t>“An activity is a specification of behavior described as a sequence of actions” RASDS</a:t>
            </a:r>
          </a:p>
          <a:p>
            <a:pPr lvl="2"/>
            <a:r>
              <a:rPr lang="en-US" sz="1100" dirty="0"/>
              <a:t>“Set of cohesive tasks of a process.” NIST</a:t>
            </a:r>
          </a:p>
          <a:p>
            <a:pPr lvl="2"/>
            <a:r>
              <a:rPr lang="en-US" sz="1100" dirty="0"/>
              <a:t>“An Activity is a generic term for work that company performs. An Activity can be atomic or non- atomic (compound). The types of Activities are: Task and Sub-Process.”   BPMN</a:t>
            </a:r>
          </a:p>
          <a:p>
            <a:pPr lvl="1"/>
            <a:r>
              <a:rPr lang="en-US" sz="1400" dirty="0"/>
              <a:t>Procedure:</a:t>
            </a:r>
          </a:p>
          <a:p>
            <a:pPr lvl="2"/>
            <a:r>
              <a:rPr lang="en-US" sz="1100" dirty="0"/>
              <a:t>“An ordered set of tasks for performing some action.” Wikipedia</a:t>
            </a:r>
          </a:p>
          <a:p>
            <a:pPr lvl="1"/>
            <a:r>
              <a:rPr lang="en-US" sz="1400" dirty="0"/>
              <a:t>Process:</a:t>
            </a:r>
          </a:p>
          <a:p>
            <a:pPr lvl="2"/>
            <a:r>
              <a:rPr lang="en-US" sz="1100" dirty="0"/>
              <a:t>“A Process is an activity authorized by a Work Package in support of delivering a Component or producing a Product. “ IMCE</a:t>
            </a:r>
          </a:p>
          <a:p>
            <a:pPr lvl="2"/>
            <a:r>
              <a:rPr lang="en-US" sz="1100" dirty="0"/>
              <a:t>“Business Process Model is a network of graphical objects, which are activities (i.e., work) and the flow controls that define their order of performance. “  BPMN</a:t>
            </a:r>
          </a:p>
          <a:p>
            <a:pPr lvl="2"/>
            <a:r>
              <a:rPr lang="en-US" sz="1100" dirty="0"/>
              <a:t>“A logical, systematic sequence of activities, triggered by an event, producing a meaningful output.” </a:t>
            </a:r>
            <a:r>
              <a:rPr lang="en-US" sz="1100" dirty="0" err="1"/>
              <a:t>DoDAF</a:t>
            </a:r>
            <a:endParaRPr lang="en-US" sz="1100" dirty="0"/>
          </a:p>
          <a:p>
            <a:pPr lvl="2"/>
            <a:r>
              <a:rPr lang="en-US" sz="1100" dirty="0"/>
              <a:t>“set of interrelated or interacting activities which transforms inputs into outputs” NIST</a:t>
            </a:r>
          </a:p>
          <a:p>
            <a:pPr lvl="1"/>
            <a:r>
              <a:rPr lang="en-US" sz="1400" dirty="0"/>
              <a:t>Product:</a:t>
            </a:r>
          </a:p>
          <a:p>
            <a:pPr lvl="2"/>
            <a:r>
              <a:rPr lang="en-US" sz="1100" dirty="0"/>
              <a:t>“A Product is a concrete output of the design process.  It may be a Component or a Document.  A Product is any Element that an Authority properly supplies or produces. “ IMCE</a:t>
            </a:r>
          </a:p>
          <a:p>
            <a:pPr lvl="2"/>
            <a:r>
              <a:rPr lang="en-US" sz="1100" dirty="0"/>
              <a:t>“Result of a process. Note: A system as a “product” is what is delivered by systems engineering.” NIST</a:t>
            </a:r>
          </a:p>
          <a:p>
            <a:pPr lvl="1"/>
            <a:r>
              <a:rPr lang="en-US" sz="1400" dirty="0"/>
              <a:t>Task:</a:t>
            </a:r>
          </a:p>
          <a:p>
            <a:pPr lvl="2"/>
            <a:r>
              <a:rPr lang="en-US" sz="1100" dirty="0"/>
              <a:t>“An action, activity or undertaking enabling missions, activities or functions to be performed or accomplished.” </a:t>
            </a:r>
            <a:r>
              <a:rPr lang="en-US" sz="1100" dirty="0" err="1"/>
              <a:t>DoDAF</a:t>
            </a:r>
            <a:endParaRPr lang="en-US" sz="1100" dirty="0"/>
          </a:p>
          <a:p>
            <a:pPr lvl="2"/>
            <a:r>
              <a:rPr lang="en-US" sz="1100" dirty="0"/>
              <a:t>“A Task is a specific defined piece of work that, combined with other identified Tasks, composes the work in a specific specialty area or work role.”  NIST</a:t>
            </a:r>
          </a:p>
          <a:p>
            <a:pPr lvl="2"/>
            <a:endParaRPr lang="en-US" sz="11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10"/>
          </p:nvPr>
        </p:nvSpPr>
        <p:spPr/>
        <p:txBody>
          <a:bodyPr/>
          <a:lstStyle/>
          <a:p>
            <a:r>
              <a:rPr lang="en-US"/>
              <a:t>25 May 2021</a:t>
            </a:r>
            <a:endParaRPr lang="en-US" dirty="0"/>
          </a:p>
        </p:txBody>
      </p:sp>
    </p:spTree>
    <p:extLst>
      <p:ext uri="{BB962C8B-B14F-4D97-AF65-F5344CB8AC3E}">
        <p14:creationId xmlns:p14="http://schemas.microsoft.com/office/powerpoint/2010/main" val="3022696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p:txBody>
          <a:bodyPr/>
          <a:lstStyle/>
          <a:p>
            <a:r>
              <a:rPr lang="en-US" dirty="0"/>
              <a:t>Operations Viewpoint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457200" y="838200"/>
            <a:ext cx="8229600" cy="3048000"/>
          </a:xfrm>
        </p:spPr>
        <p:txBody>
          <a:bodyPr/>
          <a:lstStyle/>
          <a:p>
            <a:r>
              <a:rPr lang="en-US" sz="1400" dirty="0"/>
              <a:t>For the Operations Viewpoint we need a hierarchy of terms and associated definitions.  </a:t>
            </a:r>
          </a:p>
          <a:p>
            <a:r>
              <a:rPr lang="en-US" sz="1400" dirty="0"/>
              <a:t>Proposal:</a:t>
            </a:r>
          </a:p>
          <a:p>
            <a:pPr lvl="1"/>
            <a:r>
              <a:rPr lang="en-US" sz="1200" dirty="0"/>
              <a:t>Process:</a:t>
            </a:r>
          </a:p>
          <a:p>
            <a:pPr lvl="2"/>
            <a:r>
              <a:rPr lang="en-US" sz="1050" u="sng" dirty="0"/>
              <a:t>“set of interrelated or interacting activities which transforms inputs into outputs” NIST</a:t>
            </a:r>
          </a:p>
          <a:p>
            <a:pPr lvl="1"/>
            <a:r>
              <a:rPr lang="en-US" sz="1200" dirty="0"/>
              <a:t>Activity:</a:t>
            </a:r>
          </a:p>
          <a:p>
            <a:pPr lvl="2"/>
            <a:r>
              <a:rPr lang="en-US" sz="1050" u="sng" dirty="0"/>
              <a:t>“Set of cohesive tasks of a process.” NIST</a:t>
            </a:r>
            <a:endParaRPr lang="en-US" sz="1050" dirty="0"/>
          </a:p>
          <a:p>
            <a:pPr lvl="1"/>
            <a:r>
              <a:rPr lang="en-US" sz="1200" dirty="0"/>
              <a:t>Procedure:</a:t>
            </a:r>
          </a:p>
          <a:p>
            <a:pPr lvl="2"/>
            <a:r>
              <a:rPr lang="en-US" sz="1050" u="sng" dirty="0"/>
              <a:t>“An ordered set of tasks for performing some action.” Wikipedia</a:t>
            </a:r>
          </a:p>
          <a:p>
            <a:pPr lvl="1"/>
            <a:r>
              <a:rPr lang="en-US" sz="1200" dirty="0"/>
              <a:t>Task:</a:t>
            </a:r>
          </a:p>
          <a:p>
            <a:pPr lvl="2"/>
            <a:r>
              <a:rPr lang="en-US" sz="1050" u="sng" dirty="0"/>
              <a:t>“A Task is a specific defined piece of work that, combined with other identified Tasks, composes the work in a specific specialty area or work role.”  NIST</a:t>
            </a:r>
          </a:p>
          <a:p>
            <a:pPr lvl="1"/>
            <a:r>
              <a:rPr lang="en-US" sz="1200" dirty="0"/>
              <a:t>Action:</a:t>
            </a:r>
          </a:p>
          <a:p>
            <a:pPr lvl="2"/>
            <a:r>
              <a:rPr lang="en-US" sz="1050" u="sng" dirty="0"/>
              <a:t>“An action is something that happens within an object, either with or without participation of another object. An interaction is an action performed by an object with participation of another object or with its environment. “ RASDS </a:t>
            </a:r>
          </a:p>
          <a:p>
            <a:pPr lvl="1"/>
            <a:r>
              <a:rPr lang="en-US" sz="1200" dirty="0"/>
              <a:t>Product:</a:t>
            </a:r>
          </a:p>
          <a:p>
            <a:pPr lvl="2"/>
            <a:r>
              <a:rPr lang="en-US" sz="1050" u="sng" dirty="0"/>
              <a:t>“Result of a process. Note: A system as a “product” is what is delivered by systems engineering.” NIST</a:t>
            </a:r>
          </a:p>
          <a:p>
            <a:pPr lvl="2"/>
            <a:endParaRPr lang="en-US" sz="105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10"/>
          </p:nvPr>
        </p:nvSpPr>
        <p:spPr/>
        <p:txBody>
          <a:bodyPr/>
          <a:lstStyle/>
          <a:p>
            <a:r>
              <a:rPr lang="en-US"/>
              <a:t>25 May 2021</a:t>
            </a:r>
            <a:endParaRPr lang="en-US" dirty="0"/>
          </a:p>
        </p:txBody>
      </p:sp>
      <p:sp>
        <p:nvSpPr>
          <p:cNvPr id="5" name="Rectangle 4">
            <a:extLst>
              <a:ext uri="{FF2B5EF4-FFF2-40B4-BE49-F238E27FC236}">
                <a16:creationId xmlns:a16="http://schemas.microsoft.com/office/drawing/2014/main" id="{A2853BAD-A47A-194C-9120-09A5794E1783}"/>
              </a:ext>
            </a:extLst>
          </p:cNvPr>
          <p:cNvSpPr/>
          <p:nvPr/>
        </p:nvSpPr>
        <p:spPr bwMode="auto">
          <a:xfrm>
            <a:off x="1383475" y="397562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Process</a:t>
            </a:r>
          </a:p>
        </p:txBody>
      </p:sp>
      <p:sp>
        <p:nvSpPr>
          <p:cNvPr id="6" name="Rectangle 5">
            <a:extLst>
              <a:ext uri="{FF2B5EF4-FFF2-40B4-BE49-F238E27FC236}">
                <a16:creationId xmlns:a16="http://schemas.microsoft.com/office/drawing/2014/main" id="{40F7614F-30B3-8442-9F9C-A7067EA33AF0}"/>
              </a:ext>
            </a:extLst>
          </p:cNvPr>
          <p:cNvSpPr/>
          <p:nvPr/>
        </p:nvSpPr>
        <p:spPr bwMode="auto">
          <a:xfrm>
            <a:off x="2541989" y="4645205"/>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Activity</a:t>
            </a:r>
          </a:p>
        </p:txBody>
      </p:sp>
      <p:sp>
        <p:nvSpPr>
          <p:cNvPr id="7" name="Rectangle 6">
            <a:extLst>
              <a:ext uri="{FF2B5EF4-FFF2-40B4-BE49-F238E27FC236}">
                <a16:creationId xmlns:a16="http://schemas.microsoft.com/office/drawing/2014/main" id="{5BA8851E-7B67-764D-BB90-FFEAAD9C263C}"/>
              </a:ext>
            </a:extLst>
          </p:cNvPr>
          <p:cNvSpPr/>
          <p:nvPr/>
        </p:nvSpPr>
        <p:spPr bwMode="auto">
          <a:xfrm>
            <a:off x="3962400" y="4191396"/>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Procedure</a:t>
            </a:r>
          </a:p>
        </p:txBody>
      </p:sp>
      <p:sp>
        <p:nvSpPr>
          <p:cNvPr id="8" name="Rectangle 7">
            <a:extLst>
              <a:ext uri="{FF2B5EF4-FFF2-40B4-BE49-F238E27FC236}">
                <a16:creationId xmlns:a16="http://schemas.microsoft.com/office/drawing/2014/main" id="{CB76FCD9-4BA2-EF40-972E-2994F48DCD93}"/>
              </a:ext>
            </a:extLst>
          </p:cNvPr>
          <p:cNvSpPr/>
          <p:nvPr/>
        </p:nvSpPr>
        <p:spPr bwMode="auto">
          <a:xfrm>
            <a:off x="4232650" y="5002300"/>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Task</a:t>
            </a:r>
          </a:p>
        </p:txBody>
      </p:sp>
      <p:sp>
        <p:nvSpPr>
          <p:cNvPr id="9" name="Rectangle 8">
            <a:extLst>
              <a:ext uri="{FF2B5EF4-FFF2-40B4-BE49-F238E27FC236}">
                <a16:creationId xmlns:a16="http://schemas.microsoft.com/office/drawing/2014/main" id="{28D204C6-5B9B-584A-90D6-3677443F4367}"/>
              </a:ext>
            </a:extLst>
          </p:cNvPr>
          <p:cNvSpPr/>
          <p:nvPr/>
        </p:nvSpPr>
        <p:spPr bwMode="auto">
          <a:xfrm>
            <a:off x="5957053" y="5403729"/>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Action</a:t>
            </a:r>
          </a:p>
        </p:txBody>
      </p:sp>
      <p:cxnSp>
        <p:nvCxnSpPr>
          <p:cNvPr id="11" name="Straight Arrow Connector 10">
            <a:extLst>
              <a:ext uri="{FF2B5EF4-FFF2-40B4-BE49-F238E27FC236}">
                <a16:creationId xmlns:a16="http://schemas.microsoft.com/office/drawing/2014/main" id="{76820A51-1EBE-3343-BA39-AA165852F781}"/>
              </a:ext>
            </a:extLst>
          </p:cNvPr>
          <p:cNvCxnSpPr>
            <a:cxnSpLocks/>
            <a:stCxn id="5" idx="3"/>
            <a:endCxn id="6" idx="0"/>
          </p:cNvCxnSpPr>
          <p:nvPr/>
        </p:nvCxnSpPr>
        <p:spPr bwMode="auto">
          <a:xfrm>
            <a:off x="2221675" y="4128023"/>
            <a:ext cx="739414" cy="51718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2" name="Rectangle 11">
            <a:extLst>
              <a:ext uri="{FF2B5EF4-FFF2-40B4-BE49-F238E27FC236}">
                <a16:creationId xmlns:a16="http://schemas.microsoft.com/office/drawing/2014/main" id="{0F55F8B9-86D1-E749-9D45-65064BD8BFC2}"/>
              </a:ext>
            </a:extLst>
          </p:cNvPr>
          <p:cNvSpPr/>
          <p:nvPr/>
        </p:nvSpPr>
        <p:spPr>
          <a:xfrm>
            <a:off x="2384786" y="3943357"/>
            <a:ext cx="838200" cy="369332"/>
          </a:xfrm>
          <a:prstGeom prst="rect">
            <a:avLst/>
          </a:prstGeom>
        </p:spPr>
        <p:txBody>
          <a:bodyPr wrap="square">
            <a:spAutoFit/>
          </a:bodyPr>
          <a:lstStyle/>
          <a:p>
            <a:r>
              <a:rPr lang="en-US" sz="900" b="0" dirty="0"/>
              <a:t>Has 1 .. Inter-related</a:t>
            </a:r>
          </a:p>
        </p:txBody>
      </p:sp>
      <p:cxnSp>
        <p:nvCxnSpPr>
          <p:cNvPr id="13" name="Straight Arrow Connector 12">
            <a:extLst>
              <a:ext uri="{FF2B5EF4-FFF2-40B4-BE49-F238E27FC236}">
                <a16:creationId xmlns:a16="http://schemas.microsoft.com/office/drawing/2014/main" id="{4529AF3A-9FCF-4742-918A-DD5291CE426A}"/>
              </a:ext>
            </a:extLst>
          </p:cNvPr>
          <p:cNvCxnSpPr>
            <a:cxnSpLocks/>
            <a:stCxn id="7" idx="2"/>
            <a:endCxn id="8" idx="0"/>
          </p:cNvCxnSpPr>
          <p:nvPr/>
        </p:nvCxnSpPr>
        <p:spPr bwMode="auto">
          <a:xfrm>
            <a:off x="4457700" y="4496196"/>
            <a:ext cx="270250" cy="506104"/>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6" name="Rectangle 15">
            <a:extLst>
              <a:ext uri="{FF2B5EF4-FFF2-40B4-BE49-F238E27FC236}">
                <a16:creationId xmlns:a16="http://schemas.microsoft.com/office/drawing/2014/main" id="{BF622C40-60C7-9B4B-B0A1-BB09BDE5D199}"/>
              </a:ext>
            </a:extLst>
          </p:cNvPr>
          <p:cNvSpPr/>
          <p:nvPr/>
        </p:nvSpPr>
        <p:spPr>
          <a:xfrm>
            <a:off x="3073701" y="4968761"/>
            <a:ext cx="883634" cy="369332"/>
          </a:xfrm>
          <a:prstGeom prst="rect">
            <a:avLst/>
          </a:prstGeom>
        </p:spPr>
        <p:txBody>
          <a:bodyPr wrap="square">
            <a:spAutoFit/>
          </a:bodyPr>
          <a:lstStyle/>
          <a:p>
            <a:r>
              <a:rPr lang="en-US" sz="900" b="0" dirty="0"/>
              <a:t>Has cohesive set of 1 ..</a:t>
            </a:r>
          </a:p>
        </p:txBody>
      </p:sp>
      <p:cxnSp>
        <p:nvCxnSpPr>
          <p:cNvPr id="17" name="Straight Arrow Connector 16">
            <a:extLst>
              <a:ext uri="{FF2B5EF4-FFF2-40B4-BE49-F238E27FC236}">
                <a16:creationId xmlns:a16="http://schemas.microsoft.com/office/drawing/2014/main" id="{C5AD3588-0C12-A84E-B332-835F004F6EC1}"/>
              </a:ext>
            </a:extLst>
          </p:cNvPr>
          <p:cNvCxnSpPr>
            <a:cxnSpLocks/>
            <a:stCxn id="6" idx="3"/>
            <a:endCxn id="8" idx="1"/>
          </p:cNvCxnSpPr>
          <p:nvPr/>
        </p:nvCxnSpPr>
        <p:spPr bwMode="auto">
          <a:xfrm>
            <a:off x="3380189" y="4797605"/>
            <a:ext cx="852461" cy="35709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3" name="Rectangle 22">
            <a:extLst>
              <a:ext uri="{FF2B5EF4-FFF2-40B4-BE49-F238E27FC236}">
                <a16:creationId xmlns:a16="http://schemas.microsoft.com/office/drawing/2014/main" id="{A5677463-527F-5F4F-9A4C-03A65268AC30}"/>
              </a:ext>
            </a:extLst>
          </p:cNvPr>
          <p:cNvSpPr/>
          <p:nvPr/>
        </p:nvSpPr>
        <p:spPr>
          <a:xfrm>
            <a:off x="4543737" y="4532367"/>
            <a:ext cx="1114408" cy="230832"/>
          </a:xfrm>
          <a:prstGeom prst="rect">
            <a:avLst/>
          </a:prstGeom>
        </p:spPr>
        <p:txBody>
          <a:bodyPr wrap="none">
            <a:spAutoFit/>
          </a:bodyPr>
          <a:lstStyle/>
          <a:p>
            <a:r>
              <a:rPr lang="en-US" sz="900" b="0" dirty="0"/>
              <a:t>Ordered set of 1 ..</a:t>
            </a:r>
          </a:p>
        </p:txBody>
      </p:sp>
      <p:cxnSp>
        <p:nvCxnSpPr>
          <p:cNvPr id="24" name="Straight Arrow Connector 23">
            <a:extLst>
              <a:ext uri="{FF2B5EF4-FFF2-40B4-BE49-F238E27FC236}">
                <a16:creationId xmlns:a16="http://schemas.microsoft.com/office/drawing/2014/main" id="{081ABF0E-23A2-014D-8A67-C84A0E658773}"/>
              </a:ext>
            </a:extLst>
          </p:cNvPr>
          <p:cNvCxnSpPr>
            <a:cxnSpLocks/>
            <a:stCxn id="8" idx="3"/>
            <a:endCxn id="9" idx="1"/>
          </p:cNvCxnSpPr>
          <p:nvPr/>
        </p:nvCxnSpPr>
        <p:spPr bwMode="auto">
          <a:xfrm>
            <a:off x="5223250" y="5154700"/>
            <a:ext cx="733803" cy="401429"/>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9" name="Rectangle 28">
            <a:extLst>
              <a:ext uri="{FF2B5EF4-FFF2-40B4-BE49-F238E27FC236}">
                <a16:creationId xmlns:a16="http://schemas.microsoft.com/office/drawing/2014/main" id="{2E7D41CA-89EE-4B4F-B189-199A2CFB2281}"/>
              </a:ext>
            </a:extLst>
          </p:cNvPr>
          <p:cNvSpPr/>
          <p:nvPr/>
        </p:nvSpPr>
        <p:spPr>
          <a:xfrm>
            <a:off x="5318440" y="5025971"/>
            <a:ext cx="800219" cy="230832"/>
          </a:xfrm>
          <a:prstGeom prst="rect">
            <a:avLst/>
          </a:prstGeom>
        </p:spPr>
        <p:txBody>
          <a:bodyPr wrap="none">
            <a:spAutoFit/>
          </a:bodyPr>
          <a:lstStyle/>
          <a:p>
            <a:r>
              <a:rPr lang="en-US" sz="900" b="0" dirty="0"/>
              <a:t>Performs …</a:t>
            </a:r>
          </a:p>
        </p:txBody>
      </p:sp>
      <p:sp>
        <p:nvSpPr>
          <p:cNvPr id="30" name="Rectangle 29">
            <a:extLst>
              <a:ext uri="{FF2B5EF4-FFF2-40B4-BE49-F238E27FC236}">
                <a16:creationId xmlns:a16="http://schemas.microsoft.com/office/drawing/2014/main" id="{ACF7FD29-260C-674F-8415-88AB152B09A0}"/>
              </a:ext>
            </a:extLst>
          </p:cNvPr>
          <p:cNvSpPr/>
          <p:nvPr/>
        </p:nvSpPr>
        <p:spPr bwMode="auto">
          <a:xfrm>
            <a:off x="1663157" y="533809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Product</a:t>
            </a:r>
          </a:p>
        </p:txBody>
      </p:sp>
      <p:cxnSp>
        <p:nvCxnSpPr>
          <p:cNvPr id="31" name="Straight Arrow Connector 30">
            <a:extLst>
              <a:ext uri="{FF2B5EF4-FFF2-40B4-BE49-F238E27FC236}">
                <a16:creationId xmlns:a16="http://schemas.microsoft.com/office/drawing/2014/main" id="{86197375-4FC7-2F4D-9AE4-2D44E7B7DD35}"/>
              </a:ext>
            </a:extLst>
          </p:cNvPr>
          <p:cNvCxnSpPr>
            <a:cxnSpLocks/>
            <a:stCxn id="5" idx="2"/>
            <a:endCxn id="30" idx="0"/>
          </p:cNvCxnSpPr>
          <p:nvPr/>
        </p:nvCxnSpPr>
        <p:spPr bwMode="auto">
          <a:xfrm>
            <a:off x="1802575" y="4280423"/>
            <a:ext cx="279682" cy="105767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6" name="Rectangle 35">
            <a:extLst>
              <a:ext uri="{FF2B5EF4-FFF2-40B4-BE49-F238E27FC236}">
                <a16:creationId xmlns:a16="http://schemas.microsoft.com/office/drawing/2014/main" id="{70F4A63B-AAFC-9042-8050-0D059E827206}"/>
              </a:ext>
            </a:extLst>
          </p:cNvPr>
          <p:cNvSpPr/>
          <p:nvPr/>
        </p:nvSpPr>
        <p:spPr>
          <a:xfrm>
            <a:off x="1183320" y="4546007"/>
            <a:ext cx="671979" cy="230832"/>
          </a:xfrm>
          <a:prstGeom prst="rect">
            <a:avLst/>
          </a:prstGeom>
        </p:spPr>
        <p:txBody>
          <a:bodyPr wrap="none">
            <a:spAutoFit/>
          </a:bodyPr>
          <a:lstStyle/>
          <a:p>
            <a:r>
              <a:rPr lang="en-US" sz="900" b="0" dirty="0"/>
              <a:t>Produces</a:t>
            </a:r>
          </a:p>
        </p:txBody>
      </p:sp>
      <p:sp>
        <p:nvSpPr>
          <p:cNvPr id="38" name="Rectangle 37">
            <a:extLst>
              <a:ext uri="{FF2B5EF4-FFF2-40B4-BE49-F238E27FC236}">
                <a16:creationId xmlns:a16="http://schemas.microsoft.com/office/drawing/2014/main" id="{24E9E399-40F2-5744-99B6-D4A3C185AA53}"/>
              </a:ext>
            </a:extLst>
          </p:cNvPr>
          <p:cNvSpPr/>
          <p:nvPr/>
        </p:nvSpPr>
        <p:spPr bwMode="auto">
          <a:xfrm>
            <a:off x="4605641" y="5761601"/>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Work</a:t>
            </a:r>
          </a:p>
        </p:txBody>
      </p:sp>
      <p:cxnSp>
        <p:nvCxnSpPr>
          <p:cNvPr id="39" name="Straight Arrow Connector 38">
            <a:extLst>
              <a:ext uri="{FF2B5EF4-FFF2-40B4-BE49-F238E27FC236}">
                <a16:creationId xmlns:a16="http://schemas.microsoft.com/office/drawing/2014/main" id="{189AA355-BB0F-FB42-96A1-8E66E12A017D}"/>
              </a:ext>
            </a:extLst>
          </p:cNvPr>
          <p:cNvCxnSpPr>
            <a:cxnSpLocks/>
            <a:stCxn id="8" idx="2"/>
            <a:endCxn id="38" idx="0"/>
          </p:cNvCxnSpPr>
          <p:nvPr/>
        </p:nvCxnSpPr>
        <p:spPr bwMode="auto">
          <a:xfrm>
            <a:off x="4727950" y="5307100"/>
            <a:ext cx="372991" cy="45450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3" name="Rectangle 42">
            <a:extLst>
              <a:ext uri="{FF2B5EF4-FFF2-40B4-BE49-F238E27FC236}">
                <a16:creationId xmlns:a16="http://schemas.microsoft.com/office/drawing/2014/main" id="{AE5C02DE-7C78-5543-923F-DA0A5793B687}"/>
              </a:ext>
            </a:extLst>
          </p:cNvPr>
          <p:cNvSpPr/>
          <p:nvPr/>
        </p:nvSpPr>
        <p:spPr>
          <a:xfrm>
            <a:off x="4947714" y="5440713"/>
            <a:ext cx="421910" cy="230832"/>
          </a:xfrm>
          <a:prstGeom prst="rect">
            <a:avLst/>
          </a:prstGeom>
        </p:spPr>
        <p:txBody>
          <a:bodyPr wrap="none">
            <a:spAutoFit/>
          </a:bodyPr>
          <a:lstStyle/>
          <a:p>
            <a:r>
              <a:rPr lang="en-US" sz="900" b="0" dirty="0"/>
              <a:t>Is …</a:t>
            </a:r>
          </a:p>
        </p:txBody>
      </p:sp>
      <p:sp>
        <p:nvSpPr>
          <p:cNvPr id="45" name="Rectangle 44">
            <a:extLst>
              <a:ext uri="{FF2B5EF4-FFF2-40B4-BE49-F238E27FC236}">
                <a16:creationId xmlns:a16="http://schemas.microsoft.com/office/drawing/2014/main" id="{B5AC44EF-102E-2942-B54D-026F58852C07}"/>
              </a:ext>
            </a:extLst>
          </p:cNvPr>
          <p:cNvSpPr/>
          <p:nvPr/>
        </p:nvSpPr>
        <p:spPr bwMode="auto">
          <a:xfrm>
            <a:off x="7174675" y="6157596"/>
            <a:ext cx="990600" cy="369332"/>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err="1">
                <a:ln>
                  <a:noFill/>
                </a:ln>
                <a:solidFill>
                  <a:schemeClr val="tx1"/>
                </a:solidFill>
                <a:effectLst/>
                <a:latin typeface="Arial" pitchFamily="-107" charset="0"/>
              </a:rPr>
              <a:t>OperationsObject</a:t>
            </a:r>
            <a:endParaRPr kumimoji="0" lang="en-US" sz="1200" b="1" i="0" u="none" strike="noStrike" cap="none" normalizeH="0" baseline="0" dirty="0">
              <a:ln>
                <a:noFill/>
              </a:ln>
              <a:solidFill>
                <a:schemeClr val="tx1"/>
              </a:solidFill>
              <a:effectLst/>
              <a:latin typeface="Arial" pitchFamily="-107" charset="0"/>
            </a:endParaRPr>
          </a:p>
        </p:txBody>
      </p:sp>
      <p:cxnSp>
        <p:nvCxnSpPr>
          <p:cNvPr id="46" name="Straight Arrow Connector 45">
            <a:extLst>
              <a:ext uri="{FF2B5EF4-FFF2-40B4-BE49-F238E27FC236}">
                <a16:creationId xmlns:a16="http://schemas.microsoft.com/office/drawing/2014/main" id="{DDD542FF-0109-3C49-8688-F23143927A4F}"/>
              </a:ext>
            </a:extLst>
          </p:cNvPr>
          <p:cNvCxnSpPr>
            <a:cxnSpLocks/>
            <a:stCxn id="9" idx="3"/>
            <a:endCxn id="45" idx="0"/>
          </p:cNvCxnSpPr>
          <p:nvPr/>
        </p:nvCxnSpPr>
        <p:spPr bwMode="auto">
          <a:xfrm>
            <a:off x="6947653" y="5556129"/>
            <a:ext cx="722322" cy="601467"/>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7" name="Rectangle 46">
            <a:extLst>
              <a:ext uri="{FF2B5EF4-FFF2-40B4-BE49-F238E27FC236}">
                <a16:creationId xmlns:a16="http://schemas.microsoft.com/office/drawing/2014/main" id="{7D95B418-8042-5E47-9C74-33CACDDF34A7}"/>
              </a:ext>
            </a:extLst>
          </p:cNvPr>
          <p:cNvSpPr/>
          <p:nvPr/>
        </p:nvSpPr>
        <p:spPr>
          <a:xfrm>
            <a:off x="7095734" y="5355414"/>
            <a:ext cx="821891" cy="369332"/>
          </a:xfrm>
          <a:prstGeom prst="rect">
            <a:avLst/>
          </a:prstGeom>
        </p:spPr>
        <p:txBody>
          <a:bodyPr wrap="square">
            <a:spAutoFit/>
          </a:bodyPr>
          <a:lstStyle/>
          <a:p>
            <a:r>
              <a:rPr lang="en-US" sz="900" b="0" dirty="0"/>
              <a:t>Occurs  within …</a:t>
            </a:r>
          </a:p>
        </p:txBody>
      </p:sp>
    </p:spTree>
    <p:extLst>
      <p:ext uri="{BB962C8B-B14F-4D97-AF65-F5344CB8AC3E}">
        <p14:creationId xmlns:p14="http://schemas.microsoft.com/office/powerpoint/2010/main" val="4013725620"/>
      </p:ext>
    </p:extLst>
  </p:cSld>
  <p:clrMapOvr>
    <a:masterClrMapping/>
  </p:clrMapOvr>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197652</TotalTime>
  <Pages>51</Pages>
  <Words>3515</Words>
  <Application>Microsoft Macintosh PowerPoint</Application>
  <PresentationFormat>Letter Paper (8.5x11 in)</PresentationFormat>
  <Paragraphs>749</Paragraphs>
  <Slides>25</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Arial</vt:lpstr>
      <vt:lpstr>Century Gothic</vt:lpstr>
      <vt:lpstr>Times New Roman</vt:lpstr>
      <vt:lpstr>TMOD Presentations</vt:lpstr>
      <vt:lpstr>Bitmap Image</vt:lpstr>
      <vt:lpstr>PowerPoint Presentation</vt:lpstr>
      <vt:lpstr>Revision of the Reference Architecture for  Space Data Systems (RASDS)</vt:lpstr>
      <vt:lpstr>PowerPoint Presentation</vt:lpstr>
      <vt:lpstr>PowerPoint Presentation</vt:lpstr>
      <vt:lpstr>RASDS Object Hierarchies</vt:lpstr>
      <vt:lpstr>System Decomposition Profile</vt:lpstr>
      <vt:lpstr>SysML Example of System Decomposition</vt:lpstr>
      <vt:lpstr>Operational Viewpoint Definitions of Terms</vt:lpstr>
      <vt:lpstr>Operations Viewpoint Definitions of Terms</vt:lpstr>
      <vt:lpstr>Operations Meta-model (OWL)</vt:lpstr>
      <vt:lpstr>Relationships between different views</vt:lpstr>
      <vt:lpstr>Functional Viewpoint – Telemetry &amp; Mission Operations Functions &amp; Service Interfaces</vt:lpstr>
      <vt:lpstr>Operations Viewpoint - Activity Diagram</vt:lpstr>
      <vt:lpstr>“Singing and Dancing” Views</vt:lpstr>
      <vt:lpstr>Functional &amp; Activity Diagram Tracking #1</vt:lpstr>
      <vt:lpstr>Functional &amp; Activity Diagram Tracking #2</vt:lpstr>
      <vt:lpstr>Functional &amp; Activity Diagram Tracking #3</vt:lpstr>
      <vt:lpstr>Functional &amp; Activity Diagram Tracking #4</vt:lpstr>
      <vt:lpstr>BACKUP</vt:lpstr>
      <vt:lpstr>ASL Example: Mission Control functional decomposition</vt:lpstr>
      <vt:lpstr>Alternate Functional &amp; Protocol Diagram (for a Single Process) </vt:lpstr>
      <vt:lpstr>PowerPoint Presentation</vt:lpstr>
      <vt:lpstr>SAWG Observations on Terminology</vt:lpstr>
      <vt:lpstr>DoDAF Services Viewpoint </vt:lpstr>
      <vt:lpstr>DoDAF Services Viewpoint, cont Possible Model Views</vt:lpstr>
    </vt:vector>
  </TitlesOfParts>
  <Company>NASA / 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Shames</dc:creator>
  <cp:keywords/>
  <dc:description/>
  <cp:lastModifiedBy>Peter Shames</cp:lastModifiedBy>
  <cp:revision>273</cp:revision>
  <cp:lastPrinted>2021-06-16T17:22:59Z</cp:lastPrinted>
  <dcterms:created xsi:type="dcterms:W3CDTF">2009-09-30T14:54:45Z</dcterms:created>
  <dcterms:modified xsi:type="dcterms:W3CDTF">2021-07-13T00:50:05Z</dcterms:modified>
</cp:coreProperties>
</file>