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01"/>
    <p:restoredTop sz="94657"/>
  </p:normalViewPr>
  <p:slideViewPr>
    <p:cSldViewPr snapToGrid="0" snapToObjects="1">
      <p:cViewPr varScale="1">
        <p:scale>
          <a:sx n="149" d="100"/>
          <a:sy n="149" d="100"/>
        </p:scale>
        <p:origin x="208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BE65D-5304-4248-9560-ED233911B9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E987F5-612F-C446-9DFE-F12C648E2E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04AF2E-3234-B146-B036-7BB20F8FB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5E1F-ED83-C84C-8E2C-253AB032E455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99EEE6-CD7D-4B41-BFD4-78C5B66A7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1FBE1-94AD-1446-98BA-D2FEC6A68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7261-D01C-C048-AE89-E6EFC44DB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366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464E0-21CC-3C42-994E-6412F153E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162A4E-18DD-2842-A0D5-667CC3CA51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8AF67-07F5-D047-A7DE-51576FB66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5E1F-ED83-C84C-8E2C-253AB032E455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F4614-5313-FD49-933C-287817EAC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31623A-0C6B-3F4E-A458-838F3CBA4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7261-D01C-C048-AE89-E6EFC44DB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089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0056D6-AE82-AB43-B45B-F5B2BEE9AA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1E62A6-5DA6-664B-97F4-5AD32783F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A0CA6-50CF-7B4C-B558-2BA419507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5E1F-ED83-C84C-8E2C-253AB032E455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2D057-0206-7048-BE80-FEC440F37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C775F4-F559-A843-8779-0A9041B09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7261-D01C-C048-AE89-E6EFC44DB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456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5501B-DF89-9D4C-8767-5ECB6A8B9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D586F-2160-304A-8E16-F69244417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540B6A-33E9-B840-BCC5-0E674CF82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5E1F-ED83-C84C-8E2C-253AB032E455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8D8A8-2B61-D643-8CDB-6F163AEBF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1FA08C-449D-0E41-85EF-96E46774C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7261-D01C-C048-AE89-E6EFC44DB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6B452-E10F-E74A-AEE8-7E4C49F41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4EEDEC-2FB5-B349-9890-36BB962B6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9BFD5-03EF-B744-A163-E31D95D25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5E1F-ED83-C84C-8E2C-253AB032E455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C92053-3196-E94F-8D9E-D14427AA6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5AE80-CCD8-DF40-838F-C61FB7888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7261-D01C-C048-AE89-E6EFC44DB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650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3286-082C-2E42-A94C-BF9D7201A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54438-063B-BD40-9CD2-FB6A0F40DE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EE1FB-C3DD-E646-93B5-6A74494BB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010599-CF38-4F40-AF8E-98810D1D1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5E1F-ED83-C84C-8E2C-253AB032E455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B23A39-ACAC-7247-8E9F-452D4F51F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8F689B-0B9A-CF45-AB37-3C5BC8698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7261-D01C-C048-AE89-E6EFC44DB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327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5E307-FAD3-7A4B-B828-6ED7C6049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C62341-1AB1-114B-9963-081F428F2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28D8D8-F66B-8D4F-AA09-74587F2C2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65AC05-1792-FC46-8844-DCF52FD552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46A785-1A96-6D4D-A126-C7EC4F245B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897D72-BDB9-3242-BE46-20743ED84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5E1F-ED83-C84C-8E2C-253AB032E455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EA091C-4FFB-2F43-B6FC-542324E2D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15CF28-E539-C644-80D2-ED509537D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7261-D01C-C048-AE89-E6EFC44DB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487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EE98C-A893-244C-A2F3-3DF96032B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8E6E94-E426-7C47-BA37-A61E0C83F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5E1F-ED83-C84C-8E2C-253AB032E455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CE86E-E3B9-C446-884E-1DA2FE436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2AA2FD-0208-7C4E-8728-9DB839BBB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7261-D01C-C048-AE89-E6EFC44DB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911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15ED51-F1BC-A34E-AAAF-8A605FF7C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5E1F-ED83-C84C-8E2C-253AB032E455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308948-936C-C445-8C11-CC5181535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F5E4F9-7581-AC41-8978-D1C58CB23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7261-D01C-C048-AE89-E6EFC44DB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22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58137-6409-2A48-B1FD-D3738C12E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4A198-D2EA-2041-B3B2-84130F622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A02059-52A7-5D46-85AD-920E47BC5E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7CFC22-776E-C642-B5C2-C5A737983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5E1F-ED83-C84C-8E2C-253AB032E455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8D2FCB-21CB-594D-AA54-08938CACD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9E6BD7-45A2-FE45-88BD-83DA85797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7261-D01C-C048-AE89-E6EFC44DB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76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ED832-549E-8D46-9792-FBB4A0306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62AE45-679B-3940-B993-DECD7673D6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5D466-F4CB-C14A-B9CE-FF0650638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B0388A-D507-7F4A-BADB-4BF3FBB2E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5E1F-ED83-C84C-8E2C-253AB032E455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191E77-B61F-E241-B31F-555B6B07D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0680D1-5373-C74D-B1B0-CC3447E92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7261-D01C-C048-AE89-E6EFC44DB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945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BB4F35-9910-0041-ABB2-4259931B4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05F19D-3678-1B46-9A38-99C0D6C74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0F6643-FD90-9541-8024-534057A9BF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75E1F-ED83-C84C-8E2C-253AB032E455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4E6CE-53E7-1849-9A6C-8CC1D016C8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C6839-3EE9-9143-9448-64BFF4DF04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47261-D01C-C048-AE89-E6EFC44DB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71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Holger Dreihahn\Documents\Projects\EPS\Technical\Papers\Spaceops 2016\rosetta.png">
            <a:extLst>
              <a:ext uri="{FF2B5EF4-FFF2-40B4-BE49-F238E27FC236}">
                <a16:creationId xmlns:a16="http://schemas.microsoft.com/office/drawing/2014/main" id="{DCFC8A8D-209C-F042-849C-DB318692FE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35" y="375502"/>
            <a:ext cx="462094" cy="325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CB47BCB8-C036-0540-A028-3E6AA9AFA06B}"/>
              </a:ext>
            </a:extLst>
          </p:cNvPr>
          <p:cNvSpPr/>
          <p:nvPr/>
        </p:nvSpPr>
        <p:spPr>
          <a:xfrm>
            <a:off x="347735" y="299120"/>
            <a:ext cx="2606480" cy="2010327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Spacecraft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BE09B3-EFCD-9542-AD77-ED0407EB02BB}"/>
              </a:ext>
            </a:extLst>
          </p:cNvPr>
          <p:cNvSpPr/>
          <p:nvPr/>
        </p:nvSpPr>
        <p:spPr>
          <a:xfrm>
            <a:off x="566456" y="792274"/>
            <a:ext cx="914400" cy="13598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CFDP entity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7E9E68C3-D860-214A-96FD-6739658AF855}"/>
              </a:ext>
            </a:extLst>
          </p:cNvPr>
          <p:cNvSpPr/>
          <p:nvPr/>
        </p:nvSpPr>
        <p:spPr>
          <a:xfrm>
            <a:off x="3387970" y="299120"/>
            <a:ext cx="4454768" cy="2010328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ESLT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9CFA77-126B-B74A-A502-053528763711}"/>
              </a:ext>
            </a:extLst>
          </p:cNvPr>
          <p:cNvSpPr/>
          <p:nvPr/>
        </p:nvSpPr>
        <p:spPr>
          <a:xfrm>
            <a:off x="5014816" y="797168"/>
            <a:ext cx="1101425" cy="6799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CFDP entity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3AD731-28D5-E947-9244-B0D04E7CA946}"/>
              </a:ext>
            </a:extLst>
          </p:cNvPr>
          <p:cNvSpPr/>
          <p:nvPr/>
        </p:nvSpPr>
        <p:spPr>
          <a:xfrm>
            <a:off x="6403455" y="797166"/>
            <a:ext cx="1101425" cy="6799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RCFDP Provider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F9F76D6B-A510-2F47-8EA9-E2A3864EE85B}"/>
              </a:ext>
            </a:extLst>
          </p:cNvPr>
          <p:cNvSpPr/>
          <p:nvPr/>
        </p:nvSpPr>
        <p:spPr>
          <a:xfrm>
            <a:off x="8487508" y="299120"/>
            <a:ext cx="3130062" cy="2010328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Earth User Node (CC)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753A3C2-9CF0-DE4A-826A-49C3AAC550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9811" y="375502"/>
            <a:ext cx="234586" cy="384867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599CC4A-4FFC-1449-904C-67CA61EAE561}"/>
              </a:ext>
            </a:extLst>
          </p:cNvPr>
          <p:cNvSpPr/>
          <p:nvPr/>
        </p:nvSpPr>
        <p:spPr>
          <a:xfrm>
            <a:off x="6403454" y="1553307"/>
            <a:ext cx="1101425" cy="6799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CLTU Provider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FE80295-A041-1C4B-80FD-D6DA5D601392}"/>
              </a:ext>
            </a:extLst>
          </p:cNvPr>
          <p:cNvSpPr/>
          <p:nvPr/>
        </p:nvSpPr>
        <p:spPr>
          <a:xfrm>
            <a:off x="8804033" y="797166"/>
            <a:ext cx="1101425" cy="6799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RCFDP User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C72BD0-784A-A04C-8DC3-B80FD9C4B55C}"/>
              </a:ext>
            </a:extLst>
          </p:cNvPr>
          <p:cNvSpPr/>
          <p:nvPr/>
        </p:nvSpPr>
        <p:spPr>
          <a:xfrm>
            <a:off x="8804033" y="1553307"/>
            <a:ext cx="1101425" cy="6799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CLTU User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CA3714-F651-A245-B527-90FB924BE4C0}"/>
              </a:ext>
            </a:extLst>
          </p:cNvPr>
          <p:cNvSpPr/>
          <p:nvPr/>
        </p:nvSpPr>
        <p:spPr>
          <a:xfrm>
            <a:off x="10210801" y="797166"/>
            <a:ext cx="1101425" cy="14360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…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1642434-C567-CD40-BD1B-C087479FC53C}"/>
              </a:ext>
            </a:extLst>
          </p:cNvPr>
          <p:cNvSpPr/>
          <p:nvPr/>
        </p:nvSpPr>
        <p:spPr>
          <a:xfrm>
            <a:off x="3628079" y="797166"/>
            <a:ext cx="1101425" cy="13598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>
                <a:solidFill>
                  <a:schemeClr val="tx2"/>
                </a:solidFill>
              </a:rPr>
              <a:t>…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3DB4831-9834-C64E-9F9C-A19041AF4593}"/>
              </a:ext>
            </a:extLst>
          </p:cNvPr>
          <p:cNvSpPr/>
          <p:nvPr/>
        </p:nvSpPr>
        <p:spPr>
          <a:xfrm>
            <a:off x="1797381" y="802056"/>
            <a:ext cx="928507" cy="13500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…</a:t>
            </a:r>
          </a:p>
        </p:txBody>
      </p:sp>
      <p:sp>
        <p:nvSpPr>
          <p:cNvPr id="3" name="Arc 2">
            <a:extLst>
              <a:ext uri="{FF2B5EF4-FFF2-40B4-BE49-F238E27FC236}">
                <a16:creationId xmlns:a16="http://schemas.microsoft.com/office/drawing/2014/main" id="{540CAE55-1CA7-6347-8B93-167DC1909BF1}"/>
              </a:ext>
            </a:extLst>
          </p:cNvPr>
          <p:cNvSpPr/>
          <p:nvPr/>
        </p:nvSpPr>
        <p:spPr>
          <a:xfrm>
            <a:off x="9378461" y="1172310"/>
            <a:ext cx="1055077" cy="703384"/>
          </a:xfrm>
          <a:prstGeom prst="arc">
            <a:avLst>
              <a:gd name="adj1" fmla="val 16200000"/>
              <a:gd name="adj2" fmla="val 5647964"/>
            </a:avLst>
          </a:prstGeom>
          <a:ln w="25400">
            <a:solidFill>
              <a:schemeClr val="tx2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1BBC497-7E03-9E43-96BE-C61FFB2B39D8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1482213" y="1137138"/>
            <a:ext cx="3532603" cy="0"/>
          </a:xfrm>
          <a:prstGeom prst="straightConnector1">
            <a:avLst/>
          </a:prstGeom>
          <a:ln w="19050">
            <a:solidFill>
              <a:schemeClr val="tx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DCBEF3F-F6F8-B645-869C-CB7C8C2D7F8C}"/>
              </a:ext>
            </a:extLst>
          </p:cNvPr>
          <p:cNvCxnSpPr>
            <a:cxnSpLocks/>
            <a:stCxn id="15" idx="1"/>
            <a:endCxn id="13" idx="3"/>
          </p:cNvCxnSpPr>
          <p:nvPr/>
        </p:nvCxnSpPr>
        <p:spPr>
          <a:xfrm flipH="1">
            <a:off x="7504879" y="1893278"/>
            <a:ext cx="1299154" cy="0"/>
          </a:xfrm>
          <a:prstGeom prst="straightConnector1">
            <a:avLst/>
          </a:prstGeom>
          <a:ln w="19050">
            <a:solidFill>
              <a:schemeClr val="tx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48CC55A-A4A3-B44F-9959-99A03B4F74D6}"/>
              </a:ext>
            </a:extLst>
          </p:cNvPr>
          <p:cNvCxnSpPr>
            <a:cxnSpLocks/>
            <a:stCxn id="13" idx="1"/>
          </p:cNvCxnSpPr>
          <p:nvPr/>
        </p:nvCxnSpPr>
        <p:spPr>
          <a:xfrm flipH="1">
            <a:off x="1493182" y="1893278"/>
            <a:ext cx="4910272" cy="14155"/>
          </a:xfrm>
          <a:prstGeom prst="straightConnector1">
            <a:avLst/>
          </a:prstGeom>
          <a:ln w="19050">
            <a:solidFill>
              <a:schemeClr val="tx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5C6A88B-360C-AD43-A5AE-6FEF43F90CE4}"/>
              </a:ext>
            </a:extLst>
          </p:cNvPr>
          <p:cNvCxnSpPr>
            <a:cxnSpLocks/>
            <a:stCxn id="11" idx="3"/>
            <a:endCxn id="14" idx="1"/>
          </p:cNvCxnSpPr>
          <p:nvPr/>
        </p:nvCxnSpPr>
        <p:spPr>
          <a:xfrm>
            <a:off x="7504880" y="1137137"/>
            <a:ext cx="1299153" cy="0"/>
          </a:xfrm>
          <a:prstGeom prst="straightConnector1">
            <a:avLst/>
          </a:prstGeom>
          <a:ln w="19050">
            <a:solidFill>
              <a:schemeClr val="tx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3259AF5-B167-2141-B4A7-06115E05D203}"/>
              </a:ext>
            </a:extLst>
          </p:cNvPr>
          <p:cNvCxnSpPr>
            <a:cxnSpLocks/>
            <a:stCxn id="10" idx="3"/>
          </p:cNvCxnSpPr>
          <p:nvPr/>
        </p:nvCxnSpPr>
        <p:spPr>
          <a:xfrm flipV="1">
            <a:off x="6116241" y="1137137"/>
            <a:ext cx="287213" cy="1"/>
          </a:xfrm>
          <a:prstGeom prst="straightConnector1">
            <a:avLst/>
          </a:prstGeom>
          <a:ln w="19050">
            <a:solidFill>
              <a:schemeClr val="tx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3">
            <a:extLst>
              <a:ext uri="{FF2B5EF4-FFF2-40B4-BE49-F238E27FC236}">
                <a16:creationId xmlns:a16="http://schemas.microsoft.com/office/drawing/2014/main" id="{0AD7445B-33F4-4D4D-A1B5-A95D5D9BD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9433" y="5922332"/>
            <a:ext cx="465313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RCFDP, “IOAG / ESLT version” –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Dreihahn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original</a:t>
            </a: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48818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Holger Dreihahn\Documents\Projects\EPS\Technical\Papers\Spaceops 2016\rosetta.png">
            <a:extLst>
              <a:ext uri="{FF2B5EF4-FFF2-40B4-BE49-F238E27FC236}">
                <a16:creationId xmlns:a16="http://schemas.microsoft.com/office/drawing/2014/main" id="{DCFC8A8D-209C-F042-849C-DB318692FE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35" y="375502"/>
            <a:ext cx="462094" cy="325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CB47BCB8-C036-0540-A028-3E6AA9AFA06B}"/>
              </a:ext>
            </a:extLst>
          </p:cNvPr>
          <p:cNvSpPr/>
          <p:nvPr/>
        </p:nvSpPr>
        <p:spPr>
          <a:xfrm>
            <a:off x="347735" y="299120"/>
            <a:ext cx="2606480" cy="2010327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Spacecraft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BE09B3-EFCD-9542-AD77-ED0407EB02BB}"/>
              </a:ext>
            </a:extLst>
          </p:cNvPr>
          <p:cNvSpPr/>
          <p:nvPr/>
        </p:nvSpPr>
        <p:spPr>
          <a:xfrm>
            <a:off x="566456" y="792274"/>
            <a:ext cx="914400" cy="13598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CFDP entity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7E9E68C3-D860-214A-96FD-6739658AF855}"/>
              </a:ext>
            </a:extLst>
          </p:cNvPr>
          <p:cNvSpPr/>
          <p:nvPr/>
        </p:nvSpPr>
        <p:spPr>
          <a:xfrm>
            <a:off x="3387970" y="299120"/>
            <a:ext cx="4314638" cy="2010328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ESLT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3AD731-28D5-E947-9244-B0D04E7CA946}"/>
              </a:ext>
            </a:extLst>
          </p:cNvPr>
          <p:cNvSpPr/>
          <p:nvPr/>
        </p:nvSpPr>
        <p:spPr>
          <a:xfrm>
            <a:off x="6403455" y="797166"/>
            <a:ext cx="1101425" cy="6799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RCFDP Provider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F9F76D6B-A510-2F47-8EA9-E2A3864EE85B}"/>
              </a:ext>
            </a:extLst>
          </p:cNvPr>
          <p:cNvSpPr/>
          <p:nvPr/>
        </p:nvSpPr>
        <p:spPr>
          <a:xfrm>
            <a:off x="8574675" y="299120"/>
            <a:ext cx="3523539" cy="2010328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Earth User Node (Files)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753A3C2-9CF0-DE4A-826A-49C3AAC550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9811" y="375502"/>
            <a:ext cx="234586" cy="384867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599CC4A-4FFC-1449-904C-67CA61EAE561}"/>
              </a:ext>
            </a:extLst>
          </p:cNvPr>
          <p:cNvSpPr/>
          <p:nvPr/>
        </p:nvSpPr>
        <p:spPr>
          <a:xfrm>
            <a:off x="4938376" y="1472220"/>
            <a:ext cx="1101425" cy="6799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CLTU Provider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FE80295-A041-1C4B-80FD-D6DA5D601392}"/>
              </a:ext>
            </a:extLst>
          </p:cNvPr>
          <p:cNvSpPr/>
          <p:nvPr/>
        </p:nvSpPr>
        <p:spPr>
          <a:xfrm>
            <a:off x="8804033" y="797166"/>
            <a:ext cx="1101425" cy="6799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RCFDP User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1642434-C567-CD40-BD1B-C087479FC53C}"/>
              </a:ext>
            </a:extLst>
          </p:cNvPr>
          <p:cNvSpPr/>
          <p:nvPr/>
        </p:nvSpPr>
        <p:spPr>
          <a:xfrm>
            <a:off x="3628079" y="797166"/>
            <a:ext cx="1101425" cy="13598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>
                <a:solidFill>
                  <a:schemeClr val="tx2"/>
                </a:solidFill>
              </a:rPr>
              <a:t>…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3DB4831-9834-C64E-9F9C-A19041AF4593}"/>
              </a:ext>
            </a:extLst>
          </p:cNvPr>
          <p:cNvSpPr/>
          <p:nvPr/>
        </p:nvSpPr>
        <p:spPr>
          <a:xfrm>
            <a:off x="1624463" y="802056"/>
            <a:ext cx="1101425" cy="13500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…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1BBC497-7E03-9E43-96BE-C61FFB2B39D8}"/>
              </a:ext>
            </a:extLst>
          </p:cNvPr>
          <p:cNvCxnSpPr>
            <a:cxnSpLocks/>
            <a:endCxn id="11" idx="1"/>
          </p:cNvCxnSpPr>
          <p:nvPr/>
        </p:nvCxnSpPr>
        <p:spPr>
          <a:xfrm flipV="1">
            <a:off x="1482213" y="1137137"/>
            <a:ext cx="4921242" cy="2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48CC55A-A4A3-B44F-9959-99A03B4F74D6}"/>
              </a:ext>
            </a:extLst>
          </p:cNvPr>
          <p:cNvCxnSpPr>
            <a:cxnSpLocks/>
            <a:stCxn id="13" idx="1"/>
          </p:cNvCxnSpPr>
          <p:nvPr/>
        </p:nvCxnSpPr>
        <p:spPr>
          <a:xfrm flipH="1" flipV="1">
            <a:off x="1480856" y="1812190"/>
            <a:ext cx="3457520" cy="1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5C6A88B-360C-AD43-A5AE-6FEF43F90CE4}"/>
              </a:ext>
            </a:extLst>
          </p:cNvPr>
          <p:cNvCxnSpPr>
            <a:cxnSpLocks/>
            <a:stCxn id="11" idx="3"/>
            <a:endCxn id="14" idx="1"/>
          </p:cNvCxnSpPr>
          <p:nvPr/>
        </p:nvCxnSpPr>
        <p:spPr>
          <a:xfrm>
            <a:off x="7504880" y="1137137"/>
            <a:ext cx="1299153" cy="0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D7662A26-2AF4-D74F-BFF7-D0C25906283B}"/>
              </a:ext>
            </a:extLst>
          </p:cNvPr>
          <p:cNvSpPr/>
          <p:nvPr/>
        </p:nvSpPr>
        <p:spPr>
          <a:xfrm>
            <a:off x="10221983" y="802055"/>
            <a:ext cx="1712112" cy="13500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CFDP </a:t>
            </a:r>
          </a:p>
          <a:p>
            <a:pPr algn="ctr"/>
            <a:r>
              <a:rPr lang="en-GB" dirty="0">
                <a:solidFill>
                  <a:schemeClr val="tx2"/>
                </a:solidFill>
              </a:rPr>
              <a:t>File Reconstruction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C8D88C5-64D5-3348-BBAB-9B5F255F6443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9905458" y="1137137"/>
            <a:ext cx="316525" cy="0"/>
          </a:xfrm>
          <a:prstGeom prst="straightConnector1">
            <a:avLst/>
          </a:prstGeom>
          <a:ln w="19050">
            <a:solidFill>
              <a:schemeClr val="tx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6F9A8DB2-5D02-8B4C-93EE-C1C420ACD838}"/>
              </a:ext>
            </a:extLst>
          </p:cNvPr>
          <p:cNvSpPr/>
          <p:nvPr/>
        </p:nvSpPr>
        <p:spPr>
          <a:xfrm>
            <a:off x="8656952" y="3382289"/>
            <a:ext cx="3441262" cy="2010328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Earth User Node (Control)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10B31CD-205D-1141-B8D0-27B7F3FCC5A0}"/>
              </a:ext>
            </a:extLst>
          </p:cNvPr>
          <p:cNvSpPr/>
          <p:nvPr/>
        </p:nvSpPr>
        <p:spPr>
          <a:xfrm>
            <a:off x="8973477" y="3856889"/>
            <a:ext cx="1101425" cy="6799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RCFDP User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4902B8A-BA22-FA47-8B75-20E09524D648}"/>
              </a:ext>
            </a:extLst>
          </p:cNvPr>
          <p:cNvSpPr/>
          <p:nvPr/>
        </p:nvSpPr>
        <p:spPr>
          <a:xfrm>
            <a:off x="10391427" y="3861779"/>
            <a:ext cx="1542668" cy="1432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CFDP protocol entity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7A59123-B5CF-DE45-816A-B3C41323E010}"/>
              </a:ext>
            </a:extLst>
          </p:cNvPr>
          <p:cNvCxnSpPr>
            <a:cxnSpLocks/>
            <a:stCxn id="33" idx="3"/>
          </p:cNvCxnSpPr>
          <p:nvPr/>
        </p:nvCxnSpPr>
        <p:spPr>
          <a:xfrm>
            <a:off x="10074902" y="4196860"/>
            <a:ext cx="316525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587173C9-C9D4-F441-A06E-F8862FE338E6}"/>
              </a:ext>
            </a:extLst>
          </p:cNvPr>
          <p:cNvSpPr/>
          <p:nvPr/>
        </p:nvSpPr>
        <p:spPr>
          <a:xfrm>
            <a:off x="8973477" y="4613998"/>
            <a:ext cx="1101425" cy="6799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CLTU User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1D2CFAD-21BA-FA42-8EB8-D08BA6D61984}"/>
              </a:ext>
            </a:extLst>
          </p:cNvPr>
          <p:cNvCxnSpPr>
            <a:cxnSpLocks/>
            <a:endCxn id="36" idx="3"/>
          </p:cNvCxnSpPr>
          <p:nvPr/>
        </p:nvCxnSpPr>
        <p:spPr>
          <a:xfrm flipH="1" flipV="1">
            <a:off x="10074902" y="4953969"/>
            <a:ext cx="316526" cy="4894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>
            <a:extLst>
              <a:ext uri="{FF2B5EF4-FFF2-40B4-BE49-F238E27FC236}">
                <a16:creationId xmlns:a16="http://schemas.microsoft.com/office/drawing/2014/main" id="{22CD80E3-4509-9143-9853-52F07EF0E64A}"/>
              </a:ext>
            </a:extLst>
          </p:cNvPr>
          <p:cNvCxnSpPr>
            <a:endCxn id="11" idx="2"/>
          </p:cNvCxnSpPr>
          <p:nvPr/>
        </p:nvCxnSpPr>
        <p:spPr>
          <a:xfrm rot="16200000" flipV="1">
            <a:off x="6592224" y="1839052"/>
            <a:ext cx="2743199" cy="2019309"/>
          </a:xfrm>
          <a:prstGeom prst="bentConnector3">
            <a:avLst>
              <a:gd name="adj1" fmla="val -427"/>
            </a:avLst>
          </a:prstGeom>
          <a:ln w="1905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>
            <a:extLst>
              <a:ext uri="{FF2B5EF4-FFF2-40B4-BE49-F238E27FC236}">
                <a16:creationId xmlns:a16="http://schemas.microsoft.com/office/drawing/2014/main" id="{A0656FDB-B39C-9A48-AE78-F71E42F2F739}"/>
              </a:ext>
            </a:extLst>
          </p:cNvPr>
          <p:cNvCxnSpPr>
            <a:cxnSpLocks/>
            <a:stCxn id="36" idx="1"/>
            <a:endCxn id="13" idx="2"/>
          </p:cNvCxnSpPr>
          <p:nvPr/>
        </p:nvCxnSpPr>
        <p:spPr>
          <a:xfrm rot="10800000">
            <a:off x="5489089" y="2152161"/>
            <a:ext cx="3484388" cy="2801808"/>
          </a:xfrm>
          <a:prstGeom prst="bentConnector2">
            <a:avLst/>
          </a:prstGeom>
          <a:ln w="19050">
            <a:solidFill>
              <a:srgbClr val="FF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9064DDBA-4087-164B-8842-F7BD7F2F9C15}"/>
              </a:ext>
            </a:extLst>
          </p:cNvPr>
          <p:cNvSpPr txBox="1"/>
          <p:nvPr/>
        </p:nvSpPr>
        <p:spPr>
          <a:xfrm>
            <a:off x="7627712" y="845457"/>
            <a:ext cx="1043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&lt;&lt;full&gt;&gt;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7D2AA17-C3F7-5842-8E5F-398970EB0EFB}"/>
              </a:ext>
            </a:extLst>
          </p:cNvPr>
          <p:cNvSpPr txBox="1"/>
          <p:nvPr/>
        </p:nvSpPr>
        <p:spPr>
          <a:xfrm>
            <a:off x="6996710" y="3912528"/>
            <a:ext cx="1366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&lt;&lt;reduced&gt;&gt;</a:t>
            </a:r>
          </a:p>
        </p:txBody>
      </p:sp>
      <p:sp>
        <p:nvSpPr>
          <p:cNvPr id="29" name="Rectangle 23">
            <a:extLst>
              <a:ext uri="{FF2B5EF4-FFF2-40B4-BE49-F238E27FC236}">
                <a16:creationId xmlns:a16="http://schemas.microsoft.com/office/drawing/2014/main" id="{D599770D-11EF-E44A-99B1-D370E048E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3" y="5922334"/>
            <a:ext cx="560903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RCFDP, “Fully Distributed CFDP version” –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Dreihahn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original</a:t>
            </a: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40965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Holger Dreihahn\Documents\Projects\EPS\Technical\Papers\Spaceops 2016\rosetta.png">
            <a:extLst>
              <a:ext uri="{FF2B5EF4-FFF2-40B4-BE49-F238E27FC236}">
                <a16:creationId xmlns:a16="http://schemas.microsoft.com/office/drawing/2014/main" id="{DCFC8A8D-209C-F042-849C-DB318692FE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35" y="1043321"/>
            <a:ext cx="462094" cy="325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CB47BCB8-C036-0540-A028-3E6AA9AFA06B}"/>
              </a:ext>
            </a:extLst>
          </p:cNvPr>
          <p:cNvSpPr/>
          <p:nvPr/>
        </p:nvSpPr>
        <p:spPr>
          <a:xfrm>
            <a:off x="347735" y="966939"/>
            <a:ext cx="2606480" cy="2010327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b="1" dirty="0">
                <a:solidFill>
                  <a:schemeClr val="tx2"/>
                </a:solidFill>
              </a:rPr>
              <a:t>Spacecraft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BE09B3-EFCD-9542-AD77-ED0407EB02BB}"/>
              </a:ext>
            </a:extLst>
          </p:cNvPr>
          <p:cNvSpPr/>
          <p:nvPr/>
        </p:nvSpPr>
        <p:spPr>
          <a:xfrm>
            <a:off x="566456" y="1460093"/>
            <a:ext cx="914400" cy="13598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CFDP entity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7E9E68C3-D860-214A-96FD-6739658AF855}"/>
              </a:ext>
            </a:extLst>
          </p:cNvPr>
          <p:cNvSpPr/>
          <p:nvPr/>
        </p:nvSpPr>
        <p:spPr>
          <a:xfrm>
            <a:off x="3387970" y="966939"/>
            <a:ext cx="4454768" cy="2010328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b="1" dirty="0">
                <a:solidFill>
                  <a:schemeClr val="tx2"/>
                </a:solidFill>
              </a:rPr>
              <a:t>ESLT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9CFA77-126B-B74A-A502-053528763711}"/>
              </a:ext>
            </a:extLst>
          </p:cNvPr>
          <p:cNvSpPr/>
          <p:nvPr/>
        </p:nvSpPr>
        <p:spPr>
          <a:xfrm>
            <a:off x="5014816" y="1464987"/>
            <a:ext cx="1101425" cy="6799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CFDP entity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3AD731-28D5-E947-9244-B0D04E7CA946}"/>
              </a:ext>
            </a:extLst>
          </p:cNvPr>
          <p:cNvSpPr/>
          <p:nvPr/>
        </p:nvSpPr>
        <p:spPr>
          <a:xfrm>
            <a:off x="6403455" y="1464985"/>
            <a:ext cx="1101425" cy="6799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RCFDP Provider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F9F76D6B-A510-2F47-8EA9-E2A3864EE85B}"/>
              </a:ext>
            </a:extLst>
          </p:cNvPr>
          <p:cNvSpPr/>
          <p:nvPr/>
        </p:nvSpPr>
        <p:spPr>
          <a:xfrm>
            <a:off x="8487508" y="966939"/>
            <a:ext cx="3130062" cy="2010328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b="1" dirty="0">
                <a:solidFill>
                  <a:schemeClr val="tx2"/>
                </a:solidFill>
              </a:rPr>
              <a:t>Earth User Node (CC)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753A3C2-9CF0-DE4A-826A-49C3AAC550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9811" y="1043321"/>
            <a:ext cx="234586" cy="384867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599CC4A-4FFC-1449-904C-67CA61EAE561}"/>
              </a:ext>
            </a:extLst>
          </p:cNvPr>
          <p:cNvSpPr/>
          <p:nvPr/>
        </p:nvSpPr>
        <p:spPr>
          <a:xfrm>
            <a:off x="6403454" y="2221126"/>
            <a:ext cx="1101425" cy="6799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CLTU Provider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FE80295-A041-1C4B-80FD-D6DA5D601392}"/>
              </a:ext>
            </a:extLst>
          </p:cNvPr>
          <p:cNvSpPr/>
          <p:nvPr/>
        </p:nvSpPr>
        <p:spPr>
          <a:xfrm>
            <a:off x="8804033" y="1464985"/>
            <a:ext cx="1101425" cy="6799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RCFDP User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C72BD0-784A-A04C-8DC3-B80FD9C4B55C}"/>
              </a:ext>
            </a:extLst>
          </p:cNvPr>
          <p:cNvSpPr/>
          <p:nvPr/>
        </p:nvSpPr>
        <p:spPr>
          <a:xfrm>
            <a:off x="8804033" y="2221126"/>
            <a:ext cx="1101425" cy="6799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CLTU User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CA3714-F651-A245-B527-90FB924BE4C0}"/>
              </a:ext>
            </a:extLst>
          </p:cNvPr>
          <p:cNvSpPr/>
          <p:nvPr/>
        </p:nvSpPr>
        <p:spPr>
          <a:xfrm>
            <a:off x="10210801" y="1464985"/>
            <a:ext cx="1101425" cy="14360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…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1642434-C567-CD40-BD1B-C087479FC53C}"/>
              </a:ext>
            </a:extLst>
          </p:cNvPr>
          <p:cNvSpPr/>
          <p:nvPr/>
        </p:nvSpPr>
        <p:spPr>
          <a:xfrm>
            <a:off x="3628079" y="1464985"/>
            <a:ext cx="1101425" cy="13598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>
                <a:solidFill>
                  <a:schemeClr val="tx2"/>
                </a:solidFill>
              </a:rPr>
              <a:t>…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3DB4831-9834-C64E-9F9C-A19041AF4593}"/>
              </a:ext>
            </a:extLst>
          </p:cNvPr>
          <p:cNvSpPr/>
          <p:nvPr/>
        </p:nvSpPr>
        <p:spPr>
          <a:xfrm>
            <a:off x="1797381" y="1469875"/>
            <a:ext cx="928507" cy="13500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…</a:t>
            </a:r>
          </a:p>
        </p:txBody>
      </p:sp>
      <p:sp>
        <p:nvSpPr>
          <p:cNvPr id="3" name="Arc 2">
            <a:extLst>
              <a:ext uri="{FF2B5EF4-FFF2-40B4-BE49-F238E27FC236}">
                <a16:creationId xmlns:a16="http://schemas.microsoft.com/office/drawing/2014/main" id="{540CAE55-1CA7-6347-8B93-167DC1909BF1}"/>
              </a:ext>
            </a:extLst>
          </p:cNvPr>
          <p:cNvSpPr/>
          <p:nvPr/>
        </p:nvSpPr>
        <p:spPr>
          <a:xfrm>
            <a:off x="9378461" y="1840129"/>
            <a:ext cx="1055077" cy="703384"/>
          </a:xfrm>
          <a:prstGeom prst="arc">
            <a:avLst>
              <a:gd name="adj1" fmla="val 16200000"/>
              <a:gd name="adj2" fmla="val 5647964"/>
            </a:avLst>
          </a:prstGeom>
          <a:ln w="25400">
            <a:solidFill>
              <a:schemeClr val="tx2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1BBC497-7E03-9E43-96BE-C61FFB2B39D8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1482213" y="1804957"/>
            <a:ext cx="3532603" cy="0"/>
          </a:xfrm>
          <a:prstGeom prst="straightConnector1">
            <a:avLst/>
          </a:prstGeom>
          <a:ln w="19050">
            <a:solidFill>
              <a:schemeClr val="tx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DCBEF3F-F6F8-B645-869C-CB7C8C2D7F8C}"/>
              </a:ext>
            </a:extLst>
          </p:cNvPr>
          <p:cNvCxnSpPr>
            <a:cxnSpLocks/>
            <a:stCxn id="15" idx="1"/>
            <a:endCxn id="13" idx="3"/>
          </p:cNvCxnSpPr>
          <p:nvPr/>
        </p:nvCxnSpPr>
        <p:spPr>
          <a:xfrm flipH="1">
            <a:off x="7504879" y="2561097"/>
            <a:ext cx="1299154" cy="0"/>
          </a:xfrm>
          <a:prstGeom prst="straightConnector1">
            <a:avLst/>
          </a:prstGeom>
          <a:ln w="19050">
            <a:solidFill>
              <a:schemeClr val="tx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48CC55A-A4A3-B44F-9959-99A03B4F74D6}"/>
              </a:ext>
            </a:extLst>
          </p:cNvPr>
          <p:cNvCxnSpPr>
            <a:cxnSpLocks/>
            <a:stCxn id="13" idx="1"/>
          </p:cNvCxnSpPr>
          <p:nvPr/>
        </p:nvCxnSpPr>
        <p:spPr>
          <a:xfrm flipH="1">
            <a:off x="1493182" y="2561097"/>
            <a:ext cx="4910272" cy="14155"/>
          </a:xfrm>
          <a:prstGeom prst="straightConnector1">
            <a:avLst/>
          </a:prstGeom>
          <a:ln w="19050">
            <a:solidFill>
              <a:schemeClr val="tx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5C6A88B-360C-AD43-A5AE-6FEF43F90CE4}"/>
              </a:ext>
            </a:extLst>
          </p:cNvPr>
          <p:cNvCxnSpPr>
            <a:cxnSpLocks/>
            <a:stCxn id="11" idx="3"/>
            <a:endCxn id="14" idx="1"/>
          </p:cNvCxnSpPr>
          <p:nvPr/>
        </p:nvCxnSpPr>
        <p:spPr>
          <a:xfrm>
            <a:off x="7504880" y="1804956"/>
            <a:ext cx="1299153" cy="0"/>
          </a:xfrm>
          <a:prstGeom prst="straightConnector1">
            <a:avLst/>
          </a:prstGeom>
          <a:ln w="19050">
            <a:solidFill>
              <a:schemeClr val="tx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3259AF5-B167-2141-B4A7-06115E05D203}"/>
              </a:ext>
            </a:extLst>
          </p:cNvPr>
          <p:cNvCxnSpPr>
            <a:cxnSpLocks/>
            <a:stCxn id="10" idx="3"/>
          </p:cNvCxnSpPr>
          <p:nvPr/>
        </p:nvCxnSpPr>
        <p:spPr>
          <a:xfrm flipV="1">
            <a:off x="6116241" y="1804956"/>
            <a:ext cx="287213" cy="1"/>
          </a:xfrm>
          <a:prstGeom prst="straightConnector1">
            <a:avLst/>
          </a:prstGeom>
          <a:ln w="19050">
            <a:solidFill>
              <a:schemeClr val="tx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3">
            <a:extLst>
              <a:ext uri="{FF2B5EF4-FFF2-40B4-BE49-F238E27FC236}">
                <a16:creationId xmlns:a16="http://schemas.microsoft.com/office/drawing/2014/main" id="{E66FB949-2467-5B48-A446-0CF3868D2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9433" y="5922332"/>
            <a:ext cx="44653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RCFDP, “IOAG / ESLT version” – SEA “Scribbles”</a:t>
            </a: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" name="Rectangle 20">
            <a:extLst>
              <a:ext uri="{FF2B5EF4-FFF2-40B4-BE49-F238E27FC236}">
                <a16:creationId xmlns:a16="http://schemas.microsoft.com/office/drawing/2014/main" id="{33EF2B5A-BA1E-D24F-AA9F-977148C6C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178" y="3563161"/>
            <a:ext cx="4454768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CFDP Entity in ESLT does </a:t>
            </a:r>
            <a:r>
              <a:rPr kumimoji="0" lang="en-US" altLang="en-US" sz="12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partial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Class 2 CFDP processing, and buffers all data in the RCFDP Provider in the ESLT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RCFDP Provider in the ESLT sends “missing data NAK” control traffic to the RCFDP User in the EUN MOC, and, more slowly, sends the CFDP file data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RCFDP User in EUN MOC sends “missing NAK” control traffic (and data, more slowly) to the CFDP Entity in the MOC, where full file is assembled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CFDP Entity in the EUN MOC creates CFDP ACK/NAK PDUs and sends them back to the S/C using SLE F-CLTU commands, along with other uplink command traffic for the S/C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E895DBF-B580-614F-8AB4-876E469F7896}"/>
              </a:ext>
            </a:extLst>
          </p:cNvPr>
          <p:cNvSpPr/>
          <p:nvPr/>
        </p:nvSpPr>
        <p:spPr>
          <a:xfrm flipH="1">
            <a:off x="10210259" y="1460093"/>
            <a:ext cx="10550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C00000"/>
                </a:solidFill>
              </a:rPr>
              <a:t>CFDP entity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859DA5-1A41-AE49-9DFF-F7BDEC99B984}"/>
              </a:ext>
            </a:extLst>
          </p:cNvPr>
          <p:cNvSpPr/>
          <p:nvPr/>
        </p:nvSpPr>
        <p:spPr>
          <a:xfrm>
            <a:off x="2324501" y="1543346"/>
            <a:ext cx="1620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CFDP PDUs in some specific VC …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202376C-4F1B-7844-B699-D0E1DF50F14E}"/>
              </a:ext>
            </a:extLst>
          </p:cNvPr>
          <p:cNvSpPr/>
          <p:nvPr/>
        </p:nvSpPr>
        <p:spPr>
          <a:xfrm>
            <a:off x="2156703" y="2292744"/>
            <a:ext cx="19003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CFDP ACK/NAK PDUs in some specific VC …</a:t>
            </a:r>
            <a:endParaRPr lang="en-US" sz="1400" dirty="0">
              <a:solidFill>
                <a:srgbClr val="C00000"/>
              </a:solidFill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A34DD23-FE4E-CD44-A813-F2C061E6EA2B}"/>
              </a:ext>
            </a:extLst>
          </p:cNvPr>
          <p:cNvGrpSpPr/>
          <p:nvPr/>
        </p:nvGrpSpPr>
        <p:grpSpPr>
          <a:xfrm>
            <a:off x="1726890" y="1504494"/>
            <a:ext cx="620683" cy="547538"/>
            <a:chOff x="339532" y="3130552"/>
            <a:chExt cx="2790128" cy="3448049"/>
          </a:xfrm>
        </p:grpSpPr>
        <p:sp>
          <p:nvSpPr>
            <p:cNvPr id="29" name="Can 28">
              <a:extLst>
                <a:ext uri="{FF2B5EF4-FFF2-40B4-BE49-F238E27FC236}">
                  <a16:creationId xmlns:a16="http://schemas.microsoft.com/office/drawing/2014/main" id="{F047D9F7-18EE-D04A-BFB5-9EEFFD6D78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42" y="3962401"/>
              <a:ext cx="2627313" cy="261620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4480FF"/>
                </a:gs>
                <a:gs pos="20000">
                  <a:srgbClr val="4781FF"/>
                </a:gs>
                <a:gs pos="100000">
                  <a:srgbClr val="3461CD"/>
                </a:gs>
              </a:gsLst>
              <a:lin ang="5400000"/>
            </a:gradFill>
            <a:ln w="9525">
              <a:solidFill>
                <a:srgbClr val="5B8AF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80439DB-D05B-3C44-91A5-CDDDE044AC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483" y="5129317"/>
              <a:ext cx="1956231" cy="692361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5B8AF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1000" dirty="0"/>
                <a:t>Data</a:t>
              </a:r>
            </a:p>
          </p:txBody>
        </p:sp>
        <p:sp>
          <p:nvSpPr>
            <p:cNvPr id="32" name="Can 31">
              <a:extLst>
                <a:ext uri="{FF2B5EF4-FFF2-40B4-BE49-F238E27FC236}">
                  <a16:creationId xmlns:a16="http://schemas.microsoft.com/office/drawing/2014/main" id="{96F274B0-39DB-0D47-8640-B1568CCCDD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42" y="3130552"/>
              <a:ext cx="2627313" cy="1533525"/>
            </a:xfrm>
            <a:prstGeom prst="can">
              <a:avLst>
                <a:gd name="adj" fmla="val 37134"/>
              </a:avLst>
            </a:prstGeom>
            <a:solidFill>
              <a:srgbClr val="FFFF00"/>
            </a:solidFill>
            <a:ln w="9525">
              <a:solidFill>
                <a:srgbClr val="5B8AF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33" name="Rectangle 10">
              <a:extLst>
                <a:ext uri="{FF2B5EF4-FFF2-40B4-BE49-F238E27FC236}">
                  <a16:creationId xmlns:a16="http://schemas.microsoft.com/office/drawing/2014/main" id="{2999E19A-174A-2048-A2EE-201A82F6BF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532" y="3289233"/>
              <a:ext cx="2790128" cy="15990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050" dirty="0">
                  <a:solidFill>
                    <a:srgbClr val="000000"/>
                  </a:solidFill>
                </a:rPr>
                <a:t>Control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8A88DDD1-C4CF-C644-AA7B-0DE2008723E4}"/>
              </a:ext>
            </a:extLst>
          </p:cNvPr>
          <p:cNvGrpSpPr/>
          <p:nvPr/>
        </p:nvGrpSpPr>
        <p:grpSpPr>
          <a:xfrm>
            <a:off x="5949505" y="865401"/>
            <a:ext cx="620683" cy="547538"/>
            <a:chOff x="339532" y="3130552"/>
            <a:chExt cx="2790128" cy="3448049"/>
          </a:xfrm>
        </p:grpSpPr>
        <p:sp>
          <p:nvSpPr>
            <p:cNvPr id="35" name="Can 34">
              <a:extLst>
                <a:ext uri="{FF2B5EF4-FFF2-40B4-BE49-F238E27FC236}">
                  <a16:creationId xmlns:a16="http://schemas.microsoft.com/office/drawing/2014/main" id="{E5DC8BCD-53E3-BC43-BBC1-7807FDDA30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42" y="3962401"/>
              <a:ext cx="2627313" cy="261620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4480FF"/>
                </a:gs>
                <a:gs pos="20000">
                  <a:srgbClr val="4781FF"/>
                </a:gs>
                <a:gs pos="100000">
                  <a:srgbClr val="3461CD"/>
                </a:gs>
              </a:gsLst>
              <a:lin ang="5400000"/>
            </a:gradFill>
            <a:ln w="9525">
              <a:solidFill>
                <a:srgbClr val="5B8AF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0272D464-EA89-EA45-824D-805FB0C557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483" y="5129317"/>
              <a:ext cx="1956231" cy="692361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5B8AF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1000" dirty="0"/>
                <a:t>Data</a:t>
              </a:r>
            </a:p>
          </p:txBody>
        </p:sp>
        <p:sp>
          <p:nvSpPr>
            <p:cNvPr id="37" name="Can 36">
              <a:extLst>
                <a:ext uri="{FF2B5EF4-FFF2-40B4-BE49-F238E27FC236}">
                  <a16:creationId xmlns:a16="http://schemas.microsoft.com/office/drawing/2014/main" id="{D1A84415-55AA-3D45-BB15-87DC3F0003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42" y="3130552"/>
              <a:ext cx="2627313" cy="1533525"/>
            </a:xfrm>
            <a:prstGeom prst="can">
              <a:avLst>
                <a:gd name="adj" fmla="val 37134"/>
              </a:avLst>
            </a:prstGeom>
            <a:solidFill>
              <a:srgbClr val="FFFF00"/>
            </a:solidFill>
            <a:ln w="9525">
              <a:solidFill>
                <a:srgbClr val="5B8AF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38" name="Rectangle 10">
              <a:extLst>
                <a:ext uri="{FF2B5EF4-FFF2-40B4-BE49-F238E27FC236}">
                  <a16:creationId xmlns:a16="http://schemas.microsoft.com/office/drawing/2014/main" id="{FF5628C6-BF65-0640-8C62-654BB86C61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532" y="3289233"/>
              <a:ext cx="2790128" cy="15990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050" dirty="0">
                  <a:solidFill>
                    <a:srgbClr val="000000"/>
                  </a:solidFill>
                </a:rPr>
                <a:t>Control</a:t>
              </a:r>
            </a:p>
          </p:txBody>
        </p:sp>
      </p:grpSp>
      <p:sp>
        <p:nvSpPr>
          <p:cNvPr id="39" name="Can 38">
            <a:extLst>
              <a:ext uri="{FF2B5EF4-FFF2-40B4-BE49-F238E27FC236}">
                <a16:creationId xmlns:a16="http://schemas.microsoft.com/office/drawing/2014/main" id="{6EA8C647-8F1B-BC43-A49C-A5EFB31BA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4664" y="1343258"/>
            <a:ext cx="584464" cy="243518"/>
          </a:xfrm>
          <a:prstGeom prst="can">
            <a:avLst>
              <a:gd name="adj" fmla="val 37134"/>
            </a:avLst>
          </a:prstGeom>
          <a:solidFill>
            <a:srgbClr val="FFFF00"/>
          </a:solidFill>
          <a:ln w="9525">
            <a:solidFill>
              <a:srgbClr val="5B8AF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40" name="Rectangle 10">
            <a:extLst>
              <a:ext uri="{FF2B5EF4-FFF2-40B4-BE49-F238E27FC236}">
                <a16:creationId xmlns:a16="http://schemas.microsoft.com/office/drawing/2014/main" id="{263C773D-632B-894F-BD8A-DA5C24BC1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6554" y="1368456"/>
            <a:ext cx="620683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050" dirty="0">
                <a:solidFill>
                  <a:srgbClr val="000000"/>
                </a:solidFill>
              </a:rPr>
              <a:t>Control</a:t>
            </a:r>
          </a:p>
        </p:txBody>
      </p:sp>
      <p:sp>
        <p:nvSpPr>
          <p:cNvPr id="41" name="Can 40">
            <a:extLst>
              <a:ext uri="{FF2B5EF4-FFF2-40B4-BE49-F238E27FC236}">
                <a16:creationId xmlns:a16="http://schemas.microsoft.com/office/drawing/2014/main" id="{4A971139-1DBD-7F47-933D-0D785389A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1252" y="1840129"/>
            <a:ext cx="584464" cy="415443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rgbClr val="4480FF"/>
              </a:gs>
              <a:gs pos="20000">
                <a:srgbClr val="4781FF"/>
              </a:gs>
              <a:gs pos="100000">
                <a:srgbClr val="3461CD"/>
              </a:gs>
            </a:gsLst>
            <a:lin ang="5400000"/>
          </a:gradFill>
          <a:ln w="9525">
            <a:solidFill>
              <a:srgbClr val="5B8AF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028C2BC-06A7-A544-96CE-E774BAC03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5896" y="2025431"/>
            <a:ext cx="435177" cy="109944"/>
          </a:xfrm>
          <a:prstGeom prst="rect">
            <a:avLst/>
          </a:prstGeom>
          <a:solidFill>
            <a:srgbClr val="FF6600"/>
          </a:solidFill>
          <a:ln w="9525">
            <a:solidFill>
              <a:srgbClr val="5B8AF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000" dirty="0"/>
              <a:t>Data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0711D85-06D6-744F-BBCF-1CC3FD33CE76}"/>
              </a:ext>
            </a:extLst>
          </p:cNvPr>
          <p:cNvSpPr/>
          <p:nvPr/>
        </p:nvSpPr>
        <p:spPr>
          <a:xfrm>
            <a:off x="7915207" y="1571124"/>
            <a:ext cx="56297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000" dirty="0">
                <a:solidFill>
                  <a:srgbClr val="000000"/>
                </a:solidFill>
              </a:rPr>
              <a:t>Then …</a:t>
            </a:r>
            <a:endParaRPr lang="en-US" sz="10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393D4ED-500F-954F-BC2E-6D140E207E66}"/>
              </a:ext>
            </a:extLst>
          </p:cNvPr>
          <p:cNvSpPr/>
          <p:nvPr/>
        </p:nvSpPr>
        <p:spPr>
          <a:xfrm>
            <a:off x="7536671" y="2594468"/>
            <a:ext cx="129915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CFDP ACK/NAK PDUs in some specific VC …</a:t>
            </a:r>
            <a:endParaRPr lang="en-US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777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Holger Dreihahn\Documents\Projects\EPS\Technical\Papers\Spaceops 2016\rosetta.png">
            <a:extLst>
              <a:ext uri="{FF2B5EF4-FFF2-40B4-BE49-F238E27FC236}">
                <a16:creationId xmlns:a16="http://schemas.microsoft.com/office/drawing/2014/main" id="{DCFC8A8D-209C-F042-849C-DB318692FE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35" y="375502"/>
            <a:ext cx="462094" cy="325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CB47BCB8-C036-0540-A028-3E6AA9AFA06B}"/>
              </a:ext>
            </a:extLst>
          </p:cNvPr>
          <p:cNvSpPr/>
          <p:nvPr/>
        </p:nvSpPr>
        <p:spPr>
          <a:xfrm>
            <a:off x="347735" y="299120"/>
            <a:ext cx="2606480" cy="2010327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Spacecraft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BE09B3-EFCD-9542-AD77-ED0407EB02BB}"/>
              </a:ext>
            </a:extLst>
          </p:cNvPr>
          <p:cNvSpPr/>
          <p:nvPr/>
        </p:nvSpPr>
        <p:spPr>
          <a:xfrm>
            <a:off x="566456" y="792274"/>
            <a:ext cx="914400" cy="13598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CFDP entity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7E9E68C3-D860-214A-96FD-6739658AF855}"/>
              </a:ext>
            </a:extLst>
          </p:cNvPr>
          <p:cNvSpPr/>
          <p:nvPr/>
        </p:nvSpPr>
        <p:spPr>
          <a:xfrm>
            <a:off x="3387970" y="299120"/>
            <a:ext cx="4314638" cy="2010328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ESLT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3AD731-28D5-E947-9244-B0D04E7CA946}"/>
              </a:ext>
            </a:extLst>
          </p:cNvPr>
          <p:cNvSpPr/>
          <p:nvPr/>
        </p:nvSpPr>
        <p:spPr>
          <a:xfrm>
            <a:off x="6403455" y="797166"/>
            <a:ext cx="1101425" cy="6799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RCFDP Provider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F9F76D6B-A510-2F47-8EA9-E2A3864EE85B}"/>
              </a:ext>
            </a:extLst>
          </p:cNvPr>
          <p:cNvSpPr/>
          <p:nvPr/>
        </p:nvSpPr>
        <p:spPr>
          <a:xfrm>
            <a:off x="8574675" y="299120"/>
            <a:ext cx="3523539" cy="2010328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Earth User Node (Files)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753A3C2-9CF0-DE4A-826A-49C3AAC550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9811" y="375502"/>
            <a:ext cx="234586" cy="384867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599CC4A-4FFC-1449-904C-67CA61EAE561}"/>
              </a:ext>
            </a:extLst>
          </p:cNvPr>
          <p:cNvSpPr/>
          <p:nvPr/>
        </p:nvSpPr>
        <p:spPr>
          <a:xfrm>
            <a:off x="4938376" y="1472220"/>
            <a:ext cx="1101425" cy="6799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CLTU Provider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FE80295-A041-1C4B-80FD-D6DA5D601392}"/>
              </a:ext>
            </a:extLst>
          </p:cNvPr>
          <p:cNvSpPr/>
          <p:nvPr/>
        </p:nvSpPr>
        <p:spPr>
          <a:xfrm>
            <a:off x="8804033" y="797166"/>
            <a:ext cx="1101425" cy="6799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RCFDP User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1642434-C567-CD40-BD1B-C087479FC53C}"/>
              </a:ext>
            </a:extLst>
          </p:cNvPr>
          <p:cNvSpPr/>
          <p:nvPr/>
        </p:nvSpPr>
        <p:spPr>
          <a:xfrm>
            <a:off x="3628079" y="797166"/>
            <a:ext cx="1101425" cy="13598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>
                <a:solidFill>
                  <a:schemeClr val="tx2"/>
                </a:solidFill>
              </a:rPr>
              <a:t>…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3DB4831-9834-C64E-9F9C-A19041AF4593}"/>
              </a:ext>
            </a:extLst>
          </p:cNvPr>
          <p:cNvSpPr/>
          <p:nvPr/>
        </p:nvSpPr>
        <p:spPr>
          <a:xfrm>
            <a:off x="1624463" y="802056"/>
            <a:ext cx="1101425" cy="13500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…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1BBC497-7E03-9E43-96BE-C61FFB2B39D8}"/>
              </a:ext>
            </a:extLst>
          </p:cNvPr>
          <p:cNvCxnSpPr>
            <a:cxnSpLocks/>
            <a:endCxn id="11" idx="1"/>
          </p:cNvCxnSpPr>
          <p:nvPr/>
        </p:nvCxnSpPr>
        <p:spPr>
          <a:xfrm flipV="1">
            <a:off x="1482213" y="1137137"/>
            <a:ext cx="4921242" cy="2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48CC55A-A4A3-B44F-9959-99A03B4F74D6}"/>
              </a:ext>
            </a:extLst>
          </p:cNvPr>
          <p:cNvCxnSpPr>
            <a:cxnSpLocks/>
            <a:stCxn id="13" idx="1"/>
          </p:cNvCxnSpPr>
          <p:nvPr/>
        </p:nvCxnSpPr>
        <p:spPr>
          <a:xfrm flipH="1" flipV="1">
            <a:off x="1480856" y="1812190"/>
            <a:ext cx="3457520" cy="1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5C6A88B-360C-AD43-A5AE-6FEF43F90CE4}"/>
              </a:ext>
            </a:extLst>
          </p:cNvPr>
          <p:cNvCxnSpPr>
            <a:cxnSpLocks/>
            <a:stCxn id="11" idx="3"/>
            <a:endCxn id="14" idx="1"/>
          </p:cNvCxnSpPr>
          <p:nvPr/>
        </p:nvCxnSpPr>
        <p:spPr>
          <a:xfrm>
            <a:off x="7504880" y="1137137"/>
            <a:ext cx="1299153" cy="0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D7662A26-2AF4-D74F-BFF7-D0C25906283B}"/>
              </a:ext>
            </a:extLst>
          </p:cNvPr>
          <p:cNvSpPr/>
          <p:nvPr/>
        </p:nvSpPr>
        <p:spPr>
          <a:xfrm>
            <a:off x="10221983" y="802055"/>
            <a:ext cx="1712112" cy="13500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CFDP </a:t>
            </a:r>
          </a:p>
          <a:p>
            <a:pPr algn="ctr"/>
            <a:r>
              <a:rPr lang="en-GB" dirty="0">
                <a:solidFill>
                  <a:schemeClr val="tx2"/>
                </a:solidFill>
              </a:rPr>
              <a:t>File Reconstruction</a:t>
            </a:r>
          </a:p>
          <a:p>
            <a:pPr algn="ctr"/>
            <a:r>
              <a:rPr lang="en-GB" dirty="0">
                <a:solidFill>
                  <a:srgbClr val="C00000"/>
                </a:solidFill>
              </a:rPr>
              <a:t>Entity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C8D88C5-64D5-3348-BBAB-9B5F255F6443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9905458" y="1137137"/>
            <a:ext cx="316525" cy="0"/>
          </a:xfrm>
          <a:prstGeom prst="straightConnector1">
            <a:avLst/>
          </a:prstGeom>
          <a:ln w="19050">
            <a:solidFill>
              <a:schemeClr val="tx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6F9A8DB2-5D02-8B4C-93EE-C1C420ACD838}"/>
              </a:ext>
            </a:extLst>
          </p:cNvPr>
          <p:cNvSpPr/>
          <p:nvPr/>
        </p:nvSpPr>
        <p:spPr>
          <a:xfrm>
            <a:off x="8656952" y="3382289"/>
            <a:ext cx="3441262" cy="2010328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Earth User Node (Control)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10B31CD-205D-1141-B8D0-27B7F3FCC5A0}"/>
              </a:ext>
            </a:extLst>
          </p:cNvPr>
          <p:cNvSpPr/>
          <p:nvPr/>
        </p:nvSpPr>
        <p:spPr>
          <a:xfrm>
            <a:off x="8973477" y="3856889"/>
            <a:ext cx="1101425" cy="6799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RCFDP User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4902B8A-BA22-FA47-8B75-20E09524D648}"/>
              </a:ext>
            </a:extLst>
          </p:cNvPr>
          <p:cNvSpPr/>
          <p:nvPr/>
        </p:nvSpPr>
        <p:spPr>
          <a:xfrm>
            <a:off x="10391427" y="3861779"/>
            <a:ext cx="1542668" cy="1432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CFDP </a:t>
            </a:r>
            <a:r>
              <a:rPr lang="en-GB" dirty="0">
                <a:solidFill>
                  <a:srgbClr val="C00000"/>
                </a:solidFill>
              </a:rPr>
              <a:t>Control</a:t>
            </a:r>
            <a:r>
              <a:rPr lang="en-GB" dirty="0">
                <a:solidFill>
                  <a:schemeClr val="tx2"/>
                </a:solidFill>
              </a:rPr>
              <a:t> protocol entity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7A59123-B5CF-DE45-816A-B3C41323E010}"/>
              </a:ext>
            </a:extLst>
          </p:cNvPr>
          <p:cNvCxnSpPr>
            <a:cxnSpLocks/>
            <a:stCxn id="33" idx="3"/>
          </p:cNvCxnSpPr>
          <p:nvPr/>
        </p:nvCxnSpPr>
        <p:spPr>
          <a:xfrm>
            <a:off x="10074902" y="4196860"/>
            <a:ext cx="316525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587173C9-C9D4-F441-A06E-F8862FE338E6}"/>
              </a:ext>
            </a:extLst>
          </p:cNvPr>
          <p:cNvSpPr/>
          <p:nvPr/>
        </p:nvSpPr>
        <p:spPr>
          <a:xfrm>
            <a:off x="8973477" y="4613998"/>
            <a:ext cx="1101425" cy="6799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CLTU User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1D2CFAD-21BA-FA42-8EB8-D08BA6D61984}"/>
              </a:ext>
            </a:extLst>
          </p:cNvPr>
          <p:cNvCxnSpPr>
            <a:cxnSpLocks/>
            <a:endCxn id="36" idx="3"/>
          </p:cNvCxnSpPr>
          <p:nvPr/>
        </p:nvCxnSpPr>
        <p:spPr>
          <a:xfrm flipH="1" flipV="1">
            <a:off x="10074902" y="4953969"/>
            <a:ext cx="316526" cy="4894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>
            <a:extLst>
              <a:ext uri="{FF2B5EF4-FFF2-40B4-BE49-F238E27FC236}">
                <a16:creationId xmlns:a16="http://schemas.microsoft.com/office/drawing/2014/main" id="{22CD80E3-4509-9143-9853-52F07EF0E64A}"/>
              </a:ext>
            </a:extLst>
          </p:cNvPr>
          <p:cNvCxnSpPr>
            <a:endCxn id="11" idx="2"/>
          </p:cNvCxnSpPr>
          <p:nvPr/>
        </p:nvCxnSpPr>
        <p:spPr>
          <a:xfrm rot="16200000" flipV="1">
            <a:off x="6592224" y="1839052"/>
            <a:ext cx="2743199" cy="2019309"/>
          </a:xfrm>
          <a:prstGeom prst="bentConnector3">
            <a:avLst>
              <a:gd name="adj1" fmla="val -427"/>
            </a:avLst>
          </a:prstGeom>
          <a:ln w="1905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>
            <a:extLst>
              <a:ext uri="{FF2B5EF4-FFF2-40B4-BE49-F238E27FC236}">
                <a16:creationId xmlns:a16="http://schemas.microsoft.com/office/drawing/2014/main" id="{A0656FDB-B39C-9A48-AE78-F71E42F2F739}"/>
              </a:ext>
            </a:extLst>
          </p:cNvPr>
          <p:cNvCxnSpPr>
            <a:cxnSpLocks/>
            <a:stCxn id="36" idx="1"/>
            <a:endCxn id="13" idx="2"/>
          </p:cNvCxnSpPr>
          <p:nvPr/>
        </p:nvCxnSpPr>
        <p:spPr>
          <a:xfrm rot="10800000">
            <a:off x="5489089" y="2152161"/>
            <a:ext cx="3484388" cy="2801808"/>
          </a:xfrm>
          <a:prstGeom prst="bentConnector2">
            <a:avLst/>
          </a:prstGeom>
          <a:ln w="19050">
            <a:solidFill>
              <a:srgbClr val="FF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9064DDBA-4087-164B-8842-F7BD7F2F9C15}"/>
              </a:ext>
            </a:extLst>
          </p:cNvPr>
          <p:cNvSpPr txBox="1"/>
          <p:nvPr/>
        </p:nvSpPr>
        <p:spPr>
          <a:xfrm>
            <a:off x="7627712" y="845457"/>
            <a:ext cx="1043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&lt;&lt;full&gt;&gt;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7D2AA17-C3F7-5842-8E5F-398970EB0EFB}"/>
              </a:ext>
            </a:extLst>
          </p:cNvPr>
          <p:cNvSpPr txBox="1"/>
          <p:nvPr/>
        </p:nvSpPr>
        <p:spPr>
          <a:xfrm>
            <a:off x="6996710" y="3912528"/>
            <a:ext cx="1366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&lt;&lt;reduced&gt;&gt;</a:t>
            </a:r>
          </a:p>
        </p:txBody>
      </p:sp>
      <p:sp>
        <p:nvSpPr>
          <p:cNvPr id="30" name="Rectangle 23">
            <a:extLst>
              <a:ext uri="{FF2B5EF4-FFF2-40B4-BE49-F238E27FC236}">
                <a16:creationId xmlns:a16="http://schemas.microsoft.com/office/drawing/2014/main" id="{A0E09A91-31D3-3847-9E5E-4567E38BC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3" y="5922334"/>
            <a:ext cx="560903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RCFDP, “Fully Distributed CFDP version” </a:t>
            </a:r>
            <a:r>
              <a:rPr lang="en-US" alt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– SEA “Scribbles”</a:t>
            </a: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" name="Rectangle 20">
            <a:extLst>
              <a:ext uri="{FF2B5EF4-FFF2-40B4-BE49-F238E27FC236}">
                <a16:creationId xmlns:a16="http://schemas.microsoft.com/office/drawing/2014/main" id="{97341B01-3114-8B48-B0A7-1BB89B8E7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614" y="2798968"/>
            <a:ext cx="4629521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RCFDP Provider in the ESLT buffers data and sends CFDP control, “missing data NAK”, &lt;&lt;reduced&gt;&gt; traffic to the RCFDP User in the EUN (Control)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CFDP Control Entity in the EUN (Control) creates CFDP ACK/NAK PDUs and sends them back to the S/C using SLE F-CLTU commands, presumably along with other uplink command traffic to the S/C since F-CLTU is single user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RCFDP Provider in the ESLT also sends all of the CFDP Control and Data traffic to the CFDP File Reconstruction Entity in the EUN (Files).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The CFDP File Reconstruction Entity in the EUN (Files) assembles the full file from whatever data it receives.  It does not process CFDP Control PDUs.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NOTE: There may be multiple ESLTs, in succession, that forward data to the two EUN nodes.  This approach relies on CFDP Class 2 to sort out the arriving PDUs and reconstruct the complete file.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F13078D-A66B-2E45-B982-9389A7069438}"/>
              </a:ext>
            </a:extLst>
          </p:cNvPr>
          <p:cNvSpPr/>
          <p:nvPr/>
        </p:nvSpPr>
        <p:spPr>
          <a:xfrm>
            <a:off x="2324501" y="868224"/>
            <a:ext cx="1620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CFDP PDUs in some specific VC …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7E36633-8B59-4C42-AC59-CF7B5CCF5932}"/>
              </a:ext>
            </a:extLst>
          </p:cNvPr>
          <p:cNvSpPr/>
          <p:nvPr/>
        </p:nvSpPr>
        <p:spPr>
          <a:xfrm>
            <a:off x="2156703" y="1549254"/>
            <a:ext cx="19003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CFDP ACK/NAK PDUs in some specific VC …</a:t>
            </a:r>
            <a:endParaRPr lang="en-US" sz="1400" dirty="0">
              <a:solidFill>
                <a:srgbClr val="C00000"/>
              </a:solidFill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FE01481-BA8B-474A-BBA7-CF0B12D410B1}"/>
              </a:ext>
            </a:extLst>
          </p:cNvPr>
          <p:cNvGrpSpPr/>
          <p:nvPr/>
        </p:nvGrpSpPr>
        <p:grpSpPr>
          <a:xfrm>
            <a:off x="1726890" y="829372"/>
            <a:ext cx="620683" cy="547538"/>
            <a:chOff x="339532" y="3130552"/>
            <a:chExt cx="2790128" cy="3448049"/>
          </a:xfrm>
        </p:grpSpPr>
        <p:sp>
          <p:nvSpPr>
            <p:cNvPr id="42" name="Can 41">
              <a:extLst>
                <a:ext uri="{FF2B5EF4-FFF2-40B4-BE49-F238E27FC236}">
                  <a16:creationId xmlns:a16="http://schemas.microsoft.com/office/drawing/2014/main" id="{0DE76AD8-E445-1D43-8085-8B06BFEEB1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42" y="3962401"/>
              <a:ext cx="2627313" cy="261620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4480FF"/>
                </a:gs>
                <a:gs pos="20000">
                  <a:srgbClr val="4781FF"/>
                </a:gs>
                <a:gs pos="100000">
                  <a:srgbClr val="3461CD"/>
                </a:gs>
              </a:gsLst>
              <a:lin ang="5400000"/>
            </a:gradFill>
            <a:ln w="9525">
              <a:solidFill>
                <a:srgbClr val="5B8AF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F3F2D213-C52C-F04D-8E1E-F77E8E60EA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483" y="5129317"/>
              <a:ext cx="1956231" cy="692361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5B8AF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1000" dirty="0"/>
                <a:t>Data</a:t>
              </a:r>
            </a:p>
          </p:txBody>
        </p:sp>
        <p:sp>
          <p:nvSpPr>
            <p:cNvPr id="46" name="Can 45">
              <a:extLst>
                <a:ext uri="{FF2B5EF4-FFF2-40B4-BE49-F238E27FC236}">
                  <a16:creationId xmlns:a16="http://schemas.microsoft.com/office/drawing/2014/main" id="{7D1DA9F3-DC75-1543-800F-E19E98E02F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42" y="3130552"/>
              <a:ext cx="2627313" cy="1533525"/>
            </a:xfrm>
            <a:prstGeom prst="can">
              <a:avLst>
                <a:gd name="adj" fmla="val 37134"/>
              </a:avLst>
            </a:prstGeom>
            <a:solidFill>
              <a:srgbClr val="FFFF00"/>
            </a:solidFill>
            <a:ln w="9525">
              <a:solidFill>
                <a:srgbClr val="5B8AF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47" name="Rectangle 10">
              <a:extLst>
                <a:ext uri="{FF2B5EF4-FFF2-40B4-BE49-F238E27FC236}">
                  <a16:creationId xmlns:a16="http://schemas.microsoft.com/office/drawing/2014/main" id="{F9F8DB30-42CD-FE43-BD99-7C1AFAC2D1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532" y="3289233"/>
              <a:ext cx="2790128" cy="15990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050" dirty="0">
                  <a:solidFill>
                    <a:srgbClr val="000000"/>
                  </a:solidFill>
                </a:rPr>
                <a:t>Control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AF36641D-A628-B745-90EE-35507407FDAB}"/>
              </a:ext>
            </a:extLst>
          </p:cNvPr>
          <p:cNvGrpSpPr/>
          <p:nvPr/>
        </p:nvGrpSpPr>
        <p:grpSpPr>
          <a:xfrm>
            <a:off x="5542401" y="823343"/>
            <a:ext cx="620683" cy="547538"/>
            <a:chOff x="339532" y="3130552"/>
            <a:chExt cx="2790128" cy="3448049"/>
          </a:xfrm>
        </p:grpSpPr>
        <p:sp>
          <p:nvSpPr>
            <p:cNvPr id="51" name="Can 50">
              <a:extLst>
                <a:ext uri="{FF2B5EF4-FFF2-40B4-BE49-F238E27FC236}">
                  <a16:creationId xmlns:a16="http://schemas.microsoft.com/office/drawing/2014/main" id="{9E6B9764-CD85-0F41-9158-469E9C0C12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42" y="3962401"/>
              <a:ext cx="2627313" cy="261620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4480FF"/>
                </a:gs>
                <a:gs pos="20000">
                  <a:srgbClr val="4781FF"/>
                </a:gs>
                <a:gs pos="100000">
                  <a:srgbClr val="3461CD"/>
                </a:gs>
              </a:gsLst>
              <a:lin ang="5400000"/>
            </a:gradFill>
            <a:ln w="9525">
              <a:solidFill>
                <a:srgbClr val="5B8AF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E3C6ADA7-A01A-834D-AE42-7DCA824C13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483" y="5129317"/>
              <a:ext cx="1956231" cy="692361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5B8AF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1000" dirty="0"/>
                <a:t>Data</a:t>
              </a:r>
            </a:p>
          </p:txBody>
        </p:sp>
        <p:sp>
          <p:nvSpPr>
            <p:cNvPr id="53" name="Can 52">
              <a:extLst>
                <a:ext uri="{FF2B5EF4-FFF2-40B4-BE49-F238E27FC236}">
                  <a16:creationId xmlns:a16="http://schemas.microsoft.com/office/drawing/2014/main" id="{FE5E48F8-8C3A-DA46-B0EA-55DD0F87CA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42" y="3130552"/>
              <a:ext cx="2627313" cy="1533525"/>
            </a:xfrm>
            <a:prstGeom prst="can">
              <a:avLst>
                <a:gd name="adj" fmla="val 37134"/>
              </a:avLst>
            </a:prstGeom>
            <a:solidFill>
              <a:srgbClr val="FFFF00"/>
            </a:solidFill>
            <a:ln w="9525">
              <a:solidFill>
                <a:srgbClr val="5B8AF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54" name="Rectangle 10">
              <a:extLst>
                <a:ext uri="{FF2B5EF4-FFF2-40B4-BE49-F238E27FC236}">
                  <a16:creationId xmlns:a16="http://schemas.microsoft.com/office/drawing/2014/main" id="{EE34620E-F583-4B4B-AB2B-D3AA17B87A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532" y="3289233"/>
              <a:ext cx="2790128" cy="15990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050" dirty="0">
                  <a:solidFill>
                    <a:srgbClr val="000000"/>
                  </a:solidFill>
                </a:rPr>
                <a:t>Control</a:t>
              </a:r>
            </a:p>
          </p:txBody>
        </p:sp>
      </p:grpSp>
      <p:sp>
        <p:nvSpPr>
          <p:cNvPr id="57" name="Rectangle 56">
            <a:extLst>
              <a:ext uri="{FF2B5EF4-FFF2-40B4-BE49-F238E27FC236}">
                <a16:creationId xmlns:a16="http://schemas.microsoft.com/office/drawing/2014/main" id="{07BA7FFB-F1DE-A047-8685-FDC6A0DF3F79}"/>
              </a:ext>
            </a:extLst>
          </p:cNvPr>
          <p:cNvSpPr/>
          <p:nvPr/>
        </p:nvSpPr>
        <p:spPr>
          <a:xfrm>
            <a:off x="7796618" y="1113981"/>
            <a:ext cx="72634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000" dirty="0">
                <a:solidFill>
                  <a:srgbClr val="000000"/>
                </a:solidFill>
              </a:rPr>
              <a:t>Throttled data rate …</a:t>
            </a:r>
            <a:endParaRPr lang="en-US" sz="1000" dirty="0"/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B051E171-44ED-E349-B92A-95798CA32AD6}"/>
              </a:ext>
            </a:extLst>
          </p:cNvPr>
          <p:cNvGrpSpPr/>
          <p:nvPr/>
        </p:nvGrpSpPr>
        <p:grpSpPr>
          <a:xfrm>
            <a:off x="7834351" y="308833"/>
            <a:ext cx="620683" cy="547538"/>
            <a:chOff x="339532" y="3130552"/>
            <a:chExt cx="2790128" cy="3448049"/>
          </a:xfrm>
        </p:grpSpPr>
        <p:sp>
          <p:nvSpPr>
            <p:cNvPr id="59" name="Can 58">
              <a:extLst>
                <a:ext uri="{FF2B5EF4-FFF2-40B4-BE49-F238E27FC236}">
                  <a16:creationId xmlns:a16="http://schemas.microsoft.com/office/drawing/2014/main" id="{88FFECA9-6C25-F844-8476-CF09CC3A15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42" y="3962401"/>
              <a:ext cx="2627313" cy="261620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4480FF"/>
                </a:gs>
                <a:gs pos="20000">
                  <a:srgbClr val="4781FF"/>
                </a:gs>
                <a:gs pos="100000">
                  <a:srgbClr val="3461CD"/>
                </a:gs>
              </a:gsLst>
              <a:lin ang="5400000"/>
            </a:gradFill>
            <a:ln w="9525">
              <a:solidFill>
                <a:srgbClr val="5B8AF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22540F5C-D5D7-264D-894B-8B42B113F4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483" y="5129317"/>
              <a:ext cx="1956231" cy="692361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5B8AF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1000" dirty="0"/>
                <a:t>Data</a:t>
              </a:r>
            </a:p>
          </p:txBody>
        </p:sp>
        <p:sp>
          <p:nvSpPr>
            <p:cNvPr id="61" name="Can 60">
              <a:extLst>
                <a:ext uri="{FF2B5EF4-FFF2-40B4-BE49-F238E27FC236}">
                  <a16:creationId xmlns:a16="http://schemas.microsoft.com/office/drawing/2014/main" id="{33DAA94D-8103-F54A-82C4-AFF8670338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42" y="3130552"/>
              <a:ext cx="2627313" cy="1533525"/>
            </a:xfrm>
            <a:prstGeom prst="can">
              <a:avLst>
                <a:gd name="adj" fmla="val 37134"/>
              </a:avLst>
            </a:prstGeom>
            <a:solidFill>
              <a:srgbClr val="FFFF00"/>
            </a:solidFill>
            <a:ln w="9525">
              <a:solidFill>
                <a:srgbClr val="5B8AF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62" name="Rectangle 10">
              <a:extLst>
                <a:ext uri="{FF2B5EF4-FFF2-40B4-BE49-F238E27FC236}">
                  <a16:creationId xmlns:a16="http://schemas.microsoft.com/office/drawing/2014/main" id="{B8CDF30F-879C-E149-9B39-B815B5AC44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532" y="3289233"/>
              <a:ext cx="2790128" cy="15990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050" dirty="0">
                  <a:solidFill>
                    <a:srgbClr val="000000"/>
                  </a:solidFill>
                </a:rPr>
                <a:t>Control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1AAA25C9-F531-5543-A3EB-AEEDF8448E75}"/>
              </a:ext>
            </a:extLst>
          </p:cNvPr>
          <p:cNvGrpSpPr/>
          <p:nvPr/>
        </p:nvGrpSpPr>
        <p:grpSpPr>
          <a:xfrm>
            <a:off x="7317370" y="3596004"/>
            <a:ext cx="620683" cy="279114"/>
            <a:chOff x="339532" y="3130552"/>
            <a:chExt cx="2790128" cy="1757684"/>
          </a:xfrm>
        </p:grpSpPr>
        <p:sp>
          <p:nvSpPr>
            <p:cNvPr id="66" name="Can 65">
              <a:extLst>
                <a:ext uri="{FF2B5EF4-FFF2-40B4-BE49-F238E27FC236}">
                  <a16:creationId xmlns:a16="http://schemas.microsoft.com/office/drawing/2014/main" id="{E4A89D66-C7DB-B049-8F86-EE259190D7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42" y="3130552"/>
              <a:ext cx="2627313" cy="1533525"/>
            </a:xfrm>
            <a:prstGeom prst="can">
              <a:avLst>
                <a:gd name="adj" fmla="val 37134"/>
              </a:avLst>
            </a:prstGeom>
            <a:solidFill>
              <a:srgbClr val="FFFF00"/>
            </a:solidFill>
            <a:ln w="9525">
              <a:solidFill>
                <a:srgbClr val="5B8AF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67" name="Rectangle 10">
              <a:extLst>
                <a:ext uri="{FF2B5EF4-FFF2-40B4-BE49-F238E27FC236}">
                  <a16:creationId xmlns:a16="http://schemas.microsoft.com/office/drawing/2014/main" id="{07F67887-0974-B648-9BBB-09097E8286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532" y="3289233"/>
              <a:ext cx="2790128" cy="15990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050" dirty="0">
                  <a:solidFill>
                    <a:srgbClr val="000000"/>
                  </a:solidFill>
                </a:rPr>
                <a:t>Control</a:t>
              </a:r>
            </a:p>
          </p:txBody>
        </p:sp>
      </p:grpSp>
      <p:sp>
        <p:nvSpPr>
          <p:cNvPr id="68" name="Rectangle 67">
            <a:extLst>
              <a:ext uri="{FF2B5EF4-FFF2-40B4-BE49-F238E27FC236}">
                <a16:creationId xmlns:a16="http://schemas.microsoft.com/office/drawing/2014/main" id="{B02B00F3-F66E-0B4B-946D-7F9CC41E0516}"/>
              </a:ext>
            </a:extLst>
          </p:cNvPr>
          <p:cNvSpPr/>
          <p:nvPr/>
        </p:nvSpPr>
        <p:spPr>
          <a:xfrm>
            <a:off x="6205872" y="4692360"/>
            <a:ext cx="19003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CFDP ACK/NAK PDUs in some specific VC …</a:t>
            </a:r>
            <a:endParaRPr lang="en-US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645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546</Words>
  <Application>Microsoft Macintosh PowerPoint</Application>
  <PresentationFormat>Widescreen</PresentationFormat>
  <Paragraphs>94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Holger Dreihahn</dc:creator>
  <cp:lastModifiedBy>Peter Shames</cp:lastModifiedBy>
  <cp:revision>24</cp:revision>
  <dcterms:created xsi:type="dcterms:W3CDTF">2020-03-06T09:40:07Z</dcterms:created>
  <dcterms:modified xsi:type="dcterms:W3CDTF">2021-01-21T20:15:07Z</dcterms:modified>
</cp:coreProperties>
</file>