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0" r:id="rId4"/>
    <p:sldId id="272" r:id="rId5"/>
    <p:sldId id="275" r:id="rId6"/>
    <p:sldId id="276" r:id="rId7"/>
    <p:sldId id="279" r:id="rId8"/>
    <p:sldId id="281" r:id="rId9"/>
    <p:sldId id="257" r:id="rId10"/>
    <p:sldId id="271" r:id="rId11"/>
    <p:sldId id="278" r:id="rId12"/>
    <p:sldId id="260" r:id="rId13"/>
    <p:sldId id="277" r:id="rId14"/>
    <p:sldId id="258" r:id="rId15"/>
    <p:sldId id="261" r:id="rId16"/>
    <p:sldId id="263" r:id="rId17"/>
    <p:sldId id="264" r:id="rId18"/>
    <p:sldId id="262" r:id="rId19"/>
    <p:sldId id="265" r:id="rId20"/>
    <p:sldId id="266" r:id="rId21"/>
    <p:sldId id="267" r:id="rId22"/>
    <p:sldId id="268"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7" y="38"/>
      </p:cViewPr>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173D-4B06-43A0-91EE-512EE1372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03E6D-A147-4AF5-9FC6-4FEF3C138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B8667C-CEC5-4CE8-B6B8-A3AAA99D395F}"/>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5" name="Footer Placeholder 4">
            <a:extLst>
              <a:ext uri="{FF2B5EF4-FFF2-40B4-BE49-F238E27FC236}">
                <a16:creationId xmlns:a16="http://schemas.microsoft.com/office/drawing/2014/main" id="{F7D591E4-65D3-435F-A3DA-84ECB4FA5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9314E-FEFF-456A-BD9A-B327C51320A5}"/>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68079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AC2D-FBEC-48D7-A7AB-078560F0CC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1B6B1-413E-4EB5-9B88-71F27738F4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FE4C1-8C7C-4F4C-AFFE-FAD09E056E83}"/>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5" name="Footer Placeholder 4">
            <a:extLst>
              <a:ext uri="{FF2B5EF4-FFF2-40B4-BE49-F238E27FC236}">
                <a16:creationId xmlns:a16="http://schemas.microsoft.com/office/drawing/2014/main" id="{552A7F2F-E283-4FF1-B4DD-B8186521D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2F0AB-E7F5-4BFC-B5E9-761235B10CA8}"/>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369923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27D856-67BA-4A78-9817-016A93E8EB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B0649C-32A0-49BF-9CEE-D6F98431BF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10E23-A374-4C73-8659-14EFF1396491}"/>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5" name="Footer Placeholder 4">
            <a:extLst>
              <a:ext uri="{FF2B5EF4-FFF2-40B4-BE49-F238E27FC236}">
                <a16:creationId xmlns:a16="http://schemas.microsoft.com/office/drawing/2014/main" id="{F18635DD-EFD7-477D-86C3-8C62C9A46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E4D7C-782B-4B88-9531-B9AB75D2CE12}"/>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359098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843B-AB4F-4046-ADBC-04AB5FDCF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F2B641-2F9E-466E-8A1F-717FEDFD64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DB771-1285-4BCE-AC0B-3D47351D774F}"/>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5" name="Footer Placeholder 4">
            <a:extLst>
              <a:ext uri="{FF2B5EF4-FFF2-40B4-BE49-F238E27FC236}">
                <a16:creationId xmlns:a16="http://schemas.microsoft.com/office/drawing/2014/main" id="{F240CD76-F6AD-4B2F-A718-0643B298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A12E0-157C-47A6-8393-AC49BC7D4714}"/>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14743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E17A-A1E3-443C-8F41-0FD7E1060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153D01-E163-4701-A500-B140D3569C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DB8D7C-60DA-4C24-93AE-7A1783B415CD}"/>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5" name="Footer Placeholder 4">
            <a:extLst>
              <a:ext uri="{FF2B5EF4-FFF2-40B4-BE49-F238E27FC236}">
                <a16:creationId xmlns:a16="http://schemas.microsoft.com/office/drawing/2014/main" id="{63175BE6-9A93-4735-8861-44139880D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1A517-4515-43F1-83AD-C8AF5DA9C9B3}"/>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312513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6415-B6EC-4E72-88FD-1B207437B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981AF-E05E-444C-A6BE-A7A0066598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B9031-FC59-4444-95FC-0F1D8185C9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97BD9-0C3C-4105-8A5B-392B8448DE33}"/>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6" name="Footer Placeholder 5">
            <a:extLst>
              <a:ext uri="{FF2B5EF4-FFF2-40B4-BE49-F238E27FC236}">
                <a16:creationId xmlns:a16="http://schemas.microsoft.com/office/drawing/2014/main" id="{7444C0D7-0F9F-471B-A182-B2B70E657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12718-4C8B-431F-860C-CF2F01B88518}"/>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396418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7C75-48C7-4BFE-858F-2FF7C2217F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F9E3E-9521-4F19-85F3-B9B5C7204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407946-CA03-4287-938F-DC06AD9AE1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C2D0B9-6FE3-4090-89DD-62563D45D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14F9D6-04DC-4459-A0BC-1D774C6EA0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57049E-F612-4B6A-B879-E6AA7F158649}"/>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8" name="Footer Placeholder 7">
            <a:extLst>
              <a:ext uri="{FF2B5EF4-FFF2-40B4-BE49-F238E27FC236}">
                <a16:creationId xmlns:a16="http://schemas.microsoft.com/office/drawing/2014/main" id="{3E496F51-E706-4ACE-B42B-BD05AD29C7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8E6D2D-8FCB-49D4-B285-BB7C6DC94B2F}"/>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153254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3F32-8CEF-42F7-85E7-E8C29D89C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D3ABDE-7ED8-4C63-B173-46687263882C}"/>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4" name="Footer Placeholder 3">
            <a:extLst>
              <a:ext uri="{FF2B5EF4-FFF2-40B4-BE49-F238E27FC236}">
                <a16:creationId xmlns:a16="http://schemas.microsoft.com/office/drawing/2014/main" id="{C837A8DB-EB98-4F4E-BCE1-789EDA0CA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C55E9-2BA8-473D-A2A6-8C62540C55B2}"/>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35482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0D11E-773C-4013-93DA-5C16EB0A19DB}"/>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3" name="Footer Placeholder 2">
            <a:extLst>
              <a:ext uri="{FF2B5EF4-FFF2-40B4-BE49-F238E27FC236}">
                <a16:creationId xmlns:a16="http://schemas.microsoft.com/office/drawing/2014/main" id="{994FAE3C-3D94-480E-9071-DA6C77FE1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AA9C2-53C9-4F06-97CB-8437FE121609}"/>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241675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B536-AEEB-4F6D-8CDF-77E14EF9E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791F-0F6C-4A1E-8BC0-CA7F1820A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382D6-D359-402D-9C19-8DA3E5BE7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765423-9EFF-4C64-BC78-3CF33002E5B8}"/>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6" name="Footer Placeholder 5">
            <a:extLst>
              <a:ext uri="{FF2B5EF4-FFF2-40B4-BE49-F238E27FC236}">
                <a16:creationId xmlns:a16="http://schemas.microsoft.com/office/drawing/2014/main" id="{5039F7D9-2943-485A-BBA3-FD9F5F492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20CB7-1B78-49D5-A490-821D2125B418}"/>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126160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E44D-CA08-4DB6-B67A-F0606BEF1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FFEAC-3850-42EF-B7CF-97C22145C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34186B-B245-4A0C-99E8-C9525027C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1F3757-768A-4FA1-BFCC-BE6E8CC9545E}"/>
              </a:ext>
            </a:extLst>
          </p:cNvPr>
          <p:cNvSpPr>
            <a:spLocks noGrp="1"/>
          </p:cNvSpPr>
          <p:nvPr>
            <p:ph type="dt" sz="half" idx="10"/>
          </p:nvPr>
        </p:nvSpPr>
        <p:spPr/>
        <p:txBody>
          <a:bodyPr/>
          <a:lstStyle/>
          <a:p>
            <a:fld id="{EFE63B58-3E0C-4514-9A57-372118BA87D2}" type="datetimeFigureOut">
              <a:rPr lang="en-US" smtClean="0"/>
              <a:t>6/26/2019</a:t>
            </a:fld>
            <a:endParaRPr lang="en-US"/>
          </a:p>
        </p:txBody>
      </p:sp>
      <p:sp>
        <p:nvSpPr>
          <p:cNvPr id="6" name="Footer Placeholder 5">
            <a:extLst>
              <a:ext uri="{FF2B5EF4-FFF2-40B4-BE49-F238E27FC236}">
                <a16:creationId xmlns:a16="http://schemas.microsoft.com/office/drawing/2014/main" id="{C04EC346-1D85-4171-9306-8C9E230C8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FF2FF-C92B-4CD3-90C1-6CC5A0EA7693}"/>
              </a:ext>
            </a:extLst>
          </p:cNvPr>
          <p:cNvSpPr>
            <a:spLocks noGrp="1"/>
          </p:cNvSpPr>
          <p:nvPr>
            <p:ph type="sldNum" sz="quarter" idx="12"/>
          </p:nvPr>
        </p:nvSpPr>
        <p:spPr/>
        <p:txBody>
          <a:bodyPr/>
          <a:lstStyle/>
          <a:p>
            <a:fld id="{760B0D92-DB18-4026-82D4-FB45144232FA}" type="slidenum">
              <a:rPr lang="en-US" smtClean="0"/>
              <a:t>‹#›</a:t>
            </a:fld>
            <a:endParaRPr lang="en-US"/>
          </a:p>
        </p:txBody>
      </p:sp>
    </p:spTree>
    <p:extLst>
      <p:ext uri="{BB962C8B-B14F-4D97-AF65-F5344CB8AC3E}">
        <p14:creationId xmlns:p14="http://schemas.microsoft.com/office/powerpoint/2010/main" val="22823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17491-4262-4351-9329-DF74EBF6B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7B0171-42AD-4D13-BDC8-C5CD81BBC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9289F-311C-4B49-AF4D-C7FA23B72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63B58-3E0C-4514-9A57-372118BA87D2}" type="datetimeFigureOut">
              <a:rPr lang="en-US" smtClean="0"/>
              <a:t>6/26/2019</a:t>
            </a:fld>
            <a:endParaRPr lang="en-US"/>
          </a:p>
        </p:txBody>
      </p:sp>
      <p:sp>
        <p:nvSpPr>
          <p:cNvPr id="5" name="Footer Placeholder 4">
            <a:extLst>
              <a:ext uri="{FF2B5EF4-FFF2-40B4-BE49-F238E27FC236}">
                <a16:creationId xmlns:a16="http://schemas.microsoft.com/office/drawing/2014/main" id="{E0FA876E-D4A1-421E-A07B-D39D9F072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952E7-F0ED-47E5-BB5B-A666CB002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B0D92-DB18-4026-82D4-FB45144232FA}" type="slidenum">
              <a:rPr lang="en-US" smtClean="0"/>
              <a:t>‹#›</a:t>
            </a:fld>
            <a:endParaRPr lang="en-US"/>
          </a:p>
        </p:txBody>
      </p:sp>
    </p:spTree>
    <p:extLst>
      <p:ext uri="{BB962C8B-B14F-4D97-AF65-F5344CB8AC3E}">
        <p14:creationId xmlns:p14="http://schemas.microsoft.com/office/powerpoint/2010/main" val="60322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2B4C-419E-4285-9197-F11C6747BB34}"/>
              </a:ext>
            </a:extLst>
          </p:cNvPr>
          <p:cNvSpPr>
            <a:spLocks noGrp="1"/>
          </p:cNvSpPr>
          <p:nvPr>
            <p:ph type="ctrTitle"/>
          </p:nvPr>
        </p:nvSpPr>
        <p:spPr/>
        <p:txBody>
          <a:bodyPr>
            <a:normAutofit fontScale="90000"/>
          </a:bodyPr>
          <a:lstStyle/>
          <a:p>
            <a:r>
              <a:rPr lang="en-US" dirty="0"/>
              <a:t>Using a Reference Architecture for Space as an SC14 Standards Framework</a:t>
            </a:r>
          </a:p>
        </p:txBody>
      </p:sp>
      <p:sp>
        <p:nvSpPr>
          <p:cNvPr id="3" name="Subtitle 2">
            <a:extLst>
              <a:ext uri="{FF2B5EF4-FFF2-40B4-BE49-F238E27FC236}">
                <a16:creationId xmlns:a16="http://schemas.microsoft.com/office/drawing/2014/main" id="{A3167A7D-B8C1-49DE-A57F-41A9DCB62124}"/>
              </a:ext>
            </a:extLst>
          </p:cNvPr>
          <p:cNvSpPr>
            <a:spLocks noGrp="1"/>
          </p:cNvSpPr>
          <p:nvPr>
            <p:ph type="subTitle" idx="1"/>
          </p:nvPr>
        </p:nvSpPr>
        <p:spPr>
          <a:xfrm>
            <a:off x="1524000" y="3602037"/>
            <a:ext cx="9144000" cy="2133599"/>
          </a:xfrm>
        </p:spPr>
        <p:txBody>
          <a:bodyPr>
            <a:normAutofit fontScale="85000" lnSpcReduction="20000"/>
          </a:bodyPr>
          <a:lstStyle/>
          <a:p>
            <a:r>
              <a:rPr lang="en-US" dirty="0"/>
              <a:t>ISO 42010 and Engineering by PowerPoint Version</a:t>
            </a:r>
          </a:p>
          <a:p>
            <a:endParaRPr lang="en-US" dirty="0"/>
          </a:p>
          <a:p>
            <a:r>
              <a:rPr lang="en-US" dirty="0"/>
              <a:t>SC14 RAS Working Committee?</a:t>
            </a:r>
          </a:p>
          <a:p>
            <a:r>
              <a:rPr lang="en-US" dirty="0"/>
              <a:t>12 June 2019</a:t>
            </a:r>
          </a:p>
          <a:p>
            <a:endParaRPr lang="en-US" dirty="0"/>
          </a:p>
          <a:p>
            <a:r>
              <a:rPr lang="en-US" dirty="0"/>
              <a:t>Comments to freds@spacestandards.org</a:t>
            </a:r>
          </a:p>
        </p:txBody>
      </p:sp>
    </p:spTree>
    <p:extLst>
      <p:ext uri="{BB962C8B-B14F-4D97-AF65-F5344CB8AC3E}">
        <p14:creationId xmlns:p14="http://schemas.microsoft.com/office/powerpoint/2010/main" val="322076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65D9-2AE2-44F5-B840-483F30B239DF}"/>
              </a:ext>
            </a:extLst>
          </p:cNvPr>
          <p:cNvSpPr>
            <a:spLocks noGrp="1"/>
          </p:cNvSpPr>
          <p:nvPr>
            <p:ph type="title"/>
          </p:nvPr>
        </p:nvSpPr>
        <p:spPr/>
        <p:txBody>
          <a:bodyPr/>
          <a:lstStyle/>
          <a:p>
            <a:pPr algn="ctr"/>
            <a:r>
              <a:rPr lang="en-US" dirty="0"/>
              <a:t>SDO Relative Scope and Cooperation </a:t>
            </a:r>
          </a:p>
        </p:txBody>
      </p:sp>
      <p:pic>
        <p:nvPicPr>
          <p:cNvPr id="4" name="Content Placeholder 3">
            <a:extLst>
              <a:ext uri="{FF2B5EF4-FFF2-40B4-BE49-F238E27FC236}">
                <a16:creationId xmlns:a16="http://schemas.microsoft.com/office/drawing/2014/main" id="{52B7E21E-0543-46E4-8765-79FAB57A5969}"/>
              </a:ext>
            </a:extLst>
          </p:cNvPr>
          <p:cNvPicPr>
            <a:picLocks noGrp="1"/>
          </p:cNvPicPr>
          <p:nvPr>
            <p:ph idx="1"/>
          </p:nvPr>
        </p:nvPicPr>
        <p:blipFill>
          <a:blip r:embed="rId2"/>
          <a:stretch>
            <a:fillRect/>
          </a:stretch>
        </p:blipFill>
        <p:spPr>
          <a:xfrm>
            <a:off x="2657275" y="1825625"/>
            <a:ext cx="6877450" cy="4351338"/>
          </a:xfrm>
          <a:prstGeom prst="rect">
            <a:avLst/>
          </a:prstGeom>
        </p:spPr>
      </p:pic>
    </p:spTree>
    <p:extLst>
      <p:ext uri="{BB962C8B-B14F-4D97-AF65-F5344CB8AC3E}">
        <p14:creationId xmlns:p14="http://schemas.microsoft.com/office/powerpoint/2010/main" val="365196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SC14 Perspectives/Viewpoints/Views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838200" y="1825625"/>
            <a:ext cx="10515600" cy="4553910"/>
          </a:xfrm>
        </p:spPr>
        <p:txBody>
          <a:bodyPr>
            <a:normAutofit fontScale="77500" lnSpcReduction="20000"/>
          </a:bodyPr>
          <a:lstStyle/>
          <a:p>
            <a:pPr lvl="1"/>
            <a:r>
              <a:rPr lang="en-US" b="1" u="sng" dirty="0"/>
              <a:t>Functional Viewpoint</a:t>
            </a:r>
            <a:r>
              <a:rPr lang="en-US" dirty="0"/>
              <a:t>: The identification of various abstract functions and their allocation to space domain physical objects </a:t>
            </a:r>
            <a:r>
              <a:rPr lang="en-US" u="sng" dirty="0"/>
              <a:t>(Note: CCSDS RASDS Viewpoint)</a:t>
            </a:r>
          </a:p>
          <a:p>
            <a:pPr lvl="1"/>
            <a:r>
              <a:rPr lang="en-US" b="1" u="sng" dirty="0"/>
              <a:t>Connectivity Viewpoint:</a:t>
            </a:r>
            <a:r>
              <a:rPr lang="en-US" dirty="0"/>
              <a:t> How space domain physical objects are deployed and are connected in a physical sense (RF, optical, cabling, mating, </a:t>
            </a:r>
            <a:r>
              <a:rPr lang="en-US" dirty="0" err="1"/>
              <a:t>umbilicals</a:t>
            </a:r>
            <a:r>
              <a:rPr lang="en-US" dirty="0"/>
              <a:t>) </a:t>
            </a:r>
            <a:r>
              <a:rPr lang="en-US" u="sng" dirty="0"/>
              <a:t>(Note: CCSDS RASDS Viewpoint)</a:t>
            </a:r>
          </a:p>
          <a:p>
            <a:pPr lvl="1"/>
            <a:r>
              <a:rPr lang="en-US" b="1" u="sng" dirty="0"/>
              <a:t>Enterprise Viewpoint:</a:t>
            </a:r>
            <a:r>
              <a:rPr lang="en-US" dirty="0"/>
              <a:t> How organizations are structured to produce &amp; operate space domain objects, requirements and agreements, governance including laws, regulations, policy, and industry guidance or rules for other Viewpoints</a:t>
            </a:r>
          </a:p>
          <a:p>
            <a:pPr lvl="1"/>
            <a:r>
              <a:rPr lang="en-US" b="1" u="sng" dirty="0"/>
              <a:t>Physical (Systems) Viewpoint: </a:t>
            </a:r>
            <a:r>
              <a:rPr lang="en-US" dirty="0"/>
              <a:t>The space domain physical objects</a:t>
            </a:r>
          </a:p>
          <a:p>
            <a:pPr lvl="1"/>
            <a:r>
              <a:rPr lang="en-US" b="1" u="sng" dirty="0"/>
              <a:t>Operational Viewpoint:</a:t>
            </a:r>
            <a:r>
              <a:rPr lang="en-US" dirty="0"/>
              <a:t> How space domain physical objects are operated, procedures &amp; processes. This Viewpoint also includes end-of-life disposal.</a:t>
            </a:r>
          </a:p>
          <a:p>
            <a:pPr lvl="1"/>
            <a:r>
              <a:rPr lang="en-US" b="1" u="sng" dirty="0"/>
              <a:t>Communications Viewpoint:</a:t>
            </a:r>
            <a:r>
              <a:rPr lang="en-US" dirty="0"/>
              <a:t> How space domain physical and software objects communicate, protocols and end-to-end views </a:t>
            </a:r>
            <a:r>
              <a:rPr lang="en-US" u="sng" dirty="0"/>
              <a:t>(Note: CCSDS RASDS Viewpoint)</a:t>
            </a:r>
          </a:p>
          <a:p>
            <a:pPr lvl="1"/>
            <a:r>
              <a:rPr lang="en-US" b="1" u="sng" dirty="0"/>
              <a:t>Hardware Development Viewpoint:</a:t>
            </a:r>
            <a:r>
              <a:rPr lang="en-US" dirty="0"/>
              <a:t> The development and V&amp;V processes for space domain physical objects</a:t>
            </a:r>
          </a:p>
          <a:p>
            <a:pPr lvl="1"/>
            <a:r>
              <a:rPr lang="en-US" b="1" u="sng" dirty="0"/>
              <a:t>Software Development Viewpoint:</a:t>
            </a:r>
            <a:r>
              <a:rPr lang="en-US" dirty="0"/>
              <a:t> The development and V&amp;V processes for space domain software and firmware objects </a:t>
            </a:r>
            <a:r>
              <a:rPr lang="en-US" u="sng" dirty="0"/>
              <a:t>(Note: CCSDS RASDS Viewpoint)</a:t>
            </a:r>
          </a:p>
          <a:p>
            <a:pPr lvl="1"/>
            <a:r>
              <a:rPr lang="en-US" b="1" u="sng" dirty="0"/>
              <a:t>Information Viewpoint:</a:t>
            </a:r>
            <a:r>
              <a:rPr lang="en-US" dirty="0"/>
              <a:t> This Viewpoint includes information and data definitions, data structures and relationships, best practices, or a library of Voluntary Consensus Standards. </a:t>
            </a:r>
            <a:r>
              <a:rPr lang="en-US" u="sng" dirty="0"/>
              <a:t>(Note: CCSDS RASDS Viewpoint)</a:t>
            </a:r>
          </a:p>
          <a:p>
            <a:endParaRPr lang="en-US" dirty="0"/>
          </a:p>
        </p:txBody>
      </p:sp>
      <p:sp>
        <p:nvSpPr>
          <p:cNvPr id="4" name="Oval 3">
            <a:extLst>
              <a:ext uri="{FF2B5EF4-FFF2-40B4-BE49-F238E27FC236}">
                <a16:creationId xmlns:a16="http://schemas.microsoft.com/office/drawing/2014/main" id="{762A37DC-855E-4649-A04B-06CE915F44EC}"/>
              </a:ext>
            </a:extLst>
          </p:cNvPr>
          <p:cNvSpPr/>
          <p:nvPr/>
        </p:nvSpPr>
        <p:spPr>
          <a:xfrm>
            <a:off x="1466850" y="1825625"/>
            <a:ext cx="2476500" cy="317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2C5BBC2-A264-4A39-952C-32EA7A7E12BE}"/>
              </a:ext>
            </a:extLst>
          </p:cNvPr>
          <p:cNvSpPr/>
          <p:nvPr/>
        </p:nvSpPr>
        <p:spPr>
          <a:xfrm>
            <a:off x="1466850" y="3379495"/>
            <a:ext cx="2476500" cy="317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4DA6E84-5549-49E7-AC8D-BCFBCD38EB65}"/>
              </a:ext>
            </a:extLst>
          </p:cNvPr>
          <p:cNvSpPr/>
          <p:nvPr/>
        </p:nvSpPr>
        <p:spPr>
          <a:xfrm>
            <a:off x="1466850" y="3659924"/>
            <a:ext cx="2476500" cy="317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9EA365A-9BD2-4EB1-8DB0-D85E26059EB0}"/>
              </a:ext>
            </a:extLst>
          </p:cNvPr>
          <p:cNvSpPr/>
          <p:nvPr/>
        </p:nvSpPr>
        <p:spPr>
          <a:xfrm>
            <a:off x="1466850" y="2752725"/>
            <a:ext cx="2476500" cy="317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D9A3DC-BED4-4303-80EC-F190EECD3E70}"/>
              </a:ext>
            </a:extLst>
          </p:cNvPr>
          <p:cNvSpPr/>
          <p:nvPr/>
        </p:nvSpPr>
        <p:spPr>
          <a:xfrm>
            <a:off x="6095999" y="5684107"/>
            <a:ext cx="3356919" cy="5066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68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096F-D947-4C57-9502-164E0C3D80E6}"/>
              </a:ext>
            </a:extLst>
          </p:cNvPr>
          <p:cNvSpPr>
            <a:spLocks noGrp="1"/>
          </p:cNvSpPr>
          <p:nvPr>
            <p:ph type="title"/>
          </p:nvPr>
        </p:nvSpPr>
        <p:spPr/>
        <p:txBody>
          <a:bodyPr/>
          <a:lstStyle/>
          <a:p>
            <a:r>
              <a:rPr lang="en-US" dirty="0"/>
              <a:t>SC14 Concerns from the SC14 Strategy</a:t>
            </a:r>
          </a:p>
        </p:txBody>
      </p:sp>
      <p:sp>
        <p:nvSpPr>
          <p:cNvPr id="3" name="Content Placeholder 2">
            <a:extLst>
              <a:ext uri="{FF2B5EF4-FFF2-40B4-BE49-F238E27FC236}">
                <a16:creationId xmlns:a16="http://schemas.microsoft.com/office/drawing/2014/main" id="{73E56466-A2EE-45EB-9C9B-B6F4731EEFF9}"/>
              </a:ext>
            </a:extLst>
          </p:cNvPr>
          <p:cNvSpPr>
            <a:spLocks noGrp="1"/>
          </p:cNvSpPr>
          <p:nvPr>
            <p:ph idx="1"/>
          </p:nvPr>
        </p:nvSpPr>
        <p:spPr/>
        <p:txBody>
          <a:bodyPr>
            <a:normAutofit fontScale="92500" lnSpcReduction="10000"/>
          </a:bodyPr>
          <a:lstStyle/>
          <a:p>
            <a:r>
              <a:rPr lang="en-US" dirty="0"/>
              <a:t>Standards are relevant to market needs </a:t>
            </a:r>
          </a:p>
          <a:p>
            <a:pPr lvl="1"/>
            <a:r>
              <a:rPr lang="en-US" dirty="0"/>
              <a:t>For a global space industry</a:t>
            </a:r>
          </a:p>
          <a:p>
            <a:pPr lvl="2"/>
            <a:r>
              <a:rPr lang="en-US" dirty="0"/>
              <a:t>Established industry</a:t>
            </a:r>
          </a:p>
          <a:p>
            <a:pPr lvl="2">
              <a:buFont typeface="Wingdings" panose="05000000000000000000" pitchFamily="2" charset="2"/>
              <a:buChar char="v"/>
            </a:pPr>
            <a:r>
              <a:rPr lang="en-US" dirty="0"/>
              <a:t>Entrant industry</a:t>
            </a:r>
          </a:p>
          <a:p>
            <a:pPr lvl="1">
              <a:buFont typeface="Wingdings" panose="05000000000000000000" pitchFamily="2" charset="2"/>
              <a:buChar char="v"/>
            </a:pPr>
            <a:r>
              <a:rPr lang="en-US" dirty="0"/>
              <a:t>For global application of space capability to integrated market solutions</a:t>
            </a:r>
          </a:p>
          <a:p>
            <a:r>
              <a:rPr lang="en-US" dirty="0"/>
              <a:t>Needed standards are developed (determine if gaps exist in work programs)</a:t>
            </a:r>
          </a:p>
          <a:p>
            <a:pPr lvl="1"/>
            <a:r>
              <a:rPr lang="en-US" dirty="0"/>
              <a:t>Performance-based standards</a:t>
            </a:r>
          </a:p>
          <a:p>
            <a:r>
              <a:rPr lang="en-US" dirty="0"/>
              <a:t>Properly organized to efficiently execute work program</a:t>
            </a:r>
          </a:p>
          <a:p>
            <a:pPr lvl="1"/>
            <a:r>
              <a:rPr lang="en-US" dirty="0"/>
              <a:t>Working relationships with external organizations</a:t>
            </a:r>
          </a:p>
          <a:p>
            <a:pPr lvl="1"/>
            <a:r>
              <a:rPr lang="en-US" dirty="0"/>
              <a:t>SC14 Leadership and Technical Management</a:t>
            </a:r>
          </a:p>
          <a:p>
            <a:pPr lvl="1"/>
            <a:r>
              <a:rPr lang="en-US" dirty="0"/>
              <a:t>SC14 Working Groups</a:t>
            </a:r>
          </a:p>
        </p:txBody>
      </p:sp>
    </p:spTree>
    <p:extLst>
      <p:ext uri="{BB962C8B-B14F-4D97-AF65-F5344CB8AC3E}">
        <p14:creationId xmlns:p14="http://schemas.microsoft.com/office/powerpoint/2010/main" val="305990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AD9E1-321B-4064-8256-0C38E561448A}"/>
              </a:ext>
            </a:extLst>
          </p:cNvPr>
          <p:cNvSpPr>
            <a:spLocks noGrp="1"/>
          </p:cNvSpPr>
          <p:nvPr>
            <p:ph idx="1"/>
          </p:nvPr>
        </p:nvSpPr>
        <p:spPr/>
        <p:txBody>
          <a:bodyPr/>
          <a:lstStyle/>
          <a:p>
            <a:r>
              <a:rPr lang="en-US" dirty="0"/>
              <a:t>Background</a:t>
            </a:r>
          </a:p>
        </p:txBody>
      </p:sp>
    </p:spTree>
    <p:extLst>
      <p:ext uri="{BB962C8B-B14F-4D97-AF65-F5344CB8AC3E}">
        <p14:creationId xmlns:p14="http://schemas.microsoft.com/office/powerpoint/2010/main" val="419519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8648-9AF2-4E4D-8B0C-3B4693370B16}"/>
              </a:ext>
            </a:extLst>
          </p:cNvPr>
          <p:cNvSpPr>
            <a:spLocks noGrp="1"/>
          </p:cNvSpPr>
          <p:nvPr>
            <p:ph type="title"/>
          </p:nvPr>
        </p:nvSpPr>
        <p:spPr/>
        <p:txBody>
          <a:bodyPr/>
          <a:lstStyle/>
          <a:p>
            <a:r>
              <a:rPr lang="en-US" dirty="0"/>
              <a:t>Space Domain Objects</a:t>
            </a:r>
          </a:p>
        </p:txBody>
      </p:sp>
      <p:sp>
        <p:nvSpPr>
          <p:cNvPr id="3" name="Content Placeholder 2">
            <a:extLst>
              <a:ext uri="{FF2B5EF4-FFF2-40B4-BE49-F238E27FC236}">
                <a16:creationId xmlns:a16="http://schemas.microsoft.com/office/drawing/2014/main" id="{2D84EFEE-48D4-49FE-95AD-666AB3199671}"/>
              </a:ext>
            </a:extLst>
          </p:cNvPr>
          <p:cNvSpPr>
            <a:spLocks noGrp="1"/>
          </p:cNvSpPr>
          <p:nvPr>
            <p:ph idx="1"/>
          </p:nvPr>
        </p:nvSpPr>
        <p:spPr>
          <a:xfrm>
            <a:off x="838200" y="1491449"/>
            <a:ext cx="10515600" cy="4685514"/>
          </a:xfrm>
        </p:spPr>
        <p:txBody>
          <a:bodyPr>
            <a:normAutofit fontScale="85000" lnSpcReduction="20000"/>
          </a:bodyPr>
          <a:lstStyle/>
          <a:p>
            <a:pPr lvl="0"/>
            <a:r>
              <a:rPr lang="en-US" dirty="0"/>
              <a:t>Necessary</a:t>
            </a:r>
          </a:p>
          <a:p>
            <a:pPr lvl="1"/>
            <a:r>
              <a:rPr lang="en-US" dirty="0"/>
              <a:t>Space Object</a:t>
            </a:r>
          </a:p>
          <a:p>
            <a:pPr lvl="2"/>
            <a:r>
              <a:rPr lang="en-US" dirty="0"/>
              <a:t>A physical object in space, it provides a service or product via an Earth Object or to/from another Space Object (examples: Spacecraft, Lunar Habitat, hybrid science/relay S/C).</a:t>
            </a:r>
          </a:p>
          <a:p>
            <a:pPr lvl="1"/>
            <a:r>
              <a:rPr lang="en-US" dirty="0"/>
              <a:t>Earth Object</a:t>
            </a:r>
          </a:p>
          <a:p>
            <a:pPr lvl="2"/>
            <a:r>
              <a:rPr lang="en-US" dirty="0"/>
              <a:t>A physical object on Earth (or even another planet), it provides or receives a service or product for a Space Object or a Launch Object and may also </a:t>
            </a:r>
            <a:r>
              <a:rPr lang="en-US" u="sng" dirty="0"/>
              <a:t>deliver space services to a non-space consumer of services</a:t>
            </a:r>
            <a:r>
              <a:rPr lang="en-US" dirty="0"/>
              <a:t> (examples: Mission Control Center, Satellite TV ground station, Launch Complex)</a:t>
            </a:r>
          </a:p>
          <a:p>
            <a:pPr lvl="1"/>
            <a:r>
              <a:rPr lang="en-US" dirty="0"/>
              <a:t>Launch Object</a:t>
            </a:r>
          </a:p>
          <a:p>
            <a:pPr lvl="2"/>
            <a:r>
              <a:rPr lang="en-US" dirty="0"/>
              <a:t>A physical object that moves Space Objects as its primary service (example: Launch Vehicles) (SC14 </a:t>
            </a:r>
            <a:r>
              <a:rPr lang="en-US" i="1" dirty="0"/>
              <a:t>really</a:t>
            </a:r>
            <a:r>
              <a:rPr lang="en-US" dirty="0"/>
              <a:t> cares about these)</a:t>
            </a:r>
          </a:p>
          <a:p>
            <a:pPr lvl="1"/>
            <a:r>
              <a:rPr lang="en-US" dirty="0"/>
              <a:t>Communications Object Class</a:t>
            </a:r>
          </a:p>
          <a:p>
            <a:pPr lvl="2"/>
            <a:r>
              <a:rPr lang="en-US" dirty="0"/>
              <a:t>A physical object that provides communications services between Space Objects, Earth Objects, and Launch Objects (examples: DSN, TDRSS, Lunar Relay, Mars Relay)  (SC13 </a:t>
            </a:r>
            <a:r>
              <a:rPr lang="en-US" i="1" dirty="0"/>
              <a:t>really</a:t>
            </a:r>
            <a:r>
              <a:rPr lang="en-US" dirty="0"/>
              <a:t> cares about these)</a:t>
            </a:r>
          </a:p>
          <a:p>
            <a:pPr lvl="0"/>
            <a:r>
              <a:rPr lang="en-US" dirty="0"/>
              <a:t>Other</a:t>
            </a:r>
          </a:p>
          <a:p>
            <a:pPr lvl="1"/>
            <a:r>
              <a:rPr lang="en-US" dirty="0"/>
              <a:t>Natural Object Class</a:t>
            </a:r>
          </a:p>
          <a:p>
            <a:pPr lvl="2"/>
            <a:r>
              <a:rPr lang="en-US" dirty="0"/>
              <a:t>A naturally occurring physical object that Space Objects interact with (example: Earth, Moon, Mars, asteroid)</a:t>
            </a:r>
          </a:p>
        </p:txBody>
      </p:sp>
    </p:spTree>
    <p:extLst>
      <p:ext uri="{BB962C8B-B14F-4D97-AF65-F5344CB8AC3E}">
        <p14:creationId xmlns:p14="http://schemas.microsoft.com/office/powerpoint/2010/main" val="125125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r>
              <a:rPr lang="en-US" dirty="0"/>
              <a:t>Possible Perspectives/Viewpoints/Views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838200" y="1825625"/>
            <a:ext cx="10515600" cy="4553910"/>
          </a:xfrm>
        </p:spPr>
        <p:txBody>
          <a:bodyPr>
            <a:normAutofit fontScale="77500" lnSpcReduction="20000"/>
          </a:bodyPr>
          <a:lstStyle/>
          <a:p>
            <a:pPr lvl="1"/>
            <a:r>
              <a:rPr lang="en-US" b="1" u="sng" dirty="0"/>
              <a:t>Functional Viewpoint</a:t>
            </a:r>
            <a:r>
              <a:rPr lang="en-US" dirty="0"/>
              <a:t>: The identification of various abstract functions and their allocation to space domain physical objects </a:t>
            </a:r>
            <a:r>
              <a:rPr lang="en-US" u="sng" dirty="0"/>
              <a:t>(Note: CCSDS RASDS Viewpoint)</a:t>
            </a:r>
          </a:p>
          <a:p>
            <a:pPr lvl="1"/>
            <a:r>
              <a:rPr lang="en-US" b="1" u="sng" dirty="0"/>
              <a:t>Connectivity Viewpoint:</a:t>
            </a:r>
            <a:r>
              <a:rPr lang="en-US" dirty="0"/>
              <a:t> How space domain physical objects are deployed and are connected in a physical sense (RF, optical, cabling, mating, </a:t>
            </a:r>
            <a:r>
              <a:rPr lang="en-US" dirty="0" err="1"/>
              <a:t>umbilicals</a:t>
            </a:r>
            <a:r>
              <a:rPr lang="en-US" dirty="0"/>
              <a:t>) </a:t>
            </a:r>
            <a:r>
              <a:rPr lang="en-US" u="sng" dirty="0"/>
              <a:t>(Note: CCSDS RASDS Viewpoint)</a:t>
            </a:r>
          </a:p>
          <a:p>
            <a:pPr lvl="1"/>
            <a:r>
              <a:rPr lang="en-US" b="1" u="sng" dirty="0"/>
              <a:t>Enterprise Viewpoint:</a:t>
            </a:r>
            <a:r>
              <a:rPr lang="en-US" dirty="0"/>
              <a:t> How organizations are structured to produce &amp; operate space domain objects, requirements and agreements, governance including laws, regulations, policy, and industry guidance or rules for other Viewpoints</a:t>
            </a:r>
          </a:p>
          <a:p>
            <a:pPr lvl="1"/>
            <a:r>
              <a:rPr lang="en-US" b="1" u="sng" dirty="0"/>
              <a:t>Physical (Systems) Viewpoint: </a:t>
            </a:r>
            <a:r>
              <a:rPr lang="en-US" dirty="0"/>
              <a:t>The space domain physical objects</a:t>
            </a:r>
          </a:p>
          <a:p>
            <a:pPr lvl="1"/>
            <a:r>
              <a:rPr lang="en-US" b="1" u="sng" dirty="0"/>
              <a:t>Operational Viewpoint:</a:t>
            </a:r>
            <a:r>
              <a:rPr lang="en-US" dirty="0"/>
              <a:t> How space domain physical objects are operated, procedures &amp; processes. This Viewpoint also includes end-of-life disposal.</a:t>
            </a:r>
          </a:p>
          <a:p>
            <a:pPr lvl="1"/>
            <a:r>
              <a:rPr lang="en-US" b="1" u="sng" dirty="0"/>
              <a:t>Communications Viewpoint:</a:t>
            </a:r>
            <a:r>
              <a:rPr lang="en-US" dirty="0"/>
              <a:t> How space domain physical and software objects communicate, protocols and end-to-end views </a:t>
            </a:r>
            <a:r>
              <a:rPr lang="en-US" u="sng" dirty="0"/>
              <a:t>(Note: CCSDS RASDS Viewpoint)</a:t>
            </a:r>
          </a:p>
          <a:p>
            <a:pPr lvl="1"/>
            <a:r>
              <a:rPr lang="en-US" b="1" u="sng" dirty="0"/>
              <a:t>Hardware Development Viewpoint:</a:t>
            </a:r>
            <a:r>
              <a:rPr lang="en-US" dirty="0"/>
              <a:t> The development and V&amp;V processes for space domain physical objects</a:t>
            </a:r>
          </a:p>
          <a:p>
            <a:pPr lvl="1"/>
            <a:r>
              <a:rPr lang="en-US" b="1" u="sng" dirty="0"/>
              <a:t>Software Development Viewpoint:</a:t>
            </a:r>
            <a:r>
              <a:rPr lang="en-US" dirty="0"/>
              <a:t> The development and V&amp;V processes for space domain software and firmware objects </a:t>
            </a:r>
            <a:r>
              <a:rPr lang="en-US" u="sng" dirty="0"/>
              <a:t>(Note: CCSDS RASDS Viewpoint)</a:t>
            </a:r>
          </a:p>
          <a:p>
            <a:pPr lvl="1"/>
            <a:r>
              <a:rPr lang="en-US" b="1" u="sng" dirty="0"/>
              <a:t>Information Viewpoint:</a:t>
            </a:r>
            <a:r>
              <a:rPr lang="en-US" dirty="0"/>
              <a:t> This Viewpoint includes information and data definitions, data structures and relationships, best practices, or a library of Voluntary Consensus Standards. </a:t>
            </a:r>
            <a:r>
              <a:rPr lang="en-US" u="sng" dirty="0"/>
              <a:t>(Note: CCSDS RASDS Viewpoint)</a:t>
            </a:r>
          </a:p>
          <a:p>
            <a:endParaRPr lang="en-US" dirty="0"/>
          </a:p>
        </p:txBody>
      </p:sp>
    </p:spTree>
    <p:extLst>
      <p:ext uri="{BB962C8B-B14F-4D97-AF65-F5344CB8AC3E}">
        <p14:creationId xmlns:p14="http://schemas.microsoft.com/office/powerpoint/2010/main" val="296046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F738-94E8-49EF-99A7-6D6E9165CF79}"/>
              </a:ext>
            </a:extLst>
          </p:cNvPr>
          <p:cNvSpPr>
            <a:spLocks noGrp="1"/>
          </p:cNvSpPr>
          <p:nvPr>
            <p:ph type="title"/>
          </p:nvPr>
        </p:nvSpPr>
        <p:spPr/>
        <p:txBody>
          <a:bodyPr/>
          <a:lstStyle/>
          <a:p>
            <a:r>
              <a:rPr lang="en-US" dirty="0"/>
              <a:t>Enterprise View with Standards Information Objects</a:t>
            </a:r>
          </a:p>
        </p:txBody>
      </p:sp>
      <p:pic>
        <p:nvPicPr>
          <p:cNvPr id="4" name="Content Placeholder 3">
            <a:extLst>
              <a:ext uri="{FF2B5EF4-FFF2-40B4-BE49-F238E27FC236}">
                <a16:creationId xmlns:a16="http://schemas.microsoft.com/office/drawing/2014/main" id="{5C598BA2-56EF-4965-BC3E-AEF1C895268D}"/>
              </a:ext>
            </a:extLst>
          </p:cNvPr>
          <p:cNvPicPr>
            <a:picLocks noGrp="1" noChangeAspect="1"/>
          </p:cNvPicPr>
          <p:nvPr>
            <p:ph idx="1"/>
          </p:nvPr>
        </p:nvPicPr>
        <p:blipFill>
          <a:blip r:embed="rId2"/>
          <a:stretch>
            <a:fillRect/>
          </a:stretch>
        </p:blipFill>
        <p:spPr>
          <a:xfrm>
            <a:off x="838200" y="1759800"/>
            <a:ext cx="4527286" cy="4351338"/>
          </a:xfrm>
          <a:prstGeom prst="rect">
            <a:avLst/>
          </a:prstGeom>
        </p:spPr>
      </p:pic>
      <p:sp>
        <p:nvSpPr>
          <p:cNvPr id="5" name="TextBox 4">
            <a:extLst>
              <a:ext uri="{FF2B5EF4-FFF2-40B4-BE49-F238E27FC236}">
                <a16:creationId xmlns:a16="http://schemas.microsoft.com/office/drawing/2014/main" id="{9C8AA626-9568-4C77-B8CF-0FEAA28AF3A7}"/>
              </a:ext>
            </a:extLst>
          </p:cNvPr>
          <p:cNvSpPr txBox="1"/>
          <p:nvPr/>
        </p:nvSpPr>
        <p:spPr>
          <a:xfrm>
            <a:off x="6251944" y="1812965"/>
            <a:ext cx="4497578" cy="1477328"/>
          </a:xfrm>
          <a:prstGeom prst="rect">
            <a:avLst/>
          </a:prstGeom>
          <a:noFill/>
        </p:spPr>
        <p:txBody>
          <a:bodyPr wrap="none" rtlCol="0">
            <a:spAutoFit/>
          </a:bodyPr>
          <a:lstStyle/>
          <a:p>
            <a:r>
              <a:rPr lang="en-US" dirty="0"/>
              <a:t>Many Program Management, Quality and ICD </a:t>
            </a:r>
          </a:p>
          <a:p>
            <a:r>
              <a:rPr lang="en-US" dirty="0"/>
              <a:t>Standards </a:t>
            </a:r>
          </a:p>
          <a:p>
            <a:r>
              <a:rPr lang="en-US" dirty="0"/>
              <a:t>Examples: 17666 Risk Management,</a:t>
            </a:r>
          </a:p>
          <a:p>
            <a:r>
              <a:rPr lang="en-US" dirty="0"/>
              <a:t>17401 Spacecraft to Launch Vehicle ICD, </a:t>
            </a:r>
          </a:p>
          <a:p>
            <a:r>
              <a:rPr lang="en-US" dirty="0"/>
              <a:t>27026 Project Breakdown Structures</a:t>
            </a:r>
          </a:p>
        </p:txBody>
      </p:sp>
      <p:sp>
        <p:nvSpPr>
          <p:cNvPr id="7" name="TextBox 6">
            <a:extLst>
              <a:ext uri="{FF2B5EF4-FFF2-40B4-BE49-F238E27FC236}">
                <a16:creationId xmlns:a16="http://schemas.microsoft.com/office/drawing/2014/main" id="{9070BB3B-2909-4CBD-854D-D6EEC39BA5DC}"/>
              </a:ext>
            </a:extLst>
          </p:cNvPr>
          <p:cNvSpPr txBox="1"/>
          <p:nvPr/>
        </p:nvSpPr>
        <p:spPr>
          <a:xfrm>
            <a:off x="6251944" y="3919520"/>
            <a:ext cx="5929124" cy="1754326"/>
          </a:xfrm>
          <a:prstGeom prst="rect">
            <a:avLst/>
          </a:prstGeom>
          <a:noFill/>
        </p:spPr>
        <p:txBody>
          <a:bodyPr wrap="none" rtlCol="0">
            <a:spAutoFit/>
          </a:bodyPr>
          <a:lstStyle/>
          <a:p>
            <a:r>
              <a:rPr lang="en-US" dirty="0"/>
              <a:t>SC14 initially focused on conventional spacecraft (1990s era).</a:t>
            </a:r>
          </a:p>
          <a:p>
            <a:r>
              <a:rPr lang="en-US" dirty="0"/>
              <a:t>In 2018 the SC14 Strategy concerns include variable program </a:t>
            </a:r>
          </a:p>
          <a:p>
            <a:r>
              <a:rPr lang="en-US" dirty="0"/>
              <a:t>size (small &lt;-&gt; large), program value ($&lt;-&gt;$$$$) and </a:t>
            </a:r>
          </a:p>
          <a:p>
            <a:r>
              <a:rPr lang="en-US" dirty="0"/>
              <a:t>affordability to accommodate New Space Economy, </a:t>
            </a:r>
          </a:p>
          <a:p>
            <a:r>
              <a:rPr lang="en-US" dirty="0"/>
              <a:t>Conventional, Commercial Space Exploration and Human </a:t>
            </a:r>
          </a:p>
          <a:p>
            <a:r>
              <a:rPr lang="en-US" dirty="0"/>
              <a:t>Spaceflight</a:t>
            </a:r>
          </a:p>
        </p:txBody>
      </p:sp>
    </p:spTree>
    <p:extLst>
      <p:ext uri="{BB962C8B-B14F-4D97-AF65-F5344CB8AC3E}">
        <p14:creationId xmlns:p14="http://schemas.microsoft.com/office/powerpoint/2010/main" val="396695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E21-E86D-471B-B2D2-8A078A50EC8E}"/>
              </a:ext>
            </a:extLst>
          </p:cNvPr>
          <p:cNvSpPr>
            <a:spLocks noGrp="1"/>
          </p:cNvSpPr>
          <p:nvPr>
            <p:ph type="title"/>
          </p:nvPr>
        </p:nvSpPr>
        <p:spPr/>
        <p:txBody>
          <a:bodyPr/>
          <a:lstStyle/>
          <a:p>
            <a:r>
              <a:rPr lang="en-US" dirty="0"/>
              <a:t>Space Domain Physical Object Attributes</a:t>
            </a:r>
          </a:p>
        </p:txBody>
      </p:sp>
      <p:sp>
        <p:nvSpPr>
          <p:cNvPr id="3" name="Content Placeholder 2">
            <a:extLst>
              <a:ext uri="{FF2B5EF4-FFF2-40B4-BE49-F238E27FC236}">
                <a16:creationId xmlns:a16="http://schemas.microsoft.com/office/drawing/2014/main" id="{5D838FA9-E85F-4040-ACC4-428783FA69EA}"/>
              </a:ext>
            </a:extLst>
          </p:cNvPr>
          <p:cNvSpPr>
            <a:spLocks noGrp="1"/>
          </p:cNvSpPr>
          <p:nvPr>
            <p:ph idx="1"/>
          </p:nvPr>
        </p:nvSpPr>
        <p:spPr/>
        <p:txBody>
          <a:bodyPr>
            <a:normAutofit fontScale="62500" lnSpcReduction="20000"/>
          </a:bodyPr>
          <a:lstStyle/>
          <a:p>
            <a:pPr lvl="0"/>
            <a:r>
              <a:rPr lang="en-US" dirty="0"/>
              <a:t>Mass</a:t>
            </a:r>
          </a:p>
          <a:p>
            <a:pPr lvl="0"/>
            <a:r>
              <a:rPr lang="en-US" dirty="0"/>
              <a:t>Volume </a:t>
            </a:r>
          </a:p>
          <a:p>
            <a:pPr lvl="0"/>
            <a:r>
              <a:rPr lang="en-US" dirty="0"/>
              <a:t>Propulsion</a:t>
            </a:r>
          </a:p>
          <a:p>
            <a:pPr lvl="0"/>
            <a:r>
              <a:rPr lang="en-US" dirty="0"/>
              <a:t>Power (required / provided)</a:t>
            </a:r>
          </a:p>
          <a:p>
            <a:pPr lvl="0"/>
            <a:r>
              <a:rPr lang="en-US" dirty="0"/>
              <a:t>Sensor</a:t>
            </a:r>
          </a:p>
          <a:p>
            <a:pPr lvl="0"/>
            <a:r>
              <a:rPr lang="en-US" dirty="0"/>
              <a:t>Effectors </a:t>
            </a:r>
          </a:p>
          <a:p>
            <a:pPr lvl="0"/>
            <a:r>
              <a:rPr lang="en-US" dirty="0"/>
              <a:t>Physical interfaces </a:t>
            </a:r>
          </a:p>
          <a:p>
            <a:pPr lvl="0"/>
            <a:r>
              <a:rPr lang="en-US" dirty="0"/>
              <a:t>Location</a:t>
            </a:r>
          </a:p>
          <a:p>
            <a:pPr lvl="0"/>
            <a:r>
              <a:rPr lang="en-US" dirty="0"/>
              <a:t>Velocity</a:t>
            </a:r>
          </a:p>
          <a:p>
            <a:pPr lvl="0"/>
            <a:r>
              <a:rPr lang="en-US" dirty="0"/>
              <a:t>Trajectory/orbit</a:t>
            </a:r>
          </a:p>
          <a:p>
            <a:pPr lvl="0"/>
            <a:r>
              <a:rPr lang="en-US" dirty="0"/>
              <a:t>Environment</a:t>
            </a:r>
          </a:p>
          <a:p>
            <a:pPr lvl="0"/>
            <a:r>
              <a:rPr lang="en-US" dirty="0"/>
              <a:t>Interactions</a:t>
            </a:r>
          </a:p>
          <a:p>
            <a:pPr lvl="0"/>
            <a:r>
              <a:rPr lang="en-US" dirty="0"/>
              <a:t>Space Domain Natural objects typically do not include power, propulsion, sensors, effectors or physical interfaces, but they will have all of these other attributes.</a:t>
            </a:r>
          </a:p>
          <a:p>
            <a:endParaRPr lang="en-US" dirty="0"/>
          </a:p>
        </p:txBody>
      </p:sp>
    </p:spTree>
    <p:extLst>
      <p:ext uri="{BB962C8B-B14F-4D97-AF65-F5344CB8AC3E}">
        <p14:creationId xmlns:p14="http://schemas.microsoft.com/office/powerpoint/2010/main" val="332725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F738-94E8-49EF-99A7-6D6E9165CF79}"/>
              </a:ext>
            </a:extLst>
          </p:cNvPr>
          <p:cNvSpPr>
            <a:spLocks noGrp="1"/>
          </p:cNvSpPr>
          <p:nvPr>
            <p:ph type="title"/>
          </p:nvPr>
        </p:nvSpPr>
        <p:spPr/>
        <p:txBody>
          <a:bodyPr/>
          <a:lstStyle/>
          <a:p>
            <a:r>
              <a:rPr lang="en-US" dirty="0"/>
              <a:t>Physical Systems View with Standards Information Objects</a:t>
            </a:r>
          </a:p>
        </p:txBody>
      </p:sp>
      <p:pic>
        <p:nvPicPr>
          <p:cNvPr id="4" name="Picture 2">
            <a:extLst>
              <a:ext uri="{FF2B5EF4-FFF2-40B4-BE49-F238E27FC236}">
                <a16:creationId xmlns:a16="http://schemas.microsoft.com/office/drawing/2014/main" id="{66EF3CAF-55AF-4DF9-8EF5-6B6707C56D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557" y="1814992"/>
            <a:ext cx="5408893" cy="4351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EAAFC297-3EB1-4EC6-AE40-6B059B436E73}"/>
              </a:ext>
            </a:extLst>
          </p:cNvPr>
          <p:cNvSpPr txBox="1"/>
          <p:nvPr/>
        </p:nvSpPr>
        <p:spPr>
          <a:xfrm>
            <a:off x="6709144" y="2169042"/>
            <a:ext cx="5282023" cy="1477328"/>
          </a:xfrm>
          <a:prstGeom prst="rect">
            <a:avLst/>
          </a:prstGeom>
          <a:noFill/>
        </p:spPr>
        <p:txBody>
          <a:bodyPr wrap="none" rtlCol="0">
            <a:spAutoFit/>
          </a:bodyPr>
          <a:lstStyle/>
          <a:p>
            <a:r>
              <a:rPr lang="en-US" dirty="0"/>
              <a:t>Many Interface and Space Environment Standards </a:t>
            </a:r>
          </a:p>
          <a:p>
            <a:r>
              <a:rPr lang="en-US" dirty="0"/>
              <a:t>in this View</a:t>
            </a:r>
          </a:p>
          <a:p>
            <a:r>
              <a:rPr lang="en-US" dirty="0"/>
              <a:t>Example: 14303 Spacecraft Launch Vehicle Interfaces,</a:t>
            </a:r>
          </a:p>
          <a:p>
            <a:r>
              <a:rPr lang="en-US" dirty="0"/>
              <a:t>17761 Model of high energy radiation at low altitudes </a:t>
            </a:r>
          </a:p>
          <a:p>
            <a:r>
              <a:rPr lang="en-US" dirty="0"/>
              <a:t>(300-600 km)</a:t>
            </a:r>
          </a:p>
        </p:txBody>
      </p:sp>
    </p:spTree>
    <p:extLst>
      <p:ext uri="{BB962C8B-B14F-4D97-AF65-F5344CB8AC3E}">
        <p14:creationId xmlns:p14="http://schemas.microsoft.com/office/powerpoint/2010/main" val="348506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818-9605-4905-A244-CC8EF8D3C267}"/>
              </a:ext>
            </a:extLst>
          </p:cNvPr>
          <p:cNvSpPr>
            <a:spLocks noGrp="1"/>
          </p:cNvSpPr>
          <p:nvPr>
            <p:ph type="title"/>
          </p:nvPr>
        </p:nvSpPr>
        <p:spPr/>
        <p:txBody>
          <a:bodyPr/>
          <a:lstStyle/>
          <a:p>
            <a:r>
              <a:rPr lang="en-US" dirty="0"/>
              <a:t>Physical System: Launch Object View</a:t>
            </a:r>
          </a:p>
        </p:txBody>
      </p:sp>
      <p:sp>
        <p:nvSpPr>
          <p:cNvPr id="3" name="Content Placeholder 2">
            <a:extLst>
              <a:ext uri="{FF2B5EF4-FFF2-40B4-BE49-F238E27FC236}">
                <a16:creationId xmlns:a16="http://schemas.microsoft.com/office/drawing/2014/main" id="{22ED51A1-EED3-4576-AC88-FF0AB137E8A8}"/>
              </a:ext>
            </a:extLst>
          </p:cNvPr>
          <p:cNvSpPr>
            <a:spLocks noGrp="1"/>
          </p:cNvSpPr>
          <p:nvPr>
            <p:ph idx="1"/>
          </p:nvPr>
        </p:nvSpPr>
        <p:spPr>
          <a:xfrm>
            <a:off x="838200" y="1339702"/>
            <a:ext cx="10515600" cy="4837261"/>
          </a:xfrm>
        </p:spPr>
        <p:txBody>
          <a:bodyPr>
            <a:normAutofit fontScale="70000" lnSpcReduction="20000"/>
          </a:bodyPr>
          <a:lstStyle/>
          <a:p>
            <a:r>
              <a:rPr lang="en-US" sz="4400" dirty="0"/>
              <a:t>Launch Objects have mass, propulsion and trajectory/orbit classes</a:t>
            </a:r>
          </a:p>
          <a:p>
            <a:r>
              <a:rPr lang="en-US" b="1" dirty="0"/>
              <a:t>Mass sub-classes are defined as </a:t>
            </a:r>
            <a:endParaRPr lang="en-US" dirty="0"/>
          </a:p>
          <a:p>
            <a:pPr lvl="1"/>
            <a:r>
              <a:rPr lang="en-US" dirty="0"/>
              <a:t>Launch: Small</a:t>
            </a:r>
          </a:p>
          <a:p>
            <a:pPr lvl="1"/>
            <a:r>
              <a:rPr lang="en-US" dirty="0"/>
              <a:t>Launch: Medium</a:t>
            </a:r>
          </a:p>
          <a:p>
            <a:pPr lvl="1"/>
            <a:r>
              <a:rPr lang="en-US" dirty="0"/>
              <a:t>Launch: Heavy</a:t>
            </a:r>
          </a:p>
          <a:p>
            <a:pPr lvl="1"/>
            <a:r>
              <a:rPr lang="en-US" dirty="0"/>
              <a:t>These correlate to historical value definitions used by launch providers and customers. For launch systems, value=mass to orbit/cost has simply broken down to small, medium and heavy launch vehicles</a:t>
            </a:r>
          </a:p>
          <a:p>
            <a:r>
              <a:rPr lang="en-US" b="1" dirty="0"/>
              <a:t>Trajectory/Orbit sub-classes are defined as</a:t>
            </a:r>
            <a:endParaRPr lang="en-US" dirty="0"/>
          </a:p>
          <a:p>
            <a:pPr lvl="1"/>
            <a:r>
              <a:rPr lang="en-US" dirty="0"/>
              <a:t>Launch: Vertical</a:t>
            </a:r>
          </a:p>
          <a:p>
            <a:pPr lvl="1"/>
            <a:r>
              <a:rPr lang="en-US" dirty="0"/>
              <a:t>Launch: Horizontal Aerodynamic</a:t>
            </a:r>
          </a:p>
          <a:p>
            <a:r>
              <a:rPr lang="en-US" b="1" dirty="0"/>
              <a:t>Propulsion sub-classes are defined as</a:t>
            </a:r>
          </a:p>
          <a:p>
            <a:pPr lvl="1"/>
            <a:r>
              <a:rPr lang="en-US" dirty="0"/>
              <a:t>Launch: Chemical</a:t>
            </a:r>
          </a:p>
          <a:p>
            <a:pPr lvl="1"/>
            <a:r>
              <a:rPr lang="en-US" dirty="0"/>
              <a:t>Launch: Electric</a:t>
            </a:r>
          </a:p>
          <a:p>
            <a:r>
              <a:rPr lang="en-US" b="1" dirty="0"/>
              <a:t>Example:</a:t>
            </a:r>
            <a:r>
              <a:rPr lang="en-US" dirty="0"/>
              <a:t> The Launch Object for a Science mission to Mars will be </a:t>
            </a:r>
            <a:r>
              <a:rPr lang="en-US" dirty="0" err="1"/>
              <a:t>Launch:Heavy;Vertical;Chemical</a:t>
            </a:r>
            <a:endParaRPr lang="en-US" dirty="0"/>
          </a:p>
          <a:p>
            <a:r>
              <a:rPr lang="en-US" b="1" dirty="0"/>
              <a:t>Example Standard</a:t>
            </a:r>
            <a:r>
              <a:rPr lang="en-US" dirty="0"/>
              <a:t>: 24917 General test requirements for launch vehicles</a:t>
            </a:r>
          </a:p>
        </p:txBody>
      </p:sp>
    </p:spTree>
    <p:extLst>
      <p:ext uri="{BB962C8B-B14F-4D97-AF65-F5344CB8AC3E}">
        <p14:creationId xmlns:p14="http://schemas.microsoft.com/office/powerpoint/2010/main" val="254225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5315-F21E-4764-833B-686AFD3B0577}"/>
              </a:ext>
            </a:extLst>
          </p:cNvPr>
          <p:cNvSpPr>
            <a:spLocks noGrp="1"/>
          </p:cNvSpPr>
          <p:nvPr>
            <p:ph type="title"/>
          </p:nvPr>
        </p:nvSpPr>
        <p:spPr/>
        <p:txBody>
          <a:bodyPr/>
          <a:lstStyle/>
          <a:p>
            <a:r>
              <a:rPr lang="en-US" dirty="0"/>
              <a:t>Description Contents - Drivers</a:t>
            </a:r>
          </a:p>
        </p:txBody>
      </p:sp>
      <p:sp>
        <p:nvSpPr>
          <p:cNvPr id="3" name="Content Placeholder 2">
            <a:extLst>
              <a:ext uri="{FF2B5EF4-FFF2-40B4-BE49-F238E27FC236}">
                <a16:creationId xmlns:a16="http://schemas.microsoft.com/office/drawing/2014/main" id="{4C38173B-F040-46BE-AE99-CA09320BBEFC}"/>
              </a:ext>
            </a:extLst>
          </p:cNvPr>
          <p:cNvSpPr>
            <a:spLocks noGrp="1"/>
          </p:cNvSpPr>
          <p:nvPr>
            <p:ph idx="1"/>
          </p:nvPr>
        </p:nvSpPr>
        <p:spPr/>
        <p:txBody>
          <a:bodyPr>
            <a:normAutofit fontScale="92500"/>
          </a:bodyPr>
          <a:lstStyle/>
          <a:p>
            <a:r>
              <a:rPr lang="en-US" dirty="0"/>
              <a:t>Missions – From SC14 Strategy and Market Needs (Enterprise/Mission Assurance) – Keywords: Telecommunications, Remote Sensing, etc. and Radiation Environment (Orbit)</a:t>
            </a:r>
          </a:p>
          <a:p>
            <a:r>
              <a:rPr lang="en-US" dirty="0"/>
              <a:t>Mission Systems – Level 1 – 7 – Keywords: Element, System, etc.</a:t>
            </a:r>
          </a:p>
          <a:p>
            <a:r>
              <a:rPr lang="en-US" dirty="0"/>
              <a:t>Mission Operations – Level 1 – 7 – Keywords: Element, System, etc.</a:t>
            </a:r>
          </a:p>
          <a:p>
            <a:endParaRPr lang="en-US" dirty="0"/>
          </a:p>
          <a:p>
            <a:r>
              <a:rPr lang="en-US" dirty="0"/>
              <a:t>Standards address corresponding services, systems and/or operations of Mission Systems </a:t>
            </a:r>
            <a:r>
              <a:rPr lang="en-US" b="1" dirty="0"/>
              <a:t>and their life cycle </a:t>
            </a:r>
            <a:r>
              <a:rPr lang="en-US" dirty="0"/>
              <a:t>(Design, Manufacturing, Verification (I&amp;T), Launch, Initialization and Commissioning, Operations, Disposal)</a:t>
            </a:r>
          </a:p>
          <a:p>
            <a:pPr lvl="1"/>
            <a:r>
              <a:rPr lang="en-US" dirty="0"/>
              <a:t>Correlate to WGs?)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276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818-9605-4905-A244-CC8EF8D3C267}"/>
              </a:ext>
            </a:extLst>
          </p:cNvPr>
          <p:cNvSpPr>
            <a:spLocks noGrp="1"/>
          </p:cNvSpPr>
          <p:nvPr>
            <p:ph type="title"/>
          </p:nvPr>
        </p:nvSpPr>
        <p:spPr/>
        <p:txBody>
          <a:bodyPr/>
          <a:lstStyle/>
          <a:p>
            <a:r>
              <a:rPr lang="en-US" dirty="0"/>
              <a:t>Physical System: Space Object View</a:t>
            </a:r>
          </a:p>
        </p:txBody>
      </p:sp>
      <p:sp>
        <p:nvSpPr>
          <p:cNvPr id="3" name="Content Placeholder 2">
            <a:extLst>
              <a:ext uri="{FF2B5EF4-FFF2-40B4-BE49-F238E27FC236}">
                <a16:creationId xmlns:a16="http://schemas.microsoft.com/office/drawing/2014/main" id="{22ED51A1-EED3-4576-AC88-FF0AB137E8A8}"/>
              </a:ext>
            </a:extLst>
          </p:cNvPr>
          <p:cNvSpPr>
            <a:spLocks noGrp="1"/>
          </p:cNvSpPr>
          <p:nvPr>
            <p:ph idx="1"/>
          </p:nvPr>
        </p:nvSpPr>
        <p:spPr>
          <a:xfrm>
            <a:off x="838200" y="1339702"/>
            <a:ext cx="10515600" cy="4837261"/>
          </a:xfrm>
        </p:spPr>
        <p:txBody>
          <a:bodyPr>
            <a:normAutofit fontScale="62500" lnSpcReduction="20000"/>
          </a:bodyPr>
          <a:lstStyle/>
          <a:p>
            <a:r>
              <a:rPr lang="en-US" dirty="0"/>
              <a:t>Within the Space Object Class there are sub-classes for mass, mission, human-rated/robotic.</a:t>
            </a:r>
          </a:p>
          <a:p>
            <a:pPr lvl="1"/>
            <a:r>
              <a:rPr lang="en-US" dirty="0"/>
              <a:t>Mass sub-classes correlate to Launch: Mass sub-classes. </a:t>
            </a:r>
          </a:p>
          <a:p>
            <a:r>
              <a:rPr lang="en-US" dirty="0"/>
              <a:t> </a:t>
            </a:r>
            <a:r>
              <a:rPr lang="en-US" b="1" dirty="0"/>
              <a:t>Mass sub-classes are defined as</a:t>
            </a:r>
            <a:endParaRPr lang="en-US" dirty="0"/>
          </a:p>
          <a:p>
            <a:pPr lvl="1"/>
            <a:r>
              <a:rPr lang="en-US" dirty="0"/>
              <a:t>Space: Small (are there actual mass values that can be assigned, even if only at this point in time?)</a:t>
            </a:r>
          </a:p>
          <a:p>
            <a:pPr lvl="2"/>
            <a:r>
              <a:rPr lang="en-US" dirty="0"/>
              <a:t>One or more </a:t>
            </a:r>
            <a:r>
              <a:rPr lang="en-US" dirty="0" err="1"/>
              <a:t>Space:Small</a:t>
            </a:r>
            <a:r>
              <a:rPr lang="en-US" dirty="0"/>
              <a:t> objects can be launched on a </a:t>
            </a:r>
            <a:r>
              <a:rPr lang="en-US" dirty="0" err="1"/>
              <a:t>Launch:Small</a:t>
            </a:r>
            <a:r>
              <a:rPr lang="en-US" dirty="0"/>
              <a:t> object, a Launch: Medium object or a </a:t>
            </a:r>
            <a:r>
              <a:rPr lang="en-US" dirty="0" err="1"/>
              <a:t>Launch:Heavy</a:t>
            </a:r>
            <a:r>
              <a:rPr lang="en-US" dirty="0"/>
              <a:t> object.</a:t>
            </a:r>
          </a:p>
          <a:p>
            <a:pPr lvl="2"/>
            <a:r>
              <a:rPr lang="en-US" dirty="0"/>
              <a:t>Mass categories such as </a:t>
            </a:r>
            <a:r>
              <a:rPr lang="en-US" dirty="0" err="1"/>
              <a:t>microsats</a:t>
            </a:r>
            <a:r>
              <a:rPr lang="en-US" dirty="0"/>
              <a:t> or nanosats are </a:t>
            </a:r>
            <a:r>
              <a:rPr lang="en-US" dirty="0" err="1"/>
              <a:t>Space:Small</a:t>
            </a:r>
            <a:r>
              <a:rPr lang="en-US" dirty="0"/>
              <a:t> objects for the purposes of this Framework</a:t>
            </a:r>
          </a:p>
          <a:p>
            <a:pPr marL="914400" lvl="2" indent="0">
              <a:buNone/>
            </a:pPr>
            <a:endParaRPr lang="en-US" dirty="0"/>
          </a:p>
          <a:p>
            <a:pPr lvl="1"/>
            <a:r>
              <a:rPr lang="en-US" dirty="0"/>
              <a:t>Space: Medium</a:t>
            </a:r>
          </a:p>
          <a:p>
            <a:pPr lvl="2"/>
            <a:r>
              <a:rPr lang="en-US" dirty="0"/>
              <a:t>One or more </a:t>
            </a:r>
            <a:r>
              <a:rPr lang="en-US" dirty="0" err="1"/>
              <a:t>Space:Medium</a:t>
            </a:r>
            <a:r>
              <a:rPr lang="en-US" dirty="0"/>
              <a:t> objects can be launched on a Launch: Medium object or a </a:t>
            </a:r>
            <a:r>
              <a:rPr lang="en-US" dirty="0" err="1"/>
              <a:t>Launch:Heavy</a:t>
            </a:r>
            <a:r>
              <a:rPr lang="en-US" dirty="0"/>
              <a:t> object.</a:t>
            </a:r>
          </a:p>
          <a:p>
            <a:pPr lvl="1"/>
            <a:r>
              <a:rPr lang="en-US" dirty="0" err="1"/>
              <a:t>Space:Heavy</a:t>
            </a:r>
            <a:endParaRPr lang="en-US" dirty="0"/>
          </a:p>
          <a:p>
            <a:pPr lvl="2"/>
            <a:r>
              <a:rPr lang="en-US" dirty="0"/>
              <a:t>One or more </a:t>
            </a:r>
            <a:r>
              <a:rPr lang="en-US" dirty="0" err="1"/>
              <a:t>Space:Heavy</a:t>
            </a:r>
            <a:r>
              <a:rPr lang="en-US" dirty="0"/>
              <a:t> objects can be launched on a </a:t>
            </a:r>
            <a:r>
              <a:rPr lang="en-US" dirty="0" err="1"/>
              <a:t>Launch:Heavy</a:t>
            </a:r>
            <a:r>
              <a:rPr lang="en-US" dirty="0"/>
              <a:t> object.</a:t>
            </a:r>
          </a:p>
          <a:p>
            <a:r>
              <a:rPr lang="en-US" b="1" dirty="0"/>
              <a:t>Mission sub-classes are defined as: </a:t>
            </a:r>
          </a:p>
          <a:p>
            <a:pPr lvl="1"/>
            <a:r>
              <a:rPr lang="en-US" dirty="0"/>
              <a:t>Human space flight: </a:t>
            </a:r>
          </a:p>
          <a:p>
            <a:pPr lvl="2"/>
            <a:r>
              <a:rPr lang="en-US" dirty="0"/>
              <a:t>commercial, </a:t>
            </a:r>
          </a:p>
          <a:p>
            <a:pPr lvl="2"/>
            <a:r>
              <a:rPr lang="en-US" dirty="0"/>
              <a:t>agency-sponsored; </a:t>
            </a:r>
          </a:p>
          <a:p>
            <a:pPr lvl="1"/>
            <a:r>
              <a:rPr lang="en-US" dirty="0"/>
              <a:t>Earth observation (meteorological) satellites: </a:t>
            </a:r>
          </a:p>
          <a:p>
            <a:pPr lvl="2"/>
            <a:r>
              <a:rPr lang="en-US" dirty="0"/>
              <a:t>Low Earth Orbit (LEO), </a:t>
            </a:r>
          </a:p>
          <a:p>
            <a:pPr lvl="2"/>
            <a:r>
              <a:rPr lang="fr-FR" dirty="0"/>
              <a:t>GEO; </a:t>
            </a:r>
            <a:endParaRPr lang="en-US" dirty="0"/>
          </a:p>
          <a:p>
            <a:pPr lvl="1"/>
            <a:r>
              <a:rPr lang="fr-FR" dirty="0"/>
              <a:t>Communications satellites: </a:t>
            </a:r>
            <a:endParaRPr lang="en-US" dirty="0"/>
          </a:p>
          <a:p>
            <a:pPr lvl="2"/>
            <a:r>
              <a:rPr lang="fr-FR" dirty="0"/>
              <a:t>LEO constellations, </a:t>
            </a:r>
            <a:endParaRPr lang="en-US" dirty="0"/>
          </a:p>
          <a:p>
            <a:pPr lvl="2"/>
            <a:r>
              <a:rPr lang="en-US" dirty="0"/>
              <a:t>GEO</a:t>
            </a:r>
          </a:p>
        </p:txBody>
      </p:sp>
    </p:spTree>
    <p:extLst>
      <p:ext uri="{BB962C8B-B14F-4D97-AF65-F5344CB8AC3E}">
        <p14:creationId xmlns:p14="http://schemas.microsoft.com/office/powerpoint/2010/main" val="153349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818-9605-4905-A244-CC8EF8D3C267}"/>
              </a:ext>
            </a:extLst>
          </p:cNvPr>
          <p:cNvSpPr>
            <a:spLocks noGrp="1"/>
          </p:cNvSpPr>
          <p:nvPr>
            <p:ph type="title"/>
          </p:nvPr>
        </p:nvSpPr>
        <p:spPr/>
        <p:txBody>
          <a:bodyPr/>
          <a:lstStyle/>
          <a:p>
            <a:r>
              <a:rPr lang="en-US" dirty="0"/>
              <a:t>Physical System: Space Object View (</a:t>
            </a:r>
            <a:r>
              <a:rPr lang="en-US" dirty="0" err="1"/>
              <a:t>con’t</a:t>
            </a:r>
            <a:r>
              <a:rPr lang="en-US" dirty="0"/>
              <a:t>)</a:t>
            </a:r>
          </a:p>
        </p:txBody>
      </p:sp>
      <p:sp>
        <p:nvSpPr>
          <p:cNvPr id="3" name="Content Placeholder 2">
            <a:extLst>
              <a:ext uri="{FF2B5EF4-FFF2-40B4-BE49-F238E27FC236}">
                <a16:creationId xmlns:a16="http://schemas.microsoft.com/office/drawing/2014/main" id="{22ED51A1-EED3-4576-AC88-FF0AB137E8A8}"/>
              </a:ext>
            </a:extLst>
          </p:cNvPr>
          <p:cNvSpPr>
            <a:spLocks noGrp="1"/>
          </p:cNvSpPr>
          <p:nvPr>
            <p:ph idx="1"/>
          </p:nvPr>
        </p:nvSpPr>
        <p:spPr>
          <a:xfrm>
            <a:off x="838200" y="1339702"/>
            <a:ext cx="10515600" cy="4837261"/>
          </a:xfrm>
        </p:spPr>
        <p:txBody>
          <a:bodyPr>
            <a:normAutofit fontScale="70000" lnSpcReduction="20000"/>
          </a:bodyPr>
          <a:lstStyle/>
          <a:p>
            <a:pPr lvl="1"/>
            <a:r>
              <a:rPr lang="en-US" dirty="0"/>
              <a:t>Science missions: </a:t>
            </a:r>
          </a:p>
          <a:p>
            <a:pPr lvl="2"/>
            <a:r>
              <a:rPr lang="en-US" dirty="0"/>
              <a:t>near Earth/Earth orbit, </a:t>
            </a:r>
          </a:p>
          <a:p>
            <a:pPr lvl="2"/>
            <a:r>
              <a:rPr lang="en-US" dirty="0"/>
              <a:t>lunar, </a:t>
            </a:r>
          </a:p>
          <a:p>
            <a:pPr lvl="2"/>
            <a:r>
              <a:rPr lang="en-US" dirty="0"/>
              <a:t>interplanetary/deep-space; and </a:t>
            </a:r>
          </a:p>
          <a:p>
            <a:pPr lvl="1"/>
            <a:r>
              <a:rPr lang="en-US" dirty="0"/>
              <a:t>Navigation satellites</a:t>
            </a:r>
          </a:p>
          <a:p>
            <a:pPr lvl="1"/>
            <a:r>
              <a:rPr lang="en-US" dirty="0"/>
              <a:t>Space Research, Near Earth</a:t>
            </a:r>
          </a:p>
          <a:p>
            <a:pPr lvl="1"/>
            <a:r>
              <a:rPr lang="en-US" dirty="0"/>
              <a:t>Space Research, Deep Space; </a:t>
            </a:r>
          </a:p>
          <a:p>
            <a:pPr lvl="1"/>
            <a:r>
              <a:rPr lang="en-US" dirty="0"/>
              <a:t>Earth Exploration</a:t>
            </a:r>
          </a:p>
          <a:p>
            <a:pPr lvl="1"/>
            <a:r>
              <a:rPr lang="fr-FR" dirty="0" err="1"/>
              <a:t>Space</a:t>
            </a:r>
            <a:r>
              <a:rPr lang="fr-FR" dirty="0"/>
              <a:t>: Communications</a:t>
            </a:r>
            <a:endParaRPr lang="en-US" dirty="0"/>
          </a:p>
          <a:p>
            <a:pPr lvl="1"/>
            <a:r>
              <a:rPr lang="fr-FR" dirty="0" err="1"/>
              <a:t>Space</a:t>
            </a:r>
            <a:r>
              <a:rPr lang="fr-FR" dirty="0"/>
              <a:t>: Science</a:t>
            </a:r>
            <a:endParaRPr lang="en-US" dirty="0"/>
          </a:p>
          <a:p>
            <a:pPr lvl="1"/>
            <a:r>
              <a:rPr lang="fr-FR" dirty="0" err="1"/>
              <a:t>Space</a:t>
            </a:r>
            <a:r>
              <a:rPr lang="fr-FR" dirty="0"/>
              <a:t>: Habitat</a:t>
            </a:r>
            <a:endParaRPr lang="en-US" dirty="0"/>
          </a:p>
          <a:p>
            <a:pPr lvl="1"/>
            <a:r>
              <a:rPr lang="en-US" dirty="0"/>
              <a:t>And so on</a:t>
            </a:r>
          </a:p>
          <a:p>
            <a:r>
              <a:rPr lang="en-US" b="1" dirty="0"/>
              <a:t>Human-rated/robotic Sub-classes are defined as </a:t>
            </a:r>
          </a:p>
          <a:p>
            <a:pPr lvl="1"/>
            <a:r>
              <a:rPr lang="en-US" dirty="0" err="1"/>
              <a:t>Space:Human</a:t>
            </a:r>
            <a:endParaRPr lang="en-US" dirty="0"/>
          </a:p>
          <a:p>
            <a:pPr lvl="1"/>
            <a:r>
              <a:rPr lang="en-US" dirty="0" err="1"/>
              <a:t>Space:Robotic</a:t>
            </a:r>
            <a:endParaRPr lang="en-US" dirty="0"/>
          </a:p>
          <a:p>
            <a:endParaRPr lang="en-US" dirty="0"/>
          </a:p>
          <a:p>
            <a:r>
              <a:rPr lang="en-US" dirty="0"/>
              <a:t>Example: The Space Object for a science mission to Mars will be stated as </a:t>
            </a:r>
            <a:r>
              <a:rPr lang="en-US" dirty="0" err="1"/>
              <a:t>Space:Heavy;Science;Robotic</a:t>
            </a:r>
            <a:r>
              <a:rPr lang="en-US" dirty="0"/>
              <a:t>. </a:t>
            </a:r>
          </a:p>
        </p:txBody>
      </p:sp>
    </p:spTree>
    <p:extLst>
      <p:ext uri="{BB962C8B-B14F-4D97-AF65-F5344CB8AC3E}">
        <p14:creationId xmlns:p14="http://schemas.microsoft.com/office/powerpoint/2010/main" val="421521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0613-9168-47D8-BD2E-42DA0BA0C5E8}"/>
              </a:ext>
            </a:extLst>
          </p:cNvPr>
          <p:cNvSpPr>
            <a:spLocks noGrp="1"/>
          </p:cNvSpPr>
          <p:nvPr>
            <p:ph type="title"/>
          </p:nvPr>
        </p:nvSpPr>
        <p:spPr/>
        <p:txBody>
          <a:bodyPr/>
          <a:lstStyle/>
          <a:p>
            <a:r>
              <a:rPr lang="en-US" dirty="0"/>
              <a:t>RAS Working Rules</a:t>
            </a:r>
          </a:p>
        </p:txBody>
      </p:sp>
      <p:sp>
        <p:nvSpPr>
          <p:cNvPr id="3" name="Content Placeholder 2">
            <a:extLst>
              <a:ext uri="{FF2B5EF4-FFF2-40B4-BE49-F238E27FC236}">
                <a16:creationId xmlns:a16="http://schemas.microsoft.com/office/drawing/2014/main" id="{F708EF8D-13FD-4C93-9C5C-771E74ECB7C4}"/>
              </a:ext>
            </a:extLst>
          </p:cNvPr>
          <p:cNvSpPr>
            <a:spLocks noGrp="1"/>
          </p:cNvSpPr>
          <p:nvPr>
            <p:ph idx="1"/>
          </p:nvPr>
        </p:nvSpPr>
        <p:spPr/>
        <p:txBody>
          <a:bodyPr>
            <a:normAutofit fontScale="77500" lnSpcReduction="20000"/>
          </a:bodyPr>
          <a:lstStyle/>
          <a:p>
            <a:r>
              <a:rPr lang="en-US" b="1" u="sng" dirty="0"/>
              <a:t>Architecture Assembly Rule 1: </a:t>
            </a:r>
            <a:r>
              <a:rPr lang="en-US" dirty="0"/>
              <a:t>For any given program/project the program/project object will identified to the most descriptive </a:t>
            </a:r>
            <a:r>
              <a:rPr lang="en-US" dirty="0" err="1"/>
              <a:t>class:sub-class;sub-class:sub-sub-class</a:t>
            </a:r>
            <a:r>
              <a:rPr lang="en-US" dirty="0"/>
              <a:t> possible at each stage of development. </a:t>
            </a:r>
          </a:p>
          <a:p>
            <a:r>
              <a:rPr lang="en-US" b="1" u="sng" dirty="0"/>
              <a:t>Architecture Assembly Rule 2: </a:t>
            </a:r>
            <a:r>
              <a:rPr lang="en-US" dirty="0"/>
              <a:t>Relations to other class objects will be identified at least at the class level.</a:t>
            </a:r>
          </a:p>
          <a:p>
            <a:r>
              <a:rPr lang="en-US" b="1" u="sng" dirty="0"/>
              <a:t>Architecture Assembly Rule 3: </a:t>
            </a:r>
            <a:r>
              <a:rPr lang="en-US" dirty="0"/>
              <a:t>On the use of technical standards, standards apply at </a:t>
            </a:r>
            <a:r>
              <a:rPr lang="en-US" dirty="0" err="1"/>
              <a:t>class:sub-class</a:t>
            </a:r>
            <a:r>
              <a:rPr lang="en-US" dirty="0"/>
              <a:t>… levels. Some are very general (e.g., the class level) and some are more specific. More general standards apply automatically at lower specific levels.  Different viewpoints will utilize different sets of technical standards: physical, information, enterprise/governance, protocols, etc.</a:t>
            </a:r>
          </a:p>
          <a:p>
            <a:r>
              <a:rPr lang="en-US" b="1" u="sng" dirty="0"/>
              <a:t>Architecture Assembly Rule 4: </a:t>
            </a:r>
            <a:r>
              <a:rPr lang="en-US" dirty="0"/>
              <a:t>During mission lifecycles the architecture and views will evolve.  More abstract views (functional, enterprise, information) will be evolved and transform into more concrete views (physical, connectivity, communications), using processes (hardware and software development), until they can be made operational.  Recursion operates at several levels, starting with systems of systems and drilling down to components that can be acquired (and even the parts that they are assembled out of).</a:t>
            </a:r>
          </a:p>
          <a:p>
            <a:endParaRPr lang="en-US" dirty="0"/>
          </a:p>
        </p:txBody>
      </p:sp>
    </p:spTree>
    <p:extLst>
      <p:ext uri="{BB962C8B-B14F-4D97-AF65-F5344CB8AC3E}">
        <p14:creationId xmlns:p14="http://schemas.microsoft.com/office/powerpoint/2010/main" val="42393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F82-5A29-48C2-8322-9A177ECD385E}"/>
              </a:ext>
            </a:extLst>
          </p:cNvPr>
          <p:cNvSpPr>
            <a:spLocks noGrp="1"/>
          </p:cNvSpPr>
          <p:nvPr>
            <p:ph type="title"/>
          </p:nvPr>
        </p:nvSpPr>
        <p:spPr/>
        <p:txBody>
          <a:bodyPr/>
          <a:lstStyle/>
          <a:p>
            <a:r>
              <a:rPr lang="en-US" dirty="0"/>
              <a:t>Value in the RAS</a:t>
            </a:r>
          </a:p>
        </p:txBody>
      </p:sp>
      <p:sp>
        <p:nvSpPr>
          <p:cNvPr id="3" name="Content Placeholder 2">
            <a:extLst>
              <a:ext uri="{FF2B5EF4-FFF2-40B4-BE49-F238E27FC236}">
                <a16:creationId xmlns:a16="http://schemas.microsoft.com/office/drawing/2014/main" id="{FFD0C0F6-4062-4182-B2D4-4CECE8BFD001}"/>
              </a:ext>
            </a:extLst>
          </p:cNvPr>
          <p:cNvSpPr>
            <a:spLocks noGrp="1"/>
          </p:cNvSpPr>
          <p:nvPr>
            <p:ph idx="1"/>
          </p:nvPr>
        </p:nvSpPr>
        <p:spPr/>
        <p:txBody>
          <a:bodyPr>
            <a:normAutofit fontScale="92500"/>
          </a:bodyPr>
          <a:lstStyle/>
          <a:p>
            <a:r>
              <a:rPr lang="en-US" dirty="0"/>
              <a:t>Some class definitions appear arbitrary from a simple logical breakdown perspective. Take for example the small, medium and heavy subclasses of physical launch objects. The historical evolution here is based on the market determining value.</a:t>
            </a:r>
          </a:p>
          <a:p>
            <a:r>
              <a:rPr lang="en-US" dirty="0"/>
              <a:t>Similarly, spacecraft mass sub-classes are determined by launch objects.</a:t>
            </a:r>
          </a:p>
          <a:p>
            <a:r>
              <a:rPr lang="en-US" dirty="0"/>
              <a:t>Mission Assurance is a market value. </a:t>
            </a:r>
          </a:p>
          <a:p>
            <a:pPr marL="0" indent="0" algn="ctr">
              <a:buNone/>
            </a:pPr>
            <a:r>
              <a:rPr lang="en-US" dirty="0"/>
              <a:t>Value = (MA*performance)/cost. </a:t>
            </a:r>
          </a:p>
          <a:p>
            <a:pPr marL="0" indent="0">
              <a:buNone/>
            </a:pPr>
            <a:r>
              <a:rPr lang="en-US" dirty="0"/>
              <a:t>It is a measure (not the only one, perhaps) of probable mission success. Standardization of Mission Assurance directs accepted measurement metrics from historical data to project future value.</a:t>
            </a:r>
          </a:p>
          <a:p>
            <a:endParaRPr lang="en-US" dirty="0"/>
          </a:p>
        </p:txBody>
      </p:sp>
    </p:spTree>
    <p:extLst>
      <p:ext uri="{BB962C8B-B14F-4D97-AF65-F5344CB8AC3E}">
        <p14:creationId xmlns:p14="http://schemas.microsoft.com/office/powerpoint/2010/main" val="226961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7D2C-2E40-425C-8E3D-F036E5EC4797}"/>
              </a:ext>
            </a:extLst>
          </p:cNvPr>
          <p:cNvSpPr>
            <a:spLocks noGrp="1"/>
          </p:cNvSpPr>
          <p:nvPr>
            <p:ph type="title"/>
          </p:nvPr>
        </p:nvSpPr>
        <p:spPr/>
        <p:txBody>
          <a:bodyPr/>
          <a:lstStyle/>
          <a:p>
            <a:r>
              <a:rPr lang="en-US" dirty="0"/>
              <a:t>Notional Levels (for Correspondence)</a:t>
            </a:r>
          </a:p>
        </p:txBody>
      </p:sp>
      <p:graphicFrame>
        <p:nvGraphicFramePr>
          <p:cNvPr id="5" name="Table 4">
            <a:extLst>
              <a:ext uri="{FF2B5EF4-FFF2-40B4-BE49-F238E27FC236}">
                <a16:creationId xmlns:a16="http://schemas.microsoft.com/office/drawing/2014/main" id="{6818F550-3427-4357-B1D0-05819FB2F4D1}"/>
              </a:ext>
            </a:extLst>
          </p:cNvPr>
          <p:cNvGraphicFramePr>
            <a:graphicFrameLocks noGrp="1"/>
          </p:cNvGraphicFramePr>
          <p:nvPr>
            <p:extLst>
              <p:ext uri="{D42A27DB-BD31-4B8C-83A1-F6EECF244321}">
                <p14:modId xmlns:p14="http://schemas.microsoft.com/office/powerpoint/2010/main" val="1641552089"/>
              </p:ext>
            </p:extLst>
          </p:nvPr>
        </p:nvGraphicFramePr>
        <p:xfrm>
          <a:off x="838200" y="1885360"/>
          <a:ext cx="10515600" cy="3822712"/>
        </p:xfrm>
        <a:graphic>
          <a:graphicData uri="http://schemas.openxmlformats.org/drawingml/2006/table">
            <a:tbl>
              <a:tblPr firstRow="1" firstCol="1" bandRow="1"/>
              <a:tblGrid>
                <a:gridCol w="444241">
                  <a:extLst>
                    <a:ext uri="{9D8B030D-6E8A-4147-A177-3AD203B41FA5}">
                      <a16:colId xmlns:a16="http://schemas.microsoft.com/office/drawing/2014/main" val="494442663"/>
                    </a:ext>
                  </a:extLst>
                </a:gridCol>
                <a:gridCol w="1574528">
                  <a:extLst>
                    <a:ext uri="{9D8B030D-6E8A-4147-A177-3AD203B41FA5}">
                      <a16:colId xmlns:a16="http://schemas.microsoft.com/office/drawing/2014/main" val="501581272"/>
                    </a:ext>
                  </a:extLst>
                </a:gridCol>
                <a:gridCol w="1518296">
                  <a:extLst>
                    <a:ext uri="{9D8B030D-6E8A-4147-A177-3AD203B41FA5}">
                      <a16:colId xmlns:a16="http://schemas.microsoft.com/office/drawing/2014/main" val="2481765597"/>
                    </a:ext>
                  </a:extLst>
                </a:gridCol>
                <a:gridCol w="1923174">
                  <a:extLst>
                    <a:ext uri="{9D8B030D-6E8A-4147-A177-3AD203B41FA5}">
                      <a16:colId xmlns:a16="http://schemas.microsoft.com/office/drawing/2014/main" val="2584524016"/>
                    </a:ext>
                  </a:extLst>
                </a:gridCol>
                <a:gridCol w="2063757">
                  <a:extLst>
                    <a:ext uri="{9D8B030D-6E8A-4147-A177-3AD203B41FA5}">
                      <a16:colId xmlns:a16="http://schemas.microsoft.com/office/drawing/2014/main" val="3211193039"/>
                    </a:ext>
                  </a:extLst>
                </a:gridCol>
                <a:gridCol w="1495802">
                  <a:extLst>
                    <a:ext uri="{9D8B030D-6E8A-4147-A177-3AD203B41FA5}">
                      <a16:colId xmlns:a16="http://schemas.microsoft.com/office/drawing/2014/main" val="3852409701"/>
                    </a:ext>
                  </a:extLst>
                </a:gridCol>
                <a:gridCol w="1495802">
                  <a:extLst>
                    <a:ext uri="{9D8B030D-6E8A-4147-A177-3AD203B41FA5}">
                      <a16:colId xmlns:a16="http://schemas.microsoft.com/office/drawing/2014/main" val="737998366"/>
                    </a:ext>
                  </a:extLst>
                </a:gridCol>
              </a:tblGrid>
              <a:tr h="289330">
                <a:tc>
                  <a:txBody>
                    <a:bodyPr/>
                    <a:lstStyle/>
                    <a:p>
                      <a:pPr marL="0" marR="0" algn="ctr">
                        <a:spcBef>
                          <a:spcPts val="0"/>
                        </a:spcBef>
                        <a:spcAft>
                          <a:spcPts val="0"/>
                        </a:spcAft>
                        <a:tabLst>
                          <a:tab pos="685800" algn="l"/>
                          <a:tab pos="914400" algn="l"/>
                          <a:tab pos="1143000" algn="l"/>
                          <a:tab pos="1371600" algn="l"/>
                          <a:tab pos="1828800" algn="l"/>
                        </a:tabLst>
                      </a:pPr>
                      <a:r>
                        <a:rPr lang="en-US" sz="1400" b="1">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tabLst>
                          <a:tab pos="685800" algn="l"/>
                          <a:tab pos="914400" algn="l"/>
                          <a:tab pos="1143000" algn="l"/>
                          <a:tab pos="1371600" algn="l"/>
                          <a:tab pos="1828800" algn="l"/>
                        </a:tabLst>
                      </a:pPr>
                      <a:r>
                        <a:rPr lang="en-US" sz="1400" b="1">
                          <a:effectLst/>
                          <a:latin typeface="Arial" panose="020B0604020202020204" pitchFamily="34" charset="0"/>
                          <a:ea typeface="Times New Roman" panose="02020603050405020304" pitchFamily="18" charset="0"/>
                          <a:cs typeface="Arial" panose="020B0604020202020204" pitchFamily="34" charset="0"/>
                        </a:rPr>
                        <a:t>System Structure Decomposition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tabLst>
                          <a:tab pos="685800" algn="l"/>
                          <a:tab pos="914400" algn="l"/>
                          <a:tab pos="1143000" algn="l"/>
                          <a:tab pos="1371600" algn="l"/>
                          <a:tab pos="1828800" algn="l"/>
                        </a:tabLst>
                      </a:pPr>
                      <a:r>
                        <a:rPr lang="en-US" sz="1400" b="1">
                          <a:effectLst/>
                          <a:latin typeface="Arial" panose="020B0604020202020204" pitchFamily="34" charset="0"/>
                          <a:ea typeface="Times New Roman" panose="02020603050405020304" pitchFamily="18" charset="0"/>
                          <a:cs typeface="Arial" panose="020B0604020202020204" pitchFamily="34" charset="0"/>
                        </a:rPr>
                        <a:t>Requirements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tabLst>
                          <a:tab pos="685800" algn="l"/>
                          <a:tab pos="914400" algn="l"/>
                          <a:tab pos="1143000" algn="l"/>
                          <a:tab pos="1371600" algn="l"/>
                          <a:tab pos="18288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Example Organization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121400"/>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 pos="914400" algn="l"/>
                          <a:tab pos="1143000" algn="l"/>
                          <a:tab pos="1371600" algn="l"/>
                          <a:tab pos="1828800" algn="l"/>
                        </a:tabLst>
                      </a:pPr>
                      <a:r>
                        <a:rPr lang="en-US" sz="1400" b="0" i="1">
                          <a:effectLst/>
                          <a:latin typeface="Arial" panose="020B0604020202020204" pitchFamily="34" charset="0"/>
                          <a:ea typeface="Times New Roman" panose="02020603050405020304" pitchFamily="18" charset="0"/>
                          <a:cs typeface="Arial" panose="020B0604020202020204" pitchFamily="34" charset="0"/>
                        </a:rPr>
                        <a:t>System Level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 pos="914400" algn="l"/>
                          <a:tab pos="1143000" algn="l"/>
                          <a:tab pos="1371600" algn="l"/>
                          <a:tab pos="1828800" algn="l"/>
                        </a:tabLst>
                      </a:pPr>
                      <a:r>
                        <a:rPr lang="en-US" sz="1400" b="0" i="1">
                          <a:effectLst/>
                          <a:latin typeface="Arial" panose="020B0604020202020204" pitchFamily="34" charset="0"/>
                          <a:ea typeface="Times New Roman" panose="02020603050405020304" pitchFamily="18" charset="0"/>
                          <a:cs typeface="Arial" panose="020B0604020202020204" pitchFamily="34" charset="0"/>
                        </a:rPr>
                        <a:t>Example</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 pos="914400" algn="l"/>
                          <a:tab pos="1143000" algn="l"/>
                          <a:tab pos="1371600" algn="l"/>
                          <a:tab pos="1828800" algn="l"/>
                        </a:tabLst>
                      </a:pPr>
                      <a:r>
                        <a:rPr lang="en-US" sz="1400" b="0" i="1">
                          <a:effectLst/>
                          <a:latin typeface="Arial" panose="020B0604020202020204" pitchFamily="34" charset="0"/>
                          <a:ea typeface="Times New Roman" panose="02020603050405020304" pitchFamily="18" charset="0"/>
                          <a:cs typeface="Arial" panose="020B0604020202020204" pitchFamily="34" charset="0"/>
                        </a:rPr>
                        <a:t>Requirements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 pos="914400" algn="l"/>
                          <a:tab pos="1143000" algn="l"/>
                          <a:tab pos="1371600" algn="l"/>
                          <a:tab pos="1828800" algn="l"/>
                        </a:tabLst>
                      </a:pPr>
                      <a:r>
                        <a:rPr lang="en-US" sz="1400" b="0" i="1">
                          <a:effectLst/>
                          <a:latin typeface="Arial" panose="020B0604020202020204" pitchFamily="34" charset="0"/>
                          <a:ea typeface="Times New Roman" panose="02020603050405020304" pitchFamily="18" charset="0"/>
                          <a:cs typeface="Arial" panose="020B0604020202020204" pitchFamily="34" charset="0"/>
                        </a:rPr>
                        <a:t>Example</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 pos="914400" algn="l"/>
                          <a:tab pos="1143000" algn="l"/>
                          <a:tab pos="1371600" algn="l"/>
                          <a:tab pos="1828800" algn="l"/>
                        </a:tabLst>
                      </a:pPr>
                      <a:r>
                        <a:rPr lang="en-US" sz="1400" b="0" i="1">
                          <a:effectLst/>
                          <a:latin typeface="Arial" panose="020B0604020202020204" pitchFamily="34" charset="0"/>
                          <a:ea typeface="Times New Roman" panose="02020603050405020304" pitchFamily="18" charset="0"/>
                          <a:cs typeface="Arial" panose="020B0604020202020204" pitchFamily="34" charset="0"/>
                        </a:rPr>
                        <a:t>Approval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74271008"/>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N/A</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N/A</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Major Program/Goal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Heliophysics Mission</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Agency/Center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NASA</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237823"/>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1</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Mission System</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MEME-X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Mission/Project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MEME-X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Program Office</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SMD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580712"/>
                  </a:ext>
                </a:extLst>
              </a:tr>
              <a:tr h="578661">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2</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Segment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Flight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Segment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Segment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Flight Segment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Project/MSE</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Project Team</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589168"/>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3</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System</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Spacecraft Bus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System</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Spacecraft Bus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MSE/PDL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PDL</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456842"/>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4</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Subsystem</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Propulsion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Subsystem</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Propulsion</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PDL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PDL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485076"/>
                  </a:ext>
                </a:extLst>
              </a:tr>
              <a:tr h="578661">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5</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Assembly</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Propellant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Distribution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Assembly</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Propellant Handling</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PDL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PDL</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455909"/>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6</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Subassembly</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Propellant Tank</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(As required)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30291033"/>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7</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Unit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Valve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(As required)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63046049"/>
                  </a:ext>
                </a:extLst>
              </a:tr>
              <a:tr h="289330">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8</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(Lower levels)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(As required)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tabLst>
                          <a:tab pos="685800" algn="l"/>
                          <a:tab pos="914400" algn="l"/>
                          <a:tab pos="1143000" algn="l"/>
                          <a:tab pos="1371600" algn="l"/>
                          <a:tab pos="1828800" algn="l"/>
                        </a:tabLst>
                      </a:pPr>
                      <a:r>
                        <a:rPr lang="en-US" sz="1400" b="0">
                          <a:effectLst/>
                          <a:latin typeface="Arial" panose="020B0604020202020204" pitchFamily="34" charset="0"/>
                          <a:ea typeface="Times New Roman" panose="02020603050405020304" pitchFamily="18"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tabLst>
                          <a:tab pos="685800" algn="l"/>
                          <a:tab pos="914400" algn="l"/>
                          <a:tab pos="1143000" algn="l"/>
                          <a:tab pos="1371600" algn="l"/>
                          <a:tab pos="1828800" algn="l"/>
                        </a:tabLst>
                      </a:pPr>
                      <a:r>
                        <a:rPr lang="en-US" sz="1400" b="0" dirty="0">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46832487"/>
                  </a:ext>
                </a:extLst>
              </a:tr>
            </a:tbl>
          </a:graphicData>
        </a:graphic>
      </p:graphicFrame>
    </p:spTree>
    <p:extLst>
      <p:ext uri="{BB962C8B-B14F-4D97-AF65-F5344CB8AC3E}">
        <p14:creationId xmlns:p14="http://schemas.microsoft.com/office/powerpoint/2010/main" val="368048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CA01-D0F6-4DD4-965A-2FC46AF4C24C}"/>
              </a:ext>
            </a:extLst>
          </p:cNvPr>
          <p:cNvSpPr>
            <a:spLocks noGrp="1"/>
          </p:cNvSpPr>
          <p:nvPr>
            <p:ph type="title"/>
          </p:nvPr>
        </p:nvSpPr>
        <p:spPr/>
        <p:txBody>
          <a:bodyPr/>
          <a:lstStyle/>
          <a:p>
            <a:pPr algn="ctr"/>
            <a:r>
              <a:rPr lang="en-US" dirty="0"/>
              <a:t>Level 1 System with Level 2 Services </a:t>
            </a:r>
            <a:br>
              <a:rPr lang="en-US" dirty="0"/>
            </a:br>
            <a:r>
              <a:rPr lang="en-US" dirty="0"/>
              <a:t>(Mission Driven)</a:t>
            </a:r>
          </a:p>
        </p:txBody>
      </p:sp>
      <p:pic>
        <p:nvPicPr>
          <p:cNvPr id="4" name="Picture 3">
            <a:extLst>
              <a:ext uri="{FF2B5EF4-FFF2-40B4-BE49-F238E27FC236}">
                <a16:creationId xmlns:a16="http://schemas.microsoft.com/office/drawing/2014/main" id="{463A1347-E762-42FC-A047-F4E127144A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83907" y="1892935"/>
            <a:ext cx="6354303" cy="3886428"/>
          </a:xfrm>
          <a:prstGeom prst="rect">
            <a:avLst/>
          </a:prstGeom>
          <a:noFill/>
          <a:ln>
            <a:noFill/>
          </a:ln>
        </p:spPr>
      </p:pic>
    </p:spTree>
    <p:extLst>
      <p:ext uri="{BB962C8B-B14F-4D97-AF65-F5344CB8AC3E}">
        <p14:creationId xmlns:p14="http://schemas.microsoft.com/office/powerpoint/2010/main" val="385067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5315-F21E-4764-833B-686AFD3B0577}"/>
              </a:ext>
            </a:extLst>
          </p:cNvPr>
          <p:cNvSpPr>
            <a:spLocks noGrp="1"/>
          </p:cNvSpPr>
          <p:nvPr>
            <p:ph type="title"/>
          </p:nvPr>
        </p:nvSpPr>
        <p:spPr/>
        <p:txBody>
          <a:bodyPr/>
          <a:lstStyle/>
          <a:p>
            <a:r>
              <a:rPr lang="en-US" dirty="0"/>
              <a:t>Architecture Description Construction</a:t>
            </a:r>
          </a:p>
        </p:txBody>
      </p:sp>
      <p:sp>
        <p:nvSpPr>
          <p:cNvPr id="3" name="Content Placeholder 2">
            <a:extLst>
              <a:ext uri="{FF2B5EF4-FFF2-40B4-BE49-F238E27FC236}">
                <a16:creationId xmlns:a16="http://schemas.microsoft.com/office/drawing/2014/main" id="{4C38173B-F040-46BE-AE99-CA09320BBEFC}"/>
              </a:ext>
            </a:extLst>
          </p:cNvPr>
          <p:cNvSpPr>
            <a:spLocks noGrp="1"/>
          </p:cNvSpPr>
          <p:nvPr>
            <p:ph idx="1"/>
          </p:nvPr>
        </p:nvSpPr>
        <p:spPr/>
        <p:txBody>
          <a:bodyPr>
            <a:normAutofit fontScale="85000" lnSpcReduction="20000"/>
          </a:bodyPr>
          <a:lstStyle/>
          <a:p>
            <a:pPr marL="0" indent="0">
              <a:buNone/>
            </a:pPr>
            <a:r>
              <a:rPr lang="en-US" dirty="0"/>
              <a:t>In building up the space mission architecture description there is an architecture process which establishes definitions and sets requirements evolution.</a:t>
            </a:r>
          </a:p>
          <a:p>
            <a:pPr marL="0" indent="0">
              <a:buNone/>
            </a:pPr>
            <a:r>
              <a:rPr lang="en-US" dirty="0"/>
              <a:t>1) The starting point is to define the space mission functionally. There are many types of space missions, mostly identified in the SC14 Strategy</a:t>
            </a:r>
          </a:p>
          <a:p>
            <a:pPr marL="457200" lvl="1" indent="0">
              <a:buNone/>
            </a:pPr>
            <a:r>
              <a:rPr lang="en-US" dirty="0"/>
              <a:t>The mission system will consist of a flight segment (one or more spacecraft), a ground segment (one or more operations centers) and a launch segment. A functional definition may be as simple as a functional diagram. It may include functional statements (Launch segment function –&gt; place spacecraft in designated orbit. The Enterprise which owns the Mission will stipulate Mission Assurance needs</a:t>
            </a:r>
          </a:p>
          <a:p>
            <a:pPr marL="0" indent="0">
              <a:buNone/>
            </a:pPr>
            <a:r>
              <a:rPr lang="en-US" dirty="0"/>
              <a:t>2) Within the segments, services such as data and information transfer are defined to meet functional requirements</a:t>
            </a:r>
          </a:p>
          <a:p>
            <a:pPr marL="0" indent="0">
              <a:buNone/>
            </a:pPr>
            <a:r>
              <a:rPr lang="en-US" dirty="0"/>
              <a:t>3) Systems are designated to host the different services</a:t>
            </a:r>
          </a:p>
          <a:p>
            <a:pPr marL="0" indent="0">
              <a:buNone/>
            </a:pPr>
            <a:r>
              <a:rPr lang="en-US" dirty="0"/>
              <a:t>4) The time sequence of operations is determined across the systems to satisfy direct and support mission needs </a:t>
            </a:r>
          </a:p>
          <a:p>
            <a:pPr marL="0" indent="0">
              <a:buNone/>
            </a:pPr>
            <a:endParaRPr lang="en-US" dirty="0"/>
          </a:p>
        </p:txBody>
      </p:sp>
    </p:spTree>
    <p:extLst>
      <p:ext uri="{BB962C8B-B14F-4D97-AF65-F5344CB8AC3E}">
        <p14:creationId xmlns:p14="http://schemas.microsoft.com/office/powerpoint/2010/main" val="408593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D20F-CC3B-4E58-A903-4C67D06119EC}"/>
              </a:ext>
            </a:extLst>
          </p:cNvPr>
          <p:cNvSpPr>
            <a:spLocks noGrp="1"/>
          </p:cNvSpPr>
          <p:nvPr>
            <p:ph type="title"/>
          </p:nvPr>
        </p:nvSpPr>
        <p:spPr/>
        <p:txBody>
          <a:bodyPr/>
          <a:lstStyle/>
          <a:p>
            <a:r>
              <a:rPr lang="en-US" dirty="0"/>
              <a:t>Concept for application on standards needs</a:t>
            </a:r>
          </a:p>
        </p:txBody>
      </p:sp>
      <p:sp>
        <p:nvSpPr>
          <p:cNvPr id="3" name="Content Placeholder 2">
            <a:extLst>
              <a:ext uri="{FF2B5EF4-FFF2-40B4-BE49-F238E27FC236}">
                <a16:creationId xmlns:a16="http://schemas.microsoft.com/office/drawing/2014/main" id="{6D8EFCB7-FEEF-431C-852B-05FC58D13B1A}"/>
              </a:ext>
            </a:extLst>
          </p:cNvPr>
          <p:cNvSpPr>
            <a:spLocks noGrp="1"/>
          </p:cNvSpPr>
          <p:nvPr>
            <p:ph idx="1"/>
          </p:nvPr>
        </p:nvSpPr>
        <p:spPr/>
        <p:txBody>
          <a:bodyPr/>
          <a:lstStyle/>
          <a:p>
            <a:r>
              <a:rPr lang="en-US" dirty="0"/>
              <a:t>Each standard should have a designation (diagram?) showing its primary placement in the space domain to include</a:t>
            </a:r>
          </a:p>
          <a:p>
            <a:pPr lvl="1"/>
            <a:r>
              <a:rPr lang="en-US" dirty="0"/>
              <a:t>function, service, system and/or operation requirements</a:t>
            </a:r>
          </a:p>
          <a:p>
            <a:pPr lvl="1"/>
            <a:endParaRPr lang="en-US" dirty="0"/>
          </a:p>
          <a:p>
            <a:pPr marL="457200" lvl="1" indent="0">
              <a:buNone/>
            </a:pPr>
            <a:r>
              <a:rPr lang="en-US" b="1" u="sng" dirty="0"/>
              <a:t>and </a:t>
            </a:r>
          </a:p>
          <a:p>
            <a:pPr marL="457200" lvl="1" indent="0">
              <a:buNone/>
            </a:pPr>
            <a:endParaRPr lang="en-US" b="1" u="sng" dirty="0"/>
          </a:p>
          <a:p>
            <a:pPr lvl="1"/>
            <a:r>
              <a:rPr lang="en-US" dirty="0"/>
              <a:t>placement in the life cycle</a:t>
            </a:r>
          </a:p>
          <a:p>
            <a:pPr lvl="1"/>
            <a:endParaRPr lang="en-US" dirty="0"/>
          </a:p>
          <a:p>
            <a:r>
              <a:rPr lang="en-US" dirty="0"/>
              <a:t>Secondary considerations should be noted as they are understood</a:t>
            </a:r>
          </a:p>
        </p:txBody>
      </p:sp>
    </p:spTree>
    <p:extLst>
      <p:ext uri="{BB962C8B-B14F-4D97-AF65-F5344CB8AC3E}">
        <p14:creationId xmlns:p14="http://schemas.microsoft.com/office/powerpoint/2010/main" val="9252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8747-FECB-4531-8F6E-ABF88EF60C5F}"/>
              </a:ext>
            </a:extLst>
          </p:cNvPr>
          <p:cNvSpPr>
            <a:spLocks noGrp="1"/>
          </p:cNvSpPr>
          <p:nvPr>
            <p:ph type="title"/>
          </p:nvPr>
        </p:nvSpPr>
        <p:spPr>
          <a:xfrm>
            <a:off x="838200" y="3058898"/>
            <a:ext cx="10515600" cy="1325563"/>
          </a:xfrm>
        </p:spPr>
        <p:txBody>
          <a:bodyPr/>
          <a:lstStyle/>
          <a:p>
            <a:pPr algn="ctr"/>
            <a:r>
              <a:rPr lang="en-US" dirty="0"/>
              <a:t>See A. Kato Adobe File</a:t>
            </a:r>
          </a:p>
        </p:txBody>
      </p:sp>
    </p:spTree>
    <p:extLst>
      <p:ext uri="{BB962C8B-B14F-4D97-AF65-F5344CB8AC3E}">
        <p14:creationId xmlns:p14="http://schemas.microsoft.com/office/powerpoint/2010/main" val="119371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544E4647-CCE4-42DD-AD83-910585415762}"/>
              </a:ext>
            </a:extLst>
          </p:cNvPr>
          <p:cNvPicPr>
            <a:picLocks noChangeAspect="1"/>
          </p:cNvPicPr>
          <p:nvPr/>
        </p:nvPicPr>
        <p:blipFill rotWithShape="1">
          <a:blip r:embed="rId2">
            <a:extLst>
              <a:ext uri="{28A0092B-C50C-407E-A947-70E740481C1C}">
                <a14:useLocalDpi xmlns:a14="http://schemas.microsoft.com/office/drawing/2010/main" val="0"/>
              </a:ext>
            </a:extLst>
          </a:blip>
          <a:srcRect t="13331" r="-2" b="11668"/>
          <a:stretch/>
        </p:blipFill>
        <p:spPr>
          <a:xfrm>
            <a:off x="20" y="10"/>
            <a:ext cx="12191980" cy="6857990"/>
          </a:xfrm>
          <a:prstGeom prst="rect">
            <a:avLst/>
          </a:prstGeom>
        </p:spPr>
      </p:pic>
      <p:sp>
        <p:nvSpPr>
          <p:cNvPr id="6" name="TextBox 5">
            <a:extLst>
              <a:ext uri="{FF2B5EF4-FFF2-40B4-BE49-F238E27FC236}">
                <a16:creationId xmlns:a16="http://schemas.microsoft.com/office/drawing/2014/main" id="{C340DF96-DE5B-47CD-B648-6C8EDD5AEF96}"/>
              </a:ext>
            </a:extLst>
          </p:cNvPr>
          <p:cNvSpPr txBox="1"/>
          <p:nvPr/>
        </p:nvSpPr>
        <p:spPr>
          <a:xfrm>
            <a:off x="5862484" y="2452842"/>
            <a:ext cx="3752850" cy="646331"/>
          </a:xfrm>
          <a:prstGeom prst="rect">
            <a:avLst/>
          </a:prstGeom>
          <a:solidFill>
            <a:schemeClr val="bg1"/>
          </a:solidFill>
          <a:ln>
            <a:solidFill>
              <a:srgbClr val="FF0000"/>
            </a:solidFill>
          </a:ln>
        </p:spPr>
        <p:txBody>
          <a:bodyPr wrap="square" rtlCol="0">
            <a:spAutoFit/>
          </a:bodyPr>
          <a:lstStyle/>
          <a:p>
            <a:pPr algn="ctr"/>
            <a:r>
              <a:rPr lang="en-US" dirty="0">
                <a:ln>
                  <a:solidFill>
                    <a:schemeClr val="tx1"/>
                  </a:solidFill>
                </a:ln>
              </a:rPr>
              <a:t>Sort data by Mission, Segment, Level, Viewpoint while identifying WG  </a:t>
            </a:r>
          </a:p>
        </p:txBody>
      </p:sp>
      <p:sp>
        <p:nvSpPr>
          <p:cNvPr id="8" name="TextBox 7">
            <a:extLst>
              <a:ext uri="{FF2B5EF4-FFF2-40B4-BE49-F238E27FC236}">
                <a16:creationId xmlns:a16="http://schemas.microsoft.com/office/drawing/2014/main" id="{B0561BDC-9F2C-41EC-A94A-6FDAF8205CB2}"/>
              </a:ext>
            </a:extLst>
          </p:cNvPr>
          <p:cNvSpPr txBox="1"/>
          <p:nvPr/>
        </p:nvSpPr>
        <p:spPr>
          <a:xfrm>
            <a:off x="3774508" y="175364"/>
            <a:ext cx="4762329" cy="523220"/>
          </a:xfrm>
          <a:prstGeom prst="rect">
            <a:avLst/>
          </a:prstGeom>
          <a:solidFill>
            <a:schemeClr val="bg1"/>
          </a:solidFill>
        </p:spPr>
        <p:txBody>
          <a:bodyPr wrap="none" rtlCol="0">
            <a:spAutoFit/>
          </a:bodyPr>
          <a:lstStyle/>
          <a:p>
            <a:r>
              <a:rPr lang="en-US" sz="2800" b="1" dirty="0"/>
              <a:t>SIF Mission Applicability Guide</a:t>
            </a:r>
          </a:p>
        </p:txBody>
      </p:sp>
    </p:spTree>
    <p:extLst>
      <p:ext uri="{BB962C8B-B14F-4D97-AF65-F5344CB8AC3E}">
        <p14:creationId xmlns:p14="http://schemas.microsoft.com/office/powerpoint/2010/main" val="293892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0B945BF-58C8-4FE5-AB67-8D1BE40E4D12}"/>
              </a:ext>
            </a:extLst>
          </p:cNvPr>
          <p:cNvPicPr>
            <a:picLocks noGrp="1"/>
          </p:cNvPicPr>
          <p:nvPr>
            <p:ph idx="1"/>
          </p:nvPr>
        </p:nvPicPr>
        <p:blipFill>
          <a:blip r:embed="rId2"/>
          <a:stretch>
            <a:fillRect/>
          </a:stretch>
        </p:blipFill>
        <p:spPr>
          <a:xfrm>
            <a:off x="1095375" y="933450"/>
            <a:ext cx="9696449" cy="6147615"/>
          </a:xfrm>
          <a:prstGeom prst="rect">
            <a:avLst/>
          </a:prstGeom>
        </p:spPr>
      </p:pic>
      <p:sp>
        <p:nvSpPr>
          <p:cNvPr id="2" name="Title 1">
            <a:extLst>
              <a:ext uri="{FF2B5EF4-FFF2-40B4-BE49-F238E27FC236}">
                <a16:creationId xmlns:a16="http://schemas.microsoft.com/office/drawing/2014/main" id="{B35AE207-5C16-42AA-BC7B-CD415AD94AEE}"/>
              </a:ext>
            </a:extLst>
          </p:cNvPr>
          <p:cNvSpPr>
            <a:spLocks noGrp="1"/>
          </p:cNvSpPr>
          <p:nvPr>
            <p:ph type="title"/>
          </p:nvPr>
        </p:nvSpPr>
        <p:spPr/>
        <p:txBody>
          <a:bodyPr/>
          <a:lstStyle/>
          <a:p>
            <a:pPr algn="ctr"/>
            <a:r>
              <a:rPr lang="en-US" dirty="0"/>
              <a:t>Top Functional View </a:t>
            </a:r>
            <a:br>
              <a:rPr lang="en-US" dirty="0"/>
            </a:br>
            <a:r>
              <a:rPr lang="en-US" dirty="0"/>
              <a:t>(SC14 Common with SC13/CCSDS)</a:t>
            </a:r>
          </a:p>
        </p:txBody>
      </p:sp>
    </p:spTree>
    <p:extLst>
      <p:ext uri="{BB962C8B-B14F-4D97-AF65-F5344CB8AC3E}">
        <p14:creationId xmlns:p14="http://schemas.microsoft.com/office/powerpoint/2010/main" val="2628035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6618</TotalTime>
  <Words>2117</Words>
  <Application>Microsoft Office PowerPoint</Application>
  <PresentationFormat>Widescreen</PresentationFormat>
  <Paragraphs>256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Using a Reference Architecture for Space as an SC14 Standards Framework</vt:lpstr>
      <vt:lpstr>Description Contents - Drivers</vt:lpstr>
      <vt:lpstr>Notional Levels (for Correspondence)</vt:lpstr>
      <vt:lpstr>Level 1 System with Level 2 Services  (Mission Driven)</vt:lpstr>
      <vt:lpstr>Architecture Description Construction</vt:lpstr>
      <vt:lpstr>Concept for application on standards needs</vt:lpstr>
      <vt:lpstr>See A. Kato Adobe File</vt:lpstr>
      <vt:lpstr>PowerPoint Presentation</vt:lpstr>
      <vt:lpstr>Top Functional View  (SC14 Common with SC13/CCSDS)</vt:lpstr>
      <vt:lpstr>SDO Relative Scope and Cooperation </vt:lpstr>
      <vt:lpstr>SC14 Perspectives/Viewpoints/Views</vt:lpstr>
      <vt:lpstr>SC14 Concerns from the SC14 Strategy</vt:lpstr>
      <vt:lpstr>PowerPoint Presentation</vt:lpstr>
      <vt:lpstr>Space Domain Objects</vt:lpstr>
      <vt:lpstr>Possible Perspectives/Viewpoints/Views</vt:lpstr>
      <vt:lpstr>Enterprise View with Standards Information Objects</vt:lpstr>
      <vt:lpstr>Space Domain Physical Object Attributes</vt:lpstr>
      <vt:lpstr>Physical Systems View with Standards Information Objects</vt:lpstr>
      <vt:lpstr>Physical System: Launch Object View</vt:lpstr>
      <vt:lpstr>Physical System: Space Object View</vt:lpstr>
      <vt:lpstr>Physical System: Space Object View (con’t)</vt:lpstr>
      <vt:lpstr>RAS Working Rules</vt:lpstr>
      <vt:lpstr>Value in the 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Reference Architecture for Space as an SC14 Standards Framework</dc:title>
  <dc:creator>Fred Slane</dc:creator>
  <cp:lastModifiedBy>Fred Slane</cp:lastModifiedBy>
  <cp:revision>8</cp:revision>
  <dcterms:created xsi:type="dcterms:W3CDTF">2019-06-12T15:12:22Z</dcterms:created>
  <dcterms:modified xsi:type="dcterms:W3CDTF">2019-06-27T05:39:12Z</dcterms:modified>
</cp:coreProperties>
</file>