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87" r:id="rId3"/>
    <p:sldId id="384" r:id="rId4"/>
    <p:sldId id="383" r:id="rId5"/>
    <p:sldId id="385" r:id="rId6"/>
    <p:sldId id="388" r:id="rId7"/>
    <p:sldId id="3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CB99FF"/>
    <a:srgbClr val="DF6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4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9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8EDAD-DB8F-40B2-B699-90874EA0C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89B75-F348-4075-9F85-11C41B017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3DCF4-E031-4B98-9ED9-41BAB158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C6078-C18E-4BFC-A577-B30A8490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6C43-7A20-4BBD-8683-7140A0339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0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01627-E5CE-4592-8DD0-16F9551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378313-2EBE-45C2-B607-AF53E70C0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1FB87-DC5E-4E47-B690-5C8742D9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57A72-432A-43F0-BCEC-C5853B8B3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CD8FA-458C-44E4-98C7-F1087290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84764-C8A8-489E-9C5E-0B27EA930C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42AAA4-6BA8-4FAA-A94E-3488D5646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7EB99-CC6C-48E4-BE7A-5BD81C8A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CF855-EA53-46A2-AA96-12F976615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C2A9D-AA8C-4E62-8357-A1E15B1FB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9B94-D101-4A30-A847-EE5DEC9B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43B22-9348-41E6-AC6A-591847E67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03105-6504-4408-B4ED-1C11FFD8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7312A-232D-4F24-904C-0681EB80C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DFA36-40D1-4B0A-83C7-175BB74AD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3BBA-DECB-4DBC-B8F0-4B7A28CCD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A14A9-DFBD-43DA-BCFD-95E2CED2A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55476-9146-4CDB-8B3F-E7C78ECBD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8EEE9-173B-47CD-A18A-399678C7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7F7C8-C724-4167-8E0E-88E9F560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9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641DD-0085-4207-AAB0-FB798F0F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EE1B8-B730-447C-9F95-B121DCABA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D866A7-0FDA-4A0C-8F42-B478DF4CB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97D3A-EE34-4E17-A9A2-52B194E9D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E52A5-94B3-40A9-8691-2AA0EBB0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C8A12-13B4-4588-961D-7F1E1D9A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8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3D27-8870-4D2B-B17E-10617D671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837E4-E16C-4CD6-B52A-1ECEE2BE5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467219-DA46-4172-ABAC-6EAAA1EFA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DDE46-7BB8-4F36-AA16-8306E238C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51419-B1F1-4FAF-9093-5CBA40E20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6AAC89-0879-4E82-B27B-58DD97648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FF512-2CE2-4314-97FC-EB53BA418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60930-41B0-4F79-910C-7A023BDA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7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A77BA-F68F-403F-B3F4-B0B97429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68C8C8-0C62-4E5B-8073-5D5DEAD07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19521-7B02-4AED-B71F-AFB3B0CE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4215F-6743-4CED-A136-CF089AC9A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7A38BA-ED9A-48BF-B892-EAEB656D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B0B14E-FE4F-418E-BEDF-F4395C4D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C46CC-2FF0-4200-ACC1-4031A6A3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7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C7E0-3EFC-4FDF-9BC9-0E28DB003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6CBD8-381B-458D-807A-4907E324E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34CE4-B735-4A6D-A4D9-8C2B06C67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FC8E9-F5BB-4F42-A74B-D0E7A4E4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F00A7-1E4C-4652-A0FA-498FAE18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58FE2-0383-47B9-9376-9CE525D6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3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36AE-4783-4C0C-A3E5-B75F2A096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773B25-E588-4759-B725-699392D9B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0C29E-2C6C-4E69-B4FC-7FC533DE7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A2210-C00F-4C5F-A8DB-57C3DF5C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DD90E-9EFF-4639-9C31-F9C3B392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65516-CA09-4A56-8DA1-F550CA00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9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29B9F-9B15-4016-9DBD-0B5C2C98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65481-BB23-4A02-98FA-B385E49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01703-2A17-408A-9A3B-6D4C731B3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63BD-4E63-4F2C-8E9F-C0C79F52C232}" type="datetimeFigureOut">
              <a:rPr lang="en-US" smtClean="0"/>
              <a:t>5/6/19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D4A8B-5D15-4A2C-9629-578705BCF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3300F-50BD-4214-ADF7-214B69ACD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5C10-AB2B-4409-ADA4-B5C8A8BC7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1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1">
            <a:extLst>
              <a:ext uri="{FF2B5EF4-FFF2-40B4-BE49-F238E27FC236}">
                <a16:creationId xmlns:a16="http://schemas.microsoft.com/office/drawing/2014/main" id="{1120B247-8B4B-FD49-872D-DEB6A485A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796" y="2529294"/>
            <a:ext cx="2811090" cy="2630535"/>
          </a:xfrm>
          <a:prstGeom prst="cube">
            <a:avLst>
              <a:gd name="adj" fmla="val 419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TM/TC Device, On Board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0148C-A338-4F8A-8554-F0B899DE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94" y="30511"/>
            <a:ext cx="2452767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MOIMS/SOIS Interactions, Case 0, no 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28B71-CA3B-47F9-9E02-66B48BF74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894" y="2019300"/>
            <a:ext cx="2452767" cy="4468586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Mission operations (little ”</a:t>
            </a:r>
            <a:r>
              <a:rPr lang="en-US" dirty="0" err="1"/>
              <a:t>mo</a:t>
            </a:r>
            <a:r>
              <a:rPr lang="en-US" dirty="0"/>
              <a:t>”) software communicates with the device handler across the space link using some SPP (or other) binding.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S/C functions on-board are typically implemented in an R/T OS  and in compliance with Class A/B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device handler is shown here accessed using DACP and DSAP, which provide access to the Device for the Device Handler which accepts SPP.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Device Handler may be a product of the EDS/DoT tool chain, which makes SOIS device service accessible via Native SPP and space link from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Packet Service routes packets  to/from subnet using convergence layer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Convergence functions match device manufacturer’s functions, if any, or are 1-sided, or are absent.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Space Packet Forwarding in TM/TC Device complies with CCSDS SPP standard and SOIS Subnet Convergence layer.</a:t>
            </a:r>
          </a:p>
          <a:p>
            <a:endParaRPr lang="en-US" dirty="0"/>
          </a:p>
        </p:txBody>
      </p:sp>
      <p:sp>
        <p:nvSpPr>
          <p:cNvPr id="6" name="AutoShape 1">
            <a:extLst>
              <a:ext uri="{FF2B5EF4-FFF2-40B4-BE49-F238E27FC236}">
                <a16:creationId xmlns:a16="http://schemas.microsoft.com/office/drawing/2014/main" id="{12433FB5-0143-43CD-8F11-3D10ACD63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051" y="1137865"/>
            <a:ext cx="1770084" cy="4011079"/>
          </a:xfrm>
          <a:prstGeom prst="cube">
            <a:avLst>
              <a:gd name="adj" fmla="val 673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Ground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AutoShape 1">
            <a:extLst>
              <a:ext uri="{FF2B5EF4-FFF2-40B4-BE49-F238E27FC236}">
                <a16:creationId xmlns:a16="http://schemas.microsoft.com/office/drawing/2014/main" id="{EFE0A8E4-5A60-4986-A452-FFE2037C1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993" y="1137866"/>
            <a:ext cx="2381607" cy="4011078"/>
          </a:xfrm>
          <a:prstGeom prst="cube">
            <a:avLst>
              <a:gd name="adj" fmla="val 540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Real-Time Computer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43FC08-8BFF-427C-AA80-575CCA395695}"/>
              </a:ext>
            </a:extLst>
          </p:cNvPr>
          <p:cNvCxnSpPr>
            <a:cxnSpLocks/>
            <a:stCxn id="58" idx="2"/>
          </p:cNvCxnSpPr>
          <p:nvPr/>
        </p:nvCxnSpPr>
        <p:spPr bwMode="auto">
          <a:xfrm>
            <a:off x="3583107" y="4870712"/>
            <a:ext cx="2843" cy="49985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Can 61">
            <a:extLst>
              <a:ext uri="{FF2B5EF4-FFF2-40B4-BE49-F238E27FC236}">
                <a16:creationId xmlns:a16="http://schemas.microsoft.com/office/drawing/2014/main" id="{128370F4-AF9A-4B86-A5F0-2E3349E8E01C}"/>
              </a:ext>
            </a:extLst>
          </p:cNvPr>
          <p:cNvSpPr/>
          <p:nvPr/>
        </p:nvSpPr>
        <p:spPr>
          <a:xfrm rot="5400000">
            <a:off x="4269950" y="4036949"/>
            <a:ext cx="272859" cy="2940103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Space Link Physical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DE9AC14-116A-4FE4-807F-1FF0A99207D1}"/>
              </a:ext>
            </a:extLst>
          </p:cNvPr>
          <p:cNvCxnSpPr>
            <a:cxnSpLocks/>
            <a:stCxn id="54" idx="2"/>
          </p:cNvCxnSpPr>
          <p:nvPr/>
        </p:nvCxnSpPr>
        <p:spPr bwMode="auto">
          <a:xfrm>
            <a:off x="5489283" y="4861944"/>
            <a:ext cx="0" cy="52638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F07E551-EDE9-47D5-B11E-3518722A8861}"/>
              </a:ext>
            </a:extLst>
          </p:cNvPr>
          <p:cNvSpPr/>
          <p:nvPr/>
        </p:nvSpPr>
        <p:spPr bwMode="auto">
          <a:xfrm>
            <a:off x="7973426" y="4577902"/>
            <a:ext cx="176643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n 61">
            <a:extLst>
              <a:ext uri="{FF2B5EF4-FFF2-40B4-BE49-F238E27FC236}">
                <a16:creationId xmlns:a16="http://schemas.microsoft.com/office/drawing/2014/main" id="{8EE25016-01F7-4B3B-81FD-82077845FE61}"/>
              </a:ext>
            </a:extLst>
          </p:cNvPr>
          <p:cNvSpPr/>
          <p:nvPr/>
        </p:nvSpPr>
        <p:spPr>
          <a:xfrm rot="5400000">
            <a:off x="8747651" y="2817249"/>
            <a:ext cx="301200" cy="5417035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Subnetwork Physical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D9780E-C47F-42FC-9966-8A88253EF64D}"/>
              </a:ext>
            </a:extLst>
          </p:cNvPr>
          <p:cNvSpPr/>
          <p:nvPr/>
        </p:nvSpPr>
        <p:spPr bwMode="auto">
          <a:xfrm>
            <a:off x="6189853" y="4582863"/>
            <a:ext cx="117361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A35F8F-3F8E-4AE3-9041-568777EFFD6B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>
            <a:off x="6776660" y="4870895"/>
            <a:ext cx="8003" cy="50846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BF998A2-237C-47D3-B869-86E9DBFEF180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8856645" y="4865934"/>
            <a:ext cx="0" cy="5223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99D8BD58-2F33-4BE0-964D-3ED8E95E13D9}"/>
              </a:ext>
            </a:extLst>
          </p:cNvPr>
          <p:cNvSpPr/>
          <p:nvPr/>
        </p:nvSpPr>
        <p:spPr>
          <a:xfrm>
            <a:off x="2882027" y="1771825"/>
            <a:ext cx="1510370" cy="3328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</a:rPr>
              <a:t>mo</a:t>
            </a:r>
            <a:r>
              <a:rPr lang="en-US" sz="1100" dirty="0">
                <a:solidFill>
                  <a:schemeClr val="tx1"/>
                </a:solidFill>
              </a:rPr>
              <a:t> Applications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0B7AAFD-3F66-4295-BCDC-0F0F12031872}"/>
              </a:ext>
            </a:extLst>
          </p:cNvPr>
          <p:cNvCxnSpPr>
            <a:cxnSpLocks/>
            <a:stCxn id="72" idx="2"/>
            <a:endCxn id="60" idx="0"/>
          </p:cNvCxnSpPr>
          <p:nvPr/>
        </p:nvCxnSpPr>
        <p:spPr bwMode="auto">
          <a:xfrm flipH="1">
            <a:off x="3581528" y="3403017"/>
            <a:ext cx="6224" cy="8864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EF40175-D4F6-4EBE-B747-9D3E45D827CC}"/>
              </a:ext>
            </a:extLst>
          </p:cNvPr>
          <p:cNvCxnSpPr>
            <a:cxnSpLocks/>
            <a:stCxn id="47" idx="3"/>
            <a:endCxn id="61" idx="0"/>
          </p:cNvCxnSpPr>
          <p:nvPr/>
        </p:nvCxnSpPr>
        <p:spPr bwMode="auto">
          <a:xfrm flipH="1">
            <a:off x="5486943" y="3406216"/>
            <a:ext cx="144956" cy="88297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637C30F-7E8E-42C8-8CF4-16A2D12E1237}"/>
              </a:ext>
            </a:extLst>
          </p:cNvPr>
          <p:cNvCxnSpPr>
            <a:cxnSpLocks/>
            <a:stCxn id="47" idx="5"/>
          </p:cNvCxnSpPr>
          <p:nvPr/>
        </p:nvCxnSpPr>
        <p:spPr bwMode="auto">
          <a:xfrm>
            <a:off x="6458649" y="3406216"/>
            <a:ext cx="317676" cy="88365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AF8461-CA69-4EB6-9AE5-59C193758529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 bwMode="auto">
          <a:xfrm flipV="1">
            <a:off x="7363467" y="4721918"/>
            <a:ext cx="609959" cy="496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2B3B9CD-8444-4474-8148-34A40915A294}"/>
              </a:ext>
            </a:extLst>
          </p:cNvPr>
          <p:cNvCxnSpPr>
            <a:cxnSpLocks/>
          </p:cNvCxnSpPr>
          <p:nvPr/>
        </p:nvCxnSpPr>
        <p:spPr bwMode="auto">
          <a:xfrm>
            <a:off x="3581528" y="2990824"/>
            <a:ext cx="200743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AutoShape 1">
            <a:extLst>
              <a:ext uri="{FF2B5EF4-FFF2-40B4-BE49-F238E27FC236}">
                <a16:creationId xmlns:a16="http://schemas.microsoft.com/office/drawing/2014/main" id="{C12B04DF-B53F-48DC-89A3-574C30112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4792" y="3051426"/>
            <a:ext cx="1590637" cy="2108404"/>
          </a:xfrm>
          <a:prstGeom prst="cube">
            <a:avLst>
              <a:gd name="adj" fmla="val 8234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Device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2673DFF-20ED-463D-996E-53A35CD90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918" y="3663430"/>
            <a:ext cx="1164856" cy="336293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Device Logic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66D32F-D0FA-4821-A122-734062539222}"/>
              </a:ext>
            </a:extLst>
          </p:cNvPr>
          <p:cNvSpPr/>
          <p:nvPr/>
        </p:nvSpPr>
        <p:spPr bwMode="auto">
          <a:xfrm>
            <a:off x="10363576" y="4573708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9A0249D-4308-41FF-8A1F-B7F6748FE5A0}"/>
              </a:ext>
            </a:extLst>
          </p:cNvPr>
          <p:cNvCxnSpPr>
            <a:cxnSpLocks/>
            <a:stCxn id="36" idx="2"/>
          </p:cNvCxnSpPr>
          <p:nvPr/>
        </p:nvCxnSpPr>
        <p:spPr bwMode="auto">
          <a:xfrm>
            <a:off x="10985172" y="4861740"/>
            <a:ext cx="0" cy="50056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34F81CD-06BD-462A-A225-939372B99248}"/>
              </a:ext>
            </a:extLst>
          </p:cNvPr>
          <p:cNvSpPr/>
          <p:nvPr/>
        </p:nvSpPr>
        <p:spPr bwMode="auto">
          <a:xfrm>
            <a:off x="10363576" y="3989060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Packetizer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212A13C-8212-4471-8DA4-2E0289C47AFA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 bwMode="auto">
          <a:xfrm flipV="1">
            <a:off x="9739864" y="4717724"/>
            <a:ext cx="623712" cy="4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C9D9A45E-FFDA-4B9B-8280-84D277552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0673" y="2848438"/>
            <a:ext cx="1169202" cy="653478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 Packet Forwarding</a:t>
            </a:r>
          </a:p>
        </p:txBody>
      </p:sp>
      <p:sp>
        <p:nvSpPr>
          <p:cNvPr id="48" name="AutoShape 1">
            <a:extLst>
              <a:ext uri="{FF2B5EF4-FFF2-40B4-BE49-F238E27FC236}">
                <a16:creationId xmlns:a16="http://schemas.microsoft.com/office/drawing/2014/main" id="{2746BB79-9BF4-45BA-A403-AF01076B7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194" y="620486"/>
            <a:ext cx="7345036" cy="5219356"/>
          </a:xfrm>
          <a:prstGeom prst="cube">
            <a:avLst>
              <a:gd name="adj" fmla="val 3103"/>
            </a:avLst>
          </a:prstGeom>
          <a:noFill/>
          <a:ln w="222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Spacecraft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CCE2989-3CA1-4213-9C62-D68B32873741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 flipV="1">
            <a:off x="7363132" y="4428092"/>
            <a:ext cx="610295" cy="57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46B4B16F-4CFC-495D-A4A7-9C9D86A0B3A0}"/>
              </a:ext>
            </a:extLst>
          </p:cNvPr>
          <p:cNvSpPr/>
          <p:nvPr/>
        </p:nvSpPr>
        <p:spPr bwMode="auto">
          <a:xfrm>
            <a:off x="4900380" y="4573912"/>
            <a:ext cx="117780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5D72A20-AB89-4868-AE03-13012D0C3A9F}"/>
              </a:ext>
            </a:extLst>
          </p:cNvPr>
          <p:cNvCxnSpPr>
            <a:cxnSpLocks/>
            <a:stCxn id="58" idx="3"/>
            <a:endCxn id="54" idx="1"/>
          </p:cNvCxnSpPr>
          <p:nvPr/>
        </p:nvCxnSpPr>
        <p:spPr bwMode="auto">
          <a:xfrm flipV="1">
            <a:off x="4193703" y="4717928"/>
            <a:ext cx="706677" cy="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24C29C7-87AE-40D5-B53F-FE808620457C}"/>
              </a:ext>
            </a:extLst>
          </p:cNvPr>
          <p:cNvSpPr/>
          <p:nvPr/>
        </p:nvSpPr>
        <p:spPr bwMode="auto">
          <a:xfrm>
            <a:off x="2972510" y="4582680"/>
            <a:ext cx="1221193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6402E73-43E8-4C13-9403-132682463430}"/>
              </a:ext>
            </a:extLst>
          </p:cNvPr>
          <p:cNvSpPr/>
          <p:nvPr/>
        </p:nvSpPr>
        <p:spPr bwMode="auto">
          <a:xfrm>
            <a:off x="2975860" y="4289450"/>
            <a:ext cx="121133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3198DB1-EA18-418F-918C-3D1D7B2B0A32}"/>
              </a:ext>
            </a:extLst>
          </p:cNvPr>
          <p:cNvSpPr/>
          <p:nvPr/>
        </p:nvSpPr>
        <p:spPr bwMode="auto">
          <a:xfrm>
            <a:off x="4894754" y="4289188"/>
            <a:ext cx="118437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9333909-4B14-42FC-8B7C-6E85DAE8A19F}"/>
              </a:ext>
            </a:extLst>
          </p:cNvPr>
          <p:cNvCxnSpPr>
            <a:cxnSpLocks/>
            <a:stCxn id="60" idx="3"/>
            <a:endCxn id="61" idx="1"/>
          </p:cNvCxnSpPr>
          <p:nvPr/>
        </p:nvCxnSpPr>
        <p:spPr bwMode="auto">
          <a:xfrm flipV="1">
            <a:off x="4187195" y="4433204"/>
            <a:ext cx="707559" cy="2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FC46E1B5-DF86-4D5A-9BA0-01968EC76FFE}"/>
              </a:ext>
            </a:extLst>
          </p:cNvPr>
          <p:cNvSpPr/>
          <p:nvPr/>
        </p:nvSpPr>
        <p:spPr bwMode="auto">
          <a:xfrm>
            <a:off x="2974505" y="3114985"/>
            <a:ext cx="122649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2E069C1-EAD7-438F-A45E-156B6DDA7479}"/>
              </a:ext>
            </a:extLst>
          </p:cNvPr>
          <p:cNvCxnSpPr>
            <a:cxnSpLocks/>
            <a:stCxn id="67" idx="2"/>
            <a:endCxn id="72" idx="0"/>
          </p:cNvCxnSpPr>
          <p:nvPr/>
        </p:nvCxnSpPr>
        <p:spPr bwMode="auto">
          <a:xfrm flipH="1">
            <a:off x="3587752" y="2442708"/>
            <a:ext cx="400078" cy="67227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10E4BD53-4158-6848-B5B6-BFA29A40DBEF}"/>
              </a:ext>
            </a:extLst>
          </p:cNvPr>
          <p:cNvSpPr/>
          <p:nvPr/>
        </p:nvSpPr>
        <p:spPr bwMode="auto">
          <a:xfrm>
            <a:off x="6202257" y="4282779"/>
            <a:ext cx="1175908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3C2B7C0-7477-794A-ADD6-0FDBBC71317A}"/>
              </a:ext>
            </a:extLst>
          </p:cNvPr>
          <p:cNvSpPr/>
          <p:nvPr/>
        </p:nvSpPr>
        <p:spPr bwMode="auto">
          <a:xfrm>
            <a:off x="10347852" y="4271964"/>
            <a:ext cx="125891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1B3FCD-9013-3A44-9FE1-F494FBA6F5EE}"/>
              </a:ext>
            </a:extLst>
          </p:cNvPr>
          <p:cNvSpPr/>
          <p:nvPr/>
        </p:nvSpPr>
        <p:spPr>
          <a:xfrm>
            <a:off x="7878051" y="1567543"/>
            <a:ext cx="2011064" cy="300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5D16F5-5142-4663-B300-051076E97C48}"/>
              </a:ext>
            </a:extLst>
          </p:cNvPr>
          <p:cNvCxnSpPr>
            <a:cxnSpLocks/>
            <a:stCxn id="73" idx="2"/>
            <a:endCxn id="49" idx="0"/>
          </p:cNvCxnSpPr>
          <p:nvPr/>
        </p:nvCxnSpPr>
        <p:spPr bwMode="auto">
          <a:xfrm>
            <a:off x="8417562" y="3399845"/>
            <a:ext cx="905" cy="16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B590D1A-A94D-4A24-8AD1-7A8903C534E6}"/>
              </a:ext>
            </a:extLst>
          </p:cNvPr>
          <p:cNvSpPr/>
          <p:nvPr/>
        </p:nvSpPr>
        <p:spPr bwMode="auto">
          <a:xfrm>
            <a:off x="7973427" y="4284076"/>
            <a:ext cx="88995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66560D-5CD1-4BD0-8B35-57505CDF6BBB}"/>
              </a:ext>
            </a:extLst>
          </p:cNvPr>
          <p:cNvSpPr/>
          <p:nvPr/>
        </p:nvSpPr>
        <p:spPr bwMode="auto">
          <a:xfrm>
            <a:off x="7973426" y="3982078"/>
            <a:ext cx="1768555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89CF6B-5543-43BD-954C-7388F81A96B5}"/>
              </a:ext>
            </a:extLst>
          </p:cNvPr>
          <p:cNvSpPr/>
          <p:nvPr/>
        </p:nvSpPr>
        <p:spPr>
          <a:xfrm>
            <a:off x="8242393" y="2063211"/>
            <a:ext cx="1238942" cy="33284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Device Handler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080D705-C011-452F-9B90-65DB202C9611}"/>
              </a:ext>
            </a:extLst>
          </p:cNvPr>
          <p:cNvCxnSpPr>
            <a:cxnSpLocks/>
          </p:cNvCxnSpPr>
          <p:nvPr/>
        </p:nvCxnSpPr>
        <p:spPr bwMode="auto">
          <a:xfrm>
            <a:off x="8345877" y="2871775"/>
            <a:ext cx="14336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03BDE0A-BB1B-4DD6-B98E-9E71B9449497}"/>
              </a:ext>
            </a:extLst>
          </p:cNvPr>
          <p:cNvSpPr/>
          <p:nvPr/>
        </p:nvSpPr>
        <p:spPr bwMode="auto">
          <a:xfrm>
            <a:off x="8863382" y="3400497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 DACP</a:t>
            </a:r>
            <a:endParaRPr kumimoji="0" lang="en-GB" sz="1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3C76E96-551F-498E-96E5-9160E8A6344F}"/>
              </a:ext>
            </a:extLst>
          </p:cNvPr>
          <p:cNvSpPr/>
          <p:nvPr/>
        </p:nvSpPr>
        <p:spPr bwMode="auto">
          <a:xfrm>
            <a:off x="8856645" y="3688529"/>
            <a:ext cx="886784" cy="287756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DSAP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DD3B14-B214-4CA3-AB52-C14FCA06E457}"/>
              </a:ext>
            </a:extLst>
          </p:cNvPr>
          <p:cNvCxnSpPr>
            <a:cxnSpLocks/>
            <a:endCxn id="39" idx="0"/>
          </p:cNvCxnSpPr>
          <p:nvPr/>
        </p:nvCxnSpPr>
        <p:spPr bwMode="auto">
          <a:xfrm>
            <a:off x="9306774" y="2386499"/>
            <a:ext cx="0" cy="10139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02ABB0-D4B0-41CE-BDEC-8D6FE7670807}"/>
              </a:ext>
            </a:extLst>
          </p:cNvPr>
          <p:cNvCxnSpPr>
            <a:cxnSpLocks/>
          </p:cNvCxnSpPr>
          <p:nvPr/>
        </p:nvCxnSpPr>
        <p:spPr bwMode="auto">
          <a:xfrm>
            <a:off x="9232857" y="3247095"/>
            <a:ext cx="141526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34615989-C07D-4A43-BCD5-1EDF9000FD79}"/>
              </a:ext>
            </a:extLst>
          </p:cNvPr>
          <p:cNvSpPr/>
          <p:nvPr/>
        </p:nvSpPr>
        <p:spPr bwMode="auto">
          <a:xfrm>
            <a:off x="7975075" y="3401457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TMTC DACP</a:t>
            </a:r>
            <a:endParaRPr kumimoji="0" lang="en-GB" sz="1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925CB6D-3FA0-4B1C-AC60-48014B0D6509}"/>
              </a:ext>
            </a:extLst>
          </p:cNvPr>
          <p:cNvSpPr/>
          <p:nvPr/>
        </p:nvSpPr>
        <p:spPr bwMode="auto">
          <a:xfrm>
            <a:off x="7975080" y="3689489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TMTC DSAP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2BF2E89-7A0A-48F5-BEE8-F29DAE1D4971}"/>
              </a:ext>
            </a:extLst>
          </p:cNvPr>
          <p:cNvSpPr/>
          <p:nvPr/>
        </p:nvSpPr>
        <p:spPr bwMode="auto">
          <a:xfrm>
            <a:off x="8867394" y="4282779"/>
            <a:ext cx="872470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E2F640E-FAFB-47ED-925D-EB38063305C5}"/>
              </a:ext>
            </a:extLst>
          </p:cNvPr>
          <p:cNvSpPr/>
          <p:nvPr/>
        </p:nvSpPr>
        <p:spPr bwMode="auto">
          <a:xfrm>
            <a:off x="7971741" y="3111813"/>
            <a:ext cx="891641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6530FE3-23A9-4D16-A665-DBDB34128AEF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8417562" y="2386499"/>
            <a:ext cx="0" cy="72531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FCE242-4F53-E642-96A8-715AAF112C61}"/>
              </a:ext>
            </a:extLst>
          </p:cNvPr>
          <p:cNvSpPr/>
          <p:nvPr/>
        </p:nvSpPr>
        <p:spPr>
          <a:xfrm>
            <a:off x="8386328" y="1630711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kern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R/T OS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4147B13-E313-46B2-BC5B-6B9C58125413}"/>
              </a:ext>
            </a:extLst>
          </p:cNvPr>
          <p:cNvCxnSpPr>
            <a:cxnSpLocks/>
            <a:endCxn id="25" idx="1"/>
          </p:cNvCxnSpPr>
          <p:nvPr/>
        </p:nvCxnSpPr>
        <p:spPr bwMode="auto">
          <a:xfrm>
            <a:off x="4345969" y="2220078"/>
            <a:ext cx="3896424" cy="955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343A98C-E593-4FA6-A2B2-4CA2753274EA}"/>
              </a:ext>
            </a:extLst>
          </p:cNvPr>
          <p:cNvCxnSpPr>
            <a:cxnSpLocks/>
            <a:stCxn id="72" idx="3"/>
            <a:endCxn id="73" idx="1"/>
          </p:cNvCxnSpPr>
          <p:nvPr/>
        </p:nvCxnSpPr>
        <p:spPr bwMode="auto">
          <a:xfrm flipV="1">
            <a:off x="4200999" y="3255829"/>
            <a:ext cx="3770742" cy="317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9D1A7C9-4BA0-4358-906D-882B84464C31}"/>
              </a:ext>
            </a:extLst>
          </p:cNvPr>
          <p:cNvCxnSpPr>
            <a:cxnSpLocks/>
            <a:stCxn id="40" idx="3"/>
            <a:endCxn id="33" idx="2"/>
          </p:cNvCxnSpPr>
          <p:nvPr/>
        </p:nvCxnSpPr>
        <p:spPr bwMode="auto">
          <a:xfrm flipV="1">
            <a:off x="9743429" y="3831577"/>
            <a:ext cx="658489" cy="83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AAB289-0674-41AC-9BD4-68441F701B56}"/>
              </a:ext>
            </a:extLst>
          </p:cNvPr>
          <p:cNvCxnSpPr>
            <a:cxnSpLocks/>
            <a:stCxn id="18" idx="3"/>
            <a:endCxn id="38" idx="1"/>
          </p:cNvCxnSpPr>
          <p:nvPr/>
        </p:nvCxnSpPr>
        <p:spPr bwMode="auto">
          <a:xfrm flipV="1">
            <a:off x="9741981" y="4133076"/>
            <a:ext cx="621595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C29486E-C19D-4839-8A13-D49BD08828B3}"/>
              </a:ext>
            </a:extLst>
          </p:cNvPr>
          <p:cNvCxnSpPr>
            <a:cxnSpLocks/>
            <a:stCxn id="51" idx="3"/>
          </p:cNvCxnSpPr>
          <p:nvPr/>
        </p:nvCxnSpPr>
        <p:spPr bwMode="auto">
          <a:xfrm flipV="1">
            <a:off x="9739864" y="4423260"/>
            <a:ext cx="622886" cy="35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F33DB8E1-C6DC-C24B-BF8E-4A407F8EE946}"/>
              </a:ext>
            </a:extLst>
          </p:cNvPr>
          <p:cNvSpPr/>
          <p:nvPr/>
        </p:nvSpPr>
        <p:spPr>
          <a:xfrm>
            <a:off x="3564513" y="2109865"/>
            <a:ext cx="846633" cy="33284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“Device Service”</a:t>
            </a:r>
          </a:p>
        </p:txBody>
      </p:sp>
    </p:spTree>
    <p:extLst>
      <p:ext uri="{BB962C8B-B14F-4D97-AF65-F5344CB8AC3E}">
        <p14:creationId xmlns:p14="http://schemas.microsoft.com/office/powerpoint/2010/main" val="283472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1">
            <a:extLst>
              <a:ext uri="{FF2B5EF4-FFF2-40B4-BE49-F238E27FC236}">
                <a16:creationId xmlns:a16="http://schemas.microsoft.com/office/drawing/2014/main" id="{CF57C24D-B032-8640-AF5F-ADCD68156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796" y="2529294"/>
            <a:ext cx="2811090" cy="2630535"/>
          </a:xfrm>
          <a:prstGeom prst="cube">
            <a:avLst>
              <a:gd name="adj" fmla="val 419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TM/TC Device, On Board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E0148C-A338-4F8A-8554-F0B899DE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93" y="35954"/>
            <a:ext cx="2452767" cy="1600200"/>
          </a:xfrm>
        </p:spPr>
        <p:txBody>
          <a:bodyPr>
            <a:normAutofit/>
          </a:bodyPr>
          <a:lstStyle/>
          <a:p>
            <a:r>
              <a:rPr lang="en-US" dirty="0"/>
              <a:t>MOIMS/SOIS Interactions, Case 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28B71-CA3B-47F9-9E02-66B48BF74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0894" y="2019300"/>
            <a:ext cx="2452767" cy="4468586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S/C functions on-board are typically  implemented in an R/T OS  and in compliance with Class A/B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MO functions on-board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“Device Service” communicates with the device handler across the space link using an MO to Native SPP binding.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device service is shown here using DACP and DSAP, which provide access to the devices for MO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Device Handler may be a product of the EDS/DoT tool chain, which makes SOIS device service accessible via Native SPP and space link from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Packet Service routes packets  to/from subnet using convergence layer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Convergence functions match device manufacturer’s functions, if any, or are 1-sided, or are absent.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Space Packet Forwarding in TM/TC Device complies with CCSDS SPP standard and SOIS Subnet Convergence layer.</a:t>
            </a:r>
          </a:p>
          <a:p>
            <a:endParaRPr lang="en-US" dirty="0"/>
          </a:p>
        </p:txBody>
      </p:sp>
      <p:sp>
        <p:nvSpPr>
          <p:cNvPr id="6" name="AutoShape 1">
            <a:extLst>
              <a:ext uri="{FF2B5EF4-FFF2-40B4-BE49-F238E27FC236}">
                <a16:creationId xmlns:a16="http://schemas.microsoft.com/office/drawing/2014/main" id="{12433FB5-0143-43CD-8F11-3D10ACD63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051" y="1137865"/>
            <a:ext cx="1770084" cy="4011079"/>
          </a:xfrm>
          <a:prstGeom prst="cube">
            <a:avLst>
              <a:gd name="adj" fmla="val 673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Ground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AutoShape 1">
            <a:extLst>
              <a:ext uri="{FF2B5EF4-FFF2-40B4-BE49-F238E27FC236}">
                <a16:creationId xmlns:a16="http://schemas.microsoft.com/office/drawing/2014/main" id="{EFE0A8E4-5A60-4986-A452-FFE2037C1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993" y="1137866"/>
            <a:ext cx="2381607" cy="4011078"/>
          </a:xfrm>
          <a:prstGeom prst="cube">
            <a:avLst>
              <a:gd name="adj" fmla="val 540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Real-Time Computer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743FC08-8BFF-427C-AA80-575CCA395695}"/>
              </a:ext>
            </a:extLst>
          </p:cNvPr>
          <p:cNvCxnSpPr>
            <a:cxnSpLocks/>
            <a:stCxn id="58" idx="2"/>
          </p:cNvCxnSpPr>
          <p:nvPr/>
        </p:nvCxnSpPr>
        <p:spPr bwMode="auto">
          <a:xfrm>
            <a:off x="3583107" y="4870712"/>
            <a:ext cx="2843" cy="49985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Can 61">
            <a:extLst>
              <a:ext uri="{FF2B5EF4-FFF2-40B4-BE49-F238E27FC236}">
                <a16:creationId xmlns:a16="http://schemas.microsoft.com/office/drawing/2014/main" id="{128370F4-AF9A-4B86-A5F0-2E3349E8E01C}"/>
              </a:ext>
            </a:extLst>
          </p:cNvPr>
          <p:cNvSpPr/>
          <p:nvPr/>
        </p:nvSpPr>
        <p:spPr>
          <a:xfrm rot="5400000">
            <a:off x="4269950" y="4036949"/>
            <a:ext cx="272859" cy="2940103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Space Link Physical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DE9AC14-116A-4FE4-807F-1FF0A99207D1}"/>
              </a:ext>
            </a:extLst>
          </p:cNvPr>
          <p:cNvCxnSpPr>
            <a:cxnSpLocks/>
            <a:stCxn id="54" idx="2"/>
          </p:cNvCxnSpPr>
          <p:nvPr/>
        </p:nvCxnSpPr>
        <p:spPr bwMode="auto">
          <a:xfrm>
            <a:off x="5489283" y="4861944"/>
            <a:ext cx="0" cy="52638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F07E551-EDE9-47D5-B11E-3518722A8861}"/>
              </a:ext>
            </a:extLst>
          </p:cNvPr>
          <p:cNvSpPr/>
          <p:nvPr/>
        </p:nvSpPr>
        <p:spPr bwMode="auto">
          <a:xfrm>
            <a:off x="7973426" y="4577902"/>
            <a:ext cx="176643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n 61">
            <a:extLst>
              <a:ext uri="{FF2B5EF4-FFF2-40B4-BE49-F238E27FC236}">
                <a16:creationId xmlns:a16="http://schemas.microsoft.com/office/drawing/2014/main" id="{8EE25016-01F7-4B3B-81FD-82077845FE61}"/>
              </a:ext>
            </a:extLst>
          </p:cNvPr>
          <p:cNvSpPr/>
          <p:nvPr/>
        </p:nvSpPr>
        <p:spPr>
          <a:xfrm rot="5400000">
            <a:off x="8747651" y="2817249"/>
            <a:ext cx="301200" cy="5417035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Subnetwork Physical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D9780E-C47F-42FC-9966-8A88253EF64D}"/>
              </a:ext>
            </a:extLst>
          </p:cNvPr>
          <p:cNvSpPr/>
          <p:nvPr/>
        </p:nvSpPr>
        <p:spPr bwMode="auto">
          <a:xfrm>
            <a:off x="6189853" y="4582863"/>
            <a:ext cx="117361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A35F8F-3F8E-4AE3-9041-568777EFFD6B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>
            <a:off x="6776660" y="4870895"/>
            <a:ext cx="8003" cy="50846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BF998A2-237C-47D3-B869-86E9DBFEF180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8856645" y="4865934"/>
            <a:ext cx="0" cy="5223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98B592B0-8348-49F1-BCD8-D69EE76DEAF4}"/>
              </a:ext>
            </a:extLst>
          </p:cNvPr>
          <p:cNvSpPr/>
          <p:nvPr/>
        </p:nvSpPr>
        <p:spPr>
          <a:xfrm>
            <a:off x="2846484" y="2391731"/>
            <a:ext cx="674837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29D3356-A2B4-4F21-917D-8FF173B656E0}"/>
              </a:ext>
            </a:extLst>
          </p:cNvPr>
          <p:cNvSpPr/>
          <p:nvPr/>
        </p:nvSpPr>
        <p:spPr>
          <a:xfrm>
            <a:off x="3499336" y="2053656"/>
            <a:ext cx="846633" cy="332843"/>
          </a:xfrm>
          <a:prstGeom prst="rect">
            <a:avLst/>
          </a:prstGeom>
          <a:gradFill flip="none" rotWithShape="1">
            <a:gsLst>
              <a:gs pos="40000">
                <a:srgbClr val="92D050"/>
              </a:gs>
              <a:gs pos="99000">
                <a:srgbClr val="DF6AE8">
                  <a:shade val="67500"/>
                  <a:satMod val="115000"/>
                </a:srgbClr>
              </a:gs>
              <a:gs pos="85000">
                <a:srgbClr val="DF6AE8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“Device Service”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9D8BD58-2F33-4BE0-964D-3ED8E95E13D9}"/>
              </a:ext>
            </a:extLst>
          </p:cNvPr>
          <p:cNvSpPr/>
          <p:nvPr/>
        </p:nvSpPr>
        <p:spPr>
          <a:xfrm>
            <a:off x="2835599" y="1718417"/>
            <a:ext cx="1510370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0B7AAFD-3F66-4295-BCDC-0F0F12031872}"/>
              </a:ext>
            </a:extLst>
          </p:cNvPr>
          <p:cNvCxnSpPr>
            <a:cxnSpLocks/>
            <a:stCxn id="72" idx="2"/>
            <a:endCxn id="60" idx="0"/>
          </p:cNvCxnSpPr>
          <p:nvPr/>
        </p:nvCxnSpPr>
        <p:spPr bwMode="auto">
          <a:xfrm flipH="1">
            <a:off x="3581528" y="3403017"/>
            <a:ext cx="6224" cy="8864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EF40175-D4F6-4EBE-B747-9D3E45D827CC}"/>
              </a:ext>
            </a:extLst>
          </p:cNvPr>
          <p:cNvCxnSpPr>
            <a:cxnSpLocks/>
            <a:stCxn id="47" idx="3"/>
            <a:endCxn id="61" idx="0"/>
          </p:cNvCxnSpPr>
          <p:nvPr/>
        </p:nvCxnSpPr>
        <p:spPr bwMode="auto">
          <a:xfrm flipH="1">
            <a:off x="5486943" y="3406216"/>
            <a:ext cx="144956" cy="88297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637C30F-7E8E-42C8-8CF4-16A2D12E1237}"/>
              </a:ext>
            </a:extLst>
          </p:cNvPr>
          <p:cNvCxnSpPr>
            <a:cxnSpLocks/>
            <a:stCxn id="47" idx="5"/>
          </p:cNvCxnSpPr>
          <p:nvPr/>
        </p:nvCxnSpPr>
        <p:spPr bwMode="auto">
          <a:xfrm>
            <a:off x="6458649" y="3406216"/>
            <a:ext cx="317676" cy="88365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1AF8461-CA69-4EB6-9AE5-59C193758529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 bwMode="auto">
          <a:xfrm flipV="1">
            <a:off x="7363467" y="4721918"/>
            <a:ext cx="609959" cy="496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2B3B9CD-8444-4474-8148-34A40915A294}"/>
              </a:ext>
            </a:extLst>
          </p:cNvPr>
          <p:cNvCxnSpPr>
            <a:cxnSpLocks/>
          </p:cNvCxnSpPr>
          <p:nvPr/>
        </p:nvCxnSpPr>
        <p:spPr bwMode="auto">
          <a:xfrm>
            <a:off x="3581528" y="2990824"/>
            <a:ext cx="200743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2" name="AutoShape 1">
            <a:extLst>
              <a:ext uri="{FF2B5EF4-FFF2-40B4-BE49-F238E27FC236}">
                <a16:creationId xmlns:a16="http://schemas.microsoft.com/office/drawing/2014/main" id="{C12B04DF-B53F-48DC-89A3-574C30112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4792" y="3051426"/>
            <a:ext cx="1590637" cy="2108404"/>
          </a:xfrm>
          <a:prstGeom prst="cube">
            <a:avLst>
              <a:gd name="adj" fmla="val 8234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Device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2673DFF-20ED-463D-996E-53A35CD90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1918" y="3663430"/>
            <a:ext cx="1164856" cy="336293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Device Logic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66D32F-D0FA-4821-A122-734062539222}"/>
              </a:ext>
            </a:extLst>
          </p:cNvPr>
          <p:cNvSpPr/>
          <p:nvPr/>
        </p:nvSpPr>
        <p:spPr bwMode="auto">
          <a:xfrm>
            <a:off x="10363576" y="4573708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9A0249D-4308-41FF-8A1F-B7F6748FE5A0}"/>
              </a:ext>
            </a:extLst>
          </p:cNvPr>
          <p:cNvCxnSpPr>
            <a:cxnSpLocks/>
            <a:stCxn id="36" idx="2"/>
          </p:cNvCxnSpPr>
          <p:nvPr/>
        </p:nvCxnSpPr>
        <p:spPr bwMode="auto">
          <a:xfrm>
            <a:off x="10985172" y="4861740"/>
            <a:ext cx="0" cy="50056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34F81CD-06BD-462A-A225-939372B99248}"/>
              </a:ext>
            </a:extLst>
          </p:cNvPr>
          <p:cNvSpPr/>
          <p:nvPr/>
        </p:nvSpPr>
        <p:spPr bwMode="auto">
          <a:xfrm>
            <a:off x="10363576" y="3989060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Packetizer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212A13C-8212-4471-8DA4-2E0289C47AFA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 bwMode="auto">
          <a:xfrm flipV="1">
            <a:off x="9739864" y="4717724"/>
            <a:ext cx="623712" cy="4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C9D9A45E-FFDA-4B9B-8280-84D277552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0673" y="2848438"/>
            <a:ext cx="1169202" cy="653478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 Packet Forwarding</a:t>
            </a:r>
          </a:p>
        </p:txBody>
      </p:sp>
      <p:sp>
        <p:nvSpPr>
          <p:cNvPr id="48" name="AutoShape 1">
            <a:extLst>
              <a:ext uri="{FF2B5EF4-FFF2-40B4-BE49-F238E27FC236}">
                <a16:creationId xmlns:a16="http://schemas.microsoft.com/office/drawing/2014/main" id="{2746BB79-9BF4-45BA-A403-AF01076B7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194" y="620486"/>
            <a:ext cx="7345036" cy="5219356"/>
          </a:xfrm>
          <a:prstGeom prst="cube">
            <a:avLst>
              <a:gd name="adj" fmla="val 3103"/>
            </a:avLst>
          </a:prstGeom>
          <a:noFill/>
          <a:ln w="222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Spacecraft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CCE2989-3CA1-4213-9C62-D68B32873741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 flipV="1">
            <a:off x="7363132" y="4428092"/>
            <a:ext cx="610295" cy="57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46B4B16F-4CFC-495D-A4A7-9C9D86A0B3A0}"/>
              </a:ext>
            </a:extLst>
          </p:cNvPr>
          <p:cNvSpPr/>
          <p:nvPr/>
        </p:nvSpPr>
        <p:spPr bwMode="auto">
          <a:xfrm>
            <a:off x="4900380" y="4573912"/>
            <a:ext cx="117780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5D72A20-AB89-4868-AE03-13012D0C3A9F}"/>
              </a:ext>
            </a:extLst>
          </p:cNvPr>
          <p:cNvCxnSpPr>
            <a:cxnSpLocks/>
            <a:stCxn id="58" idx="3"/>
            <a:endCxn id="54" idx="1"/>
          </p:cNvCxnSpPr>
          <p:nvPr/>
        </p:nvCxnSpPr>
        <p:spPr bwMode="auto">
          <a:xfrm flipV="1">
            <a:off x="4193703" y="4717928"/>
            <a:ext cx="706677" cy="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24C29C7-87AE-40D5-B53F-FE808620457C}"/>
              </a:ext>
            </a:extLst>
          </p:cNvPr>
          <p:cNvSpPr/>
          <p:nvPr/>
        </p:nvSpPr>
        <p:spPr bwMode="auto">
          <a:xfrm>
            <a:off x="2972510" y="4582680"/>
            <a:ext cx="1221193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6402E73-43E8-4C13-9403-132682463430}"/>
              </a:ext>
            </a:extLst>
          </p:cNvPr>
          <p:cNvSpPr/>
          <p:nvPr/>
        </p:nvSpPr>
        <p:spPr bwMode="auto">
          <a:xfrm>
            <a:off x="2975860" y="4289450"/>
            <a:ext cx="121133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3198DB1-EA18-418F-918C-3D1D7B2B0A32}"/>
              </a:ext>
            </a:extLst>
          </p:cNvPr>
          <p:cNvSpPr/>
          <p:nvPr/>
        </p:nvSpPr>
        <p:spPr bwMode="auto">
          <a:xfrm>
            <a:off x="4894754" y="4289188"/>
            <a:ext cx="118437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9333909-4B14-42FC-8B7C-6E85DAE8A19F}"/>
              </a:ext>
            </a:extLst>
          </p:cNvPr>
          <p:cNvCxnSpPr>
            <a:cxnSpLocks/>
            <a:stCxn id="60" idx="3"/>
            <a:endCxn id="61" idx="1"/>
          </p:cNvCxnSpPr>
          <p:nvPr/>
        </p:nvCxnSpPr>
        <p:spPr bwMode="auto">
          <a:xfrm flipV="1">
            <a:off x="4187195" y="4433204"/>
            <a:ext cx="707559" cy="2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FC46E1B5-DF86-4D5A-9BA0-01968EC76FFE}"/>
              </a:ext>
            </a:extLst>
          </p:cNvPr>
          <p:cNvSpPr/>
          <p:nvPr/>
        </p:nvSpPr>
        <p:spPr bwMode="auto">
          <a:xfrm>
            <a:off x="2974505" y="3114985"/>
            <a:ext cx="122649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2E069C1-EAD7-438F-A45E-156B6DDA7479}"/>
              </a:ext>
            </a:extLst>
          </p:cNvPr>
          <p:cNvCxnSpPr>
            <a:cxnSpLocks/>
            <a:stCxn id="23" idx="2"/>
            <a:endCxn id="72" idx="0"/>
          </p:cNvCxnSpPr>
          <p:nvPr/>
        </p:nvCxnSpPr>
        <p:spPr bwMode="auto">
          <a:xfrm flipH="1">
            <a:off x="3587752" y="2386499"/>
            <a:ext cx="334901" cy="7284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D14FDD38-4C2F-4839-8388-CA9440A67E88}"/>
              </a:ext>
            </a:extLst>
          </p:cNvPr>
          <p:cNvSpPr/>
          <p:nvPr/>
        </p:nvSpPr>
        <p:spPr>
          <a:xfrm>
            <a:off x="2840236" y="2055965"/>
            <a:ext cx="663252" cy="332843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0E4BD53-4158-6848-B5B6-BFA29A40DBEF}"/>
              </a:ext>
            </a:extLst>
          </p:cNvPr>
          <p:cNvSpPr/>
          <p:nvPr/>
        </p:nvSpPr>
        <p:spPr bwMode="auto">
          <a:xfrm>
            <a:off x="6202257" y="4282779"/>
            <a:ext cx="1175908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3C2B7C0-7477-794A-ADD6-0FDBBC71317A}"/>
              </a:ext>
            </a:extLst>
          </p:cNvPr>
          <p:cNvSpPr/>
          <p:nvPr/>
        </p:nvSpPr>
        <p:spPr bwMode="auto">
          <a:xfrm>
            <a:off x="10347852" y="4271964"/>
            <a:ext cx="125891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1B3FCD-9013-3A44-9FE1-F494FBA6F5EE}"/>
              </a:ext>
            </a:extLst>
          </p:cNvPr>
          <p:cNvSpPr/>
          <p:nvPr/>
        </p:nvSpPr>
        <p:spPr>
          <a:xfrm>
            <a:off x="7878051" y="1567543"/>
            <a:ext cx="2011064" cy="300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5D16F5-5142-4663-B300-051076E97C48}"/>
              </a:ext>
            </a:extLst>
          </p:cNvPr>
          <p:cNvCxnSpPr>
            <a:cxnSpLocks/>
            <a:stCxn id="73" idx="2"/>
            <a:endCxn id="49" idx="0"/>
          </p:cNvCxnSpPr>
          <p:nvPr/>
        </p:nvCxnSpPr>
        <p:spPr bwMode="auto">
          <a:xfrm>
            <a:off x="8417562" y="3399845"/>
            <a:ext cx="905" cy="16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B590D1A-A94D-4A24-8AD1-7A8903C534E6}"/>
              </a:ext>
            </a:extLst>
          </p:cNvPr>
          <p:cNvSpPr/>
          <p:nvPr/>
        </p:nvSpPr>
        <p:spPr bwMode="auto">
          <a:xfrm>
            <a:off x="7973427" y="4284076"/>
            <a:ext cx="88995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66560D-5CD1-4BD0-8B35-57505CDF6BBB}"/>
              </a:ext>
            </a:extLst>
          </p:cNvPr>
          <p:cNvSpPr/>
          <p:nvPr/>
        </p:nvSpPr>
        <p:spPr bwMode="auto">
          <a:xfrm>
            <a:off x="7973426" y="3982078"/>
            <a:ext cx="1768555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89CF6B-5543-43BD-954C-7388F81A96B5}"/>
              </a:ext>
            </a:extLst>
          </p:cNvPr>
          <p:cNvSpPr/>
          <p:nvPr/>
        </p:nvSpPr>
        <p:spPr>
          <a:xfrm>
            <a:off x="8242393" y="2063211"/>
            <a:ext cx="1238942" cy="33284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Device Handler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080D705-C011-452F-9B90-65DB202C9611}"/>
              </a:ext>
            </a:extLst>
          </p:cNvPr>
          <p:cNvCxnSpPr>
            <a:cxnSpLocks/>
          </p:cNvCxnSpPr>
          <p:nvPr/>
        </p:nvCxnSpPr>
        <p:spPr bwMode="auto">
          <a:xfrm>
            <a:off x="8345877" y="2871775"/>
            <a:ext cx="143369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503BDE0A-BB1B-4DD6-B98E-9E71B9449497}"/>
              </a:ext>
            </a:extLst>
          </p:cNvPr>
          <p:cNvSpPr/>
          <p:nvPr/>
        </p:nvSpPr>
        <p:spPr bwMode="auto">
          <a:xfrm>
            <a:off x="8863382" y="3400497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Device DACP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3C76E96-551F-498E-96E5-9160E8A6344F}"/>
              </a:ext>
            </a:extLst>
          </p:cNvPr>
          <p:cNvSpPr/>
          <p:nvPr/>
        </p:nvSpPr>
        <p:spPr bwMode="auto">
          <a:xfrm>
            <a:off x="8856645" y="3688529"/>
            <a:ext cx="886784" cy="287756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Device DSAP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DD3B14-B214-4CA3-AB52-C14FCA06E457}"/>
              </a:ext>
            </a:extLst>
          </p:cNvPr>
          <p:cNvCxnSpPr>
            <a:cxnSpLocks/>
            <a:endCxn id="39" idx="0"/>
          </p:cNvCxnSpPr>
          <p:nvPr/>
        </p:nvCxnSpPr>
        <p:spPr bwMode="auto">
          <a:xfrm>
            <a:off x="9306774" y="2386499"/>
            <a:ext cx="0" cy="10139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F02ABB0-D4B0-41CE-BDEC-8D6FE7670807}"/>
              </a:ext>
            </a:extLst>
          </p:cNvPr>
          <p:cNvCxnSpPr>
            <a:cxnSpLocks/>
          </p:cNvCxnSpPr>
          <p:nvPr/>
        </p:nvCxnSpPr>
        <p:spPr bwMode="auto">
          <a:xfrm>
            <a:off x="9232857" y="3247095"/>
            <a:ext cx="141526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34615989-C07D-4A43-BCD5-1EDF9000FD79}"/>
              </a:ext>
            </a:extLst>
          </p:cNvPr>
          <p:cNvSpPr/>
          <p:nvPr/>
        </p:nvSpPr>
        <p:spPr bwMode="auto">
          <a:xfrm>
            <a:off x="7975075" y="3401457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DACP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925CB6D-3FA0-4B1C-AC60-48014B0D6509}"/>
              </a:ext>
            </a:extLst>
          </p:cNvPr>
          <p:cNvSpPr/>
          <p:nvPr/>
        </p:nvSpPr>
        <p:spPr bwMode="auto">
          <a:xfrm>
            <a:off x="7975080" y="3689489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DSAP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2BF2E89-7A0A-48F5-BEE8-F29DAE1D4971}"/>
              </a:ext>
            </a:extLst>
          </p:cNvPr>
          <p:cNvSpPr/>
          <p:nvPr/>
        </p:nvSpPr>
        <p:spPr bwMode="auto">
          <a:xfrm>
            <a:off x="8867394" y="4282779"/>
            <a:ext cx="872470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E2F640E-FAFB-47ED-925D-EB38063305C5}"/>
              </a:ext>
            </a:extLst>
          </p:cNvPr>
          <p:cNvSpPr/>
          <p:nvPr/>
        </p:nvSpPr>
        <p:spPr bwMode="auto">
          <a:xfrm>
            <a:off x="7971741" y="3111813"/>
            <a:ext cx="891641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6530FE3-23A9-4D16-A665-DBDB34128AEF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8417562" y="2386499"/>
            <a:ext cx="0" cy="72531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FCE242-4F53-E642-96A8-715AAF112C61}"/>
              </a:ext>
            </a:extLst>
          </p:cNvPr>
          <p:cNvSpPr/>
          <p:nvPr/>
        </p:nvSpPr>
        <p:spPr>
          <a:xfrm>
            <a:off x="8386328" y="1630711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kern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R/T OS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4147B13-E313-46B2-BC5B-6B9C58125413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 bwMode="auto">
          <a:xfrm>
            <a:off x="4345969" y="2220078"/>
            <a:ext cx="3896424" cy="955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343A98C-E593-4FA6-A2B2-4CA2753274EA}"/>
              </a:ext>
            </a:extLst>
          </p:cNvPr>
          <p:cNvCxnSpPr>
            <a:cxnSpLocks/>
            <a:stCxn id="72" idx="3"/>
            <a:endCxn id="73" idx="1"/>
          </p:cNvCxnSpPr>
          <p:nvPr/>
        </p:nvCxnSpPr>
        <p:spPr bwMode="auto">
          <a:xfrm flipV="1">
            <a:off x="4200999" y="3255829"/>
            <a:ext cx="3770742" cy="317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9D1A7C9-4BA0-4358-906D-882B84464C31}"/>
              </a:ext>
            </a:extLst>
          </p:cNvPr>
          <p:cNvCxnSpPr>
            <a:cxnSpLocks/>
            <a:stCxn id="40" idx="3"/>
            <a:endCxn id="33" idx="2"/>
          </p:cNvCxnSpPr>
          <p:nvPr/>
        </p:nvCxnSpPr>
        <p:spPr bwMode="auto">
          <a:xfrm flipV="1">
            <a:off x="9743429" y="3831577"/>
            <a:ext cx="658489" cy="83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FAAB289-0674-41AC-9BD4-68441F701B56}"/>
              </a:ext>
            </a:extLst>
          </p:cNvPr>
          <p:cNvCxnSpPr>
            <a:cxnSpLocks/>
            <a:stCxn id="18" idx="3"/>
            <a:endCxn id="38" idx="1"/>
          </p:cNvCxnSpPr>
          <p:nvPr/>
        </p:nvCxnSpPr>
        <p:spPr bwMode="auto">
          <a:xfrm flipV="1">
            <a:off x="9741981" y="4133076"/>
            <a:ext cx="621595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C29486E-C19D-4839-8A13-D49BD08828B3}"/>
              </a:ext>
            </a:extLst>
          </p:cNvPr>
          <p:cNvCxnSpPr>
            <a:cxnSpLocks/>
            <a:stCxn id="51" idx="3"/>
          </p:cNvCxnSpPr>
          <p:nvPr/>
        </p:nvCxnSpPr>
        <p:spPr bwMode="auto">
          <a:xfrm flipV="1">
            <a:off x="9739864" y="4423260"/>
            <a:ext cx="622886" cy="35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8084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AutoShape 1">
            <a:extLst>
              <a:ext uri="{FF2B5EF4-FFF2-40B4-BE49-F238E27FC236}">
                <a16:creationId xmlns:a16="http://schemas.microsoft.com/office/drawing/2014/main" id="{C05E31BF-5549-A94D-A310-6E530A875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796" y="2529294"/>
            <a:ext cx="2811090" cy="2630535"/>
          </a:xfrm>
          <a:prstGeom prst="cube">
            <a:avLst>
              <a:gd name="adj" fmla="val 419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TM/TC Device, On Board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1" name="AutoShape 1">
            <a:extLst>
              <a:ext uri="{FF2B5EF4-FFF2-40B4-BE49-F238E27FC236}">
                <a16:creationId xmlns:a16="http://schemas.microsoft.com/office/drawing/2014/main" id="{6A3AFAC9-0A4B-BB45-8B70-B453F7065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051" y="1137865"/>
            <a:ext cx="1770084" cy="4011079"/>
          </a:xfrm>
          <a:prstGeom prst="cube">
            <a:avLst>
              <a:gd name="adj" fmla="val 673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Ground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2" name="AutoShape 1">
            <a:extLst>
              <a:ext uri="{FF2B5EF4-FFF2-40B4-BE49-F238E27FC236}">
                <a16:creationId xmlns:a16="http://schemas.microsoft.com/office/drawing/2014/main" id="{3D701BC8-1937-AB44-A311-D9BD72D2A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993" y="1137866"/>
            <a:ext cx="2381607" cy="4011078"/>
          </a:xfrm>
          <a:prstGeom prst="cube">
            <a:avLst>
              <a:gd name="adj" fmla="val 540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Real-Time Computer</a:t>
            </a:r>
          </a:p>
        </p:txBody>
      </p:sp>
      <p:sp>
        <p:nvSpPr>
          <p:cNvPr id="73" name="AutoShape 1">
            <a:extLst>
              <a:ext uri="{FF2B5EF4-FFF2-40B4-BE49-F238E27FC236}">
                <a16:creationId xmlns:a16="http://schemas.microsoft.com/office/drawing/2014/main" id="{9776885F-AB90-8243-B622-F4776B966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4792" y="3051426"/>
            <a:ext cx="1590637" cy="2108404"/>
          </a:xfrm>
          <a:prstGeom prst="cube">
            <a:avLst>
              <a:gd name="adj" fmla="val 8234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Device</a:t>
            </a:r>
          </a:p>
        </p:txBody>
      </p:sp>
      <p:sp>
        <p:nvSpPr>
          <p:cNvPr id="74" name="AutoShape 1">
            <a:extLst>
              <a:ext uri="{FF2B5EF4-FFF2-40B4-BE49-F238E27FC236}">
                <a16:creationId xmlns:a16="http://schemas.microsoft.com/office/drawing/2014/main" id="{5EE9E933-FA02-6F4C-B7E4-23EDA6EA9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194" y="620486"/>
            <a:ext cx="7345036" cy="5219356"/>
          </a:xfrm>
          <a:prstGeom prst="cube">
            <a:avLst>
              <a:gd name="adj" fmla="val 3103"/>
            </a:avLst>
          </a:prstGeom>
          <a:noFill/>
          <a:ln w="222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Spacecraft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96AF21-53ED-254B-8048-9DEB82814307}"/>
              </a:ext>
            </a:extLst>
          </p:cNvPr>
          <p:cNvSpPr/>
          <p:nvPr/>
        </p:nvSpPr>
        <p:spPr>
          <a:xfrm>
            <a:off x="7878051" y="1621973"/>
            <a:ext cx="2011064" cy="3009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322F6-CF81-4BD1-9995-BE9FAA85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24" y="0"/>
            <a:ext cx="2437268" cy="1600200"/>
          </a:xfrm>
        </p:spPr>
        <p:txBody>
          <a:bodyPr>
            <a:normAutofit/>
          </a:bodyPr>
          <a:lstStyle/>
          <a:p>
            <a:r>
              <a:rPr lang="en-US" dirty="0"/>
              <a:t>MOIMS/SOIS Interactions, Case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78B4B-6473-4AD4-B7EE-CF0C7D99B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945" y="1996415"/>
            <a:ext cx="2437268" cy="4314444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MO functions on-board must be implemented in compliance with R/T OS and Class A/B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 Device Service Proxy makes SOIS device Handler accessible via MAL over SPP and space link from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 Device Service Proxy converts MO Device Service requests on the ground to SOIS Device Handler on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Device Handler is shown here using DACP and DSAP, which provide access to the devices for MO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Packet Service routes packets  to/from subnet using convergence 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Convergence functions match device manufacturer’s functions, if any, or are 1-sided, or are absent.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Space Packet Forwarding in TM/TC Device complies with CCSDS SPP standard and SOIS Subnet Convergence layer.</a:t>
            </a: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A60A94-9A03-4AAC-8E3E-0B7C0BCCC1DB}"/>
              </a:ext>
            </a:extLst>
          </p:cNvPr>
          <p:cNvCxnSpPr>
            <a:cxnSpLocks/>
            <a:stCxn id="60" idx="2"/>
          </p:cNvCxnSpPr>
          <p:nvPr/>
        </p:nvCxnSpPr>
        <p:spPr bwMode="auto">
          <a:xfrm>
            <a:off x="3600248" y="4942742"/>
            <a:ext cx="0" cy="5093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Can 61">
            <a:extLst>
              <a:ext uri="{FF2B5EF4-FFF2-40B4-BE49-F238E27FC236}">
                <a16:creationId xmlns:a16="http://schemas.microsoft.com/office/drawing/2014/main" id="{C9713793-775C-44A4-9D73-E277482192D7}"/>
              </a:ext>
            </a:extLst>
          </p:cNvPr>
          <p:cNvSpPr/>
          <p:nvPr/>
        </p:nvSpPr>
        <p:spPr>
          <a:xfrm rot="5400000">
            <a:off x="4157356" y="4108352"/>
            <a:ext cx="272859" cy="2940103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Space Link Physical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66A2A0-B8D0-4756-82FB-8FDA6D5ADCA6}"/>
              </a:ext>
            </a:extLst>
          </p:cNvPr>
          <p:cNvCxnSpPr>
            <a:cxnSpLocks/>
            <a:stCxn id="57" idx="2"/>
          </p:cNvCxnSpPr>
          <p:nvPr/>
        </p:nvCxnSpPr>
        <p:spPr bwMode="auto">
          <a:xfrm>
            <a:off x="5483428" y="4933974"/>
            <a:ext cx="0" cy="4948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BA43D3E-5BB2-4727-B4F3-BE8F1BC70544}"/>
              </a:ext>
            </a:extLst>
          </p:cNvPr>
          <p:cNvCxnSpPr>
            <a:cxnSpLocks/>
            <a:stCxn id="44" idx="2"/>
            <a:endCxn id="78" idx="0"/>
          </p:cNvCxnSpPr>
          <p:nvPr/>
        </p:nvCxnSpPr>
        <p:spPr bwMode="auto">
          <a:xfrm>
            <a:off x="8385344" y="2802946"/>
            <a:ext cx="12056" cy="3960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EE2FB3E-8635-4E84-93B2-A5FE3EE2AB14}"/>
              </a:ext>
            </a:extLst>
          </p:cNvPr>
          <p:cNvSpPr/>
          <p:nvPr/>
        </p:nvSpPr>
        <p:spPr bwMode="auto">
          <a:xfrm>
            <a:off x="7967571" y="4641646"/>
            <a:ext cx="176643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n 61">
            <a:extLst>
              <a:ext uri="{FF2B5EF4-FFF2-40B4-BE49-F238E27FC236}">
                <a16:creationId xmlns:a16="http://schemas.microsoft.com/office/drawing/2014/main" id="{98FBB772-E2E5-49D4-BCBC-E2572350F994}"/>
              </a:ext>
            </a:extLst>
          </p:cNvPr>
          <p:cNvSpPr/>
          <p:nvPr/>
        </p:nvSpPr>
        <p:spPr>
          <a:xfrm rot="5400000">
            <a:off x="8771731" y="2751977"/>
            <a:ext cx="266419" cy="5655604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Subnetwork Physical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F5F614-3FEF-4647-8D17-D2CC53D78617}"/>
              </a:ext>
            </a:extLst>
          </p:cNvPr>
          <p:cNvSpPr/>
          <p:nvPr/>
        </p:nvSpPr>
        <p:spPr bwMode="auto">
          <a:xfrm>
            <a:off x="7963380" y="4347820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06AD5B-655B-4354-A043-AC2137B7E1F1}"/>
              </a:ext>
            </a:extLst>
          </p:cNvPr>
          <p:cNvSpPr/>
          <p:nvPr/>
        </p:nvSpPr>
        <p:spPr bwMode="auto">
          <a:xfrm>
            <a:off x="7963380" y="4045822"/>
            <a:ext cx="1772746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172ADE-E2AF-420C-9FBD-A11C179B4136}"/>
              </a:ext>
            </a:extLst>
          </p:cNvPr>
          <p:cNvSpPr/>
          <p:nvPr/>
        </p:nvSpPr>
        <p:spPr bwMode="auto">
          <a:xfrm>
            <a:off x="6183998" y="4646607"/>
            <a:ext cx="117361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3212EB-561A-437B-B13B-02103BBF7E59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>
            <a:off x="6770805" y="4934639"/>
            <a:ext cx="8003" cy="50846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FBB7D-BABB-4614-B6F6-2512FAC679B5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8850790" y="4929678"/>
            <a:ext cx="0" cy="5223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27CB215-95F0-4AC6-938C-D7EA261D1C7B}"/>
              </a:ext>
            </a:extLst>
          </p:cNvPr>
          <p:cNvSpPr/>
          <p:nvPr/>
        </p:nvSpPr>
        <p:spPr>
          <a:xfrm>
            <a:off x="2850527" y="2457472"/>
            <a:ext cx="1503447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 Binding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75833D-72C7-4157-A559-1EFF65A11E30}"/>
              </a:ext>
            </a:extLst>
          </p:cNvPr>
          <p:cNvSpPr/>
          <p:nvPr/>
        </p:nvSpPr>
        <p:spPr>
          <a:xfrm>
            <a:off x="2857374" y="2119397"/>
            <a:ext cx="1496600" cy="332843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D5596A-D59E-4D00-A2EF-21FF384CA896}"/>
              </a:ext>
            </a:extLst>
          </p:cNvPr>
          <p:cNvSpPr/>
          <p:nvPr/>
        </p:nvSpPr>
        <p:spPr>
          <a:xfrm>
            <a:off x="2857375" y="1784158"/>
            <a:ext cx="1496600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F922F9-866B-41FA-9D72-585A32C4DFB5}"/>
              </a:ext>
            </a:extLst>
          </p:cNvPr>
          <p:cNvSpPr/>
          <p:nvPr/>
        </p:nvSpPr>
        <p:spPr>
          <a:xfrm>
            <a:off x="7941190" y="2134089"/>
            <a:ext cx="894891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Device Svc Proxy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003C38-DFE2-4273-B210-446ABACC3685}"/>
              </a:ext>
            </a:extLst>
          </p:cNvPr>
          <p:cNvCxnSpPr>
            <a:cxnSpLocks/>
            <a:stCxn id="76" idx="2"/>
            <a:endCxn id="63" idx="0"/>
          </p:cNvCxnSpPr>
          <p:nvPr/>
        </p:nvCxnSpPr>
        <p:spPr bwMode="auto">
          <a:xfrm>
            <a:off x="3595953" y="3465711"/>
            <a:ext cx="2716" cy="89576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F76F5D-1F54-43FA-95B5-FC3FDE1B82BD}"/>
              </a:ext>
            </a:extLst>
          </p:cNvPr>
          <p:cNvCxnSpPr>
            <a:cxnSpLocks/>
            <a:stCxn id="48" idx="3"/>
            <a:endCxn id="64" idx="0"/>
          </p:cNvCxnSpPr>
          <p:nvPr/>
        </p:nvCxnSpPr>
        <p:spPr bwMode="auto">
          <a:xfrm flipH="1">
            <a:off x="5481088" y="3477837"/>
            <a:ext cx="149706" cy="88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174024-EC2F-4DD0-9D2D-B6F51B7212BC}"/>
              </a:ext>
            </a:extLst>
          </p:cNvPr>
          <p:cNvCxnSpPr>
            <a:cxnSpLocks/>
            <a:stCxn id="48" idx="5"/>
          </p:cNvCxnSpPr>
          <p:nvPr/>
        </p:nvCxnSpPr>
        <p:spPr bwMode="auto">
          <a:xfrm>
            <a:off x="6457544" y="3477837"/>
            <a:ext cx="315527" cy="88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0005833-7EEB-4251-9E9F-36BF4F473095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 bwMode="auto">
          <a:xfrm flipV="1">
            <a:off x="7357612" y="4785662"/>
            <a:ext cx="609959" cy="496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2A556C-F6BA-4B7D-9170-DDB1AE57F62B}"/>
              </a:ext>
            </a:extLst>
          </p:cNvPr>
          <p:cNvCxnSpPr>
            <a:cxnSpLocks/>
          </p:cNvCxnSpPr>
          <p:nvPr/>
        </p:nvCxnSpPr>
        <p:spPr bwMode="auto">
          <a:xfrm>
            <a:off x="8308794" y="3017605"/>
            <a:ext cx="17721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DAEF7BB-9065-4AFB-A8E9-D83F71965769}"/>
              </a:ext>
            </a:extLst>
          </p:cNvPr>
          <p:cNvCxnSpPr>
            <a:cxnSpLocks/>
          </p:cNvCxnSpPr>
          <p:nvPr/>
        </p:nvCxnSpPr>
        <p:spPr bwMode="auto">
          <a:xfrm flipV="1">
            <a:off x="3540076" y="3029840"/>
            <a:ext cx="132558" cy="295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38432E5-9004-4B3A-BA28-3E9313F09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0201" y="3749063"/>
            <a:ext cx="1164856" cy="309488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Device Logic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3A9A43-6564-4AF9-8CD8-92FA7CB7A815}"/>
              </a:ext>
            </a:extLst>
          </p:cNvPr>
          <p:cNvSpPr/>
          <p:nvPr/>
        </p:nvSpPr>
        <p:spPr bwMode="auto">
          <a:xfrm>
            <a:off x="10357721" y="4637452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CF12DB-3B32-476C-BAB4-9D277A89F0A0}"/>
              </a:ext>
            </a:extLst>
          </p:cNvPr>
          <p:cNvCxnSpPr>
            <a:cxnSpLocks/>
            <a:stCxn id="36" idx="2"/>
          </p:cNvCxnSpPr>
          <p:nvPr/>
        </p:nvCxnSpPr>
        <p:spPr bwMode="auto">
          <a:xfrm>
            <a:off x="10979317" y="4925484"/>
            <a:ext cx="0" cy="52659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AC018F-E469-4A9A-A526-8E06B1A25D4D}"/>
              </a:ext>
            </a:extLst>
          </p:cNvPr>
          <p:cNvSpPr/>
          <p:nvPr/>
        </p:nvSpPr>
        <p:spPr bwMode="auto">
          <a:xfrm>
            <a:off x="10357721" y="4052804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Packetizer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E60D186-BE81-46F9-8FC8-B3F53CB955A5}"/>
              </a:ext>
            </a:extLst>
          </p:cNvPr>
          <p:cNvCxnSpPr>
            <a:cxnSpLocks/>
            <a:stCxn id="66" idx="2"/>
            <a:endCxn id="50" idx="0"/>
          </p:cNvCxnSpPr>
          <p:nvPr/>
        </p:nvCxnSpPr>
        <p:spPr bwMode="auto">
          <a:xfrm flipH="1">
            <a:off x="9290141" y="2463205"/>
            <a:ext cx="41657" cy="101574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264728-0A7D-4439-BE80-BB3A716E8143}"/>
              </a:ext>
            </a:extLst>
          </p:cNvPr>
          <p:cNvCxnSpPr>
            <a:cxnSpLocks/>
            <a:stCxn id="51" idx="3"/>
            <a:endCxn id="33" idx="2"/>
          </p:cNvCxnSpPr>
          <p:nvPr/>
        </p:nvCxnSpPr>
        <p:spPr bwMode="auto">
          <a:xfrm flipV="1">
            <a:off x="9726796" y="3903807"/>
            <a:ext cx="673405" cy="705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EF84F69-0584-4C2C-B17D-FF1814834A7F}"/>
              </a:ext>
            </a:extLst>
          </p:cNvPr>
          <p:cNvCxnSpPr>
            <a:cxnSpLocks/>
            <a:stCxn id="18" idx="3"/>
            <a:endCxn id="38" idx="1"/>
          </p:cNvCxnSpPr>
          <p:nvPr/>
        </p:nvCxnSpPr>
        <p:spPr bwMode="auto">
          <a:xfrm flipV="1">
            <a:off x="9736126" y="4196820"/>
            <a:ext cx="621595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49A7B85-1C8A-43B4-BBB7-DAB607584768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 bwMode="auto">
          <a:xfrm flipV="1">
            <a:off x="9734009" y="4781468"/>
            <a:ext cx="623712" cy="4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1C50B4F-F88C-4FD4-A80D-51CCAAF62012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 bwMode="auto">
          <a:xfrm>
            <a:off x="4353974" y="2285819"/>
            <a:ext cx="3587216" cy="1469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E06619A-E731-4DC2-9BDB-4823C8377608}"/>
              </a:ext>
            </a:extLst>
          </p:cNvPr>
          <p:cNvSpPr/>
          <p:nvPr/>
        </p:nvSpPr>
        <p:spPr>
          <a:xfrm>
            <a:off x="7941190" y="2470104"/>
            <a:ext cx="888307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8AB4B8C-BB50-4CF1-87DA-C10E58E94D46}"/>
              </a:ext>
            </a:extLst>
          </p:cNvPr>
          <p:cNvCxnSpPr>
            <a:cxnSpLocks/>
          </p:cNvCxnSpPr>
          <p:nvPr/>
        </p:nvCxnSpPr>
        <p:spPr bwMode="auto">
          <a:xfrm>
            <a:off x="9232431" y="3263086"/>
            <a:ext cx="158957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ABA233EE-251C-44AC-A506-134774C6A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568" y="2920059"/>
            <a:ext cx="1169202" cy="653478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 Packet Forwarding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031F72-A84A-478F-AEA6-57A6EA8549A7}"/>
              </a:ext>
            </a:extLst>
          </p:cNvPr>
          <p:cNvSpPr/>
          <p:nvPr/>
        </p:nvSpPr>
        <p:spPr bwMode="auto">
          <a:xfrm>
            <a:off x="8846749" y="3478953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Device DACP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5ED59CE-24B8-477C-8245-FC0F128CB99A}"/>
              </a:ext>
            </a:extLst>
          </p:cNvPr>
          <p:cNvSpPr/>
          <p:nvPr/>
        </p:nvSpPr>
        <p:spPr bwMode="auto">
          <a:xfrm>
            <a:off x="8840012" y="3766985"/>
            <a:ext cx="886784" cy="287756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Device DSAP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94AA526-E9E9-43BF-8BA1-EEEEBB15A692}"/>
              </a:ext>
            </a:extLst>
          </p:cNvPr>
          <p:cNvSpPr/>
          <p:nvPr/>
        </p:nvSpPr>
        <p:spPr bwMode="auto">
          <a:xfrm>
            <a:off x="7959206" y="3481679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DACP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E690E8E-8F82-4C8A-8164-7A0570C1A138}"/>
              </a:ext>
            </a:extLst>
          </p:cNvPr>
          <p:cNvSpPr/>
          <p:nvPr/>
        </p:nvSpPr>
        <p:spPr bwMode="auto">
          <a:xfrm>
            <a:off x="7958447" y="3767945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DSAP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D53A7B0-E44F-4440-A3A5-EABB336944CA}"/>
              </a:ext>
            </a:extLst>
          </p:cNvPr>
          <p:cNvSpPr/>
          <p:nvPr/>
        </p:nvSpPr>
        <p:spPr bwMode="auto">
          <a:xfrm>
            <a:off x="8853334" y="4338734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3E21EF7-43FF-4527-9F67-C8CFB01967E6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 flipV="1">
            <a:off x="7359878" y="4491836"/>
            <a:ext cx="603502" cy="133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BF61EC6-574E-45EB-A3E5-91818990B10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 flipV="1">
            <a:off x="9735180" y="4478204"/>
            <a:ext cx="622541" cy="454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EB1BBC6F-0AE0-41EF-A7B4-52A38348722B}"/>
              </a:ext>
            </a:extLst>
          </p:cNvPr>
          <p:cNvSpPr/>
          <p:nvPr/>
        </p:nvSpPr>
        <p:spPr bwMode="auto">
          <a:xfrm>
            <a:off x="4894525" y="4645942"/>
            <a:ext cx="117780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2E37834-FE2E-4717-AFE6-833AC7B88C6F}"/>
              </a:ext>
            </a:extLst>
          </p:cNvPr>
          <p:cNvCxnSpPr>
            <a:cxnSpLocks/>
            <a:stCxn id="60" idx="3"/>
            <a:endCxn id="57" idx="1"/>
          </p:cNvCxnSpPr>
          <p:nvPr/>
        </p:nvCxnSpPr>
        <p:spPr bwMode="auto">
          <a:xfrm flipV="1">
            <a:off x="4210844" y="4789958"/>
            <a:ext cx="683681" cy="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C8A01CF-5ECE-46E9-A10A-C53467CCCE7F}"/>
              </a:ext>
            </a:extLst>
          </p:cNvPr>
          <p:cNvSpPr/>
          <p:nvPr/>
        </p:nvSpPr>
        <p:spPr bwMode="auto">
          <a:xfrm>
            <a:off x="2989651" y="4654710"/>
            <a:ext cx="1221193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D3FAF04-087A-4725-B7AC-2A31E011E79B}"/>
              </a:ext>
            </a:extLst>
          </p:cNvPr>
          <p:cNvSpPr/>
          <p:nvPr/>
        </p:nvSpPr>
        <p:spPr bwMode="auto">
          <a:xfrm>
            <a:off x="2993001" y="4361480"/>
            <a:ext cx="121133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12EEDBD-F8AD-4303-A1FD-A5A8279B8D86}"/>
              </a:ext>
            </a:extLst>
          </p:cNvPr>
          <p:cNvSpPr/>
          <p:nvPr/>
        </p:nvSpPr>
        <p:spPr bwMode="auto">
          <a:xfrm>
            <a:off x="4888899" y="4361218"/>
            <a:ext cx="118437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D79EB19-D834-4495-B9FF-3C12EA23F82D}"/>
              </a:ext>
            </a:extLst>
          </p:cNvPr>
          <p:cNvCxnSpPr>
            <a:cxnSpLocks/>
            <a:stCxn id="63" idx="3"/>
            <a:endCxn id="64" idx="1"/>
          </p:cNvCxnSpPr>
          <p:nvPr/>
        </p:nvCxnSpPr>
        <p:spPr bwMode="auto">
          <a:xfrm flipV="1">
            <a:off x="4204336" y="4505234"/>
            <a:ext cx="684563" cy="2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223125DC-8FB5-4294-AAAE-C3665990B743}"/>
              </a:ext>
            </a:extLst>
          </p:cNvPr>
          <p:cNvSpPr/>
          <p:nvPr/>
        </p:nvSpPr>
        <p:spPr bwMode="auto">
          <a:xfrm>
            <a:off x="2982706" y="3177679"/>
            <a:ext cx="122649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CFC92C9-4DA9-450B-80A0-E67CEAF10EC8}"/>
              </a:ext>
            </a:extLst>
          </p:cNvPr>
          <p:cNvSpPr/>
          <p:nvPr/>
        </p:nvSpPr>
        <p:spPr bwMode="auto">
          <a:xfrm>
            <a:off x="7958442" y="3199014"/>
            <a:ext cx="87791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3D45323-AD45-4E53-968B-E6BD7468C769}"/>
              </a:ext>
            </a:extLst>
          </p:cNvPr>
          <p:cNvCxnSpPr>
            <a:cxnSpLocks/>
            <a:stCxn id="22" idx="2"/>
            <a:endCxn id="76" idx="0"/>
          </p:cNvCxnSpPr>
          <p:nvPr/>
        </p:nvCxnSpPr>
        <p:spPr bwMode="auto">
          <a:xfrm flipH="1">
            <a:off x="3595953" y="2790314"/>
            <a:ext cx="6298" cy="38736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7DD67D2-2A9D-4936-A680-11FDF24A4CDB}"/>
              </a:ext>
            </a:extLst>
          </p:cNvPr>
          <p:cNvCxnSpPr>
            <a:cxnSpLocks/>
            <a:stCxn id="76" idx="3"/>
            <a:endCxn id="78" idx="1"/>
          </p:cNvCxnSpPr>
          <p:nvPr/>
        </p:nvCxnSpPr>
        <p:spPr bwMode="auto">
          <a:xfrm>
            <a:off x="4209200" y="3321695"/>
            <a:ext cx="3749242" cy="213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0722817A-03EA-E742-901D-3E7EA65192D9}"/>
              </a:ext>
            </a:extLst>
          </p:cNvPr>
          <p:cNvSpPr/>
          <p:nvPr/>
        </p:nvSpPr>
        <p:spPr>
          <a:xfrm>
            <a:off x="8886578" y="2130363"/>
            <a:ext cx="890439" cy="33284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Device Handler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E3EEDF4-7C2D-1B48-8BDC-566DE3B89029}"/>
              </a:ext>
            </a:extLst>
          </p:cNvPr>
          <p:cNvCxnSpPr>
            <a:cxnSpLocks/>
          </p:cNvCxnSpPr>
          <p:nvPr/>
        </p:nvCxnSpPr>
        <p:spPr bwMode="auto">
          <a:xfrm>
            <a:off x="8784233" y="2300510"/>
            <a:ext cx="158957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B9069CC-7E02-654E-AA86-A91FC9393063}"/>
              </a:ext>
            </a:extLst>
          </p:cNvPr>
          <p:cNvSpPr/>
          <p:nvPr/>
        </p:nvSpPr>
        <p:spPr bwMode="auto">
          <a:xfrm>
            <a:off x="6180485" y="4358981"/>
            <a:ext cx="1175908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D46E4F5-6754-074A-A8EA-459823EB87E9}"/>
              </a:ext>
            </a:extLst>
          </p:cNvPr>
          <p:cNvSpPr/>
          <p:nvPr/>
        </p:nvSpPr>
        <p:spPr bwMode="auto">
          <a:xfrm>
            <a:off x="10347851" y="4348094"/>
            <a:ext cx="1253062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D8E1ABD-3FD6-7B40-B6B6-94A7567F3B1B}"/>
              </a:ext>
            </a:extLst>
          </p:cNvPr>
          <p:cNvSpPr/>
          <p:nvPr/>
        </p:nvSpPr>
        <p:spPr>
          <a:xfrm>
            <a:off x="8386328" y="1630711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kern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R/T OS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utoShape 1">
            <a:extLst>
              <a:ext uri="{FF2B5EF4-FFF2-40B4-BE49-F238E27FC236}">
                <a16:creationId xmlns:a16="http://schemas.microsoft.com/office/drawing/2014/main" id="{70505F4D-1F5E-FA42-BF16-5B09579A7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796" y="2529294"/>
            <a:ext cx="2811090" cy="2630535"/>
          </a:xfrm>
          <a:prstGeom prst="cube">
            <a:avLst>
              <a:gd name="adj" fmla="val 419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TM/TC Device, On Board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69" name="AutoShape 1">
            <a:extLst>
              <a:ext uri="{FF2B5EF4-FFF2-40B4-BE49-F238E27FC236}">
                <a16:creationId xmlns:a16="http://schemas.microsoft.com/office/drawing/2014/main" id="{18D70190-1353-D045-B7A5-6CF0CD747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051" y="1137865"/>
            <a:ext cx="1770084" cy="4011079"/>
          </a:xfrm>
          <a:prstGeom prst="cube">
            <a:avLst>
              <a:gd name="adj" fmla="val 673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Ground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1" name="AutoShape 1">
            <a:extLst>
              <a:ext uri="{FF2B5EF4-FFF2-40B4-BE49-F238E27FC236}">
                <a16:creationId xmlns:a16="http://schemas.microsoft.com/office/drawing/2014/main" id="{A693824F-8030-E94E-ACD9-66928041F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993" y="1137866"/>
            <a:ext cx="2381607" cy="4011078"/>
          </a:xfrm>
          <a:prstGeom prst="cube">
            <a:avLst>
              <a:gd name="adj" fmla="val 540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Real-Time Computer</a:t>
            </a:r>
          </a:p>
        </p:txBody>
      </p:sp>
      <p:sp>
        <p:nvSpPr>
          <p:cNvPr id="72" name="AutoShape 1">
            <a:extLst>
              <a:ext uri="{FF2B5EF4-FFF2-40B4-BE49-F238E27FC236}">
                <a16:creationId xmlns:a16="http://schemas.microsoft.com/office/drawing/2014/main" id="{71A2564D-3F20-B144-87D1-78D48C3E3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4792" y="3051426"/>
            <a:ext cx="1590637" cy="2108404"/>
          </a:xfrm>
          <a:prstGeom prst="cube">
            <a:avLst>
              <a:gd name="adj" fmla="val 8234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Device</a:t>
            </a:r>
          </a:p>
        </p:txBody>
      </p:sp>
      <p:sp>
        <p:nvSpPr>
          <p:cNvPr id="73" name="AutoShape 1">
            <a:extLst>
              <a:ext uri="{FF2B5EF4-FFF2-40B4-BE49-F238E27FC236}">
                <a16:creationId xmlns:a16="http://schemas.microsoft.com/office/drawing/2014/main" id="{31E56B65-3F44-E94B-A499-5DCA2F7F6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194" y="620486"/>
            <a:ext cx="7345036" cy="5219356"/>
          </a:xfrm>
          <a:prstGeom prst="cube">
            <a:avLst>
              <a:gd name="adj" fmla="val 3103"/>
            </a:avLst>
          </a:prstGeom>
          <a:noFill/>
          <a:ln w="222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Spacecraft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7492568-9AA6-D248-94CB-9FBAD51EFD76}"/>
              </a:ext>
            </a:extLst>
          </p:cNvPr>
          <p:cNvSpPr/>
          <p:nvPr/>
        </p:nvSpPr>
        <p:spPr>
          <a:xfrm>
            <a:off x="7878051" y="1534887"/>
            <a:ext cx="2011064" cy="3096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322F6-CF81-4BD1-9995-BE9FAA85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24" y="0"/>
            <a:ext cx="2437268" cy="1600200"/>
          </a:xfrm>
        </p:spPr>
        <p:txBody>
          <a:bodyPr>
            <a:normAutofit/>
          </a:bodyPr>
          <a:lstStyle/>
          <a:p>
            <a:r>
              <a:rPr lang="en-US" dirty="0"/>
              <a:t>MOIMS/SOIS Integrated, Case 3-a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78B4B-6473-4AD4-B7EE-CF0C7D99B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948" y="1676400"/>
            <a:ext cx="2437268" cy="4680857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MO functions on-board must be implemented in compliance with R/T OS and Class A/B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 Device Service resides in onboard computer and makes SOIS device Handler accessible via MAL over SPP and space link from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 Device Service converts MO Device Service requests on the ground to SOIS Device Handler on 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MO Services and Applications may reside onboard and on the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device service is shown here using DACP and DSAP, which provide access to the devices for MO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Packet Service routes packets  to/from subnet using convergence 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Convergence functions match device manufacturer’s functions, if any, or are 1-sided, or are absent.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Space Packet Forwarding in TM/TC Device complies with CCSDS SPP standard and SOIS Subnet Convergence layer.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A60A94-9A03-4AAC-8E3E-0B7C0BCCC1DB}"/>
              </a:ext>
            </a:extLst>
          </p:cNvPr>
          <p:cNvCxnSpPr>
            <a:cxnSpLocks/>
            <a:stCxn id="60" idx="2"/>
          </p:cNvCxnSpPr>
          <p:nvPr/>
        </p:nvCxnSpPr>
        <p:spPr bwMode="auto">
          <a:xfrm>
            <a:off x="3618348" y="4942742"/>
            <a:ext cx="0" cy="5093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Can 61">
            <a:extLst>
              <a:ext uri="{FF2B5EF4-FFF2-40B4-BE49-F238E27FC236}">
                <a16:creationId xmlns:a16="http://schemas.microsoft.com/office/drawing/2014/main" id="{C9713793-775C-44A4-9D73-E277482192D7}"/>
              </a:ext>
            </a:extLst>
          </p:cNvPr>
          <p:cNvSpPr/>
          <p:nvPr/>
        </p:nvSpPr>
        <p:spPr>
          <a:xfrm rot="5400000">
            <a:off x="4157356" y="4108352"/>
            <a:ext cx="272859" cy="2940103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Space Link Physical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66A2A0-B8D0-4756-82FB-8FDA6D5ADCA6}"/>
              </a:ext>
            </a:extLst>
          </p:cNvPr>
          <p:cNvCxnSpPr>
            <a:cxnSpLocks/>
            <a:stCxn id="57" idx="2"/>
          </p:cNvCxnSpPr>
          <p:nvPr/>
        </p:nvCxnSpPr>
        <p:spPr bwMode="auto">
          <a:xfrm>
            <a:off x="5498839" y="4933974"/>
            <a:ext cx="0" cy="4948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BA43D3E-5BB2-4727-B4F3-BE8F1BC70544}"/>
              </a:ext>
            </a:extLst>
          </p:cNvPr>
          <p:cNvCxnSpPr>
            <a:cxnSpLocks/>
            <a:stCxn id="44" idx="2"/>
            <a:endCxn id="78" idx="0"/>
          </p:cNvCxnSpPr>
          <p:nvPr/>
        </p:nvCxnSpPr>
        <p:spPr bwMode="auto">
          <a:xfrm flipH="1">
            <a:off x="8397400" y="2802946"/>
            <a:ext cx="96400" cy="38518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EE2FB3E-8635-4E84-93B2-A5FE3EE2AB14}"/>
              </a:ext>
            </a:extLst>
          </p:cNvPr>
          <p:cNvSpPr/>
          <p:nvPr/>
        </p:nvSpPr>
        <p:spPr bwMode="auto">
          <a:xfrm>
            <a:off x="7967571" y="4641646"/>
            <a:ext cx="176643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n 61">
            <a:extLst>
              <a:ext uri="{FF2B5EF4-FFF2-40B4-BE49-F238E27FC236}">
                <a16:creationId xmlns:a16="http://schemas.microsoft.com/office/drawing/2014/main" id="{98FBB772-E2E5-49D4-BCBC-E2572350F994}"/>
              </a:ext>
            </a:extLst>
          </p:cNvPr>
          <p:cNvSpPr/>
          <p:nvPr/>
        </p:nvSpPr>
        <p:spPr>
          <a:xfrm rot="5400000">
            <a:off x="8771731" y="2751977"/>
            <a:ext cx="266419" cy="5655604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Subnetwork Physical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F5F614-3FEF-4647-8D17-D2CC53D78617}"/>
              </a:ext>
            </a:extLst>
          </p:cNvPr>
          <p:cNvSpPr/>
          <p:nvPr/>
        </p:nvSpPr>
        <p:spPr bwMode="auto">
          <a:xfrm>
            <a:off x="7963380" y="4347820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06AD5B-655B-4354-A043-AC2137B7E1F1}"/>
              </a:ext>
            </a:extLst>
          </p:cNvPr>
          <p:cNvSpPr/>
          <p:nvPr/>
        </p:nvSpPr>
        <p:spPr bwMode="auto">
          <a:xfrm>
            <a:off x="7963380" y="4045822"/>
            <a:ext cx="1772746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172ADE-E2AF-420C-9FBD-A11C179B4136}"/>
              </a:ext>
            </a:extLst>
          </p:cNvPr>
          <p:cNvSpPr/>
          <p:nvPr/>
        </p:nvSpPr>
        <p:spPr bwMode="auto">
          <a:xfrm>
            <a:off x="6183998" y="4646607"/>
            <a:ext cx="117361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3212EB-561A-437B-B13B-02103BBF7E59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>
            <a:off x="6770805" y="4934639"/>
            <a:ext cx="8003" cy="50846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FBB7D-BABB-4614-B6F6-2512FAC679B5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8850790" y="4929678"/>
            <a:ext cx="0" cy="5223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27CB215-95F0-4AC6-938C-D7EA261D1C7B}"/>
              </a:ext>
            </a:extLst>
          </p:cNvPr>
          <p:cNvSpPr/>
          <p:nvPr/>
        </p:nvSpPr>
        <p:spPr>
          <a:xfrm>
            <a:off x="2864829" y="2457472"/>
            <a:ext cx="1496451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 Binding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75833D-72C7-4157-A559-1EFF65A11E30}"/>
              </a:ext>
            </a:extLst>
          </p:cNvPr>
          <p:cNvSpPr/>
          <p:nvPr/>
        </p:nvSpPr>
        <p:spPr>
          <a:xfrm>
            <a:off x="2868626" y="2119517"/>
            <a:ext cx="1492654" cy="332843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D5596A-D59E-4D00-A2EF-21FF384CA896}"/>
              </a:ext>
            </a:extLst>
          </p:cNvPr>
          <p:cNvSpPr/>
          <p:nvPr/>
        </p:nvSpPr>
        <p:spPr>
          <a:xfrm>
            <a:off x="2864829" y="1784158"/>
            <a:ext cx="1505317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F922F9-866B-41FA-9D72-585A32C4DFB5}"/>
              </a:ext>
            </a:extLst>
          </p:cNvPr>
          <p:cNvSpPr/>
          <p:nvPr/>
        </p:nvSpPr>
        <p:spPr>
          <a:xfrm>
            <a:off x="8151242" y="2128952"/>
            <a:ext cx="685116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003C38-DFE2-4273-B210-446ABACC3685}"/>
              </a:ext>
            </a:extLst>
          </p:cNvPr>
          <p:cNvCxnSpPr>
            <a:cxnSpLocks/>
            <a:stCxn id="76" idx="2"/>
            <a:endCxn id="63" idx="0"/>
          </p:cNvCxnSpPr>
          <p:nvPr/>
        </p:nvCxnSpPr>
        <p:spPr bwMode="auto">
          <a:xfrm>
            <a:off x="3614053" y="3465711"/>
            <a:ext cx="2716" cy="89576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F76F5D-1F54-43FA-95B5-FC3FDE1B82BD}"/>
              </a:ext>
            </a:extLst>
          </p:cNvPr>
          <p:cNvCxnSpPr>
            <a:cxnSpLocks/>
            <a:stCxn id="48" idx="3"/>
            <a:endCxn id="64" idx="0"/>
          </p:cNvCxnSpPr>
          <p:nvPr/>
        </p:nvCxnSpPr>
        <p:spPr bwMode="auto">
          <a:xfrm flipH="1">
            <a:off x="5496499" y="3477837"/>
            <a:ext cx="134295" cy="88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174024-EC2F-4DD0-9D2D-B6F51B7212BC}"/>
              </a:ext>
            </a:extLst>
          </p:cNvPr>
          <p:cNvCxnSpPr>
            <a:cxnSpLocks/>
            <a:stCxn id="48" idx="5"/>
          </p:cNvCxnSpPr>
          <p:nvPr/>
        </p:nvCxnSpPr>
        <p:spPr bwMode="auto">
          <a:xfrm>
            <a:off x="6457544" y="3477837"/>
            <a:ext cx="315527" cy="88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0005833-7EEB-4251-9E9F-36BF4F473095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 bwMode="auto">
          <a:xfrm flipV="1">
            <a:off x="7357612" y="4785662"/>
            <a:ext cx="609959" cy="496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C2A556C-F6BA-4B7D-9170-DDB1AE57F62B}"/>
              </a:ext>
            </a:extLst>
          </p:cNvPr>
          <p:cNvCxnSpPr>
            <a:cxnSpLocks/>
          </p:cNvCxnSpPr>
          <p:nvPr/>
        </p:nvCxnSpPr>
        <p:spPr bwMode="auto">
          <a:xfrm>
            <a:off x="8316588" y="3034858"/>
            <a:ext cx="177212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DAEF7BB-9065-4AFB-A8E9-D83F71965769}"/>
              </a:ext>
            </a:extLst>
          </p:cNvPr>
          <p:cNvCxnSpPr>
            <a:cxnSpLocks/>
          </p:cNvCxnSpPr>
          <p:nvPr/>
        </p:nvCxnSpPr>
        <p:spPr bwMode="auto">
          <a:xfrm flipV="1">
            <a:off x="3619820" y="3029840"/>
            <a:ext cx="132558" cy="295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38432E5-9004-4B3A-BA28-3E9313F09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6889" y="3760426"/>
            <a:ext cx="1164856" cy="288032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Device Logic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3A9A43-6564-4AF9-8CD8-92FA7CB7A815}"/>
              </a:ext>
            </a:extLst>
          </p:cNvPr>
          <p:cNvSpPr/>
          <p:nvPr/>
        </p:nvSpPr>
        <p:spPr bwMode="auto">
          <a:xfrm>
            <a:off x="10357721" y="4637452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CF12DB-3B32-476C-BAB4-9D277A89F0A0}"/>
              </a:ext>
            </a:extLst>
          </p:cNvPr>
          <p:cNvCxnSpPr>
            <a:cxnSpLocks/>
            <a:stCxn id="36" idx="2"/>
          </p:cNvCxnSpPr>
          <p:nvPr/>
        </p:nvCxnSpPr>
        <p:spPr bwMode="auto">
          <a:xfrm>
            <a:off x="10979317" y="4925484"/>
            <a:ext cx="0" cy="52659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8CAC018F-E469-4A9A-A526-8E06B1A25D4D}"/>
              </a:ext>
            </a:extLst>
          </p:cNvPr>
          <p:cNvSpPr/>
          <p:nvPr/>
        </p:nvSpPr>
        <p:spPr bwMode="auto">
          <a:xfrm>
            <a:off x="10357721" y="4052804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Packetizer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E60D186-BE81-46F9-8FC8-B3F53CB955A5}"/>
              </a:ext>
            </a:extLst>
          </p:cNvPr>
          <p:cNvCxnSpPr>
            <a:cxnSpLocks/>
            <a:stCxn id="66" idx="2"/>
            <a:endCxn id="50" idx="0"/>
          </p:cNvCxnSpPr>
          <p:nvPr/>
        </p:nvCxnSpPr>
        <p:spPr bwMode="auto">
          <a:xfrm flipH="1">
            <a:off x="9290141" y="3123156"/>
            <a:ext cx="28406" cy="35579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264728-0A7D-4439-BE80-BB3A716E8143}"/>
              </a:ext>
            </a:extLst>
          </p:cNvPr>
          <p:cNvCxnSpPr>
            <a:cxnSpLocks/>
            <a:stCxn id="51" idx="3"/>
            <a:endCxn id="33" idx="2"/>
          </p:cNvCxnSpPr>
          <p:nvPr/>
        </p:nvCxnSpPr>
        <p:spPr bwMode="auto">
          <a:xfrm flipV="1">
            <a:off x="9726796" y="3904442"/>
            <a:ext cx="670093" cy="642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EF84F69-0584-4C2C-B17D-FF1814834A7F}"/>
              </a:ext>
            </a:extLst>
          </p:cNvPr>
          <p:cNvCxnSpPr>
            <a:cxnSpLocks/>
            <a:stCxn id="18" idx="3"/>
            <a:endCxn id="38" idx="1"/>
          </p:cNvCxnSpPr>
          <p:nvPr/>
        </p:nvCxnSpPr>
        <p:spPr bwMode="auto">
          <a:xfrm flipV="1">
            <a:off x="9736126" y="4196820"/>
            <a:ext cx="621595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49A7B85-1C8A-43B4-BBB7-DAB607584768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 bwMode="auto">
          <a:xfrm flipV="1">
            <a:off x="9734009" y="4781468"/>
            <a:ext cx="623712" cy="4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1C50B4F-F88C-4FD4-A80D-51CCAAF62012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 bwMode="auto">
          <a:xfrm>
            <a:off x="4361280" y="2285939"/>
            <a:ext cx="3789962" cy="943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E06619A-E731-4DC2-9BDB-4823C8377608}"/>
              </a:ext>
            </a:extLst>
          </p:cNvPr>
          <p:cNvSpPr/>
          <p:nvPr/>
        </p:nvSpPr>
        <p:spPr>
          <a:xfrm>
            <a:off x="8151242" y="2470104"/>
            <a:ext cx="685116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4FF4081-A0D9-4C4C-9811-2DF06196943C}"/>
              </a:ext>
            </a:extLst>
          </p:cNvPr>
          <p:cNvSpPr/>
          <p:nvPr/>
        </p:nvSpPr>
        <p:spPr>
          <a:xfrm>
            <a:off x="8151242" y="1791288"/>
            <a:ext cx="1529168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8AB4B8C-BB50-4CF1-87DA-C10E58E94D46}"/>
              </a:ext>
            </a:extLst>
          </p:cNvPr>
          <p:cNvCxnSpPr>
            <a:cxnSpLocks/>
          </p:cNvCxnSpPr>
          <p:nvPr/>
        </p:nvCxnSpPr>
        <p:spPr bwMode="auto">
          <a:xfrm>
            <a:off x="9237220" y="3271713"/>
            <a:ext cx="158957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ABA233EE-251C-44AC-A506-134774C6A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568" y="2920059"/>
            <a:ext cx="1169202" cy="653478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 Packet Forwarding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031F72-A84A-478F-AEA6-57A6EA8549A7}"/>
              </a:ext>
            </a:extLst>
          </p:cNvPr>
          <p:cNvSpPr/>
          <p:nvPr/>
        </p:nvSpPr>
        <p:spPr bwMode="auto">
          <a:xfrm>
            <a:off x="8846749" y="3478953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>
                <a:solidFill>
                  <a:schemeClr val="tx1"/>
                </a:solidFill>
                <a:latin typeface="+mn-lt"/>
              </a:rPr>
              <a:t>Device DACP</a:t>
            </a:r>
            <a:endParaRPr lang="en-GB" sz="11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5ED59CE-24B8-477C-8245-FC0F128CB99A}"/>
              </a:ext>
            </a:extLst>
          </p:cNvPr>
          <p:cNvSpPr/>
          <p:nvPr/>
        </p:nvSpPr>
        <p:spPr bwMode="auto">
          <a:xfrm>
            <a:off x="8840012" y="3766985"/>
            <a:ext cx="886784" cy="287756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>
                <a:solidFill>
                  <a:schemeClr val="tx1"/>
                </a:solidFill>
                <a:latin typeface="+mn-lt"/>
              </a:rPr>
              <a:t>Device</a:t>
            </a:r>
            <a:r>
              <a:rPr lang="en-GB" sz="1100" b="0" dirty="0">
                <a:solidFill>
                  <a:schemeClr val="tx1"/>
                </a:solidFill>
                <a:latin typeface="+mn-lt"/>
              </a:rPr>
              <a:t> DSAP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94AA526-E9E9-43BF-8BA1-EEEEBB15A692}"/>
              </a:ext>
            </a:extLst>
          </p:cNvPr>
          <p:cNvSpPr/>
          <p:nvPr/>
        </p:nvSpPr>
        <p:spPr bwMode="auto">
          <a:xfrm>
            <a:off x="7958442" y="3479913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DACP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E690E8E-8F82-4C8A-8164-7A0570C1A138}"/>
              </a:ext>
            </a:extLst>
          </p:cNvPr>
          <p:cNvSpPr/>
          <p:nvPr/>
        </p:nvSpPr>
        <p:spPr bwMode="auto">
          <a:xfrm>
            <a:off x="7958447" y="3767945"/>
            <a:ext cx="886784" cy="28803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DSAP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D53A7B0-E44F-4440-A3A5-EABB336944CA}"/>
              </a:ext>
            </a:extLst>
          </p:cNvPr>
          <p:cNvSpPr/>
          <p:nvPr/>
        </p:nvSpPr>
        <p:spPr bwMode="auto">
          <a:xfrm>
            <a:off x="8851687" y="4354286"/>
            <a:ext cx="881846" cy="28316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3E21EF7-43FF-4527-9F67-C8CFB01967E6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 flipV="1">
            <a:off x="7359878" y="4491836"/>
            <a:ext cx="603502" cy="133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BF61EC6-574E-45EB-A3E5-91818990B105}"/>
              </a:ext>
            </a:extLst>
          </p:cNvPr>
          <p:cNvCxnSpPr>
            <a:cxnSpLocks/>
            <a:stCxn id="54" idx="3"/>
          </p:cNvCxnSpPr>
          <p:nvPr/>
        </p:nvCxnSpPr>
        <p:spPr bwMode="auto">
          <a:xfrm flipV="1">
            <a:off x="9733533" y="4488891"/>
            <a:ext cx="622541" cy="697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EB1BBC6F-0AE0-41EF-A7B4-52A38348722B}"/>
              </a:ext>
            </a:extLst>
          </p:cNvPr>
          <p:cNvSpPr/>
          <p:nvPr/>
        </p:nvSpPr>
        <p:spPr bwMode="auto">
          <a:xfrm>
            <a:off x="4909936" y="4645942"/>
            <a:ext cx="117780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2E37834-FE2E-4717-AFE6-833AC7B88C6F}"/>
              </a:ext>
            </a:extLst>
          </p:cNvPr>
          <p:cNvCxnSpPr>
            <a:cxnSpLocks/>
            <a:stCxn id="60" idx="3"/>
            <a:endCxn id="57" idx="1"/>
          </p:cNvCxnSpPr>
          <p:nvPr/>
        </p:nvCxnSpPr>
        <p:spPr bwMode="auto">
          <a:xfrm flipV="1">
            <a:off x="4228944" y="4789958"/>
            <a:ext cx="680992" cy="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C8A01CF-5ECE-46E9-A10A-C53467CCCE7F}"/>
              </a:ext>
            </a:extLst>
          </p:cNvPr>
          <p:cNvSpPr/>
          <p:nvPr/>
        </p:nvSpPr>
        <p:spPr bwMode="auto">
          <a:xfrm>
            <a:off x="3007751" y="4654710"/>
            <a:ext cx="1221193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D3FAF04-087A-4725-B7AC-2A31E011E79B}"/>
              </a:ext>
            </a:extLst>
          </p:cNvPr>
          <p:cNvSpPr/>
          <p:nvPr/>
        </p:nvSpPr>
        <p:spPr bwMode="auto">
          <a:xfrm>
            <a:off x="3011101" y="4361480"/>
            <a:ext cx="121133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12EEDBD-F8AD-4303-A1FD-A5A8279B8D86}"/>
              </a:ext>
            </a:extLst>
          </p:cNvPr>
          <p:cNvSpPr/>
          <p:nvPr/>
        </p:nvSpPr>
        <p:spPr bwMode="auto">
          <a:xfrm>
            <a:off x="4904310" y="4361218"/>
            <a:ext cx="118437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D79EB19-D834-4495-B9FF-3C12EA23F82D}"/>
              </a:ext>
            </a:extLst>
          </p:cNvPr>
          <p:cNvCxnSpPr>
            <a:cxnSpLocks/>
            <a:stCxn id="63" idx="3"/>
            <a:endCxn id="64" idx="1"/>
          </p:cNvCxnSpPr>
          <p:nvPr/>
        </p:nvCxnSpPr>
        <p:spPr bwMode="auto">
          <a:xfrm flipV="1">
            <a:off x="4222436" y="4505234"/>
            <a:ext cx="681874" cy="2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223125DC-8FB5-4294-AAAE-C3665990B743}"/>
              </a:ext>
            </a:extLst>
          </p:cNvPr>
          <p:cNvSpPr/>
          <p:nvPr/>
        </p:nvSpPr>
        <p:spPr bwMode="auto">
          <a:xfrm>
            <a:off x="3000806" y="3177679"/>
            <a:ext cx="122649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CFC92C9-4DA9-450B-80A0-E67CEAF10EC8}"/>
              </a:ext>
            </a:extLst>
          </p:cNvPr>
          <p:cNvSpPr/>
          <p:nvPr/>
        </p:nvSpPr>
        <p:spPr bwMode="auto">
          <a:xfrm>
            <a:off x="7958442" y="3188128"/>
            <a:ext cx="87791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3D45323-AD45-4E53-968B-E6BD7468C769}"/>
              </a:ext>
            </a:extLst>
          </p:cNvPr>
          <p:cNvCxnSpPr>
            <a:cxnSpLocks/>
            <a:stCxn id="22" idx="2"/>
            <a:endCxn id="76" idx="0"/>
          </p:cNvCxnSpPr>
          <p:nvPr/>
        </p:nvCxnSpPr>
        <p:spPr bwMode="auto">
          <a:xfrm>
            <a:off x="3613055" y="2790314"/>
            <a:ext cx="998" cy="38736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7DD67D2-2A9D-4936-A680-11FDF24A4CDB}"/>
              </a:ext>
            </a:extLst>
          </p:cNvPr>
          <p:cNvCxnSpPr>
            <a:cxnSpLocks/>
            <a:stCxn id="76" idx="3"/>
            <a:endCxn id="78" idx="1"/>
          </p:cNvCxnSpPr>
          <p:nvPr/>
        </p:nvCxnSpPr>
        <p:spPr bwMode="auto">
          <a:xfrm>
            <a:off x="4227300" y="3321695"/>
            <a:ext cx="3731142" cy="1044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769A7177-A682-4F41-B247-89DBFECEFECC}"/>
              </a:ext>
            </a:extLst>
          </p:cNvPr>
          <p:cNvSpPr/>
          <p:nvPr/>
        </p:nvSpPr>
        <p:spPr>
          <a:xfrm>
            <a:off x="8845225" y="2125714"/>
            <a:ext cx="835185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Device Service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7D2F40C-143B-224F-AB4B-22E2A45F0E9A}"/>
              </a:ext>
            </a:extLst>
          </p:cNvPr>
          <p:cNvSpPr/>
          <p:nvPr/>
        </p:nvSpPr>
        <p:spPr>
          <a:xfrm>
            <a:off x="8873327" y="2790314"/>
            <a:ext cx="890439" cy="332842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Device Handler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A397549-5F8C-424A-B720-FE6C9C69D0F0}"/>
              </a:ext>
            </a:extLst>
          </p:cNvPr>
          <p:cNvCxnSpPr>
            <a:cxnSpLocks/>
            <a:stCxn id="66" idx="0"/>
            <a:endCxn id="70" idx="2"/>
          </p:cNvCxnSpPr>
          <p:nvPr/>
        </p:nvCxnSpPr>
        <p:spPr bwMode="auto">
          <a:xfrm flipH="1" flipV="1">
            <a:off x="9262818" y="2458556"/>
            <a:ext cx="55729" cy="33175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1BB7175A-E541-1749-8754-BE0EA9880422}"/>
              </a:ext>
            </a:extLst>
          </p:cNvPr>
          <p:cNvSpPr/>
          <p:nvPr/>
        </p:nvSpPr>
        <p:spPr bwMode="auto">
          <a:xfrm>
            <a:off x="6180485" y="4358981"/>
            <a:ext cx="1175908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3533543-2A9D-8146-9C3C-3A0CBAAAAEB2}"/>
              </a:ext>
            </a:extLst>
          </p:cNvPr>
          <p:cNvSpPr/>
          <p:nvPr/>
        </p:nvSpPr>
        <p:spPr bwMode="auto">
          <a:xfrm>
            <a:off x="10347851" y="4348094"/>
            <a:ext cx="1253061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9200F87-5951-6E4B-A1B3-D0294EE940B3}"/>
              </a:ext>
            </a:extLst>
          </p:cNvPr>
          <p:cNvSpPr/>
          <p:nvPr/>
        </p:nvSpPr>
        <p:spPr>
          <a:xfrm>
            <a:off x="8386328" y="1500084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kern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R/T OS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6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utoShape 1">
            <a:extLst>
              <a:ext uri="{FF2B5EF4-FFF2-40B4-BE49-F238E27FC236}">
                <a16:creationId xmlns:a16="http://schemas.microsoft.com/office/drawing/2014/main" id="{EEE3BC9E-82B1-9D4D-8CAE-2F339DF40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796" y="2529294"/>
            <a:ext cx="2811090" cy="2630535"/>
          </a:xfrm>
          <a:prstGeom prst="cube">
            <a:avLst>
              <a:gd name="adj" fmla="val 419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TM/TC Device, On Board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1" name="AutoShape 1">
            <a:extLst>
              <a:ext uri="{FF2B5EF4-FFF2-40B4-BE49-F238E27FC236}">
                <a16:creationId xmlns:a16="http://schemas.microsoft.com/office/drawing/2014/main" id="{ADA02C29-4878-B345-8956-73BC93CF7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1051" y="1137865"/>
            <a:ext cx="1770084" cy="4011079"/>
          </a:xfrm>
          <a:prstGeom prst="cube">
            <a:avLst>
              <a:gd name="adj" fmla="val 673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Ground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1" name="AutoShape 1">
            <a:extLst>
              <a:ext uri="{FF2B5EF4-FFF2-40B4-BE49-F238E27FC236}">
                <a16:creationId xmlns:a16="http://schemas.microsoft.com/office/drawing/2014/main" id="{28BA29AB-EE9B-D846-AA90-B9EA952D2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993" y="1137866"/>
            <a:ext cx="2381607" cy="4011078"/>
          </a:xfrm>
          <a:prstGeom prst="cube">
            <a:avLst>
              <a:gd name="adj" fmla="val 540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lvl="0"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Real-Time Computer</a:t>
            </a:r>
          </a:p>
        </p:txBody>
      </p:sp>
      <p:sp>
        <p:nvSpPr>
          <p:cNvPr id="93" name="AutoShape 1">
            <a:extLst>
              <a:ext uri="{FF2B5EF4-FFF2-40B4-BE49-F238E27FC236}">
                <a16:creationId xmlns:a16="http://schemas.microsoft.com/office/drawing/2014/main" id="{32E08773-836B-564C-B36C-0C245C13B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4792" y="1513115"/>
            <a:ext cx="1590637" cy="3646715"/>
          </a:xfrm>
          <a:prstGeom prst="cube">
            <a:avLst>
              <a:gd name="adj" fmla="val 8234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MO Device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4" name="AutoShape 1">
            <a:extLst>
              <a:ext uri="{FF2B5EF4-FFF2-40B4-BE49-F238E27FC236}">
                <a16:creationId xmlns:a16="http://schemas.microsoft.com/office/drawing/2014/main" id="{41126EDE-7BCD-834C-BF50-58BDD1073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194" y="620486"/>
            <a:ext cx="7345036" cy="5219356"/>
          </a:xfrm>
          <a:prstGeom prst="cube">
            <a:avLst>
              <a:gd name="adj" fmla="val 3103"/>
            </a:avLst>
          </a:prstGeom>
          <a:noFill/>
          <a:ln w="222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Spacecraft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67C977E-706F-3B4D-833E-6E515D736F1B}"/>
              </a:ext>
            </a:extLst>
          </p:cNvPr>
          <p:cNvSpPr/>
          <p:nvPr/>
        </p:nvSpPr>
        <p:spPr>
          <a:xfrm>
            <a:off x="7878051" y="1513115"/>
            <a:ext cx="2011064" cy="3118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322F6-CF81-4BD1-9995-BE9FAA85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91" y="0"/>
            <a:ext cx="2437268" cy="1600200"/>
          </a:xfrm>
        </p:spPr>
        <p:txBody>
          <a:bodyPr>
            <a:normAutofit/>
          </a:bodyPr>
          <a:lstStyle/>
          <a:p>
            <a:r>
              <a:rPr lang="en-US" dirty="0"/>
              <a:t>MOIMS/SOIS Integrated, Case 3b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78B4B-6473-4AD4-B7EE-CF0C7D99B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945" y="1996413"/>
            <a:ext cx="2437268" cy="4741843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MO functions on-board must be  implemented in compliance with R/T OS and Class A/B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 Device Service resides in the device and performs all functions previously assigned to SOIS device service.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 Services on-board use a MAL to SW Bus (and transport/ network) mapping to communicate.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Bus, Transport and Network layers reside in the device to communicate with MO Services in onboard computer and on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On-board transport/network mapping uses SOIS Packet and subnet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SOIS Packet Service routes packets  to/from subnet using convergence 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Device manufacturer implements MO Services, MO Device, MAL, SW Bus, SOIS Packet and Convergence functions.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Space Packet Forwarding in TM/TC Device complies with CCSDS SPP standard and SOIS Subnet Convergence layer.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A60A94-9A03-4AAC-8E3E-0B7C0BCCC1DB}"/>
              </a:ext>
            </a:extLst>
          </p:cNvPr>
          <p:cNvCxnSpPr>
            <a:cxnSpLocks/>
            <a:stCxn id="60" idx="2"/>
          </p:cNvCxnSpPr>
          <p:nvPr/>
        </p:nvCxnSpPr>
        <p:spPr bwMode="auto">
          <a:xfrm>
            <a:off x="3629846" y="4942742"/>
            <a:ext cx="0" cy="5093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Can 61">
            <a:extLst>
              <a:ext uri="{FF2B5EF4-FFF2-40B4-BE49-F238E27FC236}">
                <a16:creationId xmlns:a16="http://schemas.microsoft.com/office/drawing/2014/main" id="{C9713793-775C-44A4-9D73-E277482192D7}"/>
              </a:ext>
            </a:extLst>
          </p:cNvPr>
          <p:cNvSpPr/>
          <p:nvPr/>
        </p:nvSpPr>
        <p:spPr>
          <a:xfrm rot="5400000">
            <a:off x="4157356" y="4108352"/>
            <a:ext cx="272859" cy="2940103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Space Link Physical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66A2A0-B8D0-4756-82FB-8FDA6D5ADCA6}"/>
              </a:ext>
            </a:extLst>
          </p:cNvPr>
          <p:cNvCxnSpPr>
            <a:cxnSpLocks/>
            <a:stCxn id="57" idx="2"/>
          </p:cNvCxnSpPr>
          <p:nvPr/>
        </p:nvCxnSpPr>
        <p:spPr bwMode="auto">
          <a:xfrm>
            <a:off x="5503976" y="4933974"/>
            <a:ext cx="0" cy="4948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EE2FB3E-8635-4E84-93B2-A5FE3EE2AB14}"/>
              </a:ext>
            </a:extLst>
          </p:cNvPr>
          <p:cNvSpPr/>
          <p:nvPr/>
        </p:nvSpPr>
        <p:spPr bwMode="auto">
          <a:xfrm>
            <a:off x="7967571" y="4641646"/>
            <a:ext cx="176643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n 61">
            <a:extLst>
              <a:ext uri="{FF2B5EF4-FFF2-40B4-BE49-F238E27FC236}">
                <a16:creationId xmlns:a16="http://schemas.microsoft.com/office/drawing/2014/main" id="{98FBB772-E2E5-49D4-BCBC-E2572350F994}"/>
              </a:ext>
            </a:extLst>
          </p:cNvPr>
          <p:cNvSpPr/>
          <p:nvPr/>
        </p:nvSpPr>
        <p:spPr>
          <a:xfrm rot="5400000">
            <a:off x="8771731" y="2751977"/>
            <a:ext cx="266419" cy="5655604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Subnetwork Physical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F5F614-3FEF-4647-8D17-D2CC53D78617}"/>
              </a:ext>
            </a:extLst>
          </p:cNvPr>
          <p:cNvSpPr/>
          <p:nvPr/>
        </p:nvSpPr>
        <p:spPr bwMode="auto">
          <a:xfrm>
            <a:off x="7963380" y="4347820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06AD5B-655B-4354-A043-AC2137B7E1F1}"/>
              </a:ext>
            </a:extLst>
          </p:cNvPr>
          <p:cNvSpPr/>
          <p:nvPr/>
        </p:nvSpPr>
        <p:spPr bwMode="auto">
          <a:xfrm>
            <a:off x="7963380" y="4045822"/>
            <a:ext cx="889954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172ADE-E2AF-420C-9FBD-A11C179B4136}"/>
              </a:ext>
            </a:extLst>
          </p:cNvPr>
          <p:cNvSpPr/>
          <p:nvPr/>
        </p:nvSpPr>
        <p:spPr bwMode="auto">
          <a:xfrm>
            <a:off x="6183998" y="4646607"/>
            <a:ext cx="117361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3212EB-561A-437B-B13B-02103BBF7E59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>
            <a:off x="6770805" y="4934639"/>
            <a:ext cx="8003" cy="50846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FBB7D-BABB-4614-B6F6-2512FAC679B5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8850790" y="4929678"/>
            <a:ext cx="0" cy="5223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27CB215-95F0-4AC6-938C-D7EA261D1C7B}"/>
              </a:ext>
            </a:extLst>
          </p:cNvPr>
          <p:cNvSpPr/>
          <p:nvPr/>
        </p:nvSpPr>
        <p:spPr>
          <a:xfrm>
            <a:off x="2851012" y="2534527"/>
            <a:ext cx="1529734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75833D-72C7-4157-A559-1EFF65A11E30}"/>
              </a:ext>
            </a:extLst>
          </p:cNvPr>
          <p:cNvSpPr/>
          <p:nvPr/>
        </p:nvSpPr>
        <p:spPr>
          <a:xfrm>
            <a:off x="2851013" y="2196452"/>
            <a:ext cx="1525589" cy="332843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D5596A-D59E-4D00-A2EF-21FF384CA896}"/>
              </a:ext>
            </a:extLst>
          </p:cNvPr>
          <p:cNvSpPr/>
          <p:nvPr/>
        </p:nvSpPr>
        <p:spPr>
          <a:xfrm>
            <a:off x="2845506" y="1861213"/>
            <a:ext cx="1535240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F922F9-866B-41FA-9D72-585A32C4DFB5}"/>
              </a:ext>
            </a:extLst>
          </p:cNvPr>
          <p:cNvSpPr/>
          <p:nvPr/>
        </p:nvSpPr>
        <p:spPr>
          <a:xfrm>
            <a:off x="7964999" y="2206007"/>
            <a:ext cx="1749245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003C38-DFE2-4273-B210-446ABACC3685}"/>
              </a:ext>
            </a:extLst>
          </p:cNvPr>
          <p:cNvCxnSpPr>
            <a:cxnSpLocks/>
            <a:stCxn id="22" idx="2"/>
            <a:endCxn id="63" idx="0"/>
          </p:cNvCxnSpPr>
          <p:nvPr/>
        </p:nvCxnSpPr>
        <p:spPr bwMode="auto">
          <a:xfrm>
            <a:off x="3615879" y="2867369"/>
            <a:ext cx="12388" cy="149411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F76F5D-1F54-43FA-95B5-FC3FDE1B82BD}"/>
              </a:ext>
            </a:extLst>
          </p:cNvPr>
          <p:cNvCxnSpPr>
            <a:cxnSpLocks/>
            <a:stCxn id="48" idx="3"/>
            <a:endCxn id="64" idx="0"/>
          </p:cNvCxnSpPr>
          <p:nvPr/>
        </p:nvCxnSpPr>
        <p:spPr bwMode="auto">
          <a:xfrm flipH="1">
            <a:off x="5501636" y="3477837"/>
            <a:ext cx="129158" cy="88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174024-EC2F-4DD0-9D2D-B6F51B7212BC}"/>
              </a:ext>
            </a:extLst>
          </p:cNvPr>
          <p:cNvCxnSpPr>
            <a:cxnSpLocks/>
            <a:stCxn id="48" idx="5"/>
          </p:cNvCxnSpPr>
          <p:nvPr/>
        </p:nvCxnSpPr>
        <p:spPr bwMode="auto">
          <a:xfrm>
            <a:off x="6457544" y="3477837"/>
            <a:ext cx="315527" cy="88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0005833-7EEB-4251-9E9F-36BF4F473095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 bwMode="auto">
          <a:xfrm flipV="1">
            <a:off x="7357612" y="4785662"/>
            <a:ext cx="609959" cy="496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38432E5-9004-4B3A-BA28-3E9313F09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0201" y="1868343"/>
            <a:ext cx="1164856" cy="332842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Device Logic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23A9A43-6564-4AF9-8CD8-92FA7CB7A815}"/>
              </a:ext>
            </a:extLst>
          </p:cNvPr>
          <p:cNvSpPr/>
          <p:nvPr/>
        </p:nvSpPr>
        <p:spPr bwMode="auto">
          <a:xfrm>
            <a:off x="10357721" y="4637452"/>
            <a:ext cx="1243192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CF12DB-3B32-476C-BAB4-9D277A89F0A0}"/>
              </a:ext>
            </a:extLst>
          </p:cNvPr>
          <p:cNvCxnSpPr>
            <a:cxnSpLocks/>
            <a:stCxn id="36" idx="2"/>
          </p:cNvCxnSpPr>
          <p:nvPr/>
        </p:nvCxnSpPr>
        <p:spPr bwMode="auto">
          <a:xfrm>
            <a:off x="10979317" y="4925484"/>
            <a:ext cx="0" cy="52659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264728-0A7D-4439-BE80-BB3A716E8143}"/>
              </a:ext>
            </a:extLst>
          </p:cNvPr>
          <p:cNvCxnSpPr>
            <a:cxnSpLocks/>
            <a:endCxn id="82" idx="1"/>
          </p:cNvCxnSpPr>
          <p:nvPr/>
        </p:nvCxnSpPr>
        <p:spPr bwMode="auto">
          <a:xfrm flipV="1">
            <a:off x="9577692" y="2374252"/>
            <a:ext cx="786824" cy="5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49A7B85-1C8A-43B4-BBB7-DAB607584768}"/>
              </a:ext>
            </a:extLst>
          </p:cNvPr>
          <p:cNvCxnSpPr>
            <a:cxnSpLocks/>
            <a:stCxn id="15" idx="3"/>
            <a:endCxn id="36" idx="1"/>
          </p:cNvCxnSpPr>
          <p:nvPr/>
        </p:nvCxnSpPr>
        <p:spPr bwMode="auto">
          <a:xfrm flipV="1">
            <a:off x="9734009" y="4781468"/>
            <a:ext cx="623712" cy="4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E06619A-E731-4DC2-9BDB-4823C8377608}"/>
              </a:ext>
            </a:extLst>
          </p:cNvPr>
          <p:cNvSpPr/>
          <p:nvPr/>
        </p:nvSpPr>
        <p:spPr>
          <a:xfrm>
            <a:off x="7956133" y="2547159"/>
            <a:ext cx="880226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4FF4081-A0D9-4C4C-9811-2DF06196943C}"/>
              </a:ext>
            </a:extLst>
          </p:cNvPr>
          <p:cNvSpPr/>
          <p:nvPr/>
        </p:nvSpPr>
        <p:spPr>
          <a:xfrm>
            <a:off x="7965001" y="1868343"/>
            <a:ext cx="1744078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DA80AB-494C-4460-9CED-1E769A3139A3}"/>
              </a:ext>
            </a:extLst>
          </p:cNvPr>
          <p:cNvSpPr/>
          <p:nvPr/>
        </p:nvSpPr>
        <p:spPr>
          <a:xfrm>
            <a:off x="8836357" y="2545886"/>
            <a:ext cx="880225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SW Bus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BA233EE-251C-44AC-A506-134774C6A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568" y="2920059"/>
            <a:ext cx="1169202" cy="653478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 Packet Forwarding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94AA526-E9E9-43BF-8BA1-EEEEBB15A692}"/>
              </a:ext>
            </a:extLst>
          </p:cNvPr>
          <p:cNvSpPr/>
          <p:nvPr/>
        </p:nvSpPr>
        <p:spPr bwMode="auto">
          <a:xfrm>
            <a:off x="7958442" y="3541250"/>
            <a:ext cx="886784" cy="252380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>
                <a:solidFill>
                  <a:schemeClr val="tx1"/>
                </a:solidFill>
                <a:latin typeface="+mn-lt"/>
              </a:rPr>
              <a:t>TMTC DACP</a:t>
            </a:r>
            <a:endParaRPr lang="en-GB" sz="11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E690E8E-8F82-4C8A-8164-7A0570C1A138}"/>
              </a:ext>
            </a:extLst>
          </p:cNvPr>
          <p:cNvSpPr/>
          <p:nvPr/>
        </p:nvSpPr>
        <p:spPr bwMode="auto">
          <a:xfrm>
            <a:off x="7958447" y="3798307"/>
            <a:ext cx="886784" cy="257670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DSAP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3E21EF7-43FF-4527-9F67-C8CFB01967E6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 flipV="1">
            <a:off x="7359878" y="4491836"/>
            <a:ext cx="603502" cy="133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EB1BBC6F-0AE0-41EF-A7B4-52A38348722B}"/>
              </a:ext>
            </a:extLst>
          </p:cNvPr>
          <p:cNvSpPr/>
          <p:nvPr/>
        </p:nvSpPr>
        <p:spPr bwMode="auto">
          <a:xfrm>
            <a:off x="4915073" y="4645942"/>
            <a:ext cx="117780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2E37834-FE2E-4717-AFE6-833AC7B88C6F}"/>
              </a:ext>
            </a:extLst>
          </p:cNvPr>
          <p:cNvCxnSpPr>
            <a:cxnSpLocks/>
            <a:stCxn id="60" idx="3"/>
            <a:endCxn id="57" idx="1"/>
          </p:cNvCxnSpPr>
          <p:nvPr/>
        </p:nvCxnSpPr>
        <p:spPr bwMode="auto">
          <a:xfrm flipV="1">
            <a:off x="4240442" y="4789958"/>
            <a:ext cx="674631" cy="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C8A01CF-5ECE-46E9-A10A-C53467CCCE7F}"/>
              </a:ext>
            </a:extLst>
          </p:cNvPr>
          <p:cNvSpPr/>
          <p:nvPr/>
        </p:nvSpPr>
        <p:spPr bwMode="auto">
          <a:xfrm>
            <a:off x="3019249" y="4654710"/>
            <a:ext cx="1221193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D3FAF04-087A-4725-B7AC-2A31E011E79B}"/>
              </a:ext>
            </a:extLst>
          </p:cNvPr>
          <p:cNvSpPr/>
          <p:nvPr/>
        </p:nvSpPr>
        <p:spPr bwMode="auto">
          <a:xfrm>
            <a:off x="3022599" y="4361480"/>
            <a:ext cx="121133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12EEDBD-F8AD-4303-A1FD-A5A8279B8D86}"/>
              </a:ext>
            </a:extLst>
          </p:cNvPr>
          <p:cNvSpPr/>
          <p:nvPr/>
        </p:nvSpPr>
        <p:spPr bwMode="auto">
          <a:xfrm>
            <a:off x="4909447" y="4361218"/>
            <a:ext cx="118437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D79EB19-D834-4495-B9FF-3C12EA23F82D}"/>
              </a:ext>
            </a:extLst>
          </p:cNvPr>
          <p:cNvCxnSpPr>
            <a:cxnSpLocks/>
            <a:stCxn id="63" idx="3"/>
            <a:endCxn id="64" idx="1"/>
          </p:cNvCxnSpPr>
          <p:nvPr/>
        </p:nvCxnSpPr>
        <p:spPr bwMode="auto">
          <a:xfrm flipV="1">
            <a:off x="4233934" y="4505234"/>
            <a:ext cx="675513" cy="2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223125DC-8FB5-4294-AAAE-C3665990B743}"/>
              </a:ext>
            </a:extLst>
          </p:cNvPr>
          <p:cNvSpPr/>
          <p:nvPr/>
        </p:nvSpPr>
        <p:spPr bwMode="auto">
          <a:xfrm>
            <a:off x="2851012" y="3177678"/>
            <a:ext cx="1525590" cy="359817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CFC92C9-4DA9-450B-80A0-E67CEAF10EC8}"/>
              </a:ext>
            </a:extLst>
          </p:cNvPr>
          <p:cNvSpPr/>
          <p:nvPr/>
        </p:nvSpPr>
        <p:spPr bwMode="auto">
          <a:xfrm>
            <a:off x="7958442" y="3177854"/>
            <a:ext cx="877916" cy="377038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7DD67D2-2A9D-4936-A680-11FDF24A4CDB}"/>
              </a:ext>
            </a:extLst>
          </p:cNvPr>
          <p:cNvCxnSpPr>
            <a:cxnSpLocks/>
            <a:stCxn id="76" idx="3"/>
            <a:endCxn id="78" idx="1"/>
          </p:cNvCxnSpPr>
          <p:nvPr/>
        </p:nvCxnSpPr>
        <p:spPr bwMode="auto">
          <a:xfrm>
            <a:off x="4376602" y="3357587"/>
            <a:ext cx="3581840" cy="87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43F6485D-DCA1-4349-A065-B2C582B883EF}"/>
              </a:ext>
            </a:extLst>
          </p:cNvPr>
          <p:cNvSpPr/>
          <p:nvPr/>
        </p:nvSpPr>
        <p:spPr>
          <a:xfrm>
            <a:off x="10364517" y="2548745"/>
            <a:ext cx="1236396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SW Bus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0AB4B5C-9E3E-459D-8A3D-E85604A52B2D}"/>
              </a:ext>
            </a:extLst>
          </p:cNvPr>
          <p:cNvSpPr/>
          <p:nvPr/>
        </p:nvSpPr>
        <p:spPr bwMode="auto">
          <a:xfrm>
            <a:off x="10357721" y="3182779"/>
            <a:ext cx="1246854" cy="18769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kumimoji="0" lang="en-GB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8E74440-72D7-43BD-AC25-538311D00211}"/>
              </a:ext>
            </a:extLst>
          </p:cNvPr>
          <p:cNvSpPr/>
          <p:nvPr/>
        </p:nvSpPr>
        <p:spPr bwMode="auto">
          <a:xfrm>
            <a:off x="10357721" y="3378345"/>
            <a:ext cx="1246854" cy="16210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5A9BF2E-D1DD-4637-86C4-120D749F4753}"/>
              </a:ext>
            </a:extLst>
          </p:cNvPr>
          <p:cNvSpPr/>
          <p:nvPr/>
        </p:nvSpPr>
        <p:spPr bwMode="auto">
          <a:xfrm>
            <a:off x="10364517" y="2888952"/>
            <a:ext cx="124685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Software Bus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6B3CE3F-317A-4407-8DEE-1E06B2CC2A1C}"/>
              </a:ext>
            </a:extLst>
          </p:cNvPr>
          <p:cNvSpPr/>
          <p:nvPr/>
        </p:nvSpPr>
        <p:spPr bwMode="auto">
          <a:xfrm>
            <a:off x="8853334" y="3181967"/>
            <a:ext cx="860911" cy="18769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kumimoji="0" lang="en-GB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605F80A-5C0F-44BE-85A6-14069EF3808D}"/>
              </a:ext>
            </a:extLst>
          </p:cNvPr>
          <p:cNvSpPr/>
          <p:nvPr/>
        </p:nvSpPr>
        <p:spPr bwMode="auto">
          <a:xfrm>
            <a:off x="8853334" y="3377533"/>
            <a:ext cx="860911" cy="16210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B3E2C08-7A85-4FE4-A6D7-528C02AEF138}"/>
              </a:ext>
            </a:extLst>
          </p:cNvPr>
          <p:cNvSpPr/>
          <p:nvPr/>
        </p:nvSpPr>
        <p:spPr bwMode="auto">
          <a:xfrm>
            <a:off x="8836357" y="2887587"/>
            <a:ext cx="880225" cy="30199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Software Bus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FBEE392-06AC-42A6-B9ED-BA8D6790E47A}"/>
              </a:ext>
            </a:extLst>
          </p:cNvPr>
          <p:cNvSpPr/>
          <p:nvPr/>
        </p:nvSpPr>
        <p:spPr>
          <a:xfrm>
            <a:off x="10364516" y="2207831"/>
            <a:ext cx="1246853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Device Service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527CF09-A101-4C9C-84F6-FEFF2955CC8A}"/>
              </a:ext>
            </a:extLst>
          </p:cNvPr>
          <p:cNvCxnSpPr>
            <a:cxnSpLocks/>
            <a:stCxn id="73" idx="2"/>
            <a:endCxn id="36" idx="0"/>
          </p:cNvCxnSpPr>
          <p:nvPr/>
        </p:nvCxnSpPr>
        <p:spPr bwMode="auto">
          <a:xfrm flipH="1">
            <a:off x="10979317" y="3540447"/>
            <a:ext cx="1831" cy="109700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7B106FD-4292-455A-A02F-E1DF3DA1788D}"/>
              </a:ext>
            </a:extLst>
          </p:cNvPr>
          <p:cNvCxnSpPr>
            <a:cxnSpLocks/>
            <a:stCxn id="79" idx="2"/>
          </p:cNvCxnSpPr>
          <p:nvPr/>
        </p:nvCxnSpPr>
        <p:spPr bwMode="auto">
          <a:xfrm>
            <a:off x="9283790" y="3539635"/>
            <a:ext cx="0" cy="111507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A3C40D1-A5F9-4000-9BCB-FAF9798554A4}"/>
              </a:ext>
            </a:extLst>
          </p:cNvPr>
          <p:cNvCxnSpPr>
            <a:cxnSpLocks/>
            <a:stCxn id="80" idx="3"/>
            <a:endCxn id="74" idx="1"/>
          </p:cNvCxnSpPr>
          <p:nvPr/>
        </p:nvCxnSpPr>
        <p:spPr bwMode="auto">
          <a:xfrm flipV="1">
            <a:off x="9716582" y="3032968"/>
            <a:ext cx="647935" cy="561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AAE8614-61FF-40EC-974E-DD5C305E1DC7}"/>
              </a:ext>
            </a:extLst>
          </p:cNvPr>
          <p:cNvCxnSpPr>
            <a:cxnSpLocks/>
            <a:stCxn id="77" idx="3"/>
            <a:endCxn id="72" idx="1"/>
          </p:cNvCxnSpPr>
          <p:nvPr/>
        </p:nvCxnSpPr>
        <p:spPr bwMode="auto">
          <a:xfrm>
            <a:off x="9714245" y="3275813"/>
            <a:ext cx="643476" cy="8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92EAB21-16EC-40ED-8980-C36703E78E6F}"/>
              </a:ext>
            </a:extLst>
          </p:cNvPr>
          <p:cNvCxnSpPr>
            <a:cxnSpLocks/>
            <a:stCxn id="79" idx="3"/>
            <a:endCxn id="73" idx="1"/>
          </p:cNvCxnSpPr>
          <p:nvPr/>
        </p:nvCxnSpPr>
        <p:spPr bwMode="auto">
          <a:xfrm>
            <a:off x="9714245" y="3458584"/>
            <a:ext cx="643476" cy="8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1C50B4F-F88C-4FD4-A80D-51CCAAF62012}"/>
              </a:ext>
            </a:extLst>
          </p:cNvPr>
          <p:cNvCxnSpPr>
            <a:cxnSpLocks/>
            <a:stCxn id="23" idx="3"/>
            <a:endCxn id="82" idx="1"/>
          </p:cNvCxnSpPr>
          <p:nvPr/>
        </p:nvCxnSpPr>
        <p:spPr bwMode="auto">
          <a:xfrm>
            <a:off x="4376602" y="2362874"/>
            <a:ext cx="5987914" cy="1137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BED56BA-490C-7E46-86B8-3D8ACC25046F}"/>
              </a:ext>
            </a:extLst>
          </p:cNvPr>
          <p:cNvCxnSpPr>
            <a:cxnSpLocks/>
            <a:stCxn id="44" idx="2"/>
            <a:endCxn id="78" idx="0"/>
          </p:cNvCxnSpPr>
          <p:nvPr/>
        </p:nvCxnSpPr>
        <p:spPr bwMode="auto">
          <a:xfrm>
            <a:off x="8396246" y="2880001"/>
            <a:ext cx="1154" cy="29785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0B9C590F-8DE3-E646-9928-8171BF2FA494}"/>
              </a:ext>
            </a:extLst>
          </p:cNvPr>
          <p:cNvSpPr/>
          <p:nvPr/>
        </p:nvSpPr>
        <p:spPr bwMode="auto">
          <a:xfrm>
            <a:off x="6180485" y="4358981"/>
            <a:ext cx="1175908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0FCEFF5-F9BA-7449-B725-60DE0C7D3940}"/>
              </a:ext>
            </a:extLst>
          </p:cNvPr>
          <p:cNvSpPr/>
          <p:nvPr/>
        </p:nvSpPr>
        <p:spPr bwMode="auto">
          <a:xfrm>
            <a:off x="8845556" y="4350717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FFCD465-DAD6-D04A-B4FD-2C83B51C26D4}"/>
              </a:ext>
            </a:extLst>
          </p:cNvPr>
          <p:cNvSpPr/>
          <p:nvPr/>
        </p:nvSpPr>
        <p:spPr bwMode="auto">
          <a:xfrm>
            <a:off x="8845556" y="4048719"/>
            <a:ext cx="889954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150E6C5-0FDF-6247-A01F-D8F2BF54DA5C}"/>
              </a:ext>
            </a:extLst>
          </p:cNvPr>
          <p:cNvSpPr/>
          <p:nvPr/>
        </p:nvSpPr>
        <p:spPr bwMode="auto">
          <a:xfrm>
            <a:off x="10346989" y="4347820"/>
            <a:ext cx="1253924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A2F2DDFA-4360-2D49-86A9-E3C25C18B444}"/>
              </a:ext>
            </a:extLst>
          </p:cNvPr>
          <p:cNvSpPr/>
          <p:nvPr/>
        </p:nvSpPr>
        <p:spPr bwMode="auto">
          <a:xfrm>
            <a:off x="10346988" y="4045822"/>
            <a:ext cx="1265453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575BB61-D9EF-2A40-B538-484327100F53}"/>
              </a:ext>
            </a:extLst>
          </p:cNvPr>
          <p:cNvSpPr/>
          <p:nvPr/>
        </p:nvSpPr>
        <p:spPr>
          <a:xfrm>
            <a:off x="8386328" y="1532737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kern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R/T OS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7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utoShape 1">
            <a:extLst>
              <a:ext uri="{FF2B5EF4-FFF2-40B4-BE49-F238E27FC236}">
                <a16:creationId xmlns:a16="http://schemas.microsoft.com/office/drawing/2014/main" id="{EEE3BC9E-82B1-9D4D-8CAE-2F339DF40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4620" y="2529294"/>
            <a:ext cx="2811090" cy="2630535"/>
          </a:xfrm>
          <a:prstGeom prst="cube">
            <a:avLst>
              <a:gd name="adj" fmla="val 419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TM/TC Device, On Board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1" name="AutoShape 1">
            <a:extLst>
              <a:ext uri="{FF2B5EF4-FFF2-40B4-BE49-F238E27FC236}">
                <a16:creationId xmlns:a16="http://schemas.microsoft.com/office/drawing/2014/main" id="{ADA02C29-4878-B345-8956-73BC93CF7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875" y="1137865"/>
            <a:ext cx="1770084" cy="4011079"/>
          </a:xfrm>
          <a:prstGeom prst="cube">
            <a:avLst>
              <a:gd name="adj" fmla="val 673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Ground</a:t>
            </a:r>
            <a:endParaRPr kumimoji="1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1" name="AutoShape 1">
            <a:extLst>
              <a:ext uri="{FF2B5EF4-FFF2-40B4-BE49-F238E27FC236}">
                <a16:creationId xmlns:a16="http://schemas.microsoft.com/office/drawing/2014/main" id="{28BA29AB-EE9B-D846-AA90-B9EA952D2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817" y="1137866"/>
            <a:ext cx="2381607" cy="4011078"/>
          </a:xfrm>
          <a:prstGeom prst="cube">
            <a:avLst>
              <a:gd name="adj" fmla="val 540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Real-Time Computer</a:t>
            </a:r>
          </a:p>
        </p:txBody>
      </p:sp>
      <p:sp>
        <p:nvSpPr>
          <p:cNvPr id="94" name="AutoShape 1">
            <a:extLst>
              <a:ext uri="{FF2B5EF4-FFF2-40B4-BE49-F238E27FC236}">
                <a16:creationId xmlns:a16="http://schemas.microsoft.com/office/drawing/2014/main" id="{41126EDE-7BCD-834C-BF50-58BDD1073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018" y="620486"/>
            <a:ext cx="8010982" cy="5219356"/>
          </a:xfrm>
          <a:prstGeom prst="cube">
            <a:avLst>
              <a:gd name="adj" fmla="val 3103"/>
            </a:avLst>
          </a:prstGeom>
          <a:noFill/>
          <a:ln w="222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Spacecraft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67C977E-706F-3B4D-833E-6E515D736F1B}"/>
              </a:ext>
            </a:extLst>
          </p:cNvPr>
          <p:cNvSpPr/>
          <p:nvPr/>
        </p:nvSpPr>
        <p:spPr>
          <a:xfrm>
            <a:off x="7322875" y="1513115"/>
            <a:ext cx="2011064" cy="3118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322F6-CF81-4BD1-9995-BE9FAA85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4" y="-21171"/>
            <a:ext cx="2437268" cy="1600200"/>
          </a:xfrm>
        </p:spPr>
        <p:txBody>
          <a:bodyPr>
            <a:normAutofit/>
          </a:bodyPr>
          <a:lstStyle/>
          <a:p>
            <a:r>
              <a:rPr lang="en-US" dirty="0"/>
              <a:t>MOIMS/SOIS Integrated, Case 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78B4B-6473-4AD4-B7EE-CF0C7D99B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13184" y="1923870"/>
            <a:ext cx="2437268" cy="4545900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MO functions Real-Time Computer must be  implemented in compliance with R/T OS and Class A/B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 Functions and framework may be implemented in a separate Ancillary Computer that may not need to comply with Class A/B constraints (and costs)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 Services on-board either computer may use a MAL to SW Bus (and transport/ network) mapping to communicate.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Software Bus, Transport and Network layers reside in the both Computers to communicate with between both onboard computers and the  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On-board transport/network mapping may use SOIS Packet and subnet services.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Ancillary Computer is separate from the Real-Time Computer, and may have access to all data paths, but the Real-Time Computer is expected to have ultimate control over resource utilization.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A60A94-9A03-4AAC-8E3E-0B7C0BCCC1DB}"/>
              </a:ext>
            </a:extLst>
          </p:cNvPr>
          <p:cNvCxnSpPr>
            <a:cxnSpLocks/>
            <a:stCxn id="60" idx="2"/>
          </p:cNvCxnSpPr>
          <p:nvPr/>
        </p:nvCxnSpPr>
        <p:spPr bwMode="auto">
          <a:xfrm>
            <a:off x="3074670" y="4942742"/>
            <a:ext cx="0" cy="50933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Can 61">
            <a:extLst>
              <a:ext uri="{FF2B5EF4-FFF2-40B4-BE49-F238E27FC236}">
                <a16:creationId xmlns:a16="http://schemas.microsoft.com/office/drawing/2014/main" id="{C9713793-775C-44A4-9D73-E277482192D7}"/>
              </a:ext>
            </a:extLst>
          </p:cNvPr>
          <p:cNvSpPr/>
          <p:nvPr/>
        </p:nvSpPr>
        <p:spPr>
          <a:xfrm rot="5400000">
            <a:off x="3602180" y="4108352"/>
            <a:ext cx="272859" cy="2940103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Space Link Physical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66A2A0-B8D0-4756-82FB-8FDA6D5ADCA6}"/>
              </a:ext>
            </a:extLst>
          </p:cNvPr>
          <p:cNvCxnSpPr>
            <a:cxnSpLocks/>
            <a:stCxn id="57" idx="2"/>
          </p:cNvCxnSpPr>
          <p:nvPr/>
        </p:nvCxnSpPr>
        <p:spPr bwMode="auto">
          <a:xfrm>
            <a:off x="4948800" y="4933974"/>
            <a:ext cx="0" cy="4948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EE2FB3E-8635-4E84-93B2-A5FE3EE2AB14}"/>
              </a:ext>
            </a:extLst>
          </p:cNvPr>
          <p:cNvSpPr/>
          <p:nvPr/>
        </p:nvSpPr>
        <p:spPr bwMode="auto">
          <a:xfrm>
            <a:off x="7412395" y="4641646"/>
            <a:ext cx="176643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n 61">
            <a:extLst>
              <a:ext uri="{FF2B5EF4-FFF2-40B4-BE49-F238E27FC236}">
                <a16:creationId xmlns:a16="http://schemas.microsoft.com/office/drawing/2014/main" id="{98FBB772-E2E5-49D4-BCBC-E2572350F994}"/>
              </a:ext>
            </a:extLst>
          </p:cNvPr>
          <p:cNvSpPr/>
          <p:nvPr/>
        </p:nvSpPr>
        <p:spPr>
          <a:xfrm rot="5400000">
            <a:off x="8216555" y="2751977"/>
            <a:ext cx="266419" cy="5655604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Subnetwork Physical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F5F614-3FEF-4647-8D17-D2CC53D78617}"/>
              </a:ext>
            </a:extLst>
          </p:cNvPr>
          <p:cNvSpPr/>
          <p:nvPr/>
        </p:nvSpPr>
        <p:spPr bwMode="auto">
          <a:xfrm>
            <a:off x="7408204" y="4347820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06AD5B-655B-4354-A043-AC2137B7E1F1}"/>
              </a:ext>
            </a:extLst>
          </p:cNvPr>
          <p:cNvSpPr/>
          <p:nvPr/>
        </p:nvSpPr>
        <p:spPr bwMode="auto">
          <a:xfrm>
            <a:off x="7408204" y="4045822"/>
            <a:ext cx="889954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172ADE-E2AF-420C-9FBD-A11C179B4136}"/>
              </a:ext>
            </a:extLst>
          </p:cNvPr>
          <p:cNvSpPr/>
          <p:nvPr/>
        </p:nvSpPr>
        <p:spPr bwMode="auto">
          <a:xfrm>
            <a:off x="5628822" y="4646607"/>
            <a:ext cx="1173614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D3212EB-561A-437B-B13B-02103BBF7E59}"/>
              </a:ext>
            </a:extLst>
          </p:cNvPr>
          <p:cNvCxnSpPr>
            <a:cxnSpLocks/>
            <a:stCxn id="19" idx="2"/>
          </p:cNvCxnSpPr>
          <p:nvPr/>
        </p:nvCxnSpPr>
        <p:spPr bwMode="auto">
          <a:xfrm>
            <a:off x="6215629" y="4934639"/>
            <a:ext cx="8003" cy="50846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8FBB7D-BABB-4614-B6F6-2512FAC679B5}"/>
              </a:ext>
            </a:extLst>
          </p:cNvPr>
          <p:cNvCxnSpPr>
            <a:cxnSpLocks/>
            <a:stCxn id="15" idx="2"/>
          </p:cNvCxnSpPr>
          <p:nvPr/>
        </p:nvCxnSpPr>
        <p:spPr bwMode="auto">
          <a:xfrm>
            <a:off x="8295614" y="4929678"/>
            <a:ext cx="0" cy="52239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27CB215-95F0-4AC6-938C-D7EA261D1C7B}"/>
              </a:ext>
            </a:extLst>
          </p:cNvPr>
          <p:cNvSpPr/>
          <p:nvPr/>
        </p:nvSpPr>
        <p:spPr>
          <a:xfrm>
            <a:off x="2295836" y="2534527"/>
            <a:ext cx="1529734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75833D-72C7-4157-A559-1EFF65A11E30}"/>
              </a:ext>
            </a:extLst>
          </p:cNvPr>
          <p:cNvSpPr/>
          <p:nvPr/>
        </p:nvSpPr>
        <p:spPr>
          <a:xfrm>
            <a:off x="2295837" y="2196452"/>
            <a:ext cx="1525589" cy="332843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D5596A-D59E-4D00-A2EF-21FF384CA896}"/>
              </a:ext>
            </a:extLst>
          </p:cNvPr>
          <p:cNvSpPr/>
          <p:nvPr/>
        </p:nvSpPr>
        <p:spPr>
          <a:xfrm>
            <a:off x="2290330" y="1861213"/>
            <a:ext cx="1535240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DF922F9-866B-41FA-9D72-585A32C4DFB5}"/>
              </a:ext>
            </a:extLst>
          </p:cNvPr>
          <p:cNvSpPr/>
          <p:nvPr/>
        </p:nvSpPr>
        <p:spPr>
          <a:xfrm>
            <a:off x="7409823" y="2206007"/>
            <a:ext cx="1749245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4003C38-DFE2-4273-B210-446ABACC3685}"/>
              </a:ext>
            </a:extLst>
          </p:cNvPr>
          <p:cNvCxnSpPr>
            <a:cxnSpLocks/>
            <a:stCxn id="22" idx="2"/>
            <a:endCxn id="63" idx="0"/>
          </p:cNvCxnSpPr>
          <p:nvPr/>
        </p:nvCxnSpPr>
        <p:spPr bwMode="auto">
          <a:xfrm>
            <a:off x="3060703" y="2867369"/>
            <a:ext cx="12388" cy="149411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F76F5D-1F54-43FA-95B5-FC3FDE1B82BD}"/>
              </a:ext>
            </a:extLst>
          </p:cNvPr>
          <p:cNvCxnSpPr>
            <a:cxnSpLocks/>
            <a:stCxn id="48" idx="3"/>
            <a:endCxn id="64" idx="0"/>
          </p:cNvCxnSpPr>
          <p:nvPr/>
        </p:nvCxnSpPr>
        <p:spPr bwMode="auto">
          <a:xfrm flipH="1">
            <a:off x="4946460" y="3477837"/>
            <a:ext cx="129158" cy="88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174024-EC2F-4DD0-9D2D-B6F51B7212BC}"/>
              </a:ext>
            </a:extLst>
          </p:cNvPr>
          <p:cNvCxnSpPr>
            <a:cxnSpLocks/>
            <a:stCxn id="48" idx="5"/>
          </p:cNvCxnSpPr>
          <p:nvPr/>
        </p:nvCxnSpPr>
        <p:spPr bwMode="auto">
          <a:xfrm>
            <a:off x="5902368" y="3477837"/>
            <a:ext cx="315527" cy="88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0005833-7EEB-4251-9E9F-36BF4F473095}"/>
              </a:ext>
            </a:extLst>
          </p:cNvPr>
          <p:cNvCxnSpPr>
            <a:cxnSpLocks/>
            <a:stCxn id="19" idx="3"/>
            <a:endCxn id="15" idx="1"/>
          </p:cNvCxnSpPr>
          <p:nvPr/>
        </p:nvCxnSpPr>
        <p:spPr bwMode="auto">
          <a:xfrm flipV="1">
            <a:off x="6802436" y="4785662"/>
            <a:ext cx="609959" cy="496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CF12DB-3B32-476C-BAB4-9D277A89F0A0}"/>
              </a:ext>
            </a:extLst>
          </p:cNvPr>
          <p:cNvCxnSpPr>
            <a:cxnSpLocks/>
          </p:cNvCxnSpPr>
          <p:nvPr/>
        </p:nvCxnSpPr>
        <p:spPr bwMode="auto">
          <a:xfrm>
            <a:off x="10424141" y="4925484"/>
            <a:ext cx="0" cy="52659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9264728-0A7D-4439-BE80-BB3A716E8143}"/>
              </a:ext>
            </a:extLst>
          </p:cNvPr>
          <p:cNvCxnSpPr>
            <a:cxnSpLocks/>
          </p:cNvCxnSpPr>
          <p:nvPr/>
        </p:nvCxnSpPr>
        <p:spPr bwMode="auto">
          <a:xfrm flipV="1">
            <a:off x="9022516" y="2374252"/>
            <a:ext cx="786824" cy="5338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E06619A-E731-4DC2-9BDB-4823C8377608}"/>
              </a:ext>
            </a:extLst>
          </p:cNvPr>
          <p:cNvSpPr/>
          <p:nvPr/>
        </p:nvSpPr>
        <p:spPr>
          <a:xfrm>
            <a:off x="7400957" y="2547159"/>
            <a:ext cx="880226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4FF4081-A0D9-4C4C-9811-2DF06196943C}"/>
              </a:ext>
            </a:extLst>
          </p:cNvPr>
          <p:cNvSpPr/>
          <p:nvPr/>
        </p:nvSpPr>
        <p:spPr>
          <a:xfrm>
            <a:off x="7409825" y="1868343"/>
            <a:ext cx="1744078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DA80AB-494C-4460-9CED-1E769A3139A3}"/>
              </a:ext>
            </a:extLst>
          </p:cNvPr>
          <p:cNvSpPr/>
          <p:nvPr/>
        </p:nvSpPr>
        <p:spPr>
          <a:xfrm>
            <a:off x="8281181" y="2545886"/>
            <a:ext cx="880225" cy="332842"/>
          </a:xfrm>
          <a:prstGeom prst="rect">
            <a:avLst/>
          </a:prstGeom>
          <a:pattFill prst="wdDnDiag">
            <a:fgClr>
              <a:srgbClr val="DF6AE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SW Bus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BA233EE-251C-44AC-A506-134774C6A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392" y="2920059"/>
            <a:ext cx="1169202" cy="653478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sz="1100" b="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Space Packet Forwarding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94AA526-E9E9-43BF-8BA1-EEEEBB15A692}"/>
              </a:ext>
            </a:extLst>
          </p:cNvPr>
          <p:cNvSpPr/>
          <p:nvPr/>
        </p:nvSpPr>
        <p:spPr bwMode="auto">
          <a:xfrm>
            <a:off x="7403266" y="3541250"/>
            <a:ext cx="886784" cy="252380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>
                <a:solidFill>
                  <a:schemeClr val="tx1"/>
                </a:solidFill>
                <a:latin typeface="+mn-lt"/>
              </a:rPr>
              <a:t>TMTC DACP</a:t>
            </a:r>
            <a:endParaRPr lang="en-GB" sz="11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E690E8E-8F82-4C8A-8164-7A0570C1A138}"/>
              </a:ext>
            </a:extLst>
          </p:cNvPr>
          <p:cNvSpPr/>
          <p:nvPr/>
        </p:nvSpPr>
        <p:spPr bwMode="auto">
          <a:xfrm>
            <a:off x="7403271" y="3798307"/>
            <a:ext cx="886784" cy="257670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DSAP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23E21EF7-43FF-4527-9F67-C8CFB01967E6}"/>
              </a:ext>
            </a:extLst>
          </p:cNvPr>
          <p:cNvCxnSpPr>
            <a:cxnSpLocks/>
            <a:endCxn id="17" idx="1"/>
          </p:cNvCxnSpPr>
          <p:nvPr/>
        </p:nvCxnSpPr>
        <p:spPr bwMode="auto">
          <a:xfrm flipV="1">
            <a:off x="6804702" y="4491836"/>
            <a:ext cx="603502" cy="1339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EB1BBC6F-0AE0-41EF-A7B4-52A38348722B}"/>
              </a:ext>
            </a:extLst>
          </p:cNvPr>
          <p:cNvSpPr/>
          <p:nvPr/>
        </p:nvSpPr>
        <p:spPr bwMode="auto">
          <a:xfrm>
            <a:off x="4359897" y="4645942"/>
            <a:ext cx="117780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2E37834-FE2E-4717-AFE6-833AC7B88C6F}"/>
              </a:ext>
            </a:extLst>
          </p:cNvPr>
          <p:cNvCxnSpPr>
            <a:cxnSpLocks/>
            <a:stCxn id="60" idx="3"/>
            <a:endCxn id="57" idx="1"/>
          </p:cNvCxnSpPr>
          <p:nvPr/>
        </p:nvCxnSpPr>
        <p:spPr bwMode="auto">
          <a:xfrm flipV="1">
            <a:off x="3685266" y="4789958"/>
            <a:ext cx="674631" cy="876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C8A01CF-5ECE-46E9-A10A-C53467CCCE7F}"/>
              </a:ext>
            </a:extLst>
          </p:cNvPr>
          <p:cNvSpPr/>
          <p:nvPr/>
        </p:nvSpPr>
        <p:spPr bwMode="auto">
          <a:xfrm>
            <a:off x="2464073" y="4654710"/>
            <a:ext cx="1221193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TM/TC SCC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D3FAF04-087A-4725-B7AC-2A31E011E79B}"/>
              </a:ext>
            </a:extLst>
          </p:cNvPr>
          <p:cNvSpPr/>
          <p:nvPr/>
        </p:nvSpPr>
        <p:spPr bwMode="auto">
          <a:xfrm>
            <a:off x="2467423" y="4361480"/>
            <a:ext cx="1211335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12EEDBD-F8AD-4303-A1FD-A5A8279B8D86}"/>
              </a:ext>
            </a:extLst>
          </p:cNvPr>
          <p:cNvSpPr/>
          <p:nvPr/>
        </p:nvSpPr>
        <p:spPr bwMode="auto">
          <a:xfrm>
            <a:off x="4354271" y="4361218"/>
            <a:ext cx="118437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D79EB19-D834-4495-B9FF-3C12EA23F82D}"/>
              </a:ext>
            </a:extLst>
          </p:cNvPr>
          <p:cNvCxnSpPr>
            <a:cxnSpLocks/>
            <a:stCxn id="63" idx="3"/>
            <a:endCxn id="64" idx="1"/>
          </p:cNvCxnSpPr>
          <p:nvPr/>
        </p:nvCxnSpPr>
        <p:spPr bwMode="auto">
          <a:xfrm flipV="1">
            <a:off x="3678758" y="4505234"/>
            <a:ext cx="675513" cy="26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223125DC-8FB5-4294-AAAE-C3665990B743}"/>
              </a:ext>
            </a:extLst>
          </p:cNvPr>
          <p:cNvSpPr/>
          <p:nvPr/>
        </p:nvSpPr>
        <p:spPr bwMode="auto">
          <a:xfrm>
            <a:off x="2295836" y="3177678"/>
            <a:ext cx="1525590" cy="359817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CFC92C9-4DA9-450B-80A0-E67CEAF10EC8}"/>
              </a:ext>
            </a:extLst>
          </p:cNvPr>
          <p:cNvSpPr/>
          <p:nvPr/>
        </p:nvSpPr>
        <p:spPr bwMode="auto">
          <a:xfrm>
            <a:off x="7403266" y="3177854"/>
            <a:ext cx="877916" cy="377038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7DD67D2-2A9D-4936-A680-11FDF24A4CDB}"/>
              </a:ext>
            </a:extLst>
          </p:cNvPr>
          <p:cNvCxnSpPr>
            <a:cxnSpLocks/>
            <a:stCxn id="76" idx="3"/>
            <a:endCxn id="78" idx="1"/>
          </p:cNvCxnSpPr>
          <p:nvPr/>
        </p:nvCxnSpPr>
        <p:spPr bwMode="auto">
          <a:xfrm>
            <a:off x="3821426" y="3357587"/>
            <a:ext cx="3581840" cy="878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26B3CE3F-317A-4407-8DEE-1E06B2CC2A1C}"/>
              </a:ext>
            </a:extLst>
          </p:cNvPr>
          <p:cNvSpPr/>
          <p:nvPr/>
        </p:nvSpPr>
        <p:spPr bwMode="auto">
          <a:xfrm>
            <a:off x="8298158" y="3181967"/>
            <a:ext cx="860911" cy="18769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kumimoji="0" lang="en-GB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605F80A-5C0F-44BE-85A6-14069EF3808D}"/>
              </a:ext>
            </a:extLst>
          </p:cNvPr>
          <p:cNvSpPr/>
          <p:nvPr/>
        </p:nvSpPr>
        <p:spPr bwMode="auto">
          <a:xfrm>
            <a:off x="8298158" y="3377533"/>
            <a:ext cx="860911" cy="16210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B3E2C08-7A85-4FE4-A6D7-528C02AEF138}"/>
              </a:ext>
            </a:extLst>
          </p:cNvPr>
          <p:cNvSpPr/>
          <p:nvPr/>
        </p:nvSpPr>
        <p:spPr bwMode="auto">
          <a:xfrm>
            <a:off x="8281181" y="2887587"/>
            <a:ext cx="880225" cy="30199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Software Bus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7B106FD-4292-455A-A02F-E1DF3DA1788D}"/>
              </a:ext>
            </a:extLst>
          </p:cNvPr>
          <p:cNvCxnSpPr>
            <a:cxnSpLocks/>
            <a:stCxn id="79" idx="2"/>
          </p:cNvCxnSpPr>
          <p:nvPr/>
        </p:nvCxnSpPr>
        <p:spPr bwMode="auto">
          <a:xfrm>
            <a:off x="8728614" y="3539635"/>
            <a:ext cx="0" cy="111507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BED56BA-490C-7E46-86B8-3D8ACC25046F}"/>
              </a:ext>
            </a:extLst>
          </p:cNvPr>
          <p:cNvCxnSpPr>
            <a:cxnSpLocks/>
            <a:stCxn id="44" idx="2"/>
            <a:endCxn id="78" idx="0"/>
          </p:cNvCxnSpPr>
          <p:nvPr/>
        </p:nvCxnSpPr>
        <p:spPr bwMode="auto">
          <a:xfrm>
            <a:off x="7841070" y="2880001"/>
            <a:ext cx="1154" cy="29785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0B9C590F-8DE3-E646-9928-8171BF2FA494}"/>
              </a:ext>
            </a:extLst>
          </p:cNvPr>
          <p:cNvSpPr/>
          <p:nvPr/>
        </p:nvSpPr>
        <p:spPr bwMode="auto">
          <a:xfrm>
            <a:off x="5625309" y="4358981"/>
            <a:ext cx="1175908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70FCEFF5-F9BA-7449-B725-60DE0C7D3940}"/>
              </a:ext>
            </a:extLst>
          </p:cNvPr>
          <p:cNvSpPr/>
          <p:nvPr/>
        </p:nvSpPr>
        <p:spPr bwMode="auto">
          <a:xfrm>
            <a:off x="8290380" y="4350717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FFCD465-DAD6-D04A-B4FD-2C83B51C26D4}"/>
              </a:ext>
            </a:extLst>
          </p:cNvPr>
          <p:cNvSpPr/>
          <p:nvPr/>
        </p:nvSpPr>
        <p:spPr bwMode="auto">
          <a:xfrm>
            <a:off x="8290380" y="4048719"/>
            <a:ext cx="889954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575BB61-D9EF-2A40-B538-484327100F53}"/>
              </a:ext>
            </a:extLst>
          </p:cNvPr>
          <p:cNvSpPr/>
          <p:nvPr/>
        </p:nvSpPr>
        <p:spPr>
          <a:xfrm>
            <a:off x="7831152" y="1532737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kern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R/T 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AutoShape 1">
            <a:extLst>
              <a:ext uri="{FF2B5EF4-FFF2-40B4-BE49-F238E27FC236}">
                <a16:creationId xmlns:a16="http://schemas.microsoft.com/office/drawing/2014/main" id="{C71F412A-5C5F-2D4B-B5A6-7B6B9635D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8874" y="1137865"/>
            <a:ext cx="2381607" cy="4011078"/>
          </a:xfrm>
          <a:prstGeom prst="cube">
            <a:avLst>
              <a:gd name="adj" fmla="val 5409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kern="0" dirty="0">
                <a:solidFill>
                  <a:srgbClr val="000000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A</a:t>
            </a:r>
            <a:r>
              <a:rPr kumimoji="1" lang="en-US" sz="14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ncillary</a:t>
            </a: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 Computer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A5E11D6-D318-2049-8537-953A560FC4D6}"/>
              </a:ext>
            </a:extLst>
          </p:cNvPr>
          <p:cNvSpPr/>
          <p:nvPr/>
        </p:nvSpPr>
        <p:spPr>
          <a:xfrm>
            <a:off x="9673932" y="1513114"/>
            <a:ext cx="2011064" cy="31185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AE0FF7F-2AD6-4145-9137-8FA801677141}"/>
              </a:ext>
            </a:extLst>
          </p:cNvPr>
          <p:cNvSpPr/>
          <p:nvPr/>
        </p:nvSpPr>
        <p:spPr bwMode="auto">
          <a:xfrm>
            <a:off x="9763452" y="4641645"/>
            <a:ext cx="176643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C70191A-7C69-5449-A866-3FFB67BEAB46}"/>
              </a:ext>
            </a:extLst>
          </p:cNvPr>
          <p:cNvSpPr/>
          <p:nvPr/>
        </p:nvSpPr>
        <p:spPr bwMode="auto">
          <a:xfrm>
            <a:off x="9759261" y="4347819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A87E0BF-F46D-F042-8A45-41264548A6E1}"/>
              </a:ext>
            </a:extLst>
          </p:cNvPr>
          <p:cNvSpPr/>
          <p:nvPr/>
        </p:nvSpPr>
        <p:spPr bwMode="auto">
          <a:xfrm>
            <a:off x="9759261" y="4045821"/>
            <a:ext cx="889954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4EBBD63-5881-0641-903E-55FBE9D5DB10}"/>
              </a:ext>
            </a:extLst>
          </p:cNvPr>
          <p:cNvSpPr/>
          <p:nvPr/>
        </p:nvSpPr>
        <p:spPr>
          <a:xfrm>
            <a:off x="9760880" y="2206006"/>
            <a:ext cx="1749245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0657CCE-A958-884F-830D-41F643B483C3}"/>
              </a:ext>
            </a:extLst>
          </p:cNvPr>
          <p:cNvSpPr/>
          <p:nvPr/>
        </p:nvSpPr>
        <p:spPr>
          <a:xfrm>
            <a:off x="9752014" y="2547158"/>
            <a:ext cx="880226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SPP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C5961F8-810A-0949-B9A5-E5EA14BFEC02}"/>
              </a:ext>
            </a:extLst>
          </p:cNvPr>
          <p:cNvSpPr/>
          <p:nvPr/>
        </p:nvSpPr>
        <p:spPr>
          <a:xfrm>
            <a:off x="9760882" y="1868342"/>
            <a:ext cx="1744078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737272C-F7CD-A44D-8DDC-45CB95A48E4F}"/>
              </a:ext>
            </a:extLst>
          </p:cNvPr>
          <p:cNvSpPr/>
          <p:nvPr/>
        </p:nvSpPr>
        <p:spPr>
          <a:xfrm>
            <a:off x="10632238" y="2545885"/>
            <a:ext cx="880225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 SW Bus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93ABD24-8773-A741-B013-F6A20E7A83CA}"/>
              </a:ext>
            </a:extLst>
          </p:cNvPr>
          <p:cNvSpPr/>
          <p:nvPr/>
        </p:nvSpPr>
        <p:spPr bwMode="auto">
          <a:xfrm>
            <a:off x="9754323" y="3541249"/>
            <a:ext cx="886784" cy="252380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>
                <a:solidFill>
                  <a:schemeClr val="tx1"/>
                </a:solidFill>
                <a:latin typeface="+mn-lt"/>
              </a:rPr>
              <a:t>TMTC DACP</a:t>
            </a:r>
            <a:endParaRPr lang="en-GB" sz="11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4042506-5491-4847-ADB6-A89F952F4D33}"/>
              </a:ext>
            </a:extLst>
          </p:cNvPr>
          <p:cNvSpPr/>
          <p:nvPr/>
        </p:nvSpPr>
        <p:spPr bwMode="auto">
          <a:xfrm>
            <a:off x="9754328" y="3798306"/>
            <a:ext cx="886784" cy="257670"/>
          </a:xfrm>
          <a:prstGeom prst="rect">
            <a:avLst/>
          </a:prstGeom>
          <a:pattFill prst="wdDnDiag">
            <a:fgClr>
              <a:srgbClr val="92D050"/>
            </a:fgClr>
            <a:bgClr>
              <a:schemeClr val="bg1"/>
            </a:bgClr>
          </a:pattFill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GB" sz="1100" b="0" dirty="0">
                <a:solidFill>
                  <a:schemeClr val="tx1"/>
                </a:solidFill>
                <a:latin typeface="+mn-lt"/>
              </a:rPr>
              <a:t>TMTC DSAP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B8EF120-47CD-9A49-B970-4577B89849AF}"/>
              </a:ext>
            </a:extLst>
          </p:cNvPr>
          <p:cNvSpPr/>
          <p:nvPr/>
        </p:nvSpPr>
        <p:spPr bwMode="auto">
          <a:xfrm>
            <a:off x="9754323" y="3177853"/>
            <a:ext cx="877916" cy="377038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CCSDS SPP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466EF45-BD11-5946-A6E6-242508B70D49}"/>
              </a:ext>
            </a:extLst>
          </p:cNvPr>
          <p:cNvSpPr/>
          <p:nvPr/>
        </p:nvSpPr>
        <p:spPr bwMode="auto">
          <a:xfrm>
            <a:off x="10649215" y="3181966"/>
            <a:ext cx="860911" cy="18769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kumimoji="0" lang="en-GB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060EE13-24E3-AA4A-A6AB-B971FE060C9C}"/>
              </a:ext>
            </a:extLst>
          </p:cNvPr>
          <p:cNvSpPr/>
          <p:nvPr/>
        </p:nvSpPr>
        <p:spPr bwMode="auto">
          <a:xfrm>
            <a:off x="10649215" y="3377532"/>
            <a:ext cx="860911" cy="16210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FEC7B7F-FAEB-C040-8B7A-5A9AC95A846B}"/>
              </a:ext>
            </a:extLst>
          </p:cNvPr>
          <p:cNvSpPr/>
          <p:nvPr/>
        </p:nvSpPr>
        <p:spPr bwMode="auto">
          <a:xfrm>
            <a:off x="10632238" y="2887586"/>
            <a:ext cx="880225" cy="30199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Software Bus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AEC981D-4678-6A40-B20D-72D1C2F9B251}"/>
              </a:ext>
            </a:extLst>
          </p:cNvPr>
          <p:cNvCxnSpPr>
            <a:cxnSpLocks/>
            <a:stCxn id="113" idx="2"/>
          </p:cNvCxnSpPr>
          <p:nvPr/>
        </p:nvCxnSpPr>
        <p:spPr bwMode="auto">
          <a:xfrm>
            <a:off x="11079671" y="3539634"/>
            <a:ext cx="0" cy="111507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4991E56-8869-9449-8645-36970217C758}"/>
              </a:ext>
            </a:extLst>
          </p:cNvPr>
          <p:cNvCxnSpPr>
            <a:cxnSpLocks/>
            <a:stCxn id="106" idx="2"/>
            <a:endCxn id="111" idx="0"/>
          </p:cNvCxnSpPr>
          <p:nvPr/>
        </p:nvCxnSpPr>
        <p:spPr bwMode="auto">
          <a:xfrm>
            <a:off x="10192127" y="2880000"/>
            <a:ext cx="1154" cy="29785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6A3B16E-5B88-334C-B259-710810E2C3B7}"/>
              </a:ext>
            </a:extLst>
          </p:cNvPr>
          <p:cNvSpPr/>
          <p:nvPr/>
        </p:nvSpPr>
        <p:spPr bwMode="auto">
          <a:xfrm>
            <a:off x="10641437" y="4350716"/>
            <a:ext cx="88184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D245E83-81F7-4643-A6EF-A2F29C4470E6}"/>
              </a:ext>
            </a:extLst>
          </p:cNvPr>
          <p:cNvSpPr/>
          <p:nvPr/>
        </p:nvSpPr>
        <p:spPr bwMode="auto">
          <a:xfrm>
            <a:off x="10641437" y="4048718"/>
            <a:ext cx="889954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B57B3B1-5148-2141-A00A-162ED6878EE5}"/>
              </a:ext>
            </a:extLst>
          </p:cNvPr>
          <p:cNvSpPr/>
          <p:nvPr/>
        </p:nvSpPr>
        <p:spPr>
          <a:xfrm>
            <a:off x="9933565" y="1510089"/>
            <a:ext cx="1491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kern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 pitchFamily="34" charset="0"/>
              </a:rPr>
              <a:t>Non R/T OS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49A7B85-1C8A-43B4-BBB7-DAB607584768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 flipV="1">
            <a:off x="9178833" y="4781468"/>
            <a:ext cx="623712" cy="419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A3C40D1-A5F9-4000-9BCB-FAF9798554A4}"/>
              </a:ext>
            </a:extLst>
          </p:cNvPr>
          <p:cNvCxnSpPr>
            <a:cxnSpLocks/>
            <a:stCxn id="80" idx="3"/>
            <a:endCxn id="114" idx="1"/>
          </p:cNvCxnSpPr>
          <p:nvPr/>
        </p:nvCxnSpPr>
        <p:spPr bwMode="auto">
          <a:xfrm flipV="1">
            <a:off x="9161406" y="3038584"/>
            <a:ext cx="1470832" cy="1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1C50B4F-F88C-4FD4-A80D-51CCAAF62012}"/>
              </a:ext>
            </a:extLst>
          </p:cNvPr>
          <p:cNvCxnSpPr>
            <a:cxnSpLocks/>
            <a:stCxn id="23" idx="3"/>
          </p:cNvCxnSpPr>
          <p:nvPr/>
        </p:nvCxnSpPr>
        <p:spPr bwMode="auto">
          <a:xfrm>
            <a:off x="3821426" y="2362874"/>
            <a:ext cx="5987914" cy="1137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2181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FE8D9-DBAA-4A62-B5CF-9DE5B436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between MOIMS Applications Onboard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68C8E-BCE3-4E34-A097-3485EF039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AutoShape 1">
            <a:extLst>
              <a:ext uri="{FF2B5EF4-FFF2-40B4-BE49-F238E27FC236}">
                <a16:creationId xmlns:a16="http://schemas.microsoft.com/office/drawing/2014/main" id="{B4A5B639-E2B0-40D0-AD4D-EBF74B726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184611"/>
            <a:ext cx="2220441" cy="3952184"/>
          </a:xfrm>
          <a:prstGeom prst="cube">
            <a:avLst>
              <a:gd name="adj" fmla="val 15731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Onboard Computer</a:t>
            </a:r>
          </a:p>
        </p:txBody>
      </p:sp>
      <p:sp>
        <p:nvSpPr>
          <p:cNvPr id="10" name="AutoShape 1">
            <a:extLst>
              <a:ext uri="{FF2B5EF4-FFF2-40B4-BE49-F238E27FC236}">
                <a16:creationId xmlns:a16="http://schemas.microsoft.com/office/drawing/2014/main" id="{D642B13D-CBF5-400C-969A-F5A086000C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0487" y="1184611"/>
            <a:ext cx="3241560" cy="3944256"/>
          </a:xfrm>
          <a:prstGeom prst="cube">
            <a:avLst>
              <a:gd name="adj" fmla="val 11961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tIns="0" bIns="0" anchor="t"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Arial" pitchFamily="34" charset="0"/>
              </a:rPr>
              <a:t>Onboard Computer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9C3369-0991-4F8B-9C13-D39EEE7ECF68}"/>
              </a:ext>
            </a:extLst>
          </p:cNvPr>
          <p:cNvSpPr/>
          <p:nvPr/>
        </p:nvSpPr>
        <p:spPr bwMode="auto">
          <a:xfrm>
            <a:off x="8523924" y="3428920"/>
            <a:ext cx="265452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kumimoji="0" lang="en-GB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ECB12A-6139-4827-BDB7-928544C523F0}"/>
              </a:ext>
            </a:extLst>
          </p:cNvPr>
          <p:cNvSpPr/>
          <p:nvPr/>
        </p:nvSpPr>
        <p:spPr bwMode="auto">
          <a:xfrm>
            <a:off x="6246051" y="4616939"/>
            <a:ext cx="158417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 Layer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E258FF-FE39-4563-9D9D-17612094C93A}"/>
              </a:ext>
            </a:extLst>
          </p:cNvPr>
          <p:cNvSpPr/>
          <p:nvPr/>
        </p:nvSpPr>
        <p:spPr bwMode="auto">
          <a:xfrm>
            <a:off x="8530968" y="4314982"/>
            <a:ext cx="2654528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Convergence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C524F61-FA33-45F4-A728-4D56EE61B0F3}"/>
              </a:ext>
            </a:extLst>
          </p:cNvPr>
          <p:cNvSpPr/>
          <p:nvPr/>
        </p:nvSpPr>
        <p:spPr bwMode="auto">
          <a:xfrm>
            <a:off x="8530968" y="4012984"/>
            <a:ext cx="2654528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 Service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4AE22ED-C917-47EF-9B62-53A4708C9E43}"/>
              </a:ext>
            </a:extLst>
          </p:cNvPr>
          <p:cNvSpPr/>
          <p:nvPr/>
        </p:nvSpPr>
        <p:spPr bwMode="auto">
          <a:xfrm>
            <a:off x="8530968" y="4609011"/>
            <a:ext cx="1535373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Subnetwork Link Layer</a:t>
            </a:r>
            <a:endParaRPr kumimoji="0" lang="en-GB" sz="11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08F2A93-E417-4BD4-B66E-D202D23855E6}"/>
              </a:ext>
            </a:extLst>
          </p:cNvPr>
          <p:cNvCxnSpPr>
            <a:cxnSpLocks/>
            <a:stCxn id="24" idx="2"/>
          </p:cNvCxnSpPr>
          <p:nvPr/>
        </p:nvCxnSpPr>
        <p:spPr bwMode="auto">
          <a:xfrm>
            <a:off x="7038139" y="4904971"/>
            <a:ext cx="0" cy="47580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42E6B21-B301-4663-8869-2DD7DE81F920}"/>
              </a:ext>
            </a:extLst>
          </p:cNvPr>
          <p:cNvCxnSpPr>
            <a:cxnSpLocks/>
            <a:stCxn id="24" idx="3"/>
            <a:endCxn id="29" idx="1"/>
          </p:cNvCxnSpPr>
          <p:nvPr/>
        </p:nvCxnSpPr>
        <p:spPr bwMode="auto">
          <a:xfrm flipV="1">
            <a:off x="7830227" y="4753027"/>
            <a:ext cx="700741" cy="7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47344DB-D662-480A-8AE2-29BD4A871DAB}"/>
              </a:ext>
            </a:extLst>
          </p:cNvPr>
          <p:cNvCxnSpPr>
            <a:cxnSpLocks/>
            <a:stCxn id="50" idx="3"/>
            <a:endCxn id="28" idx="1"/>
          </p:cNvCxnSpPr>
          <p:nvPr/>
        </p:nvCxnSpPr>
        <p:spPr bwMode="auto">
          <a:xfrm flipV="1">
            <a:off x="7828576" y="4163983"/>
            <a:ext cx="702392" cy="7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39FC5098-0B7B-4DF6-B70A-CD83BC0D4232}"/>
              </a:ext>
            </a:extLst>
          </p:cNvPr>
          <p:cNvSpPr/>
          <p:nvPr/>
        </p:nvSpPr>
        <p:spPr bwMode="auto">
          <a:xfrm>
            <a:off x="8523924" y="3716952"/>
            <a:ext cx="265452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sp>
        <p:nvSpPr>
          <p:cNvPr id="72" name="Can 61">
            <a:extLst>
              <a:ext uri="{FF2B5EF4-FFF2-40B4-BE49-F238E27FC236}">
                <a16:creationId xmlns:a16="http://schemas.microsoft.com/office/drawing/2014/main" id="{551DE5A3-8800-4745-A819-EE0250A56234}"/>
              </a:ext>
            </a:extLst>
          </p:cNvPr>
          <p:cNvSpPr/>
          <p:nvPr/>
        </p:nvSpPr>
        <p:spPr>
          <a:xfrm rot="5400000">
            <a:off x="8761277" y="2991613"/>
            <a:ext cx="250235" cy="5044701"/>
          </a:xfrm>
          <a:prstGeom prst="ca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Subnetwork Physical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75198D8-56D1-4DDD-989B-84CF53A53B34}"/>
              </a:ext>
            </a:extLst>
          </p:cNvPr>
          <p:cNvCxnSpPr>
            <a:cxnSpLocks/>
            <a:stCxn id="29" idx="2"/>
          </p:cNvCxnSpPr>
          <p:nvPr/>
        </p:nvCxnSpPr>
        <p:spPr bwMode="auto">
          <a:xfrm>
            <a:off x="9298655" y="4897043"/>
            <a:ext cx="1" cy="49180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00CB2A6-A724-4EEE-8164-CF8088DFFB1B}"/>
              </a:ext>
            </a:extLst>
          </p:cNvPr>
          <p:cNvSpPr/>
          <p:nvPr/>
        </p:nvSpPr>
        <p:spPr bwMode="auto">
          <a:xfrm>
            <a:off x="6237356" y="3436848"/>
            <a:ext cx="158417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  <a:endParaRPr kumimoji="0" lang="en-GB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C614D2D-CF49-4DD0-BA2A-D6E1741A0C0E}"/>
              </a:ext>
            </a:extLst>
          </p:cNvPr>
          <p:cNvSpPr/>
          <p:nvPr/>
        </p:nvSpPr>
        <p:spPr bwMode="auto">
          <a:xfrm>
            <a:off x="6244400" y="4322910"/>
            <a:ext cx="1584176" cy="28803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Convergence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E7526A6-7FE2-4150-BE02-FF0419868A79}"/>
              </a:ext>
            </a:extLst>
          </p:cNvPr>
          <p:cNvSpPr/>
          <p:nvPr/>
        </p:nvSpPr>
        <p:spPr bwMode="auto">
          <a:xfrm>
            <a:off x="6244400" y="4020912"/>
            <a:ext cx="1584176" cy="30199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SOIS Packet Service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236D0B2-0FEE-49C0-8770-F250E9EA2744}"/>
              </a:ext>
            </a:extLst>
          </p:cNvPr>
          <p:cNvSpPr/>
          <p:nvPr/>
        </p:nvSpPr>
        <p:spPr bwMode="auto">
          <a:xfrm>
            <a:off x="6237356" y="3724880"/>
            <a:ext cx="158417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F5BC747-88EE-405A-BC2C-F216D26FB1A4}"/>
              </a:ext>
            </a:extLst>
          </p:cNvPr>
          <p:cNvSpPr/>
          <p:nvPr/>
        </p:nvSpPr>
        <p:spPr bwMode="auto">
          <a:xfrm>
            <a:off x="6231572" y="3140373"/>
            <a:ext cx="158417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Software Bus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57E88B7-952A-48DF-8104-AFF4E98EA882}"/>
              </a:ext>
            </a:extLst>
          </p:cNvPr>
          <p:cNvSpPr/>
          <p:nvPr/>
        </p:nvSpPr>
        <p:spPr bwMode="auto">
          <a:xfrm>
            <a:off x="8523924" y="3140888"/>
            <a:ext cx="2654528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Software Bus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EDE0B71-6766-4617-AB08-FA50FD692E04}"/>
              </a:ext>
            </a:extLst>
          </p:cNvPr>
          <p:cNvCxnSpPr>
            <a:cxnSpLocks/>
            <a:stCxn id="38" idx="2"/>
            <a:endCxn id="54" idx="0"/>
          </p:cNvCxnSpPr>
          <p:nvPr/>
        </p:nvCxnSpPr>
        <p:spPr bwMode="auto">
          <a:xfrm flipH="1">
            <a:off x="7023660" y="2880129"/>
            <a:ext cx="1191" cy="260244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11D28F6-953B-4DB2-8D7D-61F2B53B7901}"/>
              </a:ext>
            </a:extLst>
          </p:cNvPr>
          <p:cNvCxnSpPr>
            <a:cxnSpLocks/>
            <a:stCxn id="42" idx="2"/>
            <a:endCxn id="57" idx="0"/>
          </p:cNvCxnSpPr>
          <p:nvPr/>
        </p:nvCxnSpPr>
        <p:spPr bwMode="auto">
          <a:xfrm>
            <a:off x="9851187" y="2884232"/>
            <a:ext cx="1" cy="256656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E9C49939-5F9D-43FD-B4EF-91D0F06DD5F4}"/>
              </a:ext>
            </a:extLst>
          </p:cNvPr>
          <p:cNvSpPr/>
          <p:nvPr/>
        </p:nvSpPr>
        <p:spPr>
          <a:xfrm>
            <a:off x="6405380" y="2547287"/>
            <a:ext cx="1238942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FBF714B-23CA-4F47-954B-268F3A79CE57}"/>
              </a:ext>
            </a:extLst>
          </p:cNvPr>
          <p:cNvSpPr/>
          <p:nvPr/>
        </p:nvSpPr>
        <p:spPr>
          <a:xfrm>
            <a:off x="6408428" y="2209212"/>
            <a:ext cx="1238942" cy="332843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MOIMS Services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28E8A0-BF13-4740-8D18-45EAA5CD11D2}"/>
              </a:ext>
            </a:extLst>
          </p:cNvPr>
          <p:cNvSpPr/>
          <p:nvPr/>
        </p:nvSpPr>
        <p:spPr>
          <a:xfrm>
            <a:off x="6406716" y="1873973"/>
            <a:ext cx="1238942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76CAA0A-DEE0-424C-AEBA-99BBF831B5A7}"/>
              </a:ext>
            </a:extLst>
          </p:cNvPr>
          <p:cNvSpPr/>
          <p:nvPr/>
        </p:nvSpPr>
        <p:spPr>
          <a:xfrm>
            <a:off x="8523923" y="2551390"/>
            <a:ext cx="2654528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14427B-E528-4A6E-A7B2-A403D964745A}"/>
              </a:ext>
            </a:extLst>
          </p:cNvPr>
          <p:cNvSpPr/>
          <p:nvPr/>
        </p:nvSpPr>
        <p:spPr>
          <a:xfrm>
            <a:off x="8526971" y="2213315"/>
            <a:ext cx="2654528" cy="332843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72DB436-0CB8-4F72-A9E0-0CAD88EFEACF}"/>
              </a:ext>
            </a:extLst>
          </p:cNvPr>
          <p:cNvSpPr/>
          <p:nvPr/>
        </p:nvSpPr>
        <p:spPr>
          <a:xfrm>
            <a:off x="10066341" y="1878076"/>
            <a:ext cx="1113445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017D47-F4F0-4BED-A7E7-2AFC2F54A812}"/>
              </a:ext>
            </a:extLst>
          </p:cNvPr>
          <p:cNvSpPr/>
          <p:nvPr/>
        </p:nvSpPr>
        <p:spPr>
          <a:xfrm>
            <a:off x="6417332" y="2547287"/>
            <a:ext cx="1238942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7A807DB-6C3C-48E1-8F5C-1C1B1F54F1B0}"/>
              </a:ext>
            </a:extLst>
          </p:cNvPr>
          <p:cNvSpPr/>
          <p:nvPr/>
        </p:nvSpPr>
        <p:spPr>
          <a:xfrm>
            <a:off x="6420380" y="2209212"/>
            <a:ext cx="1238942" cy="332843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Service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D19BCB6-20B0-42DC-8439-0C53E64907F7}"/>
              </a:ext>
            </a:extLst>
          </p:cNvPr>
          <p:cNvSpPr/>
          <p:nvPr/>
        </p:nvSpPr>
        <p:spPr>
          <a:xfrm>
            <a:off x="6418668" y="1873973"/>
            <a:ext cx="1238942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F057837-551E-432A-8E01-28DE917BC78D}"/>
              </a:ext>
            </a:extLst>
          </p:cNvPr>
          <p:cNvSpPr/>
          <p:nvPr/>
        </p:nvSpPr>
        <p:spPr>
          <a:xfrm>
            <a:off x="8526971" y="1880473"/>
            <a:ext cx="1113445" cy="332842"/>
          </a:xfrm>
          <a:prstGeom prst="rect">
            <a:avLst/>
          </a:prstGeom>
          <a:solidFill>
            <a:srgbClr val="DF6A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 Application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8A4A01F-9F8D-460C-BC0E-843BC89BBED9}"/>
              </a:ext>
            </a:extLst>
          </p:cNvPr>
          <p:cNvCxnSpPr>
            <a:cxnSpLocks/>
            <a:stCxn id="54" idx="3"/>
            <a:endCxn id="57" idx="1"/>
          </p:cNvCxnSpPr>
          <p:nvPr/>
        </p:nvCxnSpPr>
        <p:spPr bwMode="auto">
          <a:xfrm>
            <a:off x="7815748" y="3284389"/>
            <a:ext cx="708176" cy="515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B70AE49-DF93-47D2-AB75-D671ED75E985}"/>
              </a:ext>
            </a:extLst>
          </p:cNvPr>
          <p:cNvCxnSpPr>
            <a:cxnSpLocks/>
            <a:stCxn id="41" idx="3"/>
            <a:endCxn id="13" idx="1"/>
          </p:cNvCxnSpPr>
          <p:nvPr/>
        </p:nvCxnSpPr>
        <p:spPr bwMode="auto">
          <a:xfrm flipV="1">
            <a:off x="7821532" y="3572936"/>
            <a:ext cx="702392" cy="7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BD3F928-FE02-45A2-9003-C3E650435D17}"/>
              </a:ext>
            </a:extLst>
          </p:cNvPr>
          <p:cNvCxnSpPr>
            <a:cxnSpLocks/>
            <a:stCxn id="51" idx="3"/>
            <a:endCxn id="37" idx="1"/>
          </p:cNvCxnSpPr>
          <p:nvPr/>
        </p:nvCxnSpPr>
        <p:spPr bwMode="auto">
          <a:xfrm flipV="1">
            <a:off x="7821532" y="3860968"/>
            <a:ext cx="702392" cy="7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106DABE-54B1-4A4B-8146-5BA11CAE6CF1}"/>
              </a:ext>
            </a:extLst>
          </p:cNvPr>
          <p:cNvCxnSpPr>
            <a:cxnSpLocks/>
            <a:stCxn id="43" idx="3"/>
            <a:endCxn id="25" idx="1"/>
          </p:cNvCxnSpPr>
          <p:nvPr/>
        </p:nvCxnSpPr>
        <p:spPr bwMode="auto">
          <a:xfrm flipV="1">
            <a:off x="7828576" y="4458998"/>
            <a:ext cx="702392" cy="792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DB3ADB0-E76B-4ABF-8A76-94DE479DD082}"/>
              </a:ext>
            </a:extLst>
          </p:cNvPr>
          <p:cNvCxnSpPr>
            <a:cxnSpLocks/>
            <a:stCxn id="55" idx="3"/>
            <a:endCxn id="56" idx="1"/>
          </p:cNvCxnSpPr>
          <p:nvPr/>
        </p:nvCxnSpPr>
        <p:spPr bwMode="auto">
          <a:xfrm>
            <a:off x="7657610" y="2040394"/>
            <a:ext cx="869361" cy="65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2B97A03-7B9C-4BB4-98A6-601AD5384B40}"/>
              </a:ext>
            </a:extLst>
          </p:cNvPr>
          <p:cNvCxnSpPr>
            <a:cxnSpLocks/>
            <a:stCxn id="56" idx="3"/>
            <a:endCxn id="45" idx="1"/>
          </p:cNvCxnSpPr>
          <p:nvPr/>
        </p:nvCxnSpPr>
        <p:spPr bwMode="auto">
          <a:xfrm flipV="1">
            <a:off x="9640416" y="2044497"/>
            <a:ext cx="425925" cy="2397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48ACD5CE-53B6-446A-A6DE-C2336F0F4BAA}"/>
              </a:ext>
            </a:extLst>
          </p:cNvPr>
          <p:cNvSpPr/>
          <p:nvPr/>
        </p:nvSpPr>
        <p:spPr bwMode="auto">
          <a:xfrm>
            <a:off x="10066340" y="4609086"/>
            <a:ext cx="1119149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006699"/>
                </a:solidFill>
                <a:latin typeface="Gill Sans MT" pitchFamily="34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Loopback</a:t>
            </a:r>
          </a:p>
        </p:txBody>
      </p:sp>
    </p:spTree>
    <p:extLst>
      <p:ext uri="{BB962C8B-B14F-4D97-AF65-F5344CB8AC3E}">
        <p14:creationId xmlns:p14="http://schemas.microsoft.com/office/powerpoint/2010/main" val="4151783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4936</TotalTime>
  <Words>1452</Words>
  <Application>Microsoft Macintosh PowerPoint</Application>
  <PresentationFormat>Widescreen</PresentationFormat>
  <Paragraphs>308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Theme</vt:lpstr>
      <vt:lpstr>MOIMS/SOIS Interactions, Case 0, no MO</vt:lpstr>
      <vt:lpstr>MOIMS/SOIS Interactions, Case 1</vt:lpstr>
      <vt:lpstr>MOIMS/SOIS Interactions, Case 2</vt:lpstr>
      <vt:lpstr>MOIMS/SOIS Integrated, Case 3-a</vt:lpstr>
      <vt:lpstr>MOIMS/SOIS Integrated, Case 3b</vt:lpstr>
      <vt:lpstr>MOIMS/SOIS Integrated, Case 4</vt:lpstr>
      <vt:lpstr>Communication between MOIMS Applications Onboard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 Krosley</dc:creator>
  <cp:lastModifiedBy>Peter Shames</cp:lastModifiedBy>
  <cp:revision>136</cp:revision>
  <dcterms:created xsi:type="dcterms:W3CDTF">2019-01-13T18:01:05Z</dcterms:created>
  <dcterms:modified xsi:type="dcterms:W3CDTF">2019-05-09T17:12:15Z</dcterms:modified>
</cp:coreProperties>
</file>