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704" r:id="rId5"/>
    <p:sldId id="707" r:id="rId6"/>
    <p:sldId id="702" r:id="rId7"/>
    <p:sldId id="709" r:id="rId8"/>
    <p:sldId id="710" r:id="rId9"/>
    <p:sldId id="708" r:id="rId10"/>
    <p:sldId id="703" r:id="rId11"/>
    <p:sldId id="705" r:id="rId12"/>
    <p:sldId id="706" r:id="rId13"/>
    <p:sldId id="698" r:id="rId14"/>
    <p:sldId id="700" r:id="rId15"/>
    <p:sldId id="701" r:id="rId16"/>
    <p:sldId id="697" r:id="rId17"/>
  </p:sldIdLst>
  <p:sldSz cx="9144000" cy="6858000" type="letter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FF00"/>
    <a:srgbClr val="000099"/>
    <a:srgbClr val="CC00CC"/>
    <a:srgbClr val="CA0A02"/>
    <a:srgbClr val="FFCCCC"/>
    <a:srgbClr val="CC3300"/>
    <a:srgbClr val="3399FF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04" autoAdjust="0"/>
    <p:restoredTop sz="95164" autoAdjust="0"/>
  </p:normalViewPr>
  <p:slideViewPr>
    <p:cSldViewPr>
      <p:cViewPr varScale="1">
        <p:scale>
          <a:sx n="111" d="100"/>
          <a:sy n="111" d="100"/>
        </p:scale>
        <p:origin x="917" y="82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846" y="-8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4479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t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98" y="2"/>
            <a:ext cx="2944479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t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b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98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b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 i="1"/>
            </a:lvl1pPr>
          </a:lstStyle>
          <a:p>
            <a:pPr>
              <a:defRPr/>
            </a:pPr>
            <a:fld id="{EE01F1BF-2225-43BA-81B9-E4E6CF12C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34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4479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t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98" y="2"/>
            <a:ext cx="2944479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t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b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98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b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 i="1"/>
            </a:lvl1pPr>
          </a:lstStyle>
          <a:p>
            <a:pPr>
              <a:defRPr/>
            </a:pPr>
            <a:fld id="{E497C465-78D7-4632-93E6-4724FE320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245" y="4716237"/>
            <a:ext cx="4983191" cy="446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4" tIns="46798" rIns="95264" bIns="46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52475"/>
            <a:ext cx="4941887" cy="3706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11746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573" y="1524000"/>
            <a:ext cx="8015287" cy="4652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ISYS Title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15888" y="71438"/>
            <a:ext cx="88979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672" y="6435725"/>
            <a:ext cx="5336640" cy="288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B8B8B"/>
                </a:solidFill>
              </a:defRPr>
            </a:lvl1pPr>
          </a:lstStyle>
          <a:p>
            <a:r>
              <a:rPr lang="en-GB"/>
              <a:t>SCISYS Presentation Title</a:t>
            </a:r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24688" y="6435725"/>
            <a:ext cx="500062" cy="2921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GB" sz="10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FAAD83B-D0F9-4FC9-98B3-4FF9D03090A9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3" name="Round Single Corner Rectangle 12"/>
          <p:cNvSpPr/>
          <p:nvPr userDrawn="1"/>
        </p:nvSpPr>
        <p:spPr>
          <a:xfrm flipV="1">
            <a:off x="7018338" y="6435725"/>
            <a:ext cx="503237" cy="292100"/>
          </a:xfrm>
          <a:prstGeom prst="round1Rect">
            <a:avLst>
              <a:gd name="adj" fmla="val 38666"/>
            </a:avLst>
          </a:prstGeom>
          <a:ln>
            <a:solidFill>
              <a:schemeClr val="bg1">
                <a:lumMod val="85000"/>
              </a:schemeClr>
            </a:solidFill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dirty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170917" y="6435725"/>
            <a:ext cx="1376747" cy="2921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GB" sz="1000" smtClean="0">
                <a:solidFill>
                  <a:srgbClr val="8B8B8B"/>
                </a:solidFill>
              </a:defRPr>
            </a:lvl1pPr>
          </a:lstStyle>
          <a:p>
            <a:fld id="{F9DD8A2A-135E-4ADD-8866-1E36B0BFE4C4}" type="datetime4">
              <a:rPr lang="en-GB" smtClean="0"/>
              <a:t>19 April 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08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9" name="Line 829"/>
          <p:cNvSpPr>
            <a:spLocks noChangeShapeType="1"/>
          </p:cNvSpPr>
          <p:nvPr userDrawn="1"/>
        </p:nvSpPr>
        <p:spPr bwMode="auto">
          <a:xfrm>
            <a:off x="487363" y="8382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27" name="Rectangle 20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3888" y="1544638"/>
            <a:ext cx="8015287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204" tIns="39889" rIns="81204" bIns="39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40641" name="Rectangle 2017"/>
          <p:cNvSpPr>
            <a:spLocks noChangeArrowheads="1"/>
          </p:cNvSpPr>
          <p:nvPr userDrawn="1"/>
        </p:nvSpPr>
        <p:spPr bwMode="auto">
          <a:xfrm>
            <a:off x="8584862" y="6503089"/>
            <a:ext cx="322813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fld id="{0140F456-BBCF-4FD1-9FA7-CA26CF987BA2}" type="slidenum">
              <a:rPr lang="en-US" sz="1000" b="1" smtClean="0">
                <a:solidFill>
                  <a:srgbClr val="333399"/>
                </a:solidFill>
                <a:latin typeface="Arial" charset="0"/>
              </a:rPr>
              <a:t>‹#›</a:t>
            </a:fld>
            <a:endParaRPr lang="en-US" sz="1000" b="1" dirty="0">
              <a:solidFill>
                <a:srgbClr val="333399"/>
              </a:solidFill>
              <a:latin typeface="Arial" charset="0"/>
            </a:endParaRPr>
          </a:p>
        </p:txBody>
      </p:sp>
      <p:pic>
        <p:nvPicPr>
          <p:cNvPr id="1029" name="Picture 202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65088"/>
            <a:ext cx="14097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017"/>
          <p:cNvSpPr>
            <a:spLocks noChangeArrowheads="1"/>
          </p:cNvSpPr>
          <p:nvPr userDrawn="1"/>
        </p:nvSpPr>
        <p:spPr bwMode="auto">
          <a:xfrm>
            <a:off x="101806" y="6517680"/>
            <a:ext cx="1044164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b="1" baseline="0" dirty="0">
                <a:solidFill>
                  <a:srgbClr val="333399"/>
                </a:solidFill>
                <a:latin typeface="Arial" charset="0"/>
              </a:rPr>
              <a:t> October </a:t>
            </a:r>
            <a:r>
              <a:rPr lang="en-US" sz="1000" b="1" dirty="0">
                <a:solidFill>
                  <a:srgbClr val="333399"/>
                </a:solidFill>
                <a:latin typeface="Arial" charset="0"/>
              </a:rPr>
              <a:t>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53" r:id="rId4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Common Mission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356" y="1219200"/>
            <a:ext cx="8015287" cy="5257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Given a goal to enable common ground systems to perform mission operations across spacecraft</a:t>
            </a:r>
          </a:p>
          <a:p>
            <a:r>
              <a:rPr lang="en-US" dirty="0" smtClean="0"/>
              <a:t>And spacecraft subsystem commands and telemetry are contained in CCSDS space packets</a:t>
            </a:r>
          </a:p>
          <a:p>
            <a:r>
              <a:rPr lang="en-US" dirty="0" smtClean="0"/>
              <a:t>And Space packets are transported over several protocols with very different interaction patterns and timings</a:t>
            </a:r>
          </a:p>
          <a:p>
            <a:pPr lvl="1"/>
            <a:r>
              <a:rPr lang="en-US" dirty="0" smtClean="0"/>
              <a:t>CCSDS AOS, COP-1, DTN, as files over CFDP</a:t>
            </a:r>
          </a:p>
          <a:p>
            <a:r>
              <a:rPr lang="en-US" dirty="0" smtClean="0"/>
              <a:t>And </a:t>
            </a:r>
            <a:r>
              <a:rPr lang="en-US" dirty="0" smtClean="0"/>
              <a:t>Onboard </a:t>
            </a:r>
            <a:r>
              <a:rPr lang="en-US" dirty="0" smtClean="0"/>
              <a:t>application software must be targeted to the software and avionics architecture</a:t>
            </a:r>
          </a:p>
          <a:p>
            <a:pPr lvl="1"/>
            <a:r>
              <a:rPr lang="en-US" dirty="0" smtClean="0"/>
              <a:t>Software framework, operating system, language (C, C++ …), real-time environment (threads, process, I/O),  distributed across processors and/or partitions</a:t>
            </a:r>
          </a:p>
          <a:p>
            <a:pPr lvl="1"/>
            <a:r>
              <a:rPr lang="en-US" dirty="0" smtClean="0"/>
              <a:t>Avionics architectures evolve </a:t>
            </a:r>
            <a:r>
              <a:rPr lang="en-US" sz="2000" dirty="0" smtClean="0"/>
              <a:t>(Software interfaces can remain )</a:t>
            </a:r>
            <a:endParaRPr lang="en-US" dirty="0" smtClean="0"/>
          </a:p>
          <a:p>
            <a:pPr lvl="2"/>
            <a:r>
              <a:rPr lang="en-US" sz="1800" dirty="0" smtClean="0"/>
              <a:t>Processors improve, multicore, distribution, Integrated Modular Avionics concepts…</a:t>
            </a:r>
          </a:p>
          <a:p>
            <a:pPr lvl="2"/>
            <a:r>
              <a:rPr lang="en-US" sz="1800" dirty="0" err="1" smtClean="0"/>
              <a:t>Cubesats</a:t>
            </a:r>
            <a:r>
              <a:rPr lang="en-US" sz="1800" dirty="0" smtClean="0"/>
              <a:t> are very different than a deep space or human rated vehicle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455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SEDS?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119" y="1417638"/>
            <a:ext cx="8122158" cy="4754562"/>
          </a:xfrm>
        </p:spPr>
        <p:txBody>
          <a:bodyPr/>
          <a:lstStyle/>
          <a:p>
            <a:r>
              <a:rPr lang="en-US" sz="3200" dirty="0" smtClean="0"/>
              <a:t>SEDS is: …</a:t>
            </a:r>
          </a:p>
          <a:p>
            <a:pPr lvl="1"/>
            <a:r>
              <a:rPr lang="en-US" sz="2800" dirty="0" smtClean="0"/>
              <a:t>SOIS Electronic Data Sheet</a:t>
            </a:r>
          </a:p>
          <a:p>
            <a:pPr lvl="1"/>
            <a:r>
              <a:rPr lang="en-US" sz="2800" dirty="0" smtClean="0"/>
              <a:t>An XML Schema</a:t>
            </a:r>
          </a:p>
          <a:p>
            <a:pPr lvl="1"/>
            <a:r>
              <a:rPr lang="en-US" sz="2800" dirty="0" smtClean="0"/>
              <a:t>Based on the XTCE schema types – but extended and refactored to be more domain specific</a:t>
            </a:r>
          </a:p>
          <a:p>
            <a:pPr lvl="2"/>
            <a:r>
              <a:rPr lang="en-US" sz="2800" dirty="0" smtClean="0"/>
              <a:t>That domain being flight software and devices attached through a </a:t>
            </a:r>
            <a:r>
              <a:rPr lang="en-US" sz="2800" dirty="0" err="1" smtClean="0"/>
              <a:t>subnetwork</a:t>
            </a:r>
            <a:endParaRPr lang="en-US" sz="2800" dirty="0" smtClean="0"/>
          </a:p>
          <a:p>
            <a:pPr lvl="1"/>
            <a:r>
              <a:rPr lang="en-US" sz="2800" dirty="0" smtClean="0"/>
              <a:t>A “FSW meta language” by which a tool will read SEDs XML files and </a:t>
            </a:r>
            <a:r>
              <a:rPr lang="en-US" sz="2800" dirty="0" err="1" smtClean="0"/>
              <a:t>autogenerate</a:t>
            </a:r>
            <a:r>
              <a:rPr lang="en-US" sz="2800" dirty="0" smtClean="0"/>
              <a:t> portions of the onboard flight software</a:t>
            </a:r>
          </a:p>
        </p:txBody>
      </p:sp>
    </p:spTree>
    <p:extLst>
      <p:ext uri="{BB962C8B-B14F-4D97-AF65-F5344CB8AC3E}">
        <p14:creationId xmlns:p14="http://schemas.microsoft.com/office/powerpoint/2010/main" val="3850117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Mission Use of SOIS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356" y="1219200"/>
            <a:ext cx="8015287" cy="4652962"/>
          </a:xfrm>
        </p:spPr>
        <p:txBody>
          <a:bodyPr/>
          <a:lstStyle/>
          <a:p>
            <a:r>
              <a:rPr lang="en-US" dirty="0" smtClean="0"/>
              <a:t>Current use of SEDS for software components is limited to command and telemetry interfaces over a message service</a:t>
            </a:r>
          </a:p>
          <a:p>
            <a:r>
              <a:rPr lang="en-US" dirty="0" smtClean="0"/>
              <a:t>Device SEDS describes interface to flight software from a </a:t>
            </a:r>
            <a:r>
              <a:rPr lang="en-US" dirty="0" err="1" smtClean="0"/>
              <a:t>subnetworked</a:t>
            </a:r>
            <a:r>
              <a:rPr lang="en-US" dirty="0" smtClean="0"/>
              <a:t> connected device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130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498" y="0"/>
            <a:ext cx="8229600" cy="487362"/>
          </a:xfrm>
        </p:spPr>
        <p:txBody>
          <a:bodyPr/>
          <a:lstStyle/>
          <a:p>
            <a:pPr algn="ctr"/>
            <a:r>
              <a:rPr lang="en-US" sz="2400" dirty="0" smtClean="0"/>
              <a:t>Current SOIS Focus: </a:t>
            </a:r>
            <a:br>
              <a:rPr lang="en-US" sz="2400" dirty="0" smtClean="0"/>
            </a:br>
            <a:r>
              <a:rPr lang="en-US" sz="2400" dirty="0" smtClean="0"/>
              <a:t>Definition and Use of EDS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8312150" cy="43706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2687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ARINC 653 System Architecture</a:t>
            </a: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629400"/>
            <a:ext cx="1905000" cy="1524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Page </a:t>
            </a:r>
            <a:fld id="{2819C459-5912-42EB-A9D7-91613467908E}" type="slidenum">
              <a:rPr lang="en-US"/>
              <a:pPr/>
              <a:t>13</a:t>
            </a:fld>
            <a:endParaRPr lang="en-US"/>
          </a:p>
        </p:txBody>
      </p:sp>
      <p:sp>
        <p:nvSpPr>
          <p:cNvPr id="7373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7772400" cy="3276600"/>
          </a:xfrm>
        </p:spPr>
        <p:txBody>
          <a:bodyPr/>
          <a:lstStyle/>
          <a:p>
            <a:pPr eaLnBrk="1" hangingPunct="1"/>
            <a:r>
              <a:rPr lang="en-US" sz="1800" dirty="0" smtClean="0">
                <a:ea typeface="ＭＳ Ｐゴシック"/>
                <a:cs typeface="ＭＳ Ｐゴシック"/>
              </a:rPr>
              <a:t>Applications are partitioned into separate hardware protected memory</a:t>
            </a:r>
          </a:p>
          <a:p>
            <a:pPr eaLnBrk="1" hangingPunct="1"/>
            <a:r>
              <a:rPr lang="en-US" sz="1800" dirty="0" smtClean="0">
                <a:ea typeface="ＭＳ Ｐゴシック"/>
                <a:cs typeface="ＭＳ Ｐゴシック"/>
              </a:rPr>
              <a:t>Applications are on fixed schedules with a fixed time allocation</a:t>
            </a:r>
          </a:p>
          <a:p>
            <a:pPr eaLnBrk="1" hangingPunct="1"/>
            <a:r>
              <a:rPr lang="en-US" sz="1800" dirty="0" smtClean="0">
                <a:ea typeface="ＭＳ Ｐゴシック"/>
                <a:cs typeface="ＭＳ Ｐゴシック"/>
              </a:rPr>
              <a:t>Misbehaving applications cannot affect other applications</a:t>
            </a:r>
          </a:p>
          <a:p>
            <a:pPr eaLnBrk="1" hangingPunct="1"/>
            <a:r>
              <a:rPr lang="en-US" sz="1800" dirty="0" smtClean="0">
                <a:ea typeface="ＭＳ Ｐゴシック"/>
                <a:cs typeface="ＭＳ Ｐゴシック"/>
              </a:rPr>
              <a:t>Can mix critical and non-critical applications an the same processor	</a:t>
            </a:r>
          </a:p>
          <a:p>
            <a:pPr eaLnBrk="1" hangingPunct="1"/>
            <a:r>
              <a:rPr lang="en-US" sz="1800" dirty="0" smtClean="0">
                <a:ea typeface="ＭＳ Ｐゴシック"/>
                <a:cs typeface="ＭＳ Ｐゴシック"/>
              </a:rPr>
              <a:t>System designers allocate processor MIPS, memory, and I/O to each application partition:</a:t>
            </a:r>
          </a:p>
          <a:p>
            <a:pPr lvl="1" eaLnBrk="1" hangingPunct="1">
              <a:buFont typeface="Lucida Grande" pitchFamily="1" charset="0"/>
              <a:buNone/>
            </a:pPr>
            <a:endParaRPr lang="en-US" sz="1600" dirty="0" smtClean="0">
              <a:ea typeface="ＭＳ Ｐゴシック"/>
            </a:endParaRPr>
          </a:p>
        </p:txBody>
      </p:sp>
      <p:pic>
        <p:nvPicPr>
          <p:cNvPr id="7373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3802" y="2628900"/>
            <a:ext cx="6019800" cy="3702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163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dirty="0" smtClean="0"/>
              <a:t>Moving MO Onboard 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86" y="1295400"/>
            <a:ext cx="8015287" cy="4652962"/>
          </a:xfrm>
        </p:spPr>
        <p:txBody>
          <a:bodyPr/>
          <a:lstStyle/>
          <a:p>
            <a:r>
              <a:rPr lang="en-US" dirty="0" smtClean="0"/>
              <a:t>High frequency control loops need to be implemented onboard</a:t>
            </a:r>
          </a:p>
          <a:p>
            <a:r>
              <a:rPr lang="en-US" dirty="0" smtClean="0"/>
              <a:t>Consequently MOIMS has always foreseen implementing services </a:t>
            </a:r>
            <a:r>
              <a:rPr lang="en-US" dirty="0" smtClean="0"/>
              <a:t>onboard as shown in the following chart 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7014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413"/>
          </a:xfrm>
        </p:spPr>
        <p:txBody>
          <a:bodyPr/>
          <a:lstStyle/>
          <a:p>
            <a:r>
              <a:rPr lang="en-US" dirty="0" smtClean="0"/>
              <a:t>Mission Operations View of Spacecraft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0825" y="1268413"/>
            <a:ext cx="1944688" cy="4608512"/>
          </a:xfrm>
          <a:prstGeom prst="rect">
            <a:avLst/>
          </a:prstGeom>
          <a:solidFill>
            <a:srgbClr val="AAC9E9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18000" tIns="18000" rIns="18000" bIns="180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136798"/>
                </a:solidFill>
                <a:effectLst/>
                <a:uLnTx/>
                <a:uFillTx/>
                <a:latin typeface="Tahoma" panose="020B0604030504040204" pitchFamily="34" charset="0"/>
              </a:rPr>
              <a:t>Ground Segment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11413" y="1268413"/>
            <a:ext cx="6481762" cy="4608512"/>
          </a:xfrm>
          <a:prstGeom prst="rect">
            <a:avLst/>
          </a:prstGeom>
          <a:solidFill>
            <a:srgbClr val="AAC9E9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18000" tIns="18000" rIns="18000" bIns="180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136798"/>
                </a:solidFill>
                <a:effectLst/>
                <a:uLnTx/>
                <a:uFillTx/>
                <a:latin typeface="Tahoma" panose="020B0604030504040204" pitchFamily="34" charset="0"/>
              </a:rPr>
              <a:t>Space Segment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3850" y="1628775"/>
            <a:ext cx="1800225" cy="3960813"/>
          </a:xfrm>
          <a:prstGeom prst="rect">
            <a:avLst/>
          </a:prstGeom>
          <a:solidFill>
            <a:srgbClr val="136798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</a:rPr>
              <a:t>MCS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84438" y="3429000"/>
            <a:ext cx="1873250" cy="2160588"/>
          </a:xfrm>
          <a:prstGeom prst="rect">
            <a:avLst/>
          </a:prstGeom>
          <a:solidFill>
            <a:srgbClr val="136798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</a:rPr>
              <a:t>TM/TC Device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427538" y="1628775"/>
            <a:ext cx="4392612" cy="3960813"/>
          </a:xfrm>
          <a:prstGeom prst="rect">
            <a:avLst/>
          </a:prstGeom>
          <a:solidFill>
            <a:srgbClr val="136798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</a:rPr>
              <a:t>OBC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95288" y="1989138"/>
            <a:ext cx="1655762" cy="720725"/>
          </a:xfrm>
          <a:prstGeom prst="rect">
            <a:avLst/>
          </a:prstGeom>
          <a:solidFill>
            <a:srgbClr val="98D0F1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GB" sz="1000" smtClean="0">
                <a:solidFill>
                  <a:srgbClr val="136798"/>
                </a:solidFill>
                <a:latin typeface="Tahoma" panose="020B0604030504040204" pitchFamily="34" charset="0"/>
              </a:rPr>
              <a:t>MO Applications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555875" y="5084763"/>
            <a:ext cx="792163" cy="360362"/>
          </a:xfrm>
          <a:prstGeom prst="rect">
            <a:avLst/>
          </a:prstGeom>
          <a:solidFill>
            <a:srgbClr val="F9E200"/>
          </a:solidFill>
          <a:ln w="9525" algn="ctr">
            <a:solidFill>
              <a:srgbClr val="DABB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Space Data Link</a:t>
            </a:r>
          </a:p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Protocols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27088" y="5084763"/>
            <a:ext cx="792162" cy="360362"/>
          </a:xfrm>
          <a:prstGeom prst="rect">
            <a:avLst/>
          </a:prstGeom>
          <a:solidFill>
            <a:srgbClr val="F9E200"/>
          </a:solidFill>
          <a:ln w="9525" algn="ctr">
            <a:solidFill>
              <a:srgbClr val="DABB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Space Data Link</a:t>
            </a:r>
          </a:p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Protocols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492500" y="4724400"/>
            <a:ext cx="5256213" cy="217488"/>
          </a:xfrm>
          <a:prstGeom prst="rect">
            <a:avLst/>
          </a:prstGeom>
          <a:solidFill>
            <a:srgbClr val="319B1F"/>
          </a:solidFill>
          <a:ln w="9525" algn="ctr">
            <a:solidFill>
              <a:srgbClr val="1866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smtClean="0">
                <a:solidFill>
                  <a:srgbClr val="FFFFFF"/>
                </a:solidFill>
                <a:latin typeface="Tahoma" panose="020B0604030504040204" pitchFamily="34" charset="0"/>
              </a:rPr>
              <a:t>Spacecraft Transfer Layer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492500" y="5084763"/>
            <a:ext cx="792163" cy="360362"/>
          </a:xfrm>
          <a:prstGeom prst="rect">
            <a:avLst/>
          </a:prstGeom>
          <a:solidFill>
            <a:srgbClr val="319B1F"/>
          </a:solidFill>
          <a:ln w="9525" algn="ctr">
            <a:solidFill>
              <a:srgbClr val="1866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smtClean="0">
                <a:solidFill>
                  <a:srgbClr val="FFFFFF"/>
                </a:solidFill>
                <a:latin typeface="Tahoma" panose="020B0604030504040204" pitchFamily="34" charset="0"/>
              </a:rPr>
              <a:t>Subnetwork</a:t>
            </a:r>
          </a:p>
          <a:p>
            <a:pPr algn="ctr"/>
            <a:r>
              <a:rPr lang="en-GB" sz="800" smtClean="0">
                <a:solidFill>
                  <a:srgbClr val="FFFFFF"/>
                </a:solidFill>
                <a:latin typeface="Tahoma" panose="020B0604030504040204" pitchFamily="34" charset="0"/>
              </a:rPr>
              <a:t>Packet</a:t>
            </a:r>
          </a:p>
          <a:p>
            <a:pPr algn="ctr"/>
            <a:r>
              <a:rPr lang="en-GB" sz="800" smtClean="0">
                <a:solidFill>
                  <a:srgbClr val="FFFFFF"/>
                </a:solidFill>
                <a:latin typeface="Tahoma" panose="020B0604030504040204" pitchFamily="34" charset="0"/>
              </a:rPr>
              <a:t>Service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00563" y="5084763"/>
            <a:ext cx="647700" cy="360362"/>
          </a:xfrm>
          <a:prstGeom prst="rect">
            <a:avLst/>
          </a:prstGeom>
          <a:solidFill>
            <a:srgbClr val="319B1F"/>
          </a:solidFill>
          <a:ln w="9525" algn="ctr">
            <a:solidFill>
              <a:srgbClr val="1866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smtClean="0">
                <a:solidFill>
                  <a:srgbClr val="FFFFFF"/>
                </a:solidFill>
                <a:latin typeface="Tahoma" panose="020B0604030504040204" pitchFamily="34" charset="0"/>
              </a:rPr>
              <a:t>Subnetwork</a:t>
            </a:r>
          </a:p>
          <a:p>
            <a:pPr algn="ctr"/>
            <a:r>
              <a:rPr lang="en-GB" sz="800" smtClean="0">
                <a:solidFill>
                  <a:srgbClr val="FFFFFF"/>
                </a:solidFill>
                <a:latin typeface="Tahoma" panose="020B0604030504040204" pitchFamily="34" charset="0"/>
              </a:rPr>
              <a:t>Packet</a:t>
            </a:r>
          </a:p>
          <a:p>
            <a:pPr algn="ctr"/>
            <a:r>
              <a:rPr lang="en-GB" sz="800" smtClean="0">
                <a:solidFill>
                  <a:srgbClr val="FFFFFF"/>
                </a:solidFill>
                <a:latin typeface="Tahoma" panose="020B0604030504040204" pitchFamily="34" charset="0"/>
              </a:rPr>
              <a:t>Service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555875" y="4005263"/>
            <a:ext cx="1728788" cy="360362"/>
          </a:xfrm>
          <a:prstGeom prst="rect">
            <a:avLst/>
          </a:prstGeom>
          <a:solidFill>
            <a:srgbClr val="F9E200"/>
          </a:solidFill>
          <a:ln w="9525" algn="ctr">
            <a:solidFill>
              <a:srgbClr val="DABB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CCSDS Packet Router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64163" y="5084763"/>
            <a:ext cx="792162" cy="360362"/>
          </a:xfrm>
          <a:prstGeom prst="rect">
            <a:avLst/>
          </a:prstGeom>
          <a:solidFill>
            <a:srgbClr val="319B1F"/>
          </a:solidFill>
          <a:ln w="9525" algn="ctr">
            <a:solidFill>
              <a:srgbClr val="1866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smtClean="0">
                <a:solidFill>
                  <a:srgbClr val="FFFFFF"/>
                </a:solidFill>
                <a:latin typeface="Tahoma" panose="020B0604030504040204" pitchFamily="34" charset="0"/>
              </a:rPr>
              <a:t>Subnetwork</a:t>
            </a:r>
          </a:p>
          <a:p>
            <a:pPr algn="ctr"/>
            <a:r>
              <a:rPr lang="en-GB" sz="800" smtClean="0">
                <a:solidFill>
                  <a:srgbClr val="FFFFFF"/>
                </a:solidFill>
                <a:latin typeface="Tahoma" panose="020B0604030504040204" pitchFamily="34" charset="0"/>
              </a:rPr>
              <a:t>Memory Access</a:t>
            </a:r>
          </a:p>
          <a:p>
            <a:pPr algn="ctr"/>
            <a:r>
              <a:rPr lang="en-GB" sz="800" smtClean="0">
                <a:solidFill>
                  <a:srgbClr val="FFFFFF"/>
                </a:solidFill>
                <a:latin typeface="Tahoma" panose="020B0604030504040204" pitchFamily="34" charset="0"/>
              </a:rPr>
              <a:t>Service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227763" y="5084763"/>
            <a:ext cx="792162" cy="360362"/>
          </a:xfrm>
          <a:prstGeom prst="rect">
            <a:avLst/>
          </a:prstGeom>
          <a:solidFill>
            <a:srgbClr val="319B1F"/>
          </a:solidFill>
          <a:ln w="9525" algn="ctr">
            <a:solidFill>
              <a:srgbClr val="1866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smtClean="0">
                <a:solidFill>
                  <a:srgbClr val="FFFFFF"/>
                </a:solidFill>
                <a:latin typeface="Tahoma" panose="020B0604030504040204" pitchFamily="34" charset="0"/>
              </a:rPr>
              <a:t>Subnetwork</a:t>
            </a:r>
          </a:p>
          <a:p>
            <a:pPr algn="ctr"/>
            <a:r>
              <a:rPr lang="en-GB" sz="800" smtClean="0">
                <a:solidFill>
                  <a:srgbClr val="FFFFFF"/>
                </a:solidFill>
                <a:latin typeface="Tahoma" panose="020B0604030504040204" pitchFamily="34" charset="0"/>
              </a:rPr>
              <a:t>Synchronisation</a:t>
            </a:r>
          </a:p>
          <a:p>
            <a:pPr algn="ctr"/>
            <a:r>
              <a:rPr lang="en-GB" sz="800" smtClean="0">
                <a:solidFill>
                  <a:srgbClr val="FFFFFF"/>
                </a:solidFill>
                <a:latin typeface="Tahoma" panose="020B0604030504040204" pitchFamily="34" charset="0"/>
              </a:rPr>
              <a:t>Service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092950" y="5084763"/>
            <a:ext cx="792163" cy="360362"/>
          </a:xfrm>
          <a:prstGeom prst="rect">
            <a:avLst/>
          </a:prstGeom>
          <a:solidFill>
            <a:srgbClr val="319B1F"/>
          </a:solidFill>
          <a:ln w="9525" algn="ctr">
            <a:solidFill>
              <a:srgbClr val="1866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smtClean="0">
                <a:solidFill>
                  <a:srgbClr val="FFFFFF"/>
                </a:solidFill>
                <a:latin typeface="Tahoma" panose="020B0604030504040204" pitchFamily="34" charset="0"/>
              </a:rPr>
              <a:t>Subnetwork</a:t>
            </a:r>
          </a:p>
          <a:p>
            <a:pPr algn="ctr"/>
            <a:r>
              <a:rPr lang="en-GB" sz="800" smtClean="0">
                <a:solidFill>
                  <a:srgbClr val="FFFFFF"/>
                </a:solidFill>
                <a:latin typeface="Tahoma" panose="020B0604030504040204" pitchFamily="34" charset="0"/>
              </a:rPr>
              <a:t>Device Discovery</a:t>
            </a:r>
          </a:p>
          <a:p>
            <a:pPr algn="ctr"/>
            <a:r>
              <a:rPr lang="en-GB" sz="800" smtClean="0">
                <a:solidFill>
                  <a:srgbClr val="FFFFFF"/>
                </a:solidFill>
                <a:latin typeface="Tahoma" panose="020B0604030504040204" pitchFamily="34" charset="0"/>
              </a:rPr>
              <a:t>Service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956550" y="5084763"/>
            <a:ext cx="792163" cy="360362"/>
          </a:xfrm>
          <a:prstGeom prst="rect">
            <a:avLst/>
          </a:prstGeom>
          <a:solidFill>
            <a:srgbClr val="319B1F"/>
          </a:solidFill>
          <a:ln w="9525" algn="ctr">
            <a:solidFill>
              <a:srgbClr val="1866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smtClean="0">
                <a:solidFill>
                  <a:srgbClr val="FFFFFF"/>
                </a:solidFill>
                <a:latin typeface="Tahoma" panose="020B0604030504040204" pitchFamily="34" charset="0"/>
              </a:rPr>
              <a:t>Subnetwork</a:t>
            </a:r>
          </a:p>
          <a:p>
            <a:pPr algn="ctr"/>
            <a:r>
              <a:rPr lang="en-GB" sz="800" smtClean="0">
                <a:solidFill>
                  <a:srgbClr val="FFFFFF"/>
                </a:solidFill>
                <a:latin typeface="Tahoma" panose="020B0604030504040204" pitchFamily="34" charset="0"/>
              </a:rPr>
              <a:t>Test</a:t>
            </a:r>
          </a:p>
          <a:p>
            <a:pPr algn="ctr"/>
            <a:r>
              <a:rPr lang="en-GB" sz="800" smtClean="0">
                <a:solidFill>
                  <a:srgbClr val="FFFFFF"/>
                </a:solidFill>
                <a:latin typeface="Tahoma" panose="020B0604030504040204" pitchFamily="34" charset="0"/>
              </a:rPr>
              <a:t>Service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500563" y="3644900"/>
            <a:ext cx="647700" cy="720725"/>
          </a:xfrm>
          <a:prstGeom prst="rect">
            <a:avLst/>
          </a:prstGeom>
          <a:solidFill>
            <a:srgbClr val="F9E200"/>
          </a:solidFill>
          <a:ln w="9525" algn="ctr">
            <a:solidFill>
              <a:srgbClr val="DABB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Space</a:t>
            </a:r>
          </a:p>
          <a:p>
            <a:pPr algn="ctr"/>
            <a:r>
              <a:rPr lang="en-GB" sz="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Network</a:t>
            </a:r>
          </a:p>
          <a:p>
            <a:pPr algn="ctr"/>
            <a:r>
              <a:rPr lang="en-GB" sz="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Protocols</a:t>
            </a:r>
          </a:p>
          <a:p>
            <a:pPr algn="ctr"/>
            <a:r>
              <a:rPr lang="en-GB" sz="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(e.g. Space</a:t>
            </a:r>
          </a:p>
          <a:p>
            <a:pPr algn="ctr"/>
            <a:r>
              <a:rPr lang="en-GB" sz="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Packet)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27088" y="3644900"/>
            <a:ext cx="792162" cy="720725"/>
          </a:xfrm>
          <a:prstGeom prst="rect">
            <a:avLst/>
          </a:prstGeom>
          <a:solidFill>
            <a:srgbClr val="F9E200"/>
          </a:solidFill>
          <a:ln w="9525" algn="ctr">
            <a:solidFill>
              <a:srgbClr val="DABB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Space Network</a:t>
            </a:r>
          </a:p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Protocols</a:t>
            </a:r>
          </a:p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(e.g. Space</a:t>
            </a:r>
          </a:p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Packet)</a:t>
            </a:r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4500563" y="2925763"/>
            <a:ext cx="4248150" cy="288925"/>
          </a:xfrm>
          <a:prstGeom prst="rect">
            <a:avLst/>
          </a:prstGeom>
          <a:solidFill>
            <a:srgbClr val="98D0F1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000" i="1" dirty="0" smtClean="0">
                <a:solidFill>
                  <a:srgbClr val="136798"/>
                </a:solidFill>
                <a:latin typeface="Tahoma" panose="020B0604030504040204" pitchFamily="34" charset="0"/>
              </a:rPr>
              <a:t>Message  Layer</a:t>
            </a: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4500563" y="1989138"/>
            <a:ext cx="4248150" cy="720725"/>
          </a:xfrm>
          <a:prstGeom prst="rect">
            <a:avLst/>
          </a:prstGeom>
          <a:solidFill>
            <a:srgbClr val="98D0F1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GB" sz="1000" smtClean="0">
                <a:solidFill>
                  <a:srgbClr val="136798"/>
                </a:solidFill>
                <a:latin typeface="Tahoma" panose="020B0604030504040204" pitchFamily="34" charset="0"/>
              </a:rPr>
              <a:t>MO Applications</a:t>
            </a:r>
          </a:p>
        </p:txBody>
      </p:sp>
      <p:sp>
        <p:nvSpPr>
          <p:cNvPr id="24" name="Line 28"/>
          <p:cNvSpPr>
            <a:spLocks noChangeShapeType="1"/>
          </p:cNvSpPr>
          <p:nvPr/>
        </p:nvSpPr>
        <p:spPr bwMode="auto">
          <a:xfrm>
            <a:off x="6265863" y="3213100"/>
            <a:ext cx="0" cy="4318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srgbClr val="136798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25" name="Line 29"/>
          <p:cNvSpPr>
            <a:spLocks noChangeShapeType="1"/>
          </p:cNvSpPr>
          <p:nvPr/>
        </p:nvSpPr>
        <p:spPr bwMode="auto">
          <a:xfrm>
            <a:off x="6986588" y="2733675"/>
            <a:ext cx="0" cy="9112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srgbClr val="136798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cxnSp>
        <p:nvCxnSpPr>
          <p:cNvPr id="26" name="AutoShape 30"/>
          <p:cNvCxnSpPr>
            <a:cxnSpLocks noChangeShapeType="1"/>
          </p:cNvCxnSpPr>
          <p:nvPr/>
        </p:nvCxnSpPr>
        <p:spPr bwMode="auto">
          <a:xfrm flipH="1">
            <a:off x="5580063" y="3213100"/>
            <a:ext cx="1587" cy="430213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AutoShape 31"/>
          <p:cNvCxnSpPr>
            <a:cxnSpLocks noChangeShapeType="1"/>
            <a:stCxn id="56" idx="2"/>
            <a:endCxn id="21" idx="0"/>
          </p:cNvCxnSpPr>
          <p:nvPr/>
        </p:nvCxnSpPr>
        <p:spPr bwMode="auto">
          <a:xfrm>
            <a:off x="1223963" y="3213100"/>
            <a:ext cx="0" cy="431800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AutoShape 32"/>
          <p:cNvCxnSpPr>
            <a:cxnSpLocks noChangeShapeType="1"/>
            <a:stCxn id="21" idx="2"/>
            <a:endCxn id="11" idx="0"/>
          </p:cNvCxnSpPr>
          <p:nvPr/>
        </p:nvCxnSpPr>
        <p:spPr bwMode="auto">
          <a:xfrm>
            <a:off x="1223963" y="4365625"/>
            <a:ext cx="0" cy="7191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9" name="Line 33"/>
          <p:cNvSpPr>
            <a:spLocks noChangeShapeType="1"/>
          </p:cNvSpPr>
          <p:nvPr/>
        </p:nvSpPr>
        <p:spPr bwMode="auto">
          <a:xfrm>
            <a:off x="4811713" y="3213100"/>
            <a:ext cx="0" cy="4318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srgbClr val="136798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30" name="Line 34"/>
          <p:cNvSpPr>
            <a:spLocks noChangeShapeType="1"/>
          </p:cNvSpPr>
          <p:nvPr/>
        </p:nvSpPr>
        <p:spPr bwMode="auto">
          <a:xfrm>
            <a:off x="7705725" y="2705100"/>
            <a:ext cx="0" cy="9398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srgbClr val="136798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31" name="Line 35"/>
          <p:cNvSpPr>
            <a:spLocks noChangeShapeType="1"/>
          </p:cNvSpPr>
          <p:nvPr/>
        </p:nvSpPr>
        <p:spPr bwMode="auto">
          <a:xfrm>
            <a:off x="8431213" y="2705100"/>
            <a:ext cx="0" cy="9398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srgbClr val="136798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>
            <a:off x="4814888" y="4365625"/>
            <a:ext cx="6350" cy="7191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endParaRPr lang="en-US" sz="1200" b="1" smtClean="0">
              <a:solidFill>
                <a:srgbClr val="136798"/>
              </a:solidFill>
              <a:latin typeface="Tahoma" panose="020B0604030504040204" pitchFamily="34" charset="0"/>
            </a:endParaRPr>
          </a:p>
        </p:txBody>
      </p:sp>
      <p:sp>
        <p:nvSpPr>
          <p:cNvPr id="33" name="Line 37"/>
          <p:cNvSpPr>
            <a:spLocks noChangeShapeType="1"/>
          </p:cNvSpPr>
          <p:nvPr/>
        </p:nvSpPr>
        <p:spPr bwMode="auto">
          <a:xfrm>
            <a:off x="3883025" y="4365625"/>
            <a:ext cx="3175" cy="7191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endParaRPr lang="en-US" sz="1200" b="1" smtClean="0">
              <a:solidFill>
                <a:srgbClr val="136798"/>
              </a:solidFill>
              <a:latin typeface="Tahoma" panose="020B0604030504040204" pitchFamily="34" charset="0"/>
            </a:endParaRPr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 flipH="1">
            <a:off x="2954338" y="4362450"/>
            <a:ext cx="7937" cy="7223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endParaRPr lang="en-US" sz="1200" b="1" smtClean="0">
              <a:solidFill>
                <a:srgbClr val="136798"/>
              </a:solidFill>
              <a:latin typeface="Tahoma" panose="020B0604030504040204" pitchFamily="34" charset="0"/>
            </a:endParaRPr>
          </a:p>
        </p:txBody>
      </p:sp>
      <p:sp>
        <p:nvSpPr>
          <p:cNvPr id="35" name="Line 39"/>
          <p:cNvSpPr>
            <a:spLocks noChangeShapeType="1"/>
          </p:cNvSpPr>
          <p:nvPr/>
        </p:nvSpPr>
        <p:spPr bwMode="auto">
          <a:xfrm flipH="1">
            <a:off x="5546725" y="2714625"/>
            <a:ext cx="1588" cy="21113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srgbClr val="136798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36" name="Freeform 40"/>
          <p:cNvSpPr>
            <a:spLocks/>
          </p:cNvSpPr>
          <p:nvPr/>
        </p:nvSpPr>
        <p:spPr bwMode="auto">
          <a:xfrm>
            <a:off x="3886200" y="5445125"/>
            <a:ext cx="4478338" cy="360363"/>
          </a:xfrm>
          <a:custGeom>
            <a:avLst/>
            <a:gdLst>
              <a:gd name="T0" fmla="*/ 1092 w 1092"/>
              <a:gd name="T1" fmla="*/ 0 h 420"/>
              <a:gd name="T2" fmla="*/ 1092 w 1092"/>
              <a:gd name="T3" fmla="*/ 420 h 420"/>
              <a:gd name="T4" fmla="*/ 0 w 1092"/>
              <a:gd name="T5" fmla="*/ 420 h 420"/>
              <a:gd name="T6" fmla="*/ 0 w 1092"/>
              <a:gd name="T7" fmla="*/ 6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2" h="420">
                <a:moveTo>
                  <a:pt x="1092" y="0"/>
                </a:moveTo>
                <a:lnTo>
                  <a:pt x="1092" y="420"/>
                </a:lnTo>
                <a:lnTo>
                  <a:pt x="0" y="420"/>
                </a:lnTo>
                <a:lnTo>
                  <a:pt x="0" y="6"/>
                </a:lnTo>
              </a:path>
            </a:pathLst>
          </a:custGeom>
          <a:noFill/>
          <a:ln w="28575" cap="flat" cmpd="sng">
            <a:solidFill>
              <a:srgbClr val="319B1F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endParaRPr lang="en-US" sz="1200" b="1" smtClean="0">
              <a:solidFill>
                <a:srgbClr val="136798"/>
              </a:solidFill>
              <a:latin typeface="Tahoma" panose="020B0604030504040204" pitchFamily="34" charset="0"/>
            </a:endParaRPr>
          </a:p>
        </p:txBody>
      </p:sp>
      <p:sp>
        <p:nvSpPr>
          <p:cNvPr id="37" name="Line 41"/>
          <p:cNvSpPr>
            <a:spLocks noChangeShapeType="1"/>
          </p:cNvSpPr>
          <p:nvPr/>
        </p:nvSpPr>
        <p:spPr bwMode="auto">
          <a:xfrm flipV="1">
            <a:off x="4835525" y="5445125"/>
            <a:ext cx="0" cy="360363"/>
          </a:xfrm>
          <a:prstGeom prst="line">
            <a:avLst/>
          </a:prstGeom>
          <a:noFill/>
          <a:ln w="28575">
            <a:solidFill>
              <a:srgbClr val="319B1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endParaRPr lang="en-US" sz="1200" b="1" smtClean="0">
              <a:solidFill>
                <a:srgbClr val="136798"/>
              </a:solidFill>
              <a:latin typeface="Tahoma" panose="020B0604030504040204" pitchFamily="34" charset="0"/>
            </a:endParaRPr>
          </a:p>
        </p:txBody>
      </p:sp>
      <p:sp>
        <p:nvSpPr>
          <p:cNvPr id="38" name="Line 42"/>
          <p:cNvSpPr>
            <a:spLocks noChangeShapeType="1"/>
          </p:cNvSpPr>
          <p:nvPr/>
        </p:nvSpPr>
        <p:spPr bwMode="auto">
          <a:xfrm flipV="1">
            <a:off x="5772150" y="5445125"/>
            <a:ext cx="0" cy="360363"/>
          </a:xfrm>
          <a:prstGeom prst="line">
            <a:avLst/>
          </a:prstGeom>
          <a:noFill/>
          <a:ln w="28575">
            <a:solidFill>
              <a:srgbClr val="319B1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endParaRPr lang="en-US" sz="1200" b="1" smtClean="0">
              <a:solidFill>
                <a:srgbClr val="136798"/>
              </a:solidFill>
              <a:latin typeface="Tahoma" panose="020B0604030504040204" pitchFamily="34" charset="0"/>
            </a:endParaRPr>
          </a:p>
        </p:txBody>
      </p:sp>
      <p:sp>
        <p:nvSpPr>
          <p:cNvPr id="39" name="Line 43"/>
          <p:cNvSpPr>
            <a:spLocks noChangeShapeType="1"/>
          </p:cNvSpPr>
          <p:nvPr/>
        </p:nvSpPr>
        <p:spPr bwMode="auto">
          <a:xfrm flipV="1">
            <a:off x="6635750" y="5445125"/>
            <a:ext cx="0" cy="360363"/>
          </a:xfrm>
          <a:prstGeom prst="line">
            <a:avLst/>
          </a:prstGeom>
          <a:noFill/>
          <a:ln w="28575">
            <a:solidFill>
              <a:srgbClr val="319B1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endParaRPr lang="en-US" sz="1200" b="1" smtClean="0">
              <a:solidFill>
                <a:srgbClr val="136798"/>
              </a:solidFill>
              <a:latin typeface="Tahoma" panose="020B0604030504040204" pitchFamily="34" charset="0"/>
            </a:endParaRPr>
          </a:p>
        </p:txBody>
      </p:sp>
      <p:sp>
        <p:nvSpPr>
          <p:cNvPr id="40" name="Line 44"/>
          <p:cNvSpPr>
            <a:spLocks noChangeShapeType="1"/>
          </p:cNvSpPr>
          <p:nvPr/>
        </p:nvSpPr>
        <p:spPr bwMode="auto">
          <a:xfrm flipV="1">
            <a:off x="7499350" y="5445125"/>
            <a:ext cx="0" cy="360363"/>
          </a:xfrm>
          <a:prstGeom prst="line">
            <a:avLst/>
          </a:prstGeom>
          <a:noFill/>
          <a:ln w="28575">
            <a:solidFill>
              <a:srgbClr val="319B1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endParaRPr lang="en-US" sz="1200" b="1" smtClean="0">
              <a:solidFill>
                <a:srgbClr val="136798"/>
              </a:solidFill>
              <a:latin typeface="Tahoma" panose="020B0604030504040204" pitchFamily="34" charset="0"/>
            </a:endParaRPr>
          </a:p>
        </p:txBody>
      </p:sp>
      <p:sp>
        <p:nvSpPr>
          <p:cNvPr id="41" name="Freeform 45"/>
          <p:cNvSpPr>
            <a:spLocks/>
          </p:cNvSpPr>
          <p:nvPr/>
        </p:nvSpPr>
        <p:spPr bwMode="auto">
          <a:xfrm>
            <a:off x="1211263" y="5445125"/>
            <a:ext cx="1738312" cy="663575"/>
          </a:xfrm>
          <a:custGeom>
            <a:avLst/>
            <a:gdLst>
              <a:gd name="T0" fmla="*/ 1092 w 1092"/>
              <a:gd name="T1" fmla="*/ 0 h 420"/>
              <a:gd name="T2" fmla="*/ 1092 w 1092"/>
              <a:gd name="T3" fmla="*/ 420 h 420"/>
              <a:gd name="T4" fmla="*/ 0 w 1092"/>
              <a:gd name="T5" fmla="*/ 420 h 420"/>
              <a:gd name="T6" fmla="*/ 0 w 1092"/>
              <a:gd name="T7" fmla="*/ 6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2" h="420">
                <a:moveTo>
                  <a:pt x="1092" y="0"/>
                </a:moveTo>
                <a:lnTo>
                  <a:pt x="1092" y="420"/>
                </a:lnTo>
                <a:lnTo>
                  <a:pt x="0" y="420"/>
                </a:lnTo>
                <a:lnTo>
                  <a:pt x="0" y="6"/>
                </a:lnTo>
              </a:path>
            </a:pathLst>
          </a:custGeom>
          <a:noFill/>
          <a:ln w="25400" cap="flat" cmpd="sng">
            <a:solidFill>
              <a:srgbClr val="FF33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endParaRPr lang="en-US" sz="1200" b="1" smtClean="0">
              <a:solidFill>
                <a:srgbClr val="136798"/>
              </a:solidFill>
              <a:latin typeface="Tahoma" panose="020B0604030504040204" pitchFamily="34" charset="0"/>
            </a:endParaRPr>
          </a:p>
        </p:txBody>
      </p:sp>
      <p:sp>
        <p:nvSpPr>
          <p:cNvPr id="42" name="Text Box 46"/>
          <p:cNvSpPr txBox="1">
            <a:spLocks noChangeArrowheads="1"/>
          </p:cNvSpPr>
          <p:nvPr/>
        </p:nvSpPr>
        <p:spPr bwMode="auto">
          <a:xfrm>
            <a:off x="1692275" y="5876925"/>
            <a:ext cx="8556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b="1" smtClean="0">
                <a:solidFill>
                  <a:srgbClr val="136798"/>
                </a:solidFill>
                <a:latin typeface="Tahoma" panose="020B0604030504040204" pitchFamily="34" charset="0"/>
              </a:rPr>
              <a:t>Space Link</a:t>
            </a:r>
          </a:p>
        </p:txBody>
      </p:sp>
      <p:sp>
        <p:nvSpPr>
          <p:cNvPr id="43" name="Text Box 47"/>
          <p:cNvSpPr txBox="1">
            <a:spLocks noChangeArrowheads="1"/>
          </p:cNvSpPr>
          <p:nvPr/>
        </p:nvSpPr>
        <p:spPr bwMode="auto">
          <a:xfrm>
            <a:off x="4967288" y="5876925"/>
            <a:ext cx="1665287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b="1" smtClean="0">
                <a:solidFill>
                  <a:srgbClr val="136798"/>
                </a:solidFill>
                <a:latin typeface="Tahoma" panose="020B0604030504040204" pitchFamily="34" charset="0"/>
              </a:rPr>
              <a:t>Onboard Subnetwork</a:t>
            </a:r>
          </a:p>
        </p:txBody>
      </p:sp>
      <p:sp>
        <p:nvSpPr>
          <p:cNvPr id="44" name="Text Box 48"/>
          <p:cNvSpPr txBox="1">
            <a:spLocks noChangeArrowheads="1"/>
          </p:cNvSpPr>
          <p:nvPr/>
        </p:nvSpPr>
        <p:spPr bwMode="auto">
          <a:xfrm>
            <a:off x="827088" y="4508500"/>
            <a:ext cx="4321175" cy="187325"/>
          </a:xfrm>
          <a:prstGeom prst="rect">
            <a:avLst/>
          </a:prstGeom>
          <a:solidFill>
            <a:srgbClr val="B2B2B2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</a:rPr>
              <a:t>CCSDS Packets</a:t>
            </a: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4500563" y="3328988"/>
            <a:ext cx="2089150" cy="187325"/>
          </a:xfrm>
          <a:prstGeom prst="rect">
            <a:avLst/>
          </a:prstGeom>
          <a:solidFill>
            <a:srgbClr val="B2B2B2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</a:rPr>
              <a:t>MO Messages</a:t>
            </a:r>
          </a:p>
        </p:txBody>
      </p:sp>
      <p:sp>
        <p:nvSpPr>
          <p:cNvPr id="46" name="Rectangle 50"/>
          <p:cNvSpPr>
            <a:spLocks noChangeArrowheads="1"/>
          </p:cNvSpPr>
          <p:nvPr/>
        </p:nvSpPr>
        <p:spPr bwMode="auto">
          <a:xfrm>
            <a:off x="7019925" y="2493963"/>
            <a:ext cx="79851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Thermal</a:t>
            </a:r>
          </a:p>
        </p:txBody>
      </p:sp>
      <p:sp>
        <p:nvSpPr>
          <p:cNvPr id="47" name="Rectangle 51"/>
          <p:cNvSpPr>
            <a:spLocks noChangeArrowheads="1"/>
          </p:cNvSpPr>
          <p:nvPr/>
        </p:nvSpPr>
        <p:spPr bwMode="auto">
          <a:xfrm>
            <a:off x="7019925" y="2278063"/>
            <a:ext cx="79851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Power</a:t>
            </a:r>
          </a:p>
        </p:txBody>
      </p:sp>
      <p:sp>
        <p:nvSpPr>
          <p:cNvPr id="48" name="Rectangle 52"/>
          <p:cNvSpPr>
            <a:spLocks noChangeArrowheads="1"/>
          </p:cNvSpPr>
          <p:nvPr/>
        </p:nvSpPr>
        <p:spPr bwMode="auto">
          <a:xfrm>
            <a:off x="7885113" y="2278063"/>
            <a:ext cx="798512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Mode mgmt</a:t>
            </a:r>
          </a:p>
        </p:txBody>
      </p:sp>
      <p:sp>
        <p:nvSpPr>
          <p:cNvPr id="49" name="Rectangle 53"/>
          <p:cNvSpPr>
            <a:spLocks noChangeArrowheads="1"/>
          </p:cNvSpPr>
          <p:nvPr/>
        </p:nvSpPr>
        <p:spPr bwMode="auto">
          <a:xfrm>
            <a:off x="7885113" y="2493963"/>
            <a:ext cx="798512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FDIR</a:t>
            </a:r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7451725" y="2062163"/>
            <a:ext cx="79216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AOCS</a:t>
            </a:r>
          </a:p>
        </p:txBody>
      </p:sp>
      <p:sp>
        <p:nvSpPr>
          <p:cNvPr id="51" name="Rectangle 55"/>
          <p:cNvSpPr>
            <a:spLocks noChangeArrowheads="1"/>
          </p:cNvSpPr>
          <p:nvPr/>
        </p:nvSpPr>
        <p:spPr bwMode="auto">
          <a:xfrm>
            <a:off x="4572000" y="2493963"/>
            <a:ext cx="79216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MTL Services</a:t>
            </a:r>
          </a:p>
        </p:txBody>
      </p:sp>
      <p:sp>
        <p:nvSpPr>
          <p:cNvPr id="52" name="Rectangle 56"/>
          <p:cNvSpPr>
            <a:spLocks noChangeArrowheads="1"/>
          </p:cNvSpPr>
          <p:nvPr/>
        </p:nvSpPr>
        <p:spPr bwMode="auto">
          <a:xfrm>
            <a:off x="4572000" y="2278063"/>
            <a:ext cx="79216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OBT Mgmt</a:t>
            </a:r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5435600" y="2493963"/>
            <a:ext cx="79216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Context mgmt</a:t>
            </a:r>
          </a:p>
        </p:txBody>
      </p:sp>
      <p:sp>
        <p:nvSpPr>
          <p:cNvPr id="54" name="Rectangle 58"/>
          <p:cNvSpPr>
            <a:spLocks noChangeArrowheads="1"/>
          </p:cNvSpPr>
          <p:nvPr/>
        </p:nvSpPr>
        <p:spPr bwMode="auto">
          <a:xfrm>
            <a:off x="5435600" y="2278063"/>
            <a:ext cx="79216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SSMM mgmt</a:t>
            </a:r>
          </a:p>
        </p:txBody>
      </p:sp>
      <p:sp>
        <p:nvSpPr>
          <p:cNvPr id="55" name="Rectangle 59"/>
          <p:cNvSpPr>
            <a:spLocks noChangeArrowheads="1"/>
          </p:cNvSpPr>
          <p:nvPr/>
        </p:nvSpPr>
        <p:spPr bwMode="auto">
          <a:xfrm>
            <a:off x="5003800" y="2062163"/>
            <a:ext cx="79216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TM TC</a:t>
            </a:r>
          </a:p>
        </p:txBody>
      </p:sp>
      <p:sp>
        <p:nvSpPr>
          <p:cNvPr id="56" name="Rectangle 60"/>
          <p:cNvSpPr>
            <a:spLocks noChangeArrowheads="1"/>
          </p:cNvSpPr>
          <p:nvPr/>
        </p:nvSpPr>
        <p:spPr bwMode="auto">
          <a:xfrm>
            <a:off x="395288" y="2924175"/>
            <a:ext cx="1655762" cy="288925"/>
          </a:xfrm>
          <a:prstGeom prst="rect">
            <a:avLst/>
          </a:prstGeom>
          <a:solidFill>
            <a:srgbClr val="98D0F1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000" i="1" smtClean="0">
                <a:solidFill>
                  <a:srgbClr val="136798"/>
                </a:solidFill>
                <a:latin typeface="Tahoma" panose="020B0604030504040204" pitchFamily="34" charset="0"/>
              </a:rPr>
              <a:t>Message Abstraction Layer</a:t>
            </a:r>
          </a:p>
        </p:txBody>
      </p:sp>
      <p:cxnSp>
        <p:nvCxnSpPr>
          <p:cNvPr id="57" name="AutoShape 61"/>
          <p:cNvCxnSpPr>
            <a:cxnSpLocks noChangeShapeType="1"/>
            <a:stCxn id="9" idx="2"/>
            <a:endCxn id="56" idx="0"/>
          </p:cNvCxnSpPr>
          <p:nvPr/>
        </p:nvCxnSpPr>
        <p:spPr bwMode="auto">
          <a:xfrm>
            <a:off x="1223963" y="2709863"/>
            <a:ext cx="0" cy="214312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8" name="Oval 63"/>
          <p:cNvSpPr>
            <a:spLocks noChangeArrowheads="1"/>
          </p:cNvSpPr>
          <p:nvPr/>
        </p:nvSpPr>
        <p:spPr bwMode="auto">
          <a:xfrm>
            <a:off x="4284663" y="1916113"/>
            <a:ext cx="2232025" cy="914400"/>
          </a:xfrm>
          <a:prstGeom prst="ellipse">
            <a:avLst/>
          </a:prstGeom>
          <a:noFill/>
          <a:ln w="38100" algn="ctr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18000" tIns="18000" rIns="18000" bIns="18000" anchor="ctr"/>
          <a:lstStyle/>
          <a:p>
            <a:pPr algn="ctr">
              <a:spcBef>
                <a:spcPct val="50000"/>
              </a:spcBef>
            </a:pPr>
            <a:endParaRPr lang="en-US" sz="1200" b="1" smtClean="0">
              <a:solidFill>
                <a:srgbClr val="136798"/>
              </a:solidFill>
              <a:latin typeface="Tahoma" panose="020B0604030504040204" pitchFamily="34" charset="0"/>
            </a:endParaRPr>
          </a:p>
        </p:txBody>
      </p:sp>
      <p:sp>
        <p:nvSpPr>
          <p:cNvPr id="59" name="Text Box 64"/>
          <p:cNvSpPr txBox="1">
            <a:spLocks noChangeArrowheads="1"/>
          </p:cNvSpPr>
          <p:nvPr/>
        </p:nvSpPr>
        <p:spPr bwMode="auto">
          <a:xfrm>
            <a:off x="6159500" y="2020888"/>
            <a:ext cx="930275" cy="187325"/>
          </a:xfrm>
          <a:prstGeom prst="rect">
            <a:avLst/>
          </a:prstGeom>
          <a:solidFill>
            <a:srgbClr val="98D0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18000" tIns="18000" rIns="18000" bIns="1800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smtClean="0">
                <a:ln>
                  <a:noFill/>
                </a:ln>
                <a:solidFill>
                  <a:srgbClr val="136798"/>
                </a:solidFill>
                <a:effectLst/>
                <a:uLnTx/>
                <a:uFillTx/>
                <a:latin typeface="Tahoma" panose="020B0604030504040204" pitchFamily="34" charset="0"/>
              </a:rPr>
              <a:t>MO Applications</a:t>
            </a:r>
          </a:p>
        </p:txBody>
      </p:sp>
      <p:sp>
        <p:nvSpPr>
          <p:cNvPr id="60" name="AutoShape 66"/>
          <p:cNvSpPr>
            <a:spLocks/>
          </p:cNvSpPr>
          <p:nvPr/>
        </p:nvSpPr>
        <p:spPr bwMode="auto">
          <a:xfrm>
            <a:off x="2627313" y="1412875"/>
            <a:ext cx="914400" cy="609600"/>
          </a:xfrm>
          <a:prstGeom prst="accentCallout2">
            <a:avLst>
              <a:gd name="adj1" fmla="val 18750"/>
              <a:gd name="adj2" fmla="val 108333"/>
              <a:gd name="adj3" fmla="val 18750"/>
              <a:gd name="adj4" fmla="val 145486"/>
              <a:gd name="adj5" fmla="val 102343"/>
              <a:gd name="adj6" fmla="val 212329"/>
            </a:avLst>
          </a:prstGeom>
          <a:solidFill>
            <a:srgbClr val="2D9FE3"/>
          </a:solidFill>
          <a:ln w="38100">
            <a:solidFill>
              <a:srgbClr val="FF33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</a:rPr>
              <a:t>Standard MO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</a:rPr>
              <a:t>Services</a:t>
            </a:r>
          </a:p>
        </p:txBody>
      </p:sp>
      <p:sp>
        <p:nvSpPr>
          <p:cNvPr id="61" name="Oval 67"/>
          <p:cNvSpPr>
            <a:spLocks noChangeArrowheads="1"/>
          </p:cNvSpPr>
          <p:nvPr/>
        </p:nvSpPr>
        <p:spPr bwMode="auto">
          <a:xfrm>
            <a:off x="6659563" y="1916113"/>
            <a:ext cx="2232025" cy="914400"/>
          </a:xfrm>
          <a:prstGeom prst="ellipse">
            <a:avLst/>
          </a:prstGeom>
          <a:noFill/>
          <a:ln w="38100" algn="ctr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18000" tIns="18000" rIns="18000" bIns="18000" anchor="ctr"/>
          <a:lstStyle/>
          <a:p>
            <a:pPr algn="ctr">
              <a:spcBef>
                <a:spcPct val="50000"/>
              </a:spcBef>
            </a:pPr>
            <a:endParaRPr lang="en-US" sz="1200" b="1" smtClean="0">
              <a:solidFill>
                <a:srgbClr val="136798"/>
              </a:solidFill>
              <a:latin typeface="Tahoma" panose="020B0604030504040204" pitchFamily="34" charset="0"/>
            </a:endParaRPr>
          </a:p>
        </p:txBody>
      </p:sp>
      <p:sp>
        <p:nvSpPr>
          <p:cNvPr id="62" name="AutoShape 68"/>
          <p:cNvSpPr>
            <a:spLocks/>
          </p:cNvSpPr>
          <p:nvPr/>
        </p:nvSpPr>
        <p:spPr bwMode="auto">
          <a:xfrm>
            <a:off x="8101013" y="1052513"/>
            <a:ext cx="914400" cy="6096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56079"/>
              <a:gd name="adj5" fmla="val 177343"/>
              <a:gd name="adj6" fmla="val -141843"/>
            </a:avLst>
          </a:prstGeom>
          <a:solidFill>
            <a:srgbClr val="2D9FE3"/>
          </a:solidFill>
          <a:ln w="38100">
            <a:solidFill>
              <a:srgbClr val="FF33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</a:rPr>
              <a:t>Mission MO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</a:rPr>
              <a:t>Services</a:t>
            </a:r>
          </a:p>
        </p:txBody>
      </p:sp>
      <p:grpSp>
        <p:nvGrpSpPr>
          <p:cNvPr id="63" name="Group 70"/>
          <p:cNvGrpSpPr>
            <a:grpSpLocks/>
          </p:cNvGrpSpPr>
          <p:nvPr/>
        </p:nvGrpSpPr>
        <p:grpSpPr bwMode="auto">
          <a:xfrm>
            <a:off x="5219700" y="3644900"/>
            <a:ext cx="3529013" cy="1052513"/>
            <a:chOff x="3288" y="2296"/>
            <a:chExt cx="2223" cy="663"/>
          </a:xfrm>
        </p:grpSpPr>
        <p:sp>
          <p:nvSpPr>
            <p:cNvPr id="64" name="Rectangle 71"/>
            <p:cNvSpPr>
              <a:spLocks noChangeArrowheads="1"/>
            </p:cNvSpPr>
            <p:nvPr/>
          </p:nvSpPr>
          <p:spPr bwMode="auto">
            <a:xfrm>
              <a:off x="3288" y="2296"/>
              <a:ext cx="2223" cy="663"/>
            </a:xfrm>
            <a:prstGeom prst="rect">
              <a:avLst/>
            </a:prstGeom>
            <a:solidFill>
              <a:srgbClr val="B2B2B2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18000" tIns="18000" rIns="18000" bIns="18000" anchor="b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</a:rPr>
                <a:t>SOIS</a:t>
              </a:r>
            </a:p>
          </p:txBody>
        </p:sp>
        <p:sp>
          <p:nvSpPr>
            <p:cNvPr id="65" name="Rectangle 72"/>
            <p:cNvSpPr>
              <a:spLocks noChangeArrowheads="1"/>
            </p:cNvSpPr>
            <p:nvPr/>
          </p:nvSpPr>
          <p:spPr bwMode="auto">
            <a:xfrm>
              <a:off x="3288" y="2296"/>
              <a:ext cx="408" cy="454"/>
            </a:xfrm>
            <a:prstGeom prst="rect">
              <a:avLst/>
            </a:prstGeom>
            <a:solidFill>
              <a:srgbClr val="319B1F"/>
            </a:solidFill>
            <a:ln w="9525" algn="ctr">
              <a:solidFill>
                <a:srgbClr val="18660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anose="020B0604030504040204" pitchFamily="34" charset="0"/>
                </a:rPr>
                <a:t>Message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anose="020B0604030504040204" pitchFamily="34" charset="0"/>
                </a:rPr>
                <a:t>Transfer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anose="020B0604030504040204" pitchFamily="34" charset="0"/>
                </a:rPr>
                <a:t>Service</a:t>
              </a:r>
            </a:p>
          </p:txBody>
        </p:sp>
        <p:sp>
          <p:nvSpPr>
            <p:cNvPr id="66" name="Rectangle 73"/>
            <p:cNvSpPr>
              <a:spLocks noChangeArrowheads="1"/>
            </p:cNvSpPr>
            <p:nvPr/>
          </p:nvSpPr>
          <p:spPr bwMode="auto">
            <a:xfrm>
              <a:off x="3742" y="2296"/>
              <a:ext cx="408" cy="454"/>
            </a:xfrm>
            <a:prstGeom prst="rect">
              <a:avLst/>
            </a:prstGeom>
            <a:solidFill>
              <a:srgbClr val="319B1F"/>
            </a:solidFill>
            <a:ln w="9525" algn="ctr">
              <a:solidFill>
                <a:srgbClr val="18660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anose="020B0604030504040204" pitchFamily="34" charset="0"/>
                </a:rPr>
                <a:t>File and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anose="020B0604030504040204" pitchFamily="34" charset="0"/>
                </a:rPr>
                <a:t>Packet Store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anose="020B0604030504040204" pitchFamily="34" charset="0"/>
                </a:rPr>
                <a:t>Services</a:t>
              </a:r>
            </a:p>
          </p:txBody>
        </p:sp>
        <p:sp>
          <p:nvSpPr>
            <p:cNvPr id="67" name="Rectangle 74"/>
            <p:cNvSpPr>
              <a:spLocks noChangeArrowheads="1"/>
            </p:cNvSpPr>
            <p:nvPr/>
          </p:nvSpPr>
          <p:spPr bwMode="auto">
            <a:xfrm>
              <a:off x="4195" y="2296"/>
              <a:ext cx="407" cy="454"/>
            </a:xfrm>
            <a:prstGeom prst="rect">
              <a:avLst/>
            </a:prstGeom>
            <a:solidFill>
              <a:srgbClr val="319B1F"/>
            </a:solidFill>
            <a:ln w="9525" algn="ctr">
              <a:solidFill>
                <a:srgbClr val="18660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anose="020B0604030504040204" pitchFamily="34" charset="0"/>
                </a:rPr>
                <a:t>Command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anose="020B0604030504040204" pitchFamily="34" charset="0"/>
                </a:rPr>
                <a:t>and Data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anose="020B0604030504040204" pitchFamily="34" charset="0"/>
                </a:rPr>
                <a:t>Acquisition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anose="020B0604030504040204" pitchFamily="34" charset="0"/>
                </a:rPr>
                <a:t>Services</a:t>
              </a:r>
            </a:p>
          </p:txBody>
        </p:sp>
        <p:sp>
          <p:nvSpPr>
            <p:cNvPr id="68" name="Rectangle 75"/>
            <p:cNvSpPr>
              <a:spLocks noChangeArrowheads="1"/>
            </p:cNvSpPr>
            <p:nvPr/>
          </p:nvSpPr>
          <p:spPr bwMode="auto">
            <a:xfrm>
              <a:off x="4649" y="2296"/>
              <a:ext cx="407" cy="454"/>
            </a:xfrm>
            <a:prstGeom prst="rect">
              <a:avLst/>
            </a:prstGeom>
            <a:solidFill>
              <a:srgbClr val="319B1F"/>
            </a:solidFill>
            <a:ln w="9525" algn="ctr">
              <a:solidFill>
                <a:srgbClr val="18660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anose="020B0604030504040204" pitchFamily="34" charset="0"/>
                </a:rPr>
                <a:t>Time Access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anose="020B0604030504040204" pitchFamily="34" charset="0"/>
                </a:rPr>
                <a:t>Service</a:t>
              </a:r>
            </a:p>
          </p:txBody>
        </p:sp>
        <p:sp>
          <p:nvSpPr>
            <p:cNvPr id="69" name="Rectangle 76"/>
            <p:cNvSpPr>
              <a:spLocks noChangeArrowheads="1"/>
            </p:cNvSpPr>
            <p:nvPr/>
          </p:nvSpPr>
          <p:spPr bwMode="auto">
            <a:xfrm>
              <a:off x="5103" y="2296"/>
              <a:ext cx="408" cy="454"/>
            </a:xfrm>
            <a:prstGeom prst="rect">
              <a:avLst/>
            </a:prstGeom>
            <a:solidFill>
              <a:srgbClr val="319B1F"/>
            </a:solidFill>
            <a:ln w="9525" algn="ctr">
              <a:solidFill>
                <a:srgbClr val="18660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anose="020B0604030504040204" pitchFamily="34" charset="0"/>
                </a:rPr>
                <a:t>Device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anose="020B0604030504040204" pitchFamily="34" charset="0"/>
                </a:rPr>
                <a:t>Enumeration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anose="020B0604030504040204" pitchFamily="34" charset="0"/>
                </a:rPr>
                <a:t>Service</a:t>
              </a:r>
            </a:p>
          </p:txBody>
        </p:sp>
      </p:grpSp>
      <p:sp>
        <p:nvSpPr>
          <p:cNvPr id="70" name="Rectangle 77"/>
          <p:cNvSpPr>
            <a:spLocks noChangeArrowheads="1"/>
          </p:cNvSpPr>
          <p:nvPr/>
        </p:nvSpPr>
        <p:spPr bwMode="auto">
          <a:xfrm>
            <a:off x="468313" y="2492375"/>
            <a:ext cx="719137" cy="144463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71" name="Rectangle 78"/>
          <p:cNvSpPr>
            <a:spLocks noChangeArrowheads="1"/>
          </p:cNvSpPr>
          <p:nvPr/>
        </p:nvSpPr>
        <p:spPr bwMode="auto">
          <a:xfrm>
            <a:off x="468313" y="2276475"/>
            <a:ext cx="719137" cy="144463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TM TC</a:t>
            </a:r>
          </a:p>
        </p:txBody>
      </p:sp>
      <p:sp>
        <p:nvSpPr>
          <p:cNvPr id="72" name="Rectangle 79"/>
          <p:cNvSpPr>
            <a:spLocks noChangeArrowheads="1"/>
          </p:cNvSpPr>
          <p:nvPr/>
        </p:nvSpPr>
        <p:spPr bwMode="auto">
          <a:xfrm>
            <a:off x="1258888" y="2492375"/>
            <a:ext cx="720725" cy="144463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0" cap="none" spc="0" normalizeH="0" baseline="0" noProof="0" smtClean="0">
                <a:ln>
                  <a:noFill/>
                </a:ln>
                <a:solidFill>
                  <a:srgbClr val="136798"/>
                </a:solidFill>
                <a:effectLst/>
                <a:uLnTx/>
                <a:uFillTx/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73" name="Rectangle 80"/>
          <p:cNvSpPr>
            <a:spLocks noChangeArrowheads="1"/>
          </p:cNvSpPr>
          <p:nvPr/>
        </p:nvSpPr>
        <p:spPr bwMode="auto">
          <a:xfrm>
            <a:off x="1258888" y="2276475"/>
            <a:ext cx="720725" cy="144463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0" cap="none" spc="0" normalizeH="0" baseline="0" noProof="0" smtClean="0">
                <a:ln>
                  <a:noFill/>
                </a:ln>
                <a:solidFill>
                  <a:srgbClr val="136798"/>
                </a:solidFill>
                <a:effectLst/>
                <a:uLnTx/>
                <a:uFillTx/>
                <a:latin typeface="Tahoma" panose="020B0604030504040204" pitchFamily="34" charset="0"/>
              </a:rPr>
              <a:t>Power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573213" y="6310656"/>
            <a:ext cx="69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Chart borrowed </a:t>
            </a:r>
            <a:r>
              <a:rPr lang="en-US" sz="1600" dirty="0"/>
              <a:t>from Sam Cooper (</a:t>
            </a:r>
            <a:r>
              <a:rPr lang="en-US" sz="1600" dirty="0" err="1"/>
              <a:t>SciSys</a:t>
            </a:r>
            <a:r>
              <a:rPr lang="en-US" sz="1600" dirty="0"/>
              <a:t>), Mario </a:t>
            </a:r>
            <a:r>
              <a:rPr lang="en-US" sz="1600" dirty="0" err="1"/>
              <a:t>Merri</a:t>
            </a:r>
            <a:r>
              <a:rPr lang="en-US" sz="1600" dirty="0"/>
              <a:t> (ESA</a:t>
            </a:r>
            <a:r>
              <a:rPr lang="en-US" sz="1600" dirty="0" smtClean="0"/>
              <a:t>) presentation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3123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0" grpId="0" animBg="1"/>
      <p:bldP spid="31" grpId="0" animBg="1"/>
      <p:bldP spid="35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34200" cy="4873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Proposed </a:t>
            </a:r>
            <a:r>
              <a:rPr lang="en-US" dirty="0" smtClean="0">
                <a:solidFill>
                  <a:schemeClr val="tx1"/>
                </a:solidFill>
              </a:rPr>
              <a:t>CCSDS </a:t>
            </a:r>
            <a:r>
              <a:rPr lang="en-US" dirty="0">
                <a:solidFill>
                  <a:schemeClr val="tx1"/>
                </a:solidFill>
              </a:rPr>
              <a:t>Layered Reference Model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540" y="1143000"/>
            <a:ext cx="8750920" cy="518958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5029200" y="1295400"/>
            <a:ext cx="381000" cy="152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903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889" y="71438"/>
            <a:ext cx="7504112" cy="549275"/>
          </a:xfrm>
        </p:spPr>
        <p:txBody>
          <a:bodyPr/>
          <a:lstStyle/>
          <a:p>
            <a:r>
              <a:rPr lang="en-GB" dirty="0" smtClean="0"/>
              <a:t>SVF </a:t>
            </a:r>
            <a:r>
              <a:rPr lang="en-GB" dirty="0" smtClean="0"/>
              <a:t>Development</a:t>
            </a:r>
            <a:br>
              <a:rPr lang="en-GB" dirty="0" smtClean="0"/>
            </a:br>
            <a:r>
              <a:rPr lang="en-GB" sz="1800" dirty="0" smtClean="0"/>
              <a:t>Example of </a:t>
            </a:r>
            <a:r>
              <a:rPr lang="en-US" sz="1800" dirty="0"/>
              <a:t>Proposed CCSDS Layered Reference Model</a:t>
            </a: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SCISYS Presentation Title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FAAD83B-D0F9-4FC9-98B3-4FF9D03090A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539552" y="815752"/>
            <a:ext cx="7272808" cy="51335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76056" y="5085184"/>
            <a:ext cx="3513782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sz="2000" dirty="0"/>
              <a:t>Parts of SVF </a:t>
            </a:r>
            <a:r>
              <a:rPr lang="en-GB" sz="2000" dirty="0" smtClean="0"/>
              <a:t>code automatically </a:t>
            </a:r>
          </a:p>
          <a:p>
            <a:r>
              <a:rPr lang="en-GB" sz="2000" dirty="0" smtClean="0"/>
              <a:t>generated </a:t>
            </a:r>
            <a:r>
              <a:rPr lang="en-GB" sz="2000" dirty="0"/>
              <a:t>from </a:t>
            </a:r>
            <a:r>
              <a:rPr lang="en-GB" sz="2000" dirty="0" smtClean="0"/>
              <a:t>datasheet by a </a:t>
            </a:r>
          </a:p>
          <a:p>
            <a:r>
              <a:rPr lang="en-GB" sz="2000" dirty="0" smtClean="0"/>
              <a:t>code generator based on SECT.</a:t>
            </a:r>
            <a:endParaRPr lang="en-GB" sz="20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131840" y="1700808"/>
            <a:ext cx="2520280" cy="3384376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1"/>
          </p:cNvCxnSpPr>
          <p:nvPr/>
        </p:nvCxnSpPr>
        <p:spPr>
          <a:xfrm flipH="1" flipV="1">
            <a:off x="1835696" y="4293097"/>
            <a:ext cx="3240360" cy="1299919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059832" y="3573016"/>
            <a:ext cx="2088232" cy="1584176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059832" y="2492896"/>
            <a:ext cx="2304256" cy="259228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42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dirty="0" smtClean="0"/>
              <a:t>Moving MO </a:t>
            </a:r>
            <a:r>
              <a:rPr lang="en-US" dirty="0"/>
              <a:t>I</a:t>
            </a:r>
            <a:r>
              <a:rPr lang="en-US" dirty="0" smtClean="0"/>
              <a:t>nterfaces Onboard 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356" y="1219200"/>
            <a:ext cx="8274844" cy="4652962"/>
          </a:xfrm>
        </p:spPr>
        <p:txBody>
          <a:bodyPr/>
          <a:lstStyle/>
          <a:p>
            <a:r>
              <a:rPr lang="en-US" dirty="0" smtClean="0"/>
              <a:t>An alternative is to use the existing flight software and their respective scripting or procedural functions: </a:t>
            </a:r>
          </a:p>
          <a:p>
            <a:pPr lvl="1"/>
            <a:r>
              <a:rPr lang="en-US" dirty="0" smtClean="0"/>
              <a:t>ESA/PUS uses OBCP,</a:t>
            </a:r>
          </a:p>
          <a:p>
            <a:pPr lvl="1"/>
            <a:r>
              <a:rPr lang="en-US" dirty="0" smtClean="0"/>
              <a:t>NASA uses JAVA script, LUA, </a:t>
            </a:r>
            <a:r>
              <a:rPr lang="en-US" dirty="0"/>
              <a:t>Store Command Procedure</a:t>
            </a:r>
            <a:endParaRPr lang="en-US" dirty="0" smtClean="0"/>
          </a:p>
          <a:p>
            <a:pPr lvl="1"/>
            <a:r>
              <a:rPr lang="en-US" dirty="0" smtClean="0"/>
              <a:t>CAST uses </a:t>
            </a:r>
            <a:r>
              <a:rPr lang="en-US" dirty="0"/>
              <a:t>Store Command </a:t>
            </a:r>
            <a:r>
              <a:rPr lang="en-US" dirty="0" smtClean="0"/>
              <a:t>Procedure			</a:t>
            </a:r>
          </a:p>
          <a:p>
            <a:r>
              <a:rPr lang="en-US" dirty="0" smtClean="0"/>
              <a:t>These could be used by translating  interaction patterns from MO to the specific scripting language used and uploading them</a:t>
            </a:r>
          </a:p>
          <a:p>
            <a:endParaRPr lang="en-US" dirty="0"/>
          </a:p>
          <a:p>
            <a:r>
              <a:rPr lang="en-US" dirty="0" smtClean="0"/>
              <a:t>MO is common but the software and avionics architectures need not be</a:t>
            </a:r>
          </a:p>
        </p:txBody>
      </p:sp>
    </p:spTree>
    <p:extLst>
      <p:ext uri="{BB962C8B-B14F-4D97-AF65-F5344CB8AC3E}">
        <p14:creationId xmlns:p14="http://schemas.microsoft.com/office/powerpoint/2010/main" val="1209978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599"/>
            <a:ext cx="7010400" cy="578575"/>
          </a:xfrm>
        </p:spPr>
        <p:txBody>
          <a:bodyPr/>
          <a:lstStyle/>
          <a:p>
            <a:r>
              <a:rPr lang="en-US" dirty="0" smtClean="0"/>
              <a:t>Common MO interfaces Instantiated Onboard</a:t>
            </a:r>
            <a:endParaRPr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50825" y="1268413"/>
            <a:ext cx="1944688" cy="4608512"/>
          </a:xfrm>
          <a:prstGeom prst="rect">
            <a:avLst/>
          </a:prstGeom>
          <a:solidFill>
            <a:srgbClr val="AAC9E9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18000" tIns="18000" rIns="18000" bIns="180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136798"/>
                </a:solidFill>
                <a:effectLst/>
                <a:uLnTx/>
                <a:uFillTx/>
                <a:latin typeface="Tahoma" panose="020B0604030504040204" pitchFamily="34" charset="0"/>
              </a:rPr>
              <a:t>Ground Segment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23850" y="1628775"/>
            <a:ext cx="1800225" cy="3960813"/>
          </a:xfrm>
          <a:prstGeom prst="rect">
            <a:avLst/>
          </a:prstGeom>
          <a:solidFill>
            <a:srgbClr val="136798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</a:rPr>
              <a:t>MCS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484438" y="3429000"/>
            <a:ext cx="1873250" cy="2160588"/>
          </a:xfrm>
          <a:prstGeom prst="rect">
            <a:avLst/>
          </a:prstGeom>
          <a:solidFill>
            <a:srgbClr val="136798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</a:rPr>
              <a:t>TM/TC Device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95288" y="1989138"/>
            <a:ext cx="1655762" cy="720725"/>
          </a:xfrm>
          <a:prstGeom prst="rect">
            <a:avLst/>
          </a:prstGeom>
          <a:solidFill>
            <a:srgbClr val="98D0F1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GB" sz="1000" smtClean="0">
                <a:solidFill>
                  <a:srgbClr val="136798"/>
                </a:solidFill>
                <a:latin typeface="Tahoma" panose="020B0604030504040204" pitchFamily="34" charset="0"/>
              </a:rPr>
              <a:t>MO Applications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555875" y="5084763"/>
            <a:ext cx="792163" cy="360362"/>
          </a:xfrm>
          <a:prstGeom prst="rect">
            <a:avLst/>
          </a:prstGeom>
          <a:solidFill>
            <a:srgbClr val="F9E200"/>
          </a:solidFill>
          <a:ln w="9525" algn="ctr">
            <a:solidFill>
              <a:srgbClr val="DABB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Space Data Link</a:t>
            </a:r>
          </a:p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Protocols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827088" y="5084763"/>
            <a:ext cx="792162" cy="360362"/>
          </a:xfrm>
          <a:prstGeom prst="rect">
            <a:avLst/>
          </a:prstGeom>
          <a:solidFill>
            <a:srgbClr val="F9E200"/>
          </a:solidFill>
          <a:ln w="9525" algn="ctr">
            <a:solidFill>
              <a:srgbClr val="DABB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Space Data Link</a:t>
            </a:r>
          </a:p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Protocols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492500" y="5084763"/>
            <a:ext cx="792163" cy="360362"/>
          </a:xfrm>
          <a:prstGeom prst="rect">
            <a:avLst/>
          </a:prstGeom>
          <a:solidFill>
            <a:srgbClr val="319B1F"/>
          </a:solidFill>
          <a:ln w="9525" algn="ctr">
            <a:solidFill>
              <a:srgbClr val="1866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 err="1" smtClean="0">
                <a:solidFill>
                  <a:srgbClr val="FFFFFF"/>
                </a:solidFill>
                <a:latin typeface="Tahoma" panose="020B0604030504040204" pitchFamily="34" charset="0"/>
              </a:rPr>
              <a:t>Subnetwork</a:t>
            </a:r>
            <a:endParaRPr lang="en-GB" sz="800" dirty="0" smtClean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pPr algn="ctr"/>
            <a:r>
              <a:rPr lang="en-GB" sz="800" dirty="0" smtClean="0">
                <a:solidFill>
                  <a:srgbClr val="FFFFFF"/>
                </a:solidFill>
                <a:latin typeface="Tahoma" panose="020B0604030504040204" pitchFamily="34" charset="0"/>
              </a:rPr>
              <a:t>Packet</a:t>
            </a:r>
          </a:p>
          <a:p>
            <a:pPr algn="ctr"/>
            <a:r>
              <a:rPr lang="en-GB" sz="800" dirty="0" smtClean="0">
                <a:solidFill>
                  <a:srgbClr val="FFFFFF"/>
                </a:solidFill>
                <a:latin typeface="Tahoma" panose="020B0604030504040204" pitchFamily="34" charset="0"/>
              </a:rPr>
              <a:t>Service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555875" y="4005263"/>
            <a:ext cx="1728788" cy="360362"/>
          </a:xfrm>
          <a:prstGeom prst="rect">
            <a:avLst/>
          </a:prstGeom>
          <a:solidFill>
            <a:srgbClr val="F9E200"/>
          </a:solidFill>
          <a:ln w="9525" algn="ctr">
            <a:solidFill>
              <a:srgbClr val="DABB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CCSDS Packet Router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827088" y="3644900"/>
            <a:ext cx="792162" cy="720725"/>
          </a:xfrm>
          <a:prstGeom prst="rect">
            <a:avLst/>
          </a:prstGeom>
          <a:solidFill>
            <a:srgbClr val="F9E200"/>
          </a:solidFill>
          <a:ln w="9525" algn="ctr">
            <a:solidFill>
              <a:srgbClr val="DABB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Space Network</a:t>
            </a:r>
          </a:p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Protocols</a:t>
            </a:r>
          </a:p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(e.g. Space</a:t>
            </a:r>
          </a:p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Packet)</a:t>
            </a:r>
          </a:p>
        </p:txBody>
      </p:sp>
      <p:cxnSp>
        <p:nvCxnSpPr>
          <p:cNvPr id="28" name="AutoShape 31"/>
          <p:cNvCxnSpPr>
            <a:cxnSpLocks noChangeShapeType="1"/>
            <a:stCxn id="34" idx="2"/>
            <a:endCxn id="27" idx="0"/>
          </p:cNvCxnSpPr>
          <p:nvPr/>
        </p:nvCxnSpPr>
        <p:spPr bwMode="auto">
          <a:xfrm>
            <a:off x="1223963" y="3213100"/>
            <a:ext cx="0" cy="431800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AutoShape 32"/>
          <p:cNvCxnSpPr>
            <a:cxnSpLocks noChangeShapeType="1"/>
            <a:stCxn id="27" idx="2"/>
            <a:endCxn id="24" idx="0"/>
          </p:cNvCxnSpPr>
          <p:nvPr/>
        </p:nvCxnSpPr>
        <p:spPr bwMode="auto">
          <a:xfrm>
            <a:off x="1223963" y="4365625"/>
            <a:ext cx="0" cy="7191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0" name="Line 37"/>
          <p:cNvSpPr>
            <a:spLocks noChangeShapeType="1"/>
          </p:cNvSpPr>
          <p:nvPr/>
        </p:nvSpPr>
        <p:spPr bwMode="auto">
          <a:xfrm>
            <a:off x="3883025" y="4365625"/>
            <a:ext cx="3175" cy="7191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endParaRPr lang="en-US" sz="1200" b="1" smtClean="0">
              <a:solidFill>
                <a:srgbClr val="136798"/>
              </a:solidFill>
              <a:latin typeface="Tahoma" panose="020B0604030504040204" pitchFamily="34" charset="0"/>
            </a:endParaRPr>
          </a:p>
        </p:txBody>
      </p:sp>
      <p:sp>
        <p:nvSpPr>
          <p:cNvPr id="31" name="Line 38"/>
          <p:cNvSpPr>
            <a:spLocks noChangeShapeType="1"/>
          </p:cNvSpPr>
          <p:nvPr/>
        </p:nvSpPr>
        <p:spPr bwMode="auto">
          <a:xfrm flipH="1">
            <a:off x="2954338" y="4362450"/>
            <a:ext cx="7937" cy="7223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endParaRPr lang="en-US" sz="1200" b="1" smtClean="0">
              <a:solidFill>
                <a:srgbClr val="136798"/>
              </a:solidFill>
              <a:latin typeface="Tahoma" panose="020B0604030504040204" pitchFamily="34" charset="0"/>
            </a:endParaRPr>
          </a:p>
        </p:txBody>
      </p:sp>
      <p:sp>
        <p:nvSpPr>
          <p:cNvPr id="32" name="Freeform 45"/>
          <p:cNvSpPr>
            <a:spLocks/>
          </p:cNvSpPr>
          <p:nvPr/>
        </p:nvSpPr>
        <p:spPr bwMode="auto">
          <a:xfrm>
            <a:off x="1211263" y="5445125"/>
            <a:ext cx="1738312" cy="663575"/>
          </a:xfrm>
          <a:custGeom>
            <a:avLst/>
            <a:gdLst>
              <a:gd name="T0" fmla="*/ 1092 w 1092"/>
              <a:gd name="T1" fmla="*/ 0 h 420"/>
              <a:gd name="T2" fmla="*/ 1092 w 1092"/>
              <a:gd name="T3" fmla="*/ 420 h 420"/>
              <a:gd name="T4" fmla="*/ 0 w 1092"/>
              <a:gd name="T5" fmla="*/ 420 h 420"/>
              <a:gd name="T6" fmla="*/ 0 w 1092"/>
              <a:gd name="T7" fmla="*/ 6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2" h="420">
                <a:moveTo>
                  <a:pt x="1092" y="0"/>
                </a:moveTo>
                <a:lnTo>
                  <a:pt x="1092" y="420"/>
                </a:lnTo>
                <a:lnTo>
                  <a:pt x="0" y="420"/>
                </a:lnTo>
                <a:lnTo>
                  <a:pt x="0" y="6"/>
                </a:lnTo>
              </a:path>
            </a:pathLst>
          </a:custGeom>
          <a:noFill/>
          <a:ln w="25400" cap="flat" cmpd="sng">
            <a:solidFill>
              <a:srgbClr val="FF33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endParaRPr lang="en-US" sz="1200" b="1" smtClean="0">
              <a:solidFill>
                <a:srgbClr val="136798"/>
              </a:solidFill>
              <a:latin typeface="Tahoma" panose="020B0604030504040204" pitchFamily="34" charset="0"/>
            </a:endParaRPr>
          </a:p>
        </p:txBody>
      </p:sp>
      <p:sp>
        <p:nvSpPr>
          <p:cNvPr id="33" name="Text Box 46"/>
          <p:cNvSpPr txBox="1">
            <a:spLocks noChangeArrowheads="1"/>
          </p:cNvSpPr>
          <p:nvPr/>
        </p:nvSpPr>
        <p:spPr bwMode="auto">
          <a:xfrm>
            <a:off x="1692275" y="5876925"/>
            <a:ext cx="8556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b="1" smtClean="0">
                <a:solidFill>
                  <a:srgbClr val="136798"/>
                </a:solidFill>
                <a:latin typeface="Tahoma" panose="020B0604030504040204" pitchFamily="34" charset="0"/>
              </a:rPr>
              <a:t>Space Link</a:t>
            </a:r>
          </a:p>
        </p:txBody>
      </p:sp>
      <p:sp>
        <p:nvSpPr>
          <p:cNvPr id="34" name="Rectangle 60"/>
          <p:cNvSpPr>
            <a:spLocks noChangeArrowheads="1"/>
          </p:cNvSpPr>
          <p:nvPr/>
        </p:nvSpPr>
        <p:spPr bwMode="auto">
          <a:xfrm>
            <a:off x="395288" y="2924175"/>
            <a:ext cx="1655762" cy="288925"/>
          </a:xfrm>
          <a:prstGeom prst="rect">
            <a:avLst/>
          </a:prstGeom>
          <a:solidFill>
            <a:srgbClr val="98D0F1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000" i="1" smtClean="0">
                <a:solidFill>
                  <a:srgbClr val="136798"/>
                </a:solidFill>
                <a:latin typeface="Tahoma" panose="020B0604030504040204" pitchFamily="34" charset="0"/>
              </a:rPr>
              <a:t>Message Abstraction Layer</a:t>
            </a:r>
          </a:p>
        </p:txBody>
      </p:sp>
      <p:cxnSp>
        <p:nvCxnSpPr>
          <p:cNvPr id="35" name="AutoShape 61"/>
          <p:cNvCxnSpPr>
            <a:cxnSpLocks noChangeShapeType="1"/>
            <a:stCxn id="22" idx="2"/>
            <a:endCxn id="34" idx="0"/>
          </p:cNvCxnSpPr>
          <p:nvPr/>
        </p:nvCxnSpPr>
        <p:spPr bwMode="auto">
          <a:xfrm>
            <a:off x="1223963" y="2709863"/>
            <a:ext cx="0" cy="214312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7" name="Rectangle 77"/>
          <p:cNvSpPr>
            <a:spLocks noChangeArrowheads="1"/>
          </p:cNvSpPr>
          <p:nvPr/>
        </p:nvSpPr>
        <p:spPr bwMode="auto">
          <a:xfrm>
            <a:off x="468313" y="2492375"/>
            <a:ext cx="719137" cy="144463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38" name="Rectangle 78"/>
          <p:cNvSpPr>
            <a:spLocks noChangeArrowheads="1"/>
          </p:cNvSpPr>
          <p:nvPr/>
        </p:nvSpPr>
        <p:spPr bwMode="auto">
          <a:xfrm>
            <a:off x="468313" y="2276475"/>
            <a:ext cx="719137" cy="144463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TM TC</a:t>
            </a:r>
          </a:p>
        </p:txBody>
      </p:sp>
      <p:sp>
        <p:nvSpPr>
          <p:cNvPr id="39" name="Rectangle 79"/>
          <p:cNvSpPr>
            <a:spLocks noChangeArrowheads="1"/>
          </p:cNvSpPr>
          <p:nvPr/>
        </p:nvSpPr>
        <p:spPr bwMode="auto">
          <a:xfrm>
            <a:off x="1258888" y="2492375"/>
            <a:ext cx="720725" cy="144463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0" cap="none" spc="0" normalizeH="0" baseline="0" noProof="0" smtClean="0">
                <a:ln>
                  <a:noFill/>
                </a:ln>
                <a:solidFill>
                  <a:srgbClr val="136798"/>
                </a:solidFill>
                <a:effectLst/>
                <a:uLnTx/>
                <a:uFillTx/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40" name="Rectangle 80"/>
          <p:cNvSpPr>
            <a:spLocks noChangeArrowheads="1"/>
          </p:cNvSpPr>
          <p:nvPr/>
        </p:nvSpPr>
        <p:spPr bwMode="auto">
          <a:xfrm>
            <a:off x="1258888" y="2276475"/>
            <a:ext cx="720725" cy="144463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0" cap="none" spc="0" normalizeH="0" baseline="0" noProof="0" smtClean="0">
                <a:ln>
                  <a:noFill/>
                </a:ln>
                <a:solidFill>
                  <a:srgbClr val="136798"/>
                </a:solidFill>
                <a:effectLst/>
                <a:uLnTx/>
                <a:uFillTx/>
                <a:latin typeface="Tahoma" panose="020B0604030504040204" pitchFamily="34" charset="0"/>
              </a:rPr>
              <a:t>Power</a:t>
            </a:r>
          </a:p>
        </p:txBody>
      </p:sp>
      <p:sp>
        <p:nvSpPr>
          <p:cNvPr id="41" name="Flowchart: Punched Tape 40"/>
          <p:cNvSpPr/>
          <p:nvPr/>
        </p:nvSpPr>
        <p:spPr>
          <a:xfrm>
            <a:off x="5013144" y="2081213"/>
            <a:ext cx="1005449" cy="73580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SOIS EDS</a:t>
            </a:r>
          </a:p>
          <a:p>
            <a:pPr algn="ctr"/>
            <a:r>
              <a:rPr lang="en-US" sz="1400" dirty="0"/>
              <a:t>XML File(s)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692275" y="824675"/>
            <a:ext cx="2714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MO interface definitions</a:t>
            </a:r>
            <a:endParaRPr lang="en-US" sz="2000" dirty="0"/>
          </a:p>
        </p:txBody>
      </p:sp>
      <p:cxnSp>
        <p:nvCxnSpPr>
          <p:cNvPr id="44" name="Straight Arrow Connector 43"/>
          <p:cNvCxnSpPr>
            <a:endCxn id="41" idx="0"/>
          </p:cNvCxnSpPr>
          <p:nvPr/>
        </p:nvCxnSpPr>
        <p:spPr bwMode="auto">
          <a:xfrm>
            <a:off x="5193790" y="1826961"/>
            <a:ext cx="322079" cy="3278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8" name="Rectangle 47"/>
          <p:cNvSpPr/>
          <p:nvPr/>
        </p:nvSpPr>
        <p:spPr bwMode="auto">
          <a:xfrm>
            <a:off x="6496377" y="2043051"/>
            <a:ext cx="1606947" cy="6347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Code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Generation tools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1" name="Flowchart: Punched Tape 50"/>
          <p:cNvSpPr/>
          <p:nvPr/>
        </p:nvSpPr>
        <p:spPr>
          <a:xfrm>
            <a:off x="6718047" y="922236"/>
            <a:ext cx="1696098" cy="73580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Spacecraft</a:t>
            </a:r>
            <a:endParaRPr lang="en-US" sz="1400" dirty="0"/>
          </a:p>
          <a:p>
            <a:pPr algn="ctr"/>
            <a:r>
              <a:rPr lang="en-US" sz="1400" dirty="0" smtClean="0"/>
              <a:t>Profile/configuration</a:t>
            </a:r>
            <a:endParaRPr lang="en-US" sz="1400" dirty="0"/>
          </a:p>
        </p:txBody>
      </p:sp>
      <p:cxnSp>
        <p:nvCxnSpPr>
          <p:cNvPr id="56" name="Straight Arrow Connector 55"/>
          <p:cNvCxnSpPr>
            <a:stCxn id="48" idx="2"/>
            <a:endCxn id="73" idx="0"/>
          </p:cNvCxnSpPr>
          <p:nvPr/>
        </p:nvCxnSpPr>
        <p:spPr bwMode="auto">
          <a:xfrm flipH="1">
            <a:off x="6899584" y="2677806"/>
            <a:ext cx="400267" cy="4814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7" name="Straight Arrow Connector 56"/>
          <p:cNvCxnSpPr>
            <a:endCxn id="48" idx="0"/>
          </p:cNvCxnSpPr>
          <p:nvPr/>
        </p:nvCxnSpPr>
        <p:spPr bwMode="auto">
          <a:xfrm flipH="1">
            <a:off x="7299851" y="1676558"/>
            <a:ext cx="85106" cy="366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V="1">
            <a:off x="6010673" y="2301481"/>
            <a:ext cx="487952" cy="472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3" name="Rectangle 27"/>
          <p:cNvSpPr>
            <a:spLocks noChangeArrowheads="1"/>
          </p:cNvSpPr>
          <p:nvPr/>
        </p:nvSpPr>
        <p:spPr bwMode="auto">
          <a:xfrm>
            <a:off x="5340028" y="3159274"/>
            <a:ext cx="3119112" cy="3411845"/>
          </a:xfrm>
          <a:prstGeom prst="rect">
            <a:avLst/>
          </a:prstGeom>
          <a:solidFill>
            <a:srgbClr val="98D0F1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endParaRPr lang="en-GB" sz="1000" dirty="0" smtClean="0">
              <a:solidFill>
                <a:srgbClr val="136798"/>
              </a:solidFill>
              <a:latin typeface="Tahoma" panose="020B0604030504040204" pitchFamily="34" charset="0"/>
            </a:endParaRPr>
          </a:p>
        </p:txBody>
      </p:sp>
      <p:sp>
        <p:nvSpPr>
          <p:cNvPr id="74" name="Rectangle 50"/>
          <p:cNvSpPr>
            <a:spLocks noChangeArrowheads="1"/>
          </p:cNvSpPr>
          <p:nvPr/>
        </p:nvSpPr>
        <p:spPr bwMode="auto">
          <a:xfrm>
            <a:off x="7413077" y="5066448"/>
            <a:ext cx="79851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dirty="0" smtClean="0">
                <a:solidFill>
                  <a:srgbClr val="136798"/>
                </a:solidFill>
                <a:latin typeface="Tahoma" panose="020B0604030504040204" pitchFamily="34" charset="0"/>
              </a:rPr>
              <a:t>Thermal</a:t>
            </a:r>
          </a:p>
        </p:txBody>
      </p:sp>
      <p:sp>
        <p:nvSpPr>
          <p:cNvPr id="75" name="Rectangle 51"/>
          <p:cNvSpPr>
            <a:spLocks noChangeArrowheads="1"/>
          </p:cNvSpPr>
          <p:nvPr/>
        </p:nvSpPr>
        <p:spPr bwMode="auto">
          <a:xfrm>
            <a:off x="7406727" y="4834503"/>
            <a:ext cx="79851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dirty="0" smtClean="0">
                <a:solidFill>
                  <a:srgbClr val="136798"/>
                </a:solidFill>
                <a:latin typeface="Tahoma" panose="020B0604030504040204" pitchFamily="34" charset="0"/>
              </a:rPr>
              <a:t>Power</a:t>
            </a:r>
          </a:p>
        </p:txBody>
      </p:sp>
      <p:sp>
        <p:nvSpPr>
          <p:cNvPr id="76" name="Rectangle 52"/>
          <p:cNvSpPr>
            <a:spLocks noChangeArrowheads="1"/>
          </p:cNvSpPr>
          <p:nvPr/>
        </p:nvSpPr>
        <p:spPr bwMode="auto">
          <a:xfrm>
            <a:off x="7419295" y="5298393"/>
            <a:ext cx="798512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Mode mgmt</a:t>
            </a:r>
          </a:p>
        </p:txBody>
      </p:sp>
      <p:sp>
        <p:nvSpPr>
          <p:cNvPr id="77" name="Rectangle 53"/>
          <p:cNvSpPr>
            <a:spLocks noChangeArrowheads="1"/>
          </p:cNvSpPr>
          <p:nvPr/>
        </p:nvSpPr>
        <p:spPr bwMode="auto">
          <a:xfrm>
            <a:off x="7419295" y="5554900"/>
            <a:ext cx="798512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FDIR</a:t>
            </a:r>
          </a:p>
        </p:txBody>
      </p:sp>
      <p:sp>
        <p:nvSpPr>
          <p:cNvPr id="78" name="Rectangle 54"/>
          <p:cNvSpPr>
            <a:spLocks noChangeArrowheads="1"/>
          </p:cNvSpPr>
          <p:nvPr/>
        </p:nvSpPr>
        <p:spPr bwMode="auto">
          <a:xfrm>
            <a:off x="7413077" y="4588915"/>
            <a:ext cx="79216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AOCS</a:t>
            </a:r>
          </a:p>
        </p:txBody>
      </p:sp>
      <p:sp>
        <p:nvSpPr>
          <p:cNvPr id="79" name="Rectangle 55"/>
          <p:cNvSpPr>
            <a:spLocks noChangeArrowheads="1"/>
          </p:cNvSpPr>
          <p:nvPr/>
        </p:nvSpPr>
        <p:spPr bwMode="auto">
          <a:xfrm>
            <a:off x="7406454" y="3819771"/>
            <a:ext cx="79216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MTL Services</a:t>
            </a:r>
          </a:p>
        </p:txBody>
      </p:sp>
      <p:sp>
        <p:nvSpPr>
          <p:cNvPr id="80" name="Rectangle 56"/>
          <p:cNvSpPr>
            <a:spLocks noChangeArrowheads="1"/>
          </p:cNvSpPr>
          <p:nvPr/>
        </p:nvSpPr>
        <p:spPr bwMode="auto">
          <a:xfrm>
            <a:off x="7406454" y="3532578"/>
            <a:ext cx="79216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dirty="0" smtClean="0">
                <a:solidFill>
                  <a:srgbClr val="136798"/>
                </a:solidFill>
                <a:latin typeface="Tahoma" panose="020B0604030504040204" pitchFamily="34" charset="0"/>
              </a:rPr>
              <a:t>OBT </a:t>
            </a:r>
            <a:r>
              <a:rPr lang="en-GB" sz="800" b="1" dirty="0" err="1" smtClean="0">
                <a:solidFill>
                  <a:srgbClr val="136798"/>
                </a:solidFill>
                <a:latin typeface="Tahoma" panose="020B0604030504040204" pitchFamily="34" charset="0"/>
              </a:rPr>
              <a:t>Mgmt</a:t>
            </a:r>
            <a:endParaRPr lang="en-GB" sz="800" b="1" dirty="0" smtClean="0">
              <a:solidFill>
                <a:srgbClr val="136798"/>
              </a:solidFill>
              <a:latin typeface="Tahoma" panose="020B0604030504040204" pitchFamily="34" charset="0"/>
            </a:endParaRPr>
          </a:p>
        </p:txBody>
      </p:sp>
      <p:sp>
        <p:nvSpPr>
          <p:cNvPr id="81" name="Rectangle 57"/>
          <p:cNvSpPr>
            <a:spLocks noChangeArrowheads="1"/>
          </p:cNvSpPr>
          <p:nvPr/>
        </p:nvSpPr>
        <p:spPr bwMode="auto">
          <a:xfrm>
            <a:off x="7406453" y="4327137"/>
            <a:ext cx="79216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Context mgmt</a:t>
            </a:r>
          </a:p>
        </p:txBody>
      </p:sp>
      <p:sp>
        <p:nvSpPr>
          <p:cNvPr id="82" name="Rectangle 58"/>
          <p:cNvSpPr>
            <a:spLocks noChangeArrowheads="1"/>
          </p:cNvSpPr>
          <p:nvPr/>
        </p:nvSpPr>
        <p:spPr bwMode="auto">
          <a:xfrm>
            <a:off x="7406453" y="4081549"/>
            <a:ext cx="79216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SSMM mgmt</a:t>
            </a:r>
          </a:p>
        </p:txBody>
      </p:sp>
      <p:sp>
        <p:nvSpPr>
          <p:cNvPr id="83" name="Rectangle 59"/>
          <p:cNvSpPr>
            <a:spLocks noChangeArrowheads="1"/>
          </p:cNvSpPr>
          <p:nvPr/>
        </p:nvSpPr>
        <p:spPr bwMode="auto">
          <a:xfrm>
            <a:off x="7406455" y="3268909"/>
            <a:ext cx="79216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dirty="0" smtClean="0">
                <a:solidFill>
                  <a:srgbClr val="136798"/>
                </a:solidFill>
                <a:latin typeface="Tahoma" panose="020B0604030504040204" pitchFamily="34" charset="0"/>
              </a:rPr>
              <a:t>TM TC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5352728" y="4754874"/>
            <a:ext cx="609600" cy="3603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18660C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GB" sz="800" dirty="0" smtClean="0">
                <a:latin typeface="Tahoma" panose="020B0604030504040204" pitchFamily="34" charset="0"/>
              </a:rPr>
              <a:t>Message</a:t>
            </a:r>
          </a:p>
          <a:p>
            <a:pPr algn="ctr"/>
            <a:r>
              <a:rPr lang="en-GB" sz="800" dirty="0" smtClean="0">
                <a:latin typeface="Tahoma" panose="020B0604030504040204" pitchFamily="34" charset="0"/>
              </a:rPr>
              <a:t>Service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12043" y="5171876"/>
            <a:ext cx="1946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Avionics and Software </a:t>
            </a:r>
          </a:p>
          <a:p>
            <a:r>
              <a:rPr lang="en-US" sz="1200" dirty="0" smtClean="0"/>
              <a:t>Architecture is independent </a:t>
            </a:r>
          </a:p>
          <a:p>
            <a:r>
              <a:rPr lang="en-US" sz="1200" dirty="0" smtClean="0"/>
              <a:t>of MO architecture</a:t>
            </a:r>
            <a:endParaRPr lang="en-US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5491929" y="3185712"/>
            <a:ext cx="6746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PUS,</a:t>
            </a:r>
          </a:p>
          <a:p>
            <a:r>
              <a:rPr lang="en-US" sz="1400" dirty="0" err="1" smtClean="0"/>
              <a:t>cFS</a:t>
            </a:r>
            <a:r>
              <a:rPr lang="en-US" sz="1400" dirty="0" smtClean="0"/>
              <a:t>,</a:t>
            </a:r>
          </a:p>
          <a:p>
            <a:r>
              <a:rPr lang="en-US" sz="1400" dirty="0" smtClean="0"/>
              <a:t>CAST,</a:t>
            </a:r>
          </a:p>
          <a:p>
            <a:r>
              <a:rPr lang="en-US" sz="1400" dirty="0" smtClean="0"/>
              <a:t>…</a:t>
            </a:r>
          </a:p>
        </p:txBody>
      </p:sp>
      <p:sp>
        <p:nvSpPr>
          <p:cNvPr id="88" name="Rectangle 73"/>
          <p:cNvSpPr>
            <a:spLocks noChangeArrowheads="1"/>
          </p:cNvSpPr>
          <p:nvPr/>
        </p:nvSpPr>
        <p:spPr bwMode="auto">
          <a:xfrm>
            <a:off x="6109982" y="5907464"/>
            <a:ext cx="537883" cy="52302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18660C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GB" sz="700" dirty="0">
                <a:latin typeface="Tahoma" panose="020B0604030504040204" pitchFamily="34" charset="0"/>
              </a:rPr>
              <a:t>File and</a:t>
            </a:r>
          </a:p>
          <a:p>
            <a:pPr algn="ctr"/>
            <a:r>
              <a:rPr lang="en-GB" sz="700" dirty="0">
                <a:latin typeface="Tahoma" panose="020B0604030504040204" pitchFamily="34" charset="0"/>
              </a:rPr>
              <a:t>Packet Store</a:t>
            </a:r>
          </a:p>
          <a:p>
            <a:pPr algn="ctr"/>
            <a:r>
              <a:rPr lang="en-GB" sz="700" dirty="0">
                <a:latin typeface="Tahoma" panose="020B0604030504040204" pitchFamily="34" charset="0"/>
              </a:rPr>
              <a:t>Services</a:t>
            </a:r>
          </a:p>
        </p:txBody>
      </p:sp>
      <p:sp>
        <p:nvSpPr>
          <p:cNvPr id="89" name="Rectangle 74"/>
          <p:cNvSpPr>
            <a:spLocks noChangeArrowheads="1"/>
          </p:cNvSpPr>
          <p:nvPr/>
        </p:nvSpPr>
        <p:spPr bwMode="auto">
          <a:xfrm>
            <a:off x="6700946" y="5907464"/>
            <a:ext cx="480085" cy="52302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18660C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GB" sz="700">
                <a:latin typeface="Tahoma" panose="020B0604030504040204" pitchFamily="34" charset="0"/>
              </a:rPr>
              <a:t>Command</a:t>
            </a:r>
          </a:p>
          <a:p>
            <a:pPr algn="ctr"/>
            <a:r>
              <a:rPr lang="en-GB" sz="700">
                <a:latin typeface="Tahoma" panose="020B0604030504040204" pitchFamily="34" charset="0"/>
              </a:rPr>
              <a:t>and Data</a:t>
            </a:r>
          </a:p>
          <a:p>
            <a:pPr algn="ctr"/>
            <a:r>
              <a:rPr lang="en-GB" sz="700">
                <a:latin typeface="Tahoma" panose="020B0604030504040204" pitchFamily="34" charset="0"/>
              </a:rPr>
              <a:t>Acquisition</a:t>
            </a:r>
          </a:p>
          <a:p>
            <a:pPr algn="ctr"/>
            <a:r>
              <a:rPr lang="en-GB" sz="700">
                <a:latin typeface="Tahoma" panose="020B0604030504040204" pitchFamily="34" charset="0"/>
              </a:rPr>
              <a:t>Services</a:t>
            </a:r>
          </a:p>
        </p:txBody>
      </p:sp>
      <p:sp>
        <p:nvSpPr>
          <p:cNvPr id="91" name="Rectangle 76"/>
          <p:cNvSpPr>
            <a:spLocks noChangeArrowheads="1"/>
          </p:cNvSpPr>
          <p:nvPr/>
        </p:nvSpPr>
        <p:spPr bwMode="auto">
          <a:xfrm>
            <a:off x="7771995" y="5907464"/>
            <a:ext cx="481264" cy="52302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18660C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GB" sz="700">
                <a:latin typeface="Tahoma" panose="020B0604030504040204" pitchFamily="34" charset="0"/>
              </a:rPr>
              <a:t>Device</a:t>
            </a:r>
          </a:p>
          <a:p>
            <a:pPr algn="ctr"/>
            <a:r>
              <a:rPr lang="en-GB" sz="700">
                <a:latin typeface="Tahoma" panose="020B0604030504040204" pitchFamily="34" charset="0"/>
              </a:rPr>
              <a:t>Enumeration</a:t>
            </a:r>
          </a:p>
          <a:p>
            <a:pPr algn="ctr"/>
            <a:r>
              <a:rPr lang="en-GB" sz="700">
                <a:latin typeface="Tahoma" panose="020B0604030504040204" pitchFamily="34" charset="0"/>
              </a:rPr>
              <a:t>Service</a:t>
            </a:r>
          </a:p>
        </p:txBody>
      </p:sp>
      <p:cxnSp>
        <p:nvCxnSpPr>
          <p:cNvPr id="92" name="Straight Arrow Connector 91"/>
          <p:cNvCxnSpPr/>
          <p:nvPr/>
        </p:nvCxnSpPr>
        <p:spPr bwMode="auto">
          <a:xfrm flipV="1">
            <a:off x="4284663" y="4932437"/>
            <a:ext cx="1055365" cy="3430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4617812" y="4899732"/>
            <a:ext cx="54213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Space</a:t>
            </a:r>
          </a:p>
          <a:p>
            <a:r>
              <a:rPr lang="en-US" sz="1050" dirty="0" smtClean="0"/>
              <a:t>Packet</a:t>
            </a:r>
            <a:endParaRPr lang="en-US" sz="1050" dirty="0"/>
          </a:p>
        </p:txBody>
      </p:sp>
      <p:sp>
        <p:nvSpPr>
          <p:cNvPr id="94" name="Rectangle 56"/>
          <p:cNvSpPr>
            <a:spLocks noChangeArrowheads="1"/>
          </p:cNvSpPr>
          <p:nvPr/>
        </p:nvSpPr>
        <p:spPr bwMode="auto">
          <a:xfrm>
            <a:off x="6520198" y="4122209"/>
            <a:ext cx="747573" cy="314107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dirty="0" smtClean="0">
                <a:solidFill>
                  <a:srgbClr val="136798"/>
                </a:solidFill>
                <a:latin typeface="Tahoma" panose="020B0604030504040204" pitchFamily="34" charset="0"/>
              </a:rPr>
              <a:t>Scripting/</a:t>
            </a:r>
          </a:p>
          <a:p>
            <a:pPr algn="ctr"/>
            <a:r>
              <a:rPr lang="en-GB" sz="800" b="1" dirty="0" smtClean="0">
                <a:solidFill>
                  <a:srgbClr val="136798"/>
                </a:solidFill>
                <a:latin typeface="Tahoma" panose="020B0604030504040204" pitchFamily="34" charset="0"/>
              </a:rPr>
              <a:t>OBCP</a:t>
            </a:r>
          </a:p>
        </p:txBody>
      </p:sp>
      <p:cxnSp>
        <p:nvCxnSpPr>
          <p:cNvPr id="95" name="Straight Arrow Connector 94"/>
          <p:cNvCxnSpPr/>
          <p:nvPr/>
        </p:nvCxnSpPr>
        <p:spPr bwMode="auto">
          <a:xfrm flipH="1">
            <a:off x="6824921" y="2677806"/>
            <a:ext cx="731723" cy="1436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53" name="Flowchart: Punched Tape 52"/>
          <p:cNvSpPr/>
          <p:nvPr/>
        </p:nvSpPr>
        <p:spPr>
          <a:xfrm>
            <a:off x="2903055" y="1439157"/>
            <a:ext cx="1005449" cy="73580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MAL</a:t>
            </a:r>
            <a:endParaRPr lang="en-US" sz="1400" dirty="0"/>
          </a:p>
          <a:p>
            <a:pPr algn="ctr"/>
            <a:r>
              <a:rPr lang="en-US" sz="1400" dirty="0"/>
              <a:t>XML File(s)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357688" y="1003640"/>
            <a:ext cx="1075316" cy="80289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MAL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translation</a:t>
            </a:r>
            <a:r>
              <a:rPr lang="en-US" sz="1600" dirty="0" smtClean="0"/>
              <a:t> tools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63" name="Straight Arrow Connector 62"/>
          <p:cNvCxnSpPr>
            <a:endCxn id="58" idx="1"/>
          </p:cNvCxnSpPr>
          <p:nvPr/>
        </p:nvCxnSpPr>
        <p:spPr bwMode="auto">
          <a:xfrm flipV="1">
            <a:off x="3962400" y="1405085"/>
            <a:ext cx="395288" cy="2642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7379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449"/>
            <a:ext cx="7010400" cy="720725"/>
          </a:xfrm>
        </p:spPr>
        <p:txBody>
          <a:bodyPr/>
          <a:lstStyle/>
          <a:p>
            <a:r>
              <a:rPr lang="en-US" dirty="0" smtClean="0"/>
              <a:t>Common MO messages Transformed at the Operations Center</a:t>
            </a:r>
            <a:endParaRPr lang="en-US" dirty="0"/>
          </a:p>
        </p:txBody>
      </p:sp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5340028" y="3159274"/>
            <a:ext cx="3119112" cy="3546326"/>
          </a:xfrm>
          <a:prstGeom prst="rect">
            <a:avLst/>
          </a:prstGeom>
          <a:solidFill>
            <a:srgbClr val="98D0F1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endParaRPr lang="en-GB" sz="1000" dirty="0" smtClean="0">
              <a:solidFill>
                <a:srgbClr val="136798"/>
              </a:solidFill>
              <a:latin typeface="Tahoma" panose="020B0604030504040204" pitchFamily="34" charset="0"/>
            </a:endParaRPr>
          </a:p>
        </p:txBody>
      </p:sp>
      <p:sp>
        <p:nvSpPr>
          <p:cNvPr id="6" name="Rectangle 50"/>
          <p:cNvSpPr>
            <a:spLocks noChangeArrowheads="1"/>
          </p:cNvSpPr>
          <p:nvPr/>
        </p:nvSpPr>
        <p:spPr bwMode="auto">
          <a:xfrm>
            <a:off x="7413077" y="5066448"/>
            <a:ext cx="79851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dirty="0" smtClean="0">
                <a:solidFill>
                  <a:srgbClr val="136798"/>
                </a:solidFill>
                <a:latin typeface="Tahoma" panose="020B0604030504040204" pitchFamily="34" charset="0"/>
              </a:rPr>
              <a:t>Thermal</a:t>
            </a:r>
          </a:p>
        </p:txBody>
      </p:sp>
      <p:sp>
        <p:nvSpPr>
          <p:cNvPr id="7" name="Rectangle 51"/>
          <p:cNvSpPr>
            <a:spLocks noChangeArrowheads="1"/>
          </p:cNvSpPr>
          <p:nvPr/>
        </p:nvSpPr>
        <p:spPr bwMode="auto">
          <a:xfrm>
            <a:off x="7406727" y="4834503"/>
            <a:ext cx="79851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dirty="0" smtClean="0">
                <a:solidFill>
                  <a:srgbClr val="136798"/>
                </a:solidFill>
                <a:latin typeface="Tahoma" panose="020B0604030504040204" pitchFamily="34" charset="0"/>
              </a:rPr>
              <a:t>Power</a:t>
            </a:r>
          </a:p>
        </p:txBody>
      </p:sp>
      <p:sp>
        <p:nvSpPr>
          <p:cNvPr id="8" name="Rectangle 52"/>
          <p:cNvSpPr>
            <a:spLocks noChangeArrowheads="1"/>
          </p:cNvSpPr>
          <p:nvPr/>
        </p:nvSpPr>
        <p:spPr bwMode="auto">
          <a:xfrm>
            <a:off x="7419295" y="5298393"/>
            <a:ext cx="798512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Mode mgmt</a:t>
            </a:r>
          </a:p>
        </p:txBody>
      </p:sp>
      <p:sp>
        <p:nvSpPr>
          <p:cNvPr id="9" name="Rectangle 53"/>
          <p:cNvSpPr>
            <a:spLocks noChangeArrowheads="1"/>
          </p:cNvSpPr>
          <p:nvPr/>
        </p:nvSpPr>
        <p:spPr bwMode="auto">
          <a:xfrm>
            <a:off x="7419295" y="5554900"/>
            <a:ext cx="798512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FDIR</a:t>
            </a:r>
          </a:p>
        </p:txBody>
      </p:sp>
      <p:sp>
        <p:nvSpPr>
          <p:cNvPr id="10" name="Rectangle 54"/>
          <p:cNvSpPr>
            <a:spLocks noChangeArrowheads="1"/>
          </p:cNvSpPr>
          <p:nvPr/>
        </p:nvSpPr>
        <p:spPr bwMode="auto">
          <a:xfrm>
            <a:off x="7413077" y="4588915"/>
            <a:ext cx="79216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AOCS</a:t>
            </a:r>
          </a:p>
        </p:txBody>
      </p:sp>
      <p:sp>
        <p:nvSpPr>
          <p:cNvPr id="11" name="Rectangle 55"/>
          <p:cNvSpPr>
            <a:spLocks noChangeArrowheads="1"/>
          </p:cNvSpPr>
          <p:nvPr/>
        </p:nvSpPr>
        <p:spPr bwMode="auto">
          <a:xfrm>
            <a:off x="7406454" y="3819771"/>
            <a:ext cx="79216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MTL Services</a:t>
            </a:r>
          </a:p>
        </p:txBody>
      </p:sp>
      <p:sp>
        <p:nvSpPr>
          <p:cNvPr id="12" name="Rectangle 56"/>
          <p:cNvSpPr>
            <a:spLocks noChangeArrowheads="1"/>
          </p:cNvSpPr>
          <p:nvPr/>
        </p:nvSpPr>
        <p:spPr bwMode="auto">
          <a:xfrm>
            <a:off x="7406454" y="3532578"/>
            <a:ext cx="79216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OBT Mgmt</a:t>
            </a:r>
          </a:p>
        </p:txBody>
      </p:sp>
      <p:sp>
        <p:nvSpPr>
          <p:cNvPr id="13" name="Rectangle 57"/>
          <p:cNvSpPr>
            <a:spLocks noChangeArrowheads="1"/>
          </p:cNvSpPr>
          <p:nvPr/>
        </p:nvSpPr>
        <p:spPr bwMode="auto">
          <a:xfrm>
            <a:off x="7406453" y="4327137"/>
            <a:ext cx="79216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Context mgmt</a:t>
            </a:r>
          </a:p>
        </p:txBody>
      </p:sp>
      <p:sp>
        <p:nvSpPr>
          <p:cNvPr id="14" name="Rectangle 58"/>
          <p:cNvSpPr>
            <a:spLocks noChangeArrowheads="1"/>
          </p:cNvSpPr>
          <p:nvPr/>
        </p:nvSpPr>
        <p:spPr bwMode="auto">
          <a:xfrm>
            <a:off x="7406453" y="4081549"/>
            <a:ext cx="79216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dirty="0" smtClean="0">
                <a:solidFill>
                  <a:srgbClr val="136798"/>
                </a:solidFill>
                <a:latin typeface="Tahoma" panose="020B0604030504040204" pitchFamily="34" charset="0"/>
              </a:rPr>
              <a:t>SSMM </a:t>
            </a:r>
            <a:r>
              <a:rPr lang="en-GB" sz="800" b="1" dirty="0" err="1" smtClean="0">
                <a:solidFill>
                  <a:srgbClr val="136798"/>
                </a:solidFill>
                <a:latin typeface="Tahoma" panose="020B0604030504040204" pitchFamily="34" charset="0"/>
              </a:rPr>
              <a:t>mgmt</a:t>
            </a:r>
            <a:endParaRPr lang="en-GB" sz="800" b="1" dirty="0" smtClean="0">
              <a:solidFill>
                <a:srgbClr val="136798"/>
              </a:solidFill>
              <a:latin typeface="Tahoma" panose="020B0604030504040204" pitchFamily="34" charset="0"/>
            </a:endParaRPr>
          </a:p>
        </p:txBody>
      </p:sp>
      <p:sp>
        <p:nvSpPr>
          <p:cNvPr id="15" name="Rectangle 59"/>
          <p:cNvSpPr>
            <a:spLocks noChangeArrowheads="1"/>
          </p:cNvSpPr>
          <p:nvPr/>
        </p:nvSpPr>
        <p:spPr bwMode="auto">
          <a:xfrm>
            <a:off x="7406455" y="3268909"/>
            <a:ext cx="792163" cy="142875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dirty="0" smtClean="0">
                <a:solidFill>
                  <a:srgbClr val="136798"/>
                </a:solidFill>
                <a:latin typeface="Tahoma" panose="020B0604030504040204" pitchFamily="34" charset="0"/>
              </a:rPr>
              <a:t>TM TC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50825" y="1268413"/>
            <a:ext cx="1944688" cy="4608512"/>
          </a:xfrm>
          <a:prstGeom prst="rect">
            <a:avLst/>
          </a:prstGeom>
          <a:solidFill>
            <a:srgbClr val="AAC9E9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18000" tIns="18000" rIns="18000" bIns="180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136798"/>
                </a:solidFill>
                <a:effectLst/>
                <a:uLnTx/>
                <a:uFillTx/>
                <a:latin typeface="Tahoma" panose="020B0604030504040204" pitchFamily="34" charset="0"/>
              </a:rPr>
              <a:t>Ground Segment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23850" y="1628775"/>
            <a:ext cx="1800225" cy="3960813"/>
          </a:xfrm>
          <a:prstGeom prst="rect">
            <a:avLst/>
          </a:prstGeom>
          <a:solidFill>
            <a:srgbClr val="136798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</a:rPr>
              <a:t>MCS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484438" y="3429000"/>
            <a:ext cx="1873250" cy="2160588"/>
          </a:xfrm>
          <a:prstGeom prst="rect">
            <a:avLst/>
          </a:prstGeom>
          <a:solidFill>
            <a:srgbClr val="136798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</a:rPr>
              <a:t>TM/TC Device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95288" y="1989138"/>
            <a:ext cx="1655762" cy="720725"/>
          </a:xfrm>
          <a:prstGeom prst="rect">
            <a:avLst/>
          </a:prstGeom>
          <a:solidFill>
            <a:srgbClr val="98D0F1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GB" sz="1000" smtClean="0">
                <a:solidFill>
                  <a:srgbClr val="136798"/>
                </a:solidFill>
                <a:latin typeface="Tahoma" panose="020B0604030504040204" pitchFamily="34" charset="0"/>
              </a:rPr>
              <a:t>MO Applications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555875" y="5084763"/>
            <a:ext cx="792163" cy="360362"/>
          </a:xfrm>
          <a:prstGeom prst="rect">
            <a:avLst/>
          </a:prstGeom>
          <a:solidFill>
            <a:srgbClr val="F9E200"/>
          </a:solidFill>
          <a:ln w="9525" algn="ctr">
            <a:solidFill>
              <a:srgbClr val="DABB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Space Data Link</a:t>
            </a:r>
          </a:p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Protocols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827088" y="5084763"/>
            <a:ext cx="792162" cy="360362"/>
          </a:xfrm>
          <a:prstGeom prst="rect">
            <a:avLst/>
          </a:prstGeom>
          <a:solidFill>
            <a:srgbClr val="F9E200"/>
          </a:solidFill>
          <a:ln w="9525" algn="ctr">
            <a:solidFill>
              <a:srgbClr val="DABB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Space Data Link</a:t>
            </a:r>
          </a:p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Protocols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492500" y="5084763"/>
            <a:ext cx="792163" cy="360362"/>
          </a:xfrm>
          <a:prstGeom prst="rect">
            <a:avLst/>
          </a:prstGeom>
          <a:solidFill>
            <a:srgbClr val="319B1F"/>
          </a:solidFill>
          <a:ln w="9525" algn="ctr">
            <a:solidFill>
              <a:srgbClr val="18660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 err="1" smtClean="0">
                <a:solidFill>
                  <a:srgbClr val="FFFFFF"/>
                </a:solidFill>
                <a:latin typeface="Tahoma" panose="020B0604030504040204" pitchFamily="34" charset="0"/>
              </a:rPr>
              <a:t>Subnetwork</a:t>
            </a:r>
            <a:endParaRPr lang="en-GB" sz="800" dirty="0" smtClean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pPr algn="ctr"/>
            <a:r>
              <a:rPr lang="en-GB" sz="800" dirty="0" smtClean="0">
                <a:solidFill>
                  <a:srgbClr val="FFFFFF"/>
                </a:solidFill>
                <a:latin typeface="Tahoma" panose="020B0604030504040204" pitchFamily="34" charset="0"/>
              </a:rPr>
              <a:t>Packet</a:t>
            </a:r>
          </a:p>
          <a:p>
            <a:pPr algn="ctr"/>
            <a:r>
              <a:rPr lang="en-GB" sz="800" dirty="0" smtClean="0">
                <a:solidFill>
                  <a:srgbClr val="FFFFFF"/>
                </a:solidFill>
                <a:latin typeface="Tahoma" panose="020B0604030504040204" pitchFamily="34" charset="0"/>
              </a:rPr>
              <a:t>Service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555875" y="4005263"/>
            <a:ext cx="1728788" cy="360362"/>
          </a:xfrm>
          <a:prstGeom prst="rect">
            <a:avLst/>
          </a:prstGeom>
          <a:solidFill>
            <a:srgbClr val="F9E200"/>
          </a:solidFill>
          <a:ln w="9525" algn="ctr">
            <a:solidFill>
              <a:srgbClr val="DABB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smtClean="0">
                <a:solidFill>
                  <a:srgbClr val="000000"/>
                </a:solidFill>
                <a:latin typeface="Tahoma" panose="020B0604030504040204" pitchFamily="34" charset="0"/>
              </a:rPr>
              <a:t>CCSDS Packet Router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835820" y="4098595"/>
            <a:ext cx="792162" cy="720725"/>
          </a:xfrm>
          <a:prstGeom prst="rect">
            <a:avLst/>
          </a:prstGeom>
          <a:solidFill>
            <a:srgbClr val="F9E200"/>
          </a:solidFill>
          <a:ln w="9525" algn="ctr">
            <a:solidFill>
              <a:srgbClr val="DABB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Space Network</a:t>
            </a:r>
          </a:p>
          <a:p>
            <a:pPr algn="ctr"/>
            <a:r>
              <a:rPr lang="en-GB" sz="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Protocols</a:t>
            </a:r>
          </a:p>
          <a:p>
            <a:pPr algn="ctr"/>
            <a:r>
              <a:rPr lang="en-GB" sz="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(e.g. Space</a:t>
            </a:r>
          </a:p>
          <a:p>
            <a:pPr algn="ctr"/>
            <a:r>
              <a:rPr lang="en-GB" sz="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Packet)</a:t>
            </a:r>
          </a:p>
        </p:txBody>
      </p:sp>
      <p:cxnSp>
        <p:nvCxnSpPr>
          <p:cNvPr id="28" name="AutoShape 31"/>
          <p:cNvCxnSpPr>
            <a:cxnSpLocks noChangeShapeType="1"/>
            <a:stCxn id="34" idx="2"/>
            <a:endCxn id="49" idx="0"/>
          </p:cNvCxnSpPr>
          <p:nvPr/>
        </p:nvCxnSpPr>
        <p:spPr bwMode="auto">
          <a:xfrm flipH="1">
            <a:off x="1209722" y="3213100"/>
            <a:ext cx="13447" cy="242846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AutoShape 32"/>
          <p:cNvCxnSpPr>
            <a:cxnSpLocks noChangeShapeType="1"/>
            <a:stCxn id="27" idx="2"/>
            <a:endCxn id="24" idx="0"/>
          </p:cNvCxnSpPr>
          <p:nvPr/>
        </p:nvCxnSpPr>
        <p:spPr bwMode="auto">
          <a:xfrm flipH="1">
            <a:off x="1223169" y="4819320"/>
            <a:ext cx="8732" cy="26544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0" name="Line 37"/>
          <p:cNvSpPr>
            <a:spLocks noChangeShapeType="1"/>
          </p:cNvSpPr>
          <p:nvPr/>
        </p:nvSpPr>
        <p:spPr bwMode="auto">
          <a:xfrm>
            <a:off x="3883025" y="4365625"/>
            <a:ext cx="3175" cy="7191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endParaRPr lang="en-US" sz="1200" b="1" smtClean="0">
              <a:solidFill>
                <a:srgbClr val="136798"/>
              </a:solidFill>
              <a:latin typeface="Tahoma" panose="020B0604030504040204" pitchFamily="34" charset="0"/>
            </a:endParaRPr>
          </a:p>
        </p:txBody>
      </p:sp>
      <p:sp>
        <p:nvSpPr>
          <p:cNvPr id="31" name="Line 38"/>
          <p:cNvSpPr>
            <a:spLocks noChangeShapeType="1"/>
          </p:cNvSpPr>
          <p:nvPr/>
        </p:nvSpPr>
        <p:spPr bwMode="auto">
          <a:xfrm flipH="1">
            <a:off x="2954338" y="4362450"/>
            <a:ext cx="7937" cy="7223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endParaRPr lang="en-US" sz="1200" b="1" smtClean="0">
              <a:solidFill>
                <a:srgbClr val="136798"/>
              </a:solidFill>
              <a:latin typeface="Tahoma" panose="020B0604030504040204" pitchFamily="34" charset="0"/>
            </a:endParaRPr>
          </a:p>
        </p:txBody>
      </p:sp>
      <p:sp>
        <p:nvSpPr>
          <p:cNvPr id="32" name="Freeform 45"/>
          <p:cNvSpPr>
            <a:spLocks/>
          </p:cNvSpPr>
          <p:nvPr/>
        </p:nvSpPr>
        <p:spPr bwMode="auto">
          <a:xfrm>
            <a:off x="1211263" y="5445125"/>
            <a:ext cx="1738312" cy="663575"/>
          </a:xfrm>
          <a:custGeom>
            <a:avLst/>
            <a:gdLst>
              <a:gd name="T0" fmla="*/ 1092 w 1092"/>
              <a:gd name="T1" fmla="*/ 0 h 420"/>
              <a:gd name="T2" fmla="*/ 1092 w 1092"/>
              <a:gd name="T3" fmla="*/ 420 h 420"/>
              <a:gd name="T4" fmla="*/ 0 w 1092"/>
              <a:gd name="T5" fmla="*/ 420 h 420"/>
              <a:gd name="T6" fmla="*/ 0 w 1092"/>
              <a:gd name="T7" fmla="*/ 6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2" h="420">
                <a:moveTo>
                  <a:pt x="1092" y="0"/>
                </a:moveTo>
                <a:lnTo>
                  <a:pt x="1092" y="420"/>
                </a:lnTo>
                <a:lnTo>
                  <a:pt x="0" y="420"/>
                </a:lnTo>
                <a:lnTo>
                  <a:pt x="0" y="6"/>
                </a:lnTo>
              </a:path>
            </a:pathLst>
          </a:custGeom>
          <a:noFill/>
          <a:ln w="25400" cap="flat" cmpd="sng">
            <a:solidFill>
              <a:srgbClr val="FF33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endParaRPr lang="en-US" sz="1200" b="1" smtClean="0">
              <a:solidFill>
                <a:srgbClr val="136798"/>
              </a:solidFill>
              <a:latin typeface="Tahoma" panose="020B0604030504040204" pitchFamily="34" charset="0"/>
            </a:endParaRPr>
          </a:p>
        </p:txBody>
      </p:sp>
      <p:sp>
        <p:nvSpPr>
          <p:cNvPr id="33" name="Text Box 46"/>
          <p:cNvSpPr txBox="1">
            <a:spLocks noChangeArrowheads="1"/>
          </p:cNvSpPr>
          <p:nvPr/>
        </p:nvSpPr>
        <p:spPr bwMode="auto">
          <a:xfrm>
            <a:off x="1692275" y="5876925"/>
            <a:ext cx="8556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b="1" smtClean="0">
                <a:solidFill>
                  <a:srgbClr val="136798"/>
                </a:solidFill>
                <a:latin typeface="Tahoma" panose="020B0604030504040204" pitchFamily="34" charset="0"/>
              </a:rPr>
              <a:t>Space Link</a:t>
            </a:r>
          </a:p>
        </p:txBody>
      </p:sp>
      <p:sp>
        <p:nvSpPr>
          <p:cNvPr id="34" name="Rectangle 60"/>
          <p:cNvSpPr>
            <a:spLocks noChangeArrowheads="1"/>
          </p:cNvSpPr>
          <p:nvPr/>
        </p:nvSpPr>
        <p:spPr bwMode="auto">
          <a:xfrm>
            <a:off x="395288" y="2924175"/>
            <a:ext cx="1655762" cy="288925"/>
          </a:xfrm>
          <a:prstGeom prst="rect">
            <a:avLst/>
          </a:prstGeom>
          <a:solidFill>
            <a:srgbClr val="98D0F1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000" i="1" smtClean="0">
                <a:solidFill>
                  <a:srgbClr val="136798"/>
                </a:solidFill>
                <a:latin typeface="Tahoma" panose="020B0604030504040204" pitchFamily="34" charset="0"/>
              </a:rPr>
              <a:t>Message Abstraction Layer</a:t>
            </a:r>
          </a:p>
        </p:txBody>
      </p:sp>
      <p:cxnSp>
        <p:nvCxnSpPr>
          <p:cNvPr id="35" name="AutoShape 61"/>
          <p:cNvCxnSpPr>
            <a:cxnSpLocks noChangeShapeType="1"/>
            <a:stCxn id="22" idx="2"/>
            <a:endCxn id="34" idx="0"/>
          </p:cNvCxnSpPr>
          <p:nvPr/>
        </p:nvCxnSpPr>
        <p:spPr bwMode="auto">
          <a:xfrm>
            <a:off x="1223963" y="2709863"/>
            <a:ext cx="0" cy="214312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7" name="Rectangle 77"/>
          <p:cNvSpPr>
            <a:spLocks noChangeArrowheads="1"/>
          </p:cNvSpPr>
          <p:nvPr/>
        </p:nvSpPr>
        <p:spPr bwMode="auto">
          <a:xfrm>
            <a:off x="468313" y="2492375"/>
            <a:ext cx="719137" cy="144463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38" name="Rectangle 78"/>
          <p:cNvSpPr>
            <a:spLocks noChangeArrowheads="1"/>
          </p:cNvSpPr>
          <p:nvPr/>
        </p:nvSpPr>
        <p:spPr bwMode="auto">
          <a:xfrm>
            <a:off x="468313" y="2276475"/>
            <a:ext cx="719137" cy="144463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smtClean="0">
                <a:solidFill>
                  <a:srgbClr val="136798"/>
                </a:solidFill>
                <a:latin typeface="Tahoma" panose="020B0604030504040204" pitchFamily="34" charset="0"/>
              </a:rPr>
              <a:t>TM TC</a:t>
            </a:r>
          </a:p>
        </p:txBody>
      </p:sp>
      <p:sp>
        <p:nvSpPr>
          <p:cNvPr id="39" name="Rectangle 79"/>
          <p:cNvSpPr>
            <a:spLocks noChangeArrowheads="1"/>
          </p:cNvSpPr>
          <p:nvPr/>
        </p:nvSpPr>
        <p:spPr bwMode="auto">
          <a:xfrm>
            <a:off x="1258888" y="2492375"/>
            <a:ext cx="720725" cy="144463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0" cap="none" spc="0" normalizeH="0" baseline="0" noProof="0" smtClean="0">
                <a:ln>
                  <a:noFill/>
                </a:ln>
                <a:solidFill>
                  <a:srgbClr val="136798"/>
                </a:solidFill>
                <a:effectLst/>
                <a:uLnTx/>
                <a:uFillTx/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40" name="Rectangle 80"/>
          <p:cNvSpPr>
            <a:spLocks noChangeArrowheads="1"/>
          </p:cNvSpPr>
          <p:nvPr/>
        </p:nvSpPr>
        <p:spPr bwMode="auto">
          <a:xfrm>
            <a:off x="1258888" y="2276475"/>
            <a:ext cx="720725" cy="144463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13679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0" cap="none" spc="0" normalizeH="0" baseline="0" noProof="0" smtClean="0">
                <a:ln>
                  <a:noFill/>
                </a:ln>
                <a:solidFill>
                  <a:srgbClr val="136798"/>
                </a:solidFill>
                <a:effectLst/>
                <a:uLnTx/>
                <a:uFillTx/>
                <a:latin typeface="Tahoma" panose="020B0604030504040204" pitchFamily="34" charset="0"/>
              </a:rPr>
              <a:t>Power</a:t>
            </a:r>
          </a:p>
        </p:txBody>
      </p:sp>
      <p:sp>
        <p:nvSpPr>
          <p:cNvPr id="41" name="Flowchart: Punched Tape 40"/>
          <p:cNvSpPr/>
          <p:nvPr/>
        </p:nvSpPr>
        <p:spPr>
          <a:xfrm>
            <a:off x="6836433" y="1621235"/>
            <a:ext cx="1005449" cy="73580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SOIS EDS</a:t>
            </a:r>
          </a:p>
          <a:p>
            <a:pPr algn="ctr"/>
            <a:r>
              <a:rPr lang="en-US" sz="1400" dirty="0"/>
              <a:t>XML File(s)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16513" y="1034829"/>
            <a:ext cx="3198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Onboard interface definitions</a:t>
            </a:r>
            <a:endParaRPr lang="en-US" sz="2000" dirty="0"/>
          </a:p>
        </p:txBody>
      </p:sp>
      <p:cxnSp>
        <p:nvCxnSpPr>
          <p:cNvPr id="44" name="Straight Arrow Connector 43"/>
          <p:cNvCxnSpPr>
            <a:endCxn id="50" idx="3"/>
          </p:cNvCxnSpPr>
          <p:nvPr/>
        </p:nvCxnSpPr>
        <p:spPr bwMode="auto">
          <a:xfrm flipH="1">
            <a:off x="4462023" y="2022225"/>
            <a:ext cx="2360986" cy="6213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Straight Arrow Connector 45"/>
          <p:cNvCxnSpPr>
            <a:endCxn id="4" idx="1"/>
          </p:cNvCxnSpPr>
          <p:nvPr/>
        </p:nvCxnSpPr>
        <p:spPr bwMode="auto">
          <a:xfrm flipV="1">
            <a:off x="4284663" y="4932437"/>
            <a:ext cx="1055365" cy="3430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5352728" y="4754874"/>
            <a:ext cx="609600" cy="3603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18660C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GB" sz="800" dirty="0" smtClean="0">
                <a:latin typeface="Tahoma" panose="020B0604030504040204" pitchFamily="34" charset="0"/>
              </a:rPr>
              <a:t>Message</a:t>
            </a:r>
          </a:p>
          <a:p>
            <a:pPr algn="ctr"/>
            <a:r>
              <a:rPr lang="en-GB" sz="800" dirty="0" smtClean="0">
                <a:latin typeface="Tahoma" panose="020B0604030504040204" pitchFamily="34" charset="0"/>
              </a:rPr>
              <a:t>Service</a:t>
            </a:r>
          </a:p>
        </p:txBody>
      </p:sp>
      <p:cxnSp>
        <p:nvCxnSpPr>
          <p:cNvPr id="56" name="Straight Arrow Connector 55"/>
          <p:cNvCxnSpPr>
            <a:endCxn id="50" idx="0"/>
          </p:cNvCxnSpPr>
          <p:nvPr/>
        </p:nvCxnSpPr>
        <p:spPr bwMode="auto">
          <a:xfrm flipH="1">
            <a:off x="3540985" y="1728686"/>
            <a:ext cx="282625" cy="6048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H="1">
            <a:off x="1639492" y="2965511"/>
            <a:ext cx="1638130" cy="6972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Flowchart: Punched Tape 46"/>
          <p:cNvSpPr/>
          <p:nvPr/>
        </p:nvSpPr>
        <p:spPr>
          <a:xfrm>
            <a:off x="2833210" y="982644"/>
            <a:ext cx="2043590" cy="875511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Spacecraft Configuration</a:t>
            </a:r>
          </a:p>
          <a:p>
            <a:pPr algn="ctr"/>
            <a:r>
              <a:rPr lang="en-US" sz="1400" dirty="0" smtClean="0"/>
              <a:t>Mission database (XTCE)</a:t>
            </a:r>
            <a:endParaRPr lang="en-US" sz="1400" dirty="0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813641" y="3455946"/>
            <a:ext cx="792162" cy="377206"/>
          </a:xfrm>
          <a:prstGeom prst="rect">
            <a:avLst/>
          </a:prstGeom>
          <a:solidFill>
            <a:srgbClr val="F9E200"/>
          </a:solidFill>
          <a:ln w="9525" algn="ctr">
            <a:solidFill>
              <a:srgbClr val="DABB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Translator/</a:t>
            </a:r>
          </a:p>
          <a:p>
            <a:pPr algn="ctr"/>
            <a:r>
              <a:rPr lang="en-GB" sz="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Formatter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619947" y="2333532"/>
            <a:ext cx="1842076" cy="62009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Code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Generation tools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54" name="AutoShape 31"/>
          <p:cNvCxnSpPr>
            <a:cxnSpLocks noChangeShapeType="1"/>
            <a:stCxn id="49" idx="2"/>
            <a:endCxn id="27" idx="0"/>
          </p:cNvCxnSpPr>
          <p:nvPr/>
        </p:nvCxnSpPr>
        <p:spPr bwMode="auto">
          <a:xfrm>
            <a:off x="1209722" y="3833152"/>
            <a:ext cx="22179" cy="265443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4" name="TextBox 63"/>
          <p:cNvSpPr txBox="1"/>
          <p:nvPr/>
        </p:nvSpPr>
        <p:spPr>
          <a:xfrm>
            <a:off x="6193398" y="2537921"/>
            <a:ext cx="2281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Avionics and Software</a:t>
            </a:r>
          </a:p>
          <a:p>
            <a:r>
              <a:rPr lang="en-US" sz="1600" dirty="0" smtClean="0"/>
              <a:t>Architecture Independent</a:t>
            </a:r>
            <a:endParaRPr lang="en-US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5491929" y="3185712"/>
            <a:ext cx="6746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PUS,</a:t>
            </a:r>
          </a:p>
          <a:p>
            <a:r>
              <a:rPr lang="en-US" sz="1400" dirty="0" err="1" smtClean="0"/>
              <a:t>cFS</a:t>
            </a:r>
            <a:r>
              <a:rPr lang="en-US" sz="1400" dirty="0" smtClean="0"/>
              <a:t>,</a:t>
            </a:r>
          </a:p>
          <a:p>
            <a:r>
              <a:rPr lang="en-US" sz="1400" dirty="0" smtClean="0"/>
              <a:t>CAST,</a:t>
            </a:r>
          </a:p>
          <a:p>
            <a:r>
              <a:rPr lang="en-US" sz="1400" dirty="0" smtClean="0"/>
              <a:t>…</a:t>
            </a:r>
          </a:p>
        </p:txBody>
      </p:sp>
      <p:sp>
        <p:nvSpPr>
          <p:cNvPr id="57" name="Rectangle 73"/>
          <p:cNvSpPr>
            <a:spLocks noChangeArrowheads="1"/>
          </p:cNvSpPr>
          <p:nvPr/>
        </p:nvSpPr>
        <p:spPr bwMode="auto">
          <a:xfrm>
            <a:off x="6166601" y="5907464"/>
            <a:ext cx="481264" cy="52302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18660C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GB" sz="700" dirty="0">
                <a:latin typeface="Tahoma" panose="020B0604030504040204" pitchFamily="34" charset="0"/>
              </a:rPr>
              <a:t>File and</a:t>
            </a:r>
          </a:p>
          <a:p>
            <a:pPr algn="ctr"/>
            <a:r>
              <a:rPr lang="en-GB" sz="700" dirty="0">
                <a:latin typeface="Tahoma" panose="020B0604030504040204" pitchFamily="34" charset="0"/>
              </a:rPr>
              <a:t>Packet Store</a:t>
            </a:r>
          </a:p>
          <a:p>
            <a:pPr algn="ctr"/>
            <a:r>
              <a:rPr lang="en-GB" sz="700" dirty="0">
                <a:latin typeface="Tahoma" panose="020B0604030504040204" pitchFamily="34" charset="0"/>
              </a:rPr>
              <a:t>Services</a:t>
            </a:r>
          </a:p>
        </p:txBody>
      </p:sp>
      <p:sp>
        <p:nvSpPr>
          <p:cNvPr id="58" name="Rectangle 74"/>
          <p:cNvSpPr>
            <a:spLocks noChangeArrowheads="1"/>
          </p:cNvSpPr>
          <p:nvPr/>
        </p:nvSpPr>
        <p:spPr bwMode="auto">
          <a:xfrm>
            <a:off x="6700946" y="5907464"/>
            <a:ext cx="480085" cy="52302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18660C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GB" sz="700">
                <a:latin typeface="Tahoma" panose="020B0604030504040204" pitchFamily="34" charset="0"/>
              </a:rPr>
              <a:t>Command</a:t>
            </a:r>
          </a:p>
          <a:p>
            <a:pPr algn="ctr"/>
            <a:r>
              <a:rPr lang="en-GB" sz="700">
                <a:latin typeface="Tahoma" panose="020B0604030504040204" pitchFamily="34" charset="0"/>
              </a:rPr>
              <a:t>and Data</a:t>
            </a:r>
          </a:p>
          <a:p>
            <a:pPr algn="ctr"/>
            <a:r>
              <a:rPr lang="en-GB" sz="700">
                <a:latin typeface="Tahoma" panose="020B0604030504040204" pitchFamily="34" charset="0"/>
              </a:rPr>
              <a:t>Acquisition</a:t>
            </a:r>
          </a:p>
          <a:p>
            <a:pPr algn="ctr"/>
            <a:r>
              <a:rPr lang="en-GB" sz="700">
                <a:latin typeface="Tahoma" panose="020B0604030504040204" pitchFamily="34" charset="0"/>
              </a:rPr>
              <a:t>Services</a:t>
            </a:r>
          </a:p>
        </p:txBody>
      </p:sp>
      <p:sp>
        <p:nvSpPr>
          <p:cNvPr id="61" name="Rectangle 76"/>
          <p:cNvSpPr>
            <a:spLocks noChangeArrowheads="1"/>
          </p:cNvSpPr>
          <p:nvPr/>
        </p:nvSpPr>
        <p:spPr bwMode="auto">
          <a:xfrm>
            <a:off x="7771995" y="5907464"/>
            <a:ext cx="481264" cy="52302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18660C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GB" sz="700">
                <a:latin typeface="Tahoma" panose="020B0604030504040204" pitchFamily="34" charset="0"/>
              </a:rPr>
              <a:t>Device</a:t>
            </a:r>
          </a:p>
          <a:p>
            <a:pPr algn="ctr"/>
            <a:r>
              <a:rPr lang="en-GB" sz="700">
                <a:latin typeface="Tahoma" panose="020B0604030504040204" pitchFamily="34" charset="0"/>
              </a:rPr>
              <a:t>Enumeration</a:t>
            </a:r>
          </a:p>
          <a:p>
            <a:pPr algn="ctr"/>
            <a:r>
              <a:rPr lang="en-GB" sz="700">
                <a:latin typeface="Tahoma" panose="020B0604030504040204" pitchFamily="34" charset="0"/>
              </a:rPr>
              <a:t>Service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17812" y="4899732"/>
            <a:ext cx="54213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Space</a:t>
            </a:r>
          </a:p>
          <a:p>
            <a:r>
              <a:rPr lang="en-US" sz="1050" dirty="0" smtClean="0"/>
              <a:t>Packet</a:t>
            </a:r>
            <a:endParaRPr lang="en-US" sz="1050" dirty="0"/>
          </a:p>
        </p:txBody>
      </p:sp>
      <p:sp>
        <p:nvSpPr>
          <p:cNvPr id="66" name="Rectangle 56"/>
          <p:cNvSpPr>
            <a:spLocks noChangeArrowheads="1"/>
          </p:cNvSpPr>
          <p:nvPr/>
        </p:nvSpPr>
        <p:spPr bwMode="auto">
          <a:xfrm>
            <a:off x="6520198" y="4122209"/>
            <a:ext cx="747573" cy="314107"/>
          </a:xfrm>
          <a:prstGeom prst="rect">
            <a:avLst/>
          </a:prstGeom>
          <a:solidFill>
            <a:srgbClr val="D8EDFA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b="1" dirty="0" smtClean="0">
                <a:solidFill>
                  <a:srgbClr val="136798"/>
                </a:solidFill>
                <a:latin typeface="Tahoma" panose="020B0604030504040204" pitchFamily="34" charset="0"/>
              </a:rPr>
              <a:t>Scripting/</a:t>
            </a:r>
          </a:p>
          <a:p>
            <a:pPr algn="ctr"/>
            <a:r>
              <a:rPr lang="en-GB" sz="800" b="1" dirty="0" smtClean="0">
                <a:solidFill>
                  <a:srgbClr val="136798"/>
                </a:solidFill>
                <a:latin typeface="Tahoma" panose="020B0604030504040204" pitchFamily="34" charset="0"/>
              </a:rPr>
              <a:t>OBCP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524000" y="6241120"/>
            <a:ext cx="3288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Avionics and Software Architecture is independent of MO and SOIS architecture</a:t>
            </a:r>
            <a:endParaRPr lang="en-US" sz="1400" dirty="0"/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4617812" y="2819400"/>
            <a:ext cx="2083134" cy="13028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2831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2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3581400"/>
            <a:ext cx="3062287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Backup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858088"/>
      </p:ext>
    </p:extLst>
  </p:cSld>
  <p:clrMapOvr>
    <a:masterClrMapping/>
  </p:clrMapOvr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2ee15c208980d92d158651cf7e877f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EE77AD-9972-4D1E-BCF1-F56CDFC7CF90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457800E-935F-49E2-85FA-F495AF8B6E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B2DC24-1D41-467A-B03D-77BA02A3BD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1267</TotalTime>
  <Pages>51</Pages>
  <Words>758</Words>
  <Application>Microsoft Office PowerPoint</Application>
  <PresentationFormat>Letter Paper (8.5x11 in)</PresentationFormat>
  <Paragraphs>262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Lucida Grande</vt:lpstr>
      <vt:lpstr>Tahoma</vt:lpstr>
      <vt:lpstr>Times New Roman</vt:lpstr>
      <vt:lpstr>TMOD Presentations</vt:lpstr>
      <vt:lpstr>Common Mission Operations</vt:lpstr>
      <vt:lpstr>Moving MO Onboard (?)</vt:lpstr>
      <vt:lpstr>Mission Operations View of Spacecraft</vt:lpstr>
      <vt:lpstr>Proposed CCSDS Layered Reference Model </vt:lpstr>
      <vt:lpstr>SVF Development Example of Proposed CCSDS Layered Reference Model</vt:lpstr>
      <vt:lpstr>Moving MO Interfaces Onboard (?)</vt:lpstr>
      <vt:lpstr>Common MO interfaces Instantiated Onboard</vt:lpstr>
      <vt:lpstr>Common MO messages Transformed at the Operations Center</vt:lpstr>
      <vt:lpstr>PowerPoint Presentation</vt:lpstr>
      <vt:lpstr>What is SEDS?</vt:lpstr>
      <vt:lpstr>Mission Use of SOIS</vt:lpstr>
      <vt:lpstr>Current SOIS Focus:  Definition and Use of EDS</vt:lpstr>
      <vt:lpstr>ARINC 653 System Architecture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LORNA G. FRASCHETTI</dc:creator>
  <cp:lastModifiedBy>Wilmot, Jonathan J. (GSFC-5820)</cp:lastModifiedBy>
  <cp:revision>1200</cp:revision>
  <cp:lastPrinted>2015-03-20T15:35:02Z</cp:lastPrinted>
  <dcterms:created xsi:type="dcterms:W3CDTF">1998-05-20T16:00:08Z</dcterms:created>
  <dcterms:modified xsi:type="dcterms:W3CDTF">2019-04-19T18:17:24Z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