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handoutMasterIdLst>
    <p:handoutMasterId r:id="rId36"/>
  </p:handoutMasterIdLst>
  <p:sldIdLst>
    <p:sldId id="256" r:id="rId2"/>
    <p:sldId id="288" r:id="rId3"/>
    <p:sldId id="289" r:id="rId4"/>
    <p:sldId id="295" r:id="rId5"/>
    <p:sldId id="271" r:id="rId6"/>
    <p:sldId id="269" r:id="rId7"/>
    <p:sldId id="257" r:id="rId8"/>
    <p:sldId id="270" r:id="rId9"/>
    <p:sldId id="286" r:id="rId10"/>
    <p:sldId id="283" r:id="rId11"/>
    <p:sldId id="285" r:id="rId12"/>
    <p:sldId id="281" r:id="rId13"/>
    <p:sldId id="292" r:id="rId14"/>
    <p:sldId id="294" r:id="rId15"/>
    <p:sldId id="300" r:id="rId16"/>
    <p:sldId id="299" r:id="rId17"/>
    <p:sldId id="290" r:id="rId18"/>
    <p:sldId id="282" r:id="rId19"/>
    <p:sldId id="301" r:id="rId20"/>
    <p:sldId id="302" r:id="rId21"/>
    <p:sldId id="303" r:id="rId22"/>
    <p:sldId id="304" r:id="rId23"/>
    <p:sldId id="305" r:id="rId24"/>
    <p:sldId id="297" r:id="rId25"/>
    <p:sldId id="296" r:id="rId26"/>
    <p:sldId id="273" r:id="rId27"/>
    <p:sldId id="274" r:id="rId28"/>
    <p:sldId id="275" r:id="rId29"/>
    <p:sldId id="276" r:id="rId30"/>
    <p:sldId id="277" r:id="rId31"/>
    <p:sldId id="278" r:id="rId32"/>
    <p:sldId id="284" r:id="rId33"/>
    <p:sldId id="293"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 barkley" initials="eb" lastIdx="5" clrIdx="0"/>
  <p:cmAuthor id="1" name="Peter Shames" initials="P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E1FF"/>
    <a:srgbClr val="4597A0"/>
    <a:srgbClr val="FF66CC"/>
    <a:srgbClr val="E814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536" autoAdjust="0"/>
  </p:normalViewPr>
  <p:slideViewPr>
    <p:cSldViewPr snapToGrid="0" snapToObjects="1">
      <p:cViewPr varScale="1">
        <p:scale>
          <a:sx n="98" d="100"/>
          <a:sy n="98" d="100"/>
        </p:scale>
        <p:origin x="-73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commentAuthors" Target="commentAuthors.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A4C13B-E040-E54F-A129-5D285A312663}" type="datetimeFigureOut">
              <a:rPr lang="en-US" smtClean="0"/>
              <a:t>11/10/14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27E353-16CD-174D-A5A2-A2EA455B07B0}" type="slidenum">
              <a:rPr lang="en-US" smtClean="0"/>
              <a:t>‹#›</a:t>
            </a:fld>
            <a:endParaRPr lang="en-US"/>
          </a:p>
        </p:txBody>
      </p:sp>
    </p:spTree>
    <p:extLst>
      <p:ext uri="{BB962C8B-B14F-4D97-AF65-F5344CB8AC3E}">
        <p14:creationId xmlns:p14="http://schemas.microsoft.com/office/powerpoint/2010/main" val="37894817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48A117-DDD7-F641-AA98-7867D523897E}" type="datetimeFigureOut">
              <a:rPr lang="en-US" smtClean="0"/>
              <a:t>11/10/14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953A0-E0AD-2E4F-A37F-2F5B7FB4E64A}" type="slidenum">
              <a:rPr lang="en-US" smtClean="0"/>
              <a:t>‹#›</a:t>
            </a:fld>
            <a:endParaRPr lang="en-US"/>
          </a:p>
        </p:txBody>
      </p:sp>
    </p:spTree>
    <p:extLst>
      <p:ext uri="{BB962C8B-B14F-4D97-AF65-F5344CB8AC3E}">
        <p14:creationId xmlns:p14="http://schemas.microsoft.com/office/powerpoint/2010/main" val="5151129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12/12: We reference</a:t>
            </a:r>
            <a:r>
              <a:rPr lang="en-US" baseline="0" dirty="0" smtClean="0"/>
              <a:t> “Node” in the figure, but the caption/figure title reflects “Building Block”—are we using the terms interchangeably? They should probably at least match between figure and figure title.</a:t>
            </a:r>
            <a:endParaRPr lang="en-US" dirty="0"/>
          </a:p>
        </p:txBody>
      </p:sp>
      <p:sp>
        <p:nvSpPr>
          <p:cNvPr id="4" name="Slide Number Placeholder 3"/>
          <p:cNvSpPr>
            <a:spLocks noGrp="1"/>
          </p:cNvSpPr>
          <p:nvPr>
            <p:ph type="sldNum" sz="quarter" idx="10"/>
          </p:nvPr>
        </p:nvSpPr>
        <p:spPr/>
        <p:txBody>
          <a:bodyPr/>
          <a:lstStyle/>
          <a:p>
            <a:fld id="{EF8E84DC-5BC7-47E3-8727-0741E04D5576}" type="slidenum">
              <a:rPr lang="en-US" smtClean="0"/>
              <a:pPr/>
              <a:t>5</a:t>
            </a:fld>
            <a:endParaRPr lang="en-US"/>
          </a:p>
        </p:txBody>
      </p:sp>
    </p:spTree>
    <p:extLst>
      <p:ext uri="{BB962C8B-B14F-4D97-AF65-F5344CB8AC3E}">
        <p14:creationId xmlns:p14="http://schemas.microsoft.com/office/powerpoint/2010/main" val="1490733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03</a:t>
            </a:r>
            <a:r>
              <a:rPr lang="en-US" baseline="0" dirty="0" smtClean="0"/>
              <a:t> Jan 14 Changed back to Processing for all “function ovals”</a:t>
            </a:r>
          </a:p>
          <a:p>
            <a:r>
              <a:rPr lang="en-US" dirty="0" smtClean="0"/>
              <a:t>11/28/12:</a:t>
            </a:r>
            <a:r>
              <a:rPr lang="en-US" baseline="0" dirty="0" smtClean="0"/>
              <a:t> Changed only the SLE F-CLTU Production and SLE RAF Production to read “Provision” instead of “Production” per Peter’s 11/25/12 e-mail.</a:t>
            </a:r>
            <a:endParaRPr lang="en-US" dirty="0"/>
          </a:p>
        </p:txBody>
      </p:sp>
      <p:sp>
        <p:nvSpPr>
          <p:cNvPr id="4" name="Slide Number Placeholder 3"/>
          <p:cNvSpPr>
            <a:spLocks noGrp="1"/>
          </p:cNvSpPr>
          <p:nvPr>
            <p:ph type="sldNum" sz="quarter" idx="10"/>
          </p:nvPr>
        </p:nvSpPr>
        <p:spPr/>
        <p:txBody>
          <a:bodyPr/>
          <a:lstStyle/>
          <a:p>
            <a:fld id="{EF8E84DC-5BC7-47E3-8727-0741E04D5576}" type="slidenum">
              <a:rPr lang="en-US" smtClean="0"/>
              <a:pPr/>
              <a:t>31</a:t>
            </a:fld>
            <a:endParaRPr lang="en-US"/>
          </a:p>
        </p:txBody>
      </p:sp>
    </p:spTree>
    <p:extLst>
      <p:ext uri="{BB962C8B-B14F-4D97-AF65-F5344CB8AC3E}">
        <p14:creationId xmlns:p14="http://schemas.microsoft.com/office/powerpoint/2010/main" val="2169486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I changed the lines here from dashed to solid.</a:t>
            </a:r>
          </a:p>
          <a:p>
            <a:r>
              <a:rPr lang="en-US" dirty="0" smtClean="0">
                <a:ea typeface="ＭＳ Ｐゴシック" pitchFamily="34" charset="-128"/>
              </a:rPr>
              <a:t>7/25: Changed to ESLT</a:t>
            </a:r>
            <a:r>
              <a:rPr lang="en-US" baseline="0" dirty="0" smtClean="0">
                <a:ea typeface="ＭＳ Ｐゴシック" pitchFamily="34" charset="-128"/>
              </a:rPr>
              <a:t> now that the term is defined before this graphic.</a:t>
            </a:r>
          </a:p>
          <a:p>
            <a:endParaRPr lang="en-US" dirty="0" smtClean="0">
              <a:ea typeface="ＭＳ Ｐゴシック" pitchFamily="34" charset="-128"/>
            </a:endParaRPr>
          </a:p>
          <a:p>
            <a:r>
              <a:rPr lang="en-US" strike="sngStrike" dirty="0" smtClean="0">
                <a:ea typeface="ＭＳ Ｐゴシック" pitchFamily="34" charset="-128"/>
              </a:rPr>
              <a:t>Note that Earth-Space Link Terminals, while shown here, isn’t mentioned in the document until section 3. In part, that’s why I’ve not adjusted the term to show as “ESLT”.</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eaLnBrk="1" hangingPunct="1"/>
            <a:fld id="{441E74C0-3056-47DB-AF69-DA22C79BFC21}" type="slidenum">
              <a:rPr lang="en-US" smtClean="0">
                <a:solidFill>
                  <a:prstClr val="black"/>
                </a:solidFill>
              </a:rPr>
              <a:pPr eaLnBrk="1" hangingPunct="1"/>
              <a:t>32</a:t>
            </a:fld>
            <a:endParaRPr lang="en-US"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I changed the lines here from dashed to solid.</a:t>
            </a:r>
          </a:p>
          <a:p>
            <a:r>
              <a:rPr lang="en-US" dirty="0" smtClean="0">
                <a:ea typeface="ＭＳ Ｐゴシック" pitchFamily="34" charset="-128"/>
              </a:rPr>
              <a:t>7/25: Changed to ESLT</a:t>
            </a:r>
            <a:r>
              <a:rPr lang="en-US" baseline="0" dirty="0" smtClean="0">
                <a:ea typeface="ＭＳ Ｐゴシック" pitchFamily="34" charset="-128"/>
              </a:rPr>
              <a:t> now that the term is defined before this graphic.</a:t>
            </a:r>
          </a:p>
          <a:p>
            <a:endParaRPr lang="en-US" dirty="0" smtClean="0">
              <a:ea typeface="ＭＳ Ｐゴシック" pitchFamily="34" charset="-128"/>
            </a:endParaRPr>
          </a:p>
          <a:p>
            <a:r>
              <a:rPr lang="en-US" strike="sngStrike" dirty="0" smtClean="0">
                <a:ea typeface="ＭＳ Ｐゴシック" pitchFamily="34" charset="-128"/>
              </a:rPr>
              <a:t>Note that Earth-Space Link Terminals, while shown here, isn’t mentioned in the document until section 3. In part, that’s why I’ve not adjusted the term to show as “ESLT”.</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eaLnBrk="1" hangingPunct="1"/>
            <a:fld id="{441E74C0-3056-47DB-AF69-DA22C79BFC21}" type="slidenum">
              <a:rPr lang="en-US" smtClean="0">
                <a:solidFill>
                  <a:prstClr val="black"/>
                </a:solidFill>
              </a:rPr>
              <a:pPr eaLnBrk="1" hangingPunct="1"/>
              <a:t>6</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eaLnBrk="1" hangingPunct="1"/>
            <a:fld id="{EFDDFEA1-AAF0-48BD-AC5F-D9AD463E28A2}" type="slidenum">
              <a:rPr lang="en-US" sz="1100" smtClean="0">
                <a:solidFill>
                  <a:prstClr val="black"/>
                </a:solidFill>
                <a:latin typeface="Times New Roman" pitchFamily="18" charset="0"/>
              </a:rPr>
              <a:pPr eaLnBrk="1" hangingPunct="1"/>
              <a:t>8</a:t>
            </a:fld>
            <a:endParaRPr lang="en-US" sz="1100" smtClean="0">
              <a:solidFill>
                <a:prstClr val="black"/>
              </a:solidFill>
              <a:latin typeface="Times New Roman" pitchFamily="18" charset="0"/>
            </a:endParaRPr>
          </a:p>
        </p:txBody>
      </p:sp>
      <p:sp>
        <p:nvSpPr>
          <p:cNvPr id="40963" name="Text Box 1"/>
          <p:cNvSpPr txBox="1">
            <a:spLocks noChangeArrowheads="1"/>
          </p:cNvSpPr>
          <p:nvPr/>
        </p:nvSpPr>
        <p:spPr bwMode="auto">
          <a:xfrm>
            <a:off x="1143000" y="687388"/>
            <a:ext cx="4572000" cy="3429000"/>
          </a:xfrm>
          <a:prstGeom prst="rect">
            <a:avLst/>
          </a:prstGeom>
          <a:solidFill>
            <a:srgbClr val="FFFFFF"/>
          </a:solidFill>
          <a:ln w="9360">
            <a:solidFill>
              <a:srgbClr val="000000"/>
            </a:solidFill>
            <a:miter lim="800000"/>
            <a:headEnd/>
            <a:tailEnd/>
          </a:ln>
        </p:spPr>
        <p:txBody>
          <a:bodyPr wrap="none" lIns="91432" tIns="45716" rIns="91432" bIns="45716" anchor="ct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endParaRPr lang="en-US" sz="1700">
              <a:solidFill>
                <a:srgbClr val="1F497D"/>
              </a:solidFill>
            </a:endParaRPr>
          </a:p>
        </p:txBody>
      </p:sp>
      <p:sp>
        <p:nvSpPr>
          <p:cNvPr id="40964" name="Text Box 2"/>
          <p:cNvSpPr>
            <a:spLocks noGrp="1" noChangeArrowheads="1"/>
          </p:cNvSpPr>
          <p:nvPr>
            <p:ph type="body"/>
          </p:nvPr>
        </p:nvSpPr>
        <p:spPr bwMode="auto">
          <a:xfrm>
            <a:off x="914400" y="4343400"/>
            <a:ext cx="5027613" cy="4122738"/>
          </a:xfrm>
          <a:solidFill>
            <a:srgbClr val="FFFFFF"/>
          </a:solidFill>
          <a:ln w="9360">
            <a:solidFill>
              <a:srgbClr val="000000"/>
            </a:solidFill>
            <a:miter lim="800000"/>
            <a:headEnd/>
            <a:tailEnd/>
          </a:ln>
        </p:spPr>
        <p:txBody>
          <a:bodyPr wrap="none" numCol="1" anchor="ctr"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latin typeface="Times New Roman" pitchFamily="18" charset="0"/>
                <a:ea typeface="ＭＳ Ｐゴシック" pitchFamily="34" charset="-128"/>
              </a:rPr>
              <a:t>12/2012: Removed</a:t>
            </a:r>
            <a:r>
              <a:rPr lang="en-US" baseline="0" dirty="0" smtClean="0">
                <a:latin typeface="Times New Roman" pitchFamily="18" charset="0"/>
                <a:ea typeface="ＭＳ Ｐゴシック" pitchFamily="34" charset="-128"/>
              </a:rPr>
              <a:t> “(e.g. Network)” from ABA CSSE box per John </a:t>
            </a:r>
            <a:r>
              <a:rPr lang="en-US" baseline="0" dirty="0" err="1" smtClean="0">
                <a:latin typeface="Times New Roman" pitchFamily="18" charset="0"/>
                <a:ea typeface="ＭＳ Ｐゴシック" pitchFamily="34" charset="-128"/>
              </a:rPr>
              <a:t>Pietras</a:t>
            </a:r>
            <a:r>
              <a:rPr lang="en-US" baseline="0" dirty="0" smtClean="0">
                <a:latin typeface="Times New Roman" pitchFamily="18" charset="0"/>
                <a:ea typeface="ＭＳ Ｐゴシック" pitchFamily="34" charset="-128"/>
              </a:rPr>
              <a:t>/Peter Shames direction (via e-mail).</a:t>
            </a:r>
          </a:p>
          <a:p>
            <a:pPr eaLnBrk="1" hangingPunct="1">
              <a:spcBef>
                <a:spcPct val="0"/>
              </a:spcBef>
            </a:pPr>
            <a:endParaRPr lang="en-US" dirty="0" smtClean="0">
              <a:latin typeface="Times New Roman" pitchFamily="18" charset="0"/>
              <a:ea typeface="ＭＳ Ｐゴシック" pitchFamily="34" charset="-128"/>
            </a:endParaRPr>
          </a:p>
          <a:p>
            <a:pPr eaLnBrk="1" hangingPunct="1">
              <a:spcBef>
                <a:spcPct val="0"/>
              </a:spcBef>
            </a:pPr>
            <a:r>
              <a:rPr lang="en-US" dirty="0" smtClean="0">
                <a:latin typeface="Times New Roman" pitchFamily="18" charset="0"/>
                <a:ea typeface="ＭＳ Ｐゴシック" pitchFamily="34" charset="-128"/>
              </a:rPr>
              <a:t>Unclear why some items are italicized. Suggest removing italics. </a:t>
            </a:r>
          </a:p>
          <a:p>
            <a:pPr eaLnBrk="1" hangingPunct="1">
              <a:spcBef>
                <a:spcPct val="0"/>
              </a:spcBef>
            </a:pPr>
            <a:r>
              <a:rPr lang="en-US" dirty="0" smtClean="0">
                <a:latin typeface="Times New Roman" pitchFamily="18" charset="0"/>
                <a:ea typeface="ＭＳ Ｐゴシック" pitchFamily="34" charset="-128"/>
              </a:rPr>
              <a:t>Changed to solid lines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I changed the lines here from dashed to solid.</a:t>
            </a:r>
          </a:p>
          <a:p>
            <a:r>
              <a:rPr lang="en-US" dirty="0" smtClean="0">
                <a:ea typeface="ＭＳ Ｐゴシック" pitchFamily="34" charset="-128"/>
              </a:rPr>
              <a:t>7/25: Changed to ESLT</a:t>
            </a:r>
            <a:r>
              <a:rPr lang="en-US" baseline="0" dirty="0" smtClean="0">
                <a:ea typeface="ＭＳ Ｐゴシック" pitchFamily="34" charset="-128"/>
              </a:rPr>
              <a:t> now that the term is defined before this graphic.</a:t>
            </a:r>
          </a:p>
          <a:p>
            <a:endParaRPr lang="en-US" dirty="0" smtClean="0">
              <a:ea typeface="ＭＳ Ｐゴシック" pitchFamily="34" charset="-128"/>
            </a:endParaRPr>
          </a:p>
          <a:p>
            <a:r>
              <a:rPr lang="en-US" strike="sngStrike" dirty="0" smtClean="0">
                <a:ea typeface="ＭＳ Ｐゴシック" pitchFamily="34" charset="-128"/>
              </a:rPr>
              <a:t>Note that Earth-Space Link Terminals, while shown here, isn’t mentioned in the document until section 3. In part, that’s why I’ve not adjusted the term to show as “ESLT”.</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eaLnBrk="1" hangingPunct="1"/>
            <a:fld id="{441E74C0-3056-47DB-AF69-DA22C79BFC21}" type="slidenum">
              <a:rPr lang="en-US" smtClean="0">
                <a:solidFill>
                  <a:prstClr val="black"/>
                </a:solidFill>
              </a:rPr>
              <a:pPr eaLnBrk="1" hangingPunct="1"/>
              <a:t>10</a:t>
            </a:fld>
            <a:endParaRPr lang="en-US"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I changed the lines here from dashed to solid.</a:t>
            </a:r>
          </a:p>
          <a:p>
            <a:r>
              <a:rPr lang="en-US" dirty="0" smtClean="0">
                <a:ea typeface="ＭＳ Ｐゴシック" pitchFamily="34" charset="-128"/>
              </a:rPr>
              <a:t>7/25: Changed to ESLT</a:t>
            </a:r>
            <a:r>
              <a:rPr lang="en-US" baseline="0" dirty="0" smtClean="0">
                <a:ea typeface="ＭＳ Ｐゴシック" pitchFamily="34" charset="-128"/>
              </a:rPr>
              <a:t> now that the term is defined before this graphic.</a:t>
            </a:r>
          </a:p>
          <a:p>
            <a:endParaRPr lang="en-US" dirty="0" smtClean="0">
              <a:ea typeface="ＭＳ Ｐゴシック" pitchFamily="34" charset="-128"/>
            </a:endParaRPr>
          </a:p>
          <a:p>
            <a:r>
              <a:rPr lang="en-US" strike="sngStrike" dirty="0" smtClean="0">
                <a:ea typeface="ＭＳ Ｐゴシック" pitchFamily="34" charset="-128"/>
              </a:rPr>
              <a:t>Note that Earth-Space Link Terminals, while shown here, isn’t mentioned in the document until section 3. In part, that’s why I’ve not adjusted the term to show as “ESLT”.</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eaLnBrk="1" hangingPunct="1"/>
            <a:fld id="{441E74C0-3056-47DB-AF69-DA22C79BFC21}" type="slidenum">
              <a:rPr lang="en-US" smtClean="0">
                <a:solidFill>
                  <a:prstClr val="black"/>
                </a:solidFill>
              </a:rPr>
              <a:pPr eaLnBrk="1" hangingPunct="1"/>
              <a:t>11</a:t>
            </a:fld>
            <a:endParaRPr lang="en-US"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03</a:t>
            </a:r>
            <a:r>
              <a:rPr lang="en-US" baseline="0" dirty="0" smtClean="0"/>
              <a:t> Jan 14 Changed back to Processing for all “function ovals”</a:t>
            </a:r>
          </a:p>
          <a:p>
            <a:r>
              <a:rPr lang="en-US" dirty="0" smtClean="0"/>
              <a:t>11/28/12:</a:t>
            </a:r>
            <a:r>
              <a:rPr lang="en-US" baseline="0" dirty="0" smtClean="0"/>
              <a:t> Changed only the SLE F-CLTU Production and SLE RAF Production to read “Provision” instead of “Production” per Peter’s 11/25/12 e-mail.</a:t>
            </a:r>
            <a:endParaRPr lang="en-US" dirty="0"/>
          </a:p>
        </p:txBody>
      </p:sp>
      <p:sp>
        <p:nvSpPr>
          <p:cNvPr id="4" name="Slide Number Placeholder 3"/>
          <p:cNvSpPr>
            <a:spLocks noGrp="1"/>
          </p:cNvSpPr>
          <p:nvPr>
            <p:ph type="sldNum" sz="quarter" idx="10"/>
          </p:nvPr>
        </p:nvSpPr>
        <p:spPr/>
        <p:txBody>
          <a:bodyPr/>
          <a:lstStyle/>
          <a:p>
            <a:fld id="{EF8E84DC-5BC7-47E3-8727-0741E04D5576}" type="slidenum">
              <a:rPr lang="en-US" smtClean="0"/>
              <a:pPr/>
              <a:t>26</a:t>
            </a:fld>
            <a:endParaRPr lang="en-US"/>
          </a:p>
        </p:txBody>
      </p:sp>
    </p:spTree>
    <p:extLst>
      <p:ext uri="{BB962C8B-B14F-4D97-AF65-F5344CB8AC3E}">
        <p14:creationId xmlns:p14="http://schemas.microsoft.com/office/powerpoint/2010/main" val="2169486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7/12: Made minor alignment adjustments.//</a:t>
            </a:r>
            <a:r>
              <a:rPr lang="en-US" dirty="0" err="1" smtClean="0"/>
              <a:t>cys</a:t>
            </a:r>
            <a:endParaRPr lang="en-US" dirty="0"/>
          </a:p>
        </p:txBody>
      </p:sp>
      <p:sp>
        <p:nvSpPr>
          <p:cNvPr id="4" name="Slide Number Placeholder 3"/>
          <p:cNvSpPr>
            <a:spLocks noGrp="1"/>
          </p:cNvSpPr>
          <p:nvPr>
            <p:ph type="sldNum" sz="quarter" idx="10"/>
          </p:nvPr>
        </p:nvSpPr>
        <p:spPr/>
        <p:txBody>
          <a:bodyPr/>
          <a:lstStyle/>
          <a:p>
            <a:pPr>
              <a:defRPr/>
            </a:pPr>
            <a:fld id="{43A4BEF2-E5F0-480B-8BFB-B1F18D5DC91E}" type="slidenum">
              <a:rPr lang="en-US" smtClean="0">
                <a:solidFill>
                  <a:prstClr val="black"/>
                </a:solidFill>
              </a:rPr>
              <a:pPr>
                <a:defRPr/>
              </a:pPr>
              <a:t>27</a:t>
            </a:fld>
            <a:endParaRPr lang="en-US">
              <a:solidFill>
                <a:prstClr val="black"/>
              </a:solidFill>
            </a:endParaRPr>
          </a:p>
        </p:txBody>
      </p:sp>
    </p:spTree>
    <p:extLst>
      <p:ext uri="{BB962C8B-B14F-4D97-AF65-F5344CB8AC3E}">
        <p14:creationId xmlns:p14="http://schemas.microsoft.com/office/powerpoint/2010/main" val="1095823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7/12: Made minor alignment adjustments.//</a:t>
            </a:r>
            <a:r>
              <a:rPr lang="en-US" dirty="0" err="1" smtClean="0"/>
              <a:t>cys</a:t>
            </a:r>
            <a:endParaRPr lang="en-US" dirty="0"/>
          </a:p>
        </p:txBody>
      </p:sp>
      <p:sp>
        <p:nvSpPr>
          <p:cNvPr id="4" name="Slide Number Placeholder 3"/>
          <p:cNvSpPr>
            <a:spLocks noGrp="1"/>
          </p:cNvSpPr>
          <p:nvPr>
            <p:ph type="sldNum" sz="quarter" idx="10"/>
          </p:nvPr>
        </p:nvSpPr>
        <p:spPr/>
        <p:txBody>
          <a:bodyPr/>
          <a:lstStyle/>
          <a:p>
            <a:pPr>
              <a:defRPr/>
            </a:pPr>
            <a:fld id="{43A4BEF2-E5F0-480B-8BFB-B1F18D5DC91E}" type="slidenum">
              <a:rPr lang="en-US" smtClean="0">
                <a:solidFill>
                  <a:prstClr val="black"/>
                </a:solidFill>
              </a:rPr>
              <a:pPr>
                <a:defRPr/>
              </a:pPr>
              <a:t>29</a:t>
            </a:fld>
            <a:endParaRPr lang="en-US">
              <a:solidFill>
                <a:prstClr val="black"/>
              </a:solidFill>
            </a:endParaRPr>
          </a:p>
        </p:txBody>
      </p:sp>
    </p:spTree>
    <p:extLst>
      <p:ext uri="{BB962C8B-B14F-4D97-AF65-F5344CB8AC3E}">
        <p14:creationId xmlns:p14="http://schemas.microsoft.com/office/powerpoint/2010/main" val="1095823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7/12: Made minor spacing adjustments.//</a:t>
            </a:r>
            <a:r>
              <a:rPr lang="en-US" dirty="0" err="1" smtClean="0"/>
              <a:t>cys</a:t>
            </a:r>
            <a:endParaRPr lang="en-US" dirty="0"/>
          </a:p>
        </p:txBody>
      </p:sp>
      <p:sp>
        <p:nvSpPr>
          <p:cNvPr id="4" name="Slide Number Placeholder 3"/>
          <p:cNvSpPr>
            <a:spLocks noGrp="1"/>
          </p:cNvSpPr>
          <p:nvPr>
            <p:ph type="sldNum" sz="quarter" idx="10"/>
          </p:nvPr>
        </p:nvSpPr>
        <p:spPr/>
        <p:txBody>
          <a:bodyPr/>
          <a:lstStyle/>
          <a:p>
            <a:pPr>
              <a:defRPr/>
            </a:pPr>
            <a:fld id="{43A4BEF2-E5F0-480B-8BFB-B1F18D5DC91E}" type="slidenum">
              <a:rPr lang="en-US" smtClean="0">
                <a:solidFill>
                  <a:prstClr val="black"/>
                </a:solidFill>
              </a:rPr>
              <a:pPr>
                <a:defRPr/>
              </a:pPr>
              <a:t>30</a:t>
            </a:fld>
            <a:endParaRPr lang="en-US">
              <a:solidFill>
                <a:prstClr val="black"/>
              </a:solidFill>
            </a:endParaRPr>
          </a:p>
        </p:txBody>
      </p:sp>
    </p:spTree>
    <p:extLst>
      <p:ext uri="{BB962C8B-B14F-4D97-AF65-F5344CB8AC3E}">
        <p14:creationId xmlns:p14="http://schemas.microsoft.com/office/powerpoint/2010/main" val="45032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C26A2-D281-5244-8A50-07656262FD7C}" type="datetime1">
              <a:rPr lang="en-US" smtClean="0"/>
              <a:t>11/10/14</a:t>
            </a:fld>
            <a:endParaRPr lang="en-US"/>
          </a:p>
        </p:txBody>
      </p:sp>
      <p:sp>
        <p:nvSpPr>
          <p:cNvPr id="5" name="Footer Placeholder 4"/>
          <p:cNvSpPr>
            <a:spLocks noGrp="1"/>
          </p:cNvSpPr>
          <p:nvPr>
            <p:ph type="ftr" sz="quarter" idx="11"/>
          </p:nvPr>
        </p:nvSpPr>
        <p:spPr/>
        <p:txBody>
          <a:bodyPr/>
          <a:lstStyle/>
          <a:p>
            <a:r>
              <a:rPr lang="en-US" smtClean="0"/>
              <a:t>CSS and MO Service Alignment</a:t>
            </a:r>
            <a:endParaRPr lang="en-US"/>
          </a:p>
        </p:txBody>
      </p:sp>
      <p:sp>
        <p:nvSpPr>
          <p:cNvPr id="6" name="Slide Number Placeholder 5"/>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185781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2BFFC-E82E-FC4D-BA20-ECFD5BCC34BC}" type="datetime1">
              <a:rPr lang="en-US" smtClean="0"/>
              <a:t>11/10/14</a:t>
            </a:fld>
            <a:endParaRPr lang="en-US"/>
          </a:p>
        </p:txBody>
      </p:sp>
      <p:sp>
        <p:nvSpPr>
          <p:cNvPr id="5" name="Footer Placeholder 4"/>
          <p:cNvSpPr>
            <a:spLocks noGrp="1"/>
          </p:cNvSpPr>
          <p:nvPr>
            <p:ph type="ftr" sz="quarter" idx="11"/>
          </p:nvPr>
        </p:nvSpPr>
        <p:spPr/>
        <p:txBody>
          <a:bodyPr/>
          <a:lstStyle/>
          <a:p>
            <a:r>
              <a:rPr lang="en-US" smtClean="0"/>
              <a:t>CSS and MO Service Alignment</a:t>
            </a:r>
            <a:endParaRPr lang="en-US"/>
          </a:p>
        </p:txBody>
      </p:sp>
      <p:sp>
        <p:nvSpPr>
          <p:cNvPr id="6" name="Slide Number Placeholder 5"/>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3671385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E7735-729C-8343-A83F-9B7C91B431E2}" type="datetime1">
              <a:rPr lang="en-US" smtClean="0"/>
              <a:t>11/10/14</a:t>
            </a:fld>
            <a:endParaRPr lang="en-US"/>
          </a:p>
        </p:txBody>
      </p:sp>
      <p:sp>
        <p:nvSpPr>
          <p:cNvPr id="5" name="Footer Placeholder 4"/>
          <p:cNvSpPr>
            <a:spLocks noGrp="1"/>
          </p:cNvSpPr>
          <p:nvPr>
            <p:ph type="ftr" sz="quarter" idx="11"/>
          </p:nvPr>
        </p:nvSpPr>
        <p:spPr/>
        <p:txBody>
          <a:bodyPr/>
          <a:lstStyle/>
          <a:p>
            <a:r>
              <a:rPr lang="en-US" smtClean="0"/>
              <a:t>CSS and MO Service Alignment</a:t>
            </a:r>
            <a:endParaRPr lang="en-US"/>
          </a:p>
        </p:txBody>
      </p:sp>
      <p:sp>
        <p:nvSpPr>
          <p:cNvPr id="6" name="Slide Number Placeholder 5"/>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3189331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530C9-AF38-FF44-BFC0-33E5EC581D2A}" type="datetime1">
              <a:rPr lang="en-US" smtClean="0"/>
              <a:t>11/10/14</a:t>
            </a:fld>
            <a:endParaRPr lang="en-US"/>
          </a:p>
        </p:txBody>
      </p:sp>
      <p:sp>
        <p:nvSpPr>
          <p:cNvPr id="5" name="Footer Placeholder 4"/>
          <p:cNvSpPr>
            <a:spLocks noGrp="1"/>
          </p:cNvSpPr>
          <p:nvPr>
            <p:ph type="ftr" sz="quarter" idx="11"/>
          </p:nvPr>
        </p:nvSpPr>
        <p:spPr/>
        <p:txBody>
          <a:bodyPr/>
          <a:lstStyle/>
          <a:p>
            <a:r>
              <a:rPr lang="en-US" smtClean="0"/>
              <a:t>CSS and MO Service Alignment</a:t>
            </a:r>
            <a:endParaRPr lang="en-US"/>
          </a:p>
        </p:txBody>
      </p:sp>
      <p:sp>
        <p:nvSpPr>
          <p:cNvPr id="6" name="Slide Number Placeholder 5"/>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338075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6797C-7A3A-DB4A-B500-8ED6977C5837}" type="datetime1">
              <a:rPr lang="en-US" smtClean="0"/>
              <a:t>11/10/14</a:t>
            </a:fld>
            <a:endParaRPr lang="en-US"/>
          </a:p>
        </p:txBody>
      </p:sp>
      <p:sp>
        <p:nvSpPr>
          <p:cNvPr id="5" name="Footer Placeholder 4"/>
          <p:cNvSpPr>
            <a:spLocks noGrp="1"/>
          </p:cNvSpPr>
          <p:nvPr>
            <p:ph type="ftr" sz="quarter" idx="11"/>
          </p:nvPr>
        </p:nvSpPr>
        <p:spPr/>
        <p:txBody>
          <a:bodyPr/>
          <a:lstStyle/>
          <a:p>
            <a:r>
              <a:rPr lang="en-US" smtClean="0"/>
              <a:t>CSS and MO Service Alignment</a:t>
            </a:r>
            <a:endParaRPr lang="en-US"/>
          </a:p>
        </p:txBody>
      </p:sp>
      <p:sp>
        <p:nvSpPr>
          <p:cNvPr id="6" name="Slide Number Placeholder 5"/>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322601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6D4BA0-BB72-1849-9EFD-8401EC15FECF}" type="datetime1">
              <a:rPr lang="en-US" smtClean="0"/>
              <a:t>11/10/14</a:t>
            </a:fld>
            <a:endParaRPr lang="en-US"/>
          </a:p>
        </p:txBody>
      </p:sp>
      <p:sp>
        <p:nvSpPr>
          <p:cNvPr id="6" name="Footer Placeholder 5"/>
          <p:cNvSpPr>
            <a:spLocks noGrp="1"/>
          </p:cNvSpPr>
          <p:nvPr>
            <p:ph type="ftr" sz="quarter" idx="11"/>
          </p:nvPr>
        </p:nvSpPr>
        <p:spPr/>
        <p:txBody>
          <a:bodyPr/>
          <a:lstStyle/>
          <a:p>
            <a:r>
              <a:rPr lang="en-US" smtClean="0"/>
              <a:t>CSS and MO Service Alignment</a:t>
            </a:r>
            <a:endParaRPr lang="en-US"/>
          </a:p>
        </p:txBody>
      </p:sp>
      <p:sp>
        <p:nvSpPr>
          <p:cNvPr id="7" name="Slide Number Placeholder 6"/>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523750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24BC9B-5366-CD47-8B1C-B2B1E2A8978B}" type="datetime1">
              <a:rPr lang="en-US" smtClean="0"/>
              <a:t>11/10/14</a:t>
            </a:fld>
            <a:endParaRPr lang="en-US"/>
          </a:p>
        </p:txBody>
      </p:sp>
      <p:sp>
        <p:nvSpPr>
          <p:cNvPr id="8" name="Footer Placeholder 7"/>
          <p:cNvSpPr>
            <a:spLocks noGrp="1"/>
          </p:cNvSpPr>
          <p:nvPr>
            <p:ph type="ftr" sz="quarter" idx="11"/>
          </p:nvPr>
        </p:nvSpPr>
        <p:spPr/>
        <p:txBody>
          <a:bodyPr/>
          <a:lstStyle/>
          <a:p>
            <a:r>
              <a:rPr lang="en-US" smtClean="0"/>
              <a:t>CSS and MO Service Alignment</a:t>
            </a:r>
            <a:endParaRPr lang="en-US"/>
          </a:p>
        </p:txBody>
      </p:sp>
      <p:sp>
        <p:nvSpPr>
          <p:cNvPr id="9" name="Slide Number Placeholder 8"/>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20181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33C986-CB48-9746-9A3A-7DEA7A0E3CA6}" type="datetime1">
              <a:rPr lang="en-US" smtClean="0"/>
              <a:t>11/10/14</a:t>
            </a:fld>
            <a:endParaRPr lang="en-US"/>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222614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002A4-8723-B846-BFAF-8A06B5B522EF}" type="datetime1">
              <a:rPr lang="en-US" smtClean="0"/>
              <a:t>11/10/14</a:t>
            </a:fld>
            <a:endParaRPr lang="en-US"/>
          </a:p>
        </p:txBody>
      </p:sp>
      <p:sp>
        <p:nvSpPr>
          <p:cNvPr id="3" name="Footer Placeholder 2"/>
          <p:cNvSpPr>
            <a:spLocks noGrp="1"/>
          </p:cNvSpPr>
          <p:nvPr>
            <p:ph type="ftr" sz="quarter" idx="11"/>
          </p:nvPr>
        </p:nvSpPr>
        <p:spPr/>
        <p:txBody>
          <a:bodyPr/>
          <a:lstStyle/>
          <a:p>
            <a:r>
              <a:rPr lang="en-US" smtClean="0"/>
              <a:t>CSS and MO Service Alignment</a:t>
            </a:r>
            <a:endParaRPr lang="en-US"/>
          </a:p>
        </p:txBody>
      </p:sp>
      <p:sp>
        <p:nvSpPr>
          <p:cNvPr id="4" name="Slide Number Placeholder 3"/>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59267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3DBC2-05EE-D34B-A143-559A1067A380}" type="datetime1">
              <a:rPr lang="en-US" smtClean="0"/>
              <a:t>11/10/14</a:t>
            </a:fld>
            <a:endParaRPr lang="en-US"/>
          </a:p>
        </p:txBody>
      </p:sp>
      <p:sp>
        <p:nvSpPr>
          <p:cNvPr id="6" name="Footer Placeholder 5"/>
          <p:cNvSpPr>
            <a:spLocks noGrp="1"/>
          </p:cNvSpPr>
          <p:nvPr>
            <p:ph type="ftr" sz="quarter" idx="11"/>
          </p:nvPr>
        </p:nvSpPr>
        <p:spPr/>
        <p:txBody>
          <a:bodyPr/>
          <a:lstStyle/>
          <a:p>
            <a:r>
              <a:rPr lang="en-US" smtClean="0"/>
              <a:t>CSS and MO Service Alignment</a:t>
            </a:r>
            <a:endParaRPr lang="en-US"/>
          </a:p>
        </p:txBody>
      </p:sp>
      <p:sp>
        <p:nvSpPr>
          <p:cNvPr id="7" name="Slide Number Placeholder 6"/>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144894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06CA0D-0C73-E84B-8A29-EA861FEB9E9F}" type="datetime1">
              <a:rPr lang="en-US" smtClean="0"/>
              <a:t>11/10/14</a:t>
            </a:fld>
            <a:endParaRPr lang="en-US"/>
          </a:p>
        </p:txBody>
      </p:sp>
      <p:sp>
        <p:nvSpPr>
          <p:cNvPr id="6" name="Footer Placeholder 5"/>
          <p:cNvSpPr>
            <a:spLocks noGrp="1"/>
          </p:cNvSpPr>
          <p:nvPr>
            <p:ph type="ftr" sz="quarter" idx="11"/>
          </p:nvPr>
        </p:nvSpPr>
        <p:spPr/>
        <p:txBody>
          <a:bodyPr/>
          <a:lstStyle/>
          <a:p>
            <a:r>
              <a:rPr lang="en-US" smtClean="0"/>
              <a:t>CSS and MO Service Alignment</a:t>
            </a:r>
            <a:endParaRPr lang="en-US"/>
          </a:p>
        </p:txBody>
      </p:sp>
      <p:sp>
        <p:nvSpPr>
          <p:cNvPr id="7" name="Slide Number Placeholder 6"/>
          <p:cNvSpPr>
            <a:spLocks noGrp="1"/>
          </p:cNvSpPr>
          <p:nvPr>
            <p:ph type="sldNum" sz="quarter" idx="12"/>
          </p:nvPr>
        </p:nvSpPr>
        <p:spPr/>
        <p:txBody>
          <a:bodyPr/>
          <a:lstStyle/>
          <a:p>
            <a:fld id="{D1FBE08E-CDD4-944A-B191-20B68C61983B}" type="slidenum">
              <a:rPr lang="en-US" smtClean="0"/>
              <a:t>‹#›</a:t>
            </a:fld>
            <a:endParaRPr lang="en-US"/>
          </a:p>
        </p:txBody>
      </p:sp>
    </p:spTree>
    <p:extLst>
      <p:ext uri="{BB962C8B-B14F-4D97-AF65-F5344CB8AC3E}">
        <p14:creationId xmlns:p14="http://schemas.microsoft.com/office/powerpoint/2010/main" val="3921629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2DF74-518B-3F43-8606-674AB5D491D0}" type="datetime1">
              <a:rPr lang="en-US" smtClean="0"/>
              <a:t>11/10/14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CSS and MO Service Alignment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BE08E-CDD4-944A-B191-20B68C61983B}" type="slidenum">
              <a:rPr lang="en-US" smtClean="0"/>
              <a:t>‹#›</a:t>
            </a:fld>
            <a:endParaRPr lang="en-US"/>
          </a:p>
        </p:txBody>
      </p:sp>
    </p:spTree>
    <p:extLst>
      <p:ext uri="{BB962C8B-B14F-4D97-AF65-F5344CB8AC3E}">
        <p14:creationId xmlns:p14="http://schemas.microsoft.com/office/powerpoint/2010/main" val="1927038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Cross Support and Mission Operations Services</a:t>
            </a:r>
            <a:br>
              <a:rPr lang="en-US" dirty="0" smtClean="0"/>
            </a:br>
            <a:r>
              <a:rPr lang="en-US" dirty="0" smtClean="0"/>
              <a:t>&amp; Interfaces</a:t>
            </a:r>
            <a:endParaRPr lang="en-US" dirty="0"/>
          </a:p>
        </p:txBody>
      </p:sp>
      <p:sp>
        <p:nvSpPr>
          <p:cNvPr id="3" name="Subtitle 2"/>
          <p:cNvSpPr>
            <a:spLocks noGrp="1"/>
          </p:cNvSpPr>
          <p:nvPr>
            <p:ph type="subTitle" idx="1"/>
          </p:nvPr>
        </p:nvSpPr>
        <p:spPr>
          <a:xfrm>
            <a:off x="1371600" y="4226892"/>
            <a:ext cx="6400800" cy="1752600"/>
          </a:xfrm>
        </p:spPr>
        <p:txBody>
          <a:bodyPr/>
          <a:lstStyle/>
          <a:p>
            <a:r>
              <a:rPr lang="en-US" dirty="0" smtClean="0"/>
              <a:t>Peter Shames &amp; Erik Barkley</a:t>
            </a:r>
          </a:p>
          <a:p>
            <a:r>
              <a:rPr lang="en-US" dirty="0" smtClean="0"/>
              <a:t>13 October </a:t>
            </a:r>
            <a:r>
              <a:rPr lang="en-US" dirty="0" smtClean="0"/>
              <a:t>2014</a:t>
            </a:r>
          </a:p>
          <a:p>
            <a:r>
              <a:rPr lang="en-US" dirty="0" smtClean="0">
                <a:solidFill>
                  <a:srgbClr val="FF0000"/>
                </a:solidFill>
              </a:rPr>
              <a:t>Updated 10 Nov 2014</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dirty="0" smtClean="0"/>
              <a:t>CSS and MO Service Alignment</a:t>
            </a:r>
            <a:endParaRPr lang="en-US" dirty="0"/>
          </a:p>
        </p:txBody>
      </p:sp>
      <p:sp>
        <p:nvSpPr>
          <p:cNvPr id="5" name="Slide Number Placeholder 4"/>
          <p:cNvSpPr>
            <a:spLocks noGrp="1"/>
          </p:cNvSpPr>
          <p:nvPr>
            <p:ph type="sldNum" sz="quarter" idx="12"/>
          </p:nvPr>
        </p:nvSpPr>
        <p:spPr/>
        <p:txBody>
          <a:bodyPr/>
          <a:lstStyle/>
          <a:p>
            <a:fld id="{D1FBE08E-CDD4-944A-B191-20B68C61983B}" type="slidenum">
              <a:rPr lang="en-US" smtClean="0"/>
              <a:t>1</a:t>
            </a:fld>
            <a:endParaRPr lang="en-US"/>
          </a:p>
        </p:txBody>
      </p:sp>
    </p:spTree>
    <p:extLst>
      <p:ext uri="{BB962C8B-B14F-4D97-AF65-F5344CB8AC3E}">
        <p14:creationId xmlns:p14="http://schemas.microsoft.com/office/powerpoint/2010/main" val="25796090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39368"/>
            <a:ext cx="8229600" cy="1143000"/>
          </a:xfrm>
        </p:spPr>
        <p:txBody>
          <a:bodyPr vert="horz" lIns="91440" tIns="45720" rIns="91440" bIns="45720" rtlCol="0" anchor="ctr">
            <a:normAutofit fontScale="90000"/>
          </a:bodyPr>
          <a:lstStyle/>
          <a:p>
            <a:r>
              <a:rPr lang="en-US" sz="3200" b="1" dirty="0">
                <a:latin typeface="Times New Roman" pitchFamily="18" charset="0"/>
                <a:cs typeface="Times New Roman" pitchFamily="18" charset="0"/>
              </a:rPr>
              <a:t>Cross Support / Mission Operations</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Interactions using Standard SLE / SM Services</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AutoShape 2"/>
          <p:cNvSpPr>
            <a:spLocks noChangeArrowheads="1"/>
          </p:cNvSpPr>
          <p:nvPr/>
        </p:nvSpPr>
        <p:spPr bwMode="auto">
          <a:xfrm>
            <a:off x="309748" y="2044454"/>
            <a:ext cx="1480775" cy="4064906"/>
          </a:xfrm>
          <a:prstGeom prst="cube">
            <a:avLst>
              <a:gd name="adj" fmla="val 15273"/>
            </a:avLst>
          </a:prstGeom>
          <a:solidFill>
            <a:srgbClr val="E0C62C"/>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10250" name="Line 3"/>
          <p:cNvSpPr>
            <a:spLocks noChangeShapeType="1"/>
          </p:cNvSpPr>
          <p:nvPr/>
        </p:nvSpPr>
        <p:spPr bwMode="auto">
          <a:xfrm>
            <a:off x="4637832" y="4363322"/>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0251" name="AutoShape 4"/>
          <p:cNvSpPr>
            <a:spLocks noChangeArrowheads="1"/>
          </p:cNvSpPr>
          <p:nvPr/>
        </p:nvSpPr>
        <p:spPr bwMode="auto">
          <a:xfrm>
            <a:off x="2938410" y="2044453"/>
            <a:ext cx="5583722" cy="4064906"/>
          </a:xfrm>
          <a:prstGeom prst="cube">
            <a:avLst>
              <a:gd name="adj" fmla="val 582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5" name="Rectangle 4"/>
          <p:cNvSpPr/>
          <p:nvPr/>
        </p:nvSpPr>
        <p:spPr bwMode="auto">
          <a:xfrm>
            <a:off x="1262354" y="3189008"/>
            <a:ext cx="5584372" cy="24601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US" sz="2400">
              <a:solidFill>
                <a:srgbClr val="000000"/>
              </a:solidFill>
              <a:ea typeface="ＭＳ Ｐゴシック" charset="-128"/>
              <a:cs typeface="ＭＳ Ｐゴシック" charset="-128"/>
            </a:endParaRPr>
          </a:p>
        </p:txBody>
      </p:sp>
      <p:sp>
        <p:nvSpPr>
          <p:cNvPr id="6" name="Rectangle 5"/>
          <p:cNvSpPr/>
          <p:nvPr/>
        </p:nvSpPr>
        <p:spPr>
          <a:xfrm>
            <a:off x="745410" y="1219635"/>
            <a:ext cx="900403" cy="646331"/>
          </a:xfrm>
          <a:prstGeom prst="rect">
            <a:avLst/>
          </a:prstGeom>
        </p:spPr>
        <p:txBody>
          <a:bodyPr wrap="square">
            <a:spAutoFit/>
          </a:bodyPr>
          <a:lstStyle/>
          <a:p>
            <a:pPr algn="ctr" fontAlgn="base">
              <a:spcBef>
                <a:spcPct val="0"/>
              </a:spcBef>
              <a:spcAft>
                <a:spcPct val="0"/>
              </a:spcAft>
            </a:pPr>
            <a:r>
              <a:rPr kumimoji="1" lang="en-US" b="1" dirty="0">
                <a:solidFill>
                  <a:srgbClr val="000000"/>
                </a:solidFill>
                <a:ea typeface="ＭＳ Ｐゴシック" pitchFamily="34" charset="-128"/>
                <a:cs typeface="Arial" pitchFamily="34" charset="0"/>
              </a:rPr>
              <a:t>ABA</a:t>
            </a:r>
          </a:p>
          <a:p>
            <a:pPr algn="ctr" fontAlgn="base">
              <a:spcBef>
                <a:spcPct val="0"/>
              </a:spcBef>
              <a:spcAft>
                <a:spcPct val="0"/>
              </a:spcAft>
            </a:pPr>
            <a:r>
              <a:rPr kumimoji="1" lang="en-US" b="1" dirty="0">
                <a:solidFill>
                  <a:srgbClr val="000000"/>
                </a:solidFill>
                <a:ea typeface="ＭＳ Ｐゴシック" pitchFamily="34" charset="-128"/>
                <a:cs typeface="Arial" pitchFamily="34" charset="0"/>
              </a:rPr>
              <a:t>ESLT</a:t>
            </a:r>
          </a:p>
        </p:txBody>
      </p:sp>
      <p:sp>
        <p:nvSpPr>
          <p:cNvPr id="7" name="Rectangle 6"/>
          <p:cNvSpPr/>
          <p:nvPr/>
        </p:nvSpPr>
        <p:spPr>
          <a:xfrm>
            <a:off x="4874339" y="1219635"/>
            <a:ext cx="1244952" cy="646331"/>
          </a:xfrm>
          <a:prstGeom prst="rect">
            <a:avLst/>
          </a:prstGeom>
        </p:spPr>
        <p:txBody>
          <a:bodyPr wrap="square">
            <a:spAutoFit/>
          </a:bodyPr>
          <a:lstStyle/>
          <a:p>
            <a:pPr algn="ctr" fontAlgn="base">
              <a:spcBef>
                <a:spcPct val="0"/>
              </a:spcBef>
              <a:spcAft>
                <a:spcPct val="0"/>
              </a:spcAft>
            </a:pPr>
            <a:r>
              <a:rPr kumimoji="1" lang="en-US" b="1" dirty="0" smtClean="0">
                <a:solidFill>
                  <a:srgbClr val="000000"/>
                </a:solidFill>
                <a:ea typeface="ＭＳ Ｐゴシック" pitchFamily="34" charset="-128"/>
                <a:cs typeface="Arial" pitchFamily="34" charset="0"/>
              </a:rPr>
              <a:t>Earth User </a:t>
            </a:r>
            <a:endParaRPr kumimoji="1" lang="en-US" b="1" dirty="0">
              <a:solidFill>
                <a:srgbClr val="000000"/>
              </a:solidFill>
              <a:ea typeface="ＭＳ Ｐゴシック" pitchFamily="34" charset="-128"/>
              <a:cs typeface="Arial" pitchFamily="34" charset="0"/>
            </a:endParaRPr>
          </a:p>
          <a:p>
            <a:pPr algn="ctr" fontAlgn="base">
              <a:spcBef>
                <a:spcPct val="0"/>
              </a:spcBef>
              <a:spcAft>
                <a:spcPct val="0"/>
              </a:spcAft>
            </a:pPr>
            <a:r>
              <a:rPr kumimoji="1" lang="en-US" b="1" dirty="0">
                <a:solidFill>
                  <a:srgbClr val="000000"/>
                </a:solidFill>
                <a:ea typeface="ＭＳ Ｐゴシック" pitchFamily="34" charset="-128"/>
                <a:cs typeface="Arial" pitchFamily="34" charset="0"/>
              </a:rPr>
              <a:t>Node</a:t>
            </a:r>
          </a:p>
        </p:txBody>
      </p:sp>
      <p:sp>
        <p:nvSpPr>
          <p:cNvPr id="19" name="Oval 7"/>
          <p:cNvSpPr>
            <a:spLocks noChangeArrowheads="1"/>
          </p:cNvSpPr>
          <p:nvPr/>
        </p:nvSpPr>
        <p:spPr bwMode="auto">
          <a:xfrm>
            <a:off x="3179498" y="2493567"/>
            <a:ext cx="1892620" cy="544682"/>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User Service </a:t>
            </a:r>
            <a:r>
              <a:rPr kumimoji="1" lang="en-US" sz="1000" dirty="0" smtClean="0">
                <a:solidFill>
                  <a:srgbClr val="000000"/>
                </a:solidFill>
                <a:ea typeface="ＭＳ Ｐゴシック" pitchFamily="34" charset="-128"/>
                <a:cs typeface="Helvetica" pitchFamily="34" charset="0"/>
              </a:rPr>
              <a:t>Management Application</a:t>
            </a:r>
            <a:endParaRPr kumimoji="1" lang="en-US" sz="1000" dirty="0">
              <a:solidFill>
                <a:srgbClr val="000000"/>
              </a:solidFill>
              <a:ea typeface="ＭＳ Ｐゴシック" pitchFamily="34" charset="-128"/>
              <a:cs typeface="Helvetica" pitchFamily="34" charset="0"/>
            </a:endParaRPr>
          </a:p>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(Planning &amp; Scheduling)</a:t>
            </a:r>
          </a:p>
        </p:txBody>
      </p:sp>
      <p:sp>
        <p:nvSpPr>
          <p:cNvPr id="22" name="Oval 7"/>
          <p:cNvSpPr>
            <a:spLocks noChangeArrowheads="1"/>
          </p:cNvSpPr>
          <p:nvPr/>
        </p:nvSpPr>
        <p:spPr bwMode="auto">
          <a:xfrm>
            <a:off x="3820498" y="4548842"/>
            <a:ext cx="1393876"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a:t>
            </a:r>
            <a:r>
              <a:rPr lang="en-US" sz="1000" dirty="0" smtClean="0">
                <a:solidFill>
                  <a:prstClr val="black"/>
                </a:solidFill>
                <a:latin typeface="Helvetica" pitchFamily="34" charset="0"/>
                <a:ea typeface="ÇlÇr ñæí©"/>
                <a:cs typeface="Helvetica" pitchFamily="34" charset="0"/>
              </a:rPr>
              <a:t>Application</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(Packet Processing</a:t>
            </a:r>
            <a:r>
              <a:rPr lang="en-US" sz="1000" dirty="0">
                <a:solidFill>
                  <a:prstClr val="black"/>
                </a:solidFill>
                <a:latin typeface="Helvetica" pitchFamily="34" charset="0"/>
                <a:ea typeface="ÇlÇr ñæí©"/>
                <a:cs typeface="Helvetica" pitchFamily="34" charset="0"/>
              </a:rPr>
              <a:t>)</a:t>
            </a:r>
          </a:p>
        </p:txBody>
      </p:sp>
      <p:sp>
        <p:nvSpPr>
          <p:cNvPr id="23" name="Oval 7"/>
          <p:cNvSpPr>
            <a:spLocks noChangeArrowheads="1"/>
          </p:cNvSpPr>
          <p:nvPr/>
        </p:nvSpPr>
        <p:spPr bwMode="auto">
          <a:xfrm>
            <a:off x="3418344" y="5280172"/>
            <a:ext cx="1368017" cy="61126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RCF</a:t>
            </a:r>
            <a:br>
              <a:rPr lang="en-US" sz="1000" dirty="0">
                <a:solidFill>
                  <a:prstClr val="black"/>
                </a:solidFill>
                <a:latin typeface="Helvetica" pitchFamily="34" charset="0"/>
                <a:ea typeface="ÇlÇr ñæí©"/>
                <a:cs typeface="Helvetica" pitchFamily="34" charset="0"/>
              </a:rPr>
            </a:br>
            <a:r>
              <a:rPr lang="en-US" sz="10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(Frame Processing)</a:t>
            </a:r>
          </a:p>
        </p:txBody>
      </p:sp>
      <p:sp>
        <p:nvSpPr>
          <p:cNvPr id="25" name="Oval 7"/>
          <p:cNvSpPr>
            <a:spLocks noChangeArrowheads="1"/>
          </p:cNvSpPr>
          <p:nvPr/>
        </p:nvSpPr>
        <p:spPr bwMode="auto">
          <a:xfrm>
            <a:off x="5986196" y="5250112"/>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User Radiometric</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Data Processing</a:t>
            </a:r>
            <a:endParaRPr lang="en-US" sz="1000" dirty="0">
              <a:solidFill>
                <a:prstClr val="black"/>
              </a:solidFill>
              <a:latin typeface="Helvetica" pitchFamily="34" charset="0"/>
              <a:ea typeface="ÇlÇr ñæí©"/>
              <a:cs typeface="Helvetica" pitchFamily="34" charset="0"/>
            </a:endParaRPr>
          </a:p>
        </p:txBody>
      </p:sp>
      <p:sp>
        <p:nvSpPr>
          <p:cNvPr id="26" name="Oval 7"/>
          <p:cNvSpPr>
            <a:spLocks noChangeArrowheads="1"/>
          </p:cNvSpPr>
          <p:nvPr/>
        </p:nvSpPr>
        <p:spPr bwMode="auto">
          <a:xfrm>
            <a:off x="3345368" y="3108439"/>
            <a:ext cx="1554753" cy="58581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User Service Monitor Data Processing</a:t>
            </a:r>
          </a:p>
        </p:txBody>
      </p:sp>
      <p:sp>
        <p:nvSpPr>
          <p:cNvPr id="27" name="Oval 7"/>
          <p:cNvSpPr>
            <a:spLocks noChangeArrowheads="1"/>
          </p:cNvSpPr>
          <p:nvPr/>
        </p:nvSpPr>
        <p:spPr bwMode="auto">
          <a:xfrm>
            <a:off x="3387652" y="3824800"/>
            <a:ext cx="1424568"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F-CLTU </a:t>
            </a:r>
            <a:br>
              <a:rPr lang="en-US" sz="1000" dirty="0">
                <a:solidFill>
                  <a:prstClr val="black"/>
                </a:solidFill>
                <a:latin typeface="Helvetica" pitchFamily="34" charset="0"/>
                <a:ea typeface="ÇlÇr ñæí©"/>
                <a:cs typeface="Helvetica" pitchFamily="34" charset="0"/>
              </a:rPr>
            </a:br>
            <a:r>
              <a:rPr lang="en-US" sz="10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(CLTU Processing</a:t>
            </a:r>
            <a:r>
              <a:rPr lang="en-US" sz="1000" dirty="0">
                <a:solidFill>
                  <a:prstClr val="black"/>
                </a:solidFill>
                <a:latin typeface="Helvetica" pitchFamily="34" charset="0"/>
                <a:ea typeface="ÇlÇr ñæí©"/>
                <a:cs typeface="Helvetica" pitchFamily="34" charset="0"/>
              </a:rPr>
              <a:t>)</a:t>
            </a:r>
          </a:p>
        </p:txBody>
      </p:sp>
      <p:sp>
        <p:nvSpPr>
          <p:cNvPr id="28" name="Text Box 301"/>
          <p:cNvSpPr txBox="1">
            <a:spLocks noChangeArrowheads="1"/>
          </p:cNvSpPr>
          <p:nvPr/>
        </p:nvSpPr>
        <p:spPr bwMode="auto">
          <a:xfrm>
            <a:off x="1752033" y="5993125"/>
            <a:ext cx="1095191" cy="60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100" b="1" i="1" dirty="0">
                <a:solidFill>
                  <a:srgbClr val="0000FF"/>
                </a:solidFill>
                <a:cs typeface="Arial" pitchFamily="34" charset="0"/>
              </a:rPr>
              <a:t>Service</a:t>
            </a:r>
          </a:p>
          <a:p>
            <a:pPr defTabSz="457200" eaLnBrk="1" fontAlgn="base" hangingPunct="1">
              <a:spcBef>
                <a:spcPct val="0"/>
              </a:spcBef>
              <a:spcAft>
                <a:spcPct val="0"/>
              </a:spcAft>
            </a:pPr>
            <a:r>
              <a:rPr lang="en-US" sz="1100" b="1" i="1" dirty="0" smtClean="0">
                <a:solidFill>
                  <a:srgbClr val="0000FF"/>
                </a:solidFill>
                <a:cs typeface="Arial" pitchFamily="34" charset="0"/>
              </a:rPr>
              <a:t>Delivery (SD)</a:t>
            </a:r>
            <a:endParaRPr lang="en-US" sz="1100" b="1" i="1" dirty="0">
              <a:solidFill>
                <a:srgbClr val="0000FF"/>
              </a:solidFill>
              <a:cs typeface="Arial" pitchFamily="34" charset="0"/>
            </a:endParaRPr>
          </a:p>
          <a:p>
            <a:pPr defTabSz="457200" eaLnBrk="1" fontAlgn="base" hangingPunct="1">
              <a:spcBef>
                <a:spcPct val="0"/>
              </a:spcBef>
              <a:spcAft>
                <a:spcPct val="0"/>
              </a:spcAft>
            </a:pPr>
            <a:r>
              <a:rPr lang="en-US" sz="1100" b="1" i="1" dirty="0">
                <a:solidFill>
                  <a:srgbClr val="0000FF"/>
                </a:solidFill>
                <a:cs typeface="Arial" pitchFamily="34" charset="0"/>
              </a:rPr>
              <a:t>Interfaces</a:t>
            </a:r>
          </a:p>
        </p:txBody>
      </p:sp>
      <p:sp>
        <p:nvSpPr>
          <p:cNvPr id="29" name="Line 302"/>
          <p:cNvSpPr>
            <a:spLocks noChangeShapeType="1"/>
          </p:cNvSpPr>
          <p:nvPr/>
        </p:nvSpPr>
        <p:spPr bwMode="auto">
          <a:xfrm flipH="1">
            <a:off x="1583018" y="4160750"/>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0" name="Line 304"/>
          <p:cNvSpPr>
            <a:spLocks noChangeShapeType="1"/>
          </p:cNvSpPr>
          <p:nvPr/>
        </p:nvSpPr>
        <p:spPr bwMode="auto">
          <a:xfrm flipH="1" flipV="1">
            <a:off x="1590749" y="2752075"/>
            <a:ext cx="1347661" cy="7937"/>
          </a:xfrm>
          <a:prstGeom prst="line">
            <a:avLst/>
          </a:prstGeom>
          <a:noFill/>
          <a:ln w="76320">
            <a:solidFill>
              <a:srgbClr val="FF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1" name="Text Box 306"/>
          <p:cNvSpPr txBox="1">
            <a:spLocks noChangeArrowheads="1"/>
          </p:cNvSpPr>
          <p:nvPr/>
        </p:nvSpPr>
        <p:spPr bwMode="auto">
          <a:xfrm>
            <a:off x="1752033" y="1744557"/>
            <a:ext cx="1292597" cy="77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100" b="1" i="1" dirty="0">
                <a:solidFill>
                  <a:srgbClr val="FF0000"/>
                </a:solidFill>
                <a:cs typeface="Arial" pitchFamily="34" charset="0"/>
              </a:rPr>
              <a:t>Service</a:t>
            </a:r>
          </a:p>
          <a:p>
            <a:pPr defTabSz="457200" eaLnBrk="1" fontAlgn="base" hangingPunct="1">
              <a:spcBef>
                <a:spcPct val="0"/>
              </a:spcBef>
              <a:spcAft>
                <a:spcPct val="0"/>
              </a:spcAft>
            </a:pPr>
            <a:r>
              <a:rPr lang="en-US" sz="1100" b="1" i="1" dirty="0" smtClean="0">
                <a:solidFill>
                  <a:srgbClr val="FF0000"/>
                </a:solidFill>
                <a:cs typeface="Arial" pitchFamily="34" charset="0"/>
              </a:rPr>
              <a:t>Management  (SM)</a:t>
            </a:r>
            <a:br>
              <a:rPr lang="en-US" sz="1100" b="1" i="1" dirty="0" smtClean="0">
                <a:solidFill>
                  <a:srgbClr val="FF0000"/>
                </a:solidFill>
                <a:cs typeface="Arial" pitchFamily="34" charset="0"/>
              </a:rPr>
            </a:br>
            <a:r>
              <a:rPr lang="en-US" sz="1100" b="1" i="1" dirty="0" smtClean="0">
                <a:solidFill>
                  <a:srgbClr val="FF0000"/>
                </a:solidFill>
                <a:cs typeface="Arial" pitchFamily="34" charset="0"/>
              </a:rPr>
              <a:t>Interface (I/F)</a:t>
            </a:r>
            <a:endParaRPr lang="en-US" sz="1100" b="1" i="1" dirty="0">
              <a:solidFill>
                <a:srgbClr val="FF0000"/>
              </a:solidFill>
              <a:cs typeface="Arial" pitchFamily="34" charset="0"/>
            </a:endParaRPr>
          </a:p>
        </p:txBody>
      </p:sp>
      <p:sp>
        <p:nvSpPr>
          <p:cNvPr id="32" name="Line 302"/>
          <p:cNvSpPr>
            <a:spLocks noChangeShapeType="1"/>
          </p:cNvSpPr>
          <p:nvPr/>
        </p:nvSpPr>
        <p:spPr bwMode="auto">
          <a:xfrm flipH="1">
            <a:off x="1581222" y="4885749"/>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3" name="Line 302"/>
          <p:cNvSpPr>
            <a:spLocks noChangeShapeType="1"/>
          </p:cNvSpPr>
          <p:nvPr/>
        </p:nvSpPr>
        <p:spPr bwMode="auto">
          <a:xfrm flipH="1">
            <a:off x="1581221" y="3438199"/>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4" name="Line 302"/>
          <p:cNvSpPr>
            <a:spLocks noChangeShapeType="1"/>
          </p:cNvSpPr>
          <p:nvPr/>
        </p:nvSpPr>
        <p:spPr bwMode="auto">
          <a:xfrm flipH="1">
            <a:off x="1581224" y="5605474"/>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5" name="Oval 7"/>
          <p:cNvSpPr>
            <a:spLocks noChangeArrowheads="1"/>
          </p:cNvSpPr>
          <p:nvPr/>
        </p:nvSpPr>
        <p:spPr bwMode="auto">
          <a:xfrm>
            <a:off x="6878564" y="3185448"/>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Flight</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Dynamics</a:t>
            </a:r>
            <a:endParaRPr lang="en-US" sz="1000" dirty="0">
              <a:solidFill>
                <a:prstClr val="black"/>
              </a:solidFill>
              <a:latin typeface="Helvetica" pitchFamily="34" charset="0"/>
              <a:ea typeface="ÇlÇr ñæí©"/>
              <a:cs typeface="Helvetica" pitchFamily="34" charset="0"/>
            </a:endParaRPr>
          </a:p>
        </p:txBody>
      </p:sp>
      <p:sp>
        <p:nvSpPr>
          <p:cNvPr id="36" name="Oval 7"/>
          <p:cNvSpPr>
            <a:spLocks noChangeArrowheads="1"/>
          </p:cNvSpPr>
          <p:nvPr/>
        </p:nvSpPr>
        <p:spPr bwMode="auto">
          <a:xfrm>
            <a:off x="5477510" y="2471315"/>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Planning</a:t>
            </a:r>
            <a:endParaRPr lang="en-US" sz="1000" dirty="0">
              <a:solidFill>
                <a:prstClr val="black"/>
              </a:solidFill>
              <a:latin typeface="Helvetica" pitchFamily="34" charset="0"/>
              <a:ea typeface="ÇlÇr ñæí©"/>
              <a:cs typeface="Helvetica" pitchFamily="34" charset="0"/>
            </a:endParaRPr>
          </a:p>
        </p:txBody>
      </p:sp>
      <p:sp>
        <p:nvSpPr>
          <p:cNvPr id="37" name="Oval 7"/>
          <p:cNvSpPr>
            <a:spLocks noChangeArrowheads="1"/>
          </p:cNvSpPr>
          <p:nvPr/>
        </p:nvSpPr>
        <p:spPr bwMode="auto">
          <a:xfrm>
            <a:off x="6878564" y="2459166"/>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Schedule</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Execution</a:t>
            </a:r>
            <a:endParaRPr lang="en-US" sz="1000" dirty="0">
              <a:solidFill>
                <a:prstClr val="black"/>
              </a:solidFill>
              <a:latin typeface="Helvetica" pitchFamily="34" charset="0"/>
              <a:ea typeface="ÇlÇr ñæí©"/>
              <a:cs typeface="Helvetica" pitchFamily="34" charset="0"/>
            </a:endParaRPr>
          </a:p>
        </p:txBody>
      </p:sp>
      <p:sp>
        <p:nvSpPr>
          <p:cNvPr id="38" name="Oval 7"/>
          <p:cNvSpPr>
            <a:spLocks noChangeArrowheads="1"/>
          </p:cNvSpPr>
          <p:nvPr/>
        </p:nvSpPr>
        <p:spPr bwMode="auto">
          <a:xfrm>
            <a:off x="5496815" y="3185448"/>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Monitor &amp;</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Control</a:t>
            </a:r>
            <a:endParaRPr lang="en-US" sz="1000" dirty="0">
              <a:solidFill>
                <a:prstClr val="black"/>
              </a:solidFill>
              <a:latin typeface="Helvetica" pitchFamily="34" charset="0"/>
              <a:ea typeface="ÇlÇr ñæí©"/>
              <a:cs typeface="Helvetica" pitchFamily="34" charset="0"/>
            </a:endParaRPr>
          </a:p>
        </p:txBody>
      </p:sp>
      <p:sp>
        <p:nvSpPr>
          <p:cNvPr id="40" name="Oval 7"/>
          <p:cNvSpPr>
            <a:spLocks noChangeArrowheads="1"/>
          </p:cNvSpPr>
          <p:nvPr/>
        </p:nvSpPr>
        <p:spPr bwMode="auto">
          <a:xfrm rot="16200000">
            <a:off x="2809675" y="4087720"/>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1" name="Oval 7"/>
          <p:cNvSpPr>
            <a:spLocks noChangeArrowheads="1"/>
          </p:cNvSpPr>
          <p:nvPr/>
        </p:nvSpPr>
        <p:spPr bwMode="auto">
          <a:xfrm rot="16200000">
            <a:off x="2807879" y="4808740"/>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2" name="Oval 7"/>
          <p:cNvSpPr>
            <a:spLocks noChangeArrowheads="1"/>
          </p:cNvSpPr>
          <p:nvPr/>
        </p:nvSpPr>
        <p:spPr bwMode="auto">
          <a:xfrm rot="16200000">
            <a:off x="2807878" y="3357211"/>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3" name="Oval 7"/>
          <p:cNvSpPr>
            <a:spLocks noChangeArrowheads="1"/>
          </p:cNvSpPr>
          <p:nvPr/>
        </p:nvSpPr>
        <p:spPr bwMode="auto">
          <a:xfrm rot="16200000">
            <a:off x="2807881" y="5520507"/>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4" name="Oval 7"/>
          <p:cNvSpPr>
            <a:spLocks noChangeArrowheads="1"/>
          </p:cNvSpPr>
          <p:nvPr/>
        </p:nvSpPr>
        <p:spPr bwMode="auto">
          <a:xfrm rot="16200000">
            <a:off x="1444049" y="4090894"/>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5" name="Oval 7"/>
          <p:cNvSpPr>
            <a:spLocks noChangeArrowheads="1"/>
          </p:cNvSpPr>
          <p:nvPr/>
        </p:nvSpPr>
        <p:spPr bwMode="auto">
          <a:xfrm rot="16200000">
            <a:off x="1442253" y="4808740"/>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6" name="Oval 7"/>
          <p:cNvSpPr>
            <a:spLocks noChangeArrowheads="1"/>
          </p:cNvSpPr>
          <p:nvPr/>
        </p:nvSpPr>
        <p:spPr bwMode="auto">
          <a:xfrm rot="16200000">
            <a:off x="1442252" y="3354037"/>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7" name="Oval 7"/>
          <p:cNvSpPr>
            <a:spLocks noChangeArrowheads="1"/>
          </p:cNvSpPr>
          <p:nvPr/>
        </p:nvSpPr>
        <p:spPr bwMode="auto">
          <a:xfrm rot="16200000">
            <a:off x="1442255" y="5514159"/>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8" name="Oval 7"/>
          <p:cNvSpPr>
            <a:spLocks noChangeArrowheads="1"/>
          </p:cNvSpPr>
          <p:nvPr/>
        </p:nvSpPr>
        <p:spPr bwMode="auto">
          <a:xfrm rot="16200000">
            <a:off x="1442255" y="2679044"/>
            <a:ext cx="261057" cy="146060"/>
          </a:xfrm>
          <a:prstGeom prst="ellipse">
            <a:avLst/>
          </a:prstGeom>
          <a:solidFill>
            <a:srgbClr val="FF000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9" name="Oval 7"/>
          <p:cNvSpPr>
            <a:spLocks noChangeArrowheads="1"/>
          </p:cNvSpPr>
          <p:nvPr/>
        </p:nvSpPr>
        <p:spPr bwMode="auto">
          <a:xfrm rot="16200000">
            <a:off x="2807881" y="2679044"/>
            <a:ext cx="261057" cy="146060"/>
          </a:xfrm>
          <a:prstGeom prst="ellipse">
            <a:avLst/>
          </a:prstGeom>
          <a:solidFill>
            <a:srgbClr val="FF000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8" name="Rectangle 7"/>
          <p:cNvSpPr/>
          <p:nvPr/>
        </p:nvSpPr>
        <p:spPr>
          <a:xfrm>
            <a:off x="1876258" y="2760012"/>
            <a:ext cx="936161" cy="246221"/>
          </a:xfrm>
          <a:prstGeom prst="rect">
            <a:avLst/>
          </a:prstGeom>
        </p:spPr>
        <p:txBody>
          <a:bodyPr wrap="none">
            <a:spAutoFit/>
          </a:bodyPr>
          <a:lstStyle/>
          <a:p>
            <a:r>
              <a:rPr lang="en-US" sz="1000" b="1" i="1" dirty="0" smtClean="0">
                <a:solidFill>
                  <a:srgbClr val="FF0000"/>
                </a:solidFill>
                <a:cs typeface="Arial" pitchFamily="34" charset="0"/>
              </a:rPr>
              <a:t>SM over HTTP</a:t>
            </a:r>
            <a:endParaRPr lang="en-US" sz="1000" dirty="0"/>
          </a:p>
        </p:txBody>
      </p:sp>
      <p:sp>
        <p:nvSpPr>
          <p:cNvPr id="50" name="Rectangle 49"/>
          <p:cNvSpPr/>
          <p:nvPr/>
        </p:nvSpPr>
        <p:spPr>
          <a:xfrm>
            <a:off x="1817932" y="4168826"/>
            <a:ext cx="1051577" cy="246221"/>
          </a:xfrm>
          <a:prstGeom prst="rect">
            <a:avLst/>
          </a:prstGeom>
        </p:spPr>
        <p:txBody>
          <a:bodyPr wrap="none">
            <a:spAutoFit/>
          </a:bodyPr>
          <a:lstStyle/>
          <a:p>
            <a:r>
              <a:rPr lang="en-US" sz="1000" b="1" i="1" dirty="0" smtClean="0">
                <a:solidFill>
                  <a:srgbClr val="FF0000"/>
                </a:solidFill>
                <a:cs typeface="Arial" pitchFamily="34" charset="0"/>
              </a:rPr>
              <a:t>F-CLTU over TCP</a:t>
            </a:r>
            <a:endParaRPr lang="en-US" sz="1000" dirty="0"/>
          </a:p>
        </p:txBody>
      </p:sp>
      <p:sp>
        <p:nvSpPr>
          <p:cNvPr id="51" name="Rectangle 50"/>
          <p:cNvSpPr/>
          <p:nvPr/>
        </p:nvSpPr>
        <p:spPr>
          <a:xfrm>
            <a:off x="1861226" y="4890906"/>
            <a:ext cx="923337" cy="246221"/>
          </a:xfrm>
          <a:prstGeom prst="rect">
            <a:avLst/>
          </a:prstGeom>
        </p:spPr>
        <p:txBody>
          <a:bodyPr wrap="none">
            <a:spAutoFit/>
          </a:bodyPr>
          <a:lstStyle/>
          <a:p>
            <a:r>
              <a:rPr lang="en-US" sz="1000" b="1" i="1" dirty="0" smtClean="0">
                <a:solidFill>
                  <a:srgbClr val="FF0000"/>
                </a:solidFill>
                <a:cs typeface="Arial" pitchFamily="34" charset="0"/>
              </a:rPr>
              <a:t>R-CF over TCP</a:t>
            </a:r>
            <a:endParaRPr lang="en-US" sz="1000" dirty="0"/>
          </a:p>
        </p:txBody>
      </p:sp>
      <p:sp>
        <p:nvSpPr>
          <p:cNvPr id="52" name="Rectangle 51"/>
          <p:cNvSpPr/>
          <p:nvPr/>
        </p:nvSpPr>
        <p:spPr>
          <a:xfrm>
            <a:off x="1752030" y="3441374"/>
            <a:ext cx="1166994" cy="246221"/>
          </a:xfrm>
          <a:prstGeom prst="rect">
            <a:avLst/>
          </a:prstGeom>
        </p:spPr>
        <p:txBody>
          <a:bodyPr wrap="none">
            <a:spAutoFit/>
          </a:bodyPr>
          <a:lstStyle/>
          <a:p>
            <a:r>
              <a:rPr lang="en-US" sz="1000" b="1" i="1" dirty="0" smtClean="0">
                <a:solidFill>
                  <a:srgbClr val="FF0000"/>
                </a:solidFill>
                <a:cs typeface="Arial" pitchFamily="34" charset="0"/>
              </a:rPr>
              <a:t>MD-CSTS over TCP</a:t>
            </a:r>
            <a:endParaRPr lang="en-US" sz="1000" dirty="0"/>
          </a:p>
        </p:txBody>
      </p:sp>
      <p:sp>
        <p:nvSpPr>
          <p:cNvPr id="53" name="Rectangle 52"/>
          <p:cNvSpPr/>
          <p:nvPr/>
        </p:nvSpPr>
        <p:spPr>
          <a:xfrm>
            <a:off x="1752033" y="5605474"/>
            <a:ext cx="1117476" cy="246221"/>
          </a:xfrm>
          <a:prstGeom prst="rect">
            <a:avLst/>
          </a:prstGeom>
        </p:spPr>
        <p:txBody>
          <a:bodyPr wrap="none">
            <a:spAutoFit/>
          </a:bodyPr>
          <a:lstStyle/>
          <a:p>
            <a:r>
              <a:rPr lang="en-US" sz="1000" b="1" i="1" dirty="0">
                <a:solidFill>
                  <a:srgbClr val="FF0000"/>
                </a:solidFill>
                <a:cs typeface="Arial" pitchFamily="34" charset="0"/>
              </a:rPr>
              <a:t>T</a:t>
            </a:r>
            <a:r>
              <a:rPr lang="en-US" sz="1000" b="1" i="1" dirty="0" smtClean="0">
                <a:solidFill>
                  <a:srgbClr val="FF0000"/>
                </a:solidFill>
                <a:cs typeface="Arial" pitchFamily="34" charset="0"/>
              </a:rPr>
              <a:t>D-CSTS over TCP</a:t>
            </a:r>
            <a:endParaRPr lang="en-US" sz="1000" dirty="0"/>
          </a:p>
        </p:txBody>
      </p:sp>
      <p:cxnSp>
        <p:nvCxnSpPr>
          <p:cNvPr id="59" name="Curved Connector 58"/>
          <p:cNvCxnSpPr>
            <a:stCxn id="43" idx="4"/>
            <a:endCxn id="25" idx="3"/>
          </p:cNvCxnSpPr>
          <p:nvPr/>
        </p:nvCxnSpPr>
        <p:spPr>
          <a:xfrm>
            <a:off x="3011440" y="5593537"/>
            <a:ext cx="3162729" cy="156601"/>
          </a:xfrm>
          <a:prstGeom prst="curvedConnector4">
            <a:avLst>
              <a:gd name="adj1" fmla="val 10862"/>
              <a:gd name="adj2" fmla="val 48991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73" name="Curved Connector 72"/>
          <p:cNvCxnSpPr>
            <a:stCxn id="41" idx="4"/>
            <a:endCxn id="23" idx="2"/>
          </p:cNvCxnSpPr>
          <p:nvPr/>
        </p:nvCxnSpPr>
        <p:spPr>
          <a:xfrm>
            <a:off x="3011438" y="4881770"/>
            <a:ext cx="406906" cy="70403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76" name="Curved Connector 75"/>
          <p:cNvCxnSpPr>
            <a:stCxn id="42" idx="4"/>
            <a:endCxn id="26" idx="2"/>
          </p:cNvCxnSpPr>
          <p:nvPr/>
        </p:nvCxnSpPr>
        <p:spPr>
          <a:xfrm flipV="1">
            <a:off x="3011437" y="3401348"/>
            <a:ext cx="333931" cy="28893"/>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0" name="Curved Connector 79"/>
          <p:cNvCxnSpPr>
            <a:stCxn id="27" idx="2"/>
            <a:endCxn id="40" idx="4"/>
          </p:cNvCxnSpPr>
          <p:nvPr/>
        </p:nvCxnSpPr>
        <p:spPr>
          <a:xfrm rot="10800000" flipV="1">
            <a:off x="3013234" y="4118524"/>
            <a:ext cx="374418" cy="4222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8" name="Curved Connector 87"/>
          <p:cNvCxnSpPr>
            <a:stCxn id="26" idx="6"/>
            <a:endCxn id="38" idx="2"/>
          </p:cNvCxnSpPr>
          <p:nvPr/>
        </p:nvCxnSpPr>
        <p:spPr>
          <a:xfrm>
            <a:off x="4900121" y="3401348"/>
            <a:ext cx="596694" cy="77009"/>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1" name="Curved Connector 90"/>
          <p:cNvCxnSpPr>
            <a:stCxn id="25" idx="6"/>
            <a:endCxn id="35" idx="4"/>
          </p:cNvCxnSpPr>
          <p:nvPr/>
        </p:nvCxnSpPr>
        <p:spPr>
          <a:xfrm flipV="1">
            <a:off x="7269758" y="3771265"/>
            <a:ext cx="250587" cy="1771756"/>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4" name="Curved Connector 93"/>
          <p:cNvCxnSpPr>
            <a:stCxn id="36" idx="2"/>
            <a:endCxn id="19" idx="6"/>
          </p:cNvCxnSpPr>
          <p:nvPr/>
        </p:nvCxnSpPr>
        <p:spPr>
          <a:xfrm rot="10800000" flipV="1">
            <a:off x="5072118" y="2764224"/>
            <a:ext cx="405392" cy="1684"/>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7" name="Curved Connector 96"/>
          <p:cNvCxnSpPr>
            <a:stCxn id="19" idx="2"/>
            <a:endCxn id="49" idx="4"/>
          </p:cNvCxnSpPr>
          <p:nvPr/>
        </p:nvCxnSpPr>
        <p:spPr>
          <a:xfrm rot="10800000">
            <a:off x="3011440" y="2752074"/>
            <a:ext cx="168058" cy="13834"/>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0" name="Curved Connector 99"/>
          <p:cNvCxnSpPr>
            <a:stCxn id="35" idx="1"/>
            <a:endCxn id="19" idx="5"/>
          </p:cNvCxnSpPr>
          <p:nvPr/>
        </p:nvCxnSpPr>
        <p:spPr>
          <a:xfrm rot="16200000" flipV="1">
            <a:off x="5774366" y="1979067"/>
            <a:ext cx="312757" cy="2271587"/>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03" name="Curved Connector 102"/>
          <p:cNvCxnSpPr>
            <a:stCxn id="23" idx="6"/>
            <a:endCxn id="22" idx="5"/>
          </p:cNvCxnSpPr>
          <p:nvPr/>
        </p:nvCxnSpPr>
        <p:spPr>
          <a:xfrm flipV="1">
            <a:off x="4786361" y="5050261"/>
            <a:ext cx="223885" cy="535544"/>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06" name="Curved Connector 105"/>
          <p:cNvCxnSpPr>
            <a:stCxn id="22" idx="7"/>
            <a:endCxn id="27" idx="6"/>
          </p:cNvCxnSpPr>
          <p:nvPr/>
        </p:nvCxnSpPr>
        <p:spPr>
          <a:xfrm rot="16200000" flipV="1">
            <a:off x="4653060" y="4277686"/>
            <a:ext cx="516347" cy="198026"/>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10" name="Curved Connector 109"/>
          <p:cNvCxnSpPr>
            <a:stCxn id="22" idx="6"/>
            <a:endCxn id="38" idx="4"/>
          </p:cNvCxnSpPr>
          <p:nvPr/>
        </p:nvCxnSpPr>
        <p:spPr>
          <a:xfrm flipV="1">
            <a:off x="5214374" y="3771265"/>
            <a:ext cx="924222" cy="1071302"/>
          </a:xfrm>
          <a:prstGeom prst="curvedConnector2">
            <a:avLst/>
          </a:prstGeom>
          <a:ln>
            <a:solidFill>
              <a:srgbClr val="FF66CC"/>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1" name="Footer Placeholder 70"/>
          <p:cNvSpPr>
            <a:spLocks noGrp="1"/>
          </p:cNvSpPr>
          <p:nvPr>
            <p:ph type="ftr" sz="quarter" idx="11"/>
          </p:nvPr>
        </p:nvSpPr>
        <p:spPr/>
        <p:txBody>
          <a:bodyPr/>
          <a:lstStyle/>
          <a:p>
            <a:r>
              <a:rPr lang="en-US" smtClean="0"/>
              <a:t>DSN and AMMOS Service Alignment</a:t>
            </a:r>
            <a:endParaRPr lang="en-US"/>
          </a:p>
        </p:txBody>
      </p:sp>
      <p:sp>
        <p:nvSpPr>
          <p:cNvPr id="120" name="Oval 7"/>
          <p:cNvSpPr>
            <a:spLocks noChangeArrowheads="1"/>
          </p:cNvSpPr>
          <p:nvPr/>
        </p:nvSpPr>
        <p:spPr bwMode="auto">
          <a:xfrm>
            <a:off x="361373" y="3921957"/>
            <a:ext cx="1076287" cy="49373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SLE F-CLTU</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p:txBody>
      </p:sp>
      <p:sp>
        <p:nvSpPr>
          <p:cNvPr id="121" name="Oval 7"/>
          <p:cNvSpPr>
            <a:spLocks noChangeArrowheads="1"/>
          </p:cNvSpPr>
          <p:nvPr/>
        </p:nvSpPr>
        <p:spPr bwMode="auto">
          <a:xfrm>
            <a:off x="361373" y="4597203"/>
            <a:ext cx="1076287" cy="58740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SLE RCF</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(Frame De-</a:t>
            </a:r>
            <a:r>
              <a:rPr lang="en-US" sz="1000" dirty="0" err="1">
                <a:solidFill>
                  <a:prstClr val="black"/>
                </a:solidFill>
                <a:latin typeface="Helvetica" pitchFamily="34" charset="0"/>
                <a:ea typeface="ÇlÇr ñæí©"/>
                <a:cs typeface="Helvetica" pitchFamily="34" charset="0"/>
              </a:rPr>
              <a:t>Muxing</a:t>
            </a:r>
            <a:r>
              <a:rPr lang="en-US" sz="1000" dirty="0">
                <a:solidFill>
                  <a:prstClr val="black"/>
                </a:solidFill>
                <a:latin typeface="Helvetica" pitchFamily="34" charset="0"/>
                <a:ea typeface="ÇlÇr ñæí©"/>
                <a:cs typeface="Helvetica" pitchFamily="34" charset="0"/>
              </a:rPr>
              <a:t>)</a:t>
            </a:r>
          </a:p>
        </p:txBody>
      </p:sp>
      <p:sp>
        <p:nvSpPr>
          <p:cNvPr id="122" name="Oval 7"/>
          <p:cNvSpPr>
            <a:spLocks noChangeArrowheads="1"/>
          </p:cNvSpPr>
          <p:nvPr/>
        </p:nvSpPr>
        <p:spPr bwMode="auto">
          <a:xfrm>
            <a:off x="309748" y="5268523"/>
            <a:ext cx="1175249" cy="62700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TD-CSTS</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(Real-time Radiometric Data)</a:t>
            </a:r>
            <a:endParaRPr lang="en-US" sz="1000" dirty="0">
              <a:solidFill>
                <a:prstClr val="black"/>
              </a:solidFill>
              <a:latin typeface="Helvetica" pitchFamily="34" charset="0"/>
              <a:ea typeface="ÇlÇr ñæí©"/>
              <a:cs typeface="Helvetica" pitchFamily="34" charset="0"/>
            </a:endParaRPr>
          </a:p>
        </p:txBody>
      </p:sp>
      <p:sp>
        <p:nvSpPr>
          <p:cNvPr id="123" name="Oval 7"/>
          <p:cNvSpPr>
            <a:spLocks noChangeArrowheads="1"/>
          </p:cNvSpPr>
          <p:nvPr/>
        </p:nvSpPr>
        <p:spPr bwMode="auto">
          <a:xfrm>
            <a:off x="309748" y="3137332"/>
            <a:ext cx="1152087" cy="58581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smtClean="0">
                <a:solidFill>
                  <a:srgbClr val="000000"/>
                </a:solidFill>
                <a:ea typeface="ＭＳ Ｐゴシック" pitchFamily="34" charset="-128"/>
                <a:cs typeface="Helvetica" pitchFamily="34" charset="0"/>
              </a:rPr>
              <a:t>Service </a:t>
            </a:r>
            <a:r>
              <a:rPr kumimoji="1" lang="en-US" sz="1000" dirty="0">
                <a:solidFill>
                  <a:srgbClr val="000000"/>
                </a:solidFill>
                <a:ea typeface="ＭＳ Ｐゴシック" pitchFamily="34" charset="-128"/>
                <a:cs typeface="Helvetica" pitchFamily="34" charset="0"/>
              </a:rPr>
              <a:t>Management Processing</a:t>
            </a:r>
          </a:p>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(Monitor Data)</a:t>
            </a:r>
          </a:p>
        </p:txBody>
      </p:sp>
      <p:sp>
        <p:nvSpPr>
          <p:cNvPr id="124" name="Oval 7"/>
          <p:cNvSpPr>
            <a:spLocks noChangeArrowheads="1"/>
          </p:cNvSpPr>
          <p:nvPr/>
        </p:nvSpPr>
        <p:spPr bwMode="auto">
          <a:xfrm>
            <a:off x="340246" y="2434633"/>
            <a:ext cx="1121589" cy="587449"/>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smtClean="0">
                <a:solidFill>
                  <a:srgbClr val="000000"/>
                </a:solidFill>
                <a:ea typeface="ＭＳ Ｐゴシック" pitchFamily="34" charset="-128"/>
                <a:cs typeface="Helvetica" pitchFamily="34" charset="0"/>
              </a:rPr>
              <a:t>Service </a:t>
            </a:r>
            <a:r>
              <a:rPr kumimoji="1" lang="en-US" sz="1000" dirty="0">
                <a:solidFill>
                  <a:srgbClr val="000000"/>
                </a:solidFill>
                <a:ea typeface="ＭＳ Ｐゴシック" pitchFamily="34" charset="-128"/>
                <a:cs typeface="Helvetica" pitchFamily="34" charset="0"/>
              </a:rPr>
              <a:t>Management Processing</a:t>
            </a:r>
          </a:p>
          <a:p>
            <a:pPr algn="ctr" fontAlgn="base">
              <a:spcBef>
                <a:spcPct val="0"/>
              </a:spcBef>
              <a:spcAft>
                <a:spcPct val="0"/>
              </a:spcAft>
            </a:pPr>
            <a:r>
              <a:rPr kumimoji="1" lang="en-US" sz="1000" dirty="0" smtClean="0">
                <a:solidFill>
                  <a:srgbClr val="000000"/>
                </a:solidFill>
                <a:ea typeface="ＭＳ Ｐゴシック" pitchFamily="34" charset="-128"/>
                <a:cs typeface="Helvetica" pitchFamily="34" charset="0"/>
              </a:rPr>
              <a:t>(Scheduling</a:t>
            </a:r>
            <a:r>
              <a:rPr kumimoji="1" lang="en-US" sz="1000" dirty="0">
                <a:solidFill>
                  <a:srgbClr val="000000"/>
                </a:solidFill>
                <a:ea typeface="ＭＳ Ｐゴシック" pitchFamily="34" charset="-128"/>
                <a:cs typeface="Helvetica" pitchFamily="34" charset="0"/>
              </a:rPr>
              <a:t>)</a:t>
            </a:r>
          </a:p>
        </p:txBody>
      </p:sp>
      <p:cxnSp>
        <p:nvCxnSpPr>
          <p:cNvPr id="60" name="Straight Connector 59"/>
          <p:cNvCxnSpPr/>
          <p:nvPr/>
        </p:nvCxnSpPr>
        <p:spPr>
          <a:xfrm>
            <a:off x="5255380" y="4383085"/>
            <a:ext cx="3126620" cy="36515"/>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5743862" y="1727758"/>
            <a:ext cx="2179904" cy="584776"/>
          </a:xfrm>
          <a:prstGeom prst="rect">
            <a:avLst/>
          </a:prstGeom>
        </p:spPr>
        <p:txBody>
          <a:bodyPr wrap="none">
            <a:spAutoFit/>
          </a:bodyPr>
          <a:lstStyle/>
          <a:p>
            <a:pPr algn="ctr"/>
            <a:r>
              <a:rPr lang="en-US" altLang="ja-JP" sz="1600" b="1" dirty="0" smtClean="0">
                <a:solidFill>
                  <a:srgbClr val="FF0000"/>
                </a:solidFill>
              </a:rPr>
              <a:t>SM&amp;C MO </a:t>
            </a:r>
            <a:r>
              <a:rPr lang="en-US" sz="1600" b="1" dirty="0" smtClean="0">
                <a:solidFill>
                  <a:srgbClr val="FF0000"/>
                </a:solidFill>
              </a:rPr>
              <a:t>Applications</a:t>
            </a:r>
          </a:p>
          <a:p>
            <a:pPr algn="ctr"/>
            <a:r>
              <a:rPr lang="en-US" sz="1600" b="1" dirty="0" smtClean="0">
                <a:solidFill>
                  <a:srgbClr val="FF0000"/>
                </a:solidFill>
              </a:rPr>
              <a:t>(MAL Compliant)</a:t>
            </a:r>
            <a:endParaRPr lang="en-US" sz="1600" b="1" dirty="0"/>
          </a:p>
        </p:txBody>
      </p:sp>
      <p:cxnSp>
        <p:nvCxnSpPr>
          <p:cNvPr id="62" name="Straight Connector 61"/>
          <p:cNvCxnSpPr/>
          <p:nvPr/>
        </p:nvCxnSpPr>
        <p:spPr>
          <a:xfrm flipV="1">
            <a:off x="5255380" y="2133600"/>
            <a:ext cx="2420" cy="2231148"/>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5625432" y="3986819"/>
            <a:ext cx="2441187" cy="2530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0000"/>
                </a:solidFill>
              </a:rPr>
              <a:t>MAL &amp; Transport Adapter for SPP</a:t>
            </a:r>
            <a:endParaRPr lang="en-US" sz="1100" b="1" dirty="0">
              <a:solidFill>
                <a:srgbClr val="FF0000"/>
              </a:solidFill>
            </a:endParaRPr>
          </a:p>
        </p:txBody>
      </p:sp>
    </p:spTree>
    <p:extLst>
      <p:ext uri="{BB962C8B-B14F-4D97-AF65-F5344CB8AC3E}">
        <p14:creationId xmlns:p14="http://schemas.microsoft.com/office/powerpoint/2010/main" val="2777411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61" grpId="0"/>
      <p:bldP spid="6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20722"/>
            <a:ext cx="8229600" cy="1001863"/>
          </a:xfrm>
        </p:spPr>
        <p:txBody>
          <a:bodyPr vert="horz" lIns="91440" tIns="45720" rIns="91440" bIns="45720" rtlCol="0" anchor="ctr">
            <a:noAutofit/>
          </a:bodyPr>
          <a:lstStyle/>
          <a:p>
            <a:r>
              <a:rPr lang="en-US" sz="2400" b="1" dirty="0">
                <a:latin typeface="Times New Roman" pitchFamily="18" charset="0"/>
                <a:cs typeface="Times New Roman" pitchFamily="18" charset="0"/>
              </a:rPr>
              <a:t>Cross Support / Mission </a:t>
            </a:r>
            <a:r>
              <a:rPr lang="en-US" sz="2400" b="1" dirty="0" smtClean="0">
                <a:latin typeface="Times New Roman" pitchFamily="18" charset="0"/>
                <a:cs typeface="Times New Roman" pitchFamily="18" charset="0"/>
              </a:rPr>
              <a:t>Operations</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Interactions </a:t>
            </a:r>
            <a:r>
              <a:rPr lang="en-US" sz="2400" b="1" dirty="0" smtClean="0">
                <a:latin typeface="Times New Roman" pitchFamily="18" charset="0"/>
                <a:cs typeface="Times New Roman" pitchFamily="18" charset="0"/>
              </a:rPr>
              <a:t>using </a:t>
            </a:r>
            <a:r>
              <a:rPr lang="en-US" sz="2400" b="1" dirty="0" err="1" smtClean="0">
                <a:latin typeface="Times New Roman" pitchFamily="18" charset="0"/>
                <a:cs typeface="Times New Roman" pitchFamily="18" charset="0"/>
              </a:rPr>
              <a:t>Merri’s</a:t>
            </a:r>
            <a:r>
              <a:rPr lang="en-US" sz="2400" b="1" dirty="0" smtClean="0">
                <a:latin typeface="Times New Roman" pitchFamily="18" charset="0"/>
                <a:cs typeface="Times New Roman" pitchFamily="18" charset="0"/>
              </a:rPr>
              <a:t> MAL Service </a:t>
            </a:r>
            <a:r>
              <a:rPr lang="en-US" sz="2400" b="1" dirty="0" smtClean="0">
                <a:latin typeface="Times New Roman" pitchFamily="18" charset="0"/>
                <a:cs typeface="Times New Roman" pitchFamily="18" charset="0"/>
              </a:rPr>
              <a:t>recommendation </a:t>
            </a:r>
            <a:r>
              <a:rPr lang="en-US" sz="2400" b="1" dirty="0" smtClean="0">
                <a:latin typeface="Times New Roman" pitchFamily="18" charset="0"/>
                <a:cs typeface="Times New Roman" pitchFamily="18" charset="0"/>
              </a:rPr>
              <a:t>dated 10 </a:t>
            </a:r>
            <a:r>
              <a:rPr lang="en-US" sz="2400" b="1" dirty="0">
                <a:latin typeface="Times New Roman" pitchFamily="18" charset="0"/>
                <a:cs typeface="Times New Roman" pitchFamily="18" charset="0"/>
              </a:rPr>
              <a:t>N</a:t>
            </a:r>
            <a:r>
              <a:rPr lang="en-US" sz="2400" b="1" dirty="0" smtClean="0">
                <a:latin typeface="Times New Roman" pitchFamily="18" charset="0"/>
                <a:cs typeface="Times New Roman" pitchFamily="18" charset="0"/>
              </a:rPr>
              <a:t>ov 14</a:t>
            </a:r>
            <a:endParaRPr lang="en-US" sz="2400" b="1" dirty="0">
              <a:latin typeface="Times New Roman" pitchFamily="18" charset="0"/>
              <a:cs typeface="Times New Roman" pitchFamily="18" charset="0"/>
            </a:endParaRPr>
          </a:p>
        </p:txBody>
      </p:sp>
      <p:sp>
        <p:nvSpPr>
          <p:cNvPr id="3" name="AutoShape 2"/>
          <p:cNvSpPr>
            <a:spLocks noChangeArrowheads="1"/>
          </p:cNvSpPr>
          <p:nvPr/>
        </p:nvSpPr>
        <p:spPr bwMode="auto">
          <a:xfrm>
            <a:off x="309748" y="2044454"/>
            <a:ext cx="1480775" cy="4064906"/>
          </a:xfrm>
          <a:prstGeom prst="cube">
            <a:avLst>
              <a:gd name="adj" fmla="val 15273"/>
            </a:avLst>
          </a:prstGeom>
          <a:solidFill>
            <a:srgbClr val="E0C62C"/>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10250" name="Line 3"/>
          <p:cNvSpPr>
            <a:spLocks noChangeShapeType="1"/>
          </p:cNvSpPr>
          <p:nvPr/>
        </p:nvSpPr>
        <p:spPr bwMode="auto">
          <a:xfrm>
            <a:off x="4637832" y="4363322"/>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0251" name="AutoShape 4"/>
          <p:cNvSpPr>
            <a:spLocks noChangeArrowheads="1"/>
          </p:cNvSpPr>
          <p:nvPr/>
        </p:nvSpPr>
        <p:spPr bwMode="auto">
          <a:xfrm>
            <a:off x="2938410" y="2044453"/>
            <a:ext cx="5583722" cy="4064906"/>
          </a:xfrm>
          <a:prstGeom prst="cube">
            <a:avLst>
              <a:gd name="adj" fmla="val 582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5" name="Rectangle 4"/>
          <p:cNvSpPr/>
          <p:nvPr/>
        </p:nvSpPr>
        <p:spPr bwMode="auto">
          <a:xfrm>
            <a:off x="1262354" y="3189008"/>
            <a:ext cx="5584372" cy="24601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US" sz="2400">
              <a:solidFill>
                <a:srgbClr val="000000"/>
              </a:solidFill>
              <a:ea typeface="ＭＳ Ｐゴシック" charset="-128"/>
              <a:cs typeface="ＭＳ Ｐゴシック" charset="-128"/>
            </a:endParaRPr>
          </a:p>
        </p:txBody>
      </p:sp>
      <p:sp>
        <p:nvSpPr>
          <p:cNvPr id="6" name="Rectangle 5"/>
          <p:cNvSpPr/>
          <p:nvPr/>
        </p:nvSpPr>
        <p:spPr>
          <a:xfrm>
            <a:off x="745410" y="890911"/>
            <a:ext cx="900403" cy="646331"/>
          </a:xfrm>
          <a:prstGeom prst="rect">
            <a:avLst/>
          </a:prstGeom>
        </p:spPr>
        <p:txBody>
          <a:bodyPr wrap="square">
            <a:spAutoFit/>
          </a:bodyPr>
          <a:lstStyle/>
          <a:p>
            <a:pPr algn="ctr" fontAlgn="base">
              <a:spcBef>
                <a:spcPct val="0"/>
              </a:spcBef>
              <a:spcAft>
                <a:spcPct val="0"/>
              </a:spcAft>
            </a:pPr>
            <a:r>
              <a:rPr kumimoji="1" lang="en-US" b="1" dirty="0">
                <a:solidFill>
                  <a:srgbClr val="000000"/>
                </a:solidFill>
                <a:ea typeface="ＭＳ Ｐゴシック" pitchFamily="34" charset="-128"/>
                <a:cs typeface="Arial" pitchFamily="34" charset="0"/>
              </a:rPr>
              <a:t>ABA</a:t>
            </a:r>
          </a:p>
          <a:p>
            <a:pPr algn="ctr" fontAlgn="base">
              <a:spcBef>
                <a:spcPct val="0"/>
              </a:spcBef>
              <a:spcAft>
                <a:spcPct val="0"/>
              </a:spcAft>
            </a:pPr>
            <a:r>
              <a:rPr kumimoji="1" lang="en-US" b="1" dirty="0">
                <a:solidFill>
                  <a:srgbClr val="000000"/>
                </a:solidFill>
                <a:ea typeface="ＭＳ Ｐゴシック" pitchFamily="34" charset="-128"/>
                <a:cs typeface="Arial" pitchFamily="34" charset="0"/>
              </a:rPr>
              <a:t>ESLT</a:t>
            </a:r>
          </a:p>
        </p:txBody>
      </p:sp>
      <p:sp>
        <p:nvSpPr>
          <p:cNvPr id="7" name="Rectangle 6"/>
          <p:cNvSpPr/>
          <p:nvPr/>
        </p:nvSpPr>
        <p:spPr>
          <a:xfrm>
            <a:off x="4874339" y="890911"/>
            <a:ext cx="1244952" cy="646331"/>
          </a:xfrm>
          <a:prstGeom prst="rect">
            <a:avLst/>
          </a:prstGeom>
        </p:spPr>
        <p:txBody>
          <a:bodyPr wrap="square">
            <a:spAutoFit/>
          </a:bodyPr>
          <a:lstStyle/>
          <a:p>
            <a:pPr algn="ctr" fontAlgn="base">
              <a:spcBef>
                <a:spcPct val="0"/>
              </a:spcBef>
              <a:spcAft>
                <a:spcPct val="0"/>
              </a:spcAft>
            </a:pPr>
            <a:r>
              <a:rPr kumimoji="1" lang="en-US" b="1" dirty="0" smtClean="0">
                <a:solidFill>
                  <a:srgbClr val="000000"/>
                </a:solidFill>
                <a:ea typeface="ＭＳ Ｐゴシック" pitchFamily="34" charset="-128"/>
                <a:cs typeface="Arial" pitchFamily="34" charset="0"/>
              </a:rPr>
              <a:t>Earth User </a:t>
            </a:r>
            <a:endParaRPr kumimoji="1" lang="en-US" b="1" dirty="0">
              <a:solidFill>
                <a:srgbClr val="000000"/>
              </a:solidFill>
              <a:ea typeface="ＭＳ Ｐゴシック" pitchFamily="34" charset="-128"/>
              <a:cs typeface="Arial" pitchFamily="34" charset="0"/>
            </a:endParaRPr>
          </a:p>
          <a:p>
            <a:pPr algn="ctr" fontAlgn="base">
              <a:spcBef>
                <a:spcPct val="0"/>
              </a:spcBef>
              <a:spcAft>
                <a:spcPct val="0"/>
              </a:spcAft>
            </a:pPr>
            <a:r>
              <a:rPr kumimoji="1" lang="en-US" b="1" dirty="0">
                <a:solidFill>
                  <a:srgbClr val="000000"/>
                </a:solidFill>
                <a:ea typeface="ＭＳ Ｐゴシック" pitchFamily="34" charset="-128"/>
                <a:cs typeface="Arial" pitchFamily="34" charset="0"/>
              </a:rPr>
              <a:t>Node</a:t>
            </a:r>
          </a:p>
        </p:txBody>
      </p:sp>
      <p:sp>
        <p:nvSpPr>
          <p:cNvPr id="19" name="Oval 7"/>
          <p:cNvSpPr>
            <a:spLocks noChangeArrowheads="1"/>
          </p:cNvSpPr>
          <p:nvPr/>
        </p:nvSpPr>
        <p:spPr bwMode="auto">
          <a:xfrm>
            <a:off x="3179498" y="2493567"/>
            <a:ext cx="1892620" cy="544682"/>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User Service </a:t>
            </a:r>
            <a:r>
              <a:rPr kumimoji="1" lang="en-US" sz="1000" dirty="0" smtClean="0">
                <a:solidFill>
                  <a:srgbClr val="000000"/>
                </a:solidFill>
                <a:ea typeface="ＭＳ Ｐゴシック" pitchFamily="34" charset="-128"/>
                <a:cs typeface="Helvetica" pitchFamily="34" charset="0"/>
              </a:rPr>
              <a:t>Management Application</a:t>
            </a:r>
            <a:endParaRPr kumimoji="1" lang="en-US" sz="1000" dirty="0">
              <a:solidFill>
                <a:srgbClr val="000000"/>
              </a:solidFill>
              <a:ea typeface="ＭＳ Ｐゴシック" pitchFamily="34" charset="-128"/>
              <a:cs typeface="Helvetica" pitchFamily="34" charset="0"/>
            </a:endParaRPr>
          </a:p>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(Planning &amp; Scheduling)</a:t>
            </a:r>
          </a:p>
        </p:txBody>
      </p:sp>
      <p:sp>
        <p:nvSpPr>
          <p:cNvPr id="22" name="Oval 7"/>
          <p:cNvSpPr>
            <a:spLocks noChangeArrowheads="1"/>
          </p:cNvSpPr>
          <p:nvPr/>
        </p:nvSpPr>
        <p:spPr bwMode="auto">
          <a:xfrm>
            <a:off x="3820498" y="4548842"/>
            <a:ext cx="1393876"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a:t>
            </a:r>
            <a:r>
              <a:rPr lang="en-US" sz="1000" dirty="0" smtClean="0">
                <a:solidFill>
                  <a:prstClr val="black"/>
                </a:solidFill>
                <a:latin typeface="Helvetica" pitchFamily="34" charset="0"/>
                <a:ea typeface="ÇlÇr ñæí©"/>
                <a:cs typeface="Helvetica" pitchFamily="34" charset="0"/>
              </a:rPr>
              <a:t>Application</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(Packet Processing</a:t>
            </a:r>
            <a:r>
              <a:rPr lang="en-US" sz="1000" dirty="0">
                <a:solidFill>
                  <a:prstClr val="black"/>
                </a:solidFill>
                <a:latin typeface="Helvetica" pitchFamily="34" charset="0"/>
                <a:ea typeface="ÇlÇr ñæí©"/>
                <a:cs typeface="Helvetica" pitchFamily="34" charset="0"/>
              </a:rPr>
              <a:t>)</a:t>
            </a:r>
          </a:p>
        </p:txBody>
      </p:sp>
      <p:sp>
        <p:nvSpPr>
          <p:cNvPr id="23" name="Oval 7"/>
          <p:cNvSpPr>
            <a:spLocks noChangeArrowheads="1"/>
          </p:cNvSpPr>
          <p:nvPr/>
        </p:nvSpPr>
        <p:spPr bwMode="auto">
          <a:xfrm>
            <a:off x="3418344" y="5280172"/>
            <a:ext cx="1368017" cy="61126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RCF</a:t>
            </a:r>
            <a:br>
              <a:rPr lang="en-US" sz="1000" dirty="0">
                <a:solidFill>
                  <a:prstClr val="black"/>
                </a:solidFill>
                <a:latin typeface="Helvetica" pitchFamily="34" charset="0"/>
                <a:ea typeface="ÇlÇr ñæí©"/>
                <a:cs typeface="Helvetica" pitchFamily="34" charset="0"/>
              </a:rPr>
            </a:br>
            <a:r>
              <a:rPr lang="en-US" sz="10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(Frame Processing)</a:t>
            </a:r>
          </a:p>
        </p:txBody>
      </p:sp>
      <p:sp>
        <p:nvSpPr>
          <p:cNvPr id="25" name="Oval 7"/>
          <p:cNvSpPr>
            <a:spLocks noChangeArrowheads="1"/>
          </p:cNvSpPr>
          <p:nvPr/>
        </p:nvSpPr>
        <p:spPr bwMode="auto">
          <a:xfrm>
            <a:off x="5986196" y="5250112"/>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User Radiometric</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Data Processing</a:t>
            </a:r>
            <a:endParaRPr lang="en-US" sz="1000" dirty="0">
              <a:solidFill>
                <a:prstClr val="black"/>
              </a:solidFill>
              <a:latin typeface="Helvetica" pitchFamily="34" charset="0"/>
              <a:ea typeface="ÇlÇr ñæí©"/>
              <a:cs typeface="Helvetica" pitchFamily="34" charset="0"/>
            </a:endParaRPr>
          </a:p>
        </p:txBody>
      </p:sp>
      <p:sp>
        <p:nvSpPr>
          <p:cNvPr id="26" name="Oval 7"/>
          <p:cNvSpPr>
            <a:spLocks noChangeArrowheads="1"/>
          </p:cNvSpPr>
          <p:nvPr/>
        </p:nvSpPr>
        <p:spPr bwMode="auto">
          <a:xfrm>
            <a:off x="3345368" y="3108439"/>
            <a:ext cx="1554753" cy="58581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User Service Monitor Data Processing</a:t>
            </a:r>
          </a:p>
        </p:txBody>
      </p:sp>
      <p:sp>
        <p:nvSpPr>
          <p:cNvPr id="27" name="Oval 7"/>
          <p:cNvSpPr>
            <a:spLocks noChangeArrowheads="1"/>
          </p:cNvSpPr>
          <p:nvPr/>
        </p:nvSpPr>
        <p:spPr bwMode="auto">
          <a:xfrm>
            <a:off x="3387652" y="3824800"/>
            <a:ext cx="1424568"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F-CLTU </a:t>
            </a:r>
            <a:br>
              <a:rPr lang="en-US" sz="1000" dirty="0">
                <a:solidFill>
                  <a:prstClr val="black"/>
                </a:solidFill>
                <a:latin typeface="Helvetica" pitchFamily="34" charset="0"/>
                <a:ea typeface="ÇlÇr ñæí©"/>
                <a:cs typeface="Helvetica" pitchFamily="34" charset="0"/>
              </a:rPr>
            </a:br>
            <a:r>
              <a:rPr lang="en-US" sz="10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(CLTU Processing</a:t>
            </a:r>
            <a:r>
              <a:rPr lang="en-US" sz="1000" dirty="0">
                <a:solidFill>
                  <a:prstClr val="black"/>
                </a:solidFill>
                <a:latin typeface="Helvetica" pitchFamily="34" charset="0"/>
                <a:ea typeface="ÇlÇr ñæí©"/>
                <a:cs typeface="Helvetica" pitchFamily="34" charset="0"/>
              </a:rPr>
              <a:t>)</a:t>
            </a:r>
          </a:p>
        </p:txBody>
      </p:sp>
      <p:sp>
        <p:nvSpPr>
          <p:cNvPr id="28" name="Text Box 301"/>
          <p:cNvSpPr txBox="1">
            <a:spLocks noChangeArrowheads="1"/>
          </p:cNvSpPr>
          <p:nvPr/>
        </p:nvSpPr>
        <p:spPr bwMode="auto">
          <a:xfrm>
            <a:off x="1752033" y="5993125"/>
            <a:ext cx="1095191" cy="60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100" b="1" i="1" dirty="0">
                <a:solidFill>
                  <a:srgbClr val="0000FF"/>
                </a:solidFill>
                <a:cs typeface="Arial" pitchFamily="34" charset="0"/>
              </a:rPr>
              <a:t>Service</a:t>
            </a:r>
          </a:p>
          <a:p>
            <a:pPr defTabSz="457200" eaLnBrk="1" fontAlgn="base" hangingPunct="1">
              <a:spcBef>
                <a:spcPct val="0"/>
              </a:spcBef>
              <a:spcAft>
                <a:spcPct val="0"/>
              </a:spcAft>
            </a:pPr>
            <a:r>
              <a:rPr lang="en-US" sz="1100" b="1" i="1" dirty="0" smtClean="0">
                <a:solidFill>
                  <a:srgbClr val="0000FF"/>
                </a:solidFill>
                <a:cs typeface="Arial" pitchFamily="34" charset="0"/>
              </a:rPr>
              <a:t>Delivery (SD)</a:t>
            </a:r>
            <a:endParaRPr lang="en-US" sz="1100" b="1" i="1" dirty="0">
              <a:solidFill>
                <a:srgbClr val="0000FF"/>
              </a:solidFill>
              <a:cs typeface="Arial" pitchFamily="34" charset="0"/>
            </a:endParaRPr>
          </a:p>
          <a:p>
            <a:pPr defTabSz="457200" eaLnBrk="1" fontAlgn="base" hangingPunct="1">
              <a:spcBef>
                <a:spcPct val="0"/>
              </a:spcBef>
              <a:spcAft>
                <a:spcPct val="0"/>
              </a:spcAft>
            </a:pPr>
            <a:r>
              <a:rPr lang="en-US" sz="1100" b="1" i="1" dirty="0">
                <a:solidFill>
                  <a:srgbClr val="0000FF"/>
                </a:solidFill>
                <a:cs typeface="Arial" pitchFamily="34" charset="0"/>
              </a:rPr>
              <a:t>Interfaces</a:t>
            </a:r>
          </a:p>
        </p:txBody>
      </p:sp>
      <p:sp>
        <p:nvSpPr>
          <p:cNvPr id="29" name="Line 302"/>
          <p:cNvSpPr>
            <a:spLocks noChangeShapeType="1"/>
          </p:cNvSpPr>
          <p:nvPr/>
        </p:nvSpPr>
        <p:spPr bwMode="auto">
          <a:xfrm flipH="1">
            <a:off x="1583018" y="4160750"/>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0" name="Line 304"/>
          <p:cNvSpPr>
            <a:spLocks noChangeShapeType="1"/>
          </p:cNvSpPr>
          <p:nvPr/>
        </p:nvSpPr>
        <p:spPr bwMode="auto">
          <a:xfrm flipH="1" flipV="1">
            <a:off x="1590749" y="2752075"/>
            <a:ext cx="1347661" cy="7937"/>
          </a:xfrm>
          <a:prstGeom prst="line">
            <a:avLst/>
          </a:prstGeom>
          <a:noFill/>
          <a:ln w="76320">
            <a:solidFill>
              <a:srgbClr val="FF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1" name="Text Box 306"/>
          <p:cNvSpPr txBox="1">
            <a:spLocks noChangeArrowheads="1"/>
          </p:cNvSpPr>
          <p:nvPr/>
        </p:nvSpPr>
        <p:spPr bwMode="auto">
          <a:xfrm>
            <a:off x="1826743" y="1849151"/>
            <a:ext cx="1292597" cy="77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100" b="1" i="1" dirty="0">
                <a:solidFill>
                  <a:srgbClr val="FF0000"/>
                </a:solidFill>
                <a:cs typeface="Arial" pitchFamily="34" charset="0"/>
              </a:rPr>
              <a:t>Service</a:t>
            </a:r>
          </a:p>
          <a:p>
            <a:pPr defTabSz="457200" eaLnBrk="1" fontAlgn="base" hangingPunct="1">
              <a:spcBef>
                <a:spcPct val="0"/>
              </a:spcBef>
              <a:spcAft>
                <a:spcPct val="0"/>
              </a:spcAft>
            </a:pPr>
            <a:r>
              <a:rPr lang="en-US" sz="1100" b="1" i="1" dirty="0" smtClean="0">
                <a:solidFill>
                  <a:srgbClr val="FF0000"/>
                </a:solidFill>
                <a:cs typeface="Arial" pitchFamily="34" charset="0"/>
              </a:rPr>
              <a:t>Management  (SM)</a:t>
            </a:r>
            <a:br>
              <a:rPr lang="en-US" sz="1100" b="1" i="1" dirty="0" smtClean="0">
                <a:solidFill>
                  <a:srgbClr val="FF0000"/>
                </a:solidFill>
                <a:cs typeface="Arial" pitchFamily="34" charset="0"/>
              </a:rPr>
            </a:br>
            <a:r>
              <a:rPr lang="en-US" sz="1100" b="1" i="1" dirty="0" smtClean="0">
                <a:solidFill>
                  <a:srgbClr val="FF0000"/>
                </a:solidFill>
                <a:cs typeface="Arial" pitchFamily="34" charset="0"/>
              </a:rPr>
              <a:t>Interface (I/F)</a:t>
            </a:r>
            <a:endParaRPr lang="en-US" sz="1100" b="1" i="1" dirty="0">
              <a:solidFill>
                <a:srgbClr val="FF0000"/>
              </a:solidFill>
              <a:cs typeface="Arial" pitchFamily="34" charset="0"/>
            </a:endParaRPr>
          </a:p>
        </p:txBody>
      </p:sp>
      <p:sp>
        <p:nvSpPr>
          <p:cNvPr id="32" name="Line 302"/>
          <p:cNvSpPr>
            <a:spLocks noChangeShapeType="1"/>
          </p:cNvSpPr>
          <p:nvPr/>
        </p:nvSpPr>
        <p:spPr bwMode="auto">
          <a:xfrm flipH="1">
            <a:off x="1581222" y="4885749"/>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3" name="Line 302"/>
          <p:cNvSpPr>
            <a:spLocks noChangeShapeType="1"/>
          </p:cNvSpPr>
          <p:nvPr/>
        </p:nvSpPr>
        <p:spPr bwMode="auto">
          <a:xfrm flipH="1">
            <a:off x="1581221" y="3438199"/>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4" name="Line 302"/>
          <p:cNvSpPr>
            <a:spLocks noChangeShapeType="1"/>
          </p:cNvSpPr>
          <p:nvPr/>
        </p:nvSpPr>
        <p:spPr bwMode="auto">
          <a:xfrm flipH="1">
            <a:off x="1581224" y="5605474"/>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5" name="Oval 7"/>
          <p:cNvSpPr>
            <a:spLocks noChangeArrowheads="1"/>
          </p:cNvSpPr>
          <p:nvPr/>
        </p:nvSpPr>
        <p:spPr bwMode="auto">
          <a:xfrm>
            <a:off x="6878564" y="3185448"/>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Flight</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Dynamics</a:t>
            </a:r>
            <a:endParaRPr lang="en-US" sz="1000" dirty="0">
              <a:solidFill>
                <a:prstClr val="black"/>
              </a:solidFill>
              <a:latin typeface="Helvetica" pitchFamily="34" charset="0"/>
              <a:ea typeface="ÇlÇr ñæí©"/>
              <a:cs typeface="Helvetica" pitchFamily="34" charset="0"/>
            </a:endParaRPr>
          </a:p>
        </p:txBody>
      </p:sp>
      <p:sp>
        <p:nvSpPr>
          <p:cNvPr id="36" name="Oval 7"/>
          <p:cNvSpPr>
            <a:spLocks noChangeArrowheads="1"/>
          </p:cNvSpPr>
          <p:nvPr/>
        </p:nvSpPr>
        <p:spPr bwMode="auto">
          <a:xfrm>
            <a:off x="5477510" y="2471315"/>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Planning</a:t>
            </a:r>
            <a:endParaRPr lang="en-US" sz="1000" dirty="0">
              <a:solidFill>
                <a:prstClr val="black"/>
              </a:solidFill>
              <a:latin typeface="Helvetica" pitchFamily="34" charset="0"/>
              <a:ea typeface="ÇlÇr ñæí©"/>
              <a:cs typeface="Helvetica" pitchFamily="34" charset="0"/>
            </a:endParaRPr>
          </a:p>
        </p:txBody>
      </p:sp>
      <p:sp>
        <p:nvSpPr>
          <p:cNvPr id="37" name="Oval 7"/>
          <p:cNvSpPr>
            <a:spLocks noChangeArrowheads="1"/>
          </p:cNvSpPr>
          <p:nvPr/>
        </p:nvSpPr>
        <p:spPr bwMode="auto">
          <a:xfrm>
            <a:off x="6878564" y="2459166"/>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Schedule</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Execution</a:t>
            </a:r>
            <a:endParaRPr lang="en-US" sz="1000" dirty="0">
              <a:solidFill>
                <a:prstClr val="black"/>
              </a:solidFill>
              <a:latin typeface="Helvetica" pitchFamily="34" charset="0"/>
              <a:ea typeface="ÇlÇr ñæí©"/>
              <a:cs typeface="Helvetica" pitchFamily="34" charset="0"/>
            </a:endParaRPr>
          </a:p>
        </p:txBody>
      </p:sp>
      <p:sp>
        <p:nvSpPr>
          <p:cNvPr id="38" name="Oval 7"/>
          <p:cNvSpPr>
            <a:spLocks noChangeArrowheads="1"/>
          </p:cNvSpPr>
          <p:nvPr/>
        </p:nvSpPr>
        <p:spPr bwMode="auto">
          <a:xfrm>
            <a:off x="5496815" y="3185448"/>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Monitor &amp;</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Control</a:t>
            </a:r>
            <a:endParaRPr lang="en-US" sz="1000" dirty="0">
              <a:solidFill>
                <a:prstClr val="black"/>
              </a:solidFill>
              <a:latin typeface="Helvetica" pitchFamily="34" charset="0"/>
              <a:ea typeface="ÇlÇr ñæí©"/>
              <a:cs typeface="Helvetica" pitchFamily="34" charset="0"/>
            </a:endParaRPr>
          </a:p>
        </p:txBody>
      </p:sp>
      <p:sp>
        <p:nvSpPr>
          <p:cNvPr id="40" name="Oval 7"/>
          <p:cNvSpPr>
            <a:spLocks noChangeArrowheads="1"/>
          </p:cNvSpPr>
          <p:nvPr/>
        </p:nvSpPr>
        <p:spPr bwMode="auto">
          <a:xfrm rot="16200000">
            <a:off x="2809675" y="4087720"/>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1" name="Oval 7"/>
          <p:cNvSpPr>
            <a:spLocks noChangeArrowheads="1"/>
          </p:cNvSpPr>
          <p:nvPr/>
        </p:nvSpPr>
        <p:spPr bwMode="auto">
          <a:xfrm rot="16200000">
            <a:off x="2807879" y="4808740"/>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2" name="Oval 7"/>
          <p:cNvSpPr>
            <a:spLocks noChangeArrowheads="1"/>
          </p:cNvSpPr>
          <p:nvPr/>
        </p:nvSpPr>
        <p:spPr bwMode="auto">
          <a:xfrm rot="16200000">
            <a:off x="2807878" y="3357211"/>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3" name="Oval 7"/>
          <p:cNvSpPr>
            <a:spLocks noChangeArrowheads="1"/>
          </p:cNvSpPr>
          <p:nvPr/>
        </p:nvSpPr>
        <p:spPr bwMode="auto">
          <a:xfrm rot="16200000">
            <a:off x="2807881" y="5520507"/>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4" name="Oval 7"/>
          <p:cNvSpPr>
            <a:spLocks noChangeArrowheads="1"/>
          </p:cNvSpPr>
          <p:nvPr/>
        </p:nvSpPr>
        <p:spPr bwMode="auto">
          <a:xfrm rot="16200000">
            <a:off x="1444049" y="4090894"/>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5" name="Oval 7"/>
          <p:cNvSpPr>
            <a:spLocks noChangeArrowheads="1"/>
          </p:cNvSpPr>
          <p:nvPr/>
        </p:nvSpPr>
        <p:spPr bwMode="auto">
          <a:xfrm rot="16200000">
            <a:off x="1442253" y="4808740"/>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6" name="Oval 7"/>
          <p:cNvSpPr>
            <a:spLocks noChangeArrowheads="1"/>
          </p:cNvSpPr>
          <p:nvPr/>
        </p:nvSpPr>
        <p:spPr bwMode="auto">
          <a:xfrm rot="16200000">
            <a:off x="1442252" y="3354037"/>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7" name="Oval 7"/>
          <p:cNvSpPr>
            <a:spLocks noChangeArrowheads="1"/>
          </p:cNvSpPr>
          <p:nvPr/>
        </p:nvSpPr>
        <p:spPr bwMode="auto">
          <a:xfrm rot="16200000">
            <a:off x="1442255" y="5514159"/>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8" name="Oval 7"/>
          <p:cNvSpPr>
            <a:spLocks noChangeArrowheads="1"/>
          </p:cNvSpPr>
          <p:nvPr/>
        </p:nvSpPr>
        <p:spPr bwMode="auto">
          <a:xfrm rot="16200000">
            <a:off x="1442255" y="2679044"/>
            <a:ext cx="261057" cy="146060"/>
          </a:xfrm>
          <a:prstGeom prst="ellipse">
            <a:avLst/>
          </a:prstGeom>
          <a:solidFill>
            <a:srgbClr val="FF000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9" name="Oval 7"/>
          <p:cNvSpPr>
            <a:spLocks noChangeArrowheads="1"/>
          </p:cNvSpPr>
          <p:nvPr/>
        </p:nvSpPr>
        <p:spPr bwMode="auto">
          <a:xfrm rot="16200000">
            <a:off x="2807881" y="2679044"/>
            <a:ext cx="261057" cy="146060"/>
          </a:xfrm>
          <a:prstGeom prst="ellipse">
            <a:avLst/>
          </a:prstGeom>
          <a:solidFill>
            <a:srgbClr val="FF000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8" name="Rectangle 7"/>
          <p:cNvSpPr/>
          <p:nvPr/>
        </p:nvSpPr>
        <p:spPr>
          <a:xfrm>
            <a:off x="1876258" y="2760012"/>
            <a:ext cx="936161" cy="246221"/>
          </a:xfrm>
          <a:prstGeom prst="rect">
            <a:avLst/>
          </a:prstGeom>
        </p:spPr>
        <p:txBody>
          <a:bodyPr wrap="none">
            <a:spAutoFit/>
          </a:bodyPr>
          <a:lstStyle/>
          <a:p>
            <a:r>
              <a:rPr lang="en-US" sz="1000" b="1" i="1" dirty="0" smtClean="0">
                <a:solidFill>
                  <a:srgbClr val="FF0000"/>
                </a:solidFill>
                <a:cs typeface="Arial" pitchFamily="34" charset="0"/>
              </a:rPr>
              <a:t>SM over HTTP</a:t>
            </a:r>
            <a:endParaRPr lang="en-US" sz="1000" dirty="0"/>
          </a:p>
        </p:txBody>
      </p:sp>
      <p:sp>
        <p:nvSpPr>
          <p:cNvPr id="50" name="Rectangle 49"/>
          <p:cNvSpPr/>
          <p:nvPr/>
        </p:nvSpPr>
        <p:spPr>
          <a:xfrm>
            <a:off x="1817932" y="4168826"/>
            <a:ext cx="1051577" cy="246221"/>
          </a:xfrm>
          <a:prstGeom prst="rect">
            <a:avLst/>
          </a:prstGeom>
        </p:spPr>
        <p:txBody>
          <a:bodyPr wrap="none">
            <a:spAutoFit/>
          </a:bodyPr>
          <a:lstStyle/>
          <a:p>
            <a:r>
              <a:rPr lang="en-US" sz="1000" b="1" i="1" dirty="0" smtClean="0">
                <a:solidFill>
                  <a:srgbClr val="FF0000"/>
                </a:solidFill>
                <a:cs typeface="Arial" pitchFamily="34" charset="0"/>
              </a:rPr>
              <a:t>F-CLTU over TCP</a:t>
            </a:r>
            <a:endParaRPr lang="en-US" sz="1000" dirty="0"/>
          </a:p>
        </p:txBody>
      </p:sp>
      <p:sp>
        <p:nvSpPr>
          <p:cNvPr id="51" name="Rectangle 50"/>
          <p:cNvSpPr/>
          <p:nvPr/>
        </p:nvSpPr>
        <p:spPr>
          <a:xfrm>
            <a:off x="1861226" y="4890906"/>
            <a:ext cx="923337" cy="246221"/>
          </a:xfrm>
          <a:prstGeom prst="rect">
            <a:avLst/>
          </a:prstGeom>
        </p:spPr>
        <p:txBody>
          <a:bodyPr wrap="none">
            <a:spAutoFit/>
          </a:bodyPr>
          <a:lstStyle/>
          <a:p>
            <a:r>
              <a:rPr lang="en-US" sz="1000" b="1" i="1" dirty="0" smtClean="0">
                <a:solidFill>
                  <a:srgbClr val="FF0000"/>
                </a:solidFill>
                <a:cs typeface="Arial" pitchFamily="34" charset="0"/>
              </a:rPr>
              <a:t>R-CF over TCP</a:t>
            </a:r>
            <a:endParaRPr lang="en-US" sz="1000" dirty="0"/>
          </a:p>
        </p:txBody>
      </p:sp>
      <p:sp>
        <p:nvSpPr>
          <p:cNvPr id="52" name="Rectangle 51"/>
          <p:cNvSpPr/>
          <p:nvPr/>
        </p:nvSpPr>
        <p:spPr>
          <a:xfrm>
            <a:off x="1752030" y="3441374"/>
            <a:ext cx="1166994" cy="246221"/>
          </a:xfrm>
          <a:prstGeom prst="rect">
            <a:avLst/>
          </a:prstGeom>
        </p:spPr>
        <p:txBody>
          <a:bodyPr wrap="none">
            <a:spAutoFit/>
          </a:bodyPr>
          <a:lstStyle/>
          <a:p>
            <a:r>
              <a:rPr lang="en-US" sz="1000" b="1" i="1" dirty="0" smtClean="0">
                <a:solidFill>
                  <a:srgbClr val="FF0000"/>
                </a:solidFill>
                <a:cs typeface="Arial" pitchFamily="34" charset="0"/>
              </a:rPr>
              <a:t>MD-CSTS over TCP</a:t>
            </a:r>
            <a:endParaRPr lang="en-US" sz="1000" dirty="0"/>
          </a:p>
        </p:txBody>
      </p:sp>
      <p:sp>
        <p:nvSpPr>
          <p:cNvPr id="53" name="Rectangle 52"/>
          <p:cNvSpPr/>
          <p:nvPr/>
        </p:nvSpPr>
        <p:spPr>
          <a:xfrm>
            <a:off x="1752033" y="5605474"/>
            <a:ext cx="1117476" cy="246221"/>
          </a:xfrm>
          <a:prstGeom prst="rect">
            <a:avLst/>
          </a:prstGeom>
        </p:spPr>
        <p:txBody>
          <a:bodyPr wrap="none">
            <a:spAutoFit/>
          </a:bodyPr>
          <a:lstStyle/>
          <a:p>
            <a:r>
              <a:rPr lang="en-US" sz="1000" b="1" i="1" dirty="0">
                <a:solidFill>
                  <a:srgbClr val="FF0000"/>
                </a:solidFill>
                <a:cs typeface="Arial" pitchFamily="34" charset="0"/>
              </a:rPr>
              <a:t>T</a:t>
            </a:r>
            <a:r>
              <a:rPr lang="en-US" sz="1000" b="1" i="1" dirty="0" smtClean="0">
                <a:solidFill>
                  <a:srgbClr val="FF0000"/>
                </a:solidFill>
                <a:cs typeface="Arial" pitchFamily="34" charset="0"/>
              </a:rPr>
              <a:t>D-CSTS over TCP</a:t>
            </a:r>
            <a:endParaRPr lang="en-US" sz="1000" dirty="0"/>
          </a:p>
        </p:txBody>
      </p:sp>
      <p:cxnSp>
        <p:nvCxnSpPr>
          <p:cNvPr id="59" name="Curved Connector 58"/>
          <p:cNvCxnSpPr>
            <a:stCxn id="43" idx="4"/>
            <a:endCxn id="25" idx="3"/>
          </p:cNvCxnSpPr>
          <p:nvPr/>
        </p:nvCxnSpPr>
        <p:spPr>
          <a:xfrm>
            <a:off x="3011440" y="5593537"/>
            <a:ext cx="3162729" cy="156601"/>
          </a:xfrm>
          <a:prstGeom prst="curvedConnector4">
            <a:avLst>
              <a:gd name="adj1" fmla="val 10862"/>
              <a:gd name="adj2" fmla="val 48991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73" name="Curved Connector 72"/>
          <p:cNvCxnSpPr>
            <a:stCxn id="41" idx="4"/>
            <a:endCxn id="23" idx="2"/>
          </p:cNvCxnSpPr>
          <p:nvPr/>
        </p:nvCxnSpPr>
        <p:spPr>
          <a:xfrm>
            <a:off x="3011438" y="4881770"/>
            <a:ext cx="406906" cy="70403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76" name="Curved Connector 75"/>
          <p:cNvCxnSpPr>
            <a:stCxn id="42" idx="4"/>
            <a:endCxn id="26" idx="2"/>
          </p:cNvCxnSpPr>
          <p:nvPr/>
        </p:nvCxnSpPr>
        <p:spPr>
          <a:xfrm flipV="1">
            <a:off x="3011437" y="3401348"/>
            <a:ext cx="333931" cy="28893"/>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0" name="Curved Connector 79"/>
          <p:cNvCxnSpPr>
            <a:stCxn id="27" idx="2"/>
            <a:endCxn id="40" idx="4"/>
          </p:cNvCxnSpPr>
          <p:nvPr/>
        </p:nvCxnSpPr>
        <p:spPr>
          <a:xfrm rot="10800000" flipV="1">
            <a:off x="3013234" y="4118524"/>
            <a:ext cx="374418" cy="4222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8" name="Curved Connector 87"/>
          <p:cNvCxnSpPr>
            <a:stCxn id="26" idx="6"/>
            <a:endCxn id="38" idx="2"/>
          </p:cNvCxnSpPr>
          <p:nvPr/>
        </p:nvCxnSpPr>
        <p:spPr>
          <a:xfrm>
            <a:off x="4900121" y="3401348"/>
            <a:ext cx="596694" cy="77009"/>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1" name="Curved Connector 90"/>
          <p:cNvCxnSpPr>
            <a:stCxn id="25" idx="6"/>
            <a:endCxn id="35" idx="4"/>
          </p:cNvCxnSpPr>
          <p:nvPr/>
        </p:nvCxnSpPr>
        <p:spPr>
          <a:xfrm flipV="1">
            <a:off x="7269758" y="3771265"/>
            <a:ext cx="250587" cy="1771756"/>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4" name="Curved Connector 93"/>
          <p:cNvCxnSpPr>
            <a:stCxn id="36" idx="2"/>
            <a:endCxn id="19" idx="6"/>
          </p:cNvCxnSpPr>
          <p:nvPr/>
        </p:nvCxnSpPr>
        <p:spPr>
          <a:xfrm rot="10800000" flipV="1">
            <a:off x="5072118" y="2764224"/>
            <a:ext cx="405392" cy="1684"/>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7" name="Curved Connector 96"/>
          <p:cNvCxnSpPr>
            <a:stCxn id="19" idx="2"/>
            <a:endCxn id="49" idx="4"/>
          </p:cNvCxnSpPr>
          <p:nvPr/>
        </p:nvCxnSpPr>
        <p:spPr>
          <a:xfrm rot="10800000">
            <a:off x="3011440" y="2752074"/>
            <a:ext cx="168058" cy="13834"/>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0" name="Curved Connector 99"/>
          <p:cNvCxnSpPr>
            <a:stCxn id="35" idx="1"/>
            <a:endCxn id="19" idx="5"/>
          </p:cNvCxnSpPr>
          <p:nvPr/>
        </p:nvCxnSpPr>
        <p:spPr>
          <a:xfrm rot="16200000" flipV="1">
            <a:off x="5774366" y="1979067"/>
            <a:ext cx="312757" cy="2271587"/>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03" name="Curved Connector 102"/>
          <p:cNvCxnSpPr>
            <a:stCxn id="23" idx="6"/>
            <a:endCxn id="22" idx="5"/>
          </p:cNvCxnSpPr>
          <p:nvPr/>
        </p:nvCxnSpPr>
        <p:spPr>
          <a:xfrm flipV="1">
            <a:off x="4786361" y="5050261"/>
            <a:ext cx="223885" cy="535544"/>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06" name="Curved Connector 105"/>
          <p:cNvCxnSpPr>
            <a:stCxn id="22" idx="7"/>
            <a:endCxn id="27" idx="6"/>
          </p:cNvCxnSpPr>
          <p:nvPr/>
        </p:nvCxnSpPr>
        <p:spPr>
          <a:xfrm rot="16200000" flipV="1">
            <a:off x="4653060" y="4277686"/>
            <a:ext cx="516347" cy="198026"/>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10" name="Curved Connector 109"/>
          <p:cNvCxnSpPr>
            <a:stCxn id="22" idx="6"/>
            <a:endCxn id="38" idx="4"/>
          </p:cNvCxnSpPr>
          <p:nvPr/>
        </p:nvCxnSpPr>
        <p:spPr>
          <a:xfrm flipV="1">
            <a:off x="5214374" y="3771265"/>
            <a:ext cx="924222" cy="1071302"/>
          </a:xfrm>
          <a:prstGeom prst="curvedConnector2">
            <a:avLst/>
          </a:prstGeom>
          <a:ln>
            <a:solidFill>
              <a:srgbClr val="FF66CC"/>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1" name="Footer Placeholder 70"/>
          <p:cNvSpPr>
            <a:spLocks noGrp="1"/>
          </p:cNvSpPr>
          <p:nvPr>
            <p:ph type="ftr" sz="quarter" idx="11"/>
          </p:nvPr>
        </p:nvSpPr>
        <p:spPr/>
        <p:txBody>
          <a:bodyPr/>
          <a:lstStyle/>
          <a:p>
            <a:r>
              <a:rPr lang="en-US" smtClean="0"/>
              <a:t>DSN and AMMOS Service Alignment</a:t>
            </a:r>
            <a:endParaRPr lang="en-US"/>
          </a:p>
        </p:txBody>
      </p:sp>
      <p:sp>
        <p:nvSpPr>
          <p:cNvPr id="120" name="Oval 7"/>
          <p:cNvSpPr>
            <a:spLocks noChangeArrowheads="1"/>
          </p:cNvSpPr>
          <p:nvPr/>
        </p:nvSpPr>
        <p:spPr bwMode="auto">
          <a:xfrm>
            <a:off x="361373" y="3921957"/>
            <a:ext cx="1076287" cy="49373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SLE F-CLTU</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p:txBody>
      </p:sp>
      <p:sp>
        <p:nvSpPr>
          <p:cNvPr id="121" name="Oval 7"/>
          <p:cNvSpPr>
            <a:spLocks noChangeArrowheads="1"/>
          </p:cNvSpPr>
          <p:nvPr/>
        </p:nvSpPr>
        <p:spPr bwMode="auto">
          <a:xfrm>
            <a:off x="361373" y="4597203"/>
            <a:ext cx="1076287" cy="58740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SLE RCF</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(Frame De-</a:t>
            </a:r>
            <a:r>
              <a:rPr lang="en-US" sz="1000" dirty="0" err="1">
                <a:solidFill>
                  <a:prstClr val="black"/>
                </a:solidFill>
                <a:latin typeface="Helvetica" pitchFamily="34" charset="0"/>
                <a:ea typeface="ÇlÇr ñæí©"/>
                <a:cs typeface="Helvetica" pitchFamily="34" charset="0"/>
              </a:rPr>
              <a:t>Muxing</a:t>
            </a:r>
            <a:r>
              <a:rPr lang="en-US" sz="1000" dirty="0">
                <a:solidFill>
                  <a:prstClr val="black"/>
                </a:solidFill>
                <a:latin typeface="Helvetica" pitchFamily="34" charset="0"/>
                <a:ea typeface="ÇlÇr ñæí©"/>
                <a:cs typeface="Helvetica" pitchFamily="34" charset="0"/>
              </a:rPr>
              <a:t>)</a:t>
            </a:r>
          </a:p>
        </p:txBody>
      </p:sp>
      <p:sp>
        <p:nvSpPr>
          <p:cNvPr id="122" name="Oval 7"/>
          <p:cNvSpPr>
            <a:spLocks noChangeArrowheads="1"/>
          </p:cNvSpPr>
          <p:nvPr/>
        </p:nvSpPr>
        <p:spPr bwMode="auto">
          <a:xfrm>
            <a:off x="309748" y="5268523"/>
            <a:ext cx="1175249" cy="62700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TD-CSTS</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(Real-time Radiometric Data)</a:t>
            </a:r>
            <a:endParaRPr lang="en-US" sz="1000" dirty="0">
              <a:solidFill>
                <a:prstClr val="black"/>
              </a:solidFill>
              <a:latin typeface="Helvetica" pitchFamily="34" charset="0"/>
              <a:ea typeface="ÇlÇr ñæí©"/>
              <a:cs typeface="Helvetica" pitchFamily="34" charset="0"/>
            </a:endParaRPr>
          </a:p>
        </p:txBody>
      </p:sp>
      <p:sp>
        <p:nvSpPr>
          <p:cNvPr id="123" name="Oval 7"/>
          <p:cNvSpPr>
            <a:spLocks noChangeArrowheads="1"/>
          </p:cNvSpPr>
          <p:nvPr/>
        </p:nvSpPr>
        <p:spPr bwMode="auto">
          <a:xfrm>
            <a:off x="309748" y="3137332"/>
            <a:ext cx="1152087" cy="58581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smtClean="0">
                <a:solidFill>
                  <a:srgbClr val="000000"/>
                </a:solidFill>
                <a:ea typeface="ＭＳ Ｐゴシック" pitchFamily="34" charset="-128"/>
                <a:cs typeface="Helvetica" pitchFamily="34" charset="0"/>
              </a:rPr>
              <a:t>Service </a:t>
            </a:r>
            <a:r>
              <a:rPr kumimoji="1" lang="en-US" sz="1000" dirty="0">
                <a:solidFill>
                  <a:srgbClr val="000000"/>
                </a:solidFill>
                <a:ea typeface="ＭＳ Ｐゴシック" pitchFamily="34" charset="-128"/>
                <a:cs typeface="Helvetica" pitchFamily="34" charset="0"/>
              </a:rPr>
              <a:t>Management Processing</a:t>
            </a:r>
          </a:p>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(Monitor Data)</a:t>
            </a:r>
          </a:p>
        </p:txBody>
      </p:sp>
      <p:sp>
        <p:nvSpPr>
          <p:cNvPr id="124" name="Oval 7"/>
          <p:cNvSpPr>
            <a:spLocks noChangeArrowheads="1"/>
          </p:cNvSpPr>
          <p:nvPr/>
        </p:nvSpPr>
        <p:spPr bwMode="auto">
          <a:xfrm>
            <a:off x="340246" y="2434633"/>
            <a:ext cx="1121589" cy="587449"/>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smtClean="0">
                <a:solidFill>
                  <a:srgbClr val="000000"/>
                </a:solidFill>
                <a:ea typeface="ＭＳ Ｐゴシック" pitchFamily="34" charset="-128"/>
                <a:cs typeface="Helvetica" pitchFamily="34" charset="0"/>
              </a:rPr>
              <a:t>Service </a:t>
            </a:r>
            <a:r>
              <a:rPr kumimoji="1" lang="en-US" sz="1000" dirty="0">
                <a:solidFill>
                  <a:srgbClr val="000000"/>
                </a:solidFill>
                <a:ea typeface="ＭＳ Ｐゴシック" pitchFamily="34" charset="-128"/>
                <a:cs typeface="Helvetica" pitchFamily="34" charset="0"/>
              </a:rPr>
              <a:t>Management Processing</a:t>
            </a:r>
          </a:p>
          <a:p>
            <a:pPr algn="ctr" fontAlgn="base">
              <a:spcBef>
                <a:spcPct val="0"/>
              </a:spcBef>
              <a:spcAft>
                <a:spcPct val="0"/>
              </a:spcAft>
            </a:pPr>
            <a:r>
              <a:rPr kumimoji="1" lang="en-US" sz="1000" dirty="0" smtClean="0">
                <a:solidFill>
                  <a:srgbClr val="000000"/>
                </a:solidFill>
                <a:ea typeface="ＭＳ Ｐゴシック" pitchFamily="34" charset="-128"/>
                <a:cs typeface="Helvetica" pitchFamily="34" charset="0"/>
              </a:rPr>
              <a:t>(Scheduling</a:t>
            </a:r>
            <a:r>
              <a:rPr kumimoji="1" lang="en-US" sz="1000" dirty="0">
                <a:solidFill>
                  <a:srgbClr val="000000"/>
                </a:solidFill>
                <a:ea typeface="ＭＳ Ｐゴシック" pitchFamily="34" charset="-128"/>
                <a:cs typeface="Helvetica" pitchFamily="34" charset="0"/>
              </a:rPr>
              <a:t>)</a:t>
            </a:r>
          </a:p>
        </p:txBody>
      </p:sp>
      <p:cxnSp>
        <p:nvCxnSpPr>
          <p:cNvPr id="60" name="Straight Connector 59"/>
          <p:cNvCxnSpPr/>
          <p:nvPr/>
        </p:nvCxnSpPr>
        <p:spPr>
          <a:xfrm>
            <a:off x="5255380" y="4357169"/>
            <a:ext cx="0" cy="277704"/>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4581168" y="1727758"/>
            <a:ext cx="2179904" cy="584776"/>
          </a:xfrm>
          <a:prstGeom prst="rect">
            <a:avLst/>
          </a:prstGeom>
        </p:spPr>
        <p:txBody>
          <a:bodyPr wrap="none">
            <a:spAutoFit/>
          </a:bodyPr>
          <a:lstStyle/>
          <a:p>
            <a:pPr algn="ctr"/>
            <a:r>
              <a:rPr lang="en-US" altLang="ja-JP" sz="1600" b="1" dirty="0" smtClean="0">
                <a:solidFill>
                  <a:srgbClr val="FF0000"/>
                </a:solidFill>
              </a:rPr>
              <a:t>SM&amp;C MO </a:t>
            </a:r>
            <a:r>
              <a:rPr lang="en-US" sz="1600" b="1" dirty="0" smtClean="0">
                <a:solidFill>
                  <a:srgbClr val="FF0000"/>
                </a:solidFill>
              </a:rPr>
              <a:t>Applications</a:t>
            </a:r>
          </a:p>
          <a:p>
            <a:pPr algn="ctr"/>
            <a:r>
              <a:rPr lang="en-US" sz="1600" b="1" dirty="0" smtClean="0">
                <a:solidFill>
                  <a:srgbClr val="FF0000"/>
                </a:solidFill>
              </a:rPr>
              <a:t>(MAL Compliant)</a:t>
            </a:r>
            <a:endParaRPr lang="en-US" sz="1600" b="1" dirty="0"/>
          </a:p>
        </p:txBody>
      </p:sp>
      <p:cxnSp>
        <p:nvCxnSpPr>
          <p:cNvPr id="62" name="Straight Connector 61"/>
          <p:cNvCxnSpPr/>
          <p:nvPr/>
        </p:nvCxnSpPr>
        <p:spPr>
          <a:xfrm flipH="1" flipV="1">
            <a:off x="5214374" y="3185448"/>
            <a:ext cx="41006" cy="1179301"/>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5540478" y="4086783"/>
            <a:ext cx="2441187" cy="2530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0000"/>
                </a:solidFill>
              </a:rPr>
              <a:t>MAL &amp; Transport Adapter for SPP</a:t>
            </a:r>
            <a:endParaRPr lang="en-US" sz="1100" b="1" dirty="0">
              <a:solidFill>
                <a:srgbClr val="FF0000"/>
              </a:solidFill>
            </a:endParaRPr>
          </a:p>
        </p:txBody>
      </p:sp>
      <p:cxnSp>
        <p:nvCxnSpPr>
          <p:cNvPr id="64" name="Straight Connector 63"/>
          <p:cNvCxnSpPr/>
          <p:nvPr/>
        </p:nvCxnSpPr>
        <p:spPr>
          <a:xfrm flipV="1">
            <a:off x="138288" y="3070684"/>
            <a:ext cx="5076086" cy="53534"/>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81" name="Rectangle 80"/>
          <p:cNvSpPr/>
          <p:nvPr/>
        </p:nvSpPr>
        <p:spPr>
          <a:xfrm>
            <a:off x="1379311" y="2614572"/>
            <a:ext cx="1800187" cy="3543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0000"/>
                </a:solidFill>
              </a:rPr>
              <a:t>MAL &amp; Transport Adapter for SM over ???</a:t>
            </a:r>
            <a:endParaRPr lang="en-US" sz="1100" b="1" dirty="0">
              <a:solidFill>
                <a:srgbClr val="FF0000"/>
              </a:solidFill>
            </a:endParaRPr>
          </a:p>
        </p:txBody>
      </p:sp>
      <p:sp>
        <p:nvSpPr>
          <p:cNvPr id="84" name="Rectangle 83"/>
          <p:cNvSpPr/>
          <p:nvPr/>
        </p:nvSpPr>
        <p:spPr>
          <a:xfrm>
            <a:off x="-72465" y="1455621"/>
            <a:ext cx="2275445" cy="830997"/>
          </a:xfrm>
          <a:prstGeom prst="rect">
            <a:avLst/>
          </a:prstGeom>
        </p:spPr>
        <p:txBody>
          <a:bodyPr wrap="square">
            <a:spAutoFit/>
          </a:bodyPr>
          <a:lstStyle/>
          <a:p>
            <a:pPr algn="ctr"/>
            <a:r>
              <a:rPr lang="en-US" altLang="ja-JP" sz="1600" b="1" dirty="0" smtClean="0">
                <a:solidFill>
                  <a:srgbClr val="FF0000"/>
                </a:solidFill>
              </a:rPr>
              <a:t>Network </a:t>
            </a:r>
            <a:r>
              <a:rPr lang="en-US" altLang="ja-JP" sz="1600" b="1" dirty="0" smtClean="0">
                <a:solidFill>
                  <a:srgbClr val="FF0000"/>
                </a:solidFill>
              </a:rPr>
              <a:t>Planning &amp; </a:t>
            </a:r>
            <a:r>
              <a:rPr lang="en-US" altLang="ja-JP" sz="1600" b="1" dirty="0" err="1">
                <a:solidFill>
                  <a:srgbClr val="FF0000"/>
                </a:solidFill>
              </a:rPr>
              <a:t>S</a:t>
            </a:r>
            <a:r>
              <a:rPr lang="en-US" altLang="ja-JP" sz="1600" b="1" dirty="0" err="1" smtClean="0">
                <a:solidFill>
                  <a:srgbClr val="FF0000"/>
                </a:solidFill>
              </a:rPr>
              <a:t>cheduling</a:t>
            </a:r>
            <a:r>
              <a:rPr lang="en-US" sz="1600" b="1" dirty="0" err="1" smtClean="0">
                <a:solidFill>
                  <a:srgbClr val="FF0000"/>
                </a:solidFill>
              </a:rPr>
              <a:t>Applications</a:t>
            </a:r>
            <a:endParaRPr lang="en-US" sz="1600" b="1" dirty="0" smtClean="0">
              <a:solidFill>
                <a:srgbClr val="FF0000"/>
              </a:solidFill>
            </a:endParaRPr>
          </a:p>
          <a:p>
            <a:pPr algn="ctr"/>
            <a:r>
              <a:rPr lang="en-US" sz="1600" b="1" dirty="0" smtClean="0">
                <a:solidFill>
                  <a:srgbClr val="FF0000"/>
                </a:solidFill>
              </a:rPr>
              <a:t>(MAL Compliant)</a:t>
            </a:r>
            <a:endParaRPr lang="en-US" sz="1600" b="1" dirty="0"/>
          </a:p>
        </p:txBody>
      </p:sp>
      <p:cxnSp>
        <p:nvCxnSpPr>
          <p:cNvPr id="75" name="Straight Connector 74"/>
          <p:cNvCxnSpPr/>
          <p:nvPr/>
        </p:nvCxnSpPr>
        <p:spPr>
          <a:xfrm flipH="1">
            <a:off x="5291150" y="4579945"/>
            <a:ext cx="2870976" cy="0"/>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62945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61" grpId="0"/>
      <p:bldP spid="63" grpId="0" animBg="1"/>
      <p:bldP spid="81" grpId="0" animBg="1"/>
      <p:bldP spid="8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779"/>
            <a:ext cx="8229600" cy="654554"/>
          </a:xfrm>
        </p:spPr>
        <p:txBody>
          <a:bodyPr>
            <a:noAutofit/>
          </a:bodyPr>
          <a:lstStyle/>
          <a:p>
            <a:r>
              <a:rPr lang="en-US" sz="3200" dirty="0" smtClean="0"/>
              <a:t>CSS and MO Interface</a:t>
            </a:r>
            <a:br>
              <a:rPr lang="en-US" sz="3200" dirty="0" smtClean="0"/>
            </a:br>
            <a:r>
              <a:rPr lang="en-US" sz="3200" dirty="0" smtClean="0"/>
              <a:t>Alignment</a:t>
            </a:r>
            <a:endParaRPr lang="en-US" sz="3200" dirty="0"/>
          </a:p>
        </p:txBody>
      </p:sp>
      <p:sp>
        <p:nvSpPr>
          <p:cNvPr id="3" name="Content Placeholder 2"/>
          <p:cNvSpPr>
            <a:spLocks noGrp="1"/>
          </p:cNvSpPr>
          <p:nvPr>
            <p:ph idx="1"/>
          </p:nvPr>
        </p:nvSpPr>
        <p:spPr>
          <a:xfrm>
            <a:off x="268448" y="887843"/>
            <a:ext cx="8662600" cy="5730113"/>
          </a:xfrm>
        </p:spPr>
        <p:txBody>
          <a:bodyPr>
            <a:noAutofit/>
          </a:bodyPr>
          <a:lstStyle/>
          <a:p>
            <a:r>
              <a:rPr lang="en-US" sz="1800" dirty="0" smtClean="0"/>
              <a:t>MO Services are uniformly defined to use the MAL as a common data messaging layer.</a:t>
            </a:r>
          </a:p>
          <a:p>
            <a:r>
              <a:rPr lang="en-US" sz="1800" dirty="0" smtClean="0"/>
              <a:t>MAL must be mapped “</a:t>
            </a:r>
            <a:r>
              <a:rPr lang="en-US" sz="1800" dirty="0"/>
              <a:t>into a specific and unambiguous encoding of the messages and to a defined and unambiguous mapping to a specific data </a:t>
            </a:r>
            <a:r>
              <a:rPr lang="en-US" sz="1800" dirty="0" smtClean="0"/>
              <a:t>transport” using a MAL technology mapping and transport adapter.</a:t>
            </a:r>
          </a:p>
          <a:p>
            <a:r>
              <a:rPr lang="en-US" sz="1800" dirty="0" smtClean="0"/>
              <a:t>The key </a:t>
            </a:r>
            <a:r>
              <a:rPr lang="en-US" sz="1800" dirty="0"/>
              <a:t>technology mapping relevant </a:t>
            </a:r>
            <a:r>
              <a:rPr lang="en-US" sz="1800" dirty="0" smtClean="0"/>
              <a:t>for space links is the MAL to SPP adapter.</a:t>
            </a:r>
          </a:p>
          <a:p>
            <a:r>
              <a:rPr lang="en-US" sz="1800" dirty="0" smtClean="0"/>
              <a:t>The standard, interoperable, cross-supported, means for transporting SPP over CCSDS space links is to insert SPP formatted data into TC, TM, or AOS frames and to use the SLE (F-CLTU, RAF, RCF) services to transfer them from a MOC to an ESLT.</a:t>
            </a:r>
          </a:p>
          <a:p>
            <a:r>
              <a:rPr lang="en-US" sz="1800" dirty="0" smtClean="0"/>
              <a:t>The standard</a:t>
            </a:r>
            <a:r>
              <a:rPr lang="en-US" sz="1800" dirty="0"/>
              <a:t>, interoperable, </a:t>
            </a:r>
            <a:r>
              <a:rPr lang="en-US" sz="1800" dirty="0" smtClean="0"/>
              <a:t>cross</a:t>
            </a:r>
            <a:r>
              <a:rPr lang="en-US" sz="1800" dirty="0"/>
              <a:t>-supported</a:t>
            </a:r>
            <a:r>
              <a:rPr lang="en-US" sz="1800" dirty="0" smtClean="0"/>
              <a:t>, means for planning, scheduling, configuring and monitoring CCSDS space link services in an ESLT is to use CCSDS SM (&amp; CSSM)</a:t>
            </a:r>
          </a:p>
          <a:p>
            <a:r>
              <a:rPr lang="en-US" sz="1800" dirty="0" smtClean="0"/>
              <a:t>Other space link related data types (monitor, radiometric, and future service control) have CSTS </a:t>
            </a:r>
            <a:r>
              <a:rPr lang="en-US" sz="1800" dirty="0"/>
              <a:t>cross-</a:t>
            </a:r>
            <a:r>
              <a:rPr lang="en-US" sz="1800" dirty="0" smtClean="0"/>
              <a:t>support service interfaces in process.  The CSTS framework is mature.</a:t>
            </a:r>
          </a:p>
          <a:p>
            <a:r>
              <a:rPr lang="en-US" sz="1800" b="1" i="1" dirty="0" smtClean="0">
                <a:solidFill>
                  <a:srgbClr val="FF0000"/>
                </a:solidFill>
              </a:rPr>
              <a:t>SM&amp;C may embed CSS service user interfaces within the relevant MO functions, or it may develop interface adapters that conform to CSS service user interfaces on one side and MO/MAL interfaces on the other.</a:t>
            </a:r>
          </a:p>
          <a:p>
            <a:r>
              <a:rPr lang="en-US" sz="1800" dirty="0" smtClean="0"/>
              <a:t>Either approach is completely compliant with CCSDS cross support and interoperability standards and interfaces and provides a straightforward means of interfacing the whole SM&amp;C suite to any agency’s space link services.</a:t>
            </a:r>
          </a:p>
          <a:p>
            <a:endParaRPr lang="en-US" sz="1800"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12</a:t>
            </a:fld>
            <a:endParaRPr lang="en-US"/>
          </a:p>
        </p:txBody>
      </p:sp>
    </p:spTree>
    <p:extLst>
      <p:ext uri="{BB962C8B-B14F-4D97-AF65-F5344CB8AC3E}">
        <p14:creationId xmlns:p14="http://schemas.microsoft.com/office/powerpoint/2010/main" val="13869806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reen Shot 2014-10-07 at 12.39.09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63" r="75"/>
          <a:stretch/>
        </p:blipFill>
        <p:spPr>
          <a:xfrm>
            <a:off x="0" y="0"/>
            <a:ext cx="9144000" cy="6890725"/>
          </a:xfrm>
        </p:spPr>
      </p:pic>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13</a:t>
            </a:fld>
            <a:endParaRPr lang="en-US"/>
          </a:p>
        </p:txBody>
      </p:sp>
      <p:sp>
        <p:nvSpPr>
          <p:cNvPr id="7" name="TextBox 6"/>
          <p:cNvSpPr txBox="1"/>
          <p:nvPr/>
        </p:nvSpPr>
        <p:spPr>
          <a:xfrm>
            <a:off x="2869669" y="33836"/>
            <a:ext cx="3583032" cy="369332"/>
          </a:xfrm>
          <a:prstGeom prst="rect">
            <a:avLst/>
          </a:prstGeom>
          <a:noFill/>
        </p:spPr>
        <p:txBody>
          <a:bodyPr wrap="none" rtlCol="0">
            <a:spAutoFit/>
          </a:bodyPr>
          <a:lstStyle/>
          <a:p>
            <a:r>
              <a:rPr lang="en-US" b="1" dirty="0" smtClean="0">
                <a:solidFill>
                  <a:srgbClr val="FF0000"/>
                </a:solidFill>
              </a:rPr>
              <a:t>CESG / SEA Materials – 30 Sep 2009</a:t>
            </a:r>
            <a:endParaRPr lang="en-US" b="1" dirty="0">
              <a:solidFill>
                <a:srgbClr val="FF0000"/>
              </a:solidFill>
            </a:endParaRPr>
          </a:p>
        </p:txBody>
      </p:sp>
    </p:spTree>
    <p:extLst>
      <p:ext uri="{BB962C8B-B14F-4D97-AF65-F5344CB8AC3E}">
        <p14:creationId xmlns:p14="http://schemas.microsoft.com/office/powerpoint/2010/main" val="1532981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SMC&amp; Recommendations – Re-visited</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recommendations from CESG Sept 2009 on the relationship of SM&amp;C to the rest of CCSDS are still entirely relevant today.</a:t>
            </a:r>
          </a:p>
          <a:p>
            <a:r>
              <a:rPr lang="en-US" dirty="0" smtClean="0"/>
              <a:t>SM&amp;C MO Services should identify how they will integrate with the existing and planned SLE, CSTS, and CSSM services.</a:t>
            </a:r>
          </a:p>
          <a:p>
            <a:r>
              <a:rPr lang="en-US" dirty="0" smtClean="0"/>
              <a:t>There is no direct benefit to the cross support service providers nor to their users in forcing them to implement the SLE, CSTS, SM suite and also the SM&amp;C, MAL, </a:t>
            </a:r>
            <a:r>
              <a:rPr lang="en-US" dirty="0" err="1" smtClean="0"/>
              <a:t>etc</a:t>
            </a:r>
            <a:r>
              <a:rPr lang="en-US" dirty="0" smtClean="0"/>
              <a:t> stack and some yet-to-be-defined “SM&amp;C MO compliant” monitor, tracking, and control services. </a:t>
            </a:r>
            <a:endParaRPr lang="en-US"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14</a:t>
            </a:fld>
            <a:endParaRPr lang="en-US"/>
          </a:p>
        </p:txBody>
      </p:sp>
    </p:spTree>
    <p:extLst>
      <p:ext uri="{BB962C8B-B14F-4D97-AF65-F5344CB8AC3E}">
        <p14:creationId xmlns:p14="http://schemas.microsoft.com/office/powerpoint/2010/main" val="1130664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Partial Standards Relationship Sketch (SIS Area Point of View – an example)</a:t>
            </a:r>
            <a:endParaRPr lang="en-US"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15</a:t>
            </a:fld>
            <a:endParaRPr lang="en-US"/>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t="30150" r="35315" b="27327"/>
          <a:stretch/>
        </p:blipFill>
        <p:spPr>
          <a:xfrm>
            <a:off x="457200" y="2381232"/>
            <a:ext cx="8377958" cy="4130638"/>
          </a:xfrm>
          <a:prstGeom prst="rect">
            <a:avLst/>
          </a:prstGeom>
        </p:spPr>
      </p:pic>
      <p:sp>
        <p:nvSpPr>
          <p:cNvPr id="3" name="Rounded Rectangle 2"/>
          <p:cNvSpPr/>
          <p:nvPr/>
        </p:nvSpPr>
        <p:spPr>
          <a:xfrm>
            <a:off x="717092" y="4233600"/>
            <a:ext cx="1546292" cy="259200"/>
          </a:xfrm>
          <a:prstGeom prst="roundRect">
            <a:avLst/>
          </a:prstGeom>
          <a:solidFill>
            <a:schemeClr val="bg2"/>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i="1" dirty="0" smtClean="0">
                <a:solidFill>
                  <a:schemeClr val="tx1"/>
                </a:solidFill>
                <a:latin typeface="Arial"/>
                <a:cs typeface="Arial"/>
              </a:rPr>
              <a:t>Specify network &amp; links to Communicate with</a:t>
            </a:r>
            <a:endParaRPr lang="en-US" sz="900" b="1" i="1" dirty="0">
              <a:solidFill>
                <a:schemeClr val="tx1"/>
              </a:solidFill>
              <a:latin typeface="Arial"/>
              <a:cs typeface="Arial"/>
            </a:endParaRPr>
          </a:p>
        </p:txBody>
      </p:sp>
      <p:sp>
        <p:nvSpPr>
          <p:cNvPr id="7" name="Rounded Rectangle 6"/>
          <p:cNvSpPr/>
          <p:nvPr/>
        </p:nvSpPr>
        <p:spPr>
          <a:xfrm>
            <a:off x="3599624" y="1828560"/>
            <a:ext cx="1459132" cy="259200"/>
          </a:xfrm>
          <a:prstGeom prst="roundRect">
            <a:avLst/>
          </a:prstGeom>
          <a:solidFill>
            <a:schemeClr val="bg2"/>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i="1" dirty="0" smtClean="0">
                <a:solidFill>
                  <a:schemeClr val="tx1"/>
                </a:solidFill>
                <a:latin typeface="Arial"/>
                <a:cs typeface="Arial"/>
              </a:rPr>
              <a:t>Specify control of on-board activities of</a:t>
            </a:r>
            <a:endParaRPr lang="en-US" sz="900" b="1" i="1" dirty="0">
              <a:solidFill>
                <a:schemeClr val="tx1"/>
              </a:solidFill>
              <a:latin typeface="Arial"/>
              <a:cs typeface="Arial"/>
            </a:endParaRPr>
          </a:p>
        </p:txBody>
      </p:sp>
      <p:cxnSp>
        <p:nvCxnSpPr>
          <p:cNvPr id="8" name="Curved Connector 7"/>
          <p:cNvCxnSpPr>
            <a:endCxn id="7" idx="3"/>
          </p:cNvCxnSpPr>
          <p:nvPr/>
        </p:nvCxnSpPr>
        <p:spPr>
          <a:xfrm rot="10800000">
            <a:off x="5058756" y="1958160"/>
            <a:ext cx="1494444" cy="702960"/>
          </a:xfrm>
          <a:prstGeom prst="curvedConnector3">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0" name="Curved Connector 9"/>
          <p:cNvCxnSpPr>
            <a:stCxn id="7" idx="1"/>
          </p:cNvCxnSpPr>
          <p:nvPr/>
        </p:nvCxnSpPr>
        <p:spPr>
          <a:xfrm rot="10800000" flipV="1">
            <a:off x="1365066" y="1958160"/>
            <a:ext cx="2234558" cy="642480"/>
          </a:xfrm>
          <a:prstGeom prst="curvedConnector3">
            <a:avLst>
              <a:gd name="adj1" fmla="val 50000"/>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 name="Curved Connector 13"/>
          <p:cNvCxnSpPr>
            <a:endCxn id="3" idx="2"/>
          </p:cNvCxnSpPr>
          <p:nvPr/>
        </p:nvCxnSpPr>
        <p:spPr>
          <a:xfrm rot="16200000" flipV="1">
            <a:off x="1055865" y="4927173"/>
            <a:ext cx="1322924" cy="454178"/>
          </a:xfrm>
          <a:prstGeom prst="curvedConnector3">
            <a:avLst>
              <a:gd name="adj1" fmla="val 50000"/>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7" name="Curved Connector 16"/>
          <p:cNvCxnSpPr>
            <a:stCxn id="3" idx="0"/>
          </p:cNvCxnSpPr>
          <p:nvPr/>
        </p:nvCxnSpPr>
        <p:spPr>
          <a:xfrm rot="16200000" flipV="1">
            <a:off x="770733" y="3514095"/>
            <a:ext cx="1322924" cy="116086"/>
          </a:xfrm>
          <a:prstGeom prst="curvedConnector3">
            <a:avLst>
              <a:gd name="adj1" fmla="val 50000"/>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575319" y="3380777"/>
            <a:ext cx="2155157" cy="584776"/>
          </a:xfrm>
          <a:prstGeom prst="rect">
            <a:avLst/>
          </a:prstGeom>
        </p:spPr>
        <p:txBody>
          <a:bodyPr wrap="none">
            <a:spAutoFit/>
          </a:bodyPr>
          <a:lstStyle/>
          <a:p>
            <a:r>
              <a:rPr lang="en-US" sz="1600" b="1" dirty="0" smtClean="0">
                <a:solidFill>
                  <a:srgbClr val="FF0000"/>
                </a:solidFill>
              </a:rPr>
              <a:t>Space Link, </a:t>
            </a:r>
            <a:r>
              <a:rPr lang="en-US" sz="1600" b="1" dirty="0" smtClean="0">
                <a:solidFill>
                  <a:srgbClr val="E814F5"/>
                </a:solidFill>
              </a:rPr>
              <a:t>Network</a:t>
            </a:r>
            <a:r>
              <a:rPr lang="en-US" sz="1600" b="1" dirty="0" smtClean="0">
                <a:solidFill>
                  <a:srgbClr val="FF0000"/>
                </a:solidFill>
              </a:rPr>
              <a:t> &amp;</a:t>
            </a:r>
          </a:p>
          <a:p>
            <a:r>
              <a:rPr lang="en-US" sz="1600" b="1" dirty="0" smtClean="0">
                <a:solidFill>
                  <a:srgbClr val="FF0000"/>
                </a:solidFill>
              </a:rPr>
              <a:t>Cross Support</a:t>
            </a:r>
            <a:endParaRPr lang="en-US" sz="1600" b="1" dirty="0"/>
          </a:p>
        </p:txBody>
      </p:sp>
      <p:grpSp>
        <p:nvGrpSpPr>
          <p:cNvPr id="11" name="Group 10"/>
          <p:cNvGrpSpPr/>
          <p:nvPr/>
        </p:nvGrpSpPr>
        <p:grpSpPr>
          <a:xfrm>
            <a:off x="172413" y="1659872"/>
            <a:ext cx="8662745" cy="4696478"/>
            <a:chOff x="172413" y="1659872"/>
            <a:chExt cx="8662745" cy="4696478"/>
          </a:xfrm>
        </p:grpSpPr>
        <p:sp>
          <p:nvSpPr>
            <p:cNvPr id="6" name="Rounded Rectangle 5"/>
            <p:cNvSpPr/>
            <p:nvPr/>
          </p:nvSpPr>
          <p:spPr>
            <a:xfrm>
              <a:off x="457200" y="3192623"/>
              <a:ext cx="8377958" cy="3163727"/>
            </a:xfrm>
            <a:prstGeom prst="roundRect">
              <a:avLst>
                <a:gd name="adj" fmla="val 7131"/>
              </a:avLst>
            </a:prstGeom>
            <a:noFill/>
            <a:ln w="38100" cmpd="sng">
              <a:solidFill>
                <a:srgbClr val="4597A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575319" y="1680917"/>
              <a:ext cx="1133644" cy="584776"/>
            </a:xfrm>
            <a:prstGeom prst="rect">
              <a:avLst/>
            </a:prstGeom>
          </p:spPr>
          <p:txBody>
            <a:bodyPr wrap="none">
              <a:spAutoFit/>
            </a:bodyPr>
            <a:lstStyle/>
            <a:p>
              <a:r>
                <a:rPr lang="en-US" altLang="ja-JP" sz="1600" b="1" dirty="0" smtClean="0">
                  <a:solidFill>
                    <a:srgbClr val="FF0000"/>
                  </a:solidFill>
                </a:rPr>
                <a:t>Mission</a:t>
              </a:r>
            </a:p>
            <a:p>
              <a:r>
                <a:rPr lang="en-US" sz="1600" b="1" dirty="0" smtClean="0">
                  <a:solidFill>
                    <a:srgbClr val="FF0000"/>
                  </a:solidFill>
                </a:rPr>
                <a:t>Operations</a:t>
              </a:r>
              <a:endParaRPr lang="en-US" sz="1600" b="1" dirty="0"/>
            </a:p>
          </p:txBody>
        </p:sp>
        <p:sp>
          <p:nvSpPr>
            <p:cNvPr id="16" name="Striped Right Arrow 15"/>
            <p:cNvSpPr/>
            <p:nvPr/>
          </p:nvSpPr>
          <p:spPr>
            <a:xfrm rot="16200000">
              <a:off x="-191041" y="2566328"/>
              <a:ext cx="916491" cy="189582"/>
            </a:xfrm>
            <a:prstGeom prst="strip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Striped Right Arrow 17"/>
            <p:cNvSpPr/>
            <p:nvPr/>
          </p:nvSpPr>
          <p:spPr>
            <a:xfrm rot="5400000">
              <a:off x="-191042" y="3657012"/>
              <a:ext cx="916491" cy="189582"/>
            </a:xfrm>
            <a:prstGeom prst="strip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457200" y="1659872"/>
              <a:ext cx="8377958" cy="1476618"/>
            </a:xfrm>
            <a:prstGeom prst="roundRect">
              <a:avLst/>
            </a:prstGeom>
            <a:noFill/>
            <a:ln w="38100" cmpd="sng">
              <a:solidFill>
                <a:srgbClr val="FF66CC"/>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ounded Rectangle 19"/>
          <p:cNvSpPr/>
          <p:nvPr/>
        </p:nvSpPr>
        <p:spPr>
          <a:xfrm>
            <a:off x="995817" y="4735249"/>
            <a:ext cx="1459132" cy="259200"/>
          </a:xfrm>
          <a:prstGeom prst="roundRect">
            <a:avLst/>
          </a:prstGeom>
          <a:solidFill>
            <a:srgbClr val="F9E1FF"/>
          </a:solidFill>
          <a:ln>
            <a:solidFill>
              <a:srgbClr val="E814F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solidFill>
                  <a:schemeClr val="tx1"/>
                </a:solidFill>
                <a:latin typeface="Arial"/>
                <a:cs typeface="Arial"/>
              </a:rPr>
              <a:t>Network layer services</a:t>
            </a:r>
            <a:endParaRPr lang="en-US" sz="900" b="1" dirty="0">
              <a:solidFill>
                <a:schemeClr val="tx1"/>
              </a:solidFill>
              <a:latin typeface="Arial"/>
              <a:cs typeface="Arial"/>
            </a:endParaRPr>
          </a:p>
        </p:txBody>
      </p:sp>
      <p:sp>
        <p:nvSpPr>
          <p:cNvPr id="21" name="Rounded Rectangle 20"/>
          <p:cNvSpPr/>
          <p:nvPr/>
        </p:nvSpPr>
        <p:spPr>
          <a:xfrm>
            <a:off x="6019800" y="4735249"/>
            <a:ext cx="1459132" cy="259200"/>
          </a:xfrm>
          <a:prstGeom prst="roundRect">
            <a:avLst/>
          </a:prstGeom>
          <a:solidFill>
            <a:srgbClr val="F9E1FF"/>
          </a:solidFill>
          <a:ln>
            <a:solidFill>
              <a:srgbClr val="E814F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solidFill>
                  <a:schemeClr val="tx1"/>
                </a:solidFill>
                <a:latin typeface="Arial"/>
                <a:cs typeface="Arial"/>
              </a:rPr>
              <a:t>Network layer Management services</a:t>
            </a:r>
            <a:endParaRPr lang="en-US" sz="900" b="1" dirty="0">
              <a:solidFill>
                <a:schemeClr val="tx1"/>
              </a:solidFill>
              <a:latin typeface="Arial"/>
              <a:cs typeface="Arial"/>
            </a:endParaRPr>
          </a:p>
        </p:txBody>
      </p:sp>
      <p:sp>
        <p:nvSpPr>
          <p:cNvPr id="22" name="Rounded Rectangle 21"/>
          <p:cNvSpPr/>
          <p:nvPr/>
        </p:nvSpPr>
        <p:spPr>
          <a:xfrm>
            <a:off x="7684713" y="2860165"/>
            <a:ext cx="1459132" cy="259200"/>
          </a:xfrm>
          <a:prstGeom prst="roundRect">
            <a:avLst/>
          </a:prstGeom>
          <a:solidFill>
            <a:schemeClr val="bg2"/>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i="1" dirty="0" smtClean="0">
                <a:solidFill>
                  <a:schemeClr val="tx1"/>
                </a:solidFill>
                <a:latin typeface="Arial"/>
                <a:cs typeface="Arial"/>
              </a:rPr>
              <a:t>Specify use of space internetworking</a:t>
            </a:r>
            <a:endParaRPr lang="en-US" sz="900" b="1" i="1" dirty="0">
              <a:solidFill>
                <a:schemeClr val="tx1"/>
              </a:solidFill>
              <a:latin typeface="Arial"/>
              <a:cs typeface="Arial"/>
            </a:endParaRPr>
          </a:p>
        </p:txBody>
      </p:sp>
      <p:cxnSp>
        <p:nvCxnSpPr>
          <p:cNvPr id="24" name="Curved Connector 23"/>
          <p:cNvCxnSpPr>
            <a:endCxn id="22" idx="0"/>
          </p:cNvCxnSpPr>
          <p:nvPr/>
        </p:nvCxnSpPr>
        <p:spPr>
          <a:xfrm>
            <a:off x="7506772" y="2724399"/>
            <a:ext cx="907507" cy="135766"/>
          </a:xfrm>
          <a:prstGeom prst="curvedConnector2">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7" name="Curved Connector 26"/>
          <p:cNvCxnSpPr>
            <a:stCxn id="22" idx="2"/>
          </p:cNvCxnSpPr>
          <p:nvPr/>
        </p:nvCxnSpPr>
        <p:spPr>
          <a:xfrm rot="5400000">
            <a:off x="7821241" y="3372515"/>
            <a:ext cx="846188" cy="339888"/>
          </a:xfrm>
          <a:prstGeom prst="curvedConnector3">
            <a:avLst>
              <a:gd name="adj1" fmla="val 50000"/>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1" name="Curved Connector 30"/>
          <p:cNvCxnSpPr>
            <a:stCxn id="21" idx="3"/>
          </p:cNvCxnSpPr>
          <p:nvPr/>
        </p:nvCxnSpPr>
        <p:spPr>
          <a:xfrm flipV="1">
            <a:off x="7478932" y="4136262"/>
            <a:ext cx="425174" cy="728587"/>
          </a:xfrm>
          <a:prstGeom prst="curvedConnector2">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4" name="Curved Connector 33"/>
          <p:cNvCxnSpPr>
            <a:stCxn id="21" idx="1"/>
            <a:endCxn id="20" idx="3"/>
          </p:cNvCxnSpPr>
          <p:nvPr/>
        </p:nvCxnSpPr>
        <p:spPr>
          <a:xfrm rot="10800000">
            <a:off x="2454950" y="4864849"/>
            <a:ext cx="3564851" cy="12700"/>
          </a:xfrm>
          <a:prstGeom prst="curvedConnector3">
            <a:avLst>
              <a:gd name="adj1" fmla="val 50000"/>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9" name="Curved Connector 38"/>
          <p:cNvCxnSpPr>
            <a:stCxn id="21" idx="1"/>
            <a:endCxn id="42" idx="3"/>
          </p:cNvCxnSpPr>
          <p:nvPr/>
        </p:nvCxnSpPr>
        <p:spPr>
          <a:xfrm rot="10800000">
            <a:off x="2415784" y="3063023"/>
            <a:ext cx="3604016" cy="1801826"/>
          </a:xfrm>
          <a:prstGeom prst="curvedConnector3">
            <a:avLst>
              <a:gd name="adj1" fmla="val 87602"/>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42" name="Rounded Rectangle 41"/>
          <p:cNvSpPr/>
          <p:nvPr/>
        </p:nvSpPr>
        <p:spPr>
          <a:xfrm>
            <a:off x="956652" y="2933423"/>
            <a:ext cx="1459132" cy="259200"/>
          </a:xfrm>
          <a:prstGeom prst="roundRect">
            <a:avLst/>
          </a:prstGeom>
          <a:solidFill>
            <a:srgbClr val="F9E1FF"/>
          </a:solidFill>
          <a:ln>
            <a:solidFill>
              <a:srgbClr val="E814F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solidFill>
                  <a:schemeClr val="tx1"/>
                </a:solidFill>
                <a:latin typeface="Arial"/>
                <a:cs typeface="Arial"/>
              </a:rPr>
              <a:t>Network layer services</a:t>
            </a:r>
            <a:endParaRPr lang="en-US" sz="900" b="1" dirty="0">
              <a:solidFill>
                <a:schemeClr val="tx1"/>
              </a:solidFill>
              <a:latin typeface="Arial"/>
              <a:cs typeface="Arial"/>
            </a:endParaRPr>
          </a:p>
        </p:txBody>
      </p:sp>
    </p:spTree>
    <p:extLst>
      <p:ext uri="{BB962C8B-B14F-4D97-AF65-F5344CB8AC3E}">
        <p14:creationId xmlns:p14="http://schemas.microsoft.com/office/powerpoint/2010/main" val="31521995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675"/>
          </a:xfrm>
        </p:spPr>
        <p:txBody>
          <a:bodyPr/>
          <a:lstStyle/>
          <a:p>
            <a:r>
              <a:rPr lang="en-US" dirty="0" smtClean="0"/>
              <a:t>Some Thoughts on SIS and SM&amp;C</a:t>
            </a:r>
            <a:endParaRPr lang="en-US" dirty="0"/>
          </a:p>
        </p:txBody>
      </p:sp>
      <p:sp>
        <p:nvSpPr>
          <p:cNvPr id="3" name="Content Placeholder 2"/>
          <p:cNvSpPr>
            <a:spLocks noGrp="1"/>
          </p:cNvSpPr>
          <p:nvPr>
            <p:ph idx="1"/>
          </p:nvPr>
        </p:nvSpPr>
        <p:spPr>
          <a:xfrm>
            <a:off x="457200" y="1248684"/>
            <a:ext cx="8229600" cy="5384944"/>
          </a:xfrm>
        </p:spPr>
        <p:txBody>
          <a:bodyPr>
            <a:normAutofit fontScale="55000" lnSpcReduction="20000"/>
          </a:bodyPr>
          <a:lstStyle/>
          <a:p>
            <a:r>
              <a:rPr lang="en-US" dirty="0" smtClean="0"/>
              <a:t>SIS needs to develop network management protocols, including monitoring and management of DTN bundle nodes and updates of DTN routes.  These are analogous to Internet Standards for SNMP &amp; BGP.</a:t>
            </a:r>
          </a:p>
          <a:p>
            <a:r>
              <a:rPr lang="en-US" dirty="0" smtClean="0"/>
              <a:t>SM&amp;C has some nominal features such as a message abstract layer (MAL) and M&amp;C services (speculative) that could potentially be used to implement SIS NM functions.</a:t>
            </a:r>
          </a:p>
          <a:p>
            <a:r>
              <a:rPr lang="en-US" dirty="0" smtClean="0"/>
              <a:t>However, SIS </a:t>
            </a:r>
            <a:r>
              <a:rPr lang="en-US" dirty="0" smtClean="0"/>
              <a:t>will need to define the specific DTN M&amp;C services and routing update services, these do not exist in SM&amp;C or in DTN today in any formal specs.</a:t>
            </a:r>
          </a:p>
          <a:p>
            <a:r>
              <a:rPr lang="en-US" dirty="0" smtClean="0"/>
              <a:t>Using SM&amp;C these could be application protocols layered on MAL and using the COM, with some to-be-defined behavior, but they would also require a concrete mapping to some on-the-wire protocol that has suitable addressing and forwarding, such as AMS, and some on-the-wire message content structures.</a:t>
            </a:r>
          </a:p>
          <a:p>
            <a:r>
              <a:rPr lang="en-US" dirty="0" smtClean="0"/>
              <a:t>Creating a specification of a simple DTN M&amp;C protocol directly over BP (much like BGP over TCP in RFC 4271 or SNMP in RFC 3411/3413) would be straight-forward, efficient, and not force a reliance on any other secondary machinery.</a:t>
            </a:r>
          </a:p>
          <a:p>
            <a:pPr lvl="1"/>
            <a:r>
              <a:rPr lang="en-US" dirty="0" smtClean="0"/>
              <a:t>SNMP may be far too “heavy-weight” for our purposes, but separation of concerns between user applications and service provider / service &amp; </a:t>
            </a:r>
            <a:r>
              <a:rPr lang="en-US" dirty="0"/>
              <a:t>network </a:t>
            </a:r>
            <a:r>
              <a:rPr lang="en-US" dirty="0" smtClean="0"/>
              <a:t>management is still important</a:t>
            </a:r>
          </a:p>
          <a:p>
            <a:r>
              <a:rPr lang="en-US" dirty="0" smtClean="0"/>
              <a:t>SIS could directly adopt AMS over DTN if a messaging protocol is really required, but it is not clear that is necessary.</a:t>
            </a:r>
          </a:p>
          <a:p>
            <a:r>
              <a:rPr lang="en-US" dirty="0" smtClean="0"/>
              <a:t>Developing a SIS DTN M&amp;C service using SM&amp;C brings no obvious </a:t>
            </a:r>
            <a:r>
              <a:rPr lang="en-US" dirty="0" smtClean="0"/>
              <a:t>benefit, adds overhead and coupling where it need not exist, </a:t>
            </a:r>
            <a:r>
              <a:rPr lang="en-US" dirty="0" smtClean="0"/>
              <a:t>and convolves user application and network/link service management that should remain separate.</a:t>
            </a:r>
            <a:endParaRPr lang="en-US"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16</a:t>
            </a:fld>
            <a:endParaRPr lang="en-US"/>
          </a:p>
        </p:txBody>
      </p:sp>
    </p:spTree>
    <p:extLst>
      <p:ext uri="{BB962C8B-B14F-4D97-AF65-F5344CB8AC3E}">
        <p14:creationId xmlns:p14="http://schemas.microsoft.com/office/powerpoint/2010/main" val="915256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SM&amp;C Has yet to develop even a fully interoperable messaging framework, let alone </a:t>
            </a:r>
            <a:r>
              <a:rPr lang="en-US" dirty="0" smtClean="0"/>
              <a:t>application </a:t>
            </a:r>
            <a:r>
              <a:rPr lang="en-US" dirty="0" smtClean="0"/>
              <a:t>level standards </a:t>
            </a:r>
            <a:r>
              <a:rPr lang="en-US" dirty="0"/>
              <a:t>comparable to </a:t>
            </a:r>
            <a:r>
              <a:rPr lang="en-US" dirty="0" smtClean="0"/>
              <a:t>SLE, CSTS and SM.</a:t>
            </a:r>
          </a:p>
          <a:p>
            <a:r>
              <a:rPr lang="en-US" dirty="0" smtClean="0"/>
              <a:t>CSS / SLE standards already provide a mature, deployed, set of interoperable cross support service interfaces.</a:t>
            </a:r>
          </a:p>
          <a:p>
            <a:r>
              <a:rPr lang="en-US" dirty="0" smtClean="0"/>
              <a:t>CSS/ CSTS is maturing as an interoperable cross support framework for new services: monitor data (MD), tracking data (TD), service control (SC) and forward frame.</a:t>
            </a:r>
          </a:p>
          <a:p>
            <a:r>
              <a:rPr lang="en-US" dirty="0" smtClean="0"/>
              <a:t>CSS / Cross Support Service Management (CSSM) provides an interoperable framework for planning, scheduling, configuring, monitoring and reporting on cross support services</a:t>
            </a:r>
            <a:r>
              <a:rPr lang="en-US" dirty="0" smtClean="0"/>
              <a:t>.</a:t>
            </a:r>
          </a:p>
          <a:p>
            <a:r>
              <a:rPr lang="en-US" dirty="0" smtClean="0"/>
              <a:t>A service interface and protocol binding for CSSM is needed, but NASA has already adopted a simple HTTP/REST mapping for SCaN.</a:t>
            </a:r>
            <a:endParaRPr lang="en-US" dirty="0" smtClean="0"/>
          </a:p>
          <a:p>
            <a:r>
              <a:rPr lang="en-US" dirty="0" smtClean="0"/>
              <a:t>SCaN has specified these existing and new services in the SCaN Level 2 SRD and SNIP is defining the plan for rolling these out in all three </a:t>
            </a:r>
            <a:r>
              <a:rPr lang="en-US" dirty="0" smtClean="0"/>
              <a:t>networks, DSN, SN, and NEN.</a:t>
            </a:r>
            <a:endParaRPr lang="en-US" dirty="0" smtClean="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17</a:t>
            </a:fld>
            <a:endParaRPr lang="en-US"/>
          </a:p>
        </p:txBody>
      </p:sp>
    </p:spTree>
    <p:extLst>
      <p:ext uri="{BB962C8B-B14F-4D97-AF65-F5344CB8AC3E}">
        <p14:creationId xmlns:p14="http://schemas.microsoft.com/office/powerpoint/2010/main" val="3236963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r>
              <a:rPr lang="en-US" dirty="0" smtClean="0"/>
              <a:t>Service provider protocol stacks from SCCS-ARD</a:t>
            </a:r>
          </a:p>
          <a:p>
            <a:r>
              <a:rPr lang="en-US" dirty="0" smtClean="0"/>
              <a:t>Service user protocol stacks from SCCS-ARD </a:t>
            </a:r>
            <a:endParaRPr lang="en-US"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18</a:t>
            </a:fld>
            <a:endParaRPr lang="en-US"/>
          </a:p>
        </p:txBody>
      </p:sp>
    </p:spTree>
    <p:extLst>
      <p:ext uri="{BB962C8B-B14F-4D97-AF65-F5344CB8AC3E}">
        <p14:creationId xmlns:p14="http://schemas.microsoft.com/office/powerpoint/2010/main" val="7679827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383"/>
            <a:ext cx="8229600" cy="1143000"/>
          </a:xfrm>
        </p:spPr>
        <p:txBody>
          <a:bodyPr>
            <a:noAutofit/>
          </a:bodyPr>
          <a:lstStyle/>
          <a:p>
            <a:r>
              <a:rPr lang="en-US" sz="3200" dirty="0" smtClean="0"/>
              <a:t>High Level Comparison of Cross Support and Mission Operations “Framework” Features</a:t>
            </a:r>
            <a:endParaRPr lang="en-US" sz="3200" dirty="0"/>
          </a:p>
        </p:txBody>
      </p:sp>
      <p:sp>
        <p:nvSpPr>
          <p:cNvPr id="4" name="Content Placeholder 3"/>
          <p:cNvSpPr>
            <a:spLocks noGrp="1"/>
          </p:cNvSpPr>
          <p:nvPr>
            <p:ph sz="half" idx="1"/>
          </p:nvPr>
        </p:nvSpPr>
        <p:spPr/>
        <p:txBody>
          <a:bodyPr>
            <a:normAutofit fontScale="70000" lnSpcReduction="20000"/>
          </a:bodyPr>
          <a:lstStyle/>
          <a:p>
            <a:r>
              <a:rPr lang="en-US" dirty="0" smtClean="0"/>
              <a:t>Cross Support</a:t>
            </a:r>
          </a:p>
          <a:p>
            <a:pPr lvl="1"/>
            <a:r>
              <a:rPr lang="en-US" dirty="0" smtClean="0"/>
              <a:t>Focus specifically on space communications cross support for </a:t>
            </a:r>
            <a:r>
              <a:rPr lang="en-US" dirty="0" smtClean="0">
                <a:solidFill>
                  <a:srgbClr val="000000"/>
                </a:solidFill>
              </a:rPr>
              <a:t>service planning, request, forward / return data delivery and accounting</a:t>
            </a:r>
          </a:p>
          <a:p>
            <a:pPr lvl="1"/>
            <a:r>
              <a:rPr lang="en-US" dirty="0" smtClean="0">
                <a:solidFill>
                  <a:srgbClr val="000000"/>
                </a:solidFill>
              </a:rPr>
              <a:t>Provides direct support for all space link service features</a:t>
            </a:r>
          </a:p>
          <a:p>
            <a:pPr lvl="1"/>
            <a:r>
              <a:rPr lang="en-US" dirty="0" smtClean="0">
                <a:solidFill>
                  <a:srgbClr val="000000"/>
                </a:solidFill>
              </a:rPr>
              <a:t>Concrete specs for SLE/CSTS service interfaces, defined SM </a:t>
            </a:r>
            <a:r>
              <a:rPr lang="en-US" dirty="0" smtClean="0"/>
              <a:t>messages, interaction patterns, and services, and data transfer services and behavior, including normative XML and ASN.1 bindings</a:t>
            </a:r>
          </a:p>
          <a:p>
            <a:pPr lvl="1"/>
            <a:r>
              <a:rPr lang="en-US" dirty="0" smtClean="0"/>
              <a:t>Rely upon underlying data transport layers, SMTP &amp; HTTP, TCP/IP are being used</a:t>
            </a:r>
          </a:p>
          <a:p>
            <a:pPr lvl="1"/>
            <a:r>
              <a:rPr lang="en-US" dirty="0" smtClean="0"/>
              <a:t>There is a formal data transport binding for SLE / CSTS to TCP/IP</a:t>
            </a:r>
          </a:p>
          <a:p>
            <a:pPr marL="457200" lvl="1" indent="0">
              <a:buNone/>
            </a:pPr>
            <a:endParaRPr lang="en-US" dirty="0"/>
          </a:p>
        </p:txBody>
      </p:sp>
      <p:sp>
        <p:nvSpPr>
          <p:cNvPr id="5" name="Content Placeholder 4"/>
          <p:cNvSpPr>
            <a:spLocks noGrp="1"/>
          </p:cNvSpPr>
          <p:nvPr>
            <p:ph sz="half" idx="2"/>
          </p:nvPr>
        </p:nvSpPr>
        <p:spPr/>
        <p:txBody>
          <a:bodyPr>
            <a:normAutofit fontScale="70000" lnSpcReduction="20000"/>
          </a:bodyPr>
          <a:lstStyle/>
          <a:p>
            <a:r>
              <a:rPr lang="en-US" dirty="0" smtClean="0"/>
              <a:t>Mission Operations</a:t>
            </a:r>
          </a:p>
          <a:p>
            <a:pPr lvl="1"/>
            <a:r>
              <a:rPr lang="en-US" dirty="0" smtClean="0"/>
              <a:t>Abstract set of services for common mission operations functions, largely terrestrial, but proposed for space</a:t>
            </a:r>
          </a:p>
          <a:p>
            <a:pPr lvl="1"/>
            <a:r>
              <a:rPr lang="en-US" dirty="0" smtClean="0"/>
              <a:t>Specifies an abstract message layer and common object model that may be generally applied in mission operations context</a:t>
            </a:r>
          </a:p>
          <a:p>
            <a:pPr lvl="1"/>
            <a:r>
              <a:rPr lang="en-US" dirty="0" smtClean="0"/>
              <a:t>Does not (yet) include either a concrete message spec, data representation binding, nor a data transport binding, these all must be specified separately</a:t>
            </a:r>
          </a:p>
          <a:p>
            <a:pPr lvl="1"/>
            <a:r>
              <a:rPr lang="en-US" dirty="0"/>
              <a:t>Require use of </a:t>
            </a:r>
            <a:r>
              <a:rPr lang="en-US" dirty="0" smtClean="0"/>
              <a:t>space links and cross </a:t>
            </a:r>
            <a:r>
              <a:rPr lang="en-US" dirty="0"/>
              <a:t>support services to </a:t>
            </a:r>
            <a:r>
              <a:rPr lang="en-US" dirty="0" smtClean="0"/>
              <a:t>plan for </a:t>
            </a:r>
            <a:r>
              <a:rPr lang="en-US" dirty="0" err="1" smtClean="0"/>
              <a:t>comm</a:t>
            </a:r>
            <a:r>
              <a:rPr lang="en-US" dirty="0" smtClean="0"/>
              <a:t> services, transmit </a:t>
            </a:r>
            <a:r>
              <a:rPr lang="en-US" dirty="0"/>
              <a:t>commands and </a:t>
            </a:r>
            <a:r>
              <a:rPr lang="en-US" dirty="0" smtClean="0"/>
              <a:t>data, </a:t>
            </a:r>
            <a:r>
              <a:rPr lang="en-US" dirty="0"/>
              <a:t>and receive </a:t>
            </a:r>
            <a:r>
              <a:rPr lang="en-US" dirty="0" smtClean="0"/>
              <a:t>telemetry, science, radiometric and accounting data</a:t>
            </a:r>
          </a:p>
          <a:p>
            <a:pPr marL="457200" lvl="1" indent="0">
              <a:buNone/>
            </a:pPr>
            <a:endParaRPr lang="en-US" dirty="0"/>
          </a:p>
        </p:txBody>
      </p:sp>
      <p:sp>
        <p:nvSpPr>
          <p:cNvPr id="3" name="Footer Placeholder 2"/>
          <p:cNvSpPr>
            <a:spLocks noGrp="1"/>
          </p:cNvSpPr>
          <p:nvPr>
            <p:ph type="ftr" sz="quarter" idx="11"/>
          </p:nvPr>
        </p:nvSpPr>
        <p:spPr/>
        <p:txBody>
          <a:bodyPr/>
          <a:lstStyle/>
          <a:p>
            <a:r>
              <a:rPr lang="en-US" dirty="0" smtClean="0"/>
              <a:t>CSS and MO Service Alignment</a:t>
            </a:r>
            <a:endParaRPr lang="en-US" dirty="0"/>
          </a:p>
        </p:txBody>
      </p:sp>
      <p:sp>
        <p:nvSpPr>
          <p:cNvPr id="6" name="Slide Number Placeholder 5"/>
          <p:cNvSpPr>
            <a:spLocks noGrp="1"/>
          </p:cNvSpPr>
          <p:nvPr>
            <p:ph type="sldNum" sz="quarter" idx="12"/>
          </p:nvPr>
        </p:nvSpPr>
        <p:spPr/>
        <p:txBody>
          <a:bodyPr/>
          <a:lstStyle/>
          <a:p>
            <a:fld id="{D1FBE08E-CDD4-944A-B191-20B68C61983B}" type="slidenum">
              <a:rPr lang="en-US" smtClean="0"/>
              <a:t>19</a:t>
            </a:fld>
            <a:endParaRPr lang="en-US"/>
          </a:p>
        </p:txBody>
      </p:sp>
    </p:spTree>
    <p:extLst>
      <p:ext uri="{BB962C8B-B14F-4D97-AF65-F5344CB8AC3E}">
        <p14:creationId xmlns:p14="http://schemas.microsoft.com/office/powerpoint/2010/main" val="8476308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CCSDS CSS &amp; SM&amp;C</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CCSDS has two sets of “services &amp; interfaces” that have been identified as having a possible overlap:</a:t>
            </a:r>
          </a:p>
          <a:p>
            <a:pPr lvl="1"/>
            <a:r>
              <a:rPr lang="en-US" dirty="0" smtClean="0"/>
              <a:t>Cross Support Services (CSS: SLE, CSTS, SM)</a:t>
            </a:r>
          </a:p>
          <a:p>
            <a:pPr lvl="1"/>
            <a:r>
              <a:rPr lang="en-US" dirty="0" smtClean="0"/>
              <a:t>Spacecraft Monitor and Control (SM&amp;C: mission operations).</a:t>
            </a:r>
          </a:p>
          <a:p>
            <a:r>
              <a:rPr lang="en-US" dirty="0" smtClean="0"/>
              <a:t>The CSS services are specifically designed for interoperable space link cross support, they are quite mature and the SLE services have been in use for years, implemented by many agencies.  </a:t>
            </a:r>
          </a:p>
          <a:p>
            <a:r>
              <a:rPr lang="en-US" dirty="0" smtClean="0"/>
              <a:t>The SM&amp;C services are designed in a general fashion for mission operations.  Parts of them have been prototyped over the years, using bi-lateral ICDs, but they do not yet have an interoperable set of specifications and they do not have any application layer services comparable to SLE or SM.</a:t>
            </a:r>
          </a:p>
          <a:p>
            <a:r>
              <a:rPr lang="en-US" dirty="0" smtClean="0"/>
              <a:t>SM&amp;C cannot now directly replace SLE and SM and asking that SLE, CSTS, and SM stop work, and change to this new, not yet mature, framework is </a:t>
            </a:r>
            <a:r>
              <a:rPr lang="en-US" dirty="0" smtClean="0"/>
              <a:t>problematic for several reasons</a:t>
            </a:r>
            <a:r>
              <a:rPr lang="en-US" dirty="0" smtClean="0"/>
              <a:t>.</a:t>
            </a:r>
            <a:endParaRPr lang="en-US" dirty="0" smtClean="0"/>
          </a:p>
          <a:p>
            <a:r>
              <a:rPr lang="en-US" dirty="0" smtClean="0"/>
              <a:t>This analysis explores this in more detail.</a:t>
            </a:r>
            <a:endParaRPr lang="en-US"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2</a:t>
            </a:fld>
            <a:endParaRPr lang="en-US"/>
          </a:p>
        </p:txBody>
      </p:sp>
    </p:spTree>
    <p:extLst>
      <p:ext uri="{BB962C8B-B14F-4D97-AF65-F5344CB8AC3E}">
        <p14:creationId xmlns:p14="http://schemas.microsoft.com/office/powerpoint/2010/main" val="25081377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534"/>
            <a:ext cx="8229600" cy="1143000"/>
          </a:xfrm>
        </p:spPr>
        <p:txBody>
          <a:bodyPr>
            <a:normAutofit fontScale="90000"/>
          </a:bodyPr>
          <a:lstStyle/>
          <a:p>
            <a:r>
              <a:rPr lang="en-US" dirty="0" smtClean="0"/>
              <a:t>MOIMS SM&amp;C Standards (core only)</a:t>
            </a:r>
            <a:endParaRPr lang="en-US" dirty="0"/>
          </a:p>
        </p:txBody>
      </p:sp>
      <p:sp>
        <p:nvSpPr>
          <p:cNvPr id="3" name="Content Placeholder 2"/>
          <p:cNvSpPr>
            <a:spLocks noGrp="1"/>
          </p:cNvSpPr>
          <p:nvPr>
            <p:ph idx="1"/>
          </p:nvPr>
        </p:nvSpPr>
        <p:spPr>
          <a:xfrm>
            <a:off x="457200" y="526559"/>
            <a:ext cx="8229600" cy="6122648"/>
          </a:xfrm>
        </p:spPr>
        <p:txBody>
          <a:bodyPr>
            <a:normAutofit fontScale="47500" lnSpcReduction="20000"/>
          </a:bodyPr>
          <a:lstStyle/>
          <a:p>
            <a:r>
              <a:rPr lang="en-US" b="1" dirty="0" smtClean="0"/>
              <a:t>Message Abstraction Layer (MAL, CCSDS 521.0-B-2)</a:t>
            </a:r>
          </a:p>
          <a:p>
            <a:pPr lvl="1"/>
            <a:r>
              <a:rPr lang="en-US" dirty="0" smtClean="0"/>
              <a:t>Abstract interfaces, services, and message types</a:t>
            </a:r>
          </a:p>
          <a:p>
            <a:pPr lvl="1"/>
            <a:r>
              <a:rPr lang="en-US" dirty="0" smtClean="0"/>
              <a:t>Transactions and state transitions</a:t>
            </a:r>
          </a:p>
          <a:p>
            <a:pPr lvl="1"/>
            <a:r>
              <a:rPr lang="en-US" dirty="0" smtClean="0"/>
              <a:t>Abstract message composition</a:t>
            </a:r>
          </a:p>
          <a:p>
            <a:pPr lvl="1"/>
            <a:r>
              <a:rPr lang="en-US" dirty="0" smtClean="0"/>
              <a:t>Message interaction patterns</a:t>
            </a:r>
          </a:p>
          <a:p>
            <a:pPr lvl="1"/>
            <a:r>
              <a:rPr lang="en-US" dirty="0" smtClean="0"/>
              <a:t>Abstract access interface and transport layer interface</a:t>
            </a:r>
          </a:p>
          <a:p>
            <a:pPr lvl="1"/>
            <a:r>
              <a:rPr lang="en-US" dirty="0" smtClean="0"/>
              <a:t>Require a “</a:t>
            </a:r>
            <a:r>
              <a:rPr lang="en-US" dirty="0"/>
              <a:t>transport mapping from the abstract MAL data structures into a specific and unambiguous encoding of the messages and to a defined and unambiguous mapping to a specific data transport </a:t>
            </a:r>
            <a:r>
              <a:rPr lang="en-US" dirty="0" smtClean="0"/>
              <a:t>”</a:t>
            </a:r>
          </a:p>
          <a:p>
            <a:pPr lvl="1"/>
            <a:r>
              <a:rPr lang="en-US" dirty="0" smtClean="0"/>
              <a:t>XML schema may be used as the “message body type”</a:t>
            </a:r>
          </a:p>
          <a:p>
            <a:r>
              <a:rPr lang="en-US" b="1" dirty="0" smtClean="0"/>
              <a:t>Common Object Model (COM, CCSDS 521.1-B-1)</a:t>
            </a:r>
          </a:p>
          <a:p>
            <a:pPr lvl="1"/>
            <a:r>
              <a:rPr lang="en-US" dirty="0" smtClean="0"/>
              <a:t>Abstract common object model (used in MAL) and abstract common services</a:t>
            </a:r>
          </a:p>
          <a:p>
            <a:pPr lvl="1"/>
            <a:r>
              <a:rPr lang="en-US" dirty="0" smtClean="0"/>
              <a:t>Objects have domain, types, relationships, unique identifiers and instances</a:t>
            </a:r>
          </a:p>
          <a:p>
            <a:pPr lvl="1"/>
            <a:r>
              <a:rPr lang="en-US" dirty="0" smtClean="0"/>
              <a:t>Services are event (publish), archive (CRUD), and activity tracking (progress signals)</a:t>
            </a:r>
          </a:p>
          <a:p>
            <a:pPr lvl="1"/>
            <a:r>
              <a:rPr lang="en-US" dirty="0" smtClean="0"/>
              <a:t>Activity / event chaining is described</a:t>
            </a:r>
          </a:p>
          <a:p>
            <a:pPr lvl="1"/>
            <a:r>
              <a:rPr lang="en-US" dirty="0" smtClean="0"/>
              <a:t>COM messages are described in terms of the MAL, and MAL fields are described in the COM</a:t>
            </a:r>
          </a:p>
          <a:p>
            <a:pPr lvl="1"/>
            <a:r>
              <a:rPr lang="en-US" dirty="0" smtClean="0"/>
              <a:t>There is a “normative” XML schema in SANA, but it is in the wrong place and ambiguous</a:t>
            </a:r>
          </a:p>
          <a:p>
            <a:r>
              <a:rPr lang="en-US" b="1" dirty="0" smtClean="0"/>
              <a:t>Common Services (CCSDS 522.1-R-2)</a:t>
            </a:r>
          </a:p>
          <a:p>
            <a:pPr lvl="1"/>
            <a:r>
              <a:rPr lang="en-US" dirty="0" smtClean="0"/>
              <a:t>Defined in this draft Blue Book </a:t>
            </a:r>
          </a:p>
          <a:p>
            <a:pPr lvl="1"/>
            <a:r>
              <a:rPr lang="en-US" dirty="0" smtClean="0"/>
              <a:t>Services are: Directory, Login, Service Configuration, Interaction, and Replay</a:t>
            </a:r>
          </a:p>
          <a:p>
            <a:pPr lvl="1"/>
            <a:r>
              <a:rPr lang="en-US" dirty="0" smtClean="0"/>
              <a:t>Abstract services that use MAL messages and COM objects</a:t>
            </a:r>
          </a:p>
          <a:p>
            <a:pPr lvl="1"/>
            <a:r>
              <a:rPr lang="en-US" dirty="0" smtClean="0"/>
              <a:t>There is not yet even a reference XML set of service specifications</a:t>
            </a:r>
          </a:p>
          <a:p>
            <a:r>
              <a:rPr lang="en-US" b="1" dirty="0" smtClean="0"/>
              <a:t>Service Management Application</a:t>
            </a:r>
          </a:p>
          <a:p>
            <a:pPr lvl="1"/>
            <a:r>
              <a:rPr lang="en-US" dirty="0" smtClean="0"/>
              <a:t>There is no service management application defined in the MORM (CCSDS 520.1-M-1)</a:t>
            </a:r>
          </a:p>
          <a:p>
            <a:pPr lvl="1"/>
            <a:r>
              <a:rPr lang="en-US" dirty="0" smtClean="0"/>
              <a:t>It might be part of the Planning function as referenced in the MO Service GB (CCSDS 520.0-G-3), but this is not clear and that is a Green Book</a:t>
            </a:r>
          </a:p>
          <a:p>
            <a:r>
              <a:rPr lang="en-US" b="1" dirty="0" smtClean="0"/>
              <a:t>Transport Layer</a:t>
            </a:r>
          </a:p>
          <a:p>
            <a:pPr lvl="1"/>
            <a:r>
              <a:rPr lang="en-US" dirty="0" smtClean="0"/>
              <a:t>The only concrete transport layer spec at this point is a draft Red Book (CCSDS 524.1-R-0.1) for the Space Packet Protocol (SPP)</a:t>
            </a:r>
          </a:p>
          <a:p>
            <a:pPr lvl="1"/>
            <a:r>
              <a:rPr lang="en-US" dirty="0" smtClean="0"/>
              <a:t>This provides a concrete binding from the MAL abstractions to the SPP packet structures, this requires a further mapping onto CCSDS space links or some other underlying transport or link protocol</a:t>
            </a:r>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20</a:t>
            </a:fld>
            <a:endParaRPr lang="en-US" dirty="0"/>
          </a:p>
        </p:txBody>
      </p:sp>
    </p:spTree>
    <p:extLst>
      <p:ext uri="{BB962C8B-B14F-4D97-AF65-F5344CB8AC3E}">
        <p14:creationId xmlns:p14="http://schemas.microsoft.com/office/powerpoint/2010/main" val="30115392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3-04-12 at 9.04.04 A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86" r="108" b="4391"/>
          <a:stretch/>
        </p:blipFill>
        <p:spPr>
          <a:xfrm>
            <a:off x="1456469" y="980446"/>
            <a:ext cx="5808110" cy="5521995"/>
          </a:xfrm>
        </p:spPr>
      </p:pic>
      <p:sp>
        <p:nvSpPr>
          <p:cNvPr id="2" name="Title 1"/>
          <p:cNvSpPr>
            <a:spLocks noGrp="1"/>
          </p:cNvSpPr>
          <p:nvPr>
            <p:ph type="title"/>
          </p:nvPr>
        </p:nvSpPr>
        <p:spPr>
          <a:xfrm>
            <a:off x="457200" y="-34308"/>
            <a:ext cx="8229600" cy="1143000"/>
          </a:xfrm>
        </p:spPr>
        <p:txBody>
          <a:bodyPr>
            <a:normAutofit fontScale="90000"/>
          </a:bodyPr>
          <a:lstStyle/>
          <a:p>
            <a:r>
              <a:rPr lang="en-US" dirty="0" smtClean="0"/>
              <a:t>The Nominal MO / MAL / SPP Mapping</a:t>
            </a:r>
            <a:br>
              <a:rPr lang="en-US" dirty="0" smtClean="0"/>
            </a:br>
            <a:r>
              <a:rPr lang="en-US" sz="3100" dirty="0" smtClean="0"/>
              <a:t>(From CCSDS 524.1-R-0.1 )</a:t>
            </a:r>
            <a:endParaRPr lang="en-US" sz="3100" dirty="0"/>
          </a:p>
        </p:txBody>
      </p:sp>
      <p:sp>
        <p:nvSpPr>
          <p:cNvPr id="3" name="Footer Placeholder 2"/>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21</a:t>
            </a:fld>
            <a:endParaRPr lang="en-US"/>
          </a:p>
        </p:txBody>
      </p:sp>
      <p:sp>
        <p:nvSpPr>
          <p:cNvPr id="6" name="Rectangle 5"/>
          <p:cNvSpPr/>
          <p:nvPr/>
        </p:nvSpPr>
        <p:spPr>
          <a:xfrm>
            <a:off x="7306911" y="5601998"/>
            <a:ext cx="1584378" cy="646331"/>
          </a:xfrm>
          <a:prstGeom prst="rect">
            <a:avLst/>
          </a:prstGeom>
        </p:spPr>
        <p:txBody>
          <a:bodyPr wrap="square">
            <a:spAutoFit/>
          </a:bodyPr>
          <a:lstStyle/>
          <a:p>
            <a:r>
              <a:rPr kumimoji="1" lang="en-US" sz="1200" b="1" dirty="0" smtClean="0">
                <a:solidFill>
                  <a:srgbClr val="FF0000"/>
                </a:solidFill>
                <a:ea typeface="ＭＳ Ｐゴシック" pitchFamily="34" charset="-128"/>
              </a:rPr>
              <a:t>Produces / consumes SPP packets, requires a transport protocol</a:t>
            </a:r>
            <a:endParaRPr lang="en-US" sz="1200" b="1" dirty="0">
              <a:solidFill>
                <a:srgbClr val="FF0000"/>
              </a:solidFill>
            </a:endParaRPr>
          </a:p>
        </p:txBody>
      </p:sp>
    </p:spTree>
    <p:extLst>
      <p:ext uri="{BB962C8B-B14F-4D97-AF65-F5344CB8AC3E}">
        <p14:creationId xmlns:p14="http://schemas.microsoft.com/office/powerpoint/2010/main" val="389650140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SM&amp;C use of the MAL</a:t>
            </a:r>
            <a:endParaRPr lang="en-US" dirty="0"/>
          </a:p>
        </p:txBody>
      </p:sp>
      <p:sp>
        <p:nvSpPr>
          <p:cNvPr id="3" name="Content Placeholder 2"/>
          <p:cNvSpPr>
            <a:spLocks noGrp="1"/>
          </p:cNvSpPr>
          <p:nvPr>
            <p:ph idx="1"/>
          </p:nvPr>
        </p:nvSpPr>
        <p:spPr>
          <a:xfrm>
            <a:off x="457200" y="1476380"/>
            <a:ext cx="8229600" cy="4955738"/>
          </a:xfrm>
        </p:spPr>
        <p:txBody>
          <a:bodyPr>
            <a:noAutofit/>
          </a:bodyPr>
          <a:lstStyle/>
          <a:p>
            <a:r>
              <a:rPr lang="en-US" sz="1400" dirty="0" smtClean="0"/>
              <a:t>The </a:t>
            </a:r>
            <a:r>
              <a:rPr lang="en-US" sz="1400" b="1" dirty="0" smtClean="0"/>
              <a:t>MAL</a:t>
            </a:r>
            <a:r>
              <a:rPr lang="en-US" sz="1400" dirty="0" smtClean="0"/>
              <a:t> defines abstract </a:t>
            </a:r>
            <a:r>
              <a:rPr lang="en-US" sz="1400" dirty="0"/>
              <a:t>interfaces, services, and message </a:t>
            </a:r>
            <a:r>
              <a:rPr lang="en-US" sz="1400" dirty="0" smtClean="0"/>
              <a:t>types; transactions </a:t>
            </a:r>
            <a:r>
              <a:rPr lang="en-US" sz="1400" dirty="0"/>
              <a:t>and </a:t>
            </a:r>
            <a:r>
              <a:rPr lang="en-US" sz="1400" dirty="0" smtClean="0"/>
              <a:t>associated state transitions; abstract data types &amp; message structures; and message </a:t>
            </a:r>
            <a:r>
              <a:rPr lang="en-US" sz="1400" dirty="0"/>
              <a:t>interaction </a:t>
            </a:r>
            <a:r>
              <a:rPr lang="en-US" sz="1400" dirty="0" smtClean="0"/>
              <a:t>patterns.  These are defined abstractly in a tabular form.</a:t>
            </a:r>
          </a:p>
          <a:p>
            <a:r>
              <a:rPr lang="en-US" sz="1400" dirty="0" smtClean="0"/>
              <a:t>The </a:t>
            </a:r>
            <a:r>
              <a:rPr lang="en-US" sz="1400" b="1" dirty="0" smtClean="0"/>
              <a:t>COM</a:t>
            </a:r>
            <a:r>
              <a:rPr lang="en-US" sz="1400" dirty="0" smtClean="0"/>
              <a:t> defines a common </a:t>
            </a:r>
            <a:r>
              <a:rPr lang="en-US" sz="1400" dirty="0"/>
              <a:t>object model (used in MAL) and </a:t>
            </a:r>
            <a:r>
              <a:rPr lang="en-US" sz="1400" dirty="0" smtClean="0"/>
              <a:t>a few abstract </a:t>
            </a:r>
            <a:r>
              <a:rPr lang="en-US" sz="1400" dirty="0"/>
              <a:t>common </a:t>
            </a:r>
            <a:r>
              <a:rPr lang="en-US" sz="1400" dirty="0" smtClean="0"/>
              <a:t>services.  Objects </a:t>
            </a:r>
            <a:r>
              <a:rPr lang="en-US" sz="1400" dirty="0"/>
              <a:t>have domain, types, relationships, unique identifiers and </a:t>
            </a:r>
            <a:r>
              <a:rPr lang="en-US" sz="1400" dirty="0" smtClean="0"/>
              <a:t>instances.  The common services </a:t>
            </a:r>
            <a:r>
              <a:rPr lang="en-US" sz="1400" dirty="0"/>
              <a:t>are event (publish), archive (CRUD), and activity tracking (progress signals</a:t>
            </a:r>
            <a:r>
              <a:rPr lang="en-US" sz="1400" dirty="0" smtClean="0"/>
              <a:t>).  COM service messages </a:t>
            </a:r>
            <a:r>
              <a:rPr lang="en-US" sz="1400" dirty="0"/>
              <a:t>are described in terms of the MAL, and MAL fields are described in the </a:t>
            </a:r>
            <a:r>
              <a:rPr lang="en-US" sz="1400" dirty="0" smtClean="0"/>
              <a:t>COM.</a:t>
            </a:r>
          </a:p>
          <a:p>
            <a:r>
              <a:rPr lang="en-US" sz="1400" dirty="0" smtClean="0"/>
              <a:t>In order to create an interoperable service a separate “</a:t>
            </a:r>
            <a:r>
              <a:rPr lang="en-US" sz="1400" b="1" dirty="0" smtClean="0"/>
              <a:t>technology mapping</a:t>
            </a:r>
            <a:r>
              <a:rPr lang="en-US" sz="1400" dirty="0" smtClean="0"/>
              <a:t>” must be defined.  The technology mapping </a:t>
            </a:r>
            <a:r>
              <a:rPr lang="en-US" sz="1400" dirty="0"/>
              <a:t>translates these abstract </a:t>
            </a:r>
            <a:r>
              <a:rPr lang="en-US" sz="1400" dirty="0" smtClean="0"/>
              <a:t>messages and data objects into </a:t>
            </a:r>
            <a:r>
              <a:rPr lang="en-US" sz="1400" dirty="0"/>
              <a:t>concrete message </a:t>
            </a:r>
            <a:r>
              <a:rPr lang="en-US" sz="1400" dirty="0" smtClean="0"/>
              <a:t>transfers with an “on-the-wire” bit representation.</a:t>
            </a:r>
            <a:endParaRPr lang="en-US" sz="1400" dirty="0"/>
          </a:p>
          <a:p>
            <a:r>
              <a:rPr lang="en-US" sz="1400" dirty="0" smtClean="0"/>
              <a:t>The </a:t>
            </a:r>
            <a:r>
              <a:rPr lang="en-US" sz="1400" dirty="0"/>
              <a:t>technology mappings must translate the concrete MAL service and message model into a specific protocol tied to specific protocol data units (PDU). The </a:t>
            </a:r>
            <a:r>
              <a:rPr lang="en-US" sz="1400" dirty="0" smtClean="0"/>
              <a:t>technology mapping recommendation </a:t>
            </a:r>
            <a:r>
              <a:rPr lang="en-US" sz="1400" dirty="0"/>
              <a:t>casts the MAL </a:t>
            </a:r>
            <a:r>
              <a:rPr lang="en-US" sz="1400" dirty="0" smtClean="0"/>
              <a:t>abstract data </a:t>
            </a:r>
            <a:r>
              <a:rPr lang="en-US" sz="1400" dirty="0"/>
              <a:t>types and messages into specific bit representations appropriate to that protocol</a:t>
            </a:r>
            <a:r>
              <a:rPr lang="en-US" sz="1400" dirty="0" smtClean="0"/>
              <a:t>.</a:t>
            </a:r>
          </a:p>
          <a:p>
            <a:r>
              <a:rPr lang="en-US" sz="1400" dirty="0" smtClean="0"/>
              <a:t>There </a:t>
            </a:r>
            <a:r>
              <a:rPr lang="en-US" sz="1400" dirty="0"/>
              <a:t>are </a:t>
            </a:r>
            <a:r>
              <a:rPr lang="en-US" sz="1400" dirty="0" smtClean="0"/>
              <a:t>is only one draft technology mapping that is available and that is to SPP.  SPP is a simple data structure suitable for use within a transport or link protocol such as TC or TCP/IP, but there is no spec for this binding.</a:t>
            </a:r>
          </a:p>
          <a:p>
            <a:r>
              <a:rPr lang="en-US" sz="1400" dirty="0" smtClean="0"/>
              <a:t>There are not yet any application services, such as R-AF or SM service request handling, built using the MAL, that could directly substitute for the existing SLE and SM services.  The services defined in the COM are defined in abstract terms in just a few pages, behavioral specifications are scant.</a:t>
            </a:r>
          </a:p>
          <a:p>
            <a:r>
              <a:rPr lang="en-US" sz="1400" dirty="0"/>
              <a:t>There is </a:t>
            </a:r>
            <a:r>
              <a:rPr lang="en-US" sz="1400" dirty="0" smtClean="0"/>
              <a:t>an XML schema for the MAL, but there is no </a:t>
            </a:r>
            <a:r>
              <a:rPr lang="en-US" sz="1400" dirty="0"/>
              <a:t>directly transformable specification for SM&amp;</a:t>
            </a:r>
            <a:r>
              <a:rPr lang="en-US" sz="1400" dirty="0" smtClean="0"/>
              <a:t>C services </a:t>
            </a:r>
            <a:r>
              <a:rPr lang="en-US" sz="1400" dirty="0"/>
              <a:t>as there is for </a:t>
            </a:r>
            <a:r>
              <a:rPr lang="en-US" sz="1400" dirty="0" smtClean="0"/>
              <a:t>SLE; any service </a:t>
            </a:r>
            <a:r>
              <a:rPr lang="en-US" sz="1400" dirty="0"/>
              <a:t>must be programmed </a:t>
            </a:r>
            <a:r>
              <a:rPr lang="en-US" sz="1400" dirty="0" smtClean="0"/>
              <a:t>by hand based </a:t>
            </a:r>
            <a:r>
              <a:rPr lang="en-US" sz="1400" dirty="0"/>
              <a:t>on these three documents</a:t>
            </a:r>
            <a:r>
              <a:rPr lang="en-US" sz="1400" dirty="0" smtClean="0"/>
              <a:t>.  </a:t>
            </a:r>
            <a:endParaRPr lang="en-US" sz="1400" dirty="0"/>
          </a:p>
          <a:p>
            <a:endParaRPr lang="en-US" sz="1400"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22</a:t>
            </a:fld>
            <a:endParaRPr lang="en-US"/>
          </a:p>
        </p:txBody>
      </p:sp>
    </p:spTree>
    <p:extLst>
      <p:ext uri="{BB962C8B-B14F-4D97-AF65-F5344CB8AC3E}">
        <p14:creationId xmlns:p14="http://schemas.microsoft.com/office/powerpoint/2010/main" val="30370061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378"/>
            <a:ext cx="8229600" cy="984942"/>
          </a:xfrm>
        </p:spPr>
        <p:txBody>
          <a:bodyPr>
            <a:normAutofit fontScale="90000"/>
          </a:bodyPr>
          <a:lstStyle/>
          <a:p>
            <a:r>
              <a:rPr lang="en-US" dirty="0" smtClean="0"/>
              <a:t>Feedback from </a:t>
            </a:r>
            <a:r>
              <a:rPr lang="en-US" dirty="0" err="1" smtClean="0"/>
              <a:t>Merri</a:t>
            </a:r>
            <a:r>
              <a:rPr lang="en-US" dirty="0" smtClean="0"/>
              <a:t> on CSS Standards</a:t>
            </a:r>
            <a:endParaRPr lang="en-US" dirty="0"/>
          </a:p>
        </p:txBody>
      </p:sp>
      <p:sp>
        <p:nvSpPr>
          <p:cNvPr id="3" name="Content Placeholder 2"/>
          <p:cNvSpPr>
            <a:spLocks noGrp="1"/>
          </p:cNvSpPr>
          <p:nvPr>
            <p:ph idx="1"/>
          </p:nvPr>
        </p:nvSpPr>
        <p:spPr>
          <a:xfrm>
            <a:off x="457200" y="939523"/>
            <a:ext cx="8229600" cy="5492593"/>
          </a:xfrm>
        </p:spPr>
        <p:txBody>
          <a:bodyPr>
            <a:noAutofit/>
          </a:bodyPr>
          <a:lstStyle/>
          <a:p>
            <a:r>
              <a:rPr lang="en-US" sz="1600" dirty="0"/>
              <a:t>The CSTS specification framework, is envisaged as a </a:t>
            </a:r>
            <a:r>
              <a:rPr lang="en-US" sz="1600" u="sng" dirty="0"/>
              <a:t>generic service specification framework </a:t>
            </a:r>
            <a:r>
              <a:rPr lang="en-US" sz="1600" dirty="0"/>
              <a:t>for specification of services in a communication technology (protocol and encoding) agnostic manner. </a:t>
            </a:r>
            <a:r>
              <a:rPr lang="en-US" sz="1600" dirty="0" smtClean="0"/>
              <a:t> </a:t>
            </a:r>
            <a:r>
              <a:rPr lang="en-US" sz="1600" dirty="0" smtClean="0">
                <a:solidFill>
                  <a:srgbClr val="FF0000"/>
                </a:solidFill>
              </a:rPr>
              <a:t>(Not accurate, CSTS has a specific interoperable binding)</a:t>
            </a:r>
          </a:p>
          <a:p>
            <a:r>
              <a:rPr lang="en-US" sz="1600" dirty="0" smtClean="0"/>
              <a:t>The </a:t>
            </a:r>
            <a:r>
              <a:rPr lang="en-US" sz="1600" dirty="0"/>
              <a:t>CCSDS MO Framework, has the same objective. Hence it seems there is a </a:t>
            </a:r>
            <a:r>
              <a:rPr lang="en-US" sz="1600" u="sng" dirty="0"/>
              <a:t>conceptual overlap</a:t>
            </a:r>
            <a:r>
              <a:rPr lang="en-US" sz="1600" dirty="0"/>
              <a:t> between these two generic CCSDS service frameworks. </a:t>
            </a:r>
            <a:r>
              <a:rPr lang="en-US" sz="1600" dirty="0" smtClean="0"/>
              <a:t> </a:t>
            </a:r>
            <a:r>
              <a:rPr lang="en-US" sz="1600" dirty="0" smtClean="0">
                <a:solidFill>
                  <a:srgbClr val="FF0000"/>
                </a:solidFill>
              </a:rPr>
              <a:t>(Conceptual is the key)</a:t>
            </a:r>
          </a:p>
          <a:p>
            <a:r>
              <a:rPr lang="en-US" sz="1600" dirty="0" smtClean="0"/>
              <a:t>Looking </a:t>
            </a:r>
            <a:r>
              <a:rPr lang="en-US" sz="1600" dirty="0"/>
              <a:t>into the concrete envisaged CSTS services such as the Monitoring Data Cross Support  Transfer service (currently available as Draft) makes this overlap more evident as it compares very much to CCSDS MO M&amp;C service specifications (Parameter and Aggregation Services). </a:t>
            </a:r>
            <a:r>
              <a:rPr lang="en-US" sz="1600" dirty="0" smtClean="0">
                <a:solidFill>
                  <a:srgbClr val="FF0000"/>
                </a:solidFill>
              </a:rPr>
              <a:t>(These services are weakly specified in SM&amp;C).</a:t>
            </a:r>
            <a:endParaRPr lang="en-US" sz="1600" dirty="0" smtClean="0"/>
          </a:p>
          <a:p>
            <a:r>
              <a:rPr lang="en-US" sz="1600" dirty="0" smtClean="0"/>
              <a:t>It </a:t>
            </a:r>
            <a:r>
              <a:rPr lang="en-US" sz="1600" dirty="0"/>
              <a:t>is therefore recommended to clarify the relation between the two service frameworks at conceptual level and the relation between the envisaged concrete </a:t>
            </a:r>
            <a:r>
              <a:rPr lang="en-US" sz="1600" dirty="0" smtClean="0"/>
              <a:t>CSTS </a:t>
            </a:r>
            <a:r>
              <a:rPr lang="en-US" sz="1600" dirty="0"/>
              <a:t>services to MO M&amp;C </a:t>
            </a:r>
            <a:r>
              <a:rPr lang="en-US" sz="1600" dirty="0" smtClean="0"/>
              <a:t>services. </a:t>
            </a:r>
            <a:r>
              <a:rPr lang="en-US" sz="1600" dirty="0" smtClean="0">
                <a:solidFill>
                  <a:srgbClr val="FF0000"/>
                </a:solidFill>
              </a:rPr>
              <a:t>(This </a:t>
            </a:r>
            <a:r>
              <a:rPr lang="en-US" sz="1600" dirty="0" smtClean="0">
                <a:solidFill>
                  <a:srgbClr val="FF0000"/>
                </a:solidFill>
              </a:rPr>
              <a:t>is already stated, see </a:t>
            </a:r>
            <a:r>
              <a:rPr lang="en-US" sz="1600" dirty="0" err="1" smtClean="0">
                <a:solidFill>
                  <a:srgbClr val="FF0000"/>
                </a:solidFill>
              </a:rPr>
              <a:t>pgs</a:t>
            </a:r>
            <a:r>
              <a:rPr lang="en-US" sz="1600" dirty="0" smtClean="0">
                <a:solidFill>
                  <a:srgbClr val="FF0000"/>
                </a:solidFill>
              </a:rPr>
              <a:t> 3 &amp; 4, including an SM&amp;C relationship chart)</a:t>
            </a:r>
          </a:p>
          <a:p>
            <a:r>
              <a:rPr lang="en-US" sz="1600" dirty="0" smtClean="0"/>
              <a:t>Other materials stated this:</a:t>
            </a:r>
          </a:p>
          <a:p>
            <a:pPr lvl="1"/>
            <a:r>
              <a:rPr lang="en-US" sz="1400" dirty="0" smtClean="0"/>
              <a:t>… this </a:t>
            </a:r>
            <a:r>
              <a:rPr lang="en-US" sz="1400" dirty="0"/>
              <a:t>shows that the interfaces for Transfer Services and MD-CSTS are completely different and there is little justification to keep them with the Transfer Services. The same holds true for TD-CSTS. </a:t>
            </a:r>
          </a:p>
          <a:p>
            <a:pPr lvl="1"/>
            <a:r>
              <a:rPr lang="en-US" sz="1400" dirty="0"/>
              <a:t>Clearly, CCSDS could have specific service definitions for MD and TD, but this will be largely inelegant and not a well engineered solution. </a:t>
            </a:r>
            <a:endParaRPr lang="en-US" sz="1400" dirty="0" smtClean="0"/>
          </a:p>
          <a:p>
            <a:pPr lvl="1"/>
            <a:r>
              <a:rPr lang="en-US" sz="1400" dirty="0" smtClean="0">
                <a:solidFill>
                  <a:srgbClr val="FF0000"/>
                </a:solidFill>
              </a:rPr>
              <a:t>CCSDS has been on a path to define the CSTS framework, and several services built upon it, for a few years now.  The FW spec is mature and MD and TD drafts </a:t>
            </a:r>
            <a:r>
              <a:rPr lang="en-US" sz="1400" dirty="0" smtClean="0">
                <a:solidFill>
                  <a:srgbClr val="FF0000"/>
                </a:solidFill>
              </a:rPr>
              <a:t>exist and are out for agency review.  </a:t>
            </a:r>
            <a:endParaRPr lang="en-US" sz="1400" dirty="0" smtClean="0">
              <a:solidFill>
                <a:srgbClr val="FF0000"/>
              </a:solidFill>
            </a:endParaRPr>
          </a:p>
          <a:p>
            <a:pPr lvl="1"/>
            <a:r>
              <a:rPr lang="en-US" sz="1400" dirty="0" smtClean="0">
                <a:solidFill>
                  <a:srgbClr val="FF0000"/>
                </a:solidFill>
              </a:rPr>
              <a:t>CCSDS </a:t>
            </a:r>
            <a:r>
              <a:rPr lang="en-US" sz="1400" dirty="0" smtClean="0">
                <a:solidFill>
                  <a:srgbClr val="FF0000"/>
                </a:solidFill>
              </a:rPr>
              <a:t>needs </a:t>
            </a:r>
            <a:r>
              <a:rPr lang="en-US" sz="1400" dirty="0" smtClean="0">
                <a:solidFill>
                  <a:srgbClr val="FF0000"/>
                </a:solidFill>
              </a:rPr>
              <a:t>the FW spec for these services, for SC, and for Forward frame (and RUFT </a:t>
            </a:r>
            <a:r>
              <a:rPr lang="en-US" sz="1400" dirty="0" smtClean="0">
                <a:solidFill>
                  <a:srgbClr val="FF0000"/>
                </a:solidFill>
              </a:rPr>
              <a:t>if </a:t>
            </a:r>
            <a:r>
              <a:rPr lang="en-US" sz="1400" dirty="0" smtClean="0">
                <a:solidFill>
                  <a:srgbClr val="FF0000"/>
                </a:solidFill>
              </a:rPr>
              <a:t>desired).  Agencies therefor must implement the CSTS FW if they want to be compliant.  SMC&amp; cannot do all these jobs.  So requiring SM&amp;C is an added burden on the users over and above the </a:t>
            </a:r>
            <a:r>
              <a:rPr lang="en-US" sz="1400" dirty="0" smtClean="0">
                <a:solidFill>
                  <a:srgbClr val="FF0000"/>
                </a:solidFill>
              </a:rPr>
              <a:t>CSTS.</a:t>
            </a:r>
            <a:endParaRPr lang="en-US" sz="1400" dirty="0">
              <a:solidFill>
                <a:srgbClr val="FF0000"/>
              </a:solidFill>
            </a:endParaRPr>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23</a:t>
            </a:fld>
            <a:endParaRPr lang="en-US"/>
          </a:p>
        </p:txBody>
      </p:sp>
    </p:spTree>
    <p:extLst>
      <p:ext uri="{BB962C8B-B14F-4D97-AF65-F5344CB8AC3E}">
        <p14:creationId xmlns:p14="http://schemas.microsoft.com/office/powerpoint/2010/main" val="390292743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eaLnBrk="0" hangingPunct="0">
              <a:defRPr sz="2400" b="1">
                <a:solidFill>
                  <a:schemeClr val="tx1"/>
                </a:solidFill>
                <a:latin typeface="Arial" charset="0"/>
                <a:ea typeface="ＭＳ Ｐゴシック" charset="0"/>
                <a:cs typeface="ＭＳ Ｐゴシック" charset="0"/>
              </a:defRPr>
            </a:lvl1pPr>
            <a:lvl2pPr marL="37931725" indent="-37474525" defTabSz="820738"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sz="1000" b="0">
                <a:solidFill>
                  <a:srgbClr val="333399"/>
                </a:solidFill>
              </a:rPr>
              <a:t>30 Sep 2009</a:t>
            </a:r>
          </a:p>
        </p:txBody>
      </p:sp>
      <p:sp>
        <p:nvSpPr>
          <p:cNvPr id="46083" name="Rectangle 2"/>
          <p:cNvSpPr>
            <a:spLocks noGrp="1" noChangeArrowheads="1"/>
          </p:cNvSpPr>
          <p:nvPr>
            <p:ph type="title"/>
          </p:nvPr>
        </p:nvSpPr>
        <p:spPr bwMode="auto">
          <a:xfrm>
            <a:off x="4572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a:bodyPr>
          <a:lstStyle/>
          <a:p>
            <a:r>
              <a:rPr lang="en-US" sz="3200" dirty="0">
                <a:latin typeface="Arial" charset="0"/>
                <a:ea typeface="ＭＳ Ｐゴシック" charset="0"/>
                <a:cs typeface="ＭＳ Ｐゴシック" charset="0"/>
              </a:rPr>
              <a:t>General Recommendations to SM&amp;C</a:t>
            </a:r>
          </a:p>
        </p:txBody>
      </p:sp>
      <p:sp>
        <p:nvSpPr>
          <p:cNvPr id="46084" name="Rectangle 3"/>
          <p:cNvSpPr>
            <a:spLocks noGrp="1" noChangeArrowheads="1"/>
          </p:cNvSpPr>
          <p:nvPr>
            <p:ph type="body" idx="1"/>
          </p:nvPr>
        </p:nvSpPr>
        <p:spPr bwMode="auto">
          <a:xfrm>
            <a:off x="623888" y="1066800"/>
            <a:ext cx="8015287"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92500" lnSpcReduction="10000"/>
          </a:bodyPr>
          <a:lstStyle/>
          <a:p>
            <a:r>
              <a:rPr lang="en-US" sz="1800">
                <a:solidFill>
                  <a:srgbClr val="FF0000"/>
                </a:solidFill>
                <a:latin typeface="Arial" charset="0"/>
                <a:ea typeface="ＭＳ Ｐゴシック" charset="0"/>
                <a:cs typeface="ＭＳ Ｐゴシック" charset="0"/>
              </a:rPr>
              <a:t>Adopt </a:t>
            </a:r>
            <a:r>
              <a:rPr lang="en-US" sz="1800">
                <a:latin typeface="Arial" charset="0"/>
                <a:ea typeface="ＭＳ Ｐゴシック" charset="0"/>
                <a:cs typeface="ＭＳ Ｐゴシック" charset="0"/>
              </a:rPr>
              <a:t>existing interoperable CCSDS standards, services, and protocols wherever they exist, are in development, or are planned.  </a:t>
            </a:r>
          </a:p>
          <a:p>
            <a:pPr lvl="1"/>
            <a:r>
              <a:rPr lang="en-US" sz="1400">
                <a:latin typeface="Arial" charset="0"/>
                <a:ea typeface="ＭＳ Ｐゴシック" charset="0"/>
              </a:rPr>
              <a:t>See following page for specific recommendations</a:t>
            </a:r>
          </a:p>
          <a:p>
            <a:pPr lvl="1"/>
            <a:r>
              <a:rPr lang="en-US" sz="1400">
                <a:solidFill>
                  <a:srgbClr val="FF0000"/>
                </a:solidFill>
                <a:latin typeface="Arial" charset="0"/>
                <a:ea typeface="ＭＳ Ｐゴシック" charset="0"/>
              </a:rPr>
              <a:t>Adoption </a:t>
            </a:r>
            <a:r>
              <a:rPr lang="en-US" sz="1400">
                <a:latin typeface="Arial" charset="0"/>
                <a:ea typeface="ＭＳ Ｐゴシック" charset="0"/>
              </a:rPr>
              <a:t>means to clearly define the relationship between SM&amp;C and existing or planned specifications, such that use of and dependencies on these services and protocols is clearly identified in the SM&amp;C concepts, and in subsequent specs </a:t>
            </a:r>
          </a:p>
          <a:p>
            <a:pPr lvl="1"/>
            <a:r>
              <a:rPr lang="en-US" sz="1400">
                <a:latin typeface="Arial" charset="0"/>
                <a:ea typeface="ＭＳ Ｐゴシック" charset="0"/>
              </a:rPr>
              <a:t>Note: adoption may be done by direct integration of these other interfaces and protocols or accomplished by use of proxies at the boundary of SM&amp;C functionality</a:t>
            </a:r>
          </a:p>
          <a:p>
            <a:endParaRPr lang="en-US" sz="1800">
              <a:latin typeface="Arial" charset="0"/>
              <a:ea typeface="ＭＳ Ｐゴシック" charset="0"/>
              <a:cs typeface="ＭＳ Ｐゴシック" charset="0"/>
            </a:endParaRPr>
          </a:p>
          <a:p>
            <a:r>
              <a:rPr lang="en-US" sz="1800">
                <a:latin typeface="Arial" charset="0"/>
                <a:ea typeface="ＭＳ Ｐゴシック" charset="0"/>
                <a:cs typeface="ＭＳ Ｐゴシック" charset="0"/>
              </a:rPr>
              <a:t>Work actively to </a:t>
            </a:r>
            <a:r>
              <a:rPr lang="en-US" sz="1800">
                <a:solidFill>
                  <a:srgbClr val="FF0000"/>
                </a:solidFill>
                <a:latin typeface="Arial" charset="0"/>
                <a:ea typeface="ＭＳ Ｐゴシック" charset="0"/>
                <a:cs typeface="ＭＳ Ｐゴシック" charset="0"/>
              </a:rPr>
              <a:t>harmonize </a:t>
            </a:r>
            <a:r>
              <a:rPr lang="en-US" sz="1800">
                <a:latin typeface="Arial" charset="0"/>
                <a:ea typeface="ＭＳ Ｐゴシック" charset="0"/>
                <a:cs typeface="ＭＳ Ｐゴシック" charset="0"/>
              </a:rPr>
              <a:t>MOIMS SM&amp;C with other Area and WG activities (CSS, SOIS, SIS, SEA) where overlaps exist</a:t>
            </a:r>
          </a:p>
          <a:p>
            <a:pPr lvl="1"/>
            <a:r>
              <a:rPr lang="en-US" sz="1400">
                <a:solidFill>
                  <a:srgbClr val="FF0000"/>
                </a:solidFill>
                <a:latin typeface="Arial" charset="0"/>
                <a:ea typeface="ＭＳ Ｐゴシック" charset="0"/>
              </a:rPr>
              <a:t>Harmonize </a:t>
            </a:r>
            <a:r>
              <a:rPr lang="en-US" sz="1400">
                <a:latin typeface="Arial" charset="0"/>
                <a:ea typeface="ＭＳ Ｐゴシック" charset="0"/>
              </a:rPr>
              <a:t>means to bring two different things that already exist into alignment as a negotiation, appropriate when when one or both parties already have solid positions nailed down </a:t>
            </a:r>
          </a:p>
          <a:p>
            <a:endParaRPr lang="en-US" sz="1800">
              <a:latin typeface="Arial" charset="0"/>
              <a:ea typeface="ＭＳ Ｐゴシック" charset="0"/>
              <a:cs typeface="ＭＳ Ｐゴシック" charset="0"/>
            </a:endParaRPr>
          </a:p>
          <a:p>
            <a:r>
              <a:rPr lang="en-US" sz="1800">
                <a:solidFill>
                  <a:srgbClr val="FF0000"/>
                </a:solidFill>
                <a:latin typeface="Arial" charset="0"/>
                <a:ea typeface="ＭＳ Ｐゴシック" charset="0"/>
                <a:cs typeface="ＭＳ Ｐゴシック" charset="0"/>
              </a:rPr>
              <a:t>Collaborate </a:t>
            </a:r>
            <a:r>
              <a:rPr lang="en-US" sz="1800">
                <a:latin typeface="Arial" charset="0"/>
                <a:ea typeface="ＭＳ Ｐゴシック" charset="0"/>
                <a:cs typeface="ＭＳ Ｐゴシック" charset="0"/>
              </a:rPr>
              <a:t>actively with other WGs to define agreed requirements and to ensure that maturing standards meet agreed requirements</a:t>
            </a:r>
          </a:p>
          <a:p>
            <a:pPr lvl="1"/>
            <a:r>
              <a:rPr lang="en-US" sz="1400">
                <a:solidFill>
                  <a:srgbClr val="FF0000"/>
                </a:solidFill>
                <a:latin typeface="Arial" charset="0"/>
                <a:ea typeface="ＭＳ Ｐゴシック" charset="0"/>
              </a:rPr>
              <a:t>Collaborate </a:t>
            </a:r>
            <a:r>
              <a:rPr lang="en-US" sz="1400">
                <a:latin typeface="Arial" charset="0"/>
                <a:ea typeface="ＭＳ Ｐゴシック" charset="0"/>
              </a:rPr>
              <a:t>implies some joint work on the parts of both WGs to clarify what was ill specified or unexplored territory, appropriate when all positions are still relatively flexible </a:t>
            </a:r>
          </a:p>
          <a:p>
            <a:endParaRPr lang="en-US" sz="1800">
              <a:latin typeface="Arial" charset="0"/>
              <a:ea typeface="ＭＳ Ｐゴシック" charset="0"/>
              <a:cs typeface="ＭＳ Ｐゴシック" charset="0"/>
            </a:endParaRPr>
          </a:p>
          <a:p>
            <a:r>
              <a:rPr lang="en-US" sz="1800">
                <a:latin typeface="Arial" charset="0"/>
                <a:ea typeface="ＭＳ Ｐゴシック" charset="0"/>
                <a:cs typeface="ＭＳ Ｐゴシック" charset="0"/>
              </a:rPr>
              <a:t>Ensure that the SM&amp;C standards have adequately defined interoperability protocols and cross support interfaces</a:t>
            </a:r>
          </a:p>
        </p:txBody>
      </p:sp>
    </p:spTree>
    <p:extLst>
      <p:ext uri="{BB962C8B-B14F-4D97-AF65-F5344CB8AC3E}">
        <p14:creationId xmlns:p14="http://schemas.microsoft.com/office/powerpoint/2010/main" val="129175428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188"/>
          </a:xfrm>
        </p:spPr>
        <p:txBody>
          <a:bodyPr wrap="square" lIns="91440" tIns="45720" rIns="91440" bIns="45720" numCol="1" anchor="t" anchorCtr="0" compatLnSpc="1">
            <a:prstTxWarp prst="textNoShape">
              <a:avLst/>
            </a:prstTxWarp>
            <a:normAutofit fontScale="90000"/>
          </a:bodyPr>
          <a:lstStyle/>
          <a:p>
            <a:r>
              <a:rPr lang="en-US" sz="2300">
                <a:latin typeface="Arial" charset="0"/>
                <a:ea typeface="ＭＳ Ｐゴシック" charset="0"/>
                <a:cs typeface="ＭＳ Ｐゴシック" charset="0"/>
              </a:rPr>
              <a:t>Pietras</a:t>
            </a:r>
            <a:r>
              <a:rPr lang="ja-JP" altLang="en-US" sz="2300">
                <a:latin typeface="Arial" charset="0"/>
                <a:ea typeface="ＭＳ Ｐゴシック" charset="0"/>
                <a:cs typeface="ＭＳ Ｐゴシック" charset="0"/>
              </a:rPr>
              <a:t>’</a:t>
            </a:r>
            <a:r>
              <a:rPr lang="en-US" sz="2300">
                <a:latin typeface="Arial" charset="0"/>
                <a:ea typeface="ＭＳ Ｐゴシック" charset="0"/>
                <a:cs typeface="ＭＳ Ｐゴシック" charset="0"/>
              </a:rPr>
              <a:t> SM&amp;C and CSS diagram</a:t>
            </a:r>
            <a:br>
              <a:rPr lang="en-US" sz="2300">
                <a:latin typeface="Arial" charset="0"/>
                <a:ea typeface="ＭＳ Ｐゴシック" charset="0"/>
                <a:cs typeface="ＭＳ Ｐゴシック" charset="0"/>
              </a:rPr>
            </a:br>
            <a:r>
              <a:rPr lang="en-US" sz="2300">
                <a:latin typeface="Arial" charset="0"/>
                <a:ea typeface="ＭＳ Ｐゴシック" charset="0"/>
                <a:cs typeface="ＭＳ Ｐゴシック" charset="0"/>
              </a:rPr>
              <a:t>8 March 2007 Telecon Notes</a:t>
            </a:r>
            <a:br>
              <a:rPr lang="en-US" sz="2300">
                <a:latin typeface="Arial" charset="0"/>
                <a:ea typeface="ＭＳ Ｐゴシック" charset="0"/>
                <a:cs typeface="ＭＳ Ｐゴシック" charset="0"/>
              </a:rPr>
            </a:br>
            <a:endParaRPr lang="en-US" sz="2300">
              <a:latin typeface="Arial" charset="0"/>
              <a:ea typeface="ＭＳ Ｐゴシック" charset="0"/>
              <a:cs typeface="ＭＳ Ｐゴシック" charset="0"/>
            </a:endParaRPr>
          </a:p>
        </p:txBody>
      </p:sp>
      <p:sp>
        <p:nvSpPr>
          <p:cNvPr id="5" name="Oval 4"/>
          <p:cNvSpPr/>
          <p:nvPr/>
        </p:nvSpPr>
        <p:spPr>
          <a:xfrm>
            <a:off x="990600" y="5183188"/>
            <a:ext cx="1273175" cy="503237"/>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Onboard Software Management</a:t>
            </a:r>
          </a:p>
        </p:txBody>
      </p:sp>
      <p:sp>
        <p:nvSpPr>
          <p:cNvPr id="6" name="Oval 5"/>
          <p:cNvSpPr/>
          <p:nvPr/>
        </p:nvSpPr>
        <p:spPr>
          <a:xfrm>
            <a:off x="930275" y="5894388"/>
            <a:ext cx="1349375" cy="53975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Onboard Data Product Management</a:t>
            </a:r>
          </a:p>
        </p:txBody>
      </p:sp>
      <p:sp>
        <p:nvSpPr>
          <p:cNvPr id="7" name="Oval 6"/>
          <p:cNvSpPr/>
          <p:nvPr/>
        </p:nvSpPr>
        <p:spPr>
          <a:xfrm>
            <a:off x="1042988" y="4470400"/>
            <a:ext cx="1144587" cy="50482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Onboard</a:t>
            </a:r>
          </a:p>
          <a:p>
            <a:pPr algn="ctr">
              <a:defRPr/>
            </a:pPr>
            <a:r>
              <a:rPr lang="en-US" sz="900" dirty="0">
                <a:latin typeface="Arial"/>
                <a:cs typeface="Arial"/>
              </a:rPr>
              <a:t>M&amp;C</a:t>
            </a:r>
          </a:p>
        </p:txBody>
      </p:sp>
      <p:sp>
        <p:nvSpPr>
          <p:cNvPr id="8" name="Oval 7"/>
          <p:cNvSpPr/>
          <p:nvPr/>
        </p:nvSpPr>
        <p:spPr>
          <a:xfrm>
            <a:off x="1042988" y="3644900"/>
            <a:ext cx="1144587" cy="503238"/>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Onboard</a:t>
            </a:r>
          </a:p>
          <a:p>
            <a:pPr algn="ctr">
              <a:defRPr/>
            </a:pPr>
            <a:r>
              <a:rPr lang="en-US" sz="900" dirty="0">
                <a:latin typeface="Arial"/>
                <a:cs typeface="Arial"/>
              </a:rPr>
              <a:t>Schedule</a:t>
            </a:r>
          </a:p>
          <a:p>
            <a:pPr algn="ctr">
              <a:defRPr/>
            </a:pPr>
            <a:r>
              <a:rPr lang="en-US" sz="900" dirty="0">
                <a:latin typeface="Arial"/>
                <a:cs typeface="Arial"/>
              </a:rPr>
              <a:t>Execution</a:t>
            </a:r>
          </a:p>
        </p:txBody>
      </p:sp>
      <p:sp>
        <p:nvSpPr>
          <p:cNvPr id="9" name="Oval 8"/>
          <p:cNvSpPr/>
          <p:nvPr/>
        </p:nvSpPr>
        <p:spPr>
          <a:xfrm>
            <a:off x="2684463" y="3836988"/>
            <a:ext cx="1330325" cy="503237"/>
          </a:xfrm>
          <a:prstGeom prst="ellipse">
            <a:avLst/>
          </a:prstGeom>
          <a:solidFill>
            <a:srgbClr val="F2974A"/>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Complex</a:t>
            </a:r>
          </a:p>
          <a:p>
            <a:pPr algn="ctr">
              <a:defRPr/>
            </a:pPr>
            <a:r>
              <a:rPr lang="en-US" sz="900" dirty="0">
                <a:latin typeface="Arial"/>
                <a:cs typeface="Arial"/>
              </a:rPr>
              <a:t>Management</a:t>
            </a:r>
          </a:p>
          <a:p>
            <a:pPr algn="ctr">
              <a:defRPr/>
            </a:pPr>
            <a:r>
              <a:rPr lang="en-US" sz="900" dirty="0">
                <a:latin typeface="Arial"/>
                <a:cs typeface="Arial"/>
              </a:rPr>
              <a:t>(CM) (CS)</a:t>
            </a:r>
          </a:p>
        </p:txBody>
      </p:sp>
      <p:sp>
        <p:nvSpPr>
          <p:cNvPr id="10" name="Oval 9"/>
          <p:cNvSpPr/>
          <p:nvPr/>
        </p:nvSpPr>
        <p:spPr>
          <a:xfrm>
            <a:off x="2768600" y="4799013"/>
            <a:ext cx="1146175" cy="504825"/>
          </a:xfrm>
          <a:prstGeom prst="ellipse">
            <a:avLst/>
          </a:prstGeom>
          <a:solidFill>
            <a:srgbClr val="F2974A"/>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SL </a:t>
            </a:r>
            <a:r>
              <a:rPr lang="en-US" sz="900" dirty="0" err="1">
                <a:latin typeface="Arial"/>
                <a:cs typeface="Arial"/>
              </a:rPr>
              <a:t>Comm</a:t>
            </a:r>
            <a:r>
              <a:rPr lang="en-US" sz="900" dirty="0">
                <a:latin typeface="Arial"/>
                <a:cs typeface="Arial"/>
              </a:rPr>
              <a:t> &amp; Transfer Services</a:t>
            </a:r>
          </a:p>
        </p:txBody>
      </p:sp>
      <p:sp>
        <p:nvSpPr>
          <p:cNvPr id="11" name="Oval 10"/>
          <p:cNvSpPr/>
          <p:nvPr/>
        </p:nvSpPr>
        <p:spPr>
          <a:xfrm>
            <a:off x="2733675" y="2330450"/>
            <a:ext cx="1228725" cy="1095375"/>
          </a:xfrm>
          <a:prstGeom prst="ellipse">
            <a:avLst/>
          </a:prstGeom>
          <a:solidFill>
            <a:srgbClr val="F2974A"/>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Time &amp; Location (MO)  / Radiometric (CS) &amp; Transfer Services</a:t>
            </a:r>
          </a:p>
        </p:txBody>
      </p:sp>
      <p:sp>
        <p:nvSpPr>
          <p:cNvPr id="12" name="Oval 11"/>
          <p:cNvSpPr/>
          <p:nvPr/>
        </p:nvSpPr>
        <p:spPr>
          <a:xfrm>
            <a:off x="4675188" y="2498725"/>
            <a:ext cx="1144587" cy="503238"/>
          </a:xfrm>
          <a:prstGeom prst="ellipse">
            <a:avLst/>
          </a:prstGeom>
          <a:solidFill>
            <a:srgbClr val="38859B"/>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Flight Dynamics</a:t>
            </a:r>
          </a:p>
        </p:txBody>
      </p:sp>
      <p:sp>
        <p:nvSpPr>
          <p:cNvPr id="13" name="Oval 12"/>
          <p:cNvSpPr/>
          <p:nvPr/>
        </p:nvSpPr>
        <p:spPr>
          <a:xfrm>
            <a:off x="4675188" y="3130550"/>
            <a:ext cx="1144587" cy="504825"/>
          </a:xfrm>
          <a:prstGeom prst="ellipse">
            <a:avLst/>
          </a:prstGeom>
          <a:solidFill>
            <a:srgbClr val="38859B"/>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Planning (MO) / UM (CS)</a:t>
            </a:r>
          </a:p>
        </p:txBody>
      </p:sp>
      <p:sp>
        <p:nvSpPr>
          <p:cNvPr id="14" name="Oval 13"/>
          <p:cNvSpPr/>
          <p:nvPr/>
        </p:nvSpPr>
        <p:spPr>
          <a:xfrm>
            <a:off x="4675188" y="3741738"/>
            <a:ext cx="1144587" cy="504825"/>
          </a:xfrm>
          <a:prstGeom prst="ellipse">
            <a:avLst/>
          </a:prstGeom>
          <a:solidFill>
            <a:srgbClr val="38859B"/>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Schedule Execution</a:t>
            </a:r>
          </a:p>
        </p:txBody>
      </p:sp>
      <p:sp>
        <p:nvSpPr>
          <p:cNvPr id="15" name="Oval 14"/>
          <p:cNvSpPr/>
          <p:nvPr/>
        </p:nvSpPr>
        <p:spPr>
          <a:xfrm>
            <a:off x="4675188" y="4383088"/>
            <a:ext cx="1144587" cy="504825"/>
          </a:xfrm>
          <a:prstGeom prst="ellipse">
            <a:avLst/>
          </a:prstGeom>
          <a:solidFill>
            <a:srgbClr val="38859B"/>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M&amp;C (MO) / UM (CS)</a:t>
            </a:r>
          </a:p>
        </p:txBody>
      </p:sp>
      <p:sp>
        <p:nvSpPr>
          <p:cNvPr id="16" name="Oval 15"/>
          <p:cNvSpPr/>
          <p:nvPr/>
        </p:nvSpPr>
        <p:spPr>
          <a:xfrm>
            <a:off x="4632325" y="4930775"/>
            <a:ext cx="1268413" cy="504825"/>
          </a:xfrm>
          <a:prstGeom prst="ellipse">
            <a:avLst/>
          </a:prstGeom>
          <a:solidFill>
            <a:srgbClr val="38859B"/>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Software Management</a:t>
            </a:r>
          </a:p>
        </p:txBody>
      </p:sp>
      <p:sp>
        <p:nvSpPr>
          <p:cNvPr id="17" name="Oval 16"/>
          <p:cNvSpPr/>
          <p:nvPr/>
        </p:nvSpPr>
        <p:spPr>
          <a:xfrm>
            <a:off x="6826250" y="5053013"/>
            <a:ext cx="1262063" cy="50482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Payload Software Management</a:t>
            </a:r>
          </a:p>
        </p:txBody>
      </p:sp>
      <p:sp>
        <p:nvSpPr>
          <p:cNvPr id="18" name="Oval 17"/>
          <p:cNvSpPr/>
          <p:nvPr/>
        </p:nvSpPr>
        <p:spPr>
          <a:xfrm>
            <a:off x="6834188" y="5765800"/>
            <a:ext cx="1331912" cy="538163"/>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Data Product Management</a:t>
            </a:r>
          </a:p>
        </p:txBody>
      </p:sp>
      <p:sp>
        <p:nvSpPr>
          <p:cNvPr id="19" name="Oval 18"/>
          <p:cNvSpPr/>
          <p:nvPr/>
        </p:nvSpPr>
        <p:spPr>
          <a:xfrm>
            <a:off x="6877050" y="4340225"/>
            <a:ext cx="1144588" cy="50482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Payload</a:t>
            </a:r>
          </a:p>
          <a:p>
            <a:pPr algn="ctr">
              <a:defRPr/>
            </a:pPr>
            <a:r>
              <a:rPr lang="en-US" sz="900" dirty="0">
                <a:latin typeface="Arial"/>
                <a:cs typeface="Arial"/>
              </a:rPr>
              <a:t>M&amp;C</a:t>
            </a:r>
          </a:p>
        </p:txBody>
      </p:sp>
      <p:sp>
        <p:nvSpPr>
          <p:cNvPr id="20" name="Oval 19"/>
          <p:cNvSpPr/>
          <p:nvPr/>
        </p:nvSpPr>
        <p:spPr>
          <a:xfrm>
            <a:off x="6884988" y="3255963"/>
            <a:ext cx="1146175" cy="503237"/>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dirty="0">
                <a:latin typeface="Arial"/>
                <a:cs typeface="Arial"/>
              </a:rPr>
              <a:t>Payload</a:t>
            </a:r>
          </a:p>
          <a:p>
            <a:pPr algn="ctr">
              <a:defRPr/>
            </a:pPr>
            <a:r>
              <a:rPr lang="en-US" sz="900" dirty="0">
                <a:latin typeface="Arial"/>
                <a:cs typeface="Arial"/>
              </a:rPr>
              <a:t>Planning</a:t>
            </a:r>
          </a:p>
        </p:txBody>
      </p:sp>
      <p:cxnSp>
        <p:nvCxnSpPr>
          <p:cNvPr id="21" name="Straight Connector 20"/>
          <p:cNvCxnSpPr>
            <a:stCxn id="20" idx="4"/>
            <a:endCxn id="19" idx="0"/>
          </p:cNvCxnSpPr>
          <p:nvPr/>
        </p:nvCxnSpPr>
        <p:spPr>
          <a:xfrm rot="5400000">
            <a:off x="7163594" y="4045744"/>
            <a:ext cx="581025" cy="793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15" idx="6"/>
            <a:endCxn id="19" idx="2"/>
          </p:cNvCxnSpPr>
          <p:nvPr/>
        </p:nvCxnSpPr>
        <p:spPr>
          <a:xfrm flipV="1">
            <a:off x="5819775" y="4592638"/>
            <a:ext cx="1057275" cy="42862"/>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16" idx="6"/>
            <a:endCxn id="17" idx="2"/>
          </p:cNvCxnSpPr>
          <p:nvPr/>
        </p:nvCxnSpPr>
        <p:spPr>
          <a:xfrm>
            <a:off x="5900738" y="5183188"/>
            <a:ext cx="925512" cy="12223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0" idx="6"/>
            <a:endCxn id="18" idx="2"/>
          </p:cNvCxnSpPr>
          <p:nvPr/>
        </p:nvCxnSpPr>
        <p:spPr>
          <a:xfrm>
            <a:off x="3914775" y="5051425"/>
            <a:ext cx="2919413" cy="982663"/>
          </a:xfrm>
          <a:prstGeom prst="line">
            <a:avLst/>
          </a:prstGeom>
          <a:ln>
            <a:solidFill>
              <a:srgbClr val="0000FF"/>
            </a:solidFill>
            <a:prstDash val="sys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6" idx="2"/>
            <a:endCxn id="10" idx="6"/>
          </p:cNvCxnSpPr>
          <p:nvPr/>
        </p:nvCxnSpPr>
        <p:spPr>
          <a:xfrm rot="10800000">
            <a:off x="3914775" y="5051425"/>
            <a:ext cx="717550" cy="131763"/>
          </a:xfrm>
          <a:prstGeom prst="line">
            <a:avLst/>
          </a:prstGeom>
          <a:ln>
            <a:solidFill>
              <a:srgbClr val="0000FF"/>
            </a:solidFill>
            <a:prstDash val="sysDash"/>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0" idx="2"/>
            <a:endCxn id="6" idx="7"/>
          </p:cNvCxnSpPr>
          <p:nvPr/>
        </p:nvCxnSpPr>
        <p:spPr>
          <a:xfrm rot="10800000" flipV="1">
            <a:off x="2082800" y="5051425"/>
            <a:ext cx="685800" cy="92233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10" idx="2"/>
            <a:endCxn id="5" idx="6"/>
          </p:cNvCxnSpPr>
          <p:nvPr/>
        </p:nvCxnSpPr>
        <p:spPr>
          <a:xfrm rot="10800000" flipV="1">
            <a:off x="2263775" y="5051425"/>
            <a:ext cx="504825" cy="38258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10" idx="2"/>
            <a:endCxn id="7" idx="6"/>
          </p:cNvCxnSpPr>
          <p:nvPr/>
        </p:nvCxnSpPr>
        <p:spPr>
          <a:xfrm rot="10800000">
            <a:off x="2187575" y="4722813"/>
            <a:ext cx="581025" cy="328612"/>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0" idx="2"/>
            <a:endCxn id="8" idx="5"/>
          </p:cNvCxnSpPr>
          <p:nvPr/>
        </p:nvCxnSpPr>
        <p:spPr>
          <a:xfrm rot="10800000">
            <a:off x="2020888" y="4075113"/>
            <a:ext cx="747712" cy="976312"/>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15" idx="2"/>
            <a:endCxn id="10" idx="6"/>
          </p:cNvCxnSpPr>
          <p:nvPr/>
        </p:nvCxnSpPr>
        <p:spPr>
          <a:xfrm rot="10800000" flipV="1">
            <a:off x="3914775" y="4635500"/>
            <a:ext cx="760413" cy="415925"/>
          </a:xfrm>
          <a:prstGeom prst="line">
            <a:avLst/>
          </a:prstGeom>
          <a:ln>
            <a:solidFill>
              <a:srgbClr val="0000FF"/>
            </a:solidFill>
            <a:prstDash val="sysDash"/>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20" idx="3"/>
            <a:endCxn id="15" idx="6"/>
          </p:cNvCxnSpPr>
          <p:nvPr/>
        </p:nvCxnSpPr>
        <p:spPr>
          <a:xfrm rot="5400000">
            <a:off x="5961856" y="3544094"/>
            <a:ext cx="949325" cy="123348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3" idx="6"/>
            <a:endCxn id="20" idx="2"/>
          </p:cNvCxnSpPr>
          <p:nvPr/>
        </p:nvCxnSpPr>
        <p:spPr>
          <a:xfrm>
            <a:off x="5819775" y="3382963"/>
            <a:ext cx="1065213" cy="123825"/>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11" idx="6"/>
            <a:endCxn id="12" idx="2"/>
          </p:cNvCxnSpPr>
          <p:nvPr/>
        </p:nvCxnSpPr>
        <p:spPr>
          <a:xfrm flipV="1">
            <a:off x="3962400" y="2749550"/>
            <a:ext cx="712788" cy="128588"/>
          </a:xfrm>
          <a:prstGeom prst="line">
            <a:avLst/>
          </a:prstGeom>
          <a:ln>
            <a:solidFill>
              <a:srgbClr val="0000FF"/>
            </a:solidFill>
            <a:prstDash val="sysDash"/>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10" idx="6"/>
            <a:endCxn id="14" idx="2"/>
          </p:cNvCxnSpPr>
          <p:nvPr/>
        </p:nvCxnSpPr>
        <p:spPr>
          <a:xfrm flipV="1">
            <a:off x="3914775" y="3994150"/>
            <a:ext cx="760413" cy="1057275"/>
          </a:xfrm>
          <a:prstGeom prst="line">
            <a:avLst/>
          </a:prstGeom>
          <a:ln>
            <a:solidFill>
              <a:srgbClr val="0000FF"/>
            </a:solidFill>
            <a:prstDash val="sysDash"/>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13" idx="0"/>
            <a:endCxn id="12" idx="4"/>
          </p:cNvCxnSpPr>
          <p:nvPr/>
        </p:nvCxnSpPr>
        <p:spPr>
          <a:xfrm rot="5400000" flipH="1" flipV="1">
            <a:off x="5183188" y="3067050"/>
            <a:ext cx="128588" cy="158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4" idx="0"/>
            <a:endCxn id="13" idx="4"/>
          </p:cNvCxnSpPr>
          <p:nvPr/>
        </p:nvCxnSpPr>
        <p:spPr>
          <a:xfrm rot="5400000" flipH="1" flipV="1">
            <a:off x="5193507" y="3688556"/>
            <a:ext cx="107950" cy="158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a:stCxn id="15" idx="0"/>
            <a:endCxn id="14" idx="4"/>
          </p:cNvCxnSpPr>
          <p:nvPr/>
        </p:nvCxnSpPr>
        <p:spPr>
          <a:xfrm rot="5400000" flipH="1" flipV="1">
            <a:off x="5178426" y="4314825"/>
            <a:ext cx="138112" cy="158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9" idx="0"/>
            <a:endCxn id="11" idx="4"/>
          </p:cNvCxnSpPr>
          <p:nvPr/>
        </p:nvCxnSpPr>
        <p:spPr>
          <a:xfrm rot="16200000" flipV="1">
            <a:off x="3143250" y="3630613"/>
            <a:ext cx="411163" cy="1587"/>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0" idx="0"/>
            <a:endCxn id="9" idx="4"/>
          </p:cNvCxnSpPr>
          <p:nvPr/>
        </p:nvCxnSpPr>
        <p:spPr>
          <a:xfrm rot="5400000" flipH="1" flipV="1">
            <a:off x="3116263" y="4565650"/>
            <a:ext cx="458788" cy="7937"/>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9" idx="6"/>
            <a:endCxn id="13" idx="2"/>
          </p:cNvCxnSpPr>
          <p:nvPr/>
        </p:nvCxnSpPr>
        <p:spPr>
          <a:xfrm flipV="1">
            <a:off x="4014788" y="3382963"/>
            <a:ext cx="660400" cy="706437"/>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9" idx="6"/>
            <a:endCxn id="15" idx="2"/>
          </p:cNvCxnSpPr>
          <p:nvPr/>
        </p:nvCxnSpPr>
        <p:spPr>
          <a:xfrm>
            <a:off x="4014788" y="4089400"/>
            <a:ext cx="660400" cy="546100"/>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42" name="Curved Connector 41"/>
          <p:cNvCxnSpPr>
            <a:stCxn id="8" idx="2"/>
            <a:endCxn id="6" idx="2"/>
          </p:cNvCxnSpPr>
          <p:nvPr/>
        </p:nvCxnSpPr>
        <p:spPr>
          <a:xfrm rot="10800000" flipV="1">
            <a:off x="930275" y="3897313"/>
            <a:ext cx="112713" cy="2266950"/>
          </a:xfrm>
          <a:prstGeom prst="curvedConnector3">
            <a:avLst>
              <a:gd name="adj1" fmla="val 302982"/>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43" name="Curved Connector 42"/>
          <p:cNvCxnSpPr>
            <a:stCxn id="20" idx="6"/>
            <a:endCxn id="18" idx="6"/>
          </p:cNvCxnSpPr>
          <p:nvPr/>
        </p:nvCxnSpPr>
        <p:spPr>
          <a:xfrm>
            <a:off x="8031163" y="3506788"/>
            <a:ext cx="134937" cy="2527300"/>
          </a:xfrm>
          <a:prstGeom prst="curvedConnector3">
            <a:avLst>
              <a:gd name="adj1" fmla="val 333103"/>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44" name="Curved Connector 43"/>
          <p:cNvCxnSpPr>
            <a:stCxn id="20" idx="6"/>
            <a:endCxn id="17" idx="6"/>
          </p:cNvCxnSpPr>
          <p:nvPr/>
        </p:nvCxnSpPr>
        <p:spPr>
          <a:xfrm>
            <a:off x="8031163" y="3506788"/>
            <a:ext cx="57150" cy="1798637"/>
          </a:xfrm>
          <a:prstGeom prst="curvedConnector3">
            <a:avLst>
              <a:gd name="adj1" fmla="val 496524"/>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rot="16200000" flipH="1">
            <a:off x="-102393" y="3677444"/>
            <a:ext cx="5226050" cy="26987"/>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V="1">
            <a:off x="2497138" y="1655763"/>
            <a:ext cx="581501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4149725" y="2111375"/>
            <a:ext cx="4162425"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5400000">
            <a:off x="1826419" y="3979069"/>
            <a:ext cx="4648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rot="5400000">
            <a:off x="4263231" y="4207669"/>
            <a:ext cx="4192588" cy="0"/>
          </a:xfrm>
          <a:prstGeom prst="line">
            <a:avLst/>
          </a:prstGeom>
        </p:spPr>
        <p:style>
          <a:lnRef idx="2">
            <a:schemeClr val="accent1"/>
          </a:lnRef>
          <a:fillRef idx="0">
            <a:schemeClr val="accent1"/>
          </a:fillRef>
          <a:effectRef idx="1">
            <a:schemeClr val="accent1"/>
          </a:effectRef>
          <a:fontRef idx="minor">
            <a:schemeClr val="tx1"/>
          </a:fontRef>
        </p:style>
      </p:cxnSp>
      <p:sp>
        <p:nvSpPr>
          <p:cNvPr id="41008" name="TextBox 49"/>
          <p:cNvSpPr txBox="1">
            <a:spLocks noChangeArrowheads="1"/>
          </p:cNvSpPr>
          <p:nvPr/>
        </p:nvSpPr>
        <p:spPr bwMode="auto">
          <a:xfrm>
            <a:off x="887413" y="1046163"/>
            <a:ext cx="14605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1100">
                <a:latin typeface="Calibri" charset="0"/>
                <a:cs typeface="Calibri" charset="0"/>
              </a:rPr>
              <a:t>Space Element (CS) /</a:t>
            </a:r>
          </a:p>
          <a:p>
            <a:pPr algn="ctr" eaLnBrk="1" hangingPunct="1"/>
            <a:r>
              <a:rPr lang="en-US" sz="1100">
                <a:latin typeface="Calibri" charset="0"/>
                <a:cs typeface="Calibri" charset="0"/>
              </a:rPr>
              <a:t>Flight Segment (spacecraft) (MO)</a:t>
            </a:r>
          </a:p>
        </p:txBody>
      </p:sp>
      <p:sp>
        <p:nvSpPr>
          <p:cNvPr id="41009" name="TextBox 50"/>
          <p:cNvSpPr txBox="1">
            <a:spLocks noChangeArrowheads="1"/>
          </p:cNvSpPr>
          <p:nvPr/>
        </p:nvSpPr>
        <p:spPr bwMode="auto">
          <a:xfrm>
            <a:off x="4056063" y="1046163"/>
            <a:ext cx="17113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1100">
                <a:latin typeface="Calibri" charset="0"/>
                <a:cs typeface="Calibri" charset="0"/>
              </a:rPr>
              <a:t>Ground Element (CS) /</a:t>
            </a:r>
          </a:p>
          <a:p>
            <a:pPr algn="ctr" eaLnBrk="1" hangingPunct="1"/>
            <a:r>
              <a:rPr lang="en-US" sz="1100">
                <a:latin typeface="Calibri" charset="0"/>
                <a:cs typeface="Calibri" charset="0"/>
              </a:rPr>
              <a:t>Ground Segment (MO)</a:t>
            </a:r>
          </a:p>
        </p:txBody>
      </p:sp>
      <p:sp>
        <p:nvSpPr>
          <p:cNvPr id="41010" name="TextBox 51"/>
          <p:cNvSpPr txBox="1">
            <a:spLocks noChangeArrowheads="1"/>
          </p:cNvSpPr>
          <p:nvPr/>
        </p:nvSpPr>
        <p:spPr bwMode="auto">
          <a:xfrm>
            <a:off x="5106988" y="1665288"/>
            <a:ext cx="28702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1100">
                <a:latin typeface="Calibri" charset="0"/>
                <a:cs typeface="Calibri" charset="0"/>
              </a:rPr>
              <a:t>Mission Data Operations System (CS)</a:t>
            </a:r>
          </a:p>
        </p:txBody>
      </p:sp>
      <p:sp>
        <p:nvSpPr>
          <p:cNvPr id="41011" name="TextBox 52"/>
          <p:cNvSpPr txBox="1">
            <a:spLocks noChangeArrowheads="1"/>
          </p:cNvSpPr>
          <p:nvPr/>
        </p:nvSpPr>
        <p:spPr bwMode="auto">
          <a:xfrm>
            <a:off x="6032500" y="2152650"/>
            <a:ext cx="28686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1100">
                <a:latin typeface="Calibri" charset="0"/>
                <a:cs typeface="Calibri" charset="0"/>
              </a:rPr>
              <a:t>Payload Operations Centre (MO)</a:t>
            </a:r>
          </a:p>
        </p:txBody>
      </p:sp>
      <p:sp>
        <p:nvSpPr>
          <p:cNvPr id="41012" name="TextBox 53"/>
          <p:cNvSpPr txBox="1">
            <a:spLocks noChangeArrowheads="1"/>
          </p:cNvSpPr>
          <p:nvPr/>
        </p:nvSpPr>
        <p:spPr bwMode="auto">
          <a:xfrm>
            <a:off x="3887788" y="2136775"/>
            <a:ext cx="2870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1100">
                <a:latin typeface="Calibri" charset="0"/>
                <a:cs typeface="Calibri" charset="0"/>
              </a:rPr>
              <a:t>Mission Control Centre (MO)</a:t>
            </a:r>
          </a:p>
        </p:txBody>
      </p:sp>
      <p:sp>
        <p:nvSpPr>
          <p:cNvPr id="41013" name="TextBox 54"/>
          <p:cNvSpPr txBox="1">
            <a:spLocks noChangeArrowheads="1"/>
          </p:cNvSpPr>
          <p:nvPr/>
        </p:nvSpPr>
        <p:spPr bwMode="auto">
          <a:xfrm>
            <a:off x="2597150" y="1665288"/>
            <a:ext cx="149383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1100">
                <a:latin typeface="Calibri" charset="0"/>
                <a:cs typeface="Calibri" charset="0"/>
              </a:rPr>
              <a:t>SLE Complex (MO) /</a:t>
            </a:r>
          </a:p>
          <a:p>
            <a:pPr algn="ctr" eaLnBrk="1" hangingPunct="1"/>
            <a:r>
              <a:rPr lang="en-US" sz="1100">
                <a:latin typeface="Calibri" charset="0"/>
                <a:cs typeface="Calibri" charset="0"/>
              </a:rPr>
              <a:t>Ground Station (MO)</a:t>
            </a:r>
          </a:p>
        </p:txBody>
      </p:sp>
      <p:sp>
        <p:nvSpPr>
          <p:cNvPr id="56" name="Rectangle 55"/>
          <p:cNvSpPr/>
          <p:nvPr/>
        </p:nvSpPr>
        <p:spPr>
          <a:xfrm>
            <a:off x="3267075" y="3390900"/>
            <a:ext cx="161925" cy="125413"/>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7" name="Rectangle 56"/>
          <p:cNvSpPr/>
          <p:nvPr/>
        </p:nvSpPr>
        <p:spPr>
          <a:xfrm>
            <a:off x="3902075" y="4014788"/>
            <a:ext cx="161925" cy="123825"/>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8" name="Rectangle 57"/>
          <p:cNvSpPr/>
          <p:nvPr/>
        </p:nvSpPr>
        <p:spPr>
          <a:xfrm>
            <a:off x="3267075" y="4710113"/>
            <a:ext cx="161925" cy="125412"/>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9" name="Rectangle 58"/>
          <p:cNvSpPr/>
          <p:nvPr/>
        </p:nvSpPr>
        <p:spPr>
          <a:xfrm>
            <a:off x="3805238" y="4975225"/>
            <a:ext cx="163512" cy="12382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0" name="Rectangle 59"/>
          <p:cNvSpPr/>
          <p:nvPr/>
        </p:nvSpPr>
        <p:spPr>
          <a:xfrm>
            <a:off x="3876675" y="2794000"/>
            <a:ext cx="161925" cy="125413"/>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61" name="Curved Connector 60"/>
          <p:cNvCxnSpPr>
            <a:stCxn id="11" idx="2"/>
            <a:endCxn id="10" idx="2"/>
          </p:cNvCxnSpPr>
          <p:nvPr/>
        </p:nvCxnSpPr>
        <p:spPr>
          <a:xfrm rot="10800000" flipH="1" flipV="1">
            <a:off x="2733675" y="2878138"/>
            <a:ext cx="34925" cy="2173287"/>
          </a:xfrm>
          <a:prstGeom prst="curvedConnector3">
            <a:avLst>
              <a:gd name="adj1" fmla="val -351363"/>
            </a:avLst>
          </a:prstGeom>
          <a:ln>
            <a:prstDash val="sysDash"/>
          </a:ln>
        </p:spPr>
        <p:style>
          <a:lnRef idx="2">
            <a:schemeClr val="accent1"/>
          </a:lnRef>
          <a:fillRef idx="0">
            <a:schemeClr val="accent1"/>
          </a:fillRef>
          <a:effectRef idx="1">
            <a:schemeClr val="accent1"/>
          </a:effectRef>
          <a:fontRef idx="minor">
            <a:schemeClr val="tx1"/>
          </a:fontRef>
        </p:style>
      </p:cxnSp>
      <p:sp>
        <p:nvSpPr>
          <p:cNvPr id="67" name="Rectangle 66"/>
          <p:cNvSpPr/>
          <p:nvPr/>
        </p:nvSpPr>
        <p:spPr>
          <a:xfrm>
            <a:off x="2652713" y="5014913"/>
            <a:ext cx="161925" cy="125412"/>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41021" name="Date Placeholder 7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sz="1000" b="0">
                <a:solidFill>
                  <a:srgbClr val="333399"/>
                </a:solidFill>
              </a:rPr>
              <a:t>30 Sep 2009</a:t>
            </a:r>
          </a:p>
        </p:txBody>
      </p:sp>
    </p:spTree>
    <p:extLst>
      <p:ext uri="{BB962C8B-B14F-4D97-AF65-F5344CB8AC3E}">
        <p14:creationId xmlns:p14="http://schemas.microsoft.com/office/powerpoint/2010/main" val="858828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vert="horz" lIns="91440" tIns="45720" rIns="91440" bIns="45720" rtlCol="0" anchor="ctr">
            <a:noAutofit/>
          </a:bodyPr>
          <a:lstStyle/>
          <a:p>
            <a:r>
              <a:rPr lang="en-US" sz="2500" dirty="0"/>
              <a:t>Figure 6</a:t>
            </a:r>
            <a:r>
              <a:rPr lang="en-US" sz="2500" dirty="0" smtClean="0"/>
              <a:t>-1: ESLT </a:t>
            </a:r>
            <a:r>
              <a:rPr lang="en-US" sz="2500" dirty="0" err="1" smtClean="0"/>
              <a:t>Fwd</a:t>
            </a:r>
            <a:r>
              <a:rPr lang="en-US" sz="2500" dirty="0" smtClean="0"/>
              <a:t> / Ret Service </a:t>
            </a:r>
            <a:r>
              <a:rPr lang="en-US" sz="2500" dirty="0"/>
              <a:t>Provider Protocol Stack Building Blocks</a:t>
            </a:r>
          </a:p>
        </p:txBody>
      </p:sp>
      <p:grpSp>
        <p:nvGrpSpPr>
          <p:cNvPr id="9219" name="Group 38"/>
          <p:cNvGrpSpPr>
            <a:grpSpLocks/>
          </p:cNvGrpSpPr>
          <p:nvPr/>
        </p:nvGrpSpPr>
        <p:grpSpPr bwMode="auto">
          <a:xfrm>
            <a:off x="531813" y="1481138"/>
            <a:ext cx="7815262" cy="4959350"/>
            <a:chOff x="531813" y="1481138"/>
            <a:chExt cx="7815262" cy="4959097"/>
          </a:xfrm>
        </p:grpSpPr>
        <p:sp>
          <p:nvSpPr>
            <p:cNvPr id="9220" name="Oval 7"/>
            <p:cNvSpPr>
              <a:spLocks noChangeArrowheads="1"/>
            </p:cNvSpPr>
            <p:nvPr/>
          </p:nvSpPr>
          <p:spPr bwMode="auto">
            <a:xfrm>
              <a:off x="919163" y="1500188"/>
              <a:ext cx="2452687" cy="493712"/>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SLE F-CLTU</a:t>
              </a: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Processing</a:t>
              </a:r>
              <a:endParaRPr lang="en-US" sz="1200" dirty="0">
                <a:solidFill>
                  <a:prstClr val="black"/>
                </a:solidFill>
                <a:latin typeface="Helvetica" pitchFamily="34" charset="0"/>
                <a:ea typeface="ÇlÇr ñæí©"/>
                <a:cs typeface="Helvetica" pitchFamily="34" charset="0"/>
              </a:endParaRPr>
            </a:p>
          </p:txBody>
        </p:sp>
        <p:sp>
          <p:nvSpPr>
            <p:cNvPr id="9221" name="Text Box 12"/>
            <p:cNvSpPr txBox="1">
              <a:spLocks noChangeArrowheads="1"/>
            </p:cNvSpPr>
            <p:nvPr/>
          </p:nvSpPr>
          <p:spPr bwMode="auto">
            <a:xfrm>
              <a:off x="531813" y="2892425"/>
              <a:ext cx="1482725"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smtClean="0">
                  <a:solidFill>
                    <a:prstClr val="black"/>
                  </a:solidFill>
                  <a:latin typeface="Helvetica" pitchFamily="34" charset="0"/>
                  <a:ea typeface="ÇlÇr ñæí©"/>
                  <a:cs typeface="Helvetica" pitchFamily="34" charset="0"/>
                </a:rPr>
                <a:t>RF </a:t>
              </a:r>
              <a:r>
                <a:rPr lang="en-US" sz="1200" dirty="0">
                  <a:solidFill>
                    <a:prstClr val="black"/>
                  </a:solidFill>
                  <a:latin typeface="Helvetica" pitchFamily="34" charset="0"/>
                  <a:ea typeface="ÇlÇr ñæí©"/>
                  <a:cs typeface="Helvetica" pitchFamily="34" charset="0"/>
                </a:rPr>
                <a:t>&amp; Mod</a:t>
              </a:r>
            </a:p>
          </p:txBody>
        </p:sp>
        <p:cxnSp>
          <p:nvCxnSpPr>
            <p:cNvPr id="9222" name="Straight Connector 8"/>
            <p:cNvCxnSpPr>
              <a:cxnSpLocks noChangeShapeType="1"/>
              <a:stCxn id="9220" idx="3"/>
              <a:endCxn id="9221" idx="0"/>
            </p:cNvCxnSpPr>
            <p:nvPr/>
          </p:nvCxnSpPr>
          <p:spPr bwMode="auto">
            <a:xfrm flipH="1">
              <a:off x="1273175" y="1920853"/>
              <a:ext cx="4763" cy="971500"/>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223" name="Straight Connector 9"/>
            <p:cNvCxnSpPr>
              <a:cxnSpLocks noChangeShapeType="1"/>
              <a:stCxn id="9220" idx="5"/>
              <a:endCxn id="9248" idx="0"/>
            </p:cNvCxnSpPr>
            <p:nvPr/>
          </p:nvCxnSpPr>
          <p:spPr bwMode="auto">
            <a:xfrm>
              <a:off x="3013075" y="1920853"/>
              <a:ext cx="12700" cy="981025"/>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224" name="Text Box 15"/>
            <p:cNvSpPr txBox="1">
              <a:spLocks noChangeArrowheads="1"/>
            </p:cNvSpPr>
            <p:nvPr/>
          </p:nvSpPr>
          <p:spPr bwMode="auto">
            <a:xfrm>
              <a:off x="2282825" y="2517775"/>
              <a:ext cx="1484313"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9225" name="Oval 7"/>
            <p:cNvSpPr>
              <a:spLocks noChangeArrowheads="1"/>
            </p:cNvSpPr>
            <p:nvPr/>
          </p:nvSpPr>
          <p:spPr bwMode="auto">
            <a:xfrm>
              <a:off x="935038" y="4125913"/>
              <a:ext cx="2452687" cy="493712"/>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SLE RAF</a:t>
              </a: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Processing</a:t>
              </a:r>
              <a:endParaRPr lang="en-US" sz="1200" dirty="0">
                <a:solidFill>
                  <a:prstClr val="black"/>
                </a:solidFill>
                <a:latin typeface="Helvetica" pitchFamily="34" charset="0"/>
                <a:ea typeface="ÇlÇr ñæí©"/>
                <a:cs typeface="Helvetica" pitchFamily="34" charset="0"/>
              </a:endParaRPr>
            </a:p>
          </p:txBody>
        </p:sp>
        <p:cxnSp>
          <p:nvCxnSpPr>
            <p:cNvPr id="9226" name="Straight Connector 31"/>
            <p:cNvCxnSpPr>
              <a:cxnSpLocks noChangeShapeType="1"/>
              <a:stCxn id="9225" idx="3"/>
            </p:cNvCxnSpPr>
            <p:nvPr/>
          </p:nvCxnSpPr>
          <p:spPr bwMode="auto">
            <a:xfrm flipH="1">
              <a:off x="1290638" y="4546444"/>
              <a:ext cx="3175" cy="1017536"/>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227" name="Straight Connector 32"/>
            <p:cNvCxnSpPr>
              <a:cxnSpLocks noChangeShapeType="1"/>
              <a:stCxn id="9225" idx="5"/>
              <a:endCxn id="9252" idx="0"/>
            </p:cNvCxnSpPr>
            <p:nvPr/>
          </p:nvCxnSpPr>
          <p:spPr bwMode="auto">
            <a:xfrm>
              <a:off x="3028950" y="4546444"/>
              <a:ext cx="12700" cy="1027061"/>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228" name="Text Box 15"/>
            <p:cNvSpPr txBox="1">
              <a:spLocks noChangeArrowheads="1"/>
            </p:cNvSpPr>
            <p:nvPr/>
          </p:nvSpPr>
          <p:spPr bwMode="auto">
            <a:xfrm>
              <a:off x="2300288" y="5189538"/>
              <a:ext cx="1482725" cy="274637"/>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9231" name="Text Box 12"/>
            <p:cNvSpPr txBox="1">
              <a:spLocks noChangeArrowheads="1"/>
            </p:cNvSpPr>
            <p:nvPr/>
          </p:nvSpPr>
          <p:spPr bwMode="auto">
            <a:xfrm>
              <a:off x="552450" y="5189349"/>
              <a:ext cx="1484313" cy="274623"/>
            </a:xfrm>
            <a:prstGeom prst="rect">
              <a:avLst/>
            </a:prstGeom>
            <a:solidFill>
              <a:srgbClr val="99CCFF"/>
            </a:solidFill>
            <a:ln w="9525">
              <a:solidFill>
                <a:srgbClr val="000000"/>
              </a:solidFill>
              <a:miter lim="800000"/>
              <a:headEnd/>
              <a:tailEnd/>
            </a:ln>
          </p:spPr>
          <p:txBody>
            <a:bodyPr lIns="0" tIns="0" rIns="0" bIns="0" anchor="ctr"/>
            <a:lstStyle/>
            <a:p>
              <a:pPr algn="ctr" fontAlgn="base">
                <a:spcBef>
                  <a:spcPct val="0"/>
                </a:spcBef>
                <a:spcAft>
                  <a:spcPct val="0"/>
                </a:spcAft>
                <a:defRPr/>
              </a:pPr>
              <a:r>
                <a:rPr lang="en-US" sz="1050" dirty="0">
                  <a:solidFill>
                    <a:prstClr val="black"/>
                  </a:solidFill>
                  <a:latin typeface="Helvetica" pitchFamily="34" charset="0"/>
                  <a:ea typeface="ÇlÇr ñæí©" charset="-128"/>
                  <a:cs typeface="Helvetica" pitchFamily="34" charset="0"/>
                </a:rPr>
                <a:t>Frame Sync &amp; De-Code</a:t>
              </a:r>
              <a:endParaRPr lang="en-US" sz="1050" dirty="0">
                <a:solidFill>
                  <a:prstClr val="black"/>
                </a:solidFill>
                <a:latin typeface="Helvetica" pitchFamily="34" charset="0"/>
                <a:ea typeface="ＭＳ Ｐゴシック" pitchFamily="34" charset="-128"/>
                <a:cs typeface="Helvetica" pitchFamily="34" charset="0"/>
              </a:endParaRPr>
            </a:p>
          </p:txBody>
        </p:sp>
        <p:sp>
          <p:nvSpPr>
            <p:cNvPr id="9230" name="Oval 7"/>
            <p:cNvSpPr>
              <a:spLocks noChangeArrowheads="1"/>
            </p:cNvSpPr>
            <p:nvPr/>
          </p:nvSpPr>
          <p:spPr bwMode="auto">
            <a:xfrm>
              <a:off x="5476875" y="1481138"/>
              <a:ext cx="2452688" cy="58578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CSTS F-Frame</a:t>
              </a: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Processing</a:t>
              </a:r>
              <a:endParaRPr lang="en-US" sz="12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(Frame </a:t>
              </a:r>
              <a:r>
                <a:rPr lang="en-US" sz="1200" dirty="0" err="1">
                  <a:solidFill>
                    <a:prstClr val="black"/>
                  </a:solidFill>
                  <a:latin typeface="Helvetica" pitchFamily="34" charset="0"/>
                  <a:ea typeface="ÇlÇr ñæí©"/>
                  <a:cs typeface="Helvetica" pitchFamily="34" charset="0"/>
                </a:rPr>
                <a:t>Muxing</a:t>
              </a:r>
              <a:r>
                <a:rPr lang="en-US" sz="1200" dirty="0">
                  <a:solidFill>
                    <a:prstClr val="black"/>
                  </a:solidFill>
                  <a:latin typeface="Helvetica" pitchFamily="34" charset="0"/>
                  <a:ea typeface="ÇlÇr ñæí©"/>
                  <a:cs typeface="Helvetica" pitchFamily="34" charset="0"/>
                </a:rPr>
                <a:t>)</a:t>
              </a:r>
            </a:p>
          </p:txBody>
        </p:sp>
        <p:cxnSp>
          <p:nvCxnSpPr>
            <p:cNvPr id="3" name="Straight Connector 39"/>
            <p:cNvCxnSpPr>
              <a:cxnSpLocks noChangeShapeType="1"/>
            </p:cNvCxnSpPr>
            <p:nvPr/>
          </p:nvCxnSpPr>
          <p:spPr bwMode="auto">
            <a:xfrm flipH="1">
              <a:off x="5832475" y="1981174"/>
              <a:ext cx="3175" cy="92705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232" name="Straight Connector 40"/>
            <p:cNvCxnSpPr>
              <a:cxnSpLocks noChangeShapeType="1"/>
              <a:stCxn id="9230" idx="5"/>
              <a:endCxn id="9250" idx="0"/>
            </p:cNvCxnSpPr>
            <p:nvPr/>
          </p:nvCxnSpPr>
          <p:spPr bwMode="auto">
            <a:xfrm>
              <a:off x="7570788" y="1981174"/>
              <a:ext cx="12700" cy="936577"/>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233" name="Text Box 15"/>
            <p:cNvSpPr txBox="1">
              <a:spLocks noChangeArrowheads="1"/>
            </p:cNvSpPr>
            <p:nvPr/>
          </p:nvSpPr>
          <p:spPr bwMode="auto">
            <a:xfrm>
              <a:off x="6842125" y="2533650"/>
              <a:ext cx="1482725"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9234" name="Text Box 12"/>
            <p:cNvSpPr txBox="1">
              <a:spLocks noChangeArrowheads="1"/>
            </p:cNvSpPr>
            <p:nvPr/>
          </p:nvSpPr>
          <p:spPr bwMode="auto">
            <a:xfrm>
              <a:off x="5089525" y="2533650"/>
              <a:ext cx="1484313"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Code &amp; Sync</a:t>
              </a:r>
            </a:p>
          </p:txBody>
        </p:sp>
        <p:sp>
          <p:nvSpPr>
            <p:cNvPr id="9235" name="Oval 7"/>
            <p:cNvSpPr>
              <a:spLocks noChangeArrowheads="1"/>
            </p:cNvSpPr>
            <p:nvPr/>
          </p:nvSpPr>
          <p:spPr bwMode="auto">
            <a:xfrm>
              <a:off x="5499100" y="4089400"/>
              <a:ext cx="2452688" cy="58737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SLE RCF</a:t>
              </a: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Processing</a:t>
              </a:r>
              <a:endParaRPr lang="en-US" sz="12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(Frame De-</a:t>
              </a:r>
              <a:r>
                <a:rPr lang="en-US" sz="1200" dirty="0" err="1">
                  <a:solidFill>
                    <a:prstClr val="black"/>
                  </a:solidFill>
                  <a:latin typeface="Helvetica" pitchFamily="34" charset="0"/>
                  <a:ea typeface="ÇlÇr ñæí©"/>
                  <a:cs typeface="Helvetica" pitchFamily="34" charset="0"/>
                </a:rPr>
                <a:t>Muxing</a:t>
              </a:r>
              <a:r>
                <a:rPr lang="en-US" sz="1200" dirty="0">
                  <a:solidFill>
                    <a:prstClr val="black"/>
                  </a:solidFill>
                  <a:latin typeface="Helvetica" pitchFamily="34" charset="0"/>
                  <a:ea typeface="ÇlÇr ñæí©"/>
                  <a:cs typeface="Helvetica" pitchFamily="34" charset="0"/>
                </a:rPr>
                <a:t>)</a:t>
              </a:r>
            </a:p>
          </p:txBody>
        </p:sp>
        <p:cxnSp>
          <p:nvCxnSpPr>
            <p:cNvPr id="9236" name="Straight Connector 46"/>
            <p:cNvCxnSpPr>
              <a:cxnSpLocks noChangeShapeType="1"/>
            </p:cNvCxnSpPr>
            <p:nvPr/>
          </p:nvCxnSpPr>
          <p:spPr bwMode="auto">
            <a:xfrm flipH="1">
              <a:off x="5835650" y="4590891"/>
              <a:ext cx="14288" cy="944515"/>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237" name="Straight Connector 47"/>
            <p:cNvCxnSpPr>
              <a:cxnSpLocks noChangeShapeType="1"/>
              <a:stCxn id="9235" idx="5"/>
              <a:endCxn id="9254" idx="0"/>
            </p:cNvCxnSpPr>
            <p:nvPr/>
          </p:nvCxnSpPr>
          <p:spPr bwMode="auto">
            <a:xfrm>
              <a:off x="7593013" y="4590891"/>
              <a:ext cx="12700" cy="955626"/>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238" name="Text Box 15"/>
            <p:cNvSpPr txBox="1">
              <a:spLocks noChangeArrowheads="1"/>
            </p:cNvSpPr>
            <p:nvPr/>
          </p:nvSpPr>
          <p:spPr bwMode="auto">
            <a:xfrm>
              <a:off x="6864350" y="5162550"/>
              <a:ext cx="1482725"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9239" name="Rectangle 50"/>
            <p:cNvSpPr>
              <a:spLocks noChangeArrowheads="1"/>
            </p:cNvSpPr>
            <p:nvPr/>
          </p:nvSpPr>
          <p:spPr bwMode="auto">
            <a:xfrm>
              <a:off x="1396555" y="3267075"/>
              <a:ext cx="1424878"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ct val="80000"/>
                </a:lnSpc>
                <a:spcBef>
                  <a:spcPct val="0"/>
                </a:spcBef>
                <a:spcAft>
                  <a:spcPct val="0"/>
                </a:spcAft>
              </a:pPr>
              <a:r>
                <a:rPr lang="en-US" sz="1400" b="1" dirty="0">
                  <a:solidFill>
                    <a:prstClr val="black"/>
                  </a:solidFill>
                  <a:latin typeface="Helvetica" pitchFamily="34" charset="0"/>
                  <a:ea typeface="ÇlÇr ñæí©"/>
                  <a:cs typeface="Helvetica" pitchFamily="34" charset="0"/>
                </a:rPr>
                <a:t>a) SLE F-CLTU</a:t>
              </a:r>
            </a:p>
          </p:txBody>
        </p:sp>
        <p:sp>
          <p:nvSpPr>
            <p:cNvPr id="9240" name="Rectangle 51"/>
            <p:cNvSpPr>
              <a:spLocks noChangeArrowheads="1"/>
            </p:cNvSpPr>
            <p:nvPr/>
          </p:nvSpPr>
          <p:spPr bwMode="auto">
            <a:xfrm>
              <a:off x="1474044" y="5995995"/>
              <a:ext cx="1269899" cy="264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ct val="80000"/>
                </a:lnSpc>
                <a:spcBef>
                  <a:spcPct val="0"/>
                </a:spcBef>
                <a:spcAft>
                  <a:spcPct val="0"/>
                </a:spcAft>
              </a:pPr>
              <a:r>
                <a:rPr lang="en-US" sz="1400" b="1" dirty="0">
                  <a:solidFill>
                    <a:prstClr val="black"/>
                  </a:solidFill>
                  <a:latin typeface="Helvetica" pitchFamily="34" charset="0"/>
                  <a:ea typeface="ÇlÇr ñæí©"/>
                  <a:cs typeface="Helvetica" pitchFamily="34" charset="0"/>
                </a:rPr>
                <a:t>b) SLE RAFs</a:t>
              </a:r>
            </a:p>
          </p:txBody>
        </p:sp>
        <p:sp>
          <p:nvSpPr>
            <p:cNvPr id="9241" name="Rectangle 52"/>
            <p:cNvSpPr>
              <a:spLocks noChangeArrowheads="1"/>
            </p:cNvSpPr>
            <p:nvPr/>
          </p:nvSpPr>
          <p:spPr bwMode="auto">
            <a:xfrm>
              <a:off x="5935565" y="3261460"/>
              <a:ext cx="1628972" cy="4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ts val="1400"/>
                </a:lnSpc>
                <a:spcBef>
                  <a:spcPct val="0"/>
                </a:spcBef>
                <a:spcAft>
                  <a:spcPct val="0"/>
                </a:spcAft>
              </a:pPr>
              <a:r>
                <a:rPr lang="en-US" sz="1400" b="1">
                  <a:solidFill>
                    <a:prstClr val="black"/>
                  </a:solidFill>
                  <a:latin typeface="Helvetica" pitchFamily="34" charset="0"/>
                  <a:ea typeface="ÇlÇr ñæí©"/>
                  <a:cs typeface="Helvetica" pitchFamily="34" charset="0"/>
                </a:rPr>
                <a:t>c) CSTS F-Frame</a:t>
              </a:r>
            </a:p>
            <a:p>
              <a:pPr algn="ctr" fontAlgn="base">
                <a:lnSpc>
                  <a:spcPts val="1400"/>
                </a:lnSpc>
                <a:spcBef>
                  <a:spcPct val="0"/>
                </a:spcBef>
                <a:spcAft>
                  <a:spcPct val="0"/>
                </a:spcAft>
              </a:pPr>
              <a:r>
                <a:rPr lang="en-US" sz="1400" b="1">
                  <a:solidFill>
                    <a:prstClr val="black"/>
                  </a:solidFill>
                  <a:latin typeface="Helvetica" pitchFamily="34" charset="0"/>
                  <a:ea typeface="ÇlÇr ñæí©"/>
                  <a:cs typeface="Helvetica" pitchFamily="34" charset="0"/>
                </a:rPr>
                <a:t>(multiplex)</a:t>
              </a:r>
            </a:p>
          </p:txBody>
        </p:sp>
        <p:sp>
          <p:nvSpPr>
            <p:cNvPr id="9242" name="Rectangle 53"/>
            <p:cNvSpPr>
              <a:spLocks noChangeArrowheads="1"/>
            </p:cNvSpPr>
            <p:nvPr/>
          </p:nvSpPr>
          <p:spPr bwMode="auto">
            <a:xfrm>
              <a:off x="6071819" y="5988785"/>
              <a:ext cx="1356462" cy="4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ts val="1400"/>
                </a:lnSpc>
                <a:spcBef>
                  <a:spcPct val="0"/>
                </a:spcBef>
                <a:spcAft>
                  <a:spcPct val="0"/>
                </a:spcAft>
              </a:pPr>
              <a:r>
                <a:rPr lang="en-US" sz="1400" b="1" dirty="0">
                  <a:solidFill>
                    <a:prstClr val="black"/>
                  </a:solidFill>
                  <a:latin typeface="Helvetica" pitchFamily="34" charset="0"/>
                  <a:ea typeface="ÇlÇr ñæí©"/>
                  <a:cs typeface="Helvetica" pitchFamily="34" charset="0"/>
                </a:rPr>
                <a:t>d) SLE RCFs</a:t>
              </a:r>
            </a:p>
            <a:p>
              <a:pPr algn="ctr" fontAlgn="base">
                <a:lnSpc>
                  <a:spcPts val="1400"/>
                </a:lnSpc>
                <a:spcBef>
                  <a:spcPct val="0"/>
                </a:spcBef>
                <a:spcAft>
                  <a:spcPct val="0"/>
                </a:spcAft>
              </a:pPr>
              <a:r>
                <a:rPr lang="en-US" sz="1400" b="1" dirty="0">
                  <a:solidFill>
                    <a:prstClr val="black"/>
                  </a:solidFill>
                  <a:latin typeface="Helvetica" pitchFamily="34" charset="0"/>
                  <a:ea typeface="ÇlÇr ñæí©"/>
                  <a:cs typeface="Helvetica" pitchFamily="34" charset="0"/>
                </a:rPr>
                <a:t>(de-multiplex)</a:t>
              </a:r>
            </a:p>
          </p:txBody>
        </p:sp>
        <p:sp>
          <p:nvSpPr>
            <p:cNvPr id="9243" name="Text Box 15"/>
            <p:cNvSpPr txBox="1">
              <a:spLocks noChangeArrowheads="1"/>
            </p:cNvSpPr>
            <p:nvPr/>
          </p:nvSpPr>
          <p:spPr bwMode="auto">
            <a:xfrm>
              <a:off x="2284413" y="2146300"/>
              <a:ext cx="1482725"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SLE F-CLTU</a:t>
              </a:r>
            </a:p>
          </p:txBody>
        </p:sp>
        <p:sp>
          <p:nvSpPr>
            <p:cNvPr id="9244" name="Text Box 15"/>
            <p:cNvSpPr txBox="1">
              <a:spLocks noChangeArrowheads="1"/>
            </p:cNvSpPr>
            <p:nvPr/>
          </p:nvSpPr>
          <p:spPr bwMode="auto">
            <a:xfrm>
              <a:off x="6840538" y="2146300"/>
              <a:ext cx="1484312"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CSTS F-Frame</a:t>
              </a:r>
            </a:p>
          </p:txBody>
        </p:sp>
        <p:sp>
          <p:nvSpPr>
            <p:cNvPr id="9245" name="Text Box 15"/>
            <p:cNvSpPr txBox="1">
              <a:spLocks noChangeArrowheads="1"/>
            </p:cNvSpPr>
            <p:nvPr/>
          </p:nvSpPr>
          <p:spPr bwMode="auto">
            <a:xfrm>
              <a:off x="2300288" y="4789488"/>
              <a:ext cx="1482725" cy="274637"/>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SLE </a:t>
              </a:r>
              <a:r>
                <a:rPr lang="en-US" sz="1200" dirty="0" smtClean="0">
                  <a:solidFill>
                    <a:prstClr val="black"/>
                  </a:solidFill>
                  <a:latin typeface="Helvetica" pitchFamily="34" charset="0"/>
                  <a:ea typeface="ÇlÇr ñæí©"/>
                  <a:cs typeface="Helvetica" pitchFamily="34" charset="0"/>
                </a:rPr>
                <a:t>RAF</a:t>
              </a:r>
              <a:endParaRPr lang="en-US" sz="1200" dirty="0">
                <a:solidFill>
                  <a:prstClr val="black"/>
                </a:solidFill>
                <a:latin typeface="Helvetica" pitchFamily="34" charset="0"/>
                <a:ea typeface="ÇlÇr ñæí©"/>
                <a:cs typeface="Helvetica" pitchFamily="34" charset="0"/>
              </a:endParaRPr>
            </a:p>
          </p:txBody>
        </p:sp>
        <p:sp>
          <p:nvSpPr>
            <p:cNvPr id="9246" name="Text Box 15"/>
            <p:cNvSpPr txBox="1">
              <a:spLocks noChangeArrowheads="1"/>
            </p:cNvSpPr>
            <p:nvPr/>
          </p:nvSpPr>
          <p:spPr bwMode="auto">
            <a:xfrm>
              <a:off x="6864350" y="4803775"/>
              <a:ext cx="1482725"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SLE </a:t>
              </a:r>
              <a:r>
                <a:rPr lang="en-US" sz="1200" dirty="0" smtClean="0">
                  <a:solidFill>
                    <a:prstClr val="black"/>
                  </a:solidFill>
                  <a:latin typeface="Helvetica" pitchFamily="34" charset="0"/>
                  <a:ea typeface="ÇlÇr ñæí©"/>
                  <a:cs typeface="Helvetica" pitchFamily="34" charset="0"/>
                </a:rPr>
                <a:t>RCF</a:t>
              </a:r>
              <a:endParaRPr lang="en-US" sz="1200" dirty="0">
                <a:solidFill>
                  <a:prstClr val="black"/>
                </a:solidFill>
                <a:latin typeface="Helvetica" pitchFamily="34" charset="0"/>
                <a:ea typeface="ÇlÇr ñæí©"/>
                <a:cs typeface="Helvetica" pitchFamily="34" charset="0"/>
              </a:endParaRPr>
            </a:p>
          </p:txBody>
        </p:sp>
        <p:sp>
          <p:nvSpPr>
            <p:cNvPr id="38" name="Text Box 12"/>
            <p:cNvSpPr txBox="1">
              <a:spLocks noChangeArrowheads="1"/>
            </p:cNvSpPr>
            <p:nvPr/>
          </p:nvSpPr>
          <p:spPr bwMode="auto">
            <a:xfrm>
              <a:off x="5100638" y="5189349"/>
              <a:ext cx="1484312" cy="274623"/>
            </a:xfrm>
            <a:prstGeom prst="rect">
              <a:avLst/>
            </a:prstGeom>
            <a:solidFill>
              <a:srgbClr val="99CCFF"/>
            </a:solidFill>
            <a:ln w="9525">
              <a:solidFill>
                <a:srgbClr val="000000"/>
              </a:solidFill>
              <a:miter lim="800000"/>
              <a:headEnd/>
              <a:tailEnd/>
            </a:ln>
          </p:spPr>
          <p:txBody>
            <a:bodyPr lIns="0" tIns="0" rIns="0" bIns="0" anchor="ctr"/>
            <a:lstStyle/>
            <a:p>
              <a:pPr algn="ctr" fontAlgn="base">
                <a:spcBef>
                  <a:spcPct val="0"/>
                </a:spcBef>
                <a:spcAft>
                  <a:spcPct val="0"/>
                </a:spcAft>
                <a:defRPr/>
              </a:pPr>
              <a:r>
                <a:rPr lang="en-US" sz="1050" dirty="0">
                  <a:solidFill>
                    <a:prstClr val="black"/>
                  </a:solidFill>
                  <a:latin typeface="Helvetica" pitchFamily="34" charset="0"/>
                  <a:ea typeface="ÇlÇr ñæí©" charset="-128"/>
                  <a:cs typeface="Helvetica" pitchFamily="34" charset="0"/>
                </a:rPr>
                <a:t>Frame Sync &amp; De-Code</a:t>
              </a:r>
              <a:endParaRPr lang="en-US" sz="1050" dirty="0">
                <a:solidFill>
                  <a:prstClr val="black"/>
                </a:solidFill>
                <a:latin typeface="Helvetica" pitchFamily="34" charset="0"/>
                <a:ea typeface="ＭＳ Ｐゴシック" pitchFamily="34" charset="-128"/>
                <a:cs typeface="Helvetica" pitchFamily="34" charset="0"/>
              </a:endParaRPr>
            </a:p>
          </p:txBody>
        </p:sp>
        <p:sp>
          <p:nvSpPr>
            <p:cNvPr id="9248" name="Text Box 16"/>
            <p:cNvSpPr txBox="1">
              <a:spLocks noChangeArrowheads="1"/>
            </p:cNvSpPr>
            <p:nvPr/>
          </p:nvSpPr>
          <p:spPr bwMode="auto">
            <a:xfrm>
              <a:off x="2282825" y="2901950"/>
              <a:ext cx="1484313"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sp>
          <p:nvSpPr>
            <p:cNvPr id="9249" name="Text Box 12"/>
            <p:cNvSpPr txBox="1">
              <a:spLocks noChangeArrowheads="1"/>
            </p:cNvSpPr>
            <p:nvPr/>
          </p:nvSpPr>
          <p:spPr bwMode="auto">
            <a:xfrm>
              <a:off x="5089525" y="2908300"/>
              <a:ext cx="1484313"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smtClean="0">
                  <a:solidFill>
                    <a:prstClr val="black"/>
                  </a:solidFill>
                  <a:latin typeface="Helvetica" pitchFamily="34" charset="0"/>
                  <a:ea typeface="ÇlÇr ñæí©"/>
                  <a:cs typeface="Helvetica" pitchFamily="34" charset="0"/>
                </a:rPr>
                <a:t>RF </a:t>
              </a:r>
              <a:r>
                <a:rPr lang="en-US" sz="1200" dirty="0">
                  <a:solidFill>
                    <a:prstClr val="black"/>
                  </a:solidFill>
                  <a:latin typeface="Helvetica" pitchFamily="34" charset="0"/>
                  <a:ea typeface="ÇlÇr ñæí©"/>
                  <a:cs typeface="Helvetica" pitchFamily="34" charset="0"/>
                </a:rPr>
                <a:t>&amp; Mod</a:t>
              </a:r>
            </a:p>
          </p:txBody>
        </p:sp>
        <p:sp>
          <p:nvSpPr>
            <p:cNvPr id="9250" name="Text Box 16"/>
            <p:cNvSpPr txBox="1">
              <a:spLocks noChangeArrowheads="1"/>
            </p:cNvSpPr>
            <p:nvPr/>
          </p:nvSpPr>
          <p:spPr bwMode="auto">
            <a:xfrm>
              <a:off x="6842125" y="2917825"/>
              <a:ext cx="1482725"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sp>
          <p:nvSpPr>
            <p:cNvPr id="4" name="Text Box 12"/>
            <p:cNvSpPr txBox="1">
              <a:spLocks noChangeArrowheads="1"/>
            </p:cNvSpPr>
            <p:nvPr/>
          </p:nvSpPr>
          <p:spPr bwMode="auto">
            <a:xfrm>
              <a:off x="547688" y="5563980"/>
              <a:ext cx="1484312" cy="274623"/>
            </a:xfrm>
            <a:prstGeom prst="rect">
              <a:avLst/>
            </a:prstGeom>
            <a:solidFill>
              <a:srgbClr val="99CCFF"/>
            </a:solidFill>
            <a:ln w="9525">
              <a:solidFill>
                <a:srgbClr val="000000"/>
              </a:solidFill>
              <a:miter lim="800000"/>
              <a:headEnd/>
              <a:tailEnd/>
            </a:ln>
          </p:spPr>
          <p:txBody>
            <a:bodyPr lIns="33840" tIns="31320" rIns="33840" bIns="0" anchor="ctr"/>
            <a:lstStyle/>
            <a:p>
              <a:pPr algn="ctr" fontAlgn="base">
                <a:spcBef>
                  <a:spcPct val="0"/>
                </a:spcBef>
                <a:spcAft>
                  <a:spcPct val="0"/>
                </a:spcAft>
                <a:defRPr/>
              </a:pPr>
              <a:r>
                <a:rPr lang="en-US" sz="1050" dirty="0" smtClean="0">
                  <a:solidFill>
                    <a:prstClr val="black"/>
                  </a:solidFill>
                  <a:latin typeface="Helvetica" pitchFamily="34" charset="0"/>
                  <a:ea typeface="ÇlÇr ñæí©" charset="-128"/>
                  <a:cs typeface="Helvetica" pitchFamily="34" charset="0"/>
                </a:rPr>
                <a:t>RF </a:t>
              </a:r>
              <a:r>
                <a:rPr lang="en-US" sz="1050" dirty="0">
                  <a:solidFill>
                    <a:prstClr val="black"/>
                  </a:solidFill>
                  <a:latin typeface="Helvetica" pitchFamily="34" charset="0"/>
                  <a:ea typeface="ÇlÇr ñæí©" charset="-128"/>
                  <a:cs typeface="Helvetica" pitchFamily="34" charset="0"/>
                </a:rPr>
                <a:t>&amp; De-Mod</a:t>
              </a:r>
              <a:endParaRPr lang="en-US" sz="1050" dirty="0">
                <a:solidFill>
                  <a:prstClr val="black"/>
                </a:solidFill>
                <a:latin typeface="Helvetica" pitchFamily="34" charset="0"/>
                <a:ea typeface="ＭＳ Ｐゴシック" pitchFamily="34" charset="-128"/>
                <a:cs typeface="Helvetica" pitchFamily="34" charset="0"/>
              </a:endParaRPr>
            </a:p>
          </p:txBody>
        </p:sp>
        <p:sp>
          <p:nvSpPr>
            <p:cNvPr id="9252" name="Text Box 16"/>
            <p:cNvSpPr txBox="1">
              <a:spLocks noChangeArrowheads="1"/>
            </p:cNvSpPr>
            <p:nvPr/>
          </p:nvSpPr>
          <p:spPr bwMode="auto">
            <a:xfrm>
              <a:off x="2300288" y="5573713"/>
              <a:ext cx="1482725" cy="274637"/>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sp>
          <p:nvSpPr>
            <p:cNvPr id="2" name="Text Box 12"/>
            <p:cNvSpPr txBox="1">
              <a:spLocks noChangeArrowheads="1"/>
            </p:cNvSpPr>
            <p:nvPr/>
          </p:nvSpPr>
          <p:spPr bwMode="auto">
            <a:xfrm>
              <a:off x="5100638" y="5535406"/>
              <a:ext cx="1484312" cy="274623"/>
            </a:xfrm>
            <a:prstGeom prst="rect">
              <a:avLst/>
            </a:prstGeom>
            <a:solidFill>
              <a:srgbClr val="99CCFF"/>
            </a:solidFill>
            <a:ln w="9525">
              <a:solidFill>
                <a:srgbClr val="000000"/>
              </a:solidFill>
              <a:miter lim="800000"/>
              <a:headEnd/>
              <a:tailEnd/>
            </a:ln>
          </p:spPr>
          <p:txBody>
            <a:bodyPr lIns="33840" tIns="31320" rIns="33840" bIns="0" anchor="ctr"/>
            <a:lstStyle/>
            <a:p>
              <a:pPr algn="ctr" fontAlgn="base">
                <a:spcBef>
                  <a:spcPct val="0"/>
                </a:spcBef>
                <a:spcAft>
                  <a:spcPct val="0"/>
                </a:spcAft>
                <a:defRPr/>
              </a:pPr>
              <a:r>
                <a:rPr lang="en-US" sz="1050" dirty="0" smtClean="0">
                  <a:solidFill>
                    <a:prstClr val="black"/>
                  </a:solidFill>
                  <a:latin typeface="Helvetica" pitchFamily="34" charset="0"/>
                  <a:ea typeface="ÇlÇr ñæí©" charset="-128"/>
                  <a:cs typeface="Helvetica" pitchFamily="34" charset="0"/>
                </a:rPr>
                <a:t>RF </a:t>
              </a:r>
              <a:r>
                <a:rPr lang="en-US" sz="1050" dirty="0">
                  <a:solidFill>
                    <a:prstClr val="black"/>
                  </a:solidFill>
                  <a:latin typeface="Helvetica" pitchFamily="34" charset="0"/>
                  <a:ea typeface="ÇlÇr ñæí©" charset="-128"/>
                  <a:cs typeface="Helvetica" pitchFamily="34" charset="0"/>
                </a:rPr>
                <a:t>&amp; De-Mod</a:t>
              </a:r>
              <a:endParaRPr lang="en-US" sz="1050" dirty="0">
                <a:solidFill>
                  <a:prstClr val="black"/>
                </a:solidFill>
                <a:latin typeface="Helvetica" pitchFamily="34" charset="0"/>
                <a:ea typeface="ＭＳ Ｐゴシック" pitchFamily="34" charset="-128"/>
                <a:cs typeface="Helvetica" pitchFamily="34" charset="0"/>
              </a:endParaRPr>
            </a:p>
          </p:txBody>
        </p:sp>
        <p:sp>
          <p:nvSpPr>
            <p:cNvPr id="9254" name="Text Box 16"/>
            <p:cNvSpPr txBox="1">
              <a:spLocks noChangeArrowheads="1"/>
            </p:cNvSpPr>
            <p:nvPr/>
          </p:nvSpPr>
          <p:spPr bwMode="auto">
            <a:xfrm>
              <a:off x="6864350" y="5546725"/>
              <a:ext cx="1482725" cy="274638"/>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grpSp>
    </p:spTree>
    <p:extLst>
      <p:ext uri="{BB962C8B-B14F-4D97-AF65-F5344CB8AC3E}">
        <p14:creationId xmlns:p14="http://schemas.microsoft.com/office/powerpoint/2010/main" val="389752283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vert="horz" lIns="91440" tIns="45720" rIns="91440" bIns="45720" rtlCol="0" anchor="ctr">
            <a:normAutofit/>
          </a:bodyPr>
          <a:lstStyle/>
          <a:p>
            <a:r>
              <a:rPr lang="en-US" sz="2500" dirty="0"/>
              <a:t>Figure 6</a:t>
            </a:r>
            <a:r>
              <a:rPr lang="en-US" sz="2500" dirty="0" smtClean="0"/>
              <a:t>-3: </a:t>
            </a:r>
            <a:r>
              <a:rPr lang="en-US" sz="2500" dirty="0"/>
              <a:t>ABA Service-User </a:t>
            </a:r>
            <a:r>
              <a:rPr lang="en-US" sz="2500" dirty="0" smtClean="0"/>
              <a:t>Service Management Building Blocks</a:t>
            </a:r>
            <a:endParaRPr lang="en-US" sz="2500" dirty="0"/>
          </a:p>
        </p:txBody>
      </p:sp>
      <p:sp>
        <p:nvSpPr>
          <p:cNvPr id="10244" name="Oval 7"/>
          <p:cNvSpPr>
            <a:spLocks noChangeArrowheads="1"/>
          </p:cNvSpPr>
          <p:nvPr/>
        </p:nvSpPr>
        <p:spPr bwMode="auto">
          <a:xfrm>
            <a:off x="1198562" y="2895601"/>
            <a:ext cx="2452630" cy="587449"/>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200" dirty="0">
                <a:solidFill>
                  <a:srgbClr val="000000"/>
                </a:solidFill>
                <a:ea typeface="ＭＳ Ｐゴシック" pitchFamily="34" charset="-128"/>
                <a:cs typeface="Helvetica" pitchFamily="34" charset="0"/>
              </a:rPr>
              <a:t>ESLT Service Management Processing</a:t>
            </a:r>
          </a:p>
          <a:p>
            <a:pPr algn="ctr" fontAlgn="base">
              <a:spcBef>
                <a:spcPct val="0"/>
              </a:spcBef>
              <a:spcAft>
                <a:spcPct val="0"/>
              </a:spcAft>
            </a:pPr>
            <a:r>
              <a:rPr kumimoji="1" lang="en-US" sz="1200" dirty="0">
                <a:solidFill>
                  <a:srgbClr val="000000"/>
                </a:solidFill>
                <a:ea typeface="ＭＳ Ｐゴシック" pitchFamily="34" charset="-128"/>
                <a:cs typeface="Helvetica" pitchFamily="34" charset="0"/>
              </a:rPr>
              <a:t>(Planning &amp; Scheduling)</a:t>
            </a:r>
          </a:p>
        </p:txBody>
      </p:sp>
      <p:sp>
        <p:nvSpPr>
          <p:cNvPr id="10245" name="Text Box 16"/>
          <p:cNvSpPr txBox="1">
            <a:spLocks noChangeArrowheads="1"/>
          </p:cNvSpPr>
          <p:nvPr/>
        </p:nvSpPr>
        <p:spPr bwMode="auto">
          <a:xfrm>
            <a:off x="1683531" y="5162879"/>
            <a:ext cx="1482690"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cxnSp>
        <p:nvCxnSpPr>
          <p:cNvPr id="10246" name="Straight Connector 9"/>
          <p:cNvCxnSpPr>
            <a:cxnSpLocks noChangeShapeType="1"/>
            <a:stCxn id="10244" idx="4"/>
          </p:cNvCxnSpPr>
          <p:nvPr/>
        </p:nvCxnSpPr>
        <p:spPr bwMode="auto">
          <a:xfrm>
            <a:off x="2424876" y="3483050"/>
            <a:ext cx="7172" cy="1679497"/>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247" name="Text Box 15"/>
          <p:cNvSpPr txBox="1">
            <a:spLocks noChangeArrowheads="1"/>
          </p:cNvSpPr>
          <p:nvPr/>
        </p:nvSpPr>
        <p:spPr bwMode="auto">
          <a:xfrm>
            <a:off x="1683531" y="4716338"/>
            <a:ext cx="1482690"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10248" name="Text Box 15"/>
          <p:cNvSpPr txBox="1">
            <a:spLocks noChangeArrowheads="1"/>
          </p:cNvSpPr>
          <p:nvPr/>
        </p:nvSpPr>
        <p:spPr bwMode="auto">
          <a:xfrm>
            <a:off x="1683531" y="4265829"/>
            <a:ext cx="1482690" cy="27467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smtClean="0">
                <a:solidFill>
                  <a:prstClr val="black"/>
                </a:solidFill>
                <a:latin typeface="Helvetica" pitchFamily="34" charset="0"/>
                <a:ea typeface="ÇlÇr ñæí©"/>
                <a:cs typeface="Helvetica" pitchFamily="34" charset="0"/>
              </a:rPr>
              <a:t>HTTPS</a:t>
            </a:r>
            <a:endParaRPr lang="en-US" sz="1200" dirty="0">
              <a:solidFill>
                <a:prstClr val="black"/>
              </a:solidFill>
              <a:latin typeface="Helvetica" pitchFamily="34" charset="0"/>
              <a:ea typeface="ÇlÇr ñæí©"/>
              <a:cs typeface="Helvetica" pitchFamily="34" charset="0"/>
            </a:endParaRPr>
          </a:p>
        </p:txBody>
      </p:sp>
      <p:sp>
        <p:nvSpPr>
          <p:cNvPr id="10249" name="Text Box 15"/>
          <p:cNvSpPr txBox="1">
            <a:spLocks noChangeArrowheads="1"/>
          </p:cNvSpPr>
          <p:nvPr/>
        </p:nvSpPr>
        <p:spPr bwMode="auto">
          <a:xfrm>
            <a:off x="1683531" y="3823257"/>
            <a:ext cx="1482690"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smtClean="0">
                <a:solidFill>
                  <a:prstClr val="black"/>
                </a:solidFill>
                <a:latin typeface="Helvetica" pitchFamily="34" charset="0"/>
                <a:ea typeface="ÇlÇr ñæí©"/>
                <a:cs typeface="Helvetica" pitchFamily="34" charset="0"/>
              </a:rPr>
              <a:t>SCCS-SM</a:t>
            </a:r>
            <a:endParaRPr lang="en-US" sz="1200" dirty="0">
              <a:solidFill>
                <a:prstClr val="black"/>
              </a:solidFill>
              <a:latin typeface="Helvetica" pitchFamily="34" charset="0"/>
              <a:ea typeface="ÇlÇr ñæí©"/>
              <a:cs typeface="Helvetica" pitchFamily="34" charset="0"/>
            </a:endParaRPr>
          </a:p>
        </p:txBody>
      </p:sp>
      <p:sp>
        <p:nvSpPr>
          <p:cNvPr id="10251" name="Oval 7"/>
          <p:cNvSpPr>
            <a:spLocks noChangeArrowheads="1"/>
          </p:cNvSpPr>
          <p:nvPr/>
        </p:nvSpPr>
        <p:spPr bwMode="auto">
          <a:xfrm>
            <a:off x="5249767" y="2924223"/>
            <a:ext cx="2452630" cy="611265"/>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200" dirty="0">
                <a:solidFill>
                  <a:srgbClr val="000000"/>
                </a:solidFill>
                <a:ea typeface="ＭＳ Ｐゴシック" pitchFamily="34" charset="-128"/>
                <a:cs typeface="Helvetica" pitchFamily="34" charset="0"/>
              </a:rPr>
              <a:t>User Service Management Application</a:t>
            </a:r>
          </a:p>
          <a:p>
            <a:pPr algn="ctr" fontAlgn="base">
              <a:spcBef>
                <a:spcPct val="0"/>
              </a:spcBef>
              <a:spcAft>
                <a:spcPct val="0"/>
              </a:spcAft>
            </a:pPr>
            <a:r>
              <a:rPr kumimoji="1" lang="en-US" sz="1200" dirty="0">
                <a:solidFill>
                  <a:srgbClr val="000000"/>
                </a:solidFill>
                <a:ea typeface="ＭＳ Ｐゴシック" pitchFamily="34" charset="-128"/>
                <a:cs typeface="Helvetica" pitchFamily="34" charset="0"/>
              </a:rPr>
              <a:t>(Planning &amp; Scheduling)</a:t>
            </a:r>
          </a:p>
        </p:txBody>
      </p:sp>
      <p:sp>
        <p:nvSpPr>
          <p:cNvPr id="10252" name="Text Box 16"/>
          <p:cNvSpPr txBox="1">
            <a:spLocks noChangeArrowheads="1"/>
          </p:cNvSpPr>
          <p:nvPr/>
        </p:nvSpPr>
        <p:spPr bwMode="auto">
          <a:xfrm>
            <a:off x="5733943" y="5162879"/>
            <a:ext cx="1484278"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cxnSp>
        <p:nvCxnSpPr>
          <p:cNvPr id="10253" name="Straight Connector 21"/>
          <p:cNvCxnSpPr>
            <a:cxnSpLocks noChangeShapeType="1"/>
          </p:cNvCxnSpPr>
          <p:nvPr/>
        </p:nvCxnSpPr>
        <p:spPr bwMode="auto">
          <a:xfrm>
            <a:off x="6475411" y="3535360"/>
            <a:ext cx="0" cy="1627186"/>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254" name="Text Box 15"/>
          <p:cNvSpPr txBox="1">
            <a:spLocks noChangeArrowheads="1"/>
          </p:cNvSpPr>
          <p:nvPr/>
        </p:nvSpPr>
        <p:spPr bwMode="auto">
          <a:xfrm>
            <a:off x="5733943" y="4716338"/>
            <a:ext cx="1484278"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10255" name="Text Box 15"/>
          <p:cNvSpPr txBox="1">
            <a:spLocks noChangeArrowheads="1"/>
          </p:cNvSpPr>
          <p:nvPr/>
        </p:nvSpPr>
        <p:spPr bwMode="auto">
          <a:xfrm>
            <a:off x="5733943" y="4265829"/>
            <a:ext cx="1484278" cy="27467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smtClean="0">
                <a:solidFill>
                  <a:prstClr val="black"/>
                </a:solidFill>
                <a:latin typeface="Helvetica" pitchFamily="34" charset="0"/>
                <a:ea typeface="ÇlÇr ñæí©"/>
                <a:cs typeface="Helvetica" pitchFamily="34" charset="0"/>
              </a:rPr>
              <a:t>HTTPS</a:t>
            </a:r>
            <a:endParaRPr lang="en-US" sz="1200" dirty="0">
              <a:solidFill>
                <a:prstClr val="black"/>
              </a:solidFill>
              <a:latin typeface="Helvetica" pitchFamily="34" charset="0"/>
              <a:ea typeface="ÇlÇr ñæí©"/>
              <a:cs typeface="Helvetica" pitchFamily="34" charset="0"/>
            </a:endParaRPr>
          </a:p>
        </p:txBody>
      </p:sp>
      <p:sp>
        <p:nvSpPr>
          <p:cNvPr id="10256" name="Text Box 15"/>
          <p:cNvSpPr txBox="1">
            <a:spLocks noChangeArrowheads="1"/>
          </p:cNvSpPr>
          <p:nvPr/>
        </p:nvSpPr>
        <p:spPr bwMode="auto">
          <a:xfrm>
            <a:off x="5746642" y="3823257"/>
            <a:ext cx="1484278"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SCCS-SM</a:t>
            </a:r>
          </a:p>
        </p:txBody>
      </p:sp>
      <p:sp>
        <p:nvSpPr>
          <p:cNvPr id="10257" name="Rectangle 28"/>
          <p:cNvSpPr>
            <a:spLocks noChangeArrowheads="1"/>
          </p:cNvSpPr>
          <p:nvPr/>
        </p:nvSpPr>
        <p:spPr bwMode="auto">
          <a:xfrm>
            <a:off x="887614" y="5622914"/>
            <a:ext cx="3101517"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ct val="80000"/>
              </a:lnSpc>
              <a:spcBef>
                <a:spcPct val="0"/>
              </a:spcBef>
              <a:spcAft>
                <a:spcPct val="0"/>
              </a:spcAft>
            </a:pPr>
            <a:r>
              <a:rPr lang="en-US" sz="1400" b="1" dirty="0">
                <a:solidFill>
                  <a:prstClr val="black"/>
                </a:solidFill>
                <a:latin typeface="Helvetica" pitchFamily="34" charset="0"/>
                <a:ea typeface="ÇlÇr ñæí©"/>
                <a:cs typeface="Helvetica" pitchFamily="34" charset="0"/>
              </a:rPr>
              <a:t>a) ABA ESLT Service </a:t>
            </a:r>
            <a:r>
              <a:rPr lang="en-US" sz="1400" b="1" dirty="0" smtClean="0">
                <a:solidFill>
                  <a:prstClr val="black"/>
                </a:solidFill>
                <a:latin typeface="Helvetica" pitchFamily="34" charset="0"/>
                <a:ea typeface="ÇlÇr ñæí©"/>
                <a:cs typeface="Helvetica" pitchFamily="34" charset="0"/>
              </a:rPr>
              <a:t>Management</a:t>
            </a:r>
            <a:endParaRPr lang="en-US" sz="1400" b="1" dirty="0">
              <a:solidFill>
                <a:prstClr val="black"/>
              </a:solidFill>
              <a:latin typeface="Helvetica" pitchFamily="34" charset="0"/>
              <a:ea typeface="ÇlÇr ñæí©"/>
              <a:cs typeface="Helvetica" pitchFamily="34" charset="0"/>
            </a:endParaRPr>
          </a:p>
        </p:txBody>
      </p:sp>
      <p:sp>
        <p:nvSpPr>
          <p:cNvPr id="10258" name="Rectangle 29"/>
          <p:cNvSpPr>
            <a:spLocks noChangeArrowheads="1"/>
          </p:cNvSpPr>
          <p:nvPr/>
        </p:nvSpPr>
        <p:spPr bwMode="auto">
          <a:xfrm>
            <a:off x="4956306" y="5622913"/>
            <a:ext cx="3064962"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ct val="80000"/>
              </a:lnSpc>
              <a:spcBef>
                <a:spcPct val="0"/>
              </a:spcBef>
              <a:spcAft>
                <a:spcPct val="0"/>
              </a:spcAft>
            </a:pPr>
            <a:r>
              <a:rPr lang="en-US" sz="1400" b="1" dirty="0">
                <a:solidFill>
                  <a:prstClr val="black"/>
                </a:solidFill>
                <a:latin typeface="Helvetica" pitchFamily="34" charset="0"/>
                <a:ea typeface="ÇlÇr ñæí©"/>
                <a:cs typeface="Helvetica" pitchFamily="34" charset="0"/>
              </a:rPr>
              <a:t>b) ABA </a:t>
            </a:r>
            <a:r>
              <a:rPr lang="en-US" sz="1400" b="1" dirty="0" smtClean="0">
                <a:solidFill>
                  <a:prstClr val="black"/>
                </a:solidFill>
                <a:latin typeface="Helvetica" pitchFamily="34" charset="0"/>
                <a:ea typeface="ÇlÇr ñæí©"/>
                <a:cs typeface="Helvetica" pitchFamily="34" charset="0"/>
              </a:rPr>
              <a:t>User Service Management</a:t>
            </a:r>
            <a:endParaRPr lang="en-US" sz="1400" b="1" dirty="0">
              <a:solidFill>
                <a:prstClr val="black"/>
              </a:solidFill>
              <a:latin typeface="Helvetica" pitchFamily="34" charset="0"/>
              <a:ea typeface="ÇlÇr ñæí©"/>
              <a:cs typeface="Helvetica" pitchFamily="34" charset="0"/>
            </a:endParaRPr>
          </a:p>
        </p:txBody>
      </p:sp>
      <p:sp>
        <p:nvSpPr>
          <p:cNvPr id="18" name="Text Box 15"/>
          <p:cNvSpPr txBox="1">
            <a:spLocks noChangeArrowheads="1"/>
          </p:cNvSpPr>
          <p:nvPr/>
        </p:nvSpPr>
        <p:spPr bwMode="auto">
          <a:xfrm>
            <a:off x="7315200" y="2362200"/>
            <a:ext cx="1484278"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smtClean="0">
                <a:solidFill>
                  <a:prstClr val="black"/>
                </a:solidFill>
                <a:latin typeface="Helvetica" pitchFamily="34" charset="0"/>
                <a:ea typeface="ÇlÇr ñæí©"/>
                <a:cs typeface="Helvetica" pitchFamily="34" charset="0"/>
              </a:rPr>
              <a:t>NDM or ODM</a:t>
            </a:r>
            <a:endParaRPr lang="en-US" sz="1200" dirty="0">
              <a:solidFill>
                <a:prstClr val="black"/>
              </a:solidFill>
              <a:latin typeface="Helvetica" pitchFamily="34" charset="0"/>
              <a:ea typeface="ÇlÇr ñæí©"/>
              <a:cs typeface="Helvetica" pitchFamily="34" charset="0"/>
            </a:endParaRPr>
          </a:p>
        </p:txBody>
      </p:sp>
      <p:cxnSp>
        <p:nvCxnSpPr>
          <p:cNvPr id="6" name="Elbow Connector 5"/>
          <p:cNvCxnSpPr>
            <a:stCxn id="18" idx="2"/>
            <a:endCxn id="10251" idx="6"/>
          </p:cNvCxnSpPr>
          <p:nvPr/>
        </p:nvCxnSpPr>
        <p:spPr bwMode="auto">
          <a:xfrm rot="5400000">
            <a:off x="7583377" y="2755893"/>
            <a:ext cx="592983" cy="354942"/>
          </a:xfrm>
          <a:prstGeom prst="bentConnector2">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33283269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vert="horz" lIns="91440" tIns="45720" rIns="91440" bIns="45720" rtlCol="0" anchor="ctr">
            <a:noAutofit/>
          </a:bodyPr>
          <a:lstStyle/>
          <a:p>
            <a:r>
              <a:rPr lang="en-US" sz="2500" dirty="0"/>
              <a:t>Figure 6</a:t>
            </a:r>
            <a:r>
              <a:rPr lang="en-US" sz="2500" dirty="0" smtClean="0"/>
              <a:t>-8: </a:t>
            </a:r>
            <a:r>
              <a:rPr lang="en-US" sz="2500" dirty="0"/>
              <a:t>Service </a:t>
            </a:r>
            <a:r>
              <a:rPr lang="en-US" sz="2500" dirty="0" smtClean="0"/>
              <a:t>User / Provider ABA CSTS Forward</a:t>
            </a:r>
            <a:r>
              <a:rPr lang="en-US" sz="2500" dirty="0"/>
              <a:t>-File Building </a:t>
            </a:r>
            <a:r>
              <a:rPr lang="en-US" sz="2500" dirty="0" smtClean="0"/>
              <a:t>Block</a:t>
            </a:r>
            <a:endParaRPr lang="en-US" sz="2500" dirty="0"/>
          </a:p>
        </p:txBody>
      </p:sp>
      <p:sp>
        <p:nvSpPr>
          <p:cNvPr id="14361" name="Oval 7"/>
          <p:cNvSpPr>
            <a:spLocks noChangeArrowheads="1"/>
          </p:cNvSpPr>
          <p:nvPr/>
        </p:nvSpPr>
        <p:spPr bwMode="auto">
          <a:xfrm>
            <a:off x="1168412" y="4290629"/>
            <a:ext cx="2452766" cy="58729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a:solidFill>
                  <a:prstClr val="black"/>
                </a:solidFill>
                <a:latin typeface="Arial" pitchFamily="34" charset="0"/>
                <a:ea typeface="ÇlÇr ñæí©"/>
                <a:cs typeface="Arial" pitchFamily="34" charset="0"/>
              </a:rPr>
              <a:t>CSTS F-Frame</a:t>
            </a:r>
          </a:p>
          <a:p>
            <a:pPr algn="ctr" fontAlgn="base">
              <a:lnSpc>
                <a:spcPct val="80000"/>
              </a:lnSpc>
              <a:spcBef>
                <a:spcPct val="0"/>
              </a:spcBef>
              <a:spcAft>
                <a:spcPct val="0"/>
              </a:spcAft>
            </a:pPr>
            <a:r>
              <a:rPr lang="en-US" sz="1200">
                <a:solidFill>
                  <a:prstClr val="black"/>
                </a:solidFill>
                <a:latin typeface="Arial" pitchFamily="34" charset="0"/>
                <a:ea typeface="ÇlÇr ñæí©"/>
                <a:cs typeface="Arial" pitchFamily="34" charset="0"/>
              </a:rPr>
              <a:t>Delivery Service</a:t>
            </a:r>
          </a:p>
          <a:p>
            <a:pPr algn="ctr" fontAlgn="base">
              <a:lnSpc>
                <a:spcPct val="80000"/>
              </a:lnSpc>
              <a:spcBef>
                <a:spcPct val="0"/>
              </a:spcBef>
              <a:spcAft>
                <a:spcPct val="0"/>
              </a:spcAft>
            </a:pPr>
            <a:r>
              <a:rPr lang="en-US" sz="1200">
                <a:solidFill>
                  <a:prstClr val="black"/>
                </a:solidFill>
                <a:latin typeface="Arial" pitchFamily="34" charset="0"/>
                <a:ea typeface="ÇlÇr ñæí©"/>
                <a:cs typeface="Arial" pitchFamily="34" charset="0"/>
              </a:rPr>
              <a:t>(Frame Muxing)</a:t>
            </a:r>
          </a:p>
        </p:txBody>
      </p:sp>
      <p:sp>
        <p:nvSpPr>
          <p:cNvPr id="14362" name="Text Box 12"/>
          <p:cNvSpPr txBox="1">
            <a:spLocks noChangeArrowheads="1"/>
          </p:cNvSpPr>
          <p:nvPr/>
        </p:nvSpPr>
        <p:spPr bwMode="auto">
          <a:xfrm>
            <a:off x="781050" y="5746178"/>
            <a:ext cx="1482772" cy="27460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smtClean="0">
                <a:solidFill>
                  <a:prstClr val="black"/>
                </a:solidFill>
                <a:ea typeface="ÇlÇr ñæí©"/>
                <a:cs typeface="Arial" pitchFamily="34" charset="0"/>
              </a:rPr>
              <a:t>RF </a:t>
            </a:r>
            <a:r>
              <a:rPr lang="en-US" sz="1200" dirty="0">
                <a:solidFill>
                  <a:prstClr val="black"/>
                </a:solidFill>
                <a:ea typeface="ÇlÇr ñæí©"/>
                <a:cs typeface="Arial" pitchFamily="34" charset="0"/>
              </a:rPr>
              <a:t>&amp; Mod</a:t>
            </a:r>
          </a:p>
        </p:txBody>
      </p:sp>
      <p:sp>
        <p:nvSpPr>
          <p:cNvPr id="14363" name="Text Box 16"/>
          <p:cNvSpPr txBox="1">
            <a:spLocks noChangeArrowheads="1"/>
          </p:cNvSpPr>
          <p:nvPr/>
        </p:nvSpPr>
        <p:spPr bwMode="auto">
          <a:xfrm>
            <a:off x="2532119" y="5755702"/>
            <a:ext cx="1484359" cy="27460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ea typeface="ÇlÇr ñæí©"/>
                <a:cs typeface="Arial" pitchFamily="34" charset="0"/>
              </a:rPr>
              <a:t>IP</a:t>
            </a:r>
          </a:p>
        </p:txBody>
      </p:sp>
      <p:cxnSp>
        <p:nvCxnSpPr>
          <p:cNvPr id="14364" name="Straight Connector 70"/>
          <p:cNvCxnSpPr>
            <a:cxnSpLocks noChangeShapeType="1"/>
            <a:stCxn id="14361" idx="3"/>
            <a:endCxn id="14362" idx="0"/>
          </p:cNvCxnSpPr>
          <p:nvPr/>
        </p:nvCxnSpPr>
        <p:spPr bwMode="auto">
          <a:xfrm flipH="1">
            <a:off x="1522413" y="4792663"/>
            <a:ext cx="4762" cy="954087"/>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4365" name="Straight Connector 71"/>
          <p:cNvCxnSpPr>
            <a:cxnSpLocks noChangeShapeType="1"/>
            <a:stCxn id="14361" idx="5"/>
            <a:endCxn id="14363" idx="0"/>
          </p:cNvCxnSpPr>
          <p:nvPr/>
        </p:nvCxnSpPr>
        <p:spPr bwMode="auto">
          <a:xfrm>
            <a:off x="3262313" y="4792663"/>
            <a:ext cx="12700" cy="963612"/>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66" name="Text Box 15"/>
          <p:cNvSpPr txBox="1">
            <a:spLocks noChangeArrowheads="1"/>
          </p:cNvSpPr>
          <p:nvPr/>
        </p:nvSpPr>
        <p:spPr bwMode="auto">
          <a:xfrm>
            <a:off x="2532119" y="5373164"/>
            <a:ext cx="1484359" cy="27460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ea typeface="ÇlÇr ñæí©"/>
                <a:cs typeface="Arial" pitchFamily="34" charset="0"/>
              </a:rPr>
              <a:t>TCP</a:t>
            </a:r>
          </a:p>
        </p:txBody>
      </p:sp>
      <p:sp>
        <p:nvSpPr>
          <p:cNvPr id="14367" name="Text Box 12"/>
          <p:cNvSpPr txBox="1">
            <a:spLocks noChangeArrowheads="1"/>
          </p:cNvSpPr>
          <p:nvPr/>
        </p:nvSpPr>
        <p:spPr bwMode="auto">
          <a:xfrm>
            <a:off x="781050" y="5373164"/>
            <a:ext cx="1482772" cy="27460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ea typeface="ÇlÇr ñæí©"/>
                <a:cs typeface="Arial" pitchFamily="34" charset="0"/>
              </a:rPr>
              <a:t>Code &amp; Sync</a:t>
            </a:r>
          </a:p>
        </p:txBody>
      </p:sp>
      <p:cxnSp>
        <p:nvCxnSpPr>
          <p:cNvPr id="14368" name="Straight Connector 74"/>
          <p:cNvCxnSpPr>
            <a:cxnSpLocks noChangeShapeType="1"/>
            <a:stCxn id="14371" idx="3"/>
            <a:endCxn id="14361" idx="1"/>
          </p:cNvCxnSpPr>
          <p:nvPr/>
        </p:nvCxnSpPr>
        <p:spPr bwMode="auto">
          <a:xfrm>
            <a:off x="1514475" y="2886075"/>
            <a:ext cx="12700" cy="149066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69" name="Rectangle 76"/>
          <p:cNvSpPr>
            <a:spLocks noChangeArrowheads="1"/>
          </p:cNvSpPr>
          <p:nvPr/>
        </p:nvSpPr>
        <p:spPr bwMode="auto">
          <a:xfrm>
            <a:off x="781050" y="3590631"/>
            <a:ext cx="1482772" cy="255555"/>
          </a:xfrm>
          <a:prstGeom prst="rect">
            <a:avLst/>
          </a:prstGeom>
          <a:solidFill>
            <a:srgbClr val="99CCFF"/>
          </a:solidFill>
          <a:ln w="9525">
            <a:solidFill>
              <a:srgbClr val="000000"/>
            </a:solidFill>
            <a:miter lim="800000"/>
            <a:headEnd/>
            <a:tailEnd/>
          </a:ln>
        </p:spPr>
        <p:txBody>
          <a:bodyPr lIns="33840" tIns="31320" rIns="33840" bIns="31320" anchor="ctr"/>
          <a:lstStyle/>
          <a:p>
            <a:pPr algn="ctr" fontAlgn="base">
              <a:spcBef>
                <a:spcPct val="0"/>
              </a:spcBef>
              <a:spcAft>
                <a:spcPct val="0"/>
              </a:spcAft>
            </a:pPr>
            <a:r>
              <a:rPr lang="en-US" sz="1200" dirty="0" smtClean="0">
                <a:solidFill>
                  <a:prstClr val="black"/>
                </a:solidFill>
                <a:latin typeface="Arial" pitchFamily="34" charset="0"/>
                <a:ea typeface="ÇlÇr ñæí©"/>
                <a:cs typeface="Arial" pitchFamily="34" charset="0"/>
              </a:rPr>
              <a:t>Encapsulation</a:t>
            </a:r>
            <a:endParaRPr lang="en-US" sz="1200" dirty="0">
              <a:solidFill>
                <a:prstClr val="black"/>
              </a:solidFill>
              <a:latin typeface="Arial" pitchFamily="34" charset="0"/>
              <a:ea typeface="ÇlÇr ñæí©"/>
              <a:cs typeface="Arial" pitchFamily="34" charset="0"/>
            </a:endParaRPr>
          </a:p>
        </p:txBody>
      </p:sp>
      <p:sp>
        <p:nvSpPr>
          <p:cNvPr id="14370" name="Rectangle 77"/>
          <p:cNvSpPr>
            <a:spLocks noChangeArrowheads="1"/>
          </p:cNvSpPr>
          <p:nvPr/>
        </p:nvSpPr>
        <p:spPr bwMode="auto">
          <a:xfrm>
            <a:off x="781050" y="3900154"/>
            <a:ext cx="1482772" cy="255554"/>
          </a:xfrm>
          <a:prstGeom prst="rect">
            <a:avLst/>
          </a:prstGeom>
          <a:solidFill>
            <a:srgbClr val="99CCFF"/>
          </a:solidFill>
          <a:ln w="9525">
            <a:solidFill>
              <a:srgbClr val="000000"/>
            </a:solidFill>
            <a:miter lim="800000"/>
            <a:headEnd/>
            <a:tailEnd/>
          </a:ln>
        </p:spPr>
        <p:txBody>
          <a:bodyPr lIns="33840" tIns="31320" rIns="33840" bIns="31320" anchor="ctr"/>
          <a:lstStyle/>
          <a:p>
            <a:pPr algn="ctr" fontAlgn="base">
              <a:spcBef>
                <a:spcPct val="0"/>
              </a:spcBef>
              <a:spcAft>
                <a:spcPct val="0"/>
              </a:spcAft>
            </a:pPr>
            <a:r>
              <a:rPr lang="en-US" sz="1100">
                <a:solidFill>
                  <a:prstClr val="black"/>
                </a:solidFill>
                <a:latin typeface="Arial" pitchFamily="34" charset="0"/>
                <a:ea typeface="ÇlÇr ñæí©"/>
                <a:cs typeface="Arial" pitchFamily="34" charset="0"/>
              </a:rPr>
              <a:t>TC/AOS Link Framing</a:t>
            </a:r>
          </a:p>
        </p:txBody>
      </p:sp>
      <p:sp>
        <p:nvSpPr>
          <p:cNvPr id="14371" name="Oval 7"/>
          <p:cNvSpPr>
            <a:spLocks noChangeArrowheads="1"/>
          </p:cNvSpPr>
          <p:nvPr/>
        </p:nvSpPr>
        <p:spPr bwMode="auto">
          <a:xfrm>
            <a:off x="1150950" y="2503333"/>
            <a:ext cx="2479754" cy="449204"/>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Arial" pitchFamily="34" charset="0"/>
                <a:ea typeface="ÇlÇr ñæí©"/>
                <a:cs typeface="Arial" pitchFamily="34" charset="0"/>
              </a:rPr>
              <a:t>CSTS Forward-</a:t>
            </a:r>
          </a:p>
          <a:p>
            <a:pPr algn="ctr" fontAlgn="base">
              <a:lnSpc>
                <a:spcPct val="80000"/>
              </a:lnSpc>
              <a:spcBef>
                <a:spcPct val="0"/>
              </a:spcBef>
              <a:spcAft>
                <a:spcPct val="0"/>
              </a:spcAft>
            </a:pPr>
            <a:r>
              <a:rPr lang="en-US" sz="1200" dirty="0">
                <a:solidFill>
                  <a:prstClr val="black"/>
                </a:solidFill>
                <a:latin typeface="Arial" pitchFamily="34" charset="0"/>
                <a:ea typeface="ÇlÇr ñæí©"/>
                <a:cs typeface="Arial" pitchFamily="34" charset="0"/>
              </a:rPr>
              <a:t>File </a:t>
            </a:r>
            <a:r>
              <a:rPr lang="en-US" sz="1200" dirty="0" smtClean="0">
                <a:solidFill>
                  <a:prstClr val="black"/>
                </a:solidFill>
                <a:latin typeface="Arial" pitchFamily="34" charset="0"/>
                <a:ea typeface="ÇlÇr ñæí©"/>
                <a:cs typeface="Arial" pitchFamily="34" charset="0"/>
              </a:rPr>
              <a:t>Processing</a:t>
            </a:r>
            <a:endParaRPr lang="en-US" sz="1200" dirty="0">
              <a:solidFill>
                <a:prstClr val="black"/>
              </a:solidFill>
              <a:latin typeface="Arial" pitchFamily="34" charset="0"/>
              <a:ea typeface="ÇlÇr ñæí©"/>
              <a:cs typeface="Arial" pitchFamily="34" charset="0"/>
            </a:endParaRPr>
          </a:p>
        </p:txBody>
      </p:sp>
      <p:sp>
        <p:nvSpPr>
          <p:cNvPr id="82" name="Magnetic Disk 18"/>
          <p:cNvSpPr/>
          <p:nvPr/>
        </p:nvSpPr>
        <p:spPr bwMode="auto">
          <a:xfrm>
            <a:off x="2055813" y="1889125"/>
            <a:ext cx="476250" cy="357188"/>
          </a:xfrm>
          <a:prstGeom prst="flowChartMagneticDisk">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tIns="0" bIns="0"/>
          <a:lstStyle/>
          <a:p>
            <a:pPr algn="ctr" fontAlgn="base">
              <a:spcBef>
                <a:spcPct val="0"/>
              </a:spcBef>
              <a:spcAft>
                <a:spcPct val="0"/>
              </a:spcAft>
            </a:pPr>
            <a:endParaRPr kumimoji="1" lang="en-US" sz="1200">
              <a:solidFill>
                <a:srgbClr val="000000"/>
              </a:solidFill>
              <a:ea typeface="ＭＳ Ｐゴシック" charset="-128"/>
              <a:cs typeface="Arial" pitchFamily="34" charset="0"/>
            </a:endParaRPr>
          </a:p>
        </p:txBody>
      </p:sp>
      <p:cxnSp>
        <p:nvCxnSpPr>
          <p:cNvPr id="14373" name="Elbow Connector 274"/>
          <p:cNvCxnSpPr>
            <a:cxnSpLocks noChangeShapeType="1"/>
            <a:stCxn id="82" idx="4"/>
          </p:cNvCxnSpPr>
          <p:nvPr/>
        </p:nvCxnSpPr>
        <p:spPr bwMode="auto">
          <a:xfrm>
            <a:off x="2532119" y="2068414"/>
            <a:ext cx="198443" cy="425395"/>
          </a:xfrm>
          <a:prstGeom prst="bentConnector2">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4374" name="Elbow Connector 15"/>
          <p:cNvCxnSpPr>
            <a:cxnSpLocks noChangeShapeType="1"/>
            <a:stCxn id="82" idx="2"/>
          </p:cNvCxnSpPr>
          <p:nvPr/>
        </p:nvCxnSpPr>
        <p:spPr bwMode="auto">
          <a:xfrm rot="10800000" flipV="1">
            <a:off x="1887573" y="2068414"/>
            <a:ext cx="168280" cy="455553"/>
          </a:xfrm>
          <a:prstGeom prst="bentConnector2">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375" name="Elbow Connector 274"/>
          <p:cNvCxnSpPr>
            <a:cxnSpLocks noChangeShapeType="1"/>
            <a:stCxn id="14371" idx="5"/>
          </p:cNvCxnSpPr>
          <p:nvPr/>
        </p:nvCxnSpPr>
        <p:spPr bwMode="auto">
          <a:xfrm rot="16200000" flipH="1">
            <a:off x="2299741" y="3853284"/>
            <a:ext cx="2487293" cy="552468"/>
          </a:xfrm>
          <a:prstGeom prst="bentConnector3">
            <a:avLst>
              <a:gd name="adj1" fmla="val 50000"/>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cxnSp>
      <p:sp>
        <p:nvSpPr>
          <p:cNvPr id="14376" name="Rectangle 85"/>
          <p:cNvSpPr>
            <a:spLocks noChangeArrowheads="1"/>
          </p:cNvSpPr>
          <p:nvPr/>
        </p:nvSpPr>
        <p:spPr bwMode="auto">
          <a:xfrm>
            <a:off x="788988" y="3062062"/>
            <a:ext cx="1484359" cy="241269"/>
          </a:xfrm>
          <a:prstGeom prst="rect">
            <a:avLst/>
          </a:prstGeom>
          <a:solidFill>
            <a:srgbClr val="99CCFF"/>
          </a:solidFill>
          <a:ln w="9525">
            <a:solidFill>
              <a:srgbClr val="000000"/>
            </a:solidFill>
            <a:miter lim="800000"/>
            <a:headEnd/>
            <a:tailEnd/>
          </a:ln>
        </p:spPr>
        <p:txBody>
          <a:bodyPr lIns="33840" tIns="31320" rIns="33840" bIns="31320" anchor="ctr"/>
          <a:lstStyle/>
          <a:p>
            <a:pPr algn="ctr" fontAlgn="base">
              <a:spcBef>
                <a:spcPct val="0"/>
              </a:spcBef>
              <a:spcAft>
                <a:spcPct val="0"/>
              </a:spcAft>
            </a:pPr>
            <a:r>
              <a:rPr lang="en-US" sz="1200" dirty="0">
                <a:solidFill>
                  <a:prstClr val="black"/>
                </a:solidFill>
                <a:latin typeface="Arial" pitchFamily="34" charset="0"/>
                <a:ea typeface="ÇlÇr ñæí©"/>
                <a:cs typeface="Arial" pitchFamily="34" charset="0"/>
              </a:rPr>
              <a:t>CFDP</a:t>
            </a:r>
          </a:p>
        </p:txBody>
      </p:sp>
      <p:sp>
        <p:nvSpPr>
          <p:cNvPr id="14377" name="Rectangle 86"/>
          <p:cNvSpPr>
            <a:spLocks noChangeArrowheads="1"/>
          </p:cNvSpPr>
          <p:nvPr/>
        </p:nvSpPr>
        <p:spPr bwMode="auto">
          <a:xfrm>
            <a:off x="871520" y="6075582"/>
            <a:ext cx="3098180" cy="629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ts val="1400"/>
              </a:lnSpc>
              <a:spcBef>
                <a:spcPct val="0"/>
              </a:spcBef>
              <a:spcAft>
                <a:spcPct val="0"/>
              </a:spcAft>
            </a:pPr>
            <a:r>
              <a:rPr lang="en-US" sz="1100" b="1" dirty="0" smtClean="0">
                <a:solidFill>
                  <a:prstClr val="black"/>
                </a:solidFill>
                <a:latin typeface="Arial" pitchFamily="34" charset="0"/>
                <a:ea typeface="ÇlÇr ñæí©"/>
                <a:cs typeface="Arial" pitchFamily="34" charset="0"/>
              </a:rPr>
              <a:t>a) ABA </a:t>
            </a:r>
            <a:r>
              <a:rPr lang="en-US" sz="1100" b="1" dirty="0">
                <a:solidFill>
                  <a:prstClr val="black"/>
                </a:solidFill>
                <a:latin typeface="Arial" pitchFamily="34" charset="0"/>
                <a:ea typeface="ÇlÇr ñæí©"/>
                <a:cs typeface="Arial" pitchFamily="34" charset="0"/>
              </a:rPr>
              <a:t>CSTS Forward-File Service Provider</a:t>
            </a:r>
          </a:p>
          <a:p>
            <a:pPr algn="ctr" fontAlgn="base">
              <a:lnSpc>
                <a:spcPts val="1400"/>
              </a:lnSpc>
              <a:spcBef>
                <a:spcPct val="0"/>
              </a:spcBef>
              <a:spcAft>
                <a:spcPct val="0"/>
              </a:spcAft>
            </a:pPr>
            <a:r>
              <a:rPr lang="en-US" sz="1100" b="1" dirty="0">
                <a:solidFill>
                  <a:prstClr val="black"/>
                </a:solidFill>
                <a:latin typeface="Arial" pitchFamily="34" charset="0"/>
                <a:ea typeface="ÇlÇr ñæí©"/>
                <a:cs typeface="Arial" pitchFamily="34" charset="0"/>
              </a:rPr>
              <a:t>Using CFDP File Delivery</a:t>
            </a:r>
            <a:br>
              <a:rPr lang="en-US" sz="1100" b="1" dirty="0">
                <a:solidFill>
                  <a:prstClr val="black"/>
                </a:solidFill>
                <a:latin typeface="Arial" pitchFamily="34" charset="0"/>
                <a:ea typeface="ÇlÇr ñæí©"/>
                <a:cs typeface="Arial" pitchFamily="34" charset="0"/>
              </a:rPr>
            </a:br>
            <a:r>
              <a:rPr lang="en-US" sz="1100" b="1" dirty="0">
                <a:solidFill>
                  <a:prstClr val="black"/>
                </a:solidFill>
                <a:latin typeface="Arial" pitchFamily="34" charset="0"/>
                <a:ea typeface="ÇlÇr ñæí©"/>
                <a:cs typeface="Arial" pitchFamily="34" charset="0"/>
              </a:rPr>
              <a:t>over SPP and CSTS F-Frame</a:t>
            </a:r>
          </a:p>
        </p:txBody>
      </p:sp>
      <p:sp>
        <p:nvSpPr>
          <p:cNvPr id="14379" name="Text Box 15"/>
          <p:cNvSpPr txBox="1">
            <a:spLocks noChangeArrowheads="1"/>
          </p:cNvSpPr>
          <p:nvPr/>
        </p:nvSpPr>
        <p:spPr bwMode="auto">
          <a:xfrm>
            <a:off x="2532119" y="4963642"/>
            <a:ext cx="1098585" cy="273015"/>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100">
                <a:solidFill>
                  <a:prstClr val="black"/>
                </a:solidFill>
                <a:ea typeface="ÇlÇr ñæí©"/>
                <a:cs typeface="Arial" pitchFamily="34" charset="0"/>
              </a:rPr>
              <a:t>CSTS F-Frame</a:t>
            </a:r>
          </a:p>
        </p:txBody>
      </p:sp>
      <p:sp>
        <p:nvSpPr>
          <p:cNvPr id="43" name="Oval 7"/>
          <p:cNvSpPr>
            <a:spLocks noChangeArrowheads="1"/>
          </p:cNvSpPr>
          <p:nvPr/>
        </p:nvSpPr>
        <p:spPr bwMode="auto">
          <a:xfrm>
            <a:off x="5638800" y="4167675"/>
            <a:ext cx="2452688" cy="49212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Arial" pitchFamily="34" charset="0"/>
                <a:ea typeface="ÇlÇr ñæí©"/>
                <a:cs typeface="Arial" pitchFamily="34" charset="0"/>
              </a:rPr>
              <a:t>User </a:t>
            </a:r>
            <a:r>
              <a:rPr lang="en-US" sz="1200" dirty="0" smtClean="0">
                <a:solidFill>
                  <a:prstClr val="black"/>
                </a:solidFill>
                <a:latin typeface="Arial" pitchFamily="34" charset="0"/>
                <a:ea typeface="ÇlÇr ñæí©"/>
                <a:cs typeface="Arial" pitchFamily="34" charset="0"/>
              </a:rPr>
              <a:t>CSTS Forward</a:t>
            </a:r>
            <a:r>
              <a:rPr lang="en-US" sz="1200" dirty="0">
                <a:solidFill>
                  <a:prstClr val="black"/>
                </a:solidFill>
                <a:latin typeface="Arial" pitchFamily="34" charset="0"/>
                <a:ea typeface="ÇlÇr ñæí©"/>
                <a:cs typeface="Arial" pitchFamily="34" charset="0"/>
              </a:rPr>
              <a:t>-</a:t>
            </a:r>
          </a:p>
          <a:p>
            <a:pPr algn="ctr" fontAlgn="base">
              <a:lnSpc>
                <a:spcPct val="80000"/>
              </a:lnSpc>
              <a:spcBef>
                <a:spcPct val="0"/>
              </a:spcBef>
              <a:spcAft>
                <a:spcPct val="0"/>
              </a:spcAft>
            </a:pPr>
            <a:r>
              <a:rPr lang="en-US" sz="1200" dirty="0">
                <a:solidFill>
                  <a:prstClr val="black"/>
                </a:solidFill>
                <a:latin typeface="Arial" pitchFamily="34" charset="0"/>
                <a:ea typeface="ÇlÇr ñæí©"/>
                <a:cs typeface="Arial" pitchFamily="34" charset="0"/>
              </a:rPr>
              <a:t>File Application</a:t>
            </a:r>
          </a:p>
        </p:txBody>
      </p:sp>
      <p:sp>
        <p:nvSpPr>
          <p:cNvPr id="44" name="Text Box 16"/>
          <p:cNvSpPr txBox="1">
            <a:spLocks noChangeArrowheads="1"/>
          </p:cNvSpPr>
          <p:nvPr/>
        </p:nvSpPr>
        <p:spPr bwMode="auto">
          <a:xfrm>
            <a:off x="6122988" y="5772638"/>
            <a:ext cx="1484312" cy="274637"/>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ea typeface="ÇlÇr ñæí©"/>
                <a:cs typeface="Arial" pitchFamily="34" charset="0"/>
              </a:rPr>
              <a:t>IP</a:t>
            </a:r>
          </a:p>
        </p:txBody>
      </p:sp>
      <p:cxnSp>
        <p:nvCxnSpPr>
          <p:cNvPr id="45" name="Straight Connector 89"/>
          <p:cNvCxnSpPr>
            <a:cxnSpLocks noChangeShapeType="1"/>
            <a:stCxn id="43" idx="4"/>
            <a:endCxn id="44" idx="0"/>
          </p:cNvCxnSpPr>
          <p:nvPr/>
        </p:nvCxnSpPr>
        <p:spPr bwMode="auto">
          <a:xfrm>
            <a:off x="6865144" y="4659800"/>
            <a:ext cx="0" cy="1112838"/>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6" name="Text Box 15"/>
          <p:cNvSpPr txBox="1">
            <a:spLocks noChangeArrowheads="1"/>
          </p:cNvSpPr>
          <p:nvPr/>
        </p:nvSpPr>
        <p:spPr bwMode="auto">
          <a:xfrm>
            <a:off x="6122988" y="5341898"/>
            <a:ext cx="1484312" cy="274637"/>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ea typeface="ÇlÇr ñæí©"/>
                <a:cs typeface="Arial" pitchFamily="34" charset="0"/>
              </a:rPr>
              <a:t>TCP</a:t>
            </a:r>
          </a:p>
        </p:txBody>
      </p:sp>
      <p:sp>
        <p:nvSpPr>
          <p:cNvPr id="47" name="Text Box 15"/>
          <p:cNvSpPr txBox="1">
            <a:spLocks noChangeArrowheads="1"/>
          </p:cNvSpPr>
          <p:nvPr/>
        </p:nvSpPr>
        <p:spPr bwMode="auto">
          <a:xfrm>
            <a:off x="6122988" y="4911156"/>
            <a:ext cx="1484312" cy="274638"/>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ea typeface="ÇlÇr ñæí©"/>
                <a:cs typeface="Arial" pitchFamily="34" charset="0"/>
              </a:rPr>
              <a:t>CSTS Transfer </a:t>
            </a:r>
            <a:r>
              <a:rPr lang="en-US" sz="1200" dirty="0" smtClean="0">
                <a:solidFill>
                  <a:prstClr val="black"/>
                </a:solidFill>
                <a:ea typeface="ÇlÇr ñæí©"/>
                <a:cs typeface="Arial" pitchFamily="34" charset="0"/>
              </a:rPr>
              <a:t>File </a:t>
            </a:r>
            <a:endParaRPr lang="en-US" sz="1200" dirty="0">
              <a:solidFill>
                <a:prstClr val="black"/>
              </a:solidFill>
              <a:ea typeface="ÇlÇr ñæí©"/>
              <a:cs typeface="Arial" pitchFamily="34" charset="0"/>
            </a:endParaRPr>
          </a:p>
        </p:txBody>
      </p:sp>
      <p:cxnSp>
        <p:nvCxnSpPr>
          <p:cNvPr id="48" name="Straight Arrow Connector 191"/>
          <p:cNvCxnSpPr>
            <a:cxnSpLocks noChangeShapeType="1"/>
            <a:stCxn id="43" idx="0"/>
            <a:endCxn id="49" idx="3"/>
          </p:cNvCxnSpPr>
          <p:nvPr/>
        </p:nvCxnSpPr>
        <p:spPr bwMode="auto">
          <a:xfrm flipV="1">
            <a:off x="6865938" y="3777150"/>
            <a:ext cx="4762" cy="390525"/>
          </a:xfrm>
          <a:prstGeom prst="straightConnector1">
            <a:avLst/>
          </a:prstGeom>
          <a:noFill/>
          <a:ln w="12700">
            <a:solidFill>
              <a:schemeClr val="tx1"/>
            </a:solidFill>
            <a:round/>
            <a:headEnd type="arrow" w="med" len="med"/>
            <a:tailEnd type="none" w="med" len="med"/>
          </a:ln>
          <a:extLst>
            <a:ext uri="{909E8E84-426E-40dd-AFC4-6F175D3DCCD1}">
              <a14:hiddenFill xmlns:a14="http://schemas.microsoft.com/office/drawing/2010/main">
                <a:noFill/>
              </a14:hiddenFill>
            </a:ext>
          </a:extLst>
        </p:spPr>
      </p:cxnSp>
      <p:sp>
        <p:nvSpPr>
          <p:cNvPr id="49" name="Magnetic Disk 18"/>
          <p:cNvSpPr/>
          <p:nvPr/>
        </p:nvSpPr>
        <p:spPr>
          <a:xfrm>
            <a:off x="6643688" y="3548550"/>
            <a:ext cx="455612" cy="228600"/>
          </a:xfrm>
          <a:prstGeom prst="flowChartMagneticDisk">
            <a:avLst/>
          </a:prstGeom>
          <a:ln w="12700" cap="flat" cmpd="sng" algn="ctr">
            <a:solidFill>
              <a:scrgbClr r="0" g="0" b="0"/>
            </a:solidFill>
            <a:prstDash val="solid"/>
            <a:round/>
            <a:headEnd w="med" len="med"/>
            <a:tailEnd w="med" len="med"/>
          </a:ln>
        </p:spPr>
        <p:style>
          <a:lnRef idx="2">
            <a:schemeClr val="accent4"/>
          </a:lnRef>
          <a:fillRef idx="1">
            <a:schemeClr val="lt1"/>
          </a:fillRef>
          <a:effectRef idx="0">
            <a:schemeClr val="accent4"/>
          </a:effectRef>
          <a:fontRef idx="minor">
            <a:schemeClr val="dk1"/>
          </a:fontRef>
        </p:style>
        <p:txBody>
          <a:bodyPr anchor="ctr"/>
          <a:lstStyle/>
          <a:p>
            <a:pPr defTabSz="457200" eaLnBrk="0" hangingPunct="0">
              <a:defRPr/>
            </a:pPr>
            <a:endParaRPr lang="en-US">
              <a:solidFill>
                <a:prstClr val="black"/>
              </a:solidFill>
              <a:latin typeface="Arial" pitchFamily="34" charset="0"/>
              <a:cs typeface="Arial" pitchFamily="34" charset="0"/>
            </a:endParaRPr>
          </a:p>
        </p:txBody>
      </p:sp>
      <p:sp>
        <p:nvSpPr>
          <p:cNvPr id="50" name="Rectangle 111"/>
          <p:cNvSpPr>
            <a:spLocks noChangeArrowheads="1"/>
          </p:cNvSpPr>
          <p:nvPr/>
        </p:nvSpPr>
        <p:spPr bwMode="auto">
          <a:xfrm>
            <a:off x="5114757" y="6256565"/>
            <a:ext cx="3500778" cy="368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ct val="80000"/>
              </a:lnSpc>
              <a:spcBef>
                <a:spcPct val="0"/>
              </a:spcBef>
              <a:spcAft>
                <a:spcPct val="0"/>
              </a:spcAft>
            </a:pPr>
            <a:r>
              <a:rPr lang="en-US" sz="1100" b="1" dirty="0">
                <a:solidFill>
                  <a:prstClr val="black"/>
                </a:solidFill>
                <a:latin typeface="Arial" pitchFamily="34" charset="0"/>
                <a:ea typeface="ÇlÇr ñæí©"/>
                <a:cs typeface="Arial" pitchFamily="34" charset="0"/>
              </a:rPr>
              <a:t>b) ABA User CSTS Forward-File</a:t>
            </a:r>
          </a:p>
          <a:p>
            <a:pPr algn="ctr" fontAlgn="base">
              <a:lnSpc>
                <a:spcPct val="80000"/>
              </a:lnSpc>
              <a:spcBef>
                <a:spcPct val="0"/>
              </a:spcBef>
              <a:spcAft>
                <a:spcPct val="0"/>
              </a:spcAft>
            </a:pPr>
            <a:r>
              <a:rPr lang="en-US" sz="1100" b="1" dirty="0">
                <a:solidFill>
                  <a:prstClr val="black"/>
                </a:solidFill>
                <a:latin typeface="Arial" pitchFamily="34" charset="0"/>
                <a:ea typeface="ÇlÇr ñæí©"/>
                <a:cs typeface="Arial" pitchFamily="34" charset="0"/>
              </a:rPr>
              <a:t>(Requires CSTS </a:t>
            </a:r>
            <a:r>
              <a:rPr lang="en-US" sz="1100" b="1" dirty="0" smtClean="0">
                <a:solidFill>
                  <a:prstClr val="black"/>
                </a:solidFill>
                <a:latin typeface="Arial" pitchFamily="34" charset="0"/>
                <a:ea typeface="ÇlÇr ñæí©"/>
                <a:cs typeface="Arial" pitchFamily="34" charset="0"/>
              </a:rPr>
              <a:t>Transfer-</a:t>
            </a:r>
            <a:r>
              <a:rPr lang="en-US" sz="1100" b="1" dirty="0">
                <a:solidFill>
                  <a:prstClr val="black"/>
                </a:solidFill>
                <a:latin typeface="Arial" pitchFamily="34" charset="0"/>
                <a:ea typeface="ÇlÇr ñæí©"/>
                <a:cs typeface="Arial" pitchFamily="34" charset="0"/>
              </a:rPr>
              <a:t>File in Service Provider)</a:t>
            </a:r>
          </a:p>
        </p:txBody>
      </p:sp>
      <p:sp>
        <p:nvSpPr>
          <p:cNvPr id="29" name="Text Box 15"/>
          <p:cNvSpPr txBox="1">
            <a:spLocks noChangeArrowheads="1"/>
          </p:cNvSpPr>
          <p:nvPr/>
        </p:nvSpPr>
        <p:spPr bwMode="auto">
          <a:xfrm>
            <a:off x="2541620" y="3068265"/>
            <a:ext cx="1447800" cy="23492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ea typeface="ÇlÇr ñæí©"/>
                <a:cs typeface="Arial" pitchFamily="34" charset="0"/>
              </a:rPr>
              <a:t>CSTS </a:t>
            </a:r>
            <a:r>
              <a:rPr lang="en-US" sz="1200" dirty="0" smtClean="0">
                <a:solidFill>
                  <a:prstClr val="black"/>
                </a:solidFill>
                <a:ea typeface="ÇlÇr ñæí©"/>
                <a:cs typeface="Arial" pitchFamily="34" charset="0"/>
              </a:rPr>
              <a:t>Transfer File </a:t>
            </a:r>
            <a:endParaRPr lang="en-US" sz="1200" dirty="0">
              <a:solidFill>
                <a:prstClr val="black"/>
              </a:solidFill>
              <a:ea typeface="ÇlÇr ñæí©"/>
              <a:cs typeface="Arial" pitchFamily="34" charset="0"/>
            </a:endParaRPr>
          </a:p>
        </p:txBody>
      </p:sp>
    </p:spTree>
    <p:extLst>
      <p:ext uri="{BB962C8B-B14F-4D97-AF65-F5344CB8AC3E}">
        <p14:creationId xmlns:p14="http://schemas.microsoft.com/office/powerpoint/2010/main" val="409349142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vert="horz" lIns="91440" tIns="45720" rIns="91440" bIns="45720" rtlCol="0" anchor="ctr">
            <a:normAutofit/>
          </a:bodyPr>
          <a:lstStyle/>
          <a:p>
            <a:r>
              <a:rPr lang="en-US" sz="2500" dirty="0"/>
              <a:t>Figure 6</a:t>
            </a:r>
            <a:r>
              <a:rPr lang="en-US" sz="2500" dirty="0" smtClean="0"/>
              <a:t>-10: </a:t>
            </a:r>
            <a:r>
              <a:rPr lang="en-US" sz="2500" dirty="0"/>
              <a:t>ABA Service-User </a:t>
            </a:r>
            <a:r>
              <a:rPr lang="en-US" sz="2500" dirty="0" smtClean="0"/>
              <a:t>CLTU &amp; F</a:t>
            </a:r>
            <a:r>
              <a:rPr lang="en-US" sz="2500" dirty="0"/>
              <a:t>-Frame Building Blocks</a:t>
            </a:r>
          </a:p>
        </p:txBody>
      </p:sp>
      <p:sp>
        <p:nvSpPr>
          <p:cNvPr id="10244" name="Oval 7"/>
          <p:cNvSpPr>
            <a:spLocks noChangeArrowheads="1"/>
          </p:cNvSpPr>
          <p:nvPr/>
        </p:nvSpPr>
        <p:spPr bwMode="auto">
          <a:xfrm>
            <a:off x="1467888" y="3676421"/>
            <a:ext cx="1925637"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User F-CLTU </a:t>
            </a:r>
            <a:br>
              <a:rPr lang="en-US" sz="1200" dirty="0">
                <a:solidFill>
                  <a:prstClr val="black"/>
                </a:solidFill>
                <a:latin typeface="Helvetica" pitchFamily="34" charset="0"/>
                <a:ea typeface="ÇlÇr ñæí©"/>
                <a:cs typeface="Helvetica" pitchFamily="34" charset="0"/>
              </a:rPr>
            </a:br>
            <a:r>
              <a:rPr lang="en-US" sz="12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(CLTU Processing</a:t>
            </a:r>
            <a:r>
              <a:rPr lang="en-US" sz="1200" dirty="0">
                <a:solidFill>
                  <a:prstClr val="black"/>
                </a:solidFill>
                <a:latin typeface="Helvetica" pitchFamily="34" charset="0"/>
                <a:ea typeface="ÇlÇr ñæí©"/>
                <a:cs typeface="Helvetica" pitchFamily="34" charset="0"/>
              </a:rPr>
              <a:t>)</a:t>
            </a:r>
          </a:p>
        </p:txBody>
      </p:sp>
      <p:sp>
        <p:nvSpPr>
          <p:cNvPr id="10245" name="Text Box 16"/>
          <p:cNvSpPr txBox="1">
            <a:spLocks noChangeArrowheads="1"/>
          </p:cNvSpPr>
          <p:nvPr/>
        </p:nvSpPr>
        <p:spPr bwMode="auto">
          <a:xfrm>
            <a:off x="1683533" y="5162883"/>
            <a:ext cx="1482691"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cxnSp>
        <p:nvCxnSpPr>
          <p:cNvPr id="10246" name="Straight Connector 9"/>
          <p:cNvCxnSpPr>
            <a:cxnSpLocks noChangeShapeType="1"/>
            <a:stCxn id="10244" idx="0"/>
            <a:endCxn id="33" idx="4"/>
          </p:cNvCxnSpPr>
          <p:nvPr/>
        </p:nvCxnSpPr>
        <p:spPr bwMode="auto">
          <a:xfrm flipH="1" flipV="1">
            <a:off x="2424809" y="2770714"/>
            <a:ext cx="5898" cy="905707"/>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249" name="Text Box 15"/>
          <p:cNvSpPr txBox="1">
            <a:spLocks noChangeArrowheads="1"/>
          </p:cNvSpPr>
          <p:nvPr/>
        </p:nvSpPr>
        <p:spPr bwMode="auto">
          <a:xfrm>
            <a:off x="1683533" y="3277664"/>
            <a:ext cx="1482691"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Code &amp; Sync</a:t>
            </a:r>
          </a:p>
        </p:txBody>
      </p:sp>
      <p:sp>
        <p:nvSpPr>
          <p:cNvPr id="10250" name="Text Box 15"/>
          <p:cNvSpPr txBox="1">
            <a:spLocks noChangeArrowheads="1"/>
          </p:cNvSpPr>
          <p:nvPr/>
        </p:nvSpPr>
        <p:spPr bwMode="auto">
          <a:xfrm>
            <a:off x="1683533" y="2907324"/>
            <a:ext cx="1482691" cy="27467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TC Frame</a:t>
            </a:r>
          </a:p>
        </p:txBody>
      </p:sp>
      <p:sp>
        <p:nvSpPr>
          <p:cNvPr id="10251" name="Oval 7"/>
          <p:cNvSpPr>
            <a:spLocks noChangeArrowheads="1"/>
          </p:cNvSpPr>
          <p:nvPr/>
        </p:nvSpPr>
        <p:spPr bwMode="auto">
          <a:xfrm>
            <a:off x="5528970" y="3655935"/>
            <a:ext cx="1889913" cy="61126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User F-Frame </a:t>
            </a:r>
            <a:br>
              <a:rPr lang="en-US" sz="1200" dirty="0">
                <a:solidFill>
                  <a:prstClr val="black"/>
                </a:solidFill>
                <a:latin typeface="Helvetica" pitchFamily="34" charset="0"/>
                <a:ea typeface="ÇlÇr ñæí©"/>
                <a:cs typeface="Helvetica" pitchFamily="34" charset="0"/>
              </a:rPr>
            </a:br>
            <a:r>
              <a:rPr lang="en-US" sz="12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(Frame Processing</a:t>
            </a:r>
            <a:r>
              <a:rPr lang="en-US" sz="1200" dirty="0">
                <a:solidFill>
                  <a:prstClr val="black"/>
                </a:solidFill>
                <a:latin typeface="Helvetica" pitchFamily="34" charset="0"/>
                <a:ea typeface="ÇlÇr ñæí©"/>
                <a:cs typeface="Helvetica" pitchFamily="34" charset="0"/>
              </a:rPr>
              <a:t>)</a:t>
            </a:r>
          </a:p>
        </p:txBody>
      </p:sp>
      <p:sp>
        <p:nvSpPr>
          <p:cNvPr id="10252" name="Text Box 16"/>
          <p:cNvSpPr txBox="1">
            <a:spLocks noChangeArrowheads="1"/>
          </p:cNvSpPr>
          <p:nvPr/>
        </p:nvSpPr>
        <p:spPr bwMode="auto">
          <a:xfrm>
            <a:off x="5733945" y="5162883"/>
            <a:ext cx="1484279"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cxnSp>
        <p:nvCxnSpPr>
          <p:cNvPr id="10253" name="Straight Connector 21"/>
          <p:cNvCxnSpPr>
            <a:cxnSpLocks noChangeShapeType="1"/>
            <a:stCxn id="10251" idx="4"/>
            <a:endCxn id="10252" idx="0"/>
          </p:cNvCxnSpPr>
          <p:nvPr/>
        </p:nvCxnSpPr>
        <p:spPr bwMode="auto">
          <a:xfrm>
            <a:off x="6473927" y="4267200"/>
            <a:ext cx="2158" cy="89568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254" name="Text Box 15"/>
          <p:cNvSpPr txBox="1">
            <a:spLocks noChangeArrowheads="1"/>
          </p:cNvSpPr>
          <p:nvPr/>
        </p:nvSpPr>
        <p:spPr bwMode="auto">
          <a:xfrm>
            <a:off x="5733945" y="4768717"/>
            <a:ext cx="1484279"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10255" name="Text Box 15"/>
          <p:cNvSpPr txBox="1">
            <a:spLocks noChangeArrowheads="1"/>
          </p:cNvSpPr>
          <p:nvPr/>
        </p:nvSpPr>
        <p:spPr bwMode="auto">
          <a:xfrm>
            <a:off x="5733945" y="4373528"/>
            <a:ext cx="1484279" cy="27467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CSTS F-Frame</a:t>
            </a:r>
          </a:p>
        </p:txBody>
      </p:sp>
      <p:sp>
        <p:nvSpPr>
          <p:cNvPr id="10257" name="Rectangle 28"/>
          <p:cNvSpPr>
            <a:spLocks noChangeArrowheads="1"/>
          </p:cNvSpPr>
          <p:nvPr/>
        </p:nvSpPr>
        <p:spPr bwMode="auto">
          <a:xfrm>
            <a:off x="1288596" y="5626492"/>
            <a:ext cx="2299551" cy="2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ct val="80000"/>
              </a:lnSpc>
              <a:spcBef>
                <a:spcPct val="0"/>
              </a:spcBef>
              <a:spcAft>
                <a:spcPct val="0"/>
              </a:spcAft>
            </a:pPr>
            <a:r>
              <a:rPr lang="en-US" sz="1400" b="1" dirty="0">
                <a:solidFill>
                  <a:prstClr val="black"/>
                </a:solidFill>
                <a:latin typeface="Helvetica" pitchFamily="34" charset="0"/>
                <a:ea typeface="ÇlÇr ñæí©"/>
                <a:cs typeface="Helvetica" pitchFamily="34" charset="0"/>
              </a:rPr>
              <a:t>a) ABA User SLE F-CLTU</a:t>
            </a:r>
          </a:p>
        </p:txBody>
      </p:sp>
      <p:sp>
        <p:nvSpPr>
          <p:cNvPr id="10258" name="Rectangle 29"/>
          <p:cNvSpPr>
            <a:spLocks noChangeArrowheads="1"/>
          </p:cNvSpPr>
          <p:nvPr/>
        </p:nvSpPr>
        <p:spPr bwMode="auto">
          <a:xfrm>
            <a:off x="5232154" y="5626492"/>
            <a:ext cx="2513259" cy="2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ct val="80000"/>
              </a:lnSpc>
              <a:spcBef>
                <a:spcPct val="0"/>
              </a:spcBef>
              <a:spcAft>
                <a:spcPct val="0"/>
              </a:spcAft>
            </a:pPr>
            <a:r>
              <a:rPr lang="en-US" sz="1400" b="1">
                <a:solidFill>
                  <a:prstClr val="black"/>
                </a:solidFill>
                <a:latin typeface="Helvetica" pitchFamily="34" charset="0"/>
                <a:ea typeface="ÇlÇr ñæí©"/>
                <a:cs typeface="Helvetica" pitchFamily="34" charset="0"/>
              </a:rPr>
              <a:t>b) ABA User CSTS F-Frame</a:t>
            </a:r>
          </a:p>
        </p:txBody>
      </p:sp>
      <p:cxnSp>
        <p:nvCxnSpPr>
          <p:cNvPr id="24" name="Straight Connector 9"/>
          <p:cNvCxnSpPr>
            <a:cxnSpLocks noChangeShapeType="1"/>
            <a:stCxn id="10251" idx="0"/>
            <a:endCxn id="35" idx="4"/>
          </p:cNvCxnSpPr>
          <p:nvPr/>
        </p:nvCxnSpPr>
        <p:spPr bwMode="auto">
          <a:xfrm flipH="1" flipV="1">
            <a:off x="6469307" y="3129563"/>
            <a:ext cx="4620" cy="526372"/>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0" name="Straight Connector 9"/>
          <p:cNvCxnSpPr>
            <a:cxnSpLocks noChangeShapeType="1"/>
            <a:stCxn id="10245" idx="0"/>
            <a:endCxn id="10244" idx="4"/>
          </p:cNvCxnSpPr>
          <p:nvPr/>
        </p:nvCxnSpPr>
        <p:spPr bwMode="auto">
          <a:xfrm flipV="1">
            <a:off x="2424879" y="4263870"/>
            <a:ext cx="5828" cy="89901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247" name="Text Box 15"/>
          <p:cNvSpPr txBox="1">
            <a:spLocks noChangeArrowheads="1"/>
          </p:cNvSpPr>
          <p:nvPr/>
        </p:nvSpPr>
        <p:spPr bwMode="auto">
          <a:xfrm>
            <a:off x="1683533" y="4768717"/>
            <a:ext cx="1482691"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10248" name="Text Box 15"/>
          <p:cNvSpPr txBox="1">
            <a:spLocks noChangeArrowheads="1"/>
          </p:cNvSpPr>
          <p:nvPr/>
        </p:nvSpPr>
        <p:spPr bwMode="auto">
          <a:xfrm>
            <a:off x="1683533" y="4373528"/>
            <a:ext cx="1482691" cy="27467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SLE F-CLTU</a:t>
            </a:r>
          </a:p>
        </p:txBody>
      </p:sp>
      <p:sp>
        <p:nvSpPr>
          <p:cNvPr id="33" name="Oval 7"/>
          <p:cNvSpPr>
            <a:spLocks noChangeArrowheads="1"/>
          </p:cNvSpPr>
          <p:nvPr/>
        </p:nvSpPr>
        <p:spPr bwMode="auto">
          <a:xfrm>
            <a:off x="1461990" y="2183265"/>
            <a:ext cx="1925637"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User </a:t>
            </a:r>
            <a:r>
              <a:rPr lang="en-US" sz="1200" dirty="0" smtClean="0">
                <a:solidFill>
                  <a:prstClr val="black"/>
                </a:solidFill>
                <a:latin typeface="Helvetica" pitchFamily="34" charset="0"/>
                <a:ea typeface="ÇlÇr ñæí©"/>
                <a:cs typeface="Helvetica" pitchFamily="34" charset="0"/>
              </a:rPr>
              <a:t>Application</a:t>
            </a:r>
            <a:endParaRPr lang="en-US" sz="12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(Packet Processing</a:t>
            </a:r>
            <a:r>
              <a:rPr lang="en-US" sz="1200" dirty="0">
                <a:solidFill>
                  <a:prstClr val="black"/>
                </a:solidFill>
                <a:latin typeface="Helvetica" pitchFamily="34" charset="0"/>
                <a:ea typeface="ÇlÇr ñæí©"/>
                <a:cs typeface="Helvetica" pitchFamily="34" charset="0"/>
              </a:rPr>
              <a:t>)</a:t>
            </a:r>
          </a:p>
        </p:txBody>
      </p:sp>
      <p:sp>
        <p:nvSpPr>
          <p:cNvPr id="35" name="Oval 7"/>
          <p:cNvSpPr>
            <a:spLocks noChangeArrowheads="1"/>
          </p:cNvSpPr>
          <p:nvPr/>
        </p:nvSpPr>
        <p:spPr bwMode="auto">
          <a:xfrm>
            <a:off x="5506488" y="2542114"/>
            <a:ext cx="1925637"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User </a:t>
            </a:r>
            <a:r>
              <a:rPr lang="en-US" sz="1200" dirty="0" smtClean="0">
                <a:solidFill>
                  <a:prstClr val="black"/>
                </a:solidFill>
                <a:latin typeface="Helvetica" pitchFamily="34" charset="0"/>
                <a:ea typeface="ÇlÇr ñæí©"/>
                <a:cs typeface="Helvetica" pitchFamily="34" charset="0"/>
              </a:rPr>
              <a:t>Application</a:t>
            </a:r>
            <a:endParaRPr lang="en-US" sz="12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(Packet Processing</a:t>
            </a:r>
            <a:r>
              <a:rPr lang="en-US" sz="1200" dirty="0">
                <a:solidFill>
                  <a:prstClr val="black"/>
                </a:solidFill>
                <a:latin typeface="Helvetica" pitchFamily="34" charset="0"/>
                <a:ea typeface="ÇlÇr ñæí©"/>
                <a:cs typeface="Helvetica" pitchFamily="34" charset="0"/>
              </a:rPr>
              <a:t>)</a:t>
            </a:r>
          </a:p>
        </p:txBody>
      </p:sp>
      <p:sp>
        <p:nvSpPr>
          <p:cNvPr id="10256" name="Text Box 15"/>
          <p:cNvSpPr txBox="1">
            <a:spLocks noChangeArrowheads="1"/>
          </p:cNvSpPr>
          <p:nvPr/>
        </p:nvSpPr>
        <p:spPr bwMode="auto">
          <a:xfrm>
            <a:off x="5722095" y="3277664"/>
            <a:ext cx="1484279"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AOS/TC Frame</a:t>
            </a:r>
          </a:p>
        </p:txBody>
      </p:sp>
    </p:spTree>
    <p:extLst>
      <p:ext uri="{BB962C8B-B14F-4D97-AF65-F5344CB8AC3E}">
        <p14:creationId xmlns:p14="http://schemas.microsoft.com/office/powerpoint/2010/main" val="5183728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Partial Standards Relationship Sketch (CCS Area Point of View – an example)</a:t>
            </a:r>
            <a:endParaRPr lang="en-US"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3</a:t>
            </a:fld>
            <a:endParaRPr lang="en-US"/>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t="30150" r="35315" b="27327"/>
          <a:stretch/>
        </p:blipFill>
        <p:spPr>
          <a:xfrm>
            <a:off x="457200" y="2381232"/>
            <a:ext cx="8377958" cy="4130638"/>
          </a:xfrm>
          <a:prstGeom prst="rect">
            <a:avLst/>
          </a:prstGeom>
        </p:spPr>
      </p:pic>
      <p:sp>
        <p:nvSpPr>
          <p:cNvPr id="3" name="Rounded Rectangle 2"/>
          <p:cNvSpPr/>
          <p:nvPr/>
        </p:nvSpPr>
        <p:spPr>
          <a:xfrm>
            <a:off x="717092" y="4233600"/>
            <a:ext cx="1356426" cy="259200"/>
          </a:xfrm>
          <a:prstGeom prst="roundRect">
            <a:avLst/>
          </a:prstGeom>
          <a:solidFill>
            <a:schemeClr val="bg2"/>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i="1" dirty="0" smtClean="0">
                <a:solidFill>
                  <a:schemeClr val="tx1"/>
                </a:solidFill>
                <a:latin typeface="Arial"/>
                <a:cs typeface="Arial"/>
              </a:rPr>
              <a:t>Specify links to Communicate with</a:t>
            </a:r>
            <a:endParaRPr lang="en-US" sz="900" b="1" i="1" dirty="0">
              <a:solidFill>
                <a:schemeClr val="tx1"/>
              </a:solidFill>
              <a:latin typeface="Arial"/>
              <a:cs typeface="Arial"/>
            </a:endParaRPr>
          </a:p>
        </p:txBody>
      </p:sp>
      <p:sp>
        <p:nvSpPr>
          <p:cNvPr id="7" name="Rounded Rectangle 6"/>
          <p:cNvSpPr/>
          <p:nvPr/>
        </p:nvSpPr>
        <p:spPr>
          <a:xfrm>
            <a:off x="3599624" y="1828560"/>
            <a:ext cx="1459132" cy="259200"/>
          </a:xfrm>
          <a:prstGeom prst="roundRect">
            <a:avLst/>
          </a:prstGeom>
          <a:solidFill>
            <a:schemeClr val="bg2"/>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i="1" dirty="0" smtClean="0">
                <a:solidFill>
                  <a:schemeClr val="tx1"/>
                </a:solidFill>
                <a:latin typeface="Arial"/>
                <a:cs typeface="Arial"/>
              </a:rPr>
              <a:t>Specify control of on-board activities of</a:t>
            </a:r>
            <a:endParaRPr lang="en-US" sz="900" b="1" i="1" dirty="0">
              <a:solidFill>
                <a:schemeClr val="tx1"/>
              </a:solidFill>
              <a:latin typeface="Arial"/>
              <a:cs typeface="Arial"/>
            </a:endParaRPr>
          </a:p>
        </p:txBody>
      </p:sp>
      <p:cxnSp>
        <p:nvCxnSpPr>
          <p:cNvPr id="8" name="Curved Connector 7"/>
          <p:cNvCxnSpPr>
            <a:endCxn id="7" idx="3"/>
          </p:cNvCxnSpPr>
          <p:nvPr/>
        </p:nvCxnSpPr>
        <p:spPr>
          <a:xfrm rot="10800000">
            <a:off x="5058756" y="1958160"/>
            <a:ext cx="1494444" cy="702960"/>
          </a:xfrm>
          <a:prstGeom prst="curvedConnector3">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0" name="Curved Connector 9"/>
          <p:cNvCxnSpPr>
            <a:stCxn id="7" idx="1"/>
          </p:cNvCxnSpPr>
          <p:nvPr/>
        </p:nvCxnSpPr>
        <p:spPr>
          <a:xfrm rot="10800000" flipV="1">
            <a:off x="1365066" y="1958160"/>
            <a:ext cx="2234558" cy="642480"/>
          </a:xfrm>
          <a:prstGeom prst="curvedConnector3">
            <a:avLst>
              <a:gd name="adj1" fmla="val 50000"/>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 name="Curved Connector 13"/>
          <p:cNvCxnSpPr>
            <a:endCxn id="3" idx="2"/>
          </p:cNvCxnSpPr>
          <p:nvPr/>
        </p:nvCxnSpPr>
        <p:spPr>
          <a:xfrm rot="16200000" flipV="1">
            <a:off x="1008398" y="4879707"/>
            <a:ext cx="1322924" cy="549109"/>
          </a:xfrm>
          <a:prstGeom prst="curvedConnector3">
            <a:avLst>
              <a:gd name="adj1" fmla="val 50000"/>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7" name="Curved Connector 16"/>
          <p:cNvCxnSpPr>
            <a:stCxn id="3" idx="0"/>
          </p:cNvCxnSpPr>
          <p:nvPr/>
        </p:nvCxnSpPr>
        <p:spPr>
          <a:xfrm rot="16200000" flipV="1">
            <a:off x="723266" y="3561561"/>
            <a:ext cx="1322924" cy="21154"/>
          </a:xfrm>
          <a:prstGeom prst="curvedConnector3">
            <a:avLst>
              <a:gd name="adj1" fmla="val 50000"/>
            </a:avLst>
          </a:prstGeom>
          <a:ln w="12700" cmpd="sng">
            <a:solidFill>
              <a:schemeClr val="accent2">
                <a:lumMod val="60000"/>
                <a:lumOff val="4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575319" y="3380777"/>
            <a:ext cx="1368283" cy="584776"/>
          </a:xfrm>
          <a:prstGeom prst="rect">
            <a:avLst/>
          </a:prstGeom>
        </p:spPr>
        <p:txBody>
          <a:bodyPr wrap="none">
            <a:spAutoFit/>
          </a:bodyPr>
          <a:lstStyle/>
          <a:p>
            <a:r>
              <a:rPr lang="en-US" sz="1600" b="1" dirty="0" smtClean="0">
                <a:solidFill>
                  <a:srgbClr val="FF0000"/>
                </a:solidFill>
              </a:rPr>
              <a:t>Space Link &amp;</a:t>
            </a:r>
          </a:p>
          <a:p>
            <a:r>
              <a:rPr lang="en-US" sz="1600" b="1" dirty="0" smtClean="0">
                <a:solidFill>
                  <a:srgbClr val="FF0000"/>
                </a:solidFill>
              </a:rPr>
              <a:t>Cross Support</a:t>
            </a:r>
            <a:endParaRPr lang="en-US" sz="1600" b="1" dirty="0"/>
          </a:p>
        </p:txBody>
      </p:sp>
      <p:grpSp>
        <p:nvGrpSpPr>
          <p:cNvPr id="11" name="Group 10"/>
          <p:cNvGrpSpPr/>
          <p:nvPr/>
        </p:nvGrpSpPr>
        <p:grpSpPr>
          <a:xfrm>
            <a:off x="172413" y="1659872"/>
            <a:ext cx="8662745" cy="4696478"/>
            <a:chOff x="172413" y="1659872"/>
            <a:chExt cx="8662745" cy="4696478"/>
          </a:xfrm>
        </p:grpSpPr>
        <p:sp>
          <p:nvSpPr>
            <p:cNvPr id="6" name="Rounded Rectangle 5"/>
            <p:cNvSpPr/>
            <p:nvPr/>
          </p:nvSpPr>
          <p:spPr>
            <a:xfrm>
              <a:off x="457200" y="3192623"/>
              <a:ext cx="8377958" cy="3163727"/>
            </a:xfrm>
            <a:prstGeom prst="roundRect">
              <a:avLst>
                <a:gd name="adj" fmla="val 7131"/>
              </a:avLst>
            </a:prstGeom>
            <a:noFill/>
            <a:ln w="38100" cmpd="sng">
              <a:solidFill>
                <a:srgbClr val="4597A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575319" y="1680917"/>
              <a:ext cx="1133644" cy="584776"/>
            </a:xfrm>
            <a:prstGeom prst="rect">
              <a:avLst/>
            </a:prstGeom>
          </p:spPr>
          <p:txBody>
            <a:bodyPr wrap="none">
              <a:spAutoFit/>
            </a:bodyPr>
            <a:lstStyle/>
            <a:p>
              <a:r>
                <a:rPr lang="en-US" altLang="ja-JP" sz="1600" b="1" dirty="0" smtClean="0">
                  <a:solidFill>
                    <a:srgbClr val="FF0000"/>
                  </a:solidFill>
                </a:rPr>
                <a:t>Mission</a:t>
              </a:r>
            </a:p>
            <a:p>
              <a:r>
                <a:rPr lang="en-US" sz="1600" b="1" dirty="0" smtClean="0">
                  <a:solidFill>
                    <a:srgbClr val="FF0000"/>
                  </a:solidFill>
                </a:rPr>
                <a:t>Operations</a:t>
              </a:r>
              <a:endParaRPr lang="en-US" sz="1600" b="1" dirty="0"/>
            </a:p>
          </p:txBody>
        </p:sp>
        <p:sp>
          <p:nvSpPr>
            <p:cNvPr id="16" name="Striped Right Arrow 15"/>
            <p:cNvSpPr/>
            <p:nvPr/>
          </p:nvSpPr>
          <p:spPr>
            <a:xfrm rot="16200000">
              <a:off x="-191041" y="2566328"/>
              <a:ext cx="916491" cy="189582"/>
            </a:xfrm>
            <a:prstGeom prst="strip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Striped Right Arrow 17"/>
            <p:cNvSpPr/>
            <p:nvPr/>
          </p:nvSpPr>
          <p:spPr>
            <a:xfrm rot="5400000">
              <a:off x="-191042" y="3657012"/>
              <a:ext cx="916491" cy="189582"/>
            </a:xfrm>
            <a:prstGeom prst="strip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457200" y="1659872"/>
              <a:ext cx="8377958" cy="1476618"/>
            </a:xfrm>
            <a:prstGeom prst="roundRect">
              <a:avLst/>
            </a:prstGeom>
            <a:noFill/>
            <a:ln w="38100" cmpd="sng">
              <a:solidFill>
                <a:srgbClr val="FF66CC"/>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239690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p:txBody>
          <a:bodyPr vert="horz" lIns="91440" tIns="45720" rIns="91440" bIns="45720" rtlCol="0" anchor="ctr">
            <a:noAutofit/>
          </a:bodyPr>
          <a:lstStyle/>
          <a:p>
            <a:r>
              <a:rPr lang="en-US" sz="2500" dirty="0"/>
              <a:t>Figure 6</a:t>
            </a:r>
            <a:r>
              <a:rPr lang="en-US" sz="2500" dirty="0" smtClean="0"/>
              <a:t>-11: </a:t>
            </a:r>
            <a:r>
              <a:rPr lang="en-US" sz="2500" dirty="0"/>
              <a:t>ABA Service-User Protocol Return-</a:t>
            </a:r>
            <a:r>
              <a:rPr lang="en-US" sz="2500" dirty="0" smtClean="0"/>
              <a:t>Frame &amp; CFDP </a:t>
            </a:r>
            <a:r>
              <a:rPr lang="en-US" sz="2500" dirty="0"/>
              <a:t>Building Block</a:t>
            </a:r>
          </a:p>
        </p:txBody>
      </p:sp>
      <p:sp>
        <p:nvSpPr>
          <p:cNvPr id="22" name="Rectangle 110"/>
          <p:cNvSpPr>
            <a:spLocks noChangeArrowheads="1"/>
          </p:cNvSpPr>
          <p:nvPr/>
        </p:nvSpPr>
        <p:spPr bwMode="auto">
          <a:xfrm>
            <a:off x="4242510" y="5715000"/>
            <a:ext cx="2384938" cy="39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ct val="80000"/>
              </a:lnSpc>
              <a:spcBef>
                <a:spcPct val="0"/>
              </a:spcBef>
              <a:spcAft>
                <a:spcPct val="0"/>
              </a:spcAft>
            </a:pPr>
            <a:r>
              <a:rPr lang="en-US" sz="1200" b="1" dirty="0" smtClean="0">
                <a:solidFill>
                  <a:prstClr val="black"/>
                </a:solidFill>
                <a:latin typeface="Arial" pitchFamily="34" charset="0"/>
                <a:ea typeface="ÇlÇr ñæí©"/>
                <a:cs typeface="Arial" pitchFamily="34" charset="0"/>
              </a:rPr>
              <a:t>b) ABA </a:t>
            </a:r>
            <a:r>
              <a:rPr lang="en-US" sz="1200" b="1" dirty="0">
                <a:solidFill>
                  <a:prstClr val="black"/>
                </a:solidFill>
                <a:latin typeface="Arial" pitchFamily="34" charset="0"/>
                <a:ea typeface="ÇlÇr ñæí©"/>
                <a:cs typeface="Arial" pitchFamily="34" charset="0"/>
              </a:rPr>
              <a:t>User CFDP File </a:t>
            </a:r>
            <a:r>
              <a:rPr lang="en-US" sz="1200" b="1" dirty="0" smtClean="0">
                <a:solidFill>
                  <a:prstClr val="black"/>
                </a:solidFill>
                <a:latin typeface="Arial" pitchFamily="34" charset="0"/>
                <a:ea typeface="ÇlÇr ñæí©"/>
                <a:cs typeface="Arial" pitchFamily="34" charset="0"/>
              </a:rPr>
              <a:t>Return</a:t>
            </a:r>
            <a:endParaRPr lang="en-US" sz="1200" b="1" dirty="0">
              <a:solidFill>
                <a:prstClr val="black"/>
              </a:solidFill>
              <a:latin typeface="Arial" pitchFamily="34" charset="0"/>
              <a:ea typeface="ÇlÇr ñæí©"/>
              <a:cs typeface="Arial" pitchFamily="34" charset="0"/>
            </a:endParaRPr>
          </a:p>
          <a:p>
            <a:pPr algn="ctr" fontAlgn="base">
              <a:lnSpc>
                <a:spcPct val="80000"/>
              </a:lnSpc>
              <a:spcBef>
                <a:spcPct val="0"/>
              </a:spcBef>
              <a:spcAft>
                <a:spcPct val="0"/>
              </a:spcAft>
            </a:pPr>
            <a:r>
              <a:rPr lang="en-US" sz="1200" b="1" dirty="0">
                <a:solidFill>
                  <a:prstClr val="black"/>
                </a:solidFill>
                <a:latin typeface="Arial" pitchFamily="34" charset="0"/>
                <a:ea typeface="ÇlÇr ñæí©"/>
                <a:cs typeface="Arial" pitchFamily="34" charset="0"/>
              </a:rPr>
              <a:t>over SPP and SLE </a:t>
            </a:r>
            <a:r>
              <a:rPr lang="en-US" sz="1200" b="1" dirty="0" smtClean="0">
                <a:solidFill>
                  <a:prstClr val="black"/>
                </a:solidFill>
                <a:latin typeface="Arial" pitchFamily="34" charset="0"/>
                <a:ea typeface="ÇlÇr ñæí©"/>
                <a:cs typeface="Arial" pitchFamily="34" charset="0"/>
              </a:rPr>
              <a:t>RCF</a:t>
            </a:r>
            <a:endParaRPr lang="en-US" sz="1200" b="1" dirty="0">
              <a:solidFill>
                <a:prstClr val="black"/>
              </a:solidFill>
              <a:latin typeface="Arial" pitchFamily="34" charset="0"/>
              <a:ea typeface="ÇlÇr ñæí©"/>
              <a:cs typeface="Arial" pitchFamily="34" charset="0"/>
            </a:endParaRPr>
          </a:p>
        </p:txBody>
      </p:sp>
      <p:sp>
        <p:nvSpPr>
          <p:cNvPr id="24" name="Oval 7"/>
          <p:cNvSpPr>
            <a:spLocks noChangeArrowheads="1"/>
          </p:cNvSpPr>
          <p:nvPr/>
        </p:nvSpPr>
        <p:spPr bwMode="auto">
          <a:xfrm>
            <a:off x="927355" y="3695138"/>
            <a:ext cx="1925637"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User </a:t>
            </a:r>
            <a:r>
              <a:rPr lang="en-US" sz="1200" dirty="0" smtClean="0">
                <a:solidFill>
                  <a:prstClr val="black"/>
                </a:solidFill>
                <a:latin typeface="Helvetica" pitchFamily="34" charset="0"/>
                <a:ea typeface="ÇlÇr ñæí©"/>
                <a:cs typeface="Helvetica" pitchFamily="34" charset="0"/>
              </a:rPr>
              <a:t>RCF</a:t>
            </a:r>
            <a:r>
              <a:rPr lang="en-US" sz="1200" dirty="0">
                <a:solidFill>
                  <a:prstClr val="black"/>
                </a:solidFill>
                <a:latin typeface="Helvetica" pitchFamily="34" charset="0"/>
                <a:ea typeface="ÇlÇr ñæí©"/>
                <a:cs typeface="Helvetica" pitchFamily="34" charset="0"/>
              </a:rPr>
              <a:t/>
            </a:r>
            <a:br>
              <a:rPr lang="en-US" sz="1200" dirty="0">
                <a:solidFill>
                  <a:prstClr val="black"/>
                </a:solidFill>
                <a:latin typeface="Helvetica" pitchFamily="34" charset="0"/>
                <a:ea typeface="ÇlÇr ñæí©"/>
                <a:cs typeface="Helvetica" pitchFamily="34" charset="0"/>
              </a:rPr>
            </a:br>
            <a:r>
              <a:rPr lang="en-US" sz="12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(Frame Processing</a:t>
            </a:r>
            <a:r>
              <a:rPr lang="en-US" sz="1200" dirty="0">
                <a:solidFill>
                  <a:prstClr val="black"/>
                </a:solidFill>
                <a:latin typeface="Helvetica" pitchFamily="34" charset="0"/>
                <a:ea typeface="ÇlÇr ñæí©"/>
                <a:cs typeface="Helvetica" pitchFamily="34" charset="0"/>
              </a:rPr>
              <a:t>)</a:t>
            </a:r>
          </a:p>
        </p:txBody>
      </p:sp>
      <p:sp>
        <p:nvSpPr>
          <p:cNvPr id="25" name="Text Box 16"/>
          <p:cNvSpPr txBox="1">
            <a:spLocks noChangeArrowheads="1"/>
          </p:cNvSpPr>
          <p:nvPr/>
        </p:nvSpPr>
        <p:spPr bwMode="auto">
          <a:xfrm>
            <a:off x="1143000" y="5181600"/>
            <a:ext cx="1482691"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cxnSp>
        <p:nvCxnSpPr>
          <p:cNvPr id="26" name="Straight Connector 9"/>
          <p:cNvCxnSpPr>
            <a:cxnSpLocks noChangeShapeType="1"/>
            <a:stCxn id="24" idx="0"/>
            <a:endCxn id="40" idx="4"/>
          </p:cNvCxnSpPr>
          <p:nvPr/>
        </p:nvCxnSpPr>
        <p:spPr bwMode="auto">
          <a:xfrm flipH="1" flipV="1">
            <a:off x="1884276" y="3170431"/>
            <a:ext cx="5898" cy="524707"/>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8" name="Text Box 15"/>
          <p:cNvSpPr txBox="1">
            <a:spLocks noChangeArrowheads="1"/>
          </p:cNvSpPr>
          <p:nvPr/>
        </p:nvSpPr>
        <p:spPr bwMode="auto">
          <a:xfrm>
            <a:off x="1143000" y="3307041"/>
            <a:ext cx="1482691" cy="27467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smtClean="0">
                <a:solidFill>
                  <a:prstClr val="black"/>
                </a:solidFill>
                <a:latin typeface="Helvetica" pitchFamily="34" charset="0"/>
                <a:ea typeface="ÇlÇr ñæí©"/>
                <a:cs typeface="Helvetica" pitchFamily="34" charset="0"/>
              </a:rPr>
              <a:t>AOS/TM </a:t>
            </a:r>
            <a:r>
              <a:rPr lang="en-US" sz="1200" dirty="0">
                <a:solidFill>
                  <a:prstClr val="black"/>
                </a:solidFill>
                <a:latin typeface="Helvetica" pitchFamily="34" charset="0"/>
                <a:ea typeface="ÇlÇr ñæí©"/>
                <a:cs typeface="Helvetica" pitchFamily="34" charset="0"/>
              </a:rPr>
              <a:t>Frame</a:t>
            </a:r>
          </a:p>
        </p:txBody>
      </p:sp>
      <p:sp>
        <p:nvSpPr>
          <p:cNvPr id="29" name="Oval 7"/>
          <p:cNvSpPr>
            <a:spLocks noChangeArrowheads="1"/>
          </p:cNvSpPr>
          <p:nvPr/>
        </p:nvSpPr>
        <p:spPr bwMode="auto">
          <a:xfrm>
            <a:off x="4443225" y="3674652"/>
            <a:ext cx="1889913" cy="61126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User RCF</a:t>
            </a:r>
            <a:br>
              <a:rPr lang="en-US" sz="1200" dirty="0">
                <a:solidFill>
                  <a:prstClr val="black"/>
                </a:solidFill>
                <a:latin typeface="Helvetica" pitchFamily="34" charset="0"/>
                <a:ea typeface="ÇlÇr ñæí©"/>
                <a:cs typeface="Helvetica" pitchFamily="34" charset="0"/>
              </a:rPr>
            </a:br>
            <a:r>
              <a:rPr lang="en-US" sz="12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(Frame Processing)</a:t>
            </a:r>
          </a:p>
        </p:txBody>
      </p:sp>
      <p:sp>
        <p:nvSpPr>
          <p:cNvPr id="30" name="Text Box 16"/>
          <p:cNvSpPr txBox="1">
            <a:spLocks noChangeArrowheads="1"/>
          </p:cNvSpPr>
          <p:nvPr/>
        </p:nvSpPr>
        <p:spPr bwMode="auto">
          <a:xfrm>
            <a:off x="4648200" y="5181600"/>
            <a:ext cx="1484279"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cxnSp>
        <p:nvCxnSpPr>
          <p:cNvPr id="31" name="Straight Connector 21"/>
          <p:cNvCxnSpPr>
            <a:cxnSpLocks noChangeShapeType="1"/>
            <a:stCxn id="29" idx="4"/>
            <a:endCxn id="30" idx="0"/>
          </p:cNvCxnSpPr>
          <p:nvPr/>
        </p:nvCxnSpPr>
        <p:spPr bwMode="auto">
          <a:xfrm>
            <a:off x="5388182" y="4285917"/>
            <a:ext cx="2158" cy="89568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2" name="Text Box 15"/>
          <p:cNvSpPr txBox="1">
            <a:spLocks noChangeArrowheads="1"/>
          </p:cNvSpPr>
          <p:nvPr/>
        </p:nvSpPr>
        <p:spPr bwMode="auto">
          <a:xfrm>
            <a:off x="4648200" y="4787434"/>
            <a:ext cx="1484279"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33" name="Text Box 15"/>
          <p:cNvSpPr txBox="1">
            <a:spLocks noChangeArrowheads="1"/>
          </p:cNvSpPr>
          <p:nvPr/>
        </p:nvSpPr>
        <p:spPr bwMode="auto">
          <a:xfrm>
            <a:off x="4648200" y="4392245"/>
            <a:ext cx="1484279" cy="27467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ea typeface="ÇlÇr ñæí©"/>
                <a:cs typeface="Arial" pitchFamily="34" charset="0"/>
              </a:rPr>
              <a:t>SLE RAF or RCF</a:t>
            </a:r>
          </a:p>
        </p:txBody>
      </p:sp>
      <p:sp>
        <p:nvSpPr>
          <p:cNvPr id="34" name="Rectangle 28"/>
          <p:cNvSpPr>
            <a:spLocks noChangeArrowheads="1"/>
          </p:cNvSpPr>
          <p:nvPr/>
        </p:nvSpPr>
        <p:spPr bwMode="auto">
          <a:xfrm>
            <a:off x="520151" y="5715000"/>
            <a:ext cx="27553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fontAlgn="base">
              <a:lnSpc>
                <a:spcPct val="80000"/>
              </a:lnSpc>
              <a:spcBef>
                <a:spcPct val="0"/>
              </a:spcBef>
              <a:spcAft>
                <a:spcPct val="0"/>
              </a:spcAft>
            </a:pPr>
            <a:r>
              <a:rPr lang="en-US" sz="1200" b="1" dirty="0">
                <a:solidFill>
                  <a:prstClr val="black"/>
                </a:solidFill>
                <a:latin typeface="Arial" pitchFamily="34" charset="0"/>
                <a:ea typeface="ÇlÇr ñæí©"/>
                <a:cs typeface="Arial" pitchFamily="34" charset="0"/>
              </a:rPr>
              <a:t>a) ABA User </a:t>
            </a:r>
            <a:r>
              <a:rPr lang="en-US" sz="1200" b="1" dirty="0" smtClean="0">
                <a:solidFill>
                  <a:prstClr val="black"/>
                </a:solidFill>
                <a:latin typeface="Arial" pitchFamily="34" charset="0"/>
                <a:ea typeface="ÇlÇr ñæí©"/>
                <a:cs typeface="Arial" pitchFamily="34" charset="0"/>
              </a:rPr>
              <a:t>Return SLE </a:t>
            </a:r>
            <a:r>
              <a:rPr lang="en-US" sz="1200" b="1" dirty="0">
                <a:solidFill>
                  <a:prstClr val="black"/>
                </a:solidFill>
                <a:latin typeface="Arial" pitchFamily="34" charset="0"/>
                <a:ea typeface="ÇlÇr ñæí©"/>
                <a:cs typeface="Arial" pitchFamily="34" charset="0"/>
              </a:rPr>
              <a:t>RAF / RCF</a:t>
            </a:r>
          </a:p>
        </p:txBody>
      </p:sp>
      <p:cxnSp>
        <p:nvCxnSpPr>
          <p:cNvPr id="36" name="Straight Connector 9"/>
          <p:cNvCxnSpPr>
            <a:cxnSpLocks noChangeShapeType="1"/>
            <a:stCxn id="29" idx="0"/>
            <a:endCxn id="43" idx="4"/>
          </p:cNvCxnSpPr>
          <p:nvPr/>
        </p:nvCxnSpPr>
        <p:spPr bwMode="auto">
          <a:xfrm flipH="1" flipV="1">
            <a:off x="5386054" y="2388269"/>
            <a:ext cx="2128" cy="128638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7" name="Straight Connector 9"/>
          <p:cNvCxnSpPr>
            <a:cxnSpLocks noChangeShapeType="1"/>
            <a:stCxn id="25" idx="0"/>
            <a:endCxn id="24" idx="4"/>
          </p:cNvCxnSpPr>
          <p:nvPr/>
        </p:nvCxnSpPr>
        <p:spPr bwMode="auto">
          <a:xfrm flipV="1">
            <a:off x="1884346" y="4282587"/>
            <a:ext cx="5828" cy="89901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8" name="Text Box 15"/>
          <p:cNvSpPr txBox="1">
            <a:spLocks noChangeArrowheads="1"/>
          </p:cNvSpPr>
          <p:nvPr/>
        </p:nvSpPr>
        <p:spPr bwMode="auto">
          <a:xfrm>
            <a:off x="1143000" y="4787434"/>
            <a:ext cx="1482691"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39" name="Text Box 15"/>
          <p:cNvSpPr txBox="1">
            <a:spLocks noChangeArrowheads="1"/>
          </p:cNvSpPr>
          <p:nvPr/>
        </p:nvSpPr>
        <p:spPr bwMode="auto">
          <a:xfrm>
            <a:off x="1143000" y="4392245"/>
            <a:ext cx="1482691" cy="274672"/>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ea typeface="ÇlÇr ñæí©"/>
                <a:cs typeface="Arial" pitchFamily="34" charset="0"/>
              </a:rPr>
              <a:t>SLE </a:t>
            </a:r>
            <a:r>
              <a:rPr lang="en-US" sz="1200" dirty="0" smtClean="0">
                <a:solidFill>
                  <a:prstClr val="black"/>
                </a:solidFill>
                <a:ea typeface="ÇlÇr ñæí©"/>
                <a:cs typeface="Arial" pitchFamily="34" charset="0"/>
              </a:rPr>
              <a:t>RAF </a:t>
            </a:r>
            <a:r>
              <a:rPr lang="en-US" sz="1200" dirty="0">
                <a:solidFill>
                  <a:prstClr val="black"/>
                </a:solidFill>
                <a:ea typeface="ÇlÇr ñæí©"/>
                <a:cs typeface="Arial" pitchFamily="34" charset="0"/>
              </a:rPr>
              <a:t>or </a:t>
            </a:r>
            <a:r>
              <a:rPr lang="en-US" sz="1200" dirty="0" smtClean="0">
                <a:solidFill>
                  <a:prstClr val="black"/>
                </a:solidFill>
                <a:ea typeface="ÇlÇr ñæí©"/>
                <a:cs typeface="Arial" pitchFamily="34" charset="0"/>
              </a:rPr>
              <a:t>RCF</a:t>
            </a:r>
            <a:endParaRPr lang="en-US" sz="1200" dirty="0">
              <a:solidFill>
                <a:prstClr val="black"/>
              </a:solidFill>
              <a:ea typeface="ÇlÇr ñæí©"/>
              <a:cs typeface="Arial" pitchFamily="34" charset="0"/>
            </a:endParaRPr>
          </a:p>
        </p:txBody>
      </p:sp>
      <p:sp>
        <p:nvSpPr>
          <p:cNvPr id="40" name="Oval 7"/>
          <p:cNvSpPr>
            <a:spLocks noChangeArrowheads="1"/>
          </p:cNvSpPr>
          <p:nvPr/>
        </p:nvSpPr>
        <p:spPr bwMode="auto">
          <a:xfrm>
            <a:off x="921457" y="2582982"/>
            <a:ext cx="1925637"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Helvetica" pitchFamily="34" charset="0"/>
                <a:ea typeface="ÇlÇr ñæí©"/>
                <a:cs typeface="Helvetica" pitchFamily="34" charset="0"/>
              </a:rPr>
              <a:t>User </a:t>
            </a:r>
            <a:r>
              <a:rPr lang="en-US" sz="1200" dirty="0" smtClean="0">
                <a:solidFill>
                  <a:prstClr val="black"/>
                </a:solidFill>
                <a:latin typeface="Helvetica" pitchFamily="34" charset="0"/>
                <a:ea typeface="ÇlÇr ñæí©"/>
                <a:cs typeface="Helvetica" pitchFamily="34" charset="0"/>
              </a:rPr>
              <a:t>Application</a:t>
            </a:r>
            <a:endParaRPr lang="en-US" sz="12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(Packet Processing</a:t>
            </a:r>
            <a:r>
              <a:rPr lang="en-US" sz="1200" dirty="0">
                <a:solidFill>
                  <a:prstClr val="black"/>
                </a:solidFill>
                <a:latin typeface="Helvetica" pitchFamily="34" charset="0"/>
                <a:ea typeface="ÇlÇr ñæí©"/>
                <a:cs typeface="Helvetica" pitchFamily="34" charset="0"/>
              </a:rPr>
              <a:t>)</a:t>
            </a:r>
          </a:p>
        </p:txBody>
      </p:sp>
      <p:sp>
        <p:nvSpPr>
          <p:cNvPr id="42" name="Text Box 15"/>
          <p:cNvSpPr txBox="1">
            <a:spLocks noChangeArrowheads="1"/>
          </p:cNvSpPr>
          <p:nvPr/>
        </p:nvSpPr>
        <p:spPr bwMode="auto">
          <a:xfrm>
            <a:off x="4636350" y="3296381"/>
            <a:ext cx="1484279" cy="274673"/>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AOS/</a:t>
            </a:r>
            <a:r>
              <a:rPr lang="en-US" sz="1200" dirty="0" smtClean="0">
                <a:solidFill>
                  <a:prstClr val="black"/>
                </a:solidFill>
                <a:latin typeface="Helvetica" pitchFamily="34" charset="0"/>
                <a:ea typeface="ÇlÇr ñæí©"/>
                <a:cs typeface="Helvetica" pitchFamily="34" charset="0"/>
              </a:rPr>
              <a:t>TM </a:t>
            </a:r>
            <a:r>
              <a:rPr lang="en-US" sz="1200" dirty="0">
                <a:solidFill>
                  <a:prstClr val="black"/>
                </a:solidFill>
                <a:latin typeface="Helvetica" pitchFamily="34" charset="0"/>
                <a:ea typeface="ÇlÇr ñæí©"/>
                <a:cs typeface="Helvetica" pitchFamily="34" charset="0"/>
              </a:rPr>
              <a:t>Frame</a:t>
            </a:r>
          </a:p>
        </p:txBody>
      </p:sp>
      <p:sp>
        <p:nvSpPr>
          <p:cNvPr id="43" name="Oval 7"/>
          <p:cNvSpPr>
            <a:spLocks noChangeArrowheads="1"/>
          </p:cNvSpPr>
          <p:nvPr/>
        </p:nvSpPr>
        <p:spPr bwMode="auto">
          <a:xfrm>
            <a:off x="4159710" y="1894557"/>
            <a:ext cx="2452688" cy="493712"/>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a:solidFill>
                  <a:prstClr val="black"/>
                </a:solidFill>
                <a:latin typeface="Arial" pitchFamily="34" charset="0"/>
                <a:ea typeface="ÇlÇr ñæí©"/>
                <a:cs typeface="Arial" pitchFamily="34" charset="0"/>
              </a:rPr>
              <a:t>User </a:t>
            </a:r>
            <a:r>
              <a:rPr lang="en-US" sz="1200" dirty="0" smtClean="0">
                <a:solidFill>
                  <a:prstClr val="black"/>
                </a:solidFill>
                <a:latin typeface="Arial" pitchFamily="34" charset="0"/>
                <a:ea typeface="ÇlÇr ñæí©"/>
                <a:cs typeface="Arial" pitchFamily="34" charset="0"/>
              </a:rPr>
              <a:t>CFDP Return-</a:t>
            </a:r>
            <a:endParaRPr lang="en-US" sz="1200" dirty="0">
              <a:solidFill>
                <a:prstClr val="black"/>
              </a:solidFill>
              <a:latin typeface="Arial" pitchFamily="34" charset="0"/>
              <a:ea typeface="ÇlÇr ñæí©"/>
              <a:cs typeface="Arial" pitchFamily="34" charset="0"/>
            </a:endParaRPr>
          </a:p>
          <a:p>
            <a:pPr algn="ctr" fontAlgn="base">
              <a:lnSpc>
                <a:spcPct val="80000"/>
              </a:lnSpc>
              <a:spcBef>
                <a:spcPct val="0"/>
              </a:spcBef>
              <a:spcAft>
                <a:spcPct val="0"/>
              </a:spcAft>
            </a:pPr>
            <a:r>
              <a:rPr lang="en-US" sz="1200" dirty="0">
                <a:solidFill>
                  <a:prstClr val="black"/>
                </a:solidFill>
                <a:latin typeface="Arial" pitchFamily="34" charset="0"/>
                <a:ea typeface="ÇlÇr ñæí©"/>
                <a:cs typeface="Arial" pitchFamily="34" charset="0"/>
              </a:rPr>
              <a:t>File Application</a:t>
            </a:r>
          </a:p>
        </p:txBody>
      </p:sp>
      <p:cxnSp>
        <p:nvCxnSpPr>
          <p:cNvPr id="44" name="Straight Arrow Connector 191"/>
          <p:cNvCxnSpPr>
            <a:cxnSpLocks noChangeShapeType="1"/>
            <a:endCxn id="45" idx="3"/>
          </p:cNvCxnSpPr>
          <p:nvPr/>
        </p:nvCxnSpPr>
        <p:spPr bwMode="auto">
          <a:xfrm flipH="1" flipV="1">
            <a:off x="5386054" y="1665957"/>
            <a:ext cx="794" cy="207963"/>
          </a:xfrm>
          <a:prstGeom prst="straightConnector1">
            <a:avLst/>
          </a:prstGeom>
          <a:noFill/>
          <a:ln w="12700">
            <a:solidFill>
              <a:schemeClr val="tx1"/>
            </a:solidFill>
            <a:round/>
            <a:headEnd type="none" w="med" len="med"/>
            <a:tailEnd type="arrow" w="med" len="med"/>
          </a:ln>
          <a:extLst>
            <a:ext uri="{909E8E84-426E-40dd-AFC4-6F175D3DCCD1}">
              <a14:hiddenFill xmlns:a14="http://schemas.microsoft.com/office/drawing/2010/main">
                <a:noFill/>
              </a14:hiddenFill>
            </a:ext>
          </a:extLst>
        </p:spPr>
      </p:cxnSp>
      <p:sp>
        <p:nvSpPr>
          <p:cNvPr id="45" name="Magnetic Disk 44"/>
          <p:cNvSpPr/>
          <p:nvPr/>
        </p:nvSpPr>
        <p:spPr>
          <a:xfrm>
            <a:off x="5158248" y="1437357"/>
            <a:ext cx="455612" cy="228600"/>
          </a:xfrm>
          <a:prstGeom prst="flowChartMagneticDisk">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tIns="0" bIns="0"/>
          <a:lstStyle/>
          <a:p>
            <a:pPr algn="ctr" fontAlgn="base">
              <a:spcBef>
                <a:spcPct val="0"/>
              </a:spcBef>
              <a:spcAft>
                <a:spcPct val="0"/>
              </a:spcAft>
            </a:pPr>
            <a:endParaRPr kumimoji="1" lang="en-US" sz="1200">
              <a:solidFill>
                <a:srgbClr val="000000"/>
              </a:solidFill>
              <a:ea typeface="ＭＳ Ｐゴシック" charset="-128"/>
              <a:cs typeface="Arial" pitchFamily="34" charset="0"/>
            </a:endParaRPr>
          </a:p>
        </p:txBody>
      </p:sp>
      <p:sp>
        <p:nvSpPr>
          <p:cNvPr id="46" name="Text Box 15"/>
          <p:cNvSpPr txBox="1">
            <a:spLocks noChangeArrowheads="1"/>
          </p:cNvSpPr>
          <p:nvPr/>
        </p:nvSpPr>
        <p:spPr bwMode="auto">
          <a:xfrm>
            <a:off x="4645485" y="2908302"/>
            <a:ext cx="1482725" cy="274637"/>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z="1200" dirty="0" smtClean="0">
                <a:solidFill>
                  <a:prstClr val="black"/>
                </a:solidFill>
                <a:ea typeface="ÇlÇr ñæí©"/>
                <a:cs typeface="Arial" pitchFamily="34" charset="0"/>
              </a:rPr>
              <a:t>Encapsulation</a:t>
            </a:r>
            <a:endParaRPr lang="en-US" sz="1200" dirty="0">
              <a:solidFill>
                <a:prstClr val="black"/>
              </a:solidFill>
              <a:ea typeface="ÇlÇr ñæí©"/>
              <a:cs typeface="Arial" pitchFamily="34" charset="0"/>
            </a:endParaRPr>
          </a:p>
        </p:txBody>
      </p:sp>
      <p:sp>
        <p:nvSpPr>
          <p:cNvPr id="47" name="Text Box 15"/>
          <p:cNvSpPr txBox="1">
            <a:spLocks noChangeArrowheads="1"/>
          </p:cNvSpPr>
          <p:nvPr/>
        </p:nvSpPr>
        <p:spPr bwMode="auto">
          <a:xfrm>
            <a:off x="4643898" y="2522755"/>
            <a:ext cx="1484312" cy="274637"/>
          </a:xfrm>
          <a:prstGeom prst="rect">
            <a:avLst/>
          </a:prstGeom>
          <a:solidFill>
            <a:srgbClr val="99CCFF"/>
          </a:solidFill>
          <a:ln w="9525">
            <a:solidFill>
              <a:srgbClr val="000000"/>
            </a:solidFill>
            <a:miter lim="800000"/>
            <a:headEnd/>
            <a:tailEnd/>
          </a:ln>
        </p:spPr>
        <p:txBody>
          <a:bodyPr lIns="33840" tIns="31320" rIns="33840" bIns="3132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ea typeface="ÇlÇr ñæí©"/>
                <a:cs typeface="Arial" pitchFamily="34" charset="0"/>
              </a:rPr>
              <a:t>CFDP</a:t>
            </a:r>
          </a:p>
        </p:txBody>
      </p:sp>
    </p:spTree>
    <p:extLst>
      <p:ext uri="{BB962C8B-B14F-4D97-AF65-F5344CB8AC3E}">
        <p14:creationId xmlns:p14="http://schemas.microsoft.com/office/powerpoint/2010/main" val="52994842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vert="horz" lIns="91440" tIns="45720" rIns="91440" bIns="45720" rtlCol="0" anchor="ctr">
            <a:noAutofit/>
          </a:bodyPr>
          <a:lstStyle/>
          <a:p>
            <a:r>
              <a:rPr lang="en-US" sz="2500" dirty="0"/>
              <a:t>Figure 6</a:t>
            </a:r>
            <a:r>
              <a:rPr lang="en-US" sz="2500" dirty="0" smtClean="0"/>
              <a:t>-12: ABA Service User Radiometric / Monitor &amp; Service Data </a:t>
            </a:r>
            <a:r>
              <a:rPr lang="en-US" sz="2500" dirty="0"/>
              <a:t>Protocol Stack Building Blocks</a:t>
            </a:r>
          </a:p>
        </p:txBody>
      </p:sp>
      <p:sp>
        <p:nvSpPr>
          <p:cNvPr id="9242" name="Rectangle 53"/>
          <p:cNvSpPr>
            <a:spLocks noChangeArrowheads="1"/>
          </p:cNvSpPr>
          <p:nvPr/>
        </p:nvSpPr>
        <p:spPr bwMode="auto">
          <a:xfrm>
            <a:off x="533400" y="5562600"/>
            <a:ext cx="225830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fontAlgn="base">
              <a:lnSpc>
                <a:spcPts val="1400"/>
              </a:lnSpc>
              <a:spcBef>
                <a:spcPct val="0"/>
              </a:spcBef>
              <a:spcAft>
                <a:spcPct val="0"/>
              </a:spcAft>
            </a:pPr>
            <a:r>
              <a:rPr lang="en-US" sz="1200" b="1" dirty="0" smtClean="0">
                <a:solidFill>
                  <a:prstClr val="black"/>
                </a:solidFill>
                <a:latin typeface="Helvetica" pitchFamily="34" charset="0"/>
                <a:ea typeface="ÇlÇr ñæí©"/>
                <a:cs typeface="Helvetica" pitchFamily="34" charset="0"/>
              </a:rPr>
              <a:t>a) User Radiometric Data Processing</a:t>
            </a:r>
            <a:endParaRPr lang="en-US" sz="1200" b="1" dirty="0">
              <a:solidFill>
                <a:prstClr val="black"/>
              </a:solidFill>
              <a:latin typeface="Helvetica" pitchFamily="34" charset="0"/>
              <a:ea typeface="ÇlÇr ñæí©"/>
              <a:cs typeface="Helvetica" pitchFamily="34" charset="0"/>
            </a:endParaRPr>
          </a:p>
        </p:txBody>
      </p:sp>
      <p:sp>
        <p:nvSpPr>
          <p:cNvPr id="39" name="Oval 7"/>
          <p:cNvSpPr>
            <a:spLocks noChangeArrowheads="1"/>
          </p:cNvSpPr>
          <p:nvPr/>
        </p:nvSpPr>
        <p:spPr bwMode="auto">
          <a:xfrm>
            <a:off x="762000" y="3352800"/>
            <a:ext cx="1773238"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User Radiometric</a:t>
            </a:r>
            <a:endParaRPr lang="en-US" sz="12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200" dirty="0" smtClean="0">
                <a:solidFill>
                  <a:prstClr val="black"/>
                </a:solidFill>
                <a:latin typeface="Helvetica" pitchFamily="34" charset="0"/>
                <a:ea typeface="ÇlÇr ñæí©"/>
                <a:cs typeface="Helvetica" pitchFamily="34" charset="0"/>
              </a:rPr>
              <a:t>Data Processing</a:t>
            </a:r>
            <a:endParaRPr lang="en-US" sz="1200" dirty="0">
              <a:solidFill>
                <a:prstClr val="black"/>
              </a:solidFill>
              <a:latin typeface="Helvetica" pitchFamily="34" charset="0"/>
              <a:ea typeface="ÇlÇr ñæí©"/>
              <a:cs typeface="Helvetica" pitchFamily="34" charset="0"/>
            </a:endParaRPr>
          </a:p>
        </p:txBody>
      </p:sp>
      <p:cxnSp>
        <p:nvCxnSpPr>
          <p:cNvPr id="40" name="Straight Connector 40"/>
          <p:cNvCxnSpPr>
            <a:cxnSpLocks noChangeShapeType="1"/>
            <a:stCxn id="39" idx="4"/>
            <a:endCxn id="43" idx="0"/>
          </p:cNvCxnSpPr>
          <p:nvPr/>
        </p:nvCxnSpPr>
        <p:spPr bwMode="auto">
          <a:xfrm>
            <a:off x="1648619" y="3938617"/>
            <a:ext cx="7144" cy="101438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1" name="Text Box 15"/>
          <p:cNvSpPr txBox="1">
            <a:spLocks noChangeArrowheads="1"/>
          </p:cNvSpPr>
          <p:nvPr/>
        </p:nvSpPr>
        <p:spPr bwMode="auto">
          <a:xfrm>
            <a:off x="914400" y="4568806"/>
            <a:ext cx="1482725" cy="274652"/>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42" name="Text Box 15"/>
          <p:cNvSpPr txBox="1">
            <a:spLocks noChangeArrowheads="1"/>
          </p:cNvSpPr>
          <p:nvPr/>
        </p:nvSpPr>
        <p:spPr bwMode="auto">
          <a:xfrm>
            <a:off x="912813" y="4181436"/>
            <a:ext cx="1484312" cy="274652"/>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T</a:t>
            </a:r>
            <a:r>
              <a:rPr lang="en-US" sz="1200" dirty="0" smtClean="0">
                <a:solidFill>
                  <a:prstClr val="black"/>
                </a:solidFill>
                <a:latin typeface="Helvetica" pitchFamily="34" charset="0"/>
                <a:ea typeface="ÇlÇr ñæí©"/>
                <a:cs typeface="Helvetica" pitchFamily="34" charset="0"/>
              </a:rPr>
              <a:t>D-CSTS</a:t>
            </a:r>
            <a:endParaRPr lang="en-US" sz="1200" dirty="0">
              <a:solidFill>
                <a:prstClr val="black"/>
              </a:solidFill>
              <a:latin typeface="Helvetica" pitchFamily="34" charset="0"/>
              <a:ea typeface="ÇlÇr ñæí©"/>
              <a:cs typeface="Helvetica" pitchFamily="34" charset="0"/>
            </a:endParaRPr>
          </a:p>
        </p:txBody>
      </p:sp>
      <p:sp>
        <p:nvSpPr>
          <p:cNvPr id="43" name="Text Box 16"/>
          <p:cNvSpPr txBox="1">
            <a:spLocks noChangeArrowheads="1"/>
          </p:cNvSpPr>
          <p:nvPr/>
        </p:nvSpPr>
        <p:spPr bwMode="auto">
          <a:xfrm>
            <a:off x="914400" y="4953000"/>
            <a:ext cx="1482725" cy="274652"/>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sp>
        <p:nvSpPr>
          <p:cNvPr id="31" name="Oval 7"/>
          <p:cNvSpPr>
            <a:spLocks noChangeArrowheads="1"/>
          </p:cNvSpPr>
          <p:nvPr/>
        </p:nvSpPr>
        <p:spPr bwMode="auto">
          <a:xfrm>
            <a:off x="6330950" y="3363840"/>
            <a:ext cx="2224088" cy="58581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200" dirty="0">
                <a:solidFill>
                  <a:srgbClr val="000000"/>
                </a:solidFill>
                <a:ea typeface="ＭＳ Ｐゴシック" pitchFamily="34" charset="-128"/>
                <a:cs typeface="Helvetica" pitchFamily="34" charset="0"/>
              </a:rPr>
              <a:t>User Service Control Data Processing</a:t>
            </a:r>
          </a:p>
        </p:txBody>
      </p:sp>
      <p:cxnSp>
        <p:nvCxnSpPr>
          <p:cNvPr id="32" name="Straight Connector 40"/>
          <p:cNvCxnSpPr>
            <a:cxnSpLocks noChangeShapeType="1"/>
            <a:stCxn id="31" idx="4"/>
            <a:endCxn id="35" idx="0"/>
          </p:cNvCxnSpPr>
          <p:nvPr/>
        </p:nvCxnSpPr>
        <p:spPr bwMode="auto">
          <a:xfrm>
            <a:off x="7442994" y="3949657"/>
            <a:ext cx="3969" cy="100334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 name="Text Box 15"/>
          <p:cNvSpPr txBox="1">
            <a:spLocks noChangeArrowheads="1"/>
          </p:cNvSpPr>
          <p:nvPr/>
        </p:nvSpPr>
        <p:spPr bwMode="auto">
          <a:xfrm>
            <a:off x="6705600" y="4568806"/>
            <a:ext cx="1482725" cy="274652"/>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34" name="Text Box 15"/>
          <p:cNvSpPr txBox="1">
            <a:spLocks noChangeArrowheads="1"/>
          </p:cNvSpPr>
          <p:nvPr/>
        </p:nvSpPr>
        <p:spPr bwMode="auto">
          <a:xfrm>
            <a:off x="6704013" y="4181436"/>
            <a:ext cx="1484312" cy="274652"/>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smtClean="0">
                <a:solidFill>
                  <a:prstClr val="black"/>
                </a:solidFill>
                <a:latin typeface="Helvetica" pitchFamily="34" charset="0"/>
                <a:ea typeface="ÇlÇr ñæí©"/>
                <a:cs typeface="Helvetica" pitchFamily="34" charset="0"/>
              </a:rPr>
              <a:t>SC-CSTS</a:t>
            </a:r>
            <a:endParaRPr lang="en-US" sz="1200" dirty="0">
              <a:solidFill>
                <a:prstClr val="black"/>
              </a:solidFill>
              <a:latin typeface="Helvetica" pitchFamily="34" charset="0"/>
              <a:ea typeface="ÇlÇr ñæí©"/>
              <a:cs typeface="Helvetica" pitchFamily="34" charset="0"/>
            </a:endParaRPr>
          </a:p>
        </p:txBody>
      </p:sp>
      <p:sp>
        <p:nvSpPr>
          <p:cNvPr id="35" name="Text Box 16"/>
          <p:cNvSpPr txBox="1">
            <a:spLocks noChangeArrowheads="1"/>
          </p:cNvSpPr>
          <p:nvPr/>
        </p:nvSpPr>
        <p:spPr bwMode="auto">
          <a:xfrm>
            <a:off x="6705600" y="4953000"/>
            <a:ext cx="1482725" cy="274652"/>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sp>
        <p:nvSpPr>
          <p:cNvPr id="36" name="Oval 7"/>
          <p:cNvSpPr>
            <a:spLocks noChangeArrowheads="1"/>
          </p:cNvSpPr>
          <p:nvPr/>
        </p:nvSpPr>
        <p:spPr bwMode="auto">
          <a:xfrm>
            <a:off x="3421062" y="3352800"/>
            <a:ext cx="2147888" cy="58581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200" dirty="0">
                <a:solidFill>
                  <a:srgbClr val="000000"/>
                </a:solidFill>
                <a:ea typeface="ＭＳ Ｐゴシック" pitchFamily="34" charset="-128"/>
                <a:cs typeface="Helvetica" pitchFamily="34" charset="0"/>
              </a:rPr>
              <a:t>User Service Monitor Data Processing</a:t>
            </a:r>
          </a:p>
        </p:txBody>
      </p:sp>
      <p:cxnSp>
        <p:nvCxnSpPr>
          <p:cNvPr id="37" name="Straight Connector 40"/>
          <p:cNvCxnSpPr>
            <a:cxnSpLocks noChangeShapeType="1"/>
            <a:stCxn id="36" idx="4"/>
            <a:endCxn id="48" idx="0"/>
          </p:cNvCxnSpPr>
          <p:nvPr/>
        </p:nvCxnSpPr>
        <p:spPr bwMode="auto">
          <a:xfrm flipH="1">
            <a:off x="4475163" y="3938617"/>
            <a:ext cx="19843" cy="1014383"/>
          </a:xfrm>
          <a:prstGeom prst="line">
            <a:avLst/>
          </a:prstGeom>
          <a:noFill/>
          <a:ln w="19050">
            <a:solidFill>
              <a:srgbClr val="000000"/>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6" name="Text Box 15"/>
          <p:cNvSpPr txBox="1">
            <a:spLocks noChangeArrowheads="1"/>
          </p:cNvSpPr>
          <p:nvPr/>
        </p:nvSpPr>
        <p:spPr bwMode="auto">
          <a:xfrm>
            <a:off x="3733800" y="4568806"/>
            <a:ext cx="1482725" cy="274652"/>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TCP</a:t>
            </a:r>
          </a:p>
        </p:txBody>
      </p:sp>
      <p:sp>
        <p:nvSpPr>
          <p:cNvPr id="47" name="Text Box 15"/>
          <p:cNvSpPr txBox="1">
            <a:spLocks noChangeArrowheads="1"/>
          </p:cNvSpPr>
          <p:nvPr/>
        </p:nvSpPr>
        <p:spPr bwMode="auto">
          <a:xfrm>
            <a:off x="3732213" y="4181436"/>
            <a:ext cx="1484312" cy="274652"/>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dirty="0">
                <a:solidFill>
                  <a:prstClr val="black"/>
                </a:solidFill>
                <a:latin typeface="Helvetica" pitchFamily="34" charset="0"/>
                <a:ea typeface="ÇlÇr ñæí©"/>
                <a:cs typeface="Helvetica" pitchFamily="34" charset="0"/>
              </a:rPr>
              <a:t>M</a:t>
            </a:r>
            <a:r>
              <a:rPr lang="en-US" sz="1200" dirty="0" smtClean="0">
                <a:solidFill>
                  <a:prstClr val="black"/>
                </a:solidFill>
                <a:latin typeface="Helvetica" pitchFamily="34" charset="0"/>
                <a:ea typeface="ÇlÇr ñæí©"/>
                <a:cs typeface="Helvetica" pitchFamily="34" charset="0"/>
              </a:rPr>
              <a:t>D-CSTS</a:t>
            </a:r>
            <a:endParaRPr lang="en-US" sz="1200" dirty="0">
              <a:solidFill>
                <a:prstClr val="black"/>
              </a:solidFill>
              <a:latin typeface="Helvetica" pitchFamily="34" charset="0"/>
              <a:ea typeface="ÇlÇr ñæí©"/>
              <a:cs typeface="Helvetica" pitchFamily="34" charset="0"/>
            </a:endParaRPr>
          </a:p>
        </p:txBody>
      </p:sp>
      <p:sp>
        <p:nvSpPr>
          <p:cNvPr id="48" name="Text Box 16"/>
          <p:cNvSpPr txBox="1">
            <a:spLocks noChangeArrowheads="1"/>
          </p:cNvSpPr>
          <p:nvPr/>
        </p:nvSpPr>
        <p:spPr bwMode="auto">
          <a:xfrm>
            <a:off x="3733800" y="4953000"/>
            <a:ext cx="1482725" cy="274652"/>
          </a:xfrm>
          <a:prstGeom prst="rect">
            <a:avLst/>
          </a:prstGeom>
          <a:solidFill>
            <a:srgbClr val="99CCFF"/>
          </a:solidFill>
          <a:ln w="9525">
            <a:solidFill>
              <a:srgbClr val="000000"/>
            </a:solidFill>
            <a:miter lim="800000"/>
            <a:headEnd/>
            <a:tailEnd/>
          </a:ln>
        </p:spPr>
        <p:txBody>
          <a:bodyPr lIns="33840" tIns="31320" rIns="3384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200">
                <a:solidFill>
                  <a:prstClr val="black"/>
                </a:solidFill>
                <a:latin typeface="Helvetica" pitchFamily="34" charset="0"/>
                <a:ea typeface="ÇlÇr ñæí©"/>
                <a:cs typeface="Helvetica" pitchFamily="34" charset="0"/>
              </a:rPr>
              <a:t>IP</a:t>
            </a:r>
          </a:p>
        </p:txBody>
      </p:sp>
      <p:sp>
        <p:nvSpPr>
          <p:cNvPr id="54" name="Rectangle 53"/>
          <p:cNvSpPr>
            <a:spLocks noChangeArrowheads="1"/>
          </p:cNvSpPr>
          <p:nvPr/>
        </p:nvSpPr>
        <p:spPr bwMode="auto">
          <a:xfrm>
            <a:off x="3352800" y="5560367"/>
            <a:ext cx="22583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fontAlgn="base">
              <a:lnSpc>
                <a:spcPts val="1400"/>
              </a:lnSpc>
              <a:spcBef>
                <a:spcPct val="0"/>
              </a:spcBef>
              <a:spcAft>
                <a:spcPct val="0"/>
              </a:spcAft>
            </a:pPr>
            <a:r>
              <a:rPr lang="en-US" sz="1200" b="1" dirty="0">
                <a:solidFill>
                  <a:prstClr val="black"/>
                </a:solidFill>
                <a:latin typeface="Helvetica" pitchFamily="34" charset="0"/>
                <a:ea typeface="ÇlÇr ñæí©"/>
                <a:cs typeface="Helvetica" pitchFamily="34" charset="0"/>
              </a:rPr>
              <a:t>b</a:t>
            </a:r>
            <a:r>
              <a:rPr lang="en-US" sz="1200" b="1" dirty="0" smtClean="0">
                <a:solidFill>
                  <a:prstClr val="black"/>
                </a:solidFill>
                <a:latin typeface="Helvetica" pitchFamily="34" charset="0"/>
                <a:ea typeface="ÇlÇr ñæí©"/>
                <a:cs typeface="Helvetica" pitchFamily="34" charset="0"/>
              </a:rPr>
              <a:t>) User Monitor Data Processing</a:t>
            </a:r>
            <a:endParaRPr lang="en-US" sz="1200" b="1" dirty="0">
              <a:solidFill>
                <a:prstClr val="black"/>
              </a:solidFill>
              <a:latin typeface="Helvetica" pitchFamily="34" charset="0"/>
              <a:ea typeface="ÇlÇr ñæí©"/>
              <a:cs typeface="Helvetica" pitchFamily="34" charset="0"/>
            </a:endParaRPr>
          </a:p>
        </p:txBody>
      </p:sp>
      <p:sp>
        <p:nvSpPr>
          <p:cNvPr id="56" name="Rectangle 55"/>
          <p:cNvSpPr>
            <a:spLocks noChangeArrowheads="1"/>
          </p:cNvSpPr>
          <p:nvPr/>
        </p:nvSpPr>
        <p:spPr bwMode="auto">
          <a:xfrm>
            <a:off x="6477000" y="5560367"/>
            <a:ext cx="198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fontAlgn="base">
              <a:lnSpc>
                <a:spcPts val="1400"/>
              </a:lnSpc>
              <a:spcBef>
                <a:spcPct val="0"/>
              </a:spcBef>
              <a:spcAft>
                <a:spcPct val="0"/>
              </a:spcAft>
            </a:pPr>
            <a:r>
              <a:rPr lang="en-US" sz="1200" b="1" dirty="0">
                <a:solidFill>
                  <a:prstClr val="black"/>
                </a:solidFill>
                <a:latin typeface="Helvetica" pitchFamily="34" charset="0"/>
                <a:ea typeface="ÇlÇr ñæí©"/>
                <a:cs typeface="Helvetica" pitchFamily="34" charset="0"/>
              </a:rPr>
              <a:t>c</a:t>
            </a:r>
            <a:r>
              <a:rPr lang="en-US" sz="1200" b="1" dirty="0" smtClean="0">
                <a:solidFill>
                  <a:prstClr val="black"/>
                </a:solidFill>
                <a:latin typeface="Helvetica" pitchFamily="34" charset="0"/>
                <a:ea typeface="ÇlÇr ñæí©"/>
                <a:cs typeface="Helvetica" pitchFamily="34" charset="0"/>
              </a:rPr>
              <a:t>) User Service Control Data Processing</a:t>
            </a:r>
            <a:endParaRPr lang="en-US" sz="1200" b="1" dirty="0">
              <a:solidFill>
                <a:prstClr val="black"/>
              </a:solidFill>
              <a:latin typeface="Helvetica" pitchFamily="34" charset="0"/>
              <a:ea typeface="ÇlÇr ñæí©"/>
              <a:cs typeface="Helvetica" pitchFamily="34" charset="0"/>
            </a:endParaRPr>
          </a:p>
        </p:txBody>
      </p:sp>
    </p:spTree>
    <p:extLst>
      <p:ext uri="{BB962C8B-B14F-4D97-AF65-F5344CB8AC3E}">
        <p14:creationId xmlns:p14="http://schemas.microsoft.com/office/powerpoint/2010/main" val="314984705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39368"/>
            <a:ext cx="8229600" cy="1143000"/>
          </a:xfrm>
        </p:spPr>
        <p:txBody>
          <a:bodyPr vert="horz" lIns="91440" tIns="45720" rIns="91440" bIns="45720" rtlCol="0" anchor="ctr">
            <a:normAutofit fontScale="90000"/>
          </a:bodyPr>
          <a:lstStyle/>
          <a:p>
            <a:r>
              <a:rPr lang="en-US" sz="3200" b="1" dirty="0" smtClean="0">
                <a:latin typeface="Times New Roman" pitchFamily="18" charset="0"/>
                <a:cs typeface="Times New Roman" pitchFamily="18" charset="0"/>
              </a:rPr>
              <a:t>Cross Support / Mission Operations</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Interactions using SPP Mapping</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AutoShape 2"/>
          <p:cNvSpPr>
            <a:spLocks noChangeArrowheads="1"/>
          </p:cNvSpPr>
          <p:nvPr/>
        </p:nvSpPr>
        <p:spPr bwMode="auto">
          <a:xfrm>
            <a:off x="667348" y="2330008"/>
            <a:ext cx="1092200" cy="3531369"/>
          </a:xfrm>
          <a:prstGeom prst="cube">
            <a:avLst>
              <a:gd name="adj" fmla="val 16667"/>
            </a:avLst>
          </a:prstGeom>
          <a:solidFill>
            <a:srgbClr val="E0C62C"/>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10250" name="Line 3"/>
          <p:cNvSpPr>
            <a:spLocks noChangeShapeType="1"/>
          </p:cNvSpPr>
          <p:nvPr/>
        </p:nvSpPr>
        <p:spPr bwMode="auto">
          <a:xfrm>
            <a:off x="4637832" y="4363322"/>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0251" name="AutoShape 4"/>
          <p:cNvSpPr>
            <a:spLocks noChangeArrowheads="1"/>
          </p:cNvSpPr>
          <p:nvPr/>
        </p:nvSpPr>
        <p:spPr bwMode="auto">
          <a:xfrm>
            <a:off x="2938410" y="2044453"/>
            <a:ext cx="5583722" cy="4064906"/>
          </a:xfrm>
          <a:prstGeom prst="cube">
            <a:avLst>
              <a:gd name="adj" fmla="val 582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5" name="Rectangle 4"/>
          <p:cNvSpPr/>
          <p:nvPr/>
        </p:nvSpPr>
        <p:spPr bwMode="auto">
          <a:xfrm>
            <a:off x="1262354" y="3189008"/>
            <a:ext cx="5584372" cy="24601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US" sz="2400">
              <a:solidFill>
                <a:srgbClr val="000000"/>
              </a:solidFill>
              <a:ea typeface="ＭＳ Ｐゴシック" charset="-128"/>
              <a:cs typeface="ＭＳ Ｐゴシック" charset="-128"/>
            </a:endParaRPr>
          </a:p>
        </p:txBody>
      </p:sp>
      <p:sp>
        <p:nvSpPr>
          <p:cNvPr id="6" name="Rectangle 5"/>
          <p:cNvSpPr/>
          <p:nvPr/>
        </p:nvSpPr>
        <p:spPr>
          <a:xfrm>
            <a:off x="745410" y="1219635"/>
            <a:ext cx="900403" cy="646331"/>
          </a:xfrm>
          <a:prstGeom prst="rect">
            <a:avLst/>
          </a:prstGeom>
        </p:spPr>
        <p:txBody>
          <a:bodyPr wrap="square">
            <a:spAutoFit/>
          </a:bodyPr>
          <a:lstStyle/>
          <a:p>
            <a:pPr algn="ctr" fontAlgn="base">
              <a:spcBef>
                <a:spcPct val="0"/>
              </a:spcBef>
              <a:spcAft>
                <a:spcPct val="0"/>
              </a:spcAft>
            </a:pPr>
            <a:r>
              <a:rPr kumimoji="1" lang="en-US" b="1" dirty="0">
                <a:solidFill>
                  <a:srgbClr val="000000"/>
                </a:solidFill>
                <a:ea typeface="ＭＳ Ｐゴシック" pitchFamily="34" charset="-128"/>
                <a:cs typeface="Arial" pitchFamily="34" charset="0"/>
              </a:rPr>
              <a:t>ABA</a:t>
            </a:r>
          </a:p>
          <a:p>
            <a:pPr algn="ctr" fontAlgn="base">
              <a:spcBef>
                <a:spcPct val="0"/>
              </a:spcBef>
              <a:spcAft>
                <a:spcPct val="0"/>
              </a:spcAft>
            </a:pPr>
            <a:r>
              <a:rPr kumimoji="1" lang="en-US" b="1" dirty="0">
                <a:solidFill>
                  <a:srgbClr val="000000"/>
                </a:solidFill>
                <a:ea typeface="ＭＳ Ｐゴシック" pitchFamily="34" charset="-128"/>
                <a:cs typeface="Arial" pitchFamily="34" charset="0"/>
              </a:rPr>
              <a:t>ESLT</a:t>
            </a:r>
          </a:p>
        </p:txBody>
      </p:sp>
      <p:sp>
        <p:nvSpPr>
          <p:cNvPr id="7" name="Rectangle 6"/>
          <p:cNvSpPr/>
          <p:nvPr/>
        </p:nvSpPr>
        <p:spPr>
          <a:xfrm>
            <a:off x="4874339" y="1219635"/>
            <a:ext cx="1244952" cy="646331"/>
          </a:xfrm>
          <a:prstGeom prst="rect">
            <a:avLst/>
          </a:prstGeom>
        </p:spPr>
        <p:txBody>
          <a:bodyPr wrap="square">
            <a:spAutoFit/>
          </a:bodyPr>
          <a:lstStyle/>
          <a:p>
            <a:pPr algn="ctr" fontAlgn="base">
              <a:spcBef>
                <a:spcPct val="0"/>
              </a:spcBef>
              <a:spcAft>
                <a:spcPct val="0"/>
              </a:spcAft>
            </a:pPr>
            <a:r>
              <a:rPr kumimoji="1" lang="en-US" b="1" dirty="0" smtClean="0">
                <a:solidFill>
                  <a:srgbClr val="000000"/>
                </a:solidFill>
                <a:ea typeface="ＭＳ Ｐゴシック" pitchFamily="34" charset="-128"/>
                <a:cs typeface="Arial" pitchFamily="34" charset="0"/>
              </a:rPr>
              <a:t>Earth User </a:t>
            </a:r>
            <a:endParaRPr kumimoji="1" lang="en-US" b="1" dirty="0">
              <a:solidFill>
                <a:srgbClr val="000000"/>
              </a:solidFill>
              <a:ea typeface="ＭＳ Ｐゴシック" pitchFamily="34" charset="-128"/>
              <a:cs typeface="Arial" pitchFamily="34" charset="0"/>
            </a:endParaRPr>
          </a:p>
          <a:p>
            <a:pPr algn="ctr" fontAlgn="base">
              <a:spcBef>
                <a:spcPct val="0"/>
              </a:spcBef>
              <a:spcAft>
                <a:spcPct val="0"/>
              </a:spcAft>
            </a:pPr>
            <a:r>
              <a:rPr kumimoji="1" lang="en-US" b="1" dirty="0">
                <a:solidFill>
                  <a:srgbClr val="000000"/>
                </a:solidFill>
                <a:ea typeface="ＭＳ Ｐゴシック" pitchFamily="34" charset="-128"/>
                <a:cs typeface="Arial" pitchFamily="34" charset="0"/>
              </a:rPr>
              <a:t>Node</a:t>
            </a:r>
          </a:p>
        </p:txBody>
      </p:sp>
      <p:sp>
        <p:nvSpPr>
          <p:cNvPr id="19" name="Oval 7"/>
          <p:cNvSpPr>
            <a:spLocks noChangeArrowheads="1"/>
          </p:cNvSpPr>
          <p:nvPr/>
        </p:nvSpPr>
        <p:spPr bwMode="auto">
          <a:xfrm>
            <a:off x="3179498" y="2493567"/>
            <a:ext cx="1892620" cy="544682"/>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User Service </a:t>
            </a:r>
            <a:r>
              <a:rPr kumimoji="1" lang="en-US" sz="1000" dirty="0" smtClean="0">
                <a:solidFill>
                  <a:srgbClr val="000000"/>
                </a:solidFill>
                <a:ea typeface="ＭＳ Ｐゴシック" pitchFamily="34" charset="-128"/>
                <a:cs typeface="Helvetica" pitchFamily="34" charset="0"/>
              </a:rPr>
              <a:t>Management Application</a:t>
            </a:r>
            <a:endParaRPr kumimoji="1" lang="en-US" sz="1000" dirty="0">
              <a:solidFill>
                <a:srgbClr val="000000"/>
              </a:solidFill>
              <a:ea typeface="ＭＳ Ｐゴシック" pitchFamily="34" charset="-128"/>
              <a:cs typeface="Helvetica" pitchFamily="34" charset="0"/>
            </a:endParaRPr>
          </a:p>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(Planning &amp; Scheduling)</a:t>
            </a:r>
          </a:p>
        </p:txBody>
      </p:sp>
      <p:sp>
        <p:nvSpPr>
          <p:cNvPr id="20" name="Oval 7"/>
          <p:cNvSpPr>
            <a:spLocks noChangeArrowheads="1"/>
          </p:cNvSpPr>
          <p:nvPr/>
        </p:nvSpPr>
        <p:spPr bwMode="auto">
          <a:xfrm>
            <a:off x="5744962" y="4573512"/>
            <a:ext cx="1775383" cy="49212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Arial" pitchFamily="34" charset="0"/>
                <a:ea typeface="ÇlÇr ñæí©"/>
                <a:cs typeface="Arial" pitchFamily="34" charset="0"/>
              </a:rPr>
              <a:t>User </a:t>
            </a:r>
            <a:r>
              <a:rPr lang="en-US" sz="1000" dirty="0" smtClean="0">
                <a:solidFill>
                  <a:prstClr val="black"/>
                </a:solidFill>
                <a:latin typeface="Arial" pitchFamily="34" charset="0"/>
                <a:ea typeface="ÇlÇr ñæí©"/>
                <a:cs typeface="Arial" pitchFamily="34" charset="0"/>
              </a:rPr>
              <a:t>CSTS Forward</a:t>
            </a:r>
            <a:r>
              <a:rPr lang="en-US" sz="1000" dirty="0">
                <a:solidFill>
                  <a:prstClr val="black"/>
                </a:solidFill>
                <a:latin typeface="Arial" pitchFamily="34" charset="0"/>
                <a:ea typeface="ÇlÇr ñæí©"/>
                <a:cs typeface="Arial" pitchFamily="34" charset="0"/>
              </a:rPr>
              <a:t>-</a:t>
            </a:r>
          </a:p>
          <a:p>
            <a:pPr algn="ctr" fontAlgn="base">
              <a:lnSpc>
                <a:spcPct val="80000"/>
              </a:lnSpc>
              <a:spcBef>
                <a:spcPct val="0"/>
              </a:spcBef>
              <a:spcAft>
                <a:spcPct val="0"/>
              </a:spcAft>
            </a:pPr>
            <a:r>
              <a:rPr lang="en-US" sz="1000" dirty="0">
                <a:solidFill>
                  <a:prstClr val="black"/>
                </a:solidFill>
                <a:latin typeface="Arial" pitchFamily="34" charset="0"/>
                <a:ea typeface="ÇlÇr ñæí©"/>
                <a:cs typeface="Arial" pitchFamily="34" charset="0"/>
              </a:rPr>
              <a:t>File Application</a:t>
            </a:r>
          </a:p>
        </p:txBody>
      </p:sp>
      <p:sp>
        <p:nvSpPr>
          <p:cNvPr id="22" name="Oval 7"/>
          <p:cNvSpPr>
            <a:spLocks noChangeArrowheads="1"/>
          </p:cNvSpPr>
          <p:nvPr/>
        </p:nvSpPr>
        <p:spPr bwMode="auto">
          <a:xfrm>
            <a:off x="3820498" y="4548842"/>
            <a:ext cx="1393876"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a:t>
            </a:r>
            <a:r>
              <a:rPr lang="en-US" sz="1000" dirty="0" smtClean="0">
                <a:solidFill>
                  <a:prstClr val="black"/>
                </a:solidFill>
                <a:latin typeface="Helvetica" pitchFamily="34" charset="0"/>
                <a:ea typeface="ÇlÇr ñæí©"/>
                <a:cs typeface="Helvetica" pitchFamily="34" charset="0"/>
              </a:rPr>
              <a:t>Application</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(Packet Processing</a:t>
            </a:r>
            <a:r>
              <a:rPr lang="en-US" sz="1000" dirty="0">
                <a:solidFill>
                  <a:prstClr val="black"/>
                </a:solidFill>
                <a:latin typeface="Helvetica" pitchFamily="34" charset="0"/>
                <a:ea typeface="ÇlÇr ñæí©"/>
                <a:cs typeface="Helvetica" pitchFamily="34" charset="0"/>
              </a:rPr>
              <a:t>)</a:t>
            </a:r>
          </a:p>
        </p:txBody>
      </p:sp>
      <p:sp>
        <p:nvSpPr>
          <p:cNvPr id="23" name="Oval 7"/>
          <p:cNvSpPr>
            <a:spLocks noChangeArrowheads="1"/>
          </p:cNvSpPr>
          <p:nvPr/>
        </p:nvSpPr>
        <p:spPr bwMode="auto">
          <a:xfrm>
            <a:off x="3418344" y="5280172"/>
            <a:ext cx="1368017" cy="611265"/>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RCF</a:t>
            </a:r>
            <a:br>
              <a:rPr lang="en-US" sz="1000" dirty="0">
                <a:solidFill>
                  <a:prstClr val="black"/>
                </a:solidFill>
                <a:latin typeface="Helvetica" pitchFamily="34" charset="0"/>
                <a:ea typeface="ÇlÇr ñæí©"/>
                <a:cs typeface="Helvetica" pitchFamily="34" charset="0"/>
              </a:rPr>
            </a:br>
            <a:r>
              <a:rPr lang="en-US" sz="10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(Frame Processing)</a:t>
            </a:r>
          </a:p>
        </p:txBody>
      </p:sp>
      <p:sp>
        <p:nvSpPr>
          <p:cNvPr id="25" name="Oval 7"/>
          <p:cNvSpPr>
            <a:spLocks noChangeArrowheads="1"/>
          </p:cNvSpPr>
          <p:nvPr/>
        </p:nvSpPr>
        <p:spPr bwMode="auto">
          <a:xfrm>
            <a:off x="5986196" y="5250112"/>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User Radiometric</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Data Processing</a:t>
            </a:r>
            <a:endParaRPr lang="en-US" sz="1000" dirty="0">
              <a:solidFill>
                <a:prstClr val="black"/>
              </a:solidFill>
              <a:latin typeface="Helvetica" pitchFamily="34" charset="0"/>
              <a:ea typeface="ÇlÇr ñæí©"/>
              <a:cs typeface="Helvetica" pitchFamily="34" charset="0"/>
            </a:endParaRPr>
          </a:p>
        </p:txBody>
      </p:sp>
      <p:sp>
        <p:nvSpPr>
          <p:cNvPr id="26" name="Oval 7"/>
          <p:cNvSpPr>
            <a:spLocks noChangeArrowheads="1"/>
          </p:cNvSpPr>
          <p:nvPr/>
        </p:nvSpPr>
        <p:spPr bwMode="auto">
          <a:xfrm>
            <a:off x="3345368" y="3108439"/>
            <a:ext cx="1554753" cy="58581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User Service Monitor Data Processing</a:t>
            </a:r>
          </a:p>
        </p:txBody>
      </p:sp>
      <p:sp>
        <p:nvSpPr>
          <p:cNvPr id="27" name="Oval 7"/>
          <p:cNvSpPr>
            <a:spLocks noChangeArrowheads="1"/>
          </p:cNvSpPr>
          <p:nvPr/>
        </p:nvSpPr>
        <p:spPr bwMode="auto">
          <a:xfrm>
            <a:off x="3387652" y="3824800"/>
            <a:ext cx="1424568" cy="587449"/>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F-CLTU </a:t>
            </a:r>
            <a:br>
              <a:rPr lang="en-US" sz="1000" dirty="0">
                <a:solidFill>
                  <a:prstClr val="black"/>
                </a:solidFill>
                <a:latin typeface="Helvetica" pitchFamily="34" charset="0"/>
                <a:ea typeface="ÇlÇr ñæí©"/>
                <a:cs typeface="Helvetica" pitchFamily="34" charset="0"/>
              </a:rPr>
            </a:br>
            <a:r>
              <a:rPr lang="en-US" sz="10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(CLTU Processing</a:t>
            </a:r>
            <a:r>
              <a:rPr lang="en-US" sz="1000" dirty="0">
                <a:solidFill>
                  <a:prstClr val="black"/>
                </a:solidFill>
                <a:latin typeface="Helvetica" pitchFamily="34" charset="0"/>
                <a:ea typeface="ÇlÇr ñæí©"/>
                <a:cs typeface="Helvetica" pitchFamily="34" charset="0"/>
              </a:rPr>
              <a:t>)</a:t>
            </a:r>
          </a:p>
        </p:txBody>
      </p:sp>
      <p:sp>
        <p:nvSpPr>
          <p:cNvPr id="28" name="Text Box 301"/>
          <p:cNvSpPr txBox="1">
            <a:spLocks noChangeArrowheads="1"/>
          </p:cNvSpPr>
          <p:nvPr/>
        </p:nvSpPr>
        <p:spPr bwMode="auto">
          <a:xfrm>
            <a:off x="1752033" y="5993125"/>
            <a:ext cx="1095191" cy="60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100" b="1" i="1" dirty="0">
                <a:solidFill>
                  <a:srgbClr val="0000FF"/>
                </a:solidFill>
                <a:cs typeface="Arial" pitchFamily="34" charset="0"/>
              </a:rPr>
              <a:t>Service</a:t>
            </a:r>
          </a:p>
          <a:p>
            <a:pPr defTabSz="457200" eaLnBrk="1" fontAlgn="base" hangingPunct="1">
              <a:spcBef>
                <a:spcPct val="0"/>
              </a:spcBef>
              <a:spcAft>
                <a:spcPct val="0"/>
              </a:spcAft>
            </a:pPr>
            <a:r>
              <a:rPr lang="en-US" sz="1100" b="1" i="1" dirty="0" smtClean="0">
                <a:solidFill>
                  <a:srgbClr val="0000FF"/>
                </a:solidFill>
                <a:cs typeface="Arial" pitchFamily="34" charset="0"/>
              </a:rPr>
              <a:t>Delivery (SD)</a:t>
            </a:r>
            <a:endParaRPr lang="en-US" sz="1100" b="1" i="1" dirty="0">
              <a:solidFill>
                <a:srgbClr val="0000FF"/>
              </a:solidFill>
              <a:cs typeface="Arial" pitchFamily="34" charset="0"/>
            </a:endParaRPr>
          </a:p>
          <a:p>
            <a:pPr defTabSz="457200" eaLnBrk="1" fontAlgn="base" hangingPunct="1">
              <a:spcBef>
                <a:spcPct val="0"/>
              </a:spcBef>
              <a:spcAft>
                <a:spcPct val="0"/>
              </a:spcAft>
            </a:pPr>
            <a:r>
              <a:rPr lang="en-US" sz="1100" b="1" i="1" dirty="0">
                <a:solidFill>
                  <a:srgbClr val="0000FF"/>
                </a:solidFill>
                <a:cs typeface="Arial" pitchFamily="34" charset="0"/>
              </a:rPr>
              <a:t>Interfaces</a:t>
            </a:r>
          </a:p>
        </p:txBody>
      </p:sp>
      <p:sp>
        <p:nvSpPr>
          <p:cNvPr id="29" name="Line 302"/>
          <p:cNvSpPr>
            <a:spLocks noChangeShapeType="1"/>
          </p:cNvSpPr>
          <p:nvPr/>
        </p:nvSpPr>
        <p:spPr bwMode="auto">
          <a:xfrm flipH="1">
            <a:off x="1581224" y="3367315"/>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0" name="Line 304"/>
          <p:cNvSpPr>
            <a:spLocks noChangeShapeType="1"/>
          </p:cNvSpPr>
          <p:nvPr/>
        </p:nvSpPr>
        <p:spPr bwMode="auto">
          <a:xfrm flipH="1" flipV="1">
            <a:off x="1590749" y="2752075"/>
            <a:ext cx="1347661" cy="7937"/>
          </a:xfrm>
          <a:prstGeom prst="line">
            <a:avLst/>
          </a:prstGeom>
          <a:noFill/>
          <a:ln w="76320">
            <a:solidFill>
              <a:srgbClr val="FF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1" name="Text Box 306"/>
          <p:cNvSpPr txBox="1">
            <a:spLocks noChangeArrowheads="1"/>
          </p:cNvSpPr>
          <p:nvPr/>
        </p:nvSpPr>
        <p:spPr bwMode="auto">
          <a:xfrm>
            <a:off x="1752033" y="1744557"/>
            <a:ext cx="1292597" cy="77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100" b="1" i="1" dirty="0">
                <a:solidFill>
                  <a:srgbClr val="FF0000"/>
                </a:solidFill>
                <a:cs typeface="Arial" pitchFamily="34" charset="0"/>
              </a:rPr>
              <a:t>Service</a:t>
            </a:r>
          </a:p>
          <a:p>
            <a:pPr defTabSz="457200" eaLnBrk="1" fontAlgn="base" hangingPunct="1">
              <a:spcBef>
                <a:spcPct val="0"/>
              </a:spcBef>
              <a:spcAft>
                <a:spcPct val="0"/>
              </a:spcAft>
            </a:pPr>
            <a:r>
              <a:rPr lang="en-US" sz="1100" b="1" i="1" dirty="0" smtClean="0">
                <a:solidFill>
                  <a:srgbClr val="FF0000"/>
                </a:solidFill>
                <a:cs typeface="Arial" pitchFamily="34" charset="0"/>
              </a:rPr>
              <a:t>Management  (SM)</a:t>
            </a:r>
            <a:br>
              <a:rPr lang="en-US" sz="1100" b="1" i="1" dirty="0" smtClean="0">
                <a:solidFill>
                  <a:srgbClr val="FF0000"/>
                </a:solidFill>
                <a:cs typeface="Arial" pitchFamily="34" charset="0"/>
              </a:rPr>
            </a:br>
            <a:r>
              <a:rPr lang="en-US" sz="1100" b="1" i="1" dirty="0" smtClean="0">
                <a:solidFill>
                  <a:srgbClr val="FF0000"/>
                </a:solidFill>
                <a:cs typeface="Arial" pitchFamily="34" charset="0"/>
              </a:rPr>
              <a:t>Interface (I/F)</a:t>
            </a:r>
            <a:endParaRPr lang="en-US" sz="1100" b="1" i="1" dirty="0">
              <a:solidFill>
                <a:srgbClr val="FF0000"/>
              </a:solidFill>
              <a:cs typeface="Arial" pitchFamily="34" charset="0"/>
            </a:endParaRPr>
          </a:p>
        </p:txBody>
      </p:sp>
      <p:sp>
        <p:nvSpPr>
          <p:cNvPr id="32" name="Line 302"/>
          <p:cNvSpPr>
            <a:spLocks noChangeShapeType="1"/>
          </p:cNvSpPr>
          <p:nvPr/>
        </p:nvSpPr>
        <p:spPr bwMode="auto">
          <a:xfrm flipH="1">
            <a:off x="1581224" y="4113368"/>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3" name="Line 302"/>
          <p:cNvSpPr>
            <a:spLocks noChangeShapeType="1"/>
          </p:cNvSpPr>
          <p:nvPr/>
        </p:nvSpPr>
        <p:spPr bwMode="auto">
          <a:xfrm flipH="1">
            <a:off x="1581224" y="4859421"/>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4" name="Line 302"/>
          <p:cNvSpPr>
            <a:spLocks noChangeShapeType="1"/>
          </p:cNvSpPr>
          <p:nvPr/>
        </p:nvSpPr>
        <p:spPr bwMode="auto">
          <a:xfrm flipH="1">
            <a:off x="1581224" y="5605474"/>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5" name="Oval 7"/>
          <p:cNvSpPr>
            <a:spLocks noChangeArrowheads="1"/>
          </p:cNvSpPr>
          <p:nvPr/>
        </p:nvSpPr>
        <p:spPr bwMode="auto">
          <a:xfrm>
            <a:off x="6878564" y="3185448"/>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Flight</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Dynamics</a:t>
            </a:r>
            <a:endParaRPr lang="en-US" sz="1000" dirty="0">
              <a:solidFill>
                <a:prstClr val="black"/>
              </a:solidFill>
              <a:latin typeface="Helvetica" pitchFamily="34" charset="0"/>
              <a:ea typeface="ÇlÇr ñæí©"/>
              <a:cs typeface="Helvetica" pitchFamily="34" charset="0"/>
            </a:endParaRPr>
          </a:p>
        </p:txBody>
      </p:sp>
      <p:sp>
        <p:nvSpPr>
          <p:cNvPr id="36" name="Oval 7"/>
          <p:cNvSpPr>
            <a:spLocks noChangeArrowheads="1"/>
          </p:cNvSpPr>
          <p:nvPr/>
        </p:nvSpPr>
        <p:spPr bwMode="auto">
          <a:xfrm>
            <a:off x="5477510" y="2471315"/>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Planning</a:t>
            </a:r>
            <a:endParaRPr lang="en-US" sz="1000" dirty="0">
              <a:solidFill>
                <a:prstClr val="black"/>
              </a:solidFill>
              <a:latin typeface="Helvetica" pitchFamily="34" charset="0"/>
              <a:ea typeface="ÇlÇr ñæí©"/>
              <a:cs typeface="Helvetica" pitchFamily="34" charset="0"/>
            </a:endParaRPr>
          </a:p>
        </p:txBody>
      </p:sp>
      <p:sp>
        <p:nvSpPr>
          <p:cNvPr id="37" name="Oval 7"/>
          <p:cNvSpPr>
            <a:spLocks noChangeArrowheads="1"/>
          </p:cNvSpPr>
          <p:nvPr/>
        </p:nvSpPr>
        <p:spPr bwMode="auto">
          <a:xfrm>
            <a:off x="6878564" y="2459166"/>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Schedule</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Execution</a:t>
            </a:r>
            <a:endParaRPr lang="en-US" sz="1000" dirty="0">
              <a:solidFill>
                <a:prstClr val="black"/>
              </a:solidFill>
              <a:latin typeface="Helvetica" pitchFamily="34" charset="0"/>
              <a:ea typeface="ÇlÇr ñæí©"/>
              <a:cs typeface="Helvetica" pitchFamily="34" charset="0"/>
            </a:endParaRPr>
          </a:p>
        </p:txBody>
      </p:sp>
      <p:sp>
        <p:nvSpPr>
          <p:cNvPr id="38" name="Oval 7"/>
          <p:cNvSpPr>
            <a:spLocks noChangeArrowheads="1"/>
          </p:cNvSpPr>
          <p:nvPr/>
        </p:nvSpPr>
        <p:spPr bwMode="auto">
          <a:xfrm>
            <a:off x="5496815" y="3185448"/>
            <a:ext cx="1283562" cy="585817"/>
          </a:xfrm>
          <a:prstGeom prst="ellipse">
            <a:avLst/>
          </a:prstGeom>
          <a:solidFill>
            <a:schemeClr val="accent1">
              <a:lumMod val="60000"/>
              <a:lumOff val="40000"/>
            </a:schemeClr>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Monitor &amp;</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Control</a:t>
            </a:r>
            <a:endParaRPr lang="en-US" sz="1000" dirty="0">
              <a:solidFill>
                <a:prstClr val="black"/>
              </a:solidFill>
              <a:latin typeface="Helvetica" pitchFamily="34" charset="0"/>
              <a:ea typeface="ÇlÇr ñæí©"/>
              <a:cs typeface="Helvetica" pitchFamily="34" charset="0"/>
            </a:endParaRPr>
          </a:p>
        </p:txBody>
      </p:sp>
      <p:sp>
        <p:nvSpPr>
          <p:cNvPr id="39" name="Rectangle 38"/>
          <p:cNvSpPr/>
          <p:nvPr/>
        </p:nvSpPr>
        <p:spPr>
          <a:xfrm>
            <a:off x="5625432" y="3986819"/>
            <a:ext cx="2441187" cy="2530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0000"/>
                </a:solidFill>
              </a:rPr>
              <a:t>MAL &amp; Transport Adapter for SPP</a:t>
            </a:r>
            <a:endParaRPr lang="en-US" sz="1100" b="1" dirty="0">
              <a:solidFill>
                <a:srgbClr val="FF0000"/>
              </a:solidFill>
            </a:endParaRPr>
          </a:p>
        </p:txBody>
      </p:sp>
      <p:sp>
        <p:nvSpPr>
          <p:cNvPr id="40" name="Oval 7"/>
          <p:cNvSpPr>
            <a:spLocks noChangeArrowheads="1"/>
          </p:cNvSpPr>
          <p:nvPr/>
        </p:nvSpPr>
        <p:spPr bwMode="auto">
          <a:xfrm rot="16200000">
            <a:off x="2807881" y="3294285"/>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1" name="Oval 7"/>
          <p:cNvSpPr>
            <a:spLocks noChangeArrowheads="1"/>
          </p:cNvSpPr>
          <p:nvPr/>
        </p:nvSpPr>
        <p:spPr bwMode="auto">
          <a:xfrm rot="16200000">
            <a:off x="2807881" y="4036359"/>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2" name="Oval 7"/>
          <p:cNvSpPr>
            <a:spLocks noChangeArrowheads="1"/>
          </p:cNvSpPr>
          <p:nvPr/>
        </p:nvSpPr>
        <p:spPr bwMode="auto">
          <a:xfrm rot="16200000">
            <a:off x="2807881" y="4778433"/>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3" name="Oval 7"/>
          <p:cNvSpPr>
            <a:spLocks noChangeArrowheads="1"/>
          </p:cNvSpPr>
          <p:nvPr/>
        </p:nvSpPr>
        <p:spPr bwMode="auto">
          <a:xfrm rot="16200000">
            <a:off x="2807881" y="5520507"/>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4" name="Oval 7"/>
          <p:cNvSpPr>
            <a:spLocks noChangeArrowheads="1"/>
          </p:cNvSpPr>
          <p:nvPr/>
        </p:nvSpPr>
        <p:spPr bwMode="auto">
          <a:xfrm rot="16200000">
            <a:off x="1442255" y="3297459"/>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5" name="Oval 7"/>
          <p:cNvSpPr>
            <a:spLocks noChangeArrowheads="1"/>
          </p:cNvSpPr>
          <p:nvPr/>
        </p:nvSpPr>
        <p:spPr bwMode="auto">
          <a:xfrm rot="16200000">
            <a:off x="1442255" y="4036359"/>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6" name="Oval 7"/>
          <p:cNvSpPr>
            <a:spLocks noChangeArrowheads="1"/>
          </p:cNvSpPr>
          <p:nvPr/>
        </p:nvSpPr>
        <p:spPr bwMode="auto">
          <a:xfrm rot="16200000">
            <a:off x="1442255" y="4775259"/>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7" name="Oval 7"/>
          <p:cNvSpPr>
            <a:spLocks noChangeArrowheads="1"/>
          </p:cNvSpPr>
          <p:nvPr/>
        </p:nvSpPr>
        <p:spPr bwMode="auto">
          <a:xfrm rot="16200000">
            <a:off x="1442255" y="5514159"/>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8" name="Oval 7"/>
          <p:cNvSpPr>
            <a:spLocks noChangeArrowheads="1"/>
          </p:cNvSpPr>
          <p:nvPr/>
        </p:nvSpPr>
        <p:spPr bwMode="auto">
          <a:xfrm rot="16200000">
            <a:off x="1442255" y="2679044"/>
            <a:ext cx="261057" cy="146060"/>
          </a:xfrm>
          <a:prstGeom prst="ellipse">
            <a:avLst/>
          </a:prstGeom>
          <a:solidFill>
            <a:srgbClr val="FF000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9" name="Oval 7"/>
          <p:cNvSpPr>
            <a:spLocks noChangeArrowheads="1"/>
          </p:cNvSpPr>
          <p:nvPr/>
        </p:nvSpPr>
        <p:spPr bwMode="auto">
          <a:xfrm rot="16200000">
            <a:off x="2807881" y="2679044"/>
            <a:ext cx="261057" cy="146060"/>
          </a:xfrm>
          <a:prstGeom prst="ellipse">
            <a:avLst/>
          </a:prstGeom>
          <a:solidFill>
            <a:srgbClr val="FF000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8" name="Rectangle 7"/>
          <p:cNvSpPr/>
          <p:nvPr/>
        </p:nvSpPr>
        <p:spPr>
          <a:xfrm>
            <a:off x="1876258" y="2760012"/>
            <a:ext cx="936161" cy="246221"/>
          </a:xfrm>
          <a:prstGeom prst="rect">
            <a:avLst/>
          </a:prstGeom>
        </p:spPr>
        <p:txBody>
          <a:bodyPr wrap="none">
            <a:spAutoFit/>
          </a:bodyPr>
          <a:lstStyle/>
          <a:p>
            <a:r>
              <a:rPr lang="en-US" sz="1000" b="1" i="1" dirty="0" smtClean="0">
                <a:solidFill>
                  <a:srgbClr val="FF0000"/>
                </a:solidFill>
                <a:cs typeface="Arial" pitchFamily="34" charset="0"/>
              </a:rPr>
              <a:t>SM over HTTP</a:t>
            </a:r>
            <a:endParaRPr lang="en-US" sz="1000" dirty="0"/>
          </a:p>
        </p:txBody>
      </p:sp>
      <p:sp>
        <p:nvSpPr>
          <p:cNvPr id="50" name="Rectangle 49"/>
          <p:cNvSpPr/>
          <p:nvPr/>
        </p:nvSpPr>
        <p:spPr>
          <a:xfrm>
            <a:off x="1816138" y="3375391"/>
            <a:ext cx="1051577" cy="246221"/>
          </a:xfrm>
          <a:prstGeom prst="rect">
            <a:avLst/>
          </a:prstGeom>
        </p:spPr>
        <p:txBody>
          <a:bodyPr wrap="none">
            <a:spAutoFit/>
          </a:bodyPr>
          <a:lstStyle/>
          <a:p>
            <a:r>
              <a:rPr lang="en-US" sz="1000" b="1" i="1" dirty="0" smtClean="0">
                <a:solidFill>
                  <a:srgbClr val="FF0000"/>
                </a:solidFill>
                <a:cs typeface="Arial" pitchFamily="34" charset="0"/>
              </a:rPr>
              <a:t>F-CLTU over TCP</a:t>
            </a:r>
            <a:endParaRPr lang="en-US" sz="1000" dirty="0"/>
          </a:p>
        </p:txBody>
      </p:sp>
      <p:sp>
        <p:nvSpPr>
          <p:cNvPr id="51" name="Rectangle 50"/>
          <p:cNvSpPr/>
          <p:nvPr/>
        </p:nvSpPr>
        <p:spPr>
          <a:xfrm>
            <a:off x="1861228" y="4118525"/>
            <a:ext cx="923337" cy="246221"/>
          </a:xfrm>
          <a:prstGeom prst="rect">
            <a:avLst/>
          </a:prstGeom>
        </p:spPr>
        <p:txBody>
          <a:bodyPr wrap="none">
            <a:spAutoFit/>
          </a:bodyPr>
          <a:lstStyle/>
          <a:p>
            <a:r>
              <a:rPr lang="en-US" sz="1000" b="1" i="1" dirty="0" smtClean="0">
                <a:solidFill>
                  <a:srgbClr val="FF0000"/>
                </a:solidFill>
                <a:cs typeface="Arial" pitchFamily="34" charset="0"/>
              </a:rPr>
              <a:t>R-CF over TCP</a:t>
            </a:r>
            <a:endParaRPr lang="en-US" sz="1000" dirty="0"/>
          </a:p>
        </p:txBody>
      </p:sp>
      <p:sp>
        <p:nvSpPr>
          <p:cNvPr id="52" name="Rectangle 51"/>
          <p:cNvSpPr/>
          <p:nvPr/>
        </p:nvSpPr>
        <p:spPr>
          <a:xfrm>
            <a:off x="1752033" y="4862596"/>
            <a:ext cx="1166994" cy="246221"/>
          </a:xfrm>
          <a:prstGeom prst="rect">
            <a:avLst/>
          </a:prstGeom>
        </p:spPr>
        <p:txBody>
          <a:bodyPr wrap="none">
            <a:spAutoFit/>
          </a:bodyPr>
          <a:lstStyle/>
          <a:p>
            <a:r>
              <a:rPr lang="en-US" sz="1000" b="1" i="1" dirty="0" smtClean="0">
                <a:solidFill>
                  <a:srgbClr val="FF0000"/>
                </a:solidFill>
                <a:cs typeface="Arial" pitchFamily="34" charset="0"/>
              </a:rPr>
              <a:t>MD-CSTS over TCP</a:t>
            </a:r>
            <a:endParaRPr lang="en-US" sz="1000" dirty="0"/>
          </a:p>
        </p:txBody>
      </p:sp>
      <p:sp>
        <p:nvSpPr>
          <p:cNvPr id="53" name="Rectangle 52"/>
          <p:cNvSpPr/>
          <p:nvPr/>
        </p:nvSpPr>
        <p:spPr>
          <a:xfrm>
            <a:off x="1752033" y="5605474"/>
            <a:ext cx="1117476" cy="246221"/>
          </a:xfrm>
          <a:prstGeom prst="rect">
            <a:avLst/>
          </a:prstGeom>
        </p:spPr>
        <p:txBody>
          <a:bodyPr wrap="none">
            <a:spAutoFit/>
          </a:bodyPr>
          <a:lstStyle/>
          <a:p>
            <a:r>
              <a:rPr lang="en-US" sz="1000" b="1" i="1" dirty="0">
                <a:solidFill>
                  <a:srgbClr val="FF0000"/>
                </a:solidFill>
                <a:cs typeface="Arial" pitchFamily="34" charset="0"/>
              </a:rPr>
              <a:t>T</a:t>
            </a:r>
            <a:r>
              <a:rPr lang="en-US" sz="1000" b="1" i="1" dirty="0" smtClean="0">
                <a:solidFill>
                  <a:srgbClr val="FF0000"/>
                </a:solidFill>
                <a:cs typeface="Arial" pitchFamily="34" charset="0"/>
              </a:rPr>
              <a:t>D-CSTS over TCP</a:t>
            </a:r>
            <a:endParaRPr lang="en-US" sz="1000" dirty="0"/>
          </a:p>
        </p:txBody>
      </p:sp>
      <p:cxnSp>
        <p:nvCxnSpPr>
          <p:cNvPr id="54" name="Straight Connector 53"/>
          <p:cNvCxnSpPr/>
          <p:nvPr/>
        </p:nvCxnSpPr>
        <p:spPr>
          <a:xfrm>
            <a:off x="5255380" y="4383085"/>
            <a:ext cx="3126620" cy="36515"/>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5743862" y="1727758"/>
            <a:ext cx="2179904" cy="584776"/>
          </a:xfrm>
          <a:prstGeom prst="rect">
            <a:avLst/>
          </a:prstGeom>
        </p:spPr>
        <p:txBody>
          <a:bodyPr wrap="none">
            <a:spAutoFit/>
          </a:bodyPr>
          <a:lstStyle/>
          <a:p>
            <a:pPr algn="ctr"/>
            <a:r>
              <a:rPr lang="en-US" altLang="ja-JP" sz="1600" b="1" dirty="0" smtClean="0">
                <a:solidFill>
                  <a:srgbClr val="FF0000"/>
                </a:solidFill>
              </a:rPr>
              <a:t>SM&amp;C MO </a:t>
            </a:r>
            <a:r>
              <a:rPr lang="en-US" sz="1600" b="1" dirty="0" smtClean="0">
                <a:solidFill>
                  <a:srgbClr val="FF0000"/>
                </a:solidFill>
              </a:rPr>
              <a:t>Applications</a:t>
            </a:r>
          </a:p>
          <a:p>
            <a:pPr algn="ctr"/>
            <a:r>
              <a:rPr lang="en-US" sz="1600" b="1" dirty="0" smtClean="0">
                <a:solidFill>
                  <a:srgbClr val="FF0000"/>
                </a:solidFill>
              </a:rPr>
              <a:t>(MAL Compliant)</a:t>
            </a:r>
            <a:endParaRPr lang="en-US" sz="1600" b="1" dirty="0"/>
          </a:p>
        </p:txBody>
      </p:sp>
      <p:cxnSp>
        <p:nvCxnSpPr>
          <p:cNvPr id="57" name="Straight Connector 56"/>
          <p:cNvCxnSpPr/>
          <p:nvPr/>
        </p:nvCxnSpPr>
        <p:spPr>
          <a:xfrm flipV="1">
            <a:off x="5255380" y="2133600"/>
            <a:ext cx="2420" cy="2231148"/>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9" name="Curved Connector 58"/>
          <p:cNvCxnSpPr>
            <a:stCxn id="43" idx="4"/>
            <a:endCxn id="25" idx="3"/>
          </p:cNvCxnSpPr>
          <p:nvPr/>
        </p:nvCxnSpPr>
        <p:spPr>
          <a:xfrm>
            <a:off x="3011440" y="5593537"/>
            <a:ext cx="3162729" cy="156601"/>
          </a:xfrm>
          <a:prstGeom prst="curvedConnector4">
            <a:avLst>
              <a:gd name="adj1" fmla="val 10862"/>
              <a:gd name="adj2" fmla="val 48991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73" name="Curved Connector 72"/>
          <p:cNvCxnSpPr>
            <a:stCxn id="41" idx="4"/>
            <a:endCxn id="23" idx="2"/>
          </p:cNvCxnSpPr>
          <p:nvPr/>
        </p:nvCxnSpPr>
        <p:spPr>
          <a:xfrm>
            <a:off x="3011440" y="4109389"/>
            <a:ext cx="406904" cy="1476416"/>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76" name="Curved Connector 75"/>
          <p:cNvCxnSpPr>
            <a:stCxn id="42" idx="4"/>
            <a:endCxn id="26" idx="2"/>
          </p:cNvCxnSpPr>
          <p:nvPr/>
        </p:nvCxnSpPr>
        <p:spPr>
          <a:xfrm flipV="1">
            <a:off x="3011440" y="3401348"/>
            <a:ext cx="333928" cy="145011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0" name="Curved Connector 79"/>
          <p:cNvCxnSpPr>
            <a:stCxn id="27" idx="2"/>
            <a:endCxn id="40" idx="4"/>
          </p:cNvCxnSpPr>
          <p:nvPr/>
        </p:nvCxnSpPr>
        <p:spPr>
          <a:xfrm rot="10800000">
            <a:off x="3011440" y="3367315"/>
            <a:ext cx="376212" cy="751210"/>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8" name="Curved Connector 87"/>
          <p:cNvCxnSpPr>
            <a:stCxn id="26" idx="6"/>
            <a:endCxn id="38" idx="2"/>
          </p:cNvCxnSpPr>
          <p:nvPr/>
        </p:nvCxnSpPr>
        <p:spPr>
          <a:xfrm>
            <a:off x="4900121" y="3401348"/>
            <a:ext cx="596694" cy="77009"/>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1" name="Curved Connector 90"/>
          <p:cNvCxnSpPr>
            <a:stCxn id="25" idx="6"/>
            <a:endCxn id="35" idx="4"/>
          </p:cNvCxnSpPr>
          <p:nvPr/>
        </p:nvCxnSpPr>
        <p:spPr>
          <a:xfrm flipV="1">
            <a:off x="7269758" y="3771265"/>
            <a:ext cx="250587" cy="1771756"/>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4" name="Curved Connector 93"/>
          <p:cNvCxnSpPr>
            <a:stCxn id="36" idx="2"/>
            <a:endCxn id="19" idx="6"/>
          </p:cNvCxnSpPr>
          <p:nvPr/>
        </p:nvCxnSpPr>
        <p:spPr>
          <a:xfrm rot="10800000" flipV="1">
            <a:off x="5072118" y="2764224"/>
            <a:ext cx="405392" cy="1684"/>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7" name="Curved Connector 96"/>
          <p:cNvCxnSpPr>
            <a:stCxn id="19" idx="2"/>
            <a:endCxn id="49" idx="4"/>
          </p:cNvCxnSpPr>
          <p:nvPr/>
        </p:nvCxnSpPr>
        <p:spPr>
          <a:xfrm rot="10800000">
            <a:off x="3011440" y="2752074"/>
            <a:ext cx="168058" cy="13834"/>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0" name="Curved Connector 99"/>
          <p:cNvCxnSpPr>
            <a:stCxn id="35" idx="1"/>
            <a:endCxn id="19" idx="5"/>
          </p:cNvCxnSpPr>
          <p:nvPr/>
        </p:nvCxnSpPr>
        <p:spPr>
          <a:xfrm rot="16200000" flipV="1">
            <a:off x="5774366" y="1979067"/>
            <a:ext cx="312757" cy="2271587"/>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03" name="Curved Connector 102"/>
          <p:cNvCxnSpPr>
            <a:stCxn id="23" idx="6"/>
            <a:endCxn id="22" idx="5"/>
          </p:cNvCxnSpPr>
          <p:nvPr/>
        </p:nvCxnSpPr>
        <p:spPr>
          <a:xfrm flipV="1">
            <a:off x="4786361" y="5050261"/>
            <a:ext cx="223885" cy="535544"/>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06" name="Curved Connector 105"/>
          <p:cNvCxnSpPr>
            <a:stCxn id="22" idx="7"/>
            <a:endCxn id="27" idx="6"/>
          </p:cNvCxnSpPr>
          <p:nvPr/>
        </p:nvCxnSpPr>
        <p:spPr>
          <a:xfrm rot="16200000" flipV="1">
            <a:off x="4653060" y="4277686"/>
            <a:ext cx="516347" cy="198026"/>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10" name="Curved Connector 109"/>
          <p:cNvCxnSpPr>
            <a:stCxn id="22" idx="6"/>
            <a:endCxn id="39" idx="1"/>
          </p:cNvCxnSpPr>
          <p:nvPr/>
        </p:nvCxnSpPr>
        <p:spPr>
          <a:xfrm flipV="1">
            <a:off x="5214374" y="4113368"/>
            <a:ext cx="411058" cy="729199"/>
          </a:xfrm>
          <a:prstGeom prst="curvedConnector3">
            <a:avLst>
              <a:gd name="adj1" fmla="val 50000"/>
            </a:avLst>
          </a:prstGeom>
          <a:ln>
            <a:solidFill>
              <a:srgbClr val="FF66CC"/>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5046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5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eaLnBrk="0" hangingPunct="0">
              <a:defRPr sz="2400" b="1">
                <a:solidFill>
                  <a:schemeClr val="tx1"/>
                </a:solidFill>
                <a:latin typeface="Arial" charset="0"/>
                <a:ea typeface="ＭＳ Ｐゴシック" charset="0"/>
                <a:cs typeface="ＭＳ Ｐゴシック" charset="0"/>
              </a:defRPr>
            </a:lvl1pPr>
            <a:lvl2pPr marL="37931725" indent="-37474525" defTabSz="820738"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sz="1000" b="0">
                <a:solidFill>
                  <a:srgbClr val="333399"/>
                </a:solidFill>
              </a:rPr>
              <a:t>30 Sep 2009</a:t>
            </a:r>
          </a:p>
        </p:txBody>
      </p:sp>
      <p:sp>
        <p:nvSpPr>
          <p:cNvPr id="4710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90000"/>
          </a:bodyPr>
          <a:lstStyle/>
          <a:p>
            <a:r>
              <a:rPr lang="en-US" sz="3600" dirty="0">
                <a:latin typeface="Arial" charset="0"/>
                <a:ea typeface="ＭＳ Ｐゴシック" charset="0"/>
                <a:cs typeface="ＭＳ Ｐゴシック" charset="0"/>
              </a:rPr>
              <a:t>Specific Recommendations to SM&amp;</a:t>
            </a:r>
            <a:r>
              <a:rPr lang="en-US" sz="3600" dirty="0" smtClean="0">
                <a:latin typeface="Arial" charset="0"/>
                <a:ea typeface="ＭＳ Ｐゴシック" charset="0"/>
                <a:cs typeface="ＭＳ Ｐゴシック" charset="0"/>
              </a:rPr>
              <a:t>C</a:t>
            </a:r>
            <a:br>
              <a:rPr lang="en-US" sz="3600" dirty="0" smtClean="0">
                <a:latin typeface="Arial" charset="0"/>
                <a:ea typeface="ＭＳ Ｐゴシック" charset="0"/>
                <a:cs typeface="ＭＳ Ｐゴシック" charset="0"/>
              </a:rPr>
            </a:br>
            <a:r>
              <a:rPr lang="en-US" sz="3600" dirty="0" smtClean="0">
                <a:latin typeface="Arial" charset="0"/>
                <a:ea typeface="ＭＳ Ｐゴシック" charset="0"/>
                <a:cs typeface="ＭＳ Ｐゴシック" charset="0"/>
              </a:rPr>
              <a:t>From CESG Meeting, Sept 2009</a:t>
            </a:r>
            <a:endParaRPr lang="en-US" sz="3600" dirty="0">
              <a:latin typeface="Arial" charset="0"/>
              <a:ea typeface="ＭＳ Ｐゴシック" charset="0"/>
              <a:cs typeface="ＭＳ Ｐゴシック" charset="0"/>
            </a:endParaRPr>
          </a:p>
        </p:txBody>
      </p:sp>
      <p:sp>
        <p:nvSpPr>
          <p:cNvPr id="47108" name="Rectangle 3"/>
          <p:cNvSpPr>
            <a:spLocks noGrp="1" noChangeArrowheads="1"/>
          </p:cNvSpPr>
          <p:nvPr>
            <p:ph type="body" idx="1"/>
          </p:nvPr>
        </p:nvSpPr>
        <p:spPr bwMode="auto">
          <a:xfrm>
            <a:off x="563563" y="1587045"/>
            <a:ext cx="8015287" cy="4652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lnSpcReduction="10000"/>
          </a:bodyPr>
          <a:lstStyle/>
          <a:p>
            <a:pPr>
              <a:lnSpc>
                <a:spcPct val="70000"/>
              </a:lnSpc>
            </a:pPr>
            <a:r>
              <a:rPr lang="en-US" sz="1800" dirty="0">
                <a:latin typeface="Arial" charset="0"/>
                <a:ea typeface="ＭＳ Ｐゴシック" charset="0"/>
                <a:cs typeface="ＭＳ Ｐゴシック" charset="0"/>
              </a:rPr>
              <a:t>CSS</a:t>
            </a:r>
          </a:p>
          <a:p>
            <a:pPr lvl="1">
              <a:lnSpc>
                <a:spcPct val="70000"/>
              </a:lnSpc>
            </a:pPr>
            <a:r>
              <a:rPr lang="en-US" sz="1600" dirty="0">
                <a:solidFill>
                  <a:srgbClr val="FF0000"/>
                </a:solidFill>
                <a:latin typeface="Arial" charset="0"/>
                <a:ea typeface="ＭＳ Ｐゴシック" charset="0"/>
              </a:rPr>
              <a:t>Adopt </a:t>
            </a:r>
            <a:r>
              <a:rPr lang="en-US" sz="1600" dirty="0">
                <a:latin typeface="Arial" charset="0"/>
                <a:ea typeface="ＭＳ Ｐゴシック" charset="0"/>
              </a:rPr>
              <a:t>SM WG, SM &amp; request specifications</a:t>
            </a:r>
          </a:p>
          <a:p>
            <a:pPr lvl="1">
              <a:lnSpc>
                <a:spcPct val="70000"/>
              </a:lnSpc>
            </a:pPr>
            <a:r>
              <a:rPr lang="en-US" sz="1600" dirty="0">
                <a:solidFill>
                  <a:srgbClr val="FF0000"/>
                </a:solidFill>
                <a:latin typeface="Arial" charset="0"/>
                <a:ea typeface="ＭＳ Ｐゴシック" charset="0"/>
              </a:rPr>
              <a:t>Harmonize</a:t>
            </a:r>
            <a:r>
              <a:rPr lang="en-US" sz="1600" dirty="0">
                <a:latin typeface="Arial" charset="0"/>
                <a:ea typeface="ＭＳ Ｐゴシック" charset="0"/>
              </a:rPr>
              <a:t> SM WG and SM&amp;C interaction patterns</a:t>
            </a:r>
          </a:p>
          <a:p>
            <a:pPr lvl="1">
              <a:lnSpc>
                <a:spcPct val="70000"/>
              </a:lnSpc>
            </a:pPr>
            <a:r>
              <a:rPr lang="en-US" sz="1600" dirty="0">
                <a:solidFill>
                  <a:srgbClr val="FF0000"/>
                </a:solidFill>
                <a:latin typeface="Arial" charset="0"/>
                <a:ea typeface="ＭＳ Ｐゴシック" charset="0"/>
              </a:rPr>
              <a:t>Adopt </a:t>
            </a:r>
            <a:r>
              <a:rPr lang="en-US" sz="1600" dirty="0">
                <a:latin typeface="Arial" charset="0"/>
                <a:ea typeface="ＭＳ Ｐゴシック" charset="0"/>
              </a:rPr>
              <a:t>CSTS WG, Cross Support transfer service interfaces</a:t>
            </a:r>
          </a:p>
          <a:p>
            <a:pPr lvl="2">
              <a:lnSpc>
                <a:spcPct val="70000"/>
              </a:lnSpc>
            </a:pPr>
            <a:r>
              <a:rPr lang="en-US" sz="1200" dirty="0">
                <a:solidFill>
                  <a:srgbClr val="FF0000"/>
                </a:solidFill>
                <a:latin typeface="Arial" charset="0"/>
                <a:ea typeface="ＭＳ Ｐゴシック" charset="0"/>
              </a:rPr>
              <a:t>Adopt </a:t>
            </a:r>
            <a:r>
              <a:rPr lang="en-US" sz="1200" dirty="0">
                <a:latin typeface="Arial" charset="0"/>
                <a:ea typeface="ＭＳ Ｐゴシック" charset="0"/>
              </a:rPr>
              <a:t>CSTS WG, Radiometric data transfer (using </a:t>
            </a:r>
            <a:r>
              <a:rPr lang="en-US" sz="1200" dirty="0" err="1">
                <a:latin typeface="Arial" charset="0"/>
                <a:ea typeface="ＭＳ Ｐゴシック" charset="0"/>
              </a:rPr>
              <a:t>Nav</a:t>
            </a:r>
            <a:r>
              <a:rPr lang="en-US" sz="1200" dirty="0">
                <a:latin typeface="Arial" charset="0"/>
                <a:ea typeface="ＭＳ Ｐゴシック" charset="0"/>
              </a:rPr>
              <a:t> TDM), Monitor Data</a:t>
            </a:r>
          </a:p>
          <a:p>
            <a:pPr lvl="2">
              <a:lnSpc>
                <a:spcPct val="70000"/>
              </a:lnSpc>
            </a:pPr>
            <a:r>
              <a:rPr lang="en-US" sz="1200" dirty="0">
                <a:solidFill>
                  <a:srgbClr val="FF0000"/>
                </a:solidFill>
                <a:latin typeface="Arial" charset="0"/>
                <a:ea typeface="ＭＳ Ｐゴシック" charset="0"/>
              </a:rPr>
              <a:t>Collaborate </a:t>
            </a:r>
            <a:r>
              <a:rPr lang="en-US" sz="1200" dirty="0">
                <a:latin typeface="Arial" charset="0"/>
                <a:ea typeface="ＭＳ Ｐゴシック" charset="0"/>
              </a:rPr>
              <a:t>with CSTS WG, Proposed service control and file data cross support</a:t>
            </a:r>
          </a:p>
          <a:p>
            <a:pPr lvl="1">
              <a:lnSpc>
                <a:spcPct val="70000"/>
              </a:lnSpc>
            </a:pPr>
            <a:r>
              <a:rPr lang="en-US" sz="1600" dirty="0">
                <a:solidFill>
                  <a:srgbClr val="FF0000"/>
                </a:solidFill>
                <a:latin typeface="Arial" charset="0"/>
                <a:ea typeface="ＭＳ Ｐゴシック" charset="0"/>
              </a:rPr>
              <a:t>Collaborate </a:t>
            </a:r>
            <a:r>
              <a:rPr lang="en-US" sz="1600" dirty="0">
                <a:latin typeface="Arial" charset="0"/>
                <a:ea typeface="ＭＳ Ｐゴシック" charset="0"/>
              </a:rPr>
              <a:t>with CSA WG, Cross Support Service Architecture</a:t>
            </a:r>
          </a:p>
          <a:p>
            <a:pPr lvl="1">
              <a:lnSpc>
                <a:spcPct val="70000"/>
              </a:lnSpc>
            </a:pPr>
            <a:r>
              <a:rPr lang="en-US" sz="1600" dirty="0">
                <a:solidFill>
                  <a:srgbClr val="FF0000"/>
                </a:solidFill>
                <a:latin typeface="Arial" charset="0"/>
                <a:ea typeface="ＭＳ Ｐゴシック" charset="0"/>
              </a:rPr>
              <a:t>Collaborate </a:t>
            </a:r>
            <a:r>
              <a:rPr lang="en-US" sz="1600" dirty="0">
                <a:latin typeface="Arial" charset="0"/>
                <a:ea typeface="ＭＳ Ｐゴシック" charset="0"/>
              </a:rPr>
              <a:t>with CSA WG, Service agreements and catalogs</a:t>
            </a:r>
          </a:p>
          <a:p>
            <a:pPr>
              <a:lnSpc>
                <a:spcPct val="70000"/>
              </a:lnSpc>
            </a:pPr>
            <a:r>
              <a:rPr lang="en-US" sz="1800" dirty="0">
                <a:latin typeface="Arial" charset="0"/>
                <a:ea typeface="ＭＳ Ｐゴシック" charset="0"/>
                <a:cs typeface="ＭＳ Ｐゴシック" charset="0"/>
              </a:rPr>
              <a:t>SIS</a:t>
            </a:r>
          </a:p>
          <a:p>
            <a:pPr lvl="1">
              <a:lnSpc>
                <a:spcPct val="70000"/>
              </a:lnSpc>
            </a:pPr>
            <a:r>
              <a:rPr lang="en-US" sz="1600" dirty="0">
                <a:solidFill>
                  <a:srgbClr val="FF0000"/>
                </a:solidFill>
                <a:latin typeface="Arial" charset="0"/>
                <a:ea typeface="ＭＳ Ｐゴシック" charset="0"/>
              </a:rPr>
              <a:t>Adopt </a:t>
            </a:r>
            <a:r>
              <a:rPr lang="en-US" sz="1600" dirty="0">
                <a:latin typeface="Arial" charset="0"/>
                <a:ea typeface="ＭＳ Ｐゴシック" charset="0"/>
              </a:rPr>
              <a:t>CFDP WG, file transfer standard for space file transfers</a:t>
            </a:r>
          </a:p>
          <a:p>
            <a:pPr lvl="1">
              <a:lnSpc>
                <a:spcPct val="70000"/>
              </a:lnSpc>
            </a:pPr>
            <a:r>
              <a:rPr lang="en-US" sz="1600" dirty="0">
                <a:solidFill>
                  <a:srgbClr val="FF0000"/>
                </a:solidFill>
                <a:latin typeface="Arial" charset="0"/>
                <a:ea typeface="ＭＳ Ｐゴシック" charset="0"/>
              </a:rPr>
              <a:t>Adopt </a:t>
            </a:r>
            <a:r>
              <a:rPr lang="en-US" sz="1600" dirty="0">
                <a:latin typeface="Arial" charset="0"/>
                <a:ea typeface="ＭＳ Ｐゴシック" charset="0"/>
              </a:rPr>
              <a:t>AMS WG, message transfer standard for space message transfer</a:t>
            </a:r>
          </a:p>
          <a:p>
            <a:pPr lvl="1">
              <a:lnSpc>
                <a:spcPct val="70000"/>
              </a:lnSpc>
            </a:pPr>
            <a:r>
              <a:rPr lang="en-US" sz="1600" dirty="0">
                <a:solidFill>
                  <a:srgbClr val="FF0000"/>
                </a:solidFill>
                <a:latin typeface="Arial" charset="0"/>
                <a:ea typeface="ＭＳ Ｐゴシック" charset="0"/>
              </a:rPr>
              <a:t>Adopt </a:t>
            </a:r>
            <a:r>
              <a:rPr lang="en-US" sz="1600" dirty="0">
                <a:latin typeface="Arial" charset="0"/>
                <a:ea typeface="ＭＳ Ｐゴシック" charset="0"/>
              </a:rPr>
              <a:t>DTN WG, space internetworking standards</a:t>
            </a:r>
          </a:p>
          <a:p>
            <a:pPr lvl="1">
              <a:lnSpc>
                <a:spcPct val="70000"/>
              </a:lnSpc>
            </a:pPr>
            <a:r>
              <a:rPr lang="en-US" sz="1600" dirty="0">
                <a:solidFill>
                  <a:srgbClr val="FF0000"/>
                </a:solidFill>
                <a:latin typeface="Arial" charset="0"/>
                <a:ea typeface="ＭＳ Ｐゴシック" charset="0"/>
              </a:rPr>
              <a:t>Collaborate </a:t>
            </a:r>
            <a:r>
              <a:rPr lang="en-US" sz="1600" dirty="0">
                <a:latin typeface="Arial" charset="0"/>
                <a:ea typeface="ＭＳ Ｐゴシック" charset="0"/>
              </a:rPr>
              <a:t>with Time Correlation </a:t>
            </a:r>
            <a:r>
              <a:rPr lang="en-US" sz="1600" dirty="0" err="1">
                <a:latin typeface="Arial" charset="0"/>
                <a:ea typeface="ＭＳ Ｐゴシック" charset="0"/>
              </a:rPr>
              <a:t>BoF</a:t>
            </a:r>
            <a:r>
              <a:rPr lang="en-US" sz="1600" dirty="0">
                <a:latin typeface="Arial" charset="0"/>
                <a:ea typeface="ＭＳ Ｐゴシック" charset="0"/>
              </a:rPr>
              <a:t> on protocol standards</a:t>
            </a:r>
          </a:p>
          <a:p>
            <a:pPr>
              <a:lnSpc>
                <a:spcPct val="70000"/>
              </a:lnSpc>
            </a:pPr>
            <a:r>
              <a:rPr lang="en-US" sz="1800" dirty="0">
                <a:latin typeface="Arial" charset="0"/>
                <a:ea typeface="ＭＳ Ｐゴシック" charset="0"/>
                <a:cs typeface="ＭＳ Ｐゴシック" charset="0"/>
              </a:rPr>
              <a:t>SOIS</a:t>
            </a:r>
          </a:p>
          <a:p>
            <a:pPr lvl="1">
              <a:lnSpc>
                <a:spcPct val="70000"/>
              </a:lnSpc>
            </a:pPr>
            <a:r>
              <a:rPr lang="en-US" sz="1600" dirty="0">
                <a:solidFill>
                  <a:srgbClr val="FF0000"/>
                </a:solidFill>
                <a:latin typeface="Arial" charset="0"/>
                <a:ea typeface="ＭＳ Ｐゴシック" charset="0"/>
              </a:rPr>
              <a:t>Collaborate </a:t>
            </a:r>
            <a:r>
              <a:rPr lang="en-US" sz="1600" dirty="0">
                <a:latin typeface="Arial" charset="0"/>
                <a:ea typeface="ＭＳ Ｐゴシック" charset="0"/>
              </a:rPr>
              <a:t>with App WG, message transfer standards (coordinated with AMS already, use AMS for space / ground </a:t>
            </a:r>
            <a:r>
              <a:rPr lang="en-US" sz="1600" dirty="0" err="1">
                <a:latin typeface="Arial" charset="0"/>
                <a:ea typeface="ＭＳ Ｐゴシック" charset="0"/>
              </a:rPr>
              <a:t>xfers</a:t>
            </a:r>
            <a:r>
              <a:rPr lang="en-US" sz="1600" dirty="0">
                <a:latin typeface="Arial" charset="0"/>
                <a:ea typeface="ＭＳ Ｐゴシック" charset="0"/>
              </a:rPr>
              <a:t>) </a:t>
            </a:r>
          </a:p>
          <a:p>
            <a:pPr lvl="1">
              <a:lnSpc>
                <a:spcPct val="70000"/>
              </a:lnSpc>
            </a:pPr>
            <a:r>
              <a:rPr lang="en-US" sz="1600" dirty="0">
                <a:solidFill>
                  <a:srgbClr val="FF0000"/>
                </a:solidFill>
                <a:latin typeface="Arial" charset="0"/>
                <a:ea typeface="ＭＳ Ｐゴシック" charset="0"/>
              </a:rPr>
              <a:t>Collaborate</a:t>
            </a:r>
            <a:r>
              <a:rPr lang="en-US" sz="1600" dirty="0">
                <a:latin typeface="Arial" charset="0"/>
                <a:ea typeface="ＭＳ Ｐゴシック" charset="0"/>
              </a:rPr>
              <a:t> with Subnet WG on Time and File services</a:t>
            </a:r>
          </a:p>
          <a:p>
            <a:pPr>
              <a:lnSpc>
                <a:spcPct val="70000"/>
              </a:lnSpc>
            </a:pPr>
            <a:r>
              <a:rPr lang="en-US" sz="1800" dirty="0">
                <a:latin typeface="Arial" charset="0"/>
                <a:ea typeface="ＭＳ Ｐゴシック" charset="0"/>
                <a:cs typeface="ＭＳ Ｐゴシック" charset="0"/>
              </a:rPr>
              <a:t>SEA</a:t>
            </a:r>
          </a:p>
          <a:p>
            <a:pPr lvl="1">
              <a:lnSpc>
                <a:spcPct val="70000"/>
              </a:lnSpc>
            </a:pPr>
            <a:r>
              <a:rPr lang="en-US" sz="1600" dirty="0">
                <a:solidFill>
                  <a:srgbClr val="FF0000"/>
                </a:solidFill>
                <a:latin typeface="Arial" charset="0"/>
                <a:ea typeface="ＭＳ Ｐゴシック" charset="0"/>
              </a:rPr>
              <a:t>Adopt </a:t>
            </a:r>
            <a:r>
              <a:rPr lang="en-US" sz="1600" dirty="0">
                <a:latin typeface="Arial" charset="0"/>
                <a:ea typeface="ＭＳ Ｐゴシック" charset="0"/>
              </a:rPr>
              <a:t>Sec WG, Security Algorithms</a:t>
            </a:r>
          </a:p>
          <a:p>
            <a:pPr lvl="1">
              <a:lnSpc>
                <a:spcPct val="70000"/>
              </a:lnSpc>
            </a:pPr>
            <a:r>
              <a:rPr lang="en-US" sz="1600" dirty="0">
                <a:solidFill>
                  <a:srgbClr val="FF0000"/>
                </a:solidFill>
                <a:latin typeface="Arial" charset="0"/>
                <a:ea typeface="ＭＳ Ｐゴシック" charset="0"/>
              </a:rPr>
              <a:t>Adopt </a:t>
            </a:r>
            <a:r>
              <a:rPr lang="en-US" sz="1600" dirty="0">
                <a:latin typeface="Arial" charset="0"/>
                <a:ea typeface="ＭＳ Ｐゴシック" charset="0"/>
              </a:rPr>
              <a:t>IA WG, Reference Architecture for Space Information Management</a:t>
            </a:r>
          </a:p>
          <a:p>
            <a:pPr lvl="1">
              <a:lnSpc>
                <a:spcPct val="70000"/>
              </a:lnSpc>
            </a:pPr>
            <a:r>
              <a:rPr lang="en-US" sz="1600" dirty="0">
                <a:solidFill>
                  <a:srgbClr val="FF0000"/>
                </a:solidFill>
                <a:latin typeface="Arial" charset="0"/>
                <a:ea typeface="ＭＳ Ｐゴシック" charset="0"/>
              </a:rPr>
              <a:t>Collaborate </a:t>
            </a:r>
            <a:r>
              <a:rPr lang="en-US" sz="1600" dirty="0">
                <a:latin typeface="Arial" charset="0"/>
                <a:ea typeface="ＭＳ Ｐゴシック" charset="0"/>
              </a:rPr>
              <a:t>with SANA WG, Standard registries for CCSDS information (&amp; services)</a:t>
            </a:r>
          </a:p>
          <a:p>
            <a:pPr lvl="1">
              <a:lnSpc>
                <a:spcPct val="70000"/>
              </a:lnSpc>
            </a:pPr>
            <a:r>
              <a:rPr lang="en-US" sz="1600" dirty="0">
                <a:solidFill>
                  <a:srgbClr val="FF0000"/>
                </a:solidFill>
                <a:latin typeface="Arial" charset="0"/>
                <a:ea typeface="ＭＳ Ｐゴシック" charset="0"/>
              </a:rPr>
              <a:t>Collaborate </a:t>
            </a:r>
            <a:r>
              <a:rPr lang="en-US" sz="1600" dirty="0">
                <a:latin typeface="Arial" charset="0"/>
                <a:ea typeface="ＭＳ Ｐゴシック" charset="0"/>
              </a:rPr>
              <a:t>with Registries / Repositories SIG (SEA IA WG &amp; MOIMS IPR WG)</a:t>
            </a:r>
          </a:p>
          <a:p>
            <a:pPr lvl="2">
              <a:lnSpc>
                <a:spcPct val="70000"/>
              </a:lnSpc>
            </a:pPr>
            <a:r>
              <a:rPr lang="en-US" sz="1200" dirty="0">
                <a:latin typeface="Arial" charset="0"/>
                <a:ea typeface="ＭＳ Ｐゴシック" charset="0"/>
              </a:rPr>
              <a:t>Emerging interoperable specs for registries &amp; repositories and SOA framework</a:t>
            </a:r>
          </a:p>
        </p:txBody>
      </p:sp>
    </p:spTree>
    <p:extLst>
      <p:ext uri="{BB962C8B-B14F-4D97-AF65-F5344CB8AC3E}">
        <p14:creationId xmlns:p14="http://schemas.microsoft.com/office/powerpoint/2010/main" val="17566626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366"/>
            <a:ext cx="8229600" cy="841026"/>
          </a:xfrm>
        </p:spPr>
        <p:txBody>
          <a:bodyPr>
            <a:noAutofit/>
          </a:bodyPr>
          <a:lstStyle/>
          <a:p>
            <a:r>
              <a:rPr lang="en-US" sz="2800" dirty="0" smtClean="0"/>
              <a:t>Relationship of SM&amp;C MO to other CCSDS Standards </a:t>
            </a:r>
            <a:r>
              <a:rPr lang="en-US" sz="2800" dirty="0"/>
              <a:t>(from CCSDS 520.0-G-</a:t>
            </a:r>
            <a:r>
              <a:rPr lang="en-US" sz="2800" dirty="0" smtClean="0"/>
              <a:t>3)</a:t>
            </a:r>
            <a:endParaRPr lang="en-US" sz="2800" dirty="0"/>
          </a:p>
        </p:txBody>
      </p:sp>
      <p:pic>
        <p:nvPicPr>
          <p:cNvPr id="6" name="Content Placeholder 5" descr="Screen Shot 2014-10-07 at 1.20.55 PM.png"/>
          <p:cNvPicPr>
            <a:picLocks noGrp="1" noChangeAspect="1"/>
          </p:cNvPicPr>
          <p:nvPr>
            <p:ph idx="1"/>
          </p:nvPr>
        </p:nvPicPr>
        <p:blipFill>
          <a:blip r:embed="rId2">
            <a:extLst>
              <a:ext uri="{28A0092B-C50C-407E-A947-70E740481C1C}">
                <a14:useLocalDpi xmlns:a14="http://schemas.microsoft.com/office/drawing/2010/main" val="0"/>
              </a:ext>
            </a:extLst>
          </a:blip>
          <a:srcRect l="-6138" r="-6138"/>
          <a:stretch>
            <a:fillRect/>
          </a:stretch>
        </p:blipFill>
        <p:spPr>
          <a:xfrm>
            <a:off x="0" y="1319399"/>
            <a:ext cx="9491958" cy="5220211"/>
          </a:xfrm>
        </p:spPr>
      </p:pic>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4</a:t>
            </a:fld>
            <a:endParaRPr lang="en-US"/>
          </a:p>
        </p:txBody>
      </p:sp>
    </p:spTree>
    <p:extLst>
      <p:ext uri="{BB962C8B-B14F-4D97-AF65-F5344CB8AC3E}">
        <p14:creationId xmlns:p14="http://schemas.microsoft.com/office/powerpoint/2010/main" val="19337883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57200" y="94288"/>
            <a:ext cx="8229600" cy="715962"/>
          </a:xfrm>
        </p:spPr>
        <p:txBody>
          <a:bodyPr vert="horz" lIns="91440" tIns="45720" rIns="91440" bIns="45720" rtlCol="0" anchor="ctr">
            <a:normAutofit fontScale="90000"/>
          </a:bodyPr>
          <a:lstStyle/>
          <a:p>
            <a:r>
              <a:rPr lang="en-US" sz="2400" b="1" dirty="0">
                <a:latin typeface="Times New Roman" pitchFamily="18" charset="0"/>
                <a:cs typeface="Times New Roman" pitchFamily="18" charset="0"/>
              </a:rPr>
              <a:t>SCCS-</a:t>
            </a:r>
            <a:r>
              <a:rPr lang="en-US" sz="2400" b="1" dirty="0" smtClean="0">
                <a:latin typeface="Times New Roman" pitchFamily="18" charset="0"/>
                <a:cs typeface="Times New Roman" pitchFamily="18" charset="0"/>
              </a:rPr>
              <a:t>ADD</a:t>
            </a:r>
            <a:br>
              <a:rPr lang="en-US" sz="2400" b="1" dirty="0" smtClean="0">
                <a:latin typeface="Times New Roman" pitchFamily="18" charset="0"/>
                <a:cs typeface="Times New Roman" pitchFamily="18" charset="0"/>
              </a:rPr>
            </a:br>
            <a:r>
              <a:rPr lang="en-US" sz="2400" b="1" dirty="0">
                <a:latin typeface="Times New Roman" pitchFamily="18" charset="0"/>
                <a:cs typeface="Times New Roman" pitchFamily="18" charset="0"/>
              </a:rPr>
              <a:t>Figure 5‑1: Generic ABA Building Block and Functions </a:t>
            </a:r>
          </a:p>
        </p:txBody>
      </p:sp>
      <p:sp>
        <p:nvSpPr>
          <p:cNvPr id="8195" name="コンテンツ プレースホルダ 2"/>
          <p:cNvSpPr>
            <a:spLocks noGrp="1"/>
          </p:cNvSpPr>
          <p:nvPr>
            <p:ph idx="4294967295"/>
          </p:nvPr>
        </p:nvSpPr>
        <p:spPr>
          <a:xfrm>
            <a:off x="660400" y="987123"/>
            <a:ext cx="7772400" cy="649288"/>
          </a:xfrm>
        </p:spPr>
        <p:txBody>
          <a:bodyPr>
            <a:normAutofit fontScale="70000" lnSpcReduction="20000"/>
          </a:bodyPr>
          <a:lstStyle/>
          <a:p>
            <a:pPr marL="0" indent="0" eaLnBrk="1" hangingPunct="1">
              <a:buNone/>
            </a:pPr>
            <a:r>
              <a:rPr lang="en-US" altLang="ja-JP" dirty="0" smtClean="0"/>
              <a:t>Each </a:t>
            </a:r>
            <a:r>
              <a:rPr lang="en-US" altLang="ja-JP" dirty="0" smtClean="0">
                <a:solidFill>
                  <a:srgbClr val="FF0000"/>
                </a:solidFill>
              </a:rPr>
              <a:t>generic Link-Layer ABA </a:t>
            </a:r>
            <a:r>
              <a:rPr lang="en-US" altLang="ja-JP" dirty="0" smtClean="0"/>
              <a:t>node type contains these functions, </a:t>
            </a:r>
            <a:r>
              <a:rPr lang="en-US" altLang="ja-JP" b="1" i="1" dirty="0" smtClean="0">
                <a:solidFill>
                  <a:srgbClr val="FF0000"/>
                </a:solidFill>
              </a:rPr>
              <a:t>Mission Operations functions are inside the pink function ovals</a:t>
            </a:r>
            <a:r>
              <a:rPr lang="en-US" altLang="ja-JP" dirty="0" smtClean="0"/>
              <a:t>.</a:t>
            </a:r>
            <a:endParaRPr lang="ja-JP" altLang="en-US" dirty="0" smtClean="0"/>
          </a:p>
        </p:txBody>
      </p:sp>
      <p:grpSp>
        <p:nvGrpSpPr>
          <p:cNvPr id="8196" name="Group 37"/>
          <p:cNvGrpSpPr>
            <a:grpSpLocks/>
          </p:cNvGrpSpPr>
          <p:nvPr/>
        </p:nvGrpSpPr>
        <p:grpSpPr bwMode="auto">
          <a:xfrm>
            <a:off x="939105" y="2074863"/>
            <a:ext cx="8050830" cy="4178300"/>
            <a:chOff x="683595" y="2074863"/>
            <a:chExt cx="8050830" cy="4178300"/>
          </a:xfrm>
        </p:grpSpPr>
        <p:grpSp>
          <p:nvGrpSpPr>
            <p:cNvPr id="8197" name="Group 36"/>
            <p:cNvGrpSpPr>
              <a:grpSpLocks/>
            </p:cNvGrpSpPr>
            <p:nvPr/>
          </p:nvGrpSpPr>
          <p:grpSpPr bwMode="auto">
            <a:xfrm>
              <a:off x="1557338" y="2074863"/>
              <a:ext cx="6309360" cy="4178300"/>
              <a:chOff x="1557338" y="2074863"/>
              <a:chExt cx="6309360" cy="4178300"/>
            </a:xfrm>
          </p:grpSpPr>
          <p:sp>
            <p:nvSpPr>
              <p:cNvPr id="8205" name="直方体 3"/>
              <p:cNvSpPr>
                <a:spLocks noChangeArrowheads="1"/>
              </p:cNvSpPr>
              <p:nvPr/>
            </p:nvSpPr>
            <p:spPr bwMode="auto">
              <a:xfrm>
                <a:off x="1557338" y="2074863"/>
                <a:ext cx="6309360" cy="4178300"/>
              </a:xfrm>
              <a:prstGeom prst="cube">
                <a:avLst>
                  <a:gd name="adj" fmla="val 11176"/>
                </a:avLst>
              </a:prstGeom>
              <a:solidFill>
                <a:srgbClr val="CCFF66"/>
              </a:solidFill>
              <a:ln w="9525">
                <a:solidFill>
                  <a:schemeClr val="tx1"/>
                </a:solidFill>
                <a:round/>
                <a:headEnd/>
                <a:tailEnd/>
              </a:ln>
            </p:spPr>
            <p:txBody>
              <a:bodyPr/>
              <a:lstStyle/>
              <a:p>
                <a:pPr fontAlgn="base">
                  <a:spcBef>
                    <a:spcPct val="0"/>
                  </a:spcBef>
                  <a:spcAft>
                    <a:spcPct val="0"/>
                  </a:spcAft>
                </a:pPr>
                <a:endParaRPr kumimoji="1" lang="ja-JP" altLang="en-US" sz="2400">
                  <a:solidFill>
                    <a:srgbClr val="000000"/>
                  </a:solidFill>
                  <a:ea typeface="ＭＳ Ｐゴシック" pitchFamily="34" charset="-128"/>
                  <a:cs typeface="Helvetica" pitchFamily="34" charset="0"/>
                </a:endParaRPr>
              </a:p>
            </p:txBody>
          </p:sp>
          <p:sp>
            <p:nvSpPr>
              <p:cNvPr id="8206" name="Text Box 1255"/>
              <p:cNvSpPr txBox="1">
                <a:spLocks noChangeArrowheads="1"/>
              </p:cNvSpPr>
              <p:nvPr/>
            </p:nvSpPr>
            <p:spPr bwMode="auto">
              <a:xfrm>
                <a:off x="3362325" y="2122488"/>
                <a:ext cx="256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50000"/>
                  </a:spcBef>
                  <a:spcAft>
                    <a:spcPct val="0"/>
                  </a:spcAft>
                </a:pPr>
                <a:r>
                  <a:rPr lang="en-US" altLang="ja-JP" b="1">
                    <a:solidFill>
                      <a:srgbClr val="000000"/>
                    </a:solidFill>
                    <a:latin typeface="Arial"/>
                    <a:ea typeface="Osaka"/>
                    <a:cs typeface="Helvetica" pitchFamily="34" charset="0"/>
                  </a:rPr>
                  <a:t>Generic ABA Node</a:t>
                </a:r>
                <a:endParaRPr lang="en-US" altLang="ja-JP" sz="2000" b="1">
                  <a:solidFill>
                    <a:srgbClr val="000000"/>
                  </a:solidFill>
                  <a:latin typeface="Arial"/>
                  <a:ea typeface="Osaka"/>
                  <a:cs typeface="Helvetica" pitchFamily="34" charset="0"/>
                </a:endParaRPr>
              </a:p>
            </p:txBody>
          </p:sp>
          <p:sp>
            <p:nvSpPr>
              <p:cNvPr id="8207" name="円/楕円 19"/>
              <p:cNvSpPr>
                <a:spLocks noChangeArrowheads="1"/>
              </p:cNvSpPr>
              <p:nvPr/>
            </p:nvSpPr>
            <p:spPr bwMode="auto">
              <a:xfrm>
                <a:off x="2130425" y="2841625"/>
                <a:ext cx="2112963" cy="519113"/>
              </a:xfrm>
              <a:prstGeom prst="ellipse">
                <a:avLst/>
              </a:prstGeom>
              <a:solidFill>
                <a:srgbClr val="FF99CC"/>
              </a:solidFill>
              <a:ln w="9525">
                <a:solidFill>
                  <a:schemeClr val="tx1"/>
                </a:solidFill>
                <a:round/>
                <a:headEnd/>
                <a:tailEnd/>
              </a:ln>
            </p:spPr>
            <p:txBody>
              <a:bodyPr lIns="0" tIns="0" rIns="0" bIns="0" anchor="ctr"/>
              <a:lstStyle/>
              <a:p>
                <a:pPr algn="ctr" fontAlgn="base">
                  <a:spcBef>
                    <a:spcPct val="0"/>
                  </a:spcBef>
                  <a:spcAft>
                    <a:spcPct val="0"/>
                  </a:spcAft>
                </a:pPr>
                <a:r>
                  <a:rPr kumimoji="1" lang="en-US" altLang="ja-JP" sz="1600">
                    <a:solidFill>
                      <a:srgbClr val="000000"/>
                    </a:solidFill>
                    <a:ea typeface="ＭＳ Ｐゴシック" pitchFamily="34" charset="-128"/>
                    <a:cs typeface="Helvetica" pitchFamily="34" charset="0"/>
                  </a:rPr>
                  <a:t>Application 1</a:t>
                </a:r>
                <a:endParaRPr kumimoji="1" lang="ja-JP" altLang="en-US" sz="1600">
                  <a:solidFill>
                    <a:srgbClr val="000000"/>
                  </a:solidFill>
                  <a:ea typeface="ＭＳ Ｐゴシック" pitchFamily="34" charset="-128"/>
                  <a:cs typeface="Helvetica" pitchFamily="34" charset="0"/>
                </a:endParaRPr>
              </a:p>
            </p:txBody>
          </p:sp>
          <p:sp>
            <p:nvSpPr>
              <p:cNvPr id="8208" name="円/楕円 20"/>
              <p:cNvSpPr>
                <a:spLocks noChangeArrowheads="1"/>
              </p:cNvSpPr>
              <p:nvPr/>
            </p:nvSpPr>
            <p:spPr bwMode="auto">
              <a:xfrm>
                <a:off x="5026025" y="2841625"/>
                <a:ext cx="2111375" cy="519113"/>
              </a:xfrm>
              <a:prstGeom prst="ellipse">
                <a:avLst/>
              </a:prstGeom>
              <a:solidFill>
                <a:srgbClr val="FF99CC"/>
              </a:solidFill>
              <a:ln w="9525">
                <a:solidFill>
                  <a:schemeClr val="tx1"/>
                </a:solidFill>
                <a:round/>
                <a:headEnd/>
                <a:tailEnd/>
              </a:ln>
            </p:spPr>
            <p:txBody>
              <a:bodyPr lIns="0" tIns="0" rIns="0" bIns="0" anchor="ctr"/>
              <a:lstStyle/>
              <a:p>
                <a:pPr algn="ctr" fontAlgn="base">
                  <a:spcBef>
                    <a:spcPct val="0"/>
                  </a:spcBef>
                  <a:spcAft>
                    <a:spcPct val="0"/>
                  </a:spcAft>
                </a:pPr>
                <a:r>
                  <a:rPr kumimoji="1" lang="en-US" altLang="ja-JP" sz="1600">
                    <a:solidFill>
                      <a:srgbClr val="000000"/>
                    </a:solidFill>
                    <a:ea typeface="ＭＳ Ｐゴシック" pitchFamily="34" charset="-128"/>
                    <a:cs typeface="Helvetica" pitchFamily="34" charset="0"/>
                  </a:rPr>
                  <a:t>Application 2</a:t>
                </a:r>
                <a:endParaRPr kumimoji="1" lang="ja-JP" altLang="en-US" sz="1600">
                  <a:solidFill>
                    <a:srgbClr val="000000"/>
                  </a:solidFill>
                  <a:ea typeface="ＭＳ Ｐゴシック" pitchFamily="34" charset="-128"/>
                  <a:cs typeface="Helvetica" pitchFamily="34" charset="0"/>
                </a:endParaRPr>
              </a:p>
            </p:txBody>
          </p:sp>
          <p:cxnSp>
            <p:nvCxnSpPr>
              <p:cNvPr id="8209" name="直線コネクタ 21"/>
              <p:cNvCxnSpPr>
                <a:cxnSpLocks noChangeShapeType="1"/>
              </p:cNvCxnSpPr>
              <p:nvPr/>
            </p:nvCxnSpPr>
            <p:spPr bwMode="auto">
              <a:xfrm flipH="1">
                <a:off x="3759994" y="5425947"/>
                <a:ext cx="225425" cy="21920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10" name="直線コネクタ 23"/>
              <p:cNvCxnSpPr>
                <a:cxnSpLocks noChangeShapeType="1"/>
                <a:stCxn id="8219" idx="5"/>
              </p:cNvCxnSpPr>
              <p:nvPr/>
            </p:nvCxnSpPr>
            <p:spPr bwMode="auto">
              <a:xfrm>
                <a:off x="5474015" y="5406897"/>
                <a:ext cx="121923" cy="2743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11" name="直線コネクタ 27"/>
              <p:cNvCxnSpPr>
                <a:cxnSpLocks noChangeShapeType="1"/>
              </p:cNvCxnSpPr>
              <p:nvPr/>
            </p:nvCxnSpPr>
            <p:spPr bwMode="auto">
              <a:xfrm>
                <a:off x="2863850" y="3343275"/>
                <a:ext cx="2" cy="23774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12" name="直線コネクタ 29"/>
              <p:cNvCxnSpPr>
                <a:cxnSpLocks noChangeShapeType="1"/>
                <a:stCxn id="8215" idx="3"/>
              </p:cNvCxnSpPr>
              <p:nvPr/>
            </p:nvCxnSpPr>
            <p:spPr bwMode="auto">
              <a:xfrm flipH="1">
                <a:off x="3181351" y="3931771"/>
                <a:ext cx="428700" cy="16943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13" name="直線コネクタ 31"/>
              <p:cNvCxnSpPr>
                <a:cxnSpLocks noChangeShapeType="1"/>
                <a:stCxn id="8215" idx="5"/>
                <a:endCxn id="17427" idx="0"/>
              </p:cNvCxnSpPr>
              <p:nvPr/>
            </p:nvCxnSpPr>
            <p:spPr bwMode="auto">
              <a:xfrm>
                <a:off x="5679999" y="3931771"/>
                <a:ext cx="249314" cy="16943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14" name="直線コネクタ 37"/>
              <p:cNvCxnSpPr>
                <a:cxnSpLocks noChangeShapeType="1"/>
              </p:cNvCxnSpPr>
              <p:nvPr/>
            </p:nvCxnSpPr>
            <p:spPr bwMode="auto">
              <a:xfrm rot="5400000">
                <a:off x="5233988" y="4492625"/>
                <a:ext cx="2286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15" name="円/楕円 95"/>
              <p:cNvSpPr>
                <a:spLocks noChangeArrowheads="1"/>
              </p:cNvSpPr>
              <p:nvPr/>
            </p:nvSpPr>
            <p:spPr bwMode="auto">
              <a:xfrm>
                <a:off x="3181350" y="3605213"/>
                <a:ext cx="2927350" cy="38258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altLang="ja-JP" sz="1600" dirty="0">
                    <a:solidFill>
                      <a:srgbClr val="000000"/>
                    </a:solidFill>
                    <a:ea typeface="ＭＳ Ｐゴシック" pitchFamily="34" charset="-128"/>
                    <a:cs typeface="Helvetica" pitchFamily="34" charset="0"/>
                  </a:rPr>
                  <a:t>Element Management</a:t>
                </a:r>
                <a:endParaRPr kumimoji="1" lang="ja-JP" altLang="en-US" sz="1600" dirty="0">
                  <a:solidFill>
                    <a:srgbClr val="000000"/>
                  </a:solidFill>
                  <a:ea typeface="ＭＳ Ｐゴシック" pitchFamily="34" charset="-128"/>
                  <a:cs typeface="Helvetica" pitchFamily="34" charset="0"/>
                </a:endParaRPr>
              </a:p>
            </p:txBody>
          </p:sp>
          <p:cxnSp>
            <p:nvCxnSpPr>
              <p:cNvPr id="8216" name="直線コネクタ 96"/>
              <p:cNvCxnSpPr>
                <a:cxnSpLocks noChangeShapeType="1"/>
              </p:cNvCxnSpPr>
              <p:nvPr/>
            </p:nvCxnSpPr>
            <p:spPr bwMode="auto">
              <a:xfrm>
                <a:off x="4642644" y="3983831"/>
                <a:ext cx="4763" cy="1017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3" name="Can 22"/>
              <p:cNvSpPr/>
              <p:nvPr/>
            </p:nvSpPr>
            <p:spPr bwMode="auto">
              <a:xfrm>
                <a:off x="4913313" y="4210050"/>
                <a:ext cx="588962" cy="552450"/>
              </a:xfrm>
              <a:prstGeom prst="can">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0" tIns="0" rIns="0" bIns="0" anchor="ctr"/>
              <a:lstStyle/>
              <a:p>
                <a:pPr algn="ctr" fontAlgn="base">
                  <a:spcBef>
                    <a:spcPct val="0"/>
                  </a:spcBef>
                  <a:spcAft>
                    <a:spcPct val="0"/>
                  </a:spcAft>
                  <a:defRPr/>
                </a:pPr>
                <a:r>
                  <a:rPr kumimoji="1" lang="en-US" sz="1200" dirty="0">
                    <a:solidFill>
                      <a:srgbClr val="000000"/>
                    </a:solidFill>
                    <a:ea typeface="ＭＳ Ｐゴシック" charset="-128"/>
                    <a:cs typeface="Helvetica" pitchFamily="34" charset="0"/>
                  </a:rPr>
                  <a:t>Data</a:t>
                </a:r>
              </a:p>
              <a:p>
                <a:pPr algn="ctr" fontAlgn="base">
                  <a:spcBef>
                    <a:spcPct val="0"/>
                  </a:spcBef>
                  <a:spcAft>
                    <a:spcPct val="0"/>
                  </a:spcAft>
                  <a:defRPr/>
                </a:pPr>
                <a:r>
                  <a:rPr kumimoji="1" lang="en-US" sz="1200" dirty="0">
                    <a:solidFill>
                      <a:srgbClr val="000000"/>
                    </a:solidFill>
                    <a:ea typeface="ＭＳ Ｐゴシック" charset="-128"/>
                    <a:cs typeface="Helvetica" pitchFamily="34" charset="0"/>
                  </a:rPr>
                  <a:t>Store</a:t>
                </a:r>
              </a:p>
            </p:txBody>
          </p:sp>
          <p:cxnSp>
            <p:nvCxnSpPr>
              <p:cNvPr id="8218" name="直線コネクタ 21"/>
              <p:cNvCxnSpPr>
                <a:cxnSpLocks noChangeShapeType="1"/>
              </p:cNvCxnSpPr>
              <p:nvPr/>
            </p:nvCxnSpPr>
            <p:spPr bwMode="auto">
              <a:xfrm flipH="1">
                <a:off x="5133975" y="4762499"/>
                <a:ext cx="100014" cy="2743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19" name="円/楕円 18"/>
              <p:cNvSpPr>
                <a:spLocks noChangeArrowheads="1"/>
              </p:cNvSpPr>
              <p:nvPr/>
            </p:nvSpPr>
            <p:spPr bwMode="auto">
              <a:xfrm>
                <a:off x="3472657" y="4999038"/>
                <a:ext cx="2344737" cy="477837"/>
              </a:xfrm>
              <a:prstGeom prst="ellipse">
                <a:avLst/>
              </a:prstGeom>
              <a:pattFill prst="pct25">
                <a:fgClr>
                  <a:srgbClr val="72BFC5"/>
                </a:fgClr>
                <a:bgClr>
                  <a:srgbClr val="FFFFFF"/>
                </a:bgClr>
              </a:pattFill>
              <a:ln w="9525">
                <a:solidFill>
                  <a:schemeClr val="tx1"/>
                </a:solidFill>
                <a:round/>
                <a:headEnd/>
                <a:tailEnd/>
              </a:ln>
            </p:spPr>
            <p:txBody>
              <a:bodyPr lIns="0" tIns="0" rIns="0" bIns="0" anchor="ctr"/>
              <a:lstStyle/>
              <a:p>
                <a:pPr algn="ctr" fontAlgn="base">
                  <a:spcBef>
                    <a:spcPct val="0"/>
                  </a:spcBef>
                  <a:spcAft>
                    <a:spcPct val="0"/>
                  </a:spcAft>
                </a:pPr>
                <a:r>
                  <a:rPr kumimoji="1" lang="en-US" altLang="ja-JP" sz="1600">
                    <a:solidFill>
                      <a:srgbClr val="000000"/>
                    </a:solidFill>
                    <a:ea typeface="ＭＳ Ｐゴシック" pitchFamily="34" charset="-128"/>
                    <a:cs typeface="Helvetica" pitchFamily="34" charset="0"/>
                  </a:rPr>
                  <a:t>Data Forwarding</a:t>
                </a:r>
                <a:endParaRPr kumimoji="1" lang="ja-JP" altLang="en-US" sz="1600">
                  <a:solidFill>
                    <a:srgbClr val="000000"/>
                  </a:solidFill>
                  <a:ea typeface="ＭＳ Ｐゴシック" pitchFamily="34" charset="-128"/>
                  <a:cs typeface="Helvetica" pitchFamily="34" charset="0"/>
                </a:endParaRPr>
              </a:p>
            </p:txBody>
          </p:sp>
        </p:grpSp>
        <p:grpSp>
          <p:nvGrpSpPr>
            <p:cNvPr id="8198" name="Group 35"/>
            <p:cNvGrpSpPr>
              <a:grpSpLocks/>
            </p:cNvGrpSpPr>
            <p:nvPr/>
          </p:nvGrpSpPr>
          <p:grpSpPr bwMode="auto">
            <a:xfrm>
              <a:off x="683595" y="5176838"/>
              <a:ext cx="8050830" cy="912812"/>
              <a:chOff x="683595" y="5176838"/>
              <a:chExt cx="8050830" cy="912812"/>
            </a:xfrm>
          </p:grpSpPr>
          <p:cxnSp>
            <p:nvCxnSpPr>
              <p:cNvPr id="8199" name="直線コネクタ 7"/>
              <p:cNvCxnSpPr>
                <a:cxnSpLocks noChangeShapeType="1"/>
              </p:cNvCxnSpPr>
              <p:nvPr/>
            </p:nvCxnSpPr>
            <p:spPr bwMode="auto">
              <a:xfrm flipH="1">
                <a:off x="765811" y="5857875"/>
                <a:ext cx="1371600" cy="0"/>
              </a:xfrm>
              <a:prstGeom prst="line">
                <a:avLst/>
              </a:prstGeom>
              <a:noFill/>
              <a:ln w="57150"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8200" name="Text Box 1255"/>
              <p:cNvSpPr txBox="1">
                <a:spLocks noChangeArrowheads="1"/>
              </p:cNvSpPr>
              <p:nvPr/>
            </p:nvSpPr>
            <p:spPr bwMode="auto">
              <a:xfrm>
                <a:off x="683595" y="5176838"/>
                <a:ext cx="100507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50000"/>
                  </a:spcBef>
                  <a:spcAft>
                    <a:spcPct val="0"/>
                  </a:spcAft>
                </a:pPr>
                <a:r>
                  <a:rPr lang="en-US" altLang="ja-JP" dirty="0">
                    <a:solidFill>
                      <a:srgbClr val="000000"/>
                    </a:solidFill>
                    <a:latin typeface="Arial"/>
                    <a:ea typeface="Osaka"/>
                    <a:cs typeface="Helvetica" pitchFamily="34" charset="0"/>
                  </a:rPr>
                  <a:t>Link Type A</a:t>
                </a:r>
                <a:endParaRPr lang="en-US" altLang="ja-JP" sz="2000" dirty="0">
                  <a:solidFill>
                    <a:srgbClr val="000000"/>
                  </a:solidFill>
                  <a:latin typeface="Arial"/>
                  <a:ea typeface="Osaka"/>
                  <a:cs typeface="Helvetica" pitchFamily="34" charset="0"/>
                </a:endParaRPr>
              </a:p>
            </p:txBody>
          </p:sp>
          <p:sp>
            <p:nvSpPr>
              <p:cNvPr id="8201" name="Text Box 1255"/>
              <p:cNvSpPr txBox="1">
                <a:spLocks noChangeArrowheads="1"/>
              </p:cNvSpPr>
              <p:nvPr/>
            </p:nvSpPr>
            <p:spPr bwMode="auto">
              <a:xfrm>
                <a:off x="7731125" y="5184775"/>
                <a:ext cx="10033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50000"/>
                  </a:spcBef>
                  <a:spcAft>
                    <a:spcPct val="0"/>
                  </a:spcAft>
                </a:pPr>
                <a:r>
                  <a:rPr lang="en-US" altLang="ja-JP" dirty="0">
                    <a:solidFill>
                      <a:srgbClr val="000000"/>
                    </a:solidFill>
                    <a:latin typeface="Arial"/>
                    <a:ea typeface="Osaka"/>
                    <a:cs typeface="Helvetica" pitchFamily="34" charset="0"/>
                  </a:rPr>
                  <a:t>Link Type B</a:t>
                </a:r>
                <a:endParaRPr lang="en-US" altLang="ja-JP" sz="2000" dirty="0">
                  <a:solidFill>
                    <a:srgbClr val="000000"/>
                  </a:solidFill>
                  <a:latin typeface="Arial"/>
                  <a:ea typeface="Osaka"/>
                  <a:cs typeface="Helvetica" pitchFamily="34" charset="0"/>
                </a:endParaRPr>
              </a:p>
            </p:txBody>
          </p:sp>
          <p:cxnSp>
            <p:nvCxnSpPr>
              <p:cNvPr id="8202" name="直線コネクタ 16"/>
              <p:cNvCxnSpPr>
                <a:cxnSpLocks noChangeShapeType="1"/>
              </p:cNvCxnSpPr>
              <p:nvPr/>
            </p:nvCxnSpPr>
            <p:spPr bwMode="auto">
              <a:xfrm rot="10800000">
                <a:off x="7133274" y="5856288"/>
                <a:ext cx="1463040" cy="1587"/>
              </a:xfrm>
              <a:prstGeom prst="line">
                <a:avLst/>
              </a:prstGeom>
              <a:noFill/>
              <a:ln w="57150"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427" name="円/楕円 54"/>
              <p:cNvSpPr>
                <a:spLocks noChangeArrowheads="1"/>
              </p:cNvSpPr>
              <p:nvPr/>
            </p:nvSpPr>
            <p:spPr bwMode="auto">
              <a:xfrm>
                <a:off x="4721225" y="5626100"/>
                <a:ext cx="2416175" cy="463550"/>
              </a:xfrm>
              <a:prstGeom prst="ellipse">
                <a:avLst/>
              </a:prstGeom>
              <a:solidFill>
                <a:schemeClr val="accent1">
                  <a:lumMod val="75000"/>
                </a:schemeClr>
              </a:solidFill>
              <a:ln w="9525">
                <a:solidFill>
                  <a:schemeClr val="tx1"/>
                </a:solidFill>
                <a:round/>
                <a:headEnd/>
                <a:tailEnd/>
              </a:ln>
            </p:spPr>
            <p:txBody>
              <a:bodyPr lIns="0" tIns="0" rIns="0" bIns="0" anchor="ctr"/>
              <a:lstStyle/>
              <a:p>
                <a:pPr algn="ctr" fontAlgn="base">
                  <a:spcBef>
                    <a:spcPct val="0"/>
                  </a:spcBef>
                  <a:spcAft>
                    <a:spcPct val="0"/>
                  </a:spcAft>
                  <a:defRPr/>
                </a:pPr>
                <a:r>
                  <a:rPr kumimoji="1" lang="en-US" altLang="ja-JP" sz="1600">
                    <a:solidFill>
                      <a:srgbClr val="000000"/>
                    </a:solidFill>
                    <a:ea typeface="ＭＳ Ｐゴシック" charset="0"/>
                    <a:cs typeface="Helvetica" pitchFamily="34" charset="0"/>
                  </a:rPr>
                  <a:t>Link B Processing</a:t>
                </a:r>
                <a:endParaRPr kumimoji="1" lang="ja-JP" altLang="en-US" sz="1600">
                  <a:solidFill>
                    <a:srgbClr val="000000"/>
                  </a:solidFill>
                  <a:ea typeface="ＭＳ Ｐゴシック" charset="0"/>
                  <a:cs typeface="Helvetica" pitchFamily="34" charset="0"/>
                </a:endParaRPr>
              </a:p>
            </p:txBody>
          </p:sp>
          <p:sp>
            <p:nvSpPr>
              <p:cNvPr id="17413" name="円/楕円 5"/>
              <p:cNvSpPr>
                <a:spLocks noChangeArrowheads="1"/>
              </p:cNvSpPr>
              <p:nvPr/>
            </p:nvSpPr>
            <p:spPr bwMode="auto">
              <a:xfrm>
                <a:off x="2130425" y="5626100"/>
                <a:ext cx="2416175" cy="463550"/>
              </a:xfrm>
              <a:prstGeom prst="ellipse">
                <a:avLst/>
              </a:prstGeom>
              <a:solidFill>
                <a:schemeClr val="accent1">
                  <a:lumMod val="75000"/>
                </a:schemeClr>
              </a:solidFill>
              <a:ln w="9525">
                <a:solidFill>
                  <a:schemeClr val="tx1"/>
                </a:solidFill>
                <a:round/>
                <a:headEnd/>
                <a:tailEnd/>
              </a:ln>
            </p:spPr>
            <p:txBody>
              <a:bodyPr lIns="0" tIns="0" rIns="0" bIns="0" anchor="ctr"/>
              <a:lstStyle/>
              <a:p>
                <a:pPr algn="ctr" fontAlgn="base">
                  <a:spcBef>
                    <a:spcPct val="0"/>
                  </a:spcBef>
                  <a:spcAft>
                    <a:spcPct val="0"/>
                  </a:spcAft>
                  <a:defRPr/>
                </a:pPr>
                <a:r>
                  <a:rPr kumimoji="1" lang="en-US" altLang="ja-JP" sz="1600" dirty="0">
                    <a:solidFill>
                      <a:srgbClr val="000000"/>
                    </a:solidFill>
                    <a:ea typeface="ＭＳ Ｐゴシック" charset="0"/>
                    <a:cs typeface="Helvetica" pitchFamily="34" charset="0"/>
                  </a:rPr>
                  <a:t>Link A Processing</a:t>
                </a:r>
                <a:endParaRPr kumimoji="1" lang="ja-JP" altLang="en-US" sz="1600">
                  <a:solidFill>
                    <a:srgbClr val="000000"/>
                  </a:solidFill>
                  <a:ea typeface="ＭＳ Ｐゴシック" charset="0"/>
                  <a:cs typeface="Helvetica" pitchFamily="34" charset="0"/>
                </a:endParaRPr>
              </a:p>
            </p:txBody>
          </p:sp>
        </p:grpSp>
      </p:grpSp>
      <p:cxnSp>
        <p:nvCxnSpPr>
          <p:cNvPr id="3" name="Straight Connector 2"/>
          <p:cNvCxnSpPr/>
          <p:nvPr/>
        </p:nvCxnSpPr>
        <p:spPr>
          <a:xfrm flipV="1">
            <a:off x="789082" y="3464220"/>
            <a:ext cx="8200853" cy="58328"/>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172412" y="2656959"/>
            <a:ext cx="1133644" cy="584776"/>
          </a:xfrm>
          <a:prstGeom prst="rect">
            <a:avLst/>
          </a:prstGeom>
        </p:spPr>
        <p:txBody>
          <a:bodyPr wrap="none">
            <a:spAutoFit/>
          </a:bodyPr>
          <a:lstStyle/>
          <a:p>
            <a:r>
              <a:rPr lang="en-US" altLang="ja-JP" sz="1600" b="1" dirty="0" smtClean="0">
                <a:solidFill>
                  <a:srgbClr val="FF0000"/>
                </a:solidFill>
              </a:rPr>
              <a:t>Mission</a:t>
            </a:r>
          </a:p>
          <a:p>
            <a:r>
              <a:rPr lang="en-US" sz="1600" b="1" dirty="0" smtClean="0">
                <a:solidFill>
                  <a:srgbClr val="FF0000"/>
                </a:solidFill>
              </a:rPr>
              <a:t>Operations</a:t>
            </a:r>
            <a:endParaRPr lang="en-US" sz="1600" b="1" dirty="0"/>
          </a:p>
        </p:txBody>
      </p:sp>
      <p:sp>
        <p:nvSpPr>
          <p:cNvPr id="31" name="Rectangle 30"/>
          <p:cNvSpPr/>
          <p:nvPr/>
        </p:nvSpPr>
        <p:spPr>
          <a:xfrm>
            <a:off x="172412" y="3808799"/>
            <a:ext cx="1368283" cy="584776"/>
          </a:xfrm>
          <a:prstGeom prst="rect">
            <a:avLst/>
          </a:prstGeom>
        </p:spPr>
        <p:txBody>
          <a:bodyPr wrap="none">
            <a:spAutoFit/>
          </a:bodyPr>
          <a:lstStyle/>
          <a:p>
            <a:r>
              <a:rPr lang="en-US" sz="1600" b="1" dirty="0" smtClean="0">
                <a:solidFill>
                  <a:srgbClr val="FF0000"/>
                </a:solidFill>
              </a:rPr>
              <a:t>Space Link &amp;</a:t>
            </a:r>
          </a:p>
          <a:p>
            <a:r>
              <a:rPr lang="en-US" sz="1600" b="1" dirty="0" smtClean="0">
                <a:solidFill>
                  <a:srgbClr val="FF0000"/>
                </a:solidFill>
              </a:rPr>
              <a:t>Cross Support</a:t>
            </a:r>
            <a:endParaRPr lang="en-US" sz="1600" b="1" dirty="0"/>
          </a:p>
        </p:txBody>
      </p:sp>
      <p:sp>
        <p:nvSpPr>
          <p:cNvPr id="5" name="Striped Right Arrow 4"/>
          <p:cNvSpPr/>
          <p:nvPr/>
        </p:nvSpPr>
        <p:spPr>
          <a:xfrm rot="16200000">
            <a:off x="1155926" y="2807702"/>
            <a:ext cx="916491" cy="189582"/>
          </a:xfrm>
          <a:prstGeom prst="strip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Striped Right Arrow 32"/>
          <p:cNvSpPr/>
          <p:nvPr/>
        </p:nvSpPr>
        <p:spPr>
          <a:xfrm rot="5400000">
            <a:off x="1150085" y="4115258"/>
            <a:ext cx="916491" cy="189582"/>
          </a:xfrm>
          <a:prstGeom prst="strip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1067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1" grpId="0"/>
      <p:bldP spid="5"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vert="horz" lIns="91440" tIns="45720" rIns="91440" bIns="45720" rtlCol="0" anchor="ctr">
            <a:normAutofit fontScale="90000"/>
          </a:bodyPr>
          <a:lstStyle/>
          <a:p>
            <a:r>
              <a:rPr lang="en-US" sz="3200" b="1" dirty="0" smtClean="0">
                <a:latin typeface="Times New Roman" pitchFamily="18" charset="0"/>
                <a:cs typeface="Times New Roman" pitchFamily="18" charset="0"/>
              </a:rPr>
              <a:t>SCCS-ADD</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Figure </a:t>
            </a:r>
            <a:r>
              <a:rPr lang="en-US" sz="3200" b="1" dirty="0">
                <a:latin typeface="Times New Roman" pitchFamily="18" charset="0"/>
                <a:cs typeface="Times New Roman" pitchFamily="18" charset="0"/>
              </a:rPr>
              <a:t>2</a:t>
            </a:r>
            <a:r>
              <a:rPr lang="en-US" sz="3200" b="1" dirty="0" smtClean="0">
                <a:latin typeface="Times New Roman" pitchFamily="18" charset="0"/>
                <a:cs typeface="Times New Roman" pitchFamily="18" charset="0"/>
              </a:rPr>
              <a:t>-2: </a:t>
            </a:r>
            <a:r>
              <a:rPr lang="en-US" sz="3200" b="1" dirty="0">
                <a:latin typeface="Times New Roman" pitchFamily="18" charset="0"/>
                <a:cs typeface="Times New Roman" pitchFamily="18" charset="0"/>
              </a:rPr>
              <a:t>Basic ABA Configuration</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grpSp>
        <p:nvGrpSpPr>
          <p:cNvPr id="10244" name="Group 1"/>
          <p:cNvGrpSpPr>
            <a:grpSpLocks/>
          </p:cNvGrpSpPr>
          <p:nvPr/>
        </p:nvGrpSpPr>
        <p:grpSpPr bwMode="auto">
          <a:xfrm>
            <a:off x="1962302" y="3313712"/>
            <a:ext cx="4660900" cy="1046162"/>
            <a:chOff x="1892300" y="4567238"/>
            <a:chExt cx="4660900" cy="1046162"/>
          </a:xfrm>
        </p:grpSpPr>
        <p:sp>
          <p:nvSpPr>
            <p:cNvPr id="2" name="AutoShape 1"/>
            <p:cNvSpPr>
              <a:spLocks noChangeArrowheads="1"/>
            </p:cNvSpPr>
            <p:nvPr/>
          </p:nvSpPr>
          <p:spPr bwMode="auto">
            <a:xfrm>
              <a:off x="1892300" y="4622800"/>
              <a:ext cx="1079500" cy="952500"/>
            </a:xfrm>
            <a:prstGeom prst="cube">
              <a:avLst>
                <a:gd name="adj" fmla="val 1573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a:t>
              </a:r>
              <a:br>
                <a:rPr kumimoji="1" lang="en-US" sz="1400" b="1" dirty="0">
                  <a:solidFill>
                    <a:srgbClr val="000000"/>
                  </a:solidFill>
                  <a:ea typeface="ＭＳ Ｐゴシック" pitchFamily="34" charset="-128"/>
                  <a:cs typeface="Arial" pitchFamily="34" charset="0"/>
                </a:rPr>
              </a:br>
              <a:r>
                <a:rPr kumimoji="1" lang="en-US" sz="1400" b="1" dirty="0">
                  <a:solidFill>
                    <a:srgbClr val="000000"/>
                  </a:solidFill>
                  <a:ea typeface="ＭＳ Ｐゴシック" pitchFamily="34" charset="-128"/>
                  <a:cs typeface="Arial" pitchFamily="34" charset="0"/>
                </a:rPr>
                <a:t>User </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Node</a:t>
              </a:r>
            </a:p>
          </p:txBody>
        </p:sp>
        <p:sp>
          <p:nvSpPr>
            <p:cNvPr id="3" name="AutoShape 2"/>
            <p:cNvSpPr>
              <a:spLocks noChangeArrowheads="1"/>
            </p:cNvSpPr>
            <p:nvPr/>
          </p:nvSpPr>
          <p:spPr bwMode="auto">
            <a:xfrm>
              <a:off x="3670300" y="4567238"/>
              <a:ext cx="1092200" cy="1046162"/>
            </a:xfrm>
            <a:prstGeom prst="cube">
              <a:avLst>
                <a:gd name="adj" fmla="val 16667"/>
              </a:avLst>
            </a:prstGeom>
            <a:solidFill>
              <a:srgbClr val="E0C62C"/>
            </a:solidFill>
            <a:ln w="9525">
              <a:solidFill>
                <a:schemeClr val="tx1"/>
              </a:solidFill>
              <a:round/>
              <a:headEnd/>
              <a:tailEnd/>
            </a:ln>
          </p:spPr>
          <p:txBody>
            <a:bodyPr wrap="none" anchor="ctr"/>
            <a:lstStyle/>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ABA</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ESLT</a:t>
              </a:r>
            </a:p>
          </p:txBody>
        </p:sp>
        <p:sp>
          <p:nvSpPr>
            <p:cNvPr id="10250" name="Line 3"/>
            <p:cNvSpPr>
              <a:spLocks noChangeShapeType="1"/>
            </p:cNvSpPr>
            <p:nvPr/>
          </p:nvSpPr>
          <p:spPr bwMode="auto">
            <a:xfrm>
              <a:off x="4762500" y="5338100"/>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0251" name="AutoShape 4"/>
            <p:cNvSpPr>
              <a:spLocks noChangeArrowheads="1"/>
            </p:cNvSpPr>
            <p:nvPr/>
          </p:nvSpPr>
          <p:spPr bwMode="auto">
            <a:xfrm>
              <a:off x="5473700" y="4610100"/>
              <a:ext cx="1079500" cy="952500"/>
            </a:xfrm>
            <a:prstGeom prst="cube">
              <a:avLst>
                <a:gd name="adj" fmla="val 1573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Earth</a:t>
              </a:r>
              <a:br>
                <a:rPr kumimoji="1" lang="en-US" sz="1400" b="1" dirty="0">
                  <a:solidFill>
                    <a:srgbClr val="000000"/>
                  </a:solidFill>
                  <a:ea typeface="ＭＳ Ｐゴシック" pitchFamily="34" charset="-128"/>
                  <a:cs typeface="Arial" pitchFamily="34" charset="0"/>
                </a:rPr>
              </a:br>
              <a:r>
                <a:rPr kumimoji="1" lang="en-US" sz="1400" b="1" dirty="0">
                  <a:solidFill>
                    <a:srgbClr val="000000"/>
                  </a:solidFill>
                  <a:ea typeface="ＭＳ Ｐゴシック" pitchFamily="34" charset="-128"/>
                  <a:cs typeface="Arial" pitchFamily="34" charset="0"/>
                </a:rPr>
                <a:t>User </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Node</a:t>
              </a:r>
            </a:p>
          </p:txBody>
        </p:sp>
        <p:sp>
          <p:nvSpPr>
            <p:cNvPr id="10252" name="Line 5"/>
            <p:cNvSpPr>
              <a:spLocks noChangeShapeType="1"/>
            </p:cNvSpPr>
            <p:nvPr/>
          </p:nvSpPr>
          <p:spPr bwMode="auto">
            <a:xfrm>
              <a:off x="2971800" y="5363500"/>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grpSp>
      <p:sp>
        <p:nvSpPr>
          <p:cNvPr id="10248" name="AutoShape 6"/>
          <p:cNvSpPr>
            <a:spLocks noChangeArrowheads="1"/>
          </p:cNvSpPr>
          <p:nvPr/>
        </p:nvSpPr>
        <p:spPr bwMode="auto">
          <a:xfrm>
            <a:off x="5086502" y="4778312"/>
            <a:ext cx="1193800" cy="474662"/>
          </a:xfrm>
          <a:prstGeom prst="wedgeRoundRectCallout">
            <a:avLst>
              <a:gd name="adj1" fmla="val -69266"/>
              <a:gd name="adj2" fmla="val -19055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Terrestrial Service Provider Interface</a:t>
            </a:r>
          </a:p>
        </p:txBody>
      </p:sp>
      <p:sp>
        <p:nvSpPr>
          <p:cNvPr id="10249" name="AutoShape 7"/>
          <p:cNvSpPr>
            <a:spLocks noChangeArrowheads="1"/>
          </p:cNvSpPr>
          <p:nvPr/>
        </p:nvSpPr>
        <p:spPr bwMode="auto">
          <a:xfrm>
            <a:off x="2502052" y="4778312"/>
            <a:ext cx="1238250" cy="474662"/>
          </a:xfrm>
          <a:prstGeom prst="wedgeRoundRectCallout">
            <a:avLst>
              <a:gd name="adj1" fmla="val 63014"/>
              <a:gd name="adj2" fmla="val -184449"/>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smtClean="0">
                <a:solidFill>
                  <a:srgbClr val="000000"/>
                </a:solidFill>
                <a:ea typeface="ＭＳ Ｐゴシック" pitchFamily="34" charset="-128"/>
                <a:cs typeface="Arial" pitchFamily="34" charset="0"/>
              </a:rPr>
              <a:t>Space-Link </a:t>
            </a:r>
            <a:r>
              <a:rPr kumimoji="1" lang="en-US" sz="1050" b="1" dirty="0">
                <a:solidFill>
                  <a:srgbClr val="000000"/>
                </a:solidFill>
                <a:ea typeface="ＭＳ Ｐゴシック" pitchFamily="34" charset="-128"/>
                <a:cs typeface="Arial" pitchFamily="34" charset="0"/>
              </a:rPr>
              <a:t>Service Provider Interface</a:t>
            </a:r>
          </a:p>
        </p:txBody>
      </p:sp>
      <p:sp>
        <p:nvSpPr>
          <p:cNvPr id="24" name="AutoShape 6"/>
          <p:cNvSpPr>
            <a:spLocks noChangeArrowheads="1"/>
          </p:cNvSpPr>
          <p:nvPr/>
        </p:nvSpPr>
        <p:spPr bwMode="auto">
          <a:xfrm>
            <a:off x="5238902" y="2672929"/>
            <a:ext cx="1193800" cy="474662"/>
          </a:xfrm>
          <a:prstGeom prst="wedgeRoundRectCallout">
            <a:avLst>
              <a:gd name="adj1" fmla="val -82239"/>
              <a:gd name="adj2" fmla="val 16181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Service</a:t>
            </a:r>
          </a:p>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Management</a:t>
            </a:r>
          </a:p>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Interface</a:t>
            </a:r>
          </a:p>
        </p:txBody>
      </p:sp>
      <p:sp>
        <p:nvSpPr>
          <p:cNvPr id="5" name="Rectangle 4"/>
          <p:cNvSpPr/>
          <p:nvPr/>
        </p:nvSpPr>
        <p:spPr bwMode="auto">
          <a:xfrm>
            <a:off x="1457024" y="2910260"/>
            <a:ext cx="5584372" cy="24601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US" sz="2400">
              <a:solidFill>
                <a:srgbClr val="000000"/>
              </a:solidFill>
              <a:ea typeface="ＭＳ Ｐゴシック" charset="-128"/>
              <a:cs typeface="ＭＳ Ｐゴシック" charset="-128"/>
            </a:endParaRPr>
          </a:p>
        </p:txBody>
      </p:sp>
      <p:cxnSp>
        <p:nvCxnSpPr>
          <p:cNvPr id="13" name="Straight Arrow Connector 12"/>
          <p:cNvCxnSpPr>
            <a:endCxn id="3" idx="5"/>
          </p:cNvCxnSpPr>
          <p:nvPr/>
        </p:nvCxnSpPr>
        <p:spPr bwMode="auto">
          <a:xfrm flipH="1">
            <a:off x="4832502" y="3749611"/>
            <a:ext cx="711200" cy="0"/>
          </a:xfrm>
          <a:prstGeom prst="straightConnector1">
            <a:avLst/>
          </a:prstGeom>
          <a:noFill/>
          <a:ln w="28575" cmpd="sng">
            <a:solidFill>
              <a:srgbClr val="FF0000"/>
            </a:solidFill>
            <a:prstDash val="solid"/>
            <a:miter lim="800000"/>
            <a:headEnd type="none"/>
            <a:tailEnd type="none" w="med" len="med"/>
          </a:ln>
          <a:effectLst>
            <a:outerShdw blurRad="40000" dist="20000" dir="5400000" rotWithShape="0">
              <a:srgbClr val="808080">
                <a:alpha val="37999"/>
              </a:srgbClr>
            </a:outerShdw>
          </a:effectLst>
        </p:spPr>
      </p:cxnSp>
      <p:grpSp>
        <p:nvGrpSpPr>
          <p:cNvPr id="4" name="Group 3"/>
          <p:cNvGrpSpPr/>
          <p:nvPr/>
        </p:nvGrpSpPr>
        <p:grpSpPr>
          <a:xfrm>
            <a:off x="368587" y="1724179"/>
            <a:ext cx="8073462" cy="4893641"/>
            <a:chOff x="368587" y="1724179"/>
            <a:chExt cx="8073462" cy="4893641"/>
          </a:xfrm>
        </p:grpSpPr>
        <p:sp>
          <p:nvSpPr>
            <p:cNvPr id="15" name="AutoShape 6"/>
            <p:cNvSpPr>
              <a:spLocks noChangeArrowheads="1"/>
            </p:cNvSpPr>
            <p:nvPr/>
          </p:nvSpPr>
          <p:spPr bwMode="auto">
            <a:xfrm>
              <a:off x="6969473" y="1724179"/>
              <a:ext cx="1193800" cy="779266"/>
            </a:xfrm>
            <a:prstGeom prst="wedgeRoundRectCallout">
              <a:avLst>
                <a:gd name="adj1" fmla="val -82080"/>
                <a:gd name="adj2" fmla="val 185970"/>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smtClean="0">
                  <a:solidFill>
                    <a:srgbClr val="FF0000"/>
                  </a:solidFill>
                  <a:ea typeface="ＭＳ Ｐゴシック" pitchFamily="34" charset="-128"/>
                  <a:cs typeface="Arial" pitchFamily="34" charset="0"/>
                </a:rPr>
                <a:t>Mission Operations terrestrial services are inside this element</a:t>
              </a:r>
              <a:endParaRPr kumimoji="1" lang="en-US" sz="1050" b="1" dirty="0">
                <a:solidFill>
                  <a:srgbClr val="FF0000"/>
                </a:solidFill>
                <a:ea typeface="ＭＳ Ｐゴシック" pitchFamily="34" charset="-128"/>
                <a:cs typeface="Arial" pitchFamily="34" charset="0"/>
              </a:endParaRPr>
            </a:p>
          </p:txBody>
        </p:sp>
        <p:sp>
          <p:nvSpPr>
            <p:cNvPr id="16" name="AutoShape 6"/>
            <p:cNvSpPr>
              <a:spLocks noChangeArrowheads="1"/>
            </p:cNvSpPr>
            <p:nvPr/>
          </p:nvSpPr>
          <p:spPr bwMode="auto">
            <a:xfrm>
              <a:off x="2806060" y="1868733"/>
              <a:ext cx="1193800" cy="634712"/>
            </a:xfrm>
            <a:prstGeom prst="wedgeRoundRectCallout">
              <a:avLst>
                <a:gd name="adj1" fmla="val 41598"/>
                <a:gd name="adj2" fmla="val 176210"/>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smtClean="0">
                  <a:solidFill>
                    <a:srgbClr val="FF0000"/>
                  </a:solidFill>
                  <a:ea typeface="ＭＳ Ｐゴシック" pitchFamily="34" charset="-128"/>
                  <a:cs typeface="Arial" pitchFamily="34" charset="0"/>
                </a:rPr>
                <a:t>CSS SM &amp; SLE services are inside this element</a:t>
              </a:r>
              <a:endParaRPr kumimoji="1" lang="en-US" sz="1050" b="1" dirty="0">
                <a:solidFill>
                  <a:srgbClr val="FF0000"/>
                </a:solidFill>
                <a:ea typeface="ＭＳ Ｐゴシック" pitchFamily="34" charset="-128"/>
                <a:cs typeface="Arial" pitchFamily="34" charset="0"/>
              </a:endParaRPr>
            </a:p>
          </p:txBody>
        </p:sp>
        <p:sp>
          <p:nvSpPr>
            <p:cNvPr id="17" name="Rectangle 16"/>
            <p:cNvSpPr/>
            <p:nvPr/>
          </p:nvSpPr>
          <p:spPr>
            <a:xfrm>
              <a:off x="368587" y="6033044"/>
              <a:ext cx="8073462" cy="584776"/>
            </a:xfrm>
            <a:prstGeom prst="rect">
              <a:avLst/>
            </a:prstGeom>
          </p:spPr>
          <p:txBody>
            <a:bodyPr wrap="square">
              <a:spAutoFit/>
            </a:bodyPr>
            <a:lstStyle/>
            <a:p>
              <a:r>
                <a:rPr lang="en-US" altLang="ja-JP" sz="1600" b="1" dirty="0" smtClean="0">
                  <a:solidFill>
                    <a:srgbClr val="FF0000"/>
                  </a:solidFill>
                </a:rPr>
                <a:t>NOTE: All figures are either directly borrowed from the SCCS-ADD (CCSDS 9021.0-G-1) or are annotated or expanded versions of those figures, as noted</a:t>
              </a:r>
              <a:endParaRPr lang="en-US" sz="1600" b="1" dirty="0"/>
            </a:p>
          </p:txBody>
        </p:sp>
      </p:grpSp>
    </p:spTree>
    <p:extLst>
      <p:ext uri="{BB962C8B-B14F-4D97-AF65-F5344CB8AC3E}">
        <p14:creationId xmlns:p14="http://schemas.microsoft.com/office/powerpoint/2010/main" val="29367748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Service and Interfaces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Service Management (SM) </a:t>
            </a:r>
          </a:p>
          <a:p>
            <a:pPr lvl="1"/>
            <a:r>
              <a:rPr lang="en-US" dirty="0" smtClean="0"/>
              <a:t>Service Management spec </a:t>
            </a:r>
            <a:r>
              <a:rPr lang="en-US" dirty="0"/>
              <a:t>(CCSDS 910.11-B-1</a:t>
            </a:r>
            <a:r>
              <a:rPr lang="en-US" dirty="0" smtClean="0"/>
              <a:t>)</a:t>
            </a:r>
          </a:p>
          <a:p>
            <a:pPr lvl="1"/>
            <a:r>
              <a:rPr lang="en-US" dirty="0" smtClean="0"/>
              <a:t>Future Extensible Cross Support Service Management spec (CCSDS </a:t>
            </a:r>
            <a:r>
              <a:rPr lang="en-US" dirty="0"/>
              <a:t>902.0-</a:t>
            </a:r>
            <a:r>
              <a:rPr lang="en-US" dirty="0" smtClean="0"/>
              <a:t>G)</a:t>
            </a:r>
          </a:p>
          <a:p>
            <a:endParaRPr lang="en-US" b="1" dirty="0" smtClean="0"/>
          </a:p>
          <a:p>
            <a:r>
              <a:rPr lang="en-US" b="1" dirty="0" smtClean="0"/>
              <a:t>Service Delivery (SD)</a:t>
            </a:r>
          </a:p>
          <a:p>
            <a:pPr lvl="1"/>
            <a:r>
              <a:rPr lang="en-US" dirty="0"/>
              <a:t>Forward CLTU (CCSDS 912.1-B-</a:t>
            </a:r>
            <a:r>
              <a:rPr lang="en-US" dirty="0" smtClean="0"/>
              <a:t>3)</a:t>
            </a:r>
          </a:p>
          <a:p>
            <a:pPr lvl="1"/>
            <a:r>
              <a:rPr lang="en-US" dirty="0" smtClean="0"/>
              <a:t>Return (All / Channel) Frames </a:t>
            </a:r>
            <a:r>
              <a:rPr lang="en-US" dirty="0"/>
              <a:t>(CCSDS </a:t>
            </a:r>
            <a:r>
              <a:rPr lang="en-US" dirty="0" smtClean="0"/>
              <a:t>911.1-</a:t>
            </a:r>
            <a:r>
              <a:rPr lang="en-US" dirty="0"/>
              <a:t>B</a:t>
            </a:r>
            <a:r>
              <a:rPr lang="en-US" dirty="0" smtClean="0"/>
              <a:t>-</a:t>
            </a:r>
            <a:r>
              <a:rPr lang="en-US" dirty="0"/>
              <a:t>3</a:t>
            </a:r>
            <a:r>
              <a:rPr lang="en-US" dirty="0" smtClean="0"/>
              <a:t> &amp; 911.2-</a:t>
            </a:r>
            <a:r>
              <a:rPr lang="en-US" dirty="0"/>
              <a:t>B</a:t>
            </a:r>
            <a:r>
              <a:rPr lang="en-US" dirty="0" smtClean="0"/>
              <a:t>-</a:t>
            </a:r>
            <a:r>
              <a:rPr lang="en-US" dirty="0"/>
              <a:t>2</a:t>
            </a:r>
            <a:r>
              <a:rPr lang="en-US" dirty="0" smtClean="0"/>
              <a:t>)</a:t>
            </a:r>
          </a:p>
          <a:p>
            <a:pPr lvl="1"/>
            <a:r>
              <a:rPr lang="en-US" dirty="0" smtClean="0"/>
              <a:t>CSTS Framework (CCSDS </a:t>
            </a:r>
            <a:r>
              <a:rPr lang="en-US" dirty="0"/>
              <a:t>921.1-R </a:t>
            </a:r>
            <a:r>
              <a:rPr lang="en-US" dirty="0" smtClean="0"/>
              <a:t>)</a:t>
            </a:r>
            <a:endParaRPr lang="en-US" dirty="0"/>
          </a:p>
          <a:p>
            <a:pPr lvl="1"/>
            <a:r>
              <a:rPr lang="en-US" dirty="0" smtClean="0"/>
              <a:t>Monitor </a:t>
            </a:r>
            <a:r>
              <a:rPr lang="en-US" dirty="0"/>
              <a:t>Data </a:t>
            </a:r>
            <a:r>
              <a:rPr lang="en-US" dirty="0" smtClean="0"/>
              <a:t>(CCSDS </a:t>
            </a:r>
            <a:r>
              <a:rPr lang="en-US" dirty="0"/>
              <a:t>922.1</a:t>
            </a:r>
            <a:r>
              <a:rPr lang="en-US" dirty="0" smtClean="0"/>
              <a:t>-</a:t>
            </a:r>
            <a:r>
              <a:rPr lang="en-US" dirty="0"/>
              <a:t>R</a:t>
            </a:r>
            <a:r>
              <a:rPr lang="en-US" dirty="0" smtClean="0"/>
              <a:t>)</a:t>
            </a:r>
            <a:endParaRPr lang="en-US" dirty="0"/>
          </a:p>
          <a:p>
            <a:pPr lvl="1"/>
            <a:r>
              <a:rPr lang="en-US" dirty="0" smtClean="0"/>
              <a:t>Radiometric (CCSDS </a:t>
            </a:r>
            <a:r>
              <a:rPr lang="en-US" dirty="0"/>
              <a:t>922.2</a:t>
            </a:r>
            <a:r>
              <a:rPr lang="en-US" dirty="0" smtClean="0"/>
              <a:t>-</a:t>
            </a:r>
            <a:r>
              <a:rPr lang="en-US" dirty="0"/>
              <a:t>R</a:t>
            </a:r>
            <a:r>
              <a:rPr lang="en-US" dirty="0" smtClean="0"/>
              <a:t>)</a:t>
            </a:r>
          </a:p>
          <a:p>
            <a:pPr lvl="1"/>
            <a:r>
              <a:rPr lang="en-US" dirty="0" smtClean="0"/>
              <a:t>Future Generic File Transfer, Service </a:t>
            </a:r>
            <a:r>
              <a:rPr lang="en-US" dirty="0"/>
              <a:t>C</a:t>
            </a:r>
            <a:r>
              <a:rPr lang="en-US" dirty="0" smtClean="0"/>
              <a:t>ontrol, F-Frame specs</a:t>
            </a:r>
            <a:endParaRPr lang="en-US"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7</a:t>
            </a:fld>
            <a:endParaRPr lang="en-US"/>
          </a:p>
        </p:txBody>
      </p:sp>
    </p:spTree>
    <p:extLst>
      <p:ext uri="{BB962C8B-B14F-4D97-AF65-F5344CB8AC3E}">
        <p14:creationId xmlns:p14="http://schemas.microsoft.com/office/powerpoint/2010/main" val="3519756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33725" y="-63532"/>
            <a:ext cx="8229600" cy="769890"/>
          </a:xfrm>
        </p:spPr>
        <p:txBody>
          <a:bodyPr vert="horz" lIns="91440" tIns="45720" rIns="91440" bIns="45720" rtlCol="0" anchor="ctr">
            <a:noAutofit/>
          </a:bodyPr>
          <a:lstStyle/>
          <a:p>
            <a:r>
              <a:rPr lang="en-US" sz="2400" b="1" dirty="0">
                <a:latin typeface="Times New Roman" pitchFamily="18" charset="0"/>
                <a:cs typeface="Times New Roman" pitchFamily="18" charset="0"/>
              </a:rPr>
              <a:t>SCCS-</a:t>
            </a:r>
            <a:r>
              <a:rPr lang="en-US" sz="2400" b="1" dirty="0" smtClean="0">
                <a:latin typeface="Times New Roman" pitchFamily="18" charset="0"/>
                <a:cs typeface="Times New Roman" pitchFamily="18" charset="0"/>
              </a:rPr>
              <a:t>ADD</a:t>
            </a:r>
            <a:br>
              <a:rPr lang="en-US" sz="2400" b="1" dirty="0" smtClean="0">
                <a:latin typeface="Times New Roman" pitchFamily="18" charset="0"/>
                <a:cs typeface="Times New Roman" pitchFamily="18" charset="0"/>
              </a:rPr>
            </a:br>
            <a:r>
              <a:rPr lang="en-US" sz="2400" b="1" dirty="0">
                <a:latin typeface="Times New Roman" pitchFamily="18" charset="0"/>
                <a:cs typeface="Times New Roman" pitchFamily="18" charset="0"/>
              </a:rPr>
              <a:t>Figure 4‑1: ABA Service View</a:t>
            </a:r>
          </a:p>
        </p:txBody>
      </p:sp>
      <p:grpSp>
        <p:nvGrpSpPr>
          <p:cNvPr id="2" name="Group 1"/>
          <p:cNvGrpSpPr/>
          <p:nvPr/>
        </p:nvGrpSpPr>
        <p:grpSpPr>
          <a:xfrm>
            <a:off x="258146" y="1153350"/>
            <a:ext cx="8550665" cy="5307864"/>
            <a:chOff x="138400" y="1224699"/>
            <a:chExt cx="8550665" cy="5307864"/>
          </a:xfrm>
        </p:grpSpPr>
        <p:sp>
          <p:nvSpPr>
            <p:cNvPr id="16390" name="AutoShape 1"/>
            <p:cNvSpPr>
              <a:spLocks noChangeArrowheads="1"/>
            </p:cNvSpPr>
            <p:nvPr/>
          </p:nvSpPr>
          <p:spPr bwMode="auto">
            <a:xfrm>
              <a:off x="1654655" y="2670175"/>
              <a:ext cx="3347725" cy="3862388"/>
            </a:xfrm>
            <a:prstGeom prst="cube">
              <a:avLst>
                <a:gd name="adj" fmla="val 7704"/>
              </a:avLst>
            </a:prstGeom>
            <a:solidFill>
              <a:srgbClr val="E0C62C"/>
            </a:solidFill>
            <a:ln w="19080">
              <a:solidFill>
                <a:schemeClr val="tx1"/>
              </a:solidFill>
              <a:miter lim="800000"/>
              <a:headEnd/>
              <a:tailEnd/>
            </a:ln>
          </p:spPr>
          <p:txBody>
            <a:bodyPr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391" name="Text Box 2"/>
            <p:cNvSpPr txBox="1">
              <a:spLocks noChangeArrowheads="1"/>
            </p:cNvSpPr>
            <p:nvPr/>
          </p:nvSpPr>
          <p:spPr bwMode="auto">
            <a:xfrm>
              <a:off x="1949109" y="2625725"/>
              <a:ext cx="275881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algn="ctr" defTabSz="457200" eaLnBrk="1" fontAlgn="base" hangingPunct="1">
                <a:spcBef>
                  <a:spcPct val="0"/>
                </a:spcBef>
                <a:spcAft>
                  <a:spcPct val="0"/>
                </a:spcAft>
              </a:pPr>
              <a:r>
                <a:rPr lang="en-US" sz="1400" b="1" dirty="0" smtClean="0">
                  <a:solidFill>
                    <a:srgbClr val="000000"/>
                  </a:solidFill>
                  <a:cs typeface="Arial" pitchFamily="34" charset="0"/>
                </a:rPr>
                <a:t>ABA CSSE</a:t>
              </a:r>
              <a:endParaRPr lang="en-US" sz="1400" b="1" dirty="0">
                <a:solidFill>
                  <a:srgbClr val="000000"/>
                </a:solidFill>
                <a:cs typeface="Arial" pitchFamily="34" charset="0"/>
              </a:endParaRPr>
            </a:p>
          </p:txBody>
        </p:sp>
        <p:sp>
          <p:nvSpPr>
            <p:cNvPr id="16392" name="Rectangle 3"/>
            <p:cNvSpPr>
              <a:spLocks noChangeArrowheads="1"/>
            </p:cNvSpPr>
            <p:nvPr/>
          </p:nvSpPr>
          <p:spPr bwMode="auto">
            <a:xfrm rot="5400000">
              <a:off x="1290389" y="3849778"/>
              <a:ext cx="3170238" cy="1954030"/>
            </a:xfrm>
            <a:prstGeom prst="rect">
              <a:avLst/>
            </a:prstGeom>
            <a:solidFill>
              <a:srgbClr val="CCECFF"/>
            </a:solidFill>
            <a:ln w="12600">
              <a:solidFill>
                <a:srgbClr val="000000"/>
              </a:solidFill>
              <a:miter lim="800000"/>
              <a:headEnd/>
              <a:tailEnd/>
            </a:ln>
          </p:spPr>
          <p:txBody>
            <a:bodyPr rot="10800000"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394" name="AutoShape 6"/>
            <p:cNvSpPr>
              <a:spLocks noChangeArrowheads="1"/>
            </p:cNvSpPr>
            <p:nvPr/>
          </p:nvSpPr>
          <p:spPr bwMode="auto">
            <a:xfrm>
              <a:off x="6445343" y="2670175"/>
              <a:ext cx="2243722" cy="2544762"/>
            </a:xfrm>
            <a:prstGeom prst="cube">
              <a:avLst>
                <a:gd name="adj" fmla="val 9741"/>
              </a:avLst>
            </a:prstGeom>
            <a:solidFill>
              <a:srgbClr val="CCFF66"/>
            </a:solidFill>
            <a:ln w="19080" cap="rnd">
              <a:solidFill>
                <a:schemeClr val="tx1"/>
              </a:solidFill>
              <a:miter lim="800000"/>
              <a:headEnd/>
              <a:tailEnd/>
            </a:ln>
          </p:spPr>
          <p:txBody>
            <a:bodyPr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395" name="Text Box 7"/>
            <p:cNvSpPr txBox="1">
              <a:spLocks noChangeArrowheads="1"/>
            </p:cNvSpPr>
            <p:nvPr/>
          </p:nvSpPr>
          <p:spPr bwMode="auto">
            <a:xfrm>
              <a:off x="6488252" y="2635250"/>
              <a:ext cx="205085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algn="ctr" defTabSz="457200" eaLnBrk="1" fontAlgn="base" hangingPunct="1">
                <a:spcBef>
                  <a:spcPct val="0"/>
                </a:spcBef>
                <a:spcAft>
                  <a:spcPct val="0"/>
                </a:spcAft>
              </a:pPr>
              <a:r>
                <a:rPr lang="en-US" sz="1400" b="1" dirty="0">
                  <a:solidFill>
                    <a:srgbClr val="000000"/>
                  </a:solidFill>
                  <a:cs typeface="Arial" pitchFamily="34" charset="0"/>
                </a:rPr>
                <a:t>UE (e.g</a:t>
              </a:r>
              <a:r>
                <a:rPr lang="en-US" sz="1400" b="1" dirty="0" smtClean="0">
                  <a:solidFill>
                    <a:srgbClr val="000000"/>
                  </a:solidFill>
                  <a:cs typeface="Arial" pitchFamily="34" charset="0"/>
                </a:rPr>
                <a:t>., User </a:t>
              </a:r>
              <a:r>
                <a:rPr lang="en-US" sz="1400" b="1" dirty="0">
                  <a:solidFill>
                    <a:srgbClr val="000000"/>
                  </a:solidFill>
                  <a:cs typeface="Arial" pitchFamily="34" charset="0"/>
                </a:rPr>
                <a:t>MOC)</a:t>
              </a:r>
            </a:p>
          </p:txBody>
        </p:sp>
        <p:grpSp>
          <p:nvGrpSpPr>
            <p:cNvPr id="16396" name="Group 8"/>
            <p:cNvGrpSpPr>
              <a:grpSpLocks/>
            </p:cNvGrpSpPr>
            <p:nvPr/>
          </p:nvGrpSpPr>
          <p:grpSpPr bwMode="auto">
            <a:xfrm>
              <a:off x="1555624" y="4419600"/>
              <a:ext cx="503191" cy="512763"/>
              <a:chOff x="896" y="2214"/>
              <a:chExt cx="317" cy="323"/>
            </a:xfrm>
          </p:grpSpPr>
          <p:sp>
            <p:nvSpPr>
              <p:cNvPr id="16710" name="Freeform 9"/>
              <p:cNvSpPr>
                <a:spLocks noChangeArrowheads="1"/>
              </p:cNvSpPr>
              <p:nvPr/>
            </p:nvSpPr>
            <p:spPr bwMode="auto">
              <a:xfrm rot="420000">
                <a:off x="914" y="2230"/>
                <a:ext cx="285" cy="291"/>
              </a:xfrm>
              <a:custGeom>
                <a:avLst/>
                <a:gdLst>
                  <a:gd name="T0" fmla="*/ 0 w 1335"/>
                  <a:gd name="T1" fmla="*/ 0 h 1339"/>
                  <a:gd name="T2" fmla="*/ 0 w 1335"/>
                  <a:gd name="T3" fmla="*/ 0 h 1339"/>
                  <a:gd name="T4" fmla="*/ 0 w 1335"/>
                  <a:gd name="T5" fmla="*/ 0 h 1339"/>
                  <a:gd name="T6" fmla="*/ 0 w 1335"/>
                  <a:gd name="T7" fmla="*/ 0 h 1339"/>
                  <a:gd name="T8" fmla="*/ 0 w 1335"/>
                  <a:gd name="T9" fmla="*/ 0 h 1339"/>
                  <a:gd name="T10" fmla="*/ 0 w 1335"/>
                  <a:gd name="T11" fmla="*/ 0 h 1339"/>
                  <a:gd name="T12" fmla="*/ 0 w 1335"/>
                  <a:gd name="T13" fmla="*/ 0 h 1339"/>
                  <a:gd name="T14" fmla="*/ 0 w 1335"/>
                  <a:gd name="T15" fmla="*/ 0 h 1339"/>
                  <a:gd name="T16" fmla="*/ 0 w 1335"/>
                  <a:gd name="T17" fmla="*/ 0 h 1339"/>
                  <a:gd name="T18" fmla="*/ 0 w 1335"/>
                  <a:gd name="T19" fmla="*/ 0 h 1339"/>
                  <a:gd name="T20" fmla="*/ 0 w 1335"/>
                  <a:gd name="T21" fmla="*/ 0 h 1339"/>
                  <a:gd name="T22" fmla="*/ 0 w 1335"/>
                  <a:gd name="T23" fmla="*/ 0 h 1339"/>
                  <a:gd name="T24" fmla="*/ 0 w 1335"/>
                  <a:gd name="T25" fmla="*/ 0 h 1339"/>
                  <a:gd name="T26" fmla="*/ 0 w 1335"/>
                  <a:gd name="T27" fmla="*/ 0 h 1339"/>
                  <a:gd name="T28" fmla="*/ 0 w 1335"/>
                  <a:gd name="T29" fmla="*/ 0 h 1339"/>
                  <a:gd name="T30" fmla="*/ 0 w 1335"/>
                  <a:gd name="T31" fmla="*/ 0 h 1339"/>
                  <a:gd name="T32" fmla="*/ 0 w 1335"/>
                  <a:gd name="T33" fmla="*/ 0 h 1339"/>
                  <a:gd name="T34" fmla="*/ 0 w 1335"/>
                  <a:gd name="T35" fmla="*/ 0 h 1339"/>
                  <a:gd name="T36" fmla="*/ 0 w 1335"/>
                  <a:gd name="T37" fmla="*/ 0 h 1339"/>
                  <a:gd name="T38" fmla="*/ 0 w 1335"/>
                  <a:gd name="T39" fmla="*/ 0 h 1339"/>
                  <a:gd name="T40" fmla="*/ 0 w 1335"/>
                  <a:gd name="T41" fmla="*/ 0 h 1339"/>
                  <a:gd name="T42" fmla="*/ 0 w 1335"/>
                  <a:gd name="T43" fmla="*/ 0 h 1339"/>
                  <a:gd name="T44" fmla="*/ 0 w 1335"/>
                  <a:gd name="T45" fmla="*/ 0 h 1339"/>
                  <a:gd name="T46" fmla="*/ 0 w 1335"/>
                  <a:gd name="T47" fmla="*/ 0 h 1339"/>
                  <a:gd name="T48" fmla="*/ 0 w 1335"/>
                  <a:gd name="T49" fmla="*/ 0 h 1339"/>
                  <a:gd name="T50" fmla="*/ 0 w 1335"/>
                  <a:gd name="T51" fmla="*/ 0 h 1339"/>
                  <a:gd name="T52" fmla="*/ 0 w 1335"/>
                  <a:gd name="T53" fmla="*/ 0 h 1339"/>
                  <a:gd name="T54" fmla="*/ 0 w 1335"/>
                  <a:gd name="T55" fmla="*/ 0 h 1339"/>
                  <a:gd name="T56" fmla="*/ 0 w 1335"/>
                  <a:gd name="T57" fmla="*/ 0 h 1339"/>
                  <a:gd name="T58" fmla="*/ 0 w 1335"/>
                  <a:gd name="T59" fmla="*/ 0 h 1339"/>
                  <a:gd name="T60" fmla="*/ 0 w 1335"/>
                  <a:gd name="T61" fmla="*/ 0 h 1339"/>
                  <a:gd name="T62" fmla="*/ 0 w 1335"/>
                  <a:gd name="T63" fmla="*/ 0 h 1339"/>
                  <a:gd name="T64" fmla="*/ 0 w 1335"/>
                  <a:gd name="T65" fmla="*/ 0 h 1339"/>
                  <a:gd name="T66" fmla="*/ 0 w 1335"/>
                  <a:gd name="T67" fmla="*/ 0 h 1339"/>
                  <a:gd name="T68" fmla="*/ 0 w 1335"/>
                  <a:gd name="T69" fmla="*/ 0 h 1339"/>
                  <a:gd name="T70" fmla="*/ 0 w 1335"/>
                  <a:gd name="T71" fmla="*/ 0 h 1339"/>
                  <a:gd name="T72" fmla="*/ 0 w 1335"/>
                  <a:gd name="T73" fmla="*/ 0 h 1339"/>
                  <a:gd name="T74" fmla="*/ 0 w 1335"/>
                  <a:gd name="T75" fmla="*/ 0 h 1339"/>
                  <a:gd name="T76" fmla="*/ 0 w 1335"/>
                  <a:gd name="T77" fmla="*/ 0 h 1339"/>
                  <a:gd name="T78" fmla="*/ 0 w 1335"/>
                  <a:gd name="T79" fmla="*/ 0 h 1339"/>
                  <a:gd name="T80" fmla="*/ 0 w 1335"/>
                  <a:gd name="T81" fmla="*/ 0 h 1339"/>
                  <a:gd name="T82" fmla="*/ 0 w 1335"/>
                  <a:gd name="T83" fmla="*/ 0 h 1339"/>
                  <a:gd name="T84" fmla="*/ 0 w 1335"/>
                  <a:gd name="T85" fmla="*/ 0 h 1339"/>
                  <a:gd name="T86" fmla="*/ 0 w 1335"/>
                  <a:gd name="T87" fmla="*/ 0 h 1339"/>
                  <a:gd name="T88" fmla="*/ 0 w 1335"/>
                  <a:gd name="T89" fmla="*/ 0 h 1339"/>
                  <a:gd name="T90" fmla="*/ 0 w 1335"/>
                  <a:gd name="T91" fmla="*/ 0 h 1339"/>
                  <a:gd name="T92" fmla="*/ 0 w 1335"/>
                  <a:gd name="T93" fmla="*/ 0 h 1339"/>
                  <a:gd name="T94" fmla="*/ 0 w 1335"/>
                  <a:gd name="T95" fmla="*/ 0 h 1339"/>
                  <a:gd name="T96" fmla="*/ 0 w 1335"/>
                  <a:gd name="T97" fmla="*/ 0 h 1339"/>
                  <a:gd name="T98" fmla="*/ 0 w 1335"/>
                  <a:gd name="T99" fmla="*/ 0 h 1339"/>
                  <a:gd name="T100" fmla="*/ 0 w 1335"/>
                  <a:gd name="T101" fmla="*/ 0 h 1339"/>
                  <a:gd name="T102" fmla="*/ 0 w 1335"/>
                  <a:gd name="T103" fmla="*/ 0 h 1339"/>
                  <a:gd name="T104" fmla="*/ 0 w 1335"/>
                  <a:gd name="T105" fmla="*/ 0 h 1339"/>
                  <a:gd name="T106" fmla="*/ 0 w 1335"/>
                  <a:gd name="T107" fmla="*/ 0 h 1339"/>
                  <a:gd name="T108" fmla="*/ 0 w 1335"/>
                  <a:gd name="T109" fmla="*/ 0 h 1339"/>
                  <a:gd name="T110" fmla="*/ 0 w 1335"/>
                  <a:gd name="T111" fmla="*/ 0 h 1339"/>
                  <a:gd name="T112" fmla="*/ 0 w 1335"/>
                  <a:gd name="T113" fmla="*/ 0 h 1339"/>
                  <a:gd name="T114" fmla="*/ 0 w 1335"/>
                  <a:gd name="T115" fmla="*/ 0 h 1339"/>
                  <a:gd name="T116" fmla="*/ 0 w 1335"/>
                  <a:gd name="T117" fmla="*/ 0 h 1339"/>
                  <a:gd name="T118" fmla="*/ 0 w 1335"/>
                  <a:gd name="T119" fmla="*/ 0 h 133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335"/>
                  <a:gd name="T181" fmla="*/ 0 h 1339"/>
                  <a:gd name="T182" fmla="*/ 1335 w 1335"/>
                  <a:gd name="T183" fmla="*/ 1339 h 133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335" h="1339">
                    <a:moveTo>
                      <a:pt x="915" y="844"/>
                    </a:moveTo>
                    <a:lnTo>
                      <a:pt x="915" y="945"/>
                    </a:lnTo>
                    <a:lnTo>
                      <a:pt x="880" y="946"/>
                    </a:lnTo>
                    <a:lnTo>
                      <a:pt x="880" y="886"/>
                    </a:lnTo>
                    <a:lnTo>
                      <a:pt x="744" y="892"/>
                    </a:lnTo>
                    <a:lnTo>
                      <a:pt x="730" y="940"/>
                    </a:lnTo>
                    <a:lnTo>
                      <a:pt x="723" y="965"/>
                    </a:lnTo>
                    <a:lnTo>
                      <a:pt x="775" y="1077"/>
                    </a:lnTo>
                    <a:lnTo>
                      <a:pt x="880" y="971"/>
                    </a:lnTo>
                    <a:lnTo>
                      <a:pt x="880" y="1000"/>
                    </a:lnTo>
                    <a:lnTo>
                      <a:pt x="786" y="1096"/>
                    </a:lnTo>
                    <a:lnTo>
                      <a:pt x="880" y="1297"/>
                    </a:lnTo>
                    <a:lnTo>
                      <a:pt x="857" y="1294"/>
                    </a:lnTo>
                    <a:lnTo>
                      <a:pt x="771" y="1109"/>
                    </a:lnTo>
                    <a:lnTo>
                      <a:pt x="647" y="1236"/>
                    </a:lnTo>
                    <a:lnTo>
                      <a:pt x="657" y="1198"/>
                    </a:lnTo>
                    <a:lnTo>
                      <a:pt x="760" y="1090"/>
                    </a:lnTo>
                    <a:lnTo>
                      <a:pt x="715" y="994"/>
                    </a:lnTo>
                    <a:lnTo>
                      <a:pt x="657" y="1198"/>
                    </a:lnTo>
                    <a:lnTo>
                      <a:pt x="647" y="1236"/>
                    </a:lnTo>
                    <a:lnTo>
                      <a:pt x="642" y="1258"/>
                    </a:lnTo>
                    <a:lnTo>
                      <a:pt x="857" y="1294"/>
                    </a:lnTo>
                    <a:lnTo>
                      <a:pt x="880" y="1297"/>
                    </a:lnTo>
                    <a:lnTo>
                      <a:pt x="880" y="1000"/>
                    </a:lnTo>
                    <a:lnTo>
                      <a:pt x="880" y="971"/>
                    </a:lnTo>
                    <a:lnTo>
                      <a:pt x="723" y="965"/>
                    </a:lnTo>
                    <a:lnTo>
                      <a:pt x="730" y="940"/>
                    </a:lnTo>
                    <a:lnTo>
                      <a:pt x="880" y="946"/>
                    </a:lnTo>
                    <a:lnTo>
                      <a:pt x="915" y="945"/>
                    </a:lnTo>
                    <a:lnTo>
                      <a:pt x="1074" y="923"/>
                    </a:lnTo>
                    <a:lnTo>
                      <a:pt x="1089" y="948"/>
                    </a:lnTo>
                    <a:lnTo>
                      <a:pt x="918" y="971"/>
                    </a:lnTo>
                    <a:lnTo>
                      <a:pt x="917" y="994"/>
                    </a:lnTo>
                    <a:lnTo>
                      <a:pt x="915" y="1271"/>
                    </a:lnTo>
                    <a:lnTo>
                      <a:pt x="927" y="1290"/>
                    </a:lnTo>
                    <a:lnTo>
                      <a:pt x="1274" y="1192"/>
                    </a:lnTo>
                    <a:lnTo>
                      <a:pt x="1335" y="1214"/>
                    </a:lnTo>
                    <a:lnTo>
                      <a:pt x="889" y="1339"/>
                    </a:lnTo>
                    <a:lnTo>
                      <a:pt x="578" y="1288"/>
                    </a:lnTo>
                    <a:lnTo>
                      <a:pt x="703" y="882"/>
                    </a:lnTo>
                    <a:lnTo>
                      <a:pt x="660" y="831"/>
                    </a:lnTo>
                    <a:lnTo>
                      <a:pt x="421" y="770"/>
                    </a:lnTo>
                    <a:lnTo>
                      <a:pt x="380" y="776"/>
                    </a:lnTo>
                    <a:lnTo>
                      <a:pt x="338" y="779"/>
                    </a:lnTo>
                    <a:lnTo>
                      <a:pt x="299" y="780"/>
                    </a:lnTo>
                    <a:lnTo>
                      <a:pt x="262" y="780"/>
                    </a:lnTo>
                    <a:lnTo>
                      <a:pt x="227" y="779"/>
                    </a:lnTo>
                    <a:lnTo>
                      <a:pt x="194" y="776"/>
                    </a:lnTo>
                    <a:lnTo>
                      <a:pt x="163" y="771"/>
                    </a:lnTo>
                    <a:lnTo>
                      <a:pt x="135" y="766"/>
                    </a:lnTo>
                    <a:lnTo>
                      <a:pt x="108" y="758"/>
                    </a:lnTo>
                    <a:lnTo>
                      <a:pt x="85" y="751"/>
                    </a:lnTo>
                    <a:lnTo>
                      <a:pt x="65" y="744"/>
                    </a:lnTo>
                    <a:lnTo>
                      <a:pt x="47" y="736"/>
                    </a:lnTo>
                    <a:lnTo>
                      <a:pt x="32" y="728"/>
                    </a:lnTo>
                    <a:lnTo>
                      <a:pt x="20" y="720"/>
                    </a:lnTo>
                    <a:lnTo>
                      <a:pt x="11" y="713"/>
                    </a:lnTo>
                    <a:lnTo>
                      <a:pt x="6" y="706"/>
                    </a:lnTo>
                    <a:lnTo>
                      <a:pt x="0" y="693"/>
                    </a:lnTo>
                    <a:lnTo>
                      <a:pt x="2" y="677"/>
                    </a:lnTo>
                    <a:lnTo>
                      <a:pt x="6" y="658"/>
                    </a:lnTo>
                    <a:lnTo>
                      <a:pt x="17" y="636"/>
                    </a:lnTo>
                    <a:lnTo>
                      <a:pt x="32" y="611"/>
                    </a:lnTo>
                    <a:lnTo>
                      <a:pt x="51" y="585"/>
                    </a:lnTo>
                    <a:lnTo>
                      <a:pt x="75" y="556"/>
                    </a:lnTo>
                    <a:lnTo>
                      <a:pt x="102" y="527"/>
                    </a:lnTo>
                    <a:lnTo>
                      <a:pt x="133" y="495"/>
                    </a:lnTo>
                    <a:lnTo>
                      <a:pt x="169" y="463"/>
                    </a:lnTo>
                    <a:lnTo>
                      <a:pt x="206" y="429"/>
                    </a:lnTo>
                    <a:lnTo>
                      <a:pt x="248" y="394"/>
                    </a:lnTo>
                    <a:lnTo>
                      <a:pt x="291" y="361"/>
                    </a:lnTo>
                    <a:lnTo>
                      <a:pt x="338" y="326"/>
                    </a:lnTo>
                    <a:lnTo>
                      <a:pt x="387" y="291"/>
                    </a:lnTo>
                    <a:lnTo>
                      <a:pt x="438" y="258"/>
                    </a:lnTo>
                    <a:lnTo>
                      <a:pt x="375" y="167"/>
                    </a:lnTo>
                    <a:lnTo>
                      <a:pt x="506" y="82"/>
                    </a:lnTo>
                    <a:lnTo>
                      <a:pt x="578" y="173"/>
                    </a:lnTo>
                    <a:lnTo>
                      <a:pt x="630" y="146"/>
                    </a:lnTo>
                    <a:lnTo>
                      <a:pt x="681" y="121"/>
                    </a:lnTo>
                    <a:lnTo>
                      <a:pt x="729" y="98"/>
                    </a:lnTo>
                    <a:lnTo>
                      <a:pt x="777" y="77"/>
                    </a:lnTo>
                    <a:lnTo>
                      <a:pt x="821" y="60"/>
                    </a:lnTo>
                    <a:lnTo>
                      <a:pt x="865" y="44"/>
                    </a:lnTo>
                    <a:lnTo>
                      <a:pt x="907" y="31"/>
                    </a:lnTo>
                    <a:lnTo>
                      <a:pt x="944" y="20"/>
                    </a:lnTo>
                    <a:lnTo>
                      <a:pt x="980" y="12"/>
                    </a:lnTo>
                    <a:lnTo>
                      <a:pt x="1013" y="6"/>
                    </a:lnTo>
                    <a:lnTo>
                      <a:pt x="1041" y="2"/>
                    </a:lnTo>
                    <a:lnTo>
                      <a:pt x="1066" y="0"/>
                    </a:lnTo>
                    <a:lnTo>
                      <a:pt x="1089" y="0"/>
                    </a:lnTo>
                    <a:lnTo>
                      <a:pt x="1107" y="3"/>
                    </a:lnTo>
                    <a:lnTo>
                      <a:pt x="1120" y="7"/>
                    </a:lnTo>
                    <a:lnTo>
                      <a:pt x="1129" y="15"/>
                    </a:lnTo>
                    <a:lnTo>
                      <a:pt x="1148" y="51"/>
                    </a:lnTo>
                    <a:lnTo>
                      <a:pt x="1156" y="96"/>
                    </a:lnTo>
                    <a:lnTo>
                      <a:pt x="1153" y="149"/>
                    </a:lnTo>
                    <a:lnTo>
                      <a:pt x="1139" y="205"/>
                    </a:lnTo>
                    <a:lnTo>
                      <a:pt x="1117" y="265"/>
                    </a:lnTo>
                    <a:lnTo>
                      <a:pt x="1089" y="325"/>
                    </a:lnTo>
                    <a:lnTo>
                      <a:pt x="1054" y="381"/>
                    </a:lnTo>
                    <a:lnTo>
                      <a:pt x="1016" y="434"/>
                    </a:lnTo>
                    <a:lnTo>
                      <a:pt x="993" y="739"/>
                    </a:lnTo>
                    <a:lnTo>
                      <a:pt x="1335" y="1214"/>
                    </a:lnTo>
                    <a:lnTo>
                      <a:pt x="1274" y="1192"/>
                    </a:lnTo>
                    <a:lnTo>
                      <a:pt x="1053" y="1071"/>
                    </a:lnTo>
                    <a:lnTo>
                      <a:pt x="1066" y="1048"/>
                    </a:lnTo>
                    <a:lnTo>
                      <a:pt x="1229" y="1140"/>
                    </a:lnTo>
                    <a:lnTo>
                      <a:pt x="1107" y="968"/>
                    </a:lnTo>
                    <a:lnTo>
                      <a:pt x="1066" y="1048"/>
                    </a:lnTo>
                    <a:lnTo>
                      <a:pt x="1053" y="1071"/>
                    </a:lnTo>
                    <a:lnTo>
                      <a:pt x="927" y="1290"/>
                    </a:lnTo>
                    <a:lnTo>
                      <a:pt x="915" y="1271"/>
                    </a:lnTo>
                    <a:lnTo>
                      <a:pt x="1033" y="1058"/>
                    </a:lnTo>
                    <a:lnTo>
                      <a:pt x="917" y="994"/>
                    </a:lnTo>
                    <a:lnTo>
                      <a:pt x="918" y="971"/>
                    </a:lnTo>
                    <a:lnTo>
                      <a:pt x="1045" y="1036"/>
                    </a:lnTo>
                    <a:lnTo>
                      <a:pt x="1089" y="948"/>
                    </a:lnTo>
                    <a:lnTo>
                      <a:pt x="1074" y="923"/>
                    </a:lnTo>
                    <a:lnTo>
                      <a:pt x="969" y="774"/>
                    </a:lnTo>
                    <a:lnTo>
                      <a:pt x="915" y="8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11" name="Freeform 10"/>
              <p:cNvSpPr>
                <a:spLocks noChangeArrowheads="1"/>
              </p:cNvSpPr>
              <p:nvPr/>
            </p:nvSpPr>
            <p:spPr bwMode="auto">
              <a:xfrm rot="420000">
                <a:off x="1053" y="2339"/>
                <a:ext cx="65" cy="69"/>
              </a:xfrm>
              <a:custGeom>
                <a:avLst/>
                <a:gdLst>
                  <a:gd name="T0" fmla="*/ 0 w 306"/>
                  <a:gd name="T1" fmla="*/ 0 h 316"/>
                  <a:gd name="T2" fmla="*/ 0 w 306"/>
                  <a:gd name="T3" fmla="*/ 0 h 316"/>
                  <a:gd name="T4" fmla="*/ 0 w 306"/>
                  <a:gd name="T5" fmla="*/ 0 h 316"/>
                  <a:gd name="T6" fmla="*/ 0 w 306"/>
                  <a:gd name="T7" fmla="*/ 0 h 316"/>
                  <a:gd name="T8" fmla="*/ 0 w 306"/>
                  <a:gd name="T9" fmla="*/ 0 h 316"/>
                  <a:gd name="T10" fmla="*/ 0 w 306"/>
                  <a:gd name="T11" fmla="*/ 0 h 316"/>
                  <a:gd name="T12" fmla="*/ 0 w 306"/>
                  <a:gd name="T13" fmla="*/ 0 h 316"/>
                  <a:gd name="T14" fmla="*/ 0 w 306"/>
                  <a:gd name="T15" fmla="*/ 0 h 316"/>
                  <a:gd name="T16" fmla="*/ 0 w 306"/>
                  <a:gd name="T17" fmla="*/ 0 h 316"/>
                  <a:gd name="T18" fmla="*/ 0 w 306"/>
                  <a:gd name="T19" fmla="*/ 0 h 316"/>
                  <a:gd name="T20" fmla="*/ 0 w 306"/>
                  <a:gd name="T21" fmla="*/ 0 h 316"/>
                  <a:gd name="T22" fmla="*/ 0 w 306"/>
                  <a:gd name="T23" fmla="*/ 0 h 316"/>
                  <a:gd name="T24" fmla="*/ 0 w 306"/>
                  <a:gd name="T25" fmla="*/ 0 h 316"/>
                  <a:gd name="T26" fmla="*/ 0 w 306"/>
                  <a:gd name="T27" fmla="*/ 0 h 316"/>
                  <a:gd name="T28" fmla="*/ 0 w 306"/>
                  <a:gd name="T29" fmla="*/ 0 h 316"/>
                  <a:gd name="T30" fmla="*/ 0 w 306"/>
                  <a:gd name="T31" fmla="*/ 0 h 316"/>
                  <a:gd name="T32" fmla="*/ 0 w 306"/>
                  <a:gd name="T33" fmla="*/ 0 h 316"/>
                  <a:gd name="T34" fmla="*/ 0 w 306"/>
                  <a:gd name="T35" fmla="*/ 0 h 316"/>
                  <a:gd name="T36" fmla="*/ 0 w 306"/>
                  <a:gd name="T37" fmla="*/ 0 h 316"/>
                  <a:gd name="T38" fmla="*/ 0 w 306"/>
                  <a:gd name="T39" fmla="*/ 0 h 316"/>
                  <a:gd name="T40" fmla="*/ 0 w 306"/>
                  <a:gd name="T41" fmla="*/ 0 h 3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06"/>
                  <a:gd name="T64" fmla="*/ 0 h 316"/>
                  <a:gd name="T65" fmla="*/ 306 w 306"/>
                  <a:gd name="T66" fmla="*/ 316 h 31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06" h="316">
                    <a:moveTo>
                      <a:pt x="234" y="316"/>
                    </a:moveTo>
                    <a:lnTo>
                      <a:pt x="194" y="269"/>
                    </a:lnTo>
                    <a:lnTo>
                      <a:pt x="0" y="207"/>
                    </a:lnTo>
                    <a:lnTo>
                      <a:pt x="15" y="201"/>
                    </a:lnTo>
                    <a:lnTo>
                      <a:pt x="30" y="193"/>
                    </a:lnTo>
                    <a:lnTo>
                      <a:pt x="45" y="186"/>
                    </a:lnTo>
                    <a:lnTo>
                      <a:pt x="61" y="179"/>
                    </a:lnTo>
                    <a:lnTo>
                      <a:pt x="76" y="172"/>
                    </a:lnTo>
                    <a:lnTo>
                      <a:pt x="91" y="164"/>
                    </a:lnTo>
                    <a:lnTo>
                      <a:pt x="106" y="156"/>
                    </a:lnTo>
                    <a:lnTo>
                      <a:pt x="121" y="147"/>
                    </a:lnTo>
                    <a:lnTo>
                      <a:pt x="145" y="132"/>
                    </a:lnTo>
                    <a:lnTo>
                      <a:pt x="168" y="116"/>
                    </a:lnTo>
                    <a:lnTo>
                      <a:pt x="192" y="100"/>
                    </a:lnTo>
                    <a:lnTo>
                      <a:pt x="216" y="81"/>
                    </a:lnTo>
                    <a:lnTo>
                      <a:pt x="239" y="62"/>
                    </a:lnTo>
                    <a:lnTo>
                      <a:pt x="261" y="44"/>
                    </a:lnTo>
                    <a:lnTo>
                      <a:pt x="283" y="22"/>
                    </a:lnTo>
                    <a:lnTo>
                      <a:pt x="306" y="0"/>
                    </a:lnTo>
                    <a:lnTo>
                      <a:pt x="291" y="241"/>
                    </a:lnTo>
                    <a:lnTo>
                      <a:pt x="234" y="316"/>
                    </a:lnTo>
                    <a:close/>
                  </a:path>
                </a:pathLst>
              </a:custGeom>
              <a:solidFill>
                <a:srgbClr val="D8E0E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12" name="Freeform 11"/>
              <p:cNvSpPr>
                <a:spLocks noChangeArrowheads="1"/>
              </p:cNvSpPr>
              <p:nvPr/>
            </p:nvSpPr>
            <p:spPr bwMode="auto">
              <a:xfrm rot="420000">
                <a:off x="960" y="2282"/>
                <a:ext cx="183" cy="105"/>
              </a:xfrm>
              <a:custGeom>
                <a:avLst/>
                <a:gdLst>
                  <a:gd name="T0" fmla="*/ 0 w 855"/>
                  <a:gd name="T1" fmla="*/ 0 h 485"/>
                  <a:gd name="T2" fmla="*/ 0 w 855"/>
                  <a:gd name="T3" fmla="*/ 0 h 485"/>
                  <a:gd name="T4" fmla="*/ 0 w 855"/>
                  <a:gd name="T5" fmla="*/ 0 h 485"/>
                  <a:gd name="T6" fmla="*/ 0 w 855"/>
                  <a:gd name="T7" fmla="*/ 0 h 485"/>
                  <a:gd name="T8" fmla="*/ 0 w 855"/>
                  <a:gd name="T9" fmla="*/ 0 h 485"/>
                  <a:gd name="T10" fmla="*/ 0 w 855"/>
                  <a:gd name="T11" fmla="*/ 0 h 485"/>
                  <a:gd name="T12" fmla="*/ 0 w 855"/>
                  <a:gd name="T13" fmla="*/ 0 h 485"/>
                  <a:gd name="T14" fmla="*/ 0 w 855"/>
                  <a:gd name="T15" fmla="*/ 0 h 485"/>
                  <a:gd name="T16" fmla="*/ 0 w 855"/>
                  <a:gd name="T17" fmla="*/ 0 h 485"/>
                  <a:gd name="T18" fmla="*/ 0 w 855"/>
                  <a:gd name="T19" fmla="*/ 0 h 485"/>
                  <a:gd name="T20" fmla="*/ 0 w 855"/>
                  <a:gd name="T21" fmla="*/ 0 h 485"/>
                  <a:gd name="T22" fmla="*/ 0 w 855"/>
                  <a:gd name="T23" fmla="*/ 0 h 485"/>
                  <a:gd name="T24" fmla="*/ 0 w 855"/>
                  <a:gd name="T25" fmla="*/ 0 h 485"/>
                  <a:gd name="T26" fmla="*/ 0 w 855"/>
                  <a:gd name="T27" fmla="*/ 0 h 485"/>
                  <a:gd name="T28" fmla="*/ 0 w 855"/>
                  <a:gd name="T29" fmla="*/ 0 h 485"/>
                  <a:gd name="T30" fmla="*/ 0 w 855"/>
                  <a:gd name="T31" fmla="*/ 0 h 485"/>
                  <a:gd name="T32" fmla="*/ 0 w 855"/>
                  <a:gd name="T33" fmla="*/ 0 h 485"/>
                  <a:gd name="T34" fmla="*/ 0 w 855"/>
                  <a:gd name="T35" fmla="*/ 0 h 485"/>
                  <a:gd name="T36" fmla="*/ 0 w 855"/>
                  <a:gd name="T37" fmla="*/ 0 h 485"/>
                  <a:gd name="T38" fmla="*/ 0 w 855"/>
                  <a:gd name="T39" fmla="*/ 0 h 485"/>
                  <a:gd name="T40" fmla="*/ 0 w 855"/>
                  <a:gd name="T41" fmla="*/ 0 h 485"/>
                  <a:gd name="T42" fmla="*/ 0 w 855"/>
                  <a:gd name="T43" fmla="*/ 0 h 485"/>
                  <a:gd name="T44" fmla="*/ 0 w 855"/>
                  <a:gd name="T45" fmla="*/ 0 h 485"/>
                  <a:gd name="T46" fmla="*/ 0 w 855"/>
                  <a:gd name="T47" fmla="*/ 0 h 485"/>
                  <a:gd name="T48" fmla="*/ 0 w 855"/>
                  <a:gd name="T49" fmla="*/ 0 h 485"/>
                  <a:gd name="T50" fmla="*/ 0 w 855"/>
                  <a:gd name="T51" fmla="*/ 0 h 485"/>
                  <a:gd name="T52" fmla="*/ 0 w 855"/>
                  <a:gd name="T53" fmla="*/ 0 h 485"/>
                  <a:gd name="T54" fmla="*/ 0 w 855"/>
                  <a:gd name="T55" fmla="*/ 0 h 485"/>
                  <a:gd name="T56" fmla="*/ 0 w 855"/>
                  <a:gd name="T57" fmla="*/ 0 h 485"/>
                  <a:gd name="T58" fmla="*/ 0 w 855"/>
                  <a:gd name="T59" fmla="*/ 0 h 485"/>
                  <a:gd name="T60" fmla="*/ 0 w 855"/>
                  <a:gd name="T61" fmla="*/ 0 h 485"/>
                  <a:gd name="T62" fmla="*/ 0 w 855"/>
                  <a:gd name="T63" fmla="*/ 0 h 485"/>
                  <a:gd name="T64" fmla="*/ 0 w 855"/>
                  <a:gd name="T65" fmla="*/ 0 h 485"/>
                  <a:gd name="T66" fmla="*/ 0 w 855"/>
                  <a:gd name="T67" fmla="*/ 0 h 485"/>
                  <a:gd name="T68" fmla="*/ 0 w 855"/>
                  <a:gd name="T69" fmla="*/ 0 h 485"/>
                  <a:gd name="T70" fmla="*/ 0 w 855"/>
                  <a:gd name="T71" fmla="*/ 0 h 485"/>
                  <a:gd name="T72" fmla="*/ 0 w 855"/>
                  <a:gd name="T73" fmla="*/ 0 h 485"/>
                  <a:gd name="T74" fmla="*/ 0 w 855"/>
                  <a:gd name="T75" fmla="*/ 0 h 485"/>
                  <a:gd name="T76" fmla="*/ 0 w 855"/>
                  <a:gd name="T77" fmla="*/ 0 h 485"/>
                  <a:gd name="T78" fmla="*/ 0 w 855"/>
                  <a:gd name="T79" fmla="*/ 0 h 485"/>
                  <a:gd name="T80" fmla="*/ 0 w 855"/>
                  <a:gd name="T81" fmla="*/ 0 h 48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55"/>
                  <a:gd name="T124" fmla="*/ 0 h 485"/>
                  <a:gd name="T125" fmla="*/ 855 w 855"/>
                  <a:gd name="T126" fmla="*/ 485 h 48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55" h="485">
                    <a:moveTo>
                      <a:pt x="849" y="2"/>
                    </a:moveTo>
                    <a:lnTo>
                      <a:pt x="834" y="16"/>
                    </a:lnTo>
                    <a:lnTo>
                      <a:pt x="819" y="32"/>
                    </a:lnTo>
                    <a:lnTo>
                      <a:pt x="803" y="48"/>
                    </a:lnTo>
                    <a:lnTo>
                      <a:pt x="785" y="64"/>
                    </a:lnTo>
                    <a:lnTo>
                      <a:pt x="767" y="80"/>
                    </a:lnTo>
                    <a:lnTo>
                      <a:pt x="749" y="96"/>
                    </a:lnTo>
                    <a:lnTo>
                      <a:pt x="730" y="112"/>
                    </a:lnTo>
                    <a:lnTo>
                      <a:pt x="709" y="130"/>
                    </a:lnTo>
                    <a:lnTo>
                      <a:pt x="687" y="146"/>
                    </a:lnTo>
                    <a:lnTo>
                      <a:pt x="664" y="163"/>
                    </a:lnTo>
                    <a:lnTo>
                      <a:pt x="642" y="181"/>
                    </a:lnTo>
                    <a:lnTo>
                      <a:pt x="616" y="197"/>
                    </a:lnTo>
                    <a:lnTo>
                      <a:pt x="591" y="214"/>
                    </a:lnTo>
                    <a:lnTo>
                      <a:pt x="566" y="232"/>
                    </a:lnTo>
                    <a:lnTo>
                      <a:pt x="537" y="248"/>
                    </a:lnTo>
                    <a:lnTo>
                      <a:pt x="509" y="265"/>
                    </a:lnTo>
                    <a:lnTo>
                      <a:pt x="487" y="278"/>
                    </a:lnTo>
                    <a:lnTo>
                      <a:pt x="463" y="291"/>
                    </a:lnTo>
                    <a:lnTo>
                      <a:pt x="440" y="303"/>
                    </a:lnTo>
                    <a:lnTo>
                      <a:pt x="418" y="315"/>
                    </a:lnTo>
                    <a:lnTo>
                      <a:pt x="394" y="328"/>
                    </a:lnTo>
                    <a:lnTo>
                      <a:pt x="372" y="339"/>
                    </a:lnTo>
                    <a:lnTo>
                      <a:pt x="349" y="350"/>
                    </a:lnTo>
                    <a:lnTo>
                      <a:pt x="327" y="361"/>
                    </a:lnTo>
                    <a:lnTo>
                      <a:pt x="304" y="371"/>
                    </a:lnTo>
                    <a:lnTo>
                      <a:pt x="282" y="382"/>
                    </a:lnTo>
                    <a:lnTo>
                      <a:pt x="260" y="392"/>
                    </a:lnTo>
                    <a:lnTo>
                      <a:pt x="237" y="401"/>
                    </a:lnTo>
                    <a:lnTo>
                      <a:pt x="216" y="409"/>
                    </a:lnTo>
                    <a:lnTo>
                      <a:pt x="194" y="418"/>
                    </a:lnTo>
                    <a:lnTo>
                      <a:pt x="173" y="427"/>
                    </a:lnTo>
                    <a:lnTo>
                      <a:pt x="152" y="434"/>
                    </a:lnTo>
                    <a:lnTo>
                      <a:pt x="131" y="441"/>
                    </a:lnTo>
                    <a:lnTo>
                      <a:pt x="112" y="449"/>
                    </a:lnTo>
                    <a:lnTo>
                      <a:pt x="92" y="456"/>
                    </a:lnTo>
                    <a:lnTo>
                      <a:pt x="73" y="462"/>
                    </a:lnTo>
                    <a:lnTo>
                      <a:pt x="54" y="467"/>
                    </a:lnTo>
                    <a:lnTo>
                      <a:pt x="36" y="472"/>
                    </a:lnTo>
                    <a:lnTo>
                      <a:pt x="18" y="476"/>
                    </a:lnTo>
                    <a:lnTo>
                      <a:pt x="0" y="481"/>
                    </a:lnTo>
                    <a:lnTo>
                      <a:pt x="28" y="483"/>
                    </a:lnTo>
                    <a:lnTo>
                      <a:pt x="57" y="485"/>
                    </a:lnTo>
                    <a:lnTo>
                      <a:pt x="85" y="485"/>
                    </a:lnTo>
                    <a:lnTo>
                      <a:pt x="115" y="485"/>
                    </a:lnTo>
                    <a:lnTo>
                      <a:pt x="142" y="483"/>
                    </a:lnTo>
                    <a:lnTo>
                      <a:pt x="170" y="481"/>
                    </a:lnTo>
                    <a:lnTo>
                      <a:pt x="198" y="478"/>
                    </a:lnTo>
                    <a:lnTo>
                      <a:pt x="227" y="473"/>
                    </a:lnTo>
                    <a:lnTo>
                      <a:pt x="254" y="467"/>
                    </a:lnTo>
                    <a:lnTo>
                      <a:pt x="281" y="462"/>
                    </a:lnTo>
                    <a:lnTo>
                      <a:pt x="306" y="456"/>
                    </a:lnTo>
                    <a:lnTo>
                      <a:pt x="333" y="449"/>
                    </a:lnTo>
                    <a:lnTo>
                      <a:pt x="358" y="440"/>
                    </a:lnTo>
                    <a:lnTo>
                      <a:pt x="382" y="433"/>
                    </a:lnTo>
                    <a:lnTo>
                      <a:pt x="406" y="422"/>
                    </a:lnTo>
                    <a:lnTo>
                      <a:pt x="430" y="414"/>
                    </a:lnTo>
                    <a:lnTo>
                      <a:pt x="449" y="406"/>
                    </a:lnTo>
                    <a:lnTo>
                      <a:pt x="467" y="398"/>
                    </a:lnTo>
                    <a:lnTo>
                      <a:pt x="487" y="389"/>
                    </a:lnTo>
                    <a:lnTo>
                      <a:pt x="503" y="380"/>
                    </a:lnTo>
                    <a:lnTo>
                      <a:pt x="519" y="371"/>
                    </a:lnTo>
                    <a:lnTo>
                      <a:pt x="536" y="363"/>
                    </a:lnTo>
                    <a:lnTo>
                      <a:pt x="551" y="354"/>
                    </a:lnTo>
                    <a:lnTo>
                      <a:pt x="566" y="345"/>
                    </a:lnTo>
                    <a:lnTo>
                      <a:pt x="593" y="328"/>
                    </a:lnTo>
                    <a:lnTo>
                      <a:pt x="618" y="309"/>
                    </a:lnTo>
                    <a:lnTo>
                      <a:pt x="643" y="290"/>
                    </a:lnTo>
                    <a:lnTo>
                      <a:pt x="669" y="271"/>
                    </a:lnTo>
                    <a:lnTo>
                      <a:pt x="691" y="251"/>
                    </a:lnTo>
                    <a:lnTo>
                      <a:pt x="714" y="230"/>
                    </a:lnTo>
                    <a:lnTo>
                      <a:pt x="736" y="208"/>
                    </a:lnTo>
                    <a:lnTo>
                      <a:pt x="755" y="187"/>
                    </a:lnTo>
                    <a:lnTo>
                      <a:pt x="773" y="165"/>
                    </a:lnTo>
                    <a:lnTo>
                      <a:pt x="791" y="141"/>
                    </a:lnTo>
                    <a:lnTo>
                      <a:pt x="806" y="118"/>
                    </a:lnTo>
                    <a:lnTo>
                      <a:pt x="819" y="95"/>
                    </a:lnTo>
                    <a:lnTo>
                      <a:pt x="831" y="72"/>
                    </a:lnTo>
                    <a:lnTo>
                      <a:pt x="842" y="48"/>
                    </a:lnTo>
                    <a:lnTo>
                      <a:pt x="849" y="24"/>
                    </a:lnTo>
                    <a:lnTo>
                      <a:pt x="855" y="0"/>
                    </a:lnTo>
                    <a:lnTo>
                      <a:pt x="849" y="2"/>
                    </a:lnTo>
                    <a:close/>
                  </a:path>
                </a:pathLst>
              </a:custGeom>
              <a:solidFill>
                <a:srgbClr val="D8E0E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13" name="Freeform 12"/>
              <p:cNvSpPr>
                <a:spLocks noChangeArrowheads="1"/>
              </p:cNvSpPr>
              <p:nvPr/>
            </p:nvSpPr>
            <p:spPr bwMode="auto">
              <a:xfrm rot="420000">
                <a:off x="927" y="2282"/>
                <a:ext cx="87" cy="89"/>
              </a:xfrm>
              <a:custGeom>
                <a:avLst/>
                <a:gdLst>
                  <a:gd name="T0" fmla="*/ 0 w 408"/>
                  <a:gd name="T1" fmla="*/ 0 h 409"/>
                  <a:gd name="T2" fmla="*/ 0 w 408"/>
                  <a:gd name="T3" fmla="*/ 0 h 409"/>
                  <a:gd name="T4" fmla="*/ 0 w 408"/>
                  <a:gd name="T5" fmla="*/ 0 h 409"/>
                  <a:gd name="T6" fmla="*/ 0 w 408"/>
                  <a:gd name="T7" fmla="*/ 0 h 409"/>
                  <a:gd name="T8" fmla="*/ 0 w 408"/>
                  <a:gd name="T9" fmla="*/ 0 h 409"/>
                  <a:gd name="T10" fmla="*/ 0 w 408"/>
                  <a:gd name="T11" fmla="*/ 0 h 409"/>
                  <a:gd name="T12" fmla="*/ 0 w 408"/>
                  <a:gd name="T13" fmla="*/ 0 h 409"/>
                  <a:gd name="T14" fmla="*/ 0 w 408"/>
                  <a:gd name="T15" fmla="*/ 0 h 409"/>
                  <a:gd name="T16" fmla="*/ 0 w 408"/>
                  <a:gd name="T17" fmla="*/ 0 h 409"/>
                  <a:gd name="T18" fmla="*/ 0 w 408"/>
                  <a:gd name="T19" fmla="*/ 0 h 409"/>
                  <a:gd name="T20" fmla="*/ 0 w 408"/>
                  <a:gd name="T21" fmla="*/ 0 h 409"/>
                  <a:gd name="T22" fmla="*/ 0 w 408"/>
                  <a:gd name="T23" fmla="*/ 0 h 409"/>
                  <a:gd name="T24" fmla="*/ 0 w 408"/>
                  <a:gd name="T25" fmla="*/ 0 h 409"/>
                  <a:gd name="T26" fmla="*/ 0 w 408"/>
                  <a:gd name="T27" fmla="*/ 0 h 409"/>
                  <a:gd name="T28" fmla="*/ 0 w 408"/>
                  <a:gd name="T29" fmla="*/ 0 h 409"/>
                  <a:gd name="T30" fmla="*/ 0 w 408"/>
                  <a:gd name="T31" fmla="*/ 0 h 409"/>
                  <a:gd name="T32" fmla="*/ 0 w 408"/>
                  <a:gd name="T33" fmla="*/ 0 h 409"/>
                  <a:gd name="T34" fmla="*/ 0 w 408"/>
                  <a:gd name="T35" fmla="*/ 0 h 409"/>
                  <a:gd name="T36" fmla="*/ 0 w 408"/>
                  <a:gd name="T37" fmla="*/ 0 h 409"/>
                  <a:gd name="T38" fmla="*/ 0 w 408"/>
                  <a:gd name="T39" fmla="*/ 0 h 409"/>
                  <a:gd name="T40" fmla="*/ 0 w 408"/>
                  <a:gd name="T41" fmla="*/ 0 h 409"/>
                  <a:gd name="T42" fmla="*/ 0 w 408"/>
                  <a:gd name="T43" fmla="*/ 0 h 409"/>
                  <a:gd name="T44" fmla="*/ 0 w 408"/>
                  <a:gd name="T45" fmla="*/ 0 h 409"/>
                  <a:gd name="T46" fmla="*/ 0 w 408"/>
                  <a:gd name="T47" fmla="*/ 0 h 409"/>
                  <a:gd name="T48" fmla="*/ 0 w 408"/>
                  <a:gd name="T49" fmla="*/ 0 h 409"/>
                  <a:gd name="T50" fmla="*/ 0 w 408"/>
                  <a:gd name="T51" fmla="*/ 0 h 409"/>
                  <a:gd name="T52" fmla="*/ 0 w 408"/>
                  <a:gd name="T53" fmla="*/ 0 h 409"/>
                  <a:gd name="T54" fmla="*/ 0 w 408"/>
                  <a:gd name="T55" fmla="*/ 0 h 409"/>
                  <a:gd name="T56" fmla="*/ 0 w 408"/>
                  <a:gd name="T57" fmla="*/ 0 h 409"/>
                  <a:gd name="T58" fmla="*/ 0 w 408"/>
                  <a:gd name="T59" fmla="*/ 0 h 409"/>
                  <a:gd name="T60" fmla="*/ 0 w 408"/>
                  <a:gd name="T61" fmla="*/ 0 h 409"/>
                  <a:gd name="T62" fmla="*/ 0 w 408"/>
                  <a:gd name="T63" fmla="*/ 0 h 409"/>
                  <a:gd name="T64" fmla="*/ 0 w 408"/>
                  <a:gd name="T65" fmla="*/ 0 h 409"/>
                  <a:gd name="T66" fmla="*/ 0 w 408"/>
                  <a:gd name="T67" fmla="*/ 0 h 4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8"/>
                  <a:gd name="T103" fmla="*/ 0 h 409"/>
                  <a:gd name="T104" fmla="*/ 408 w 408"/>
                  <a:gd name="T105" fmla="*/ 409 h 4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8" h="409">
                    <a:moveTo>
                      <a:pt x="408" y="0"/>
                    </a:moveTo>
                    <a:lnTo>
                      <a:pt x="372" y="25"/>
                    </a:lnTo>
                    <a:lnTo>
                      <a:pt x="335" y="53"/>
                    </a:lnTo>
                    <a:lnTo>
                      <a:pt x="299" y="80"/>
                    </a:lnTo>
                    <a:lnTo>
                      <a:pt x="261" y="110"/>
                    </a:lnTo>
                    <a:lnTo>
                      <a:pt x="226" y="139"/>
                    </a:lnTo>
                    <a:lnTo>
                      <a:pt x="191" y="168"/>
                    </a:lnTo>
                    <a:lnTo>
                      <a:pt x="157" y="197"/>
                    </a:lnTo>
                    <a:lnTo>
                      <a:pt x="126" y="225"/>
                    </a:lnTo>
                    <a:lnTo>
                      <a:pt x="97" y="252"/>
                    </a:lnTo>
                    <a:lnTo>
                      <a:pt x="72" y="277"/>
                    </a:lnTo>
                    <a:lnTo>
                      <a:pt x="48" y="302"/>
                    </a:lnTo>
                    <a:lnTo>
                      <a:pt x="30" y="324"/>
                    </a:lnTo>
                    <a:lnTo>
                      <a:pt x="15" y="344"/>
                    </a:lnTo>
                    <a:lnTo>
                      <a:pt x="5" y="361"/>
                    </a:lnTo>
                    <a:lnTo>
                      <a:pt x="0" y="376"/>
                    </a:lnTo>
                    <a:lnTo>
                      <a:pt x="0" y="386"/>
                    </a:lnTo>
                    <a:lnTo>
                      <a:pt x="6" y="395"/>
                    </a:lnTo>
                    <a:lnTo>
                      <a:pt x="15" y="402"/>
                    </a:lnTo>
                    <a:lnTo>
                      <a:pt x="27" y="406"/>
                    </a:lnTo>
                    <a:lnTo>
                      <a:pt x="42" y="409"/>
                    </a:lnTo>
                    <a:lnTo>
                      <a:pt x="60" y="409"/>
                    </a:lnTo>
                    <a:lnTo>
                      <a:pt x="81" y="408"/>
                    </a:lnTo>
                    <a:lnTo>
                      <a:pt x="103" y="405"/>
                    </a:lnTo>
                    <a:lnTo>
                      <a:pt x="127" y="401"/>
                    </a:lnTo>
                    <a:lnTo>
                      <a:pt x="152" y="395"/>
                    </a:lnTo>
                    <a:lnTo>
                      <a:pt x="181" y="388"/>
                    </a:lnTo>
                    <a:lnTo>
                      <a:pt x="209" y="380"/>
                    </a:lnTo>
                    <a:lnTo>
                      <a:pt x="239" y="370"/>
                    </a:lnTo>
                    <a:lnTo>
                      <a:pt x="270" y="360"/>
                    </a:lnTo>
                    <a:lnTo>
                      <a:pt x="302" y="350"/>
                    </a:lnTo>
                    <a:lnTo>
                      <a:pt x="333" y="337"/>
                    </a:lnTo>
                    <a:lnTo>
                      <a:pt x="364" y="325"/>
                    </a:lnTo>
                    <a:lnTo>
                      <a:pt x="408" y="0"/>
                    </a:lnTo>
                    <a:close/>
                  </a:path>
                </a:pathLst>
              </a:custGeom>
              <a:solidFill>
                <a:srgbClr val="D8E0E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14" name="Freeform 13"/>
              <p:cNvSpPr>
                <a:spLocks noChangeArrowheads="1"/>
              </p:cNvSpPr>
              <p:nvPr/>
            </p:nvSpPr>
            <p:spPr bwMode="auto">
              <a:xfrm rot="420000">
                <a:off x="1013" y="2299"/>
                <a:ext cx="13" cy="58"/>
              </a:xfrm>
              <a:custGeom>
                <a:avLst/>
                <a:gdLst>
                  <a:gd name="T0" fmla="*/ 0 w 59"/>
                  <a:gd name="T1" fmla="*/ 0 h 267"/>
                  <a:gd name="T2" fmla="*/ 0 w 59"/>
                  <a:gd name="T3" fmla="*/ 0 h 267"/>
                  <a:gd name="T4" fmla="*/ 0 w 59"/>
                  <a:gd name="T5" fmla="*/ 0 h 267"/>
                  <a:gd name="T6" fmla="*/ 0 w 59"/>
                  <a:gd name="T7" fmla="*/ 0 h 267"/>
                  <a:gd name="T8" fmla="*/ 0 w 59"/>
                  <a:gd name="T9" fmla="*/ 0 h 267"/>
                  <a:gd name="T10" fmla="*/ 0 w 59"/>
                  <a:gd name="T11" fmla="*/ 0 h 267"/>
                  <a:gd name="T12" fmla="*/ 0 w 59"/>
                  <a:gd name="T13" fmla="*/ 0 h 267"/>
                  <a:gd name="T14" fmla="*/ 0 w 59"/>
                  <a:gd name="T15" fmla="*/ 0 h 267"/>
                  <a:gd name="T16" fmla="*/ 0 w 59"/>
                  <a:gd name="T17" fmla="*/ 0 h 267"/>
                  <a:gd name="T18" fmla="*/ 0 w 59"/>
                  <a:gd name="T19" fmla="*/ 0 h 267"/>
                  <a:gd name="T20" fmla="*/ 0 w 59"/>
                  <a:gd name="T21" fmla="*/ 0 h 2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
                  <a:gd name="T34" fmla="*/ 0 h 267"/>
                  <a:gd name="T35" fmla="*/ 59 w 59"/>
                  <a:gd name="T36" fmla="*/ 267 h 2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 h="267">
                    <a:moveTo>
                      <a:pt x="59" y="241"/>
                    </a:moveTo>
                    <a:lnTo>
                      <a:pt x="52" y="244"/>
                    </a:lnTo>
                    <a:lnTo>
                      <a:pt x="45" y="247"/>
                    </a:lnTo>
                    <a:lnTo>
                      <a:pt x="37" y="251"/>
                    </a:lnTo>
                    <a:lnTo>
                      <a:pt x="30" y="254"/>
                    </a:lnTo>
                    <a:lnTo>
                      <a:pt x="22" y="257"/>
                    </a:lnTo>
                    <a:lnTo>
                      <a:pt x="15" y="260"/>
                    </a:lnTo>
                    <a:lnTo>
                      <a:pt x="7" y="265"/>
                    </a:lnTo>
                    <a:lnTo>
                      <a:pt x="0" y="267"/>
                    </a:lnTo>
                    <a:lnTo>
                      <a:pt x="31" y="0"/>
                    </a:lnTo>
                    <a:lnTo>
                      <a:pt x="59" y="241"/>
                    </a:lnTo>
                    <a:close/>
                  </a:path>
                </a:pathLst>
              </a:custGeom>
              <a:solidFill>
                <a:srgbClr val="D8E0E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15" name="Freeform 14"/>
              <p:cNvSpPr>
                <a:spLocks noChangeArrowheads="1"/>
              </p:cNvSpPr>
              <p:nvPr/>
            </p:nvSpPr>
            <p:spPr bwMode="auto">
              <a:xfrm rot="420000">
                <a:off x="1057" y="2327"/>
                <a:ext cx="10" cy="10"/>
              </a:xfrm>
              <a:custGeom>
                <a:avLst/>
                <a:gdLst>
                  <a:gd name="T0" fmla="*/ 0 w 46"/>
                  <a:gd name="T1" fmla="*/ 0 h 45"/>
                  <a:gd name="T2" fmla="*/ 0 w 46"/>
                  <a:gd name="T3" fmla="*/ 0 h 45"/>
                  <a:gd name="T4" fmla="*/ 0 w 46"/>
                  <a:gd name="T5" fmla="*/ 0 h 45"/>
                  <a:gd name="T6" fmla="*/ 0 w 46"/>
                  <a:gd name="T7" fmla="*/ 0 h 45"/>
                  <a:gd name="T8" fmla="*/ 0 w 46"/>
                  <a:gd name="T9" fmla="*/ 0 h 45"/>
                  <a:gd name="T10" fmla="*/ 0 w 46"/>
                  <a:gd name="T11" fmla="*/ 0 h 45"/>
                  <a:gd name="T12" fmla="*/ 0 w 46"/>
                  <a:gd name="T13" fmla="*/ 0 h 45"/>
                  <a:gd name="T14" fmla="*/ 0 w 46"/>
                  <a:gd name="T15" fmla="*/ 0 h 45"/>
                  <a:gd name="T16" fmla="*/ 0 w 46"/>
                  <a:gd name="T17" fmla="*/ 0 h 45"/>
                  <a:gd name="T18" fmla="*/ 0 w 46"/>
                  <a:gd name="T19" fmla="*/ 0 h 45"/>
                  <a:gd name="T20" fmla="*/ 0 w 46"/>
                  <a:gd name="T21" fmla="*/ 0 h 45"/>
                  <a:gd name="T22" fmla="*/ 0 w 46"/>
                  <a:gd name="T23" fmla="*/ 0 h 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6"/>
                  <a:gd name="T37" fmla="*/ 0 h 45"/>
                  <a:gd name="T38" fmla="*/ 46 w 46"/>
                  <a:gd name="T39" fmla="*/ 45 h 4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6" h="45">
                    <a:moveTo>
                      <a:pt x="46" y="28"/>
                    </a:moveTo>
                    <a:lnTo>
                      <a:pt x="45" y="29"/>
                    </a:lnTo>
                    <a:lnTo>
                      <a:pt x="42" y="32"/>
                    </a:lnTo>
                    <a:lnTo>
                      <a:pt x="39" y="34"/>
                    </a:lnTo>
                    <a:lnTo>
                      <a:pt x="36" y="37"/>
                    </a:lnTo>
                    <a:lnTo>
                      <a:pt x="31" y="38"/>
                    </a:lnTo>
                    <a:lnTo>
                      <a:pt x="28" y="41"/>
                    </a:lnTo>
                    <a:lnTo>
                      <a:pt x="24" y="42"/>
                    </a:lnTo>
                    <a:lnTo>
                      <a:pt x="19" y="45"/>
                    </a:lnTo>
                    <a:lnTo>
                      <a:pt x="0" y="15"/>
                    </a:lnTo>
                    <a:lnTo>
                      <a:pt x="28" y="0"/>
                    </a:lnTo>
                    <a:lnTo>
                      <a:pt x="46" y="28"/>
                    </a:lnTo>
                    <a:close/>
                  </a:path>
                </a:pathLst>
              </a:custGeom>
              <a:solidFill>
                <a:srgbClr val="D8E0E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16" name="Freeform 15"/>
              <p:cNvSpPr>
                <a:spLocks noChangeArrowheads="1"/>
              </p:cNvSpPr>
              <p:nvPr/>
            </p:nvSpPr>
            <p:spPr bwMode="auto">
              <a:xfrm rot="420000" flipH="1">
                <a:off x="1024" y="2283"/>
                <a:ext cx="75" cy="72"/>
              </a:xfrm>
              <a:custGeom>
                <a:avLst/>
                <a:gdLst>
                  <a:gd name="T0" fmla="*/ 0 w 349"/>
                  <a:gd name="T1" fmla="*/ 0 h 332"/>
                  <a:gd name="T2" fmla="*/ 0 w 349"/>
                  <a:gd name="T3" fmla="*/ 0 h 332"/>
                  <a:gd name="T4" fmla="*/ 0 w 349"/>
                  <a:gd name="T5" fmla="*/ 0 h 332"/>
                  <a:gd name="T6" fmla="*/ 0 w 349"/>
                  <a:gd name="T7" fmla="*/ 0 h 332"/>
                  <a:gd name="T8" fmla="*/ 0 w 349"/>
                  <a:gd name="T9" fmla="*/ 0 h 332"/>
                  <a:gd name="T10" fmla="*/ 0 w 349"/>
                  <a:gd name="T11" fmla="*/ 0 h 332"/>
                  <a:gd name="T12" fmla="*/ 0 w 349"/>
                  <a:gd name="T13" fmla="*/ 0 h 332"/>
                  <a:gd name="T14" fmla="*/ 0 w 349"/>
                  <a:gd name="T15" fmla="*/ 0 h 332"/>
                  <a:gd name="T16" fmla="*/ 0 w 349"/>
                  <a:gd name="T17" fmla="*/ 0 h 332"/>
                  <a:gd name="T18" fmla="*/ 0 w 349"/>
                  <a:gd name="T19" fmla="*/ 0 h 332"/>
                  <a:gd name="T20" fmla="*/ 0 w 349"/>
                  <a:gd name="T21" fmla="*/ 0 h 332"/>
                  <a:gd name="T22" fmla="*/ 0 w 349"/>
                  <a:gd name="T23" fmla="*/ 0 h 332"/>
                  <a:gd name="T24" fmla="*/ 0 w 349"/>
                  <a:gd name="T25" fmla="*/ 0 h 332"/>
                  <a:gd name="T26" fmla="*/ 0 w 349"/>
                  <a:gd name="T27" fmla="*/ 0 h 332"/>
                  <a:gd name="T28" fmla="*/ 0 w 349"/>
                  <a:gd name="T29" fmla="*/ 0 h 332"/>
                  <a:gd name="T30" fmla="*/ 0 w 349"/>
                  <a:gd name="T31" fmla="*/ 0 h 332"/>
                  <a:gd name="T32" fmla="*/ 0 w 349"/>
                  <a:gd name="T33" fmla="*/ 0 h 332"/>
                  <a:gd name="T34" fmla="*/ 0 w 349"/>
                  <a:gd name="T35" fmla="*/ 0 h 332"/>
                  <a:gd name="T36" fmla="*/ 0 w 349"/>
                  <a:gd name="T37" fmla="*/ 0 h 332"/>
                  <a:gd name="T38" fmla="*/ 0 w 349"/>
                  <a:gd name="T39" fmla="*/ 0 h 332"/>
                  <a:gd name="T40" fmla="*/ 0 w 349"/>
                  <a:gd name="T41" fmla="*/ 0 h 332"/>
                  <a:gd name="T42" fmla="*/ 0 w 349"/>
                  <a:gd name="T43" fmla="*/ 0 h 332"/>
                  <a:gd name="T44" fmla="*/ 0 w 349"/>
                  <a:gd name="T45" fmla="*/ 0 h 3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9"/>
                  <a:gd name="T70" fmla="*/ 0 h 332"/>
                  <a:gd name="T71" fmla="*/ 349 w 349"/>
                  <a:gd name="T72" fmla="*/ 332 h 33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9" h="332">
                    <a:moveTo>
                      <a:pt x="137" y="278"/>
                    </a:moveTo>
                    <a:lnTo>
                      <a:pt x="125" y="284"/>
                    </a:lnTo>
                    <a:lnTo>
                      <a:pt x="113" y="291"/>
                    </a:lnTo>
                    <a:lnTo>
                      <a:pt x="101" y="297"/>
                    </a:lnTo>
                    <a:lnTo>
                      <a:pt x="88" y="304"/>
                    </a:lnTo>
                    <a:lnTo>
                      <a:pt x="75" y="310"/>
                    </a:lnTo>
                    <a:lnTo>
                      <a:pt x="60" y="317"/>
                    </a:lnTo>
                    <a:lnTo>
                      <a:pt x="45" y="324"/>
                    </a:lnTo>
                    <a:lnTo>
                      <a:pt x="30" y="332"/>
                    </a:lnTo>
                    <a:lnTo>
                      <a:pt x="0" y="42"/>
                    </a:lnTo>
                    <a:lnTo>
                      <a:pt x="67" y="0"/>
                    </a:lnTo>
                    <a:lnTo>
                      <a:pt x="349" y="138"/>
                    </a:lnTo>
                    <a:lnTo>
                      <a:pt x="331" y="151"/>
                    </a:lnTo>
                    <a:lnTo>
                      <a:pt x="312" y="164"/>
                    </a:lnTo>
                    <a:lnTo>
                      <a:pt x="294" y="177"/>
                    </a:lnTo>
                    <a:lnTo>
                      <a:pt x="276" y="189"/>
                    </a:lnTo>
                    <a:lnTo>
                      <a:pt x="260" y="202"/>
                    </a:lnTo>
                    <a:lnTo>
                      <a:pt x="243" y="212"/>
                    </a:lnTo>
                    <a:lnTo>
                      <a:pt x="227" y="223"/>
                    </a:lnTo>
                    <a:lnTo>
                      <a:pt x="212" y="233"/>
                    </a:lnTo>
                    <a:lnTo>
                      <a:pt x="181" y="183"/>
                    </a:lnTo>
                    <a:lnTo>
                      <a:pt x="107" y="225"/>
                    </a:lnTo>
                    <a:lnTo>
                      <a:pt x="137" y="278"/>
                    </a:lnTo>
                    <a:close/>
                  </a:path>
                </a:pathLst>
              </a:custGeom>
              <a:solidFill>
                <a:srgbClr val="D8E0E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17" name="Freeform 16"/>
              <p:cNvSpPr>
                <a:spLocks noChangeArrowheads="1"/>
              </p:cNvSpPr>
              <p:nvPr/>
            </p:nvSpPr>
            <p:spPr bwMode="auto">
              <a:xfrm rot="420000">
                <a:off x="1050" y="2242"/>
                <a:ext cx="113" cy="68"/>
              </a:xfrm>
              <a:custGeom>
                <a:avLst/>
                <a:gdLst>
                  <a:gd name="T0" fmla="*/ 0 w 529"/>
                  <a:gd name="T1" fmla="*/ 0 h 315"/>
                  <a:gd name="T2" fmla="*/ 0 w 529"/>
                  <a:gd name="T3" fmla="*/ 0 h 315"/>
                  <a:gd name="T4" fmla="*/ 0 w 529"/>
                  <a:gd name="T5" fmla="*/ 0 h 315"/>
                  <a:gd name="T6" fmla="*/ 0 w 529"/>
                  <a:gd name="T7" fmla="*/ 0 h 315"/>
                  <a:gd name="T8" fmla="*/ 0 w 529"/>
                  <a:gd name="T9" fmla="*/ 0 h 315"/>
                  <a:gd name="T10" fmla="*/ 0 w 529"/>
                  <a:gd name="T11" fmla="*/ 0 h 315"/>
                  <a:gd name="T12" fmla="*/ 0 w 529"/>
                  <a:gd name="T13" fmla="*/ 0 h 315"/>
                  <a:gd name="T14" fmla="*/ 0 w 529"/>
                  <a:gd name="T15" fmla="*/ 0 h 315"/>
                  <a:gd name="T16" fmla="*/ 0 w 529"/>
                  <a:gd name="T17" fmla="*/ 0 h 315"/>
                  <a:gd name="T18" fmla="*/ 0 w 529"/>
                  <a:gd name="T19" fmla="*/ 0 h 315"/>
                  <a:gd name="T20" fmla="*/ 0 w 529"/>
                  <a:gd name="T21" fmla="*/ 0 h 315"/>
                  <a:gd name="T22" fmla="*/ 0 w 529"/>
                  <a:gd name="T23" fmla="*/ 0 h 315"/>
                  <a:gd name="T24" fmla="*/ 0 w 529"/>
                  <a:gd name="T25" fmla="*/ 0 h 315"/>
                  <a:gd name="T26" fmla="*/ 0 w 529"/>
                  <a:gd name="T27" fmla="*/ 0 h 315"/>
                  <a:gd name="T28" fmla="*/ 0 w 529"/>
                  <a:gd name="T29" fmla="*/ 0 h 315"/>
                  <a:gd name="T30" fmla="*/ 0 w 529"/>
                  <a:gd name="T31" fmla="*/ 0 h 315"/>
                  <a:gd name="T32" fmla="*/ 0 w 529"/>
                  <a:gd name="T33" fmla="*/ 0 h 315"/>
                  <a:gd name="T34" fmla="*/ 0 w 529"/>
                  <a:gd name="T35" fmla="*/ 0 h 315"/>
                  <a:gd name="T36" fmla="*/ 0 w 529"/>
                  <a:gd name="T37" fmla="*/ 0 h 315"/>
                  <a:gd name="T38" fmla="*/ 0 w 529"/>
                  <a:gd name="T39" fmla="*/ 0 h 315"/>
                  <a:gd name="T40" fmla="*/ 0 w 529"/>
                  <a:gd name="T41" fmla="*/ 0 h 315"/>
                  <a:gd name="T42" fmla="*/ 0 w 529"/>
                  <a:gd name="T43" fmla="*/ 0 h 315"/>
                  <a:gd name="T44" fmla="*/ 0 w 529"/>
                  <a:gd name="T45" fmla="*/ 0 h 315"/>
                  <a:gd name="T46" fmla="*/ 0 w 529"/>
                  <a:gd name="T47" fmla="*/ 0 h 315"/>
                  <a:gd name="T48" fmla="*/ 0 w 529"/>
                  <a:gd name="T49" fmla="*/ 0 h 315"/>
                  <a:gd name="T50" fmla="*/ 0 w 529"/>
                  <a:gd name="T51" fmla="*/ 0 h 315"/>
                  <a:gd name="T52" fmla="*/ 0 w 529"/>
                  <a:gd name="T53" fmla="*/ 0 h 315"/>
                  <a:gd name="T54" fmla="*/ 0 w 529"/>
                  <a:gd name="T55" fmla="*/ 0 h 315"/>
                  <a:gd name="T56" fmla="*/ 0 w 529"/>
                  <a:gd name="T57" fmla="*/ 0 h 315"/>
                  <a:gd name="T58" fmla="*/ 0 w 529"/>
                  <a:gd name="T59" fmla="*/ 0 h 315"/>
                  <a:gd name="T60" fmla="*/ 0 w 529"/>
                  <a:gd name="T61" fmla="*/ 0 h 315"/>
                  <a:gd name="T62" fmla="*/ 0 w 529"/>
                  <a:gd name="T63" fmla="*/ 0 h 315"/>
                  <a:gd name="T64" fmla="*/ 0 w 529"/>
                  <a:gd name="T65" fmla="*/ 0 h 315"/>
                  <a:gd name="T66" fmla="*/ 0 w 529"/>
                  <a:gd name="T67" fmla="*/ 0 h 315"/>
                  <a:gd name="T68" fmla="*/ 0 w 529"/>
                  <a:gd name="T69" fmla="*/ 0 h 315"/>
                  <a:gd name="T70" fmla="*/ 0 w 529"/>
                  <a:gd name="T71" fmla="*/ 0 h 315"/>
                  <a:gd name="T72" fmla="*/ 0 w 529"/>
                  <a:gd name="T73" fmla="*/ 0 h 315"/>
                  <a:gd name="T74" fmla="*/ 0 w 529"/>
                  <a:gd name="T75" fmla="*/ 0 h 315"/>
                  <a:gd name="T76" fmla="*/ 0 w 529"/>
                  <a:gd name="T77" fmla="*/ 0 h 315"/>
                  <a:gd name="T78" fmla="*/ 0 w 529"/>
                  <a:gd name="T79" fmla="*/ 0 h 315"/>
                  <a:gd name="T80" fmla="*/ 0 w 529"/>
                  <a:gd name="T81" fmla="*/ 0 h 315"/>
                  <a:gd name="T82" fmla="*/ 0 w 529"/>
                  <a:gd name="T83" fmla="*/ 0 h 315"/>
                  <a:gd name="T84" fmla="*/ 0 w 529"/>
                  <a:gd name="T85" fmla="*/ 0 h 315"/>
                  <a:gd name="T86" fmla="*/ 0 w 529"/>
                  <a:gd name="T87" fmla="*/ 0 h 315"/>
                  <a:gd name="T88" fmla="*/ 0 w 529"/>
                  <a:gd name="T89" fmla="*/ 0 h 315"/>
                  <a:gd name="T90" fmla="*/ 0 w 529"/>
                  <a:gd name="T91" fmla="*/ 0 h 315"/>
                  <a:gd name="T92" fmla="*/ 0 w 529"/>
                  <a:gd name="T93" fmla="*/ 0 h 315"/>
                  <a:gd name="T94" fmla="*/ 0 w 529"/>
                  <a:gd name="T95" fmla="*/ 0 h 315"/>
                  <a:gd name="T96" fmla="*/ 0 w 529"/>
                  <a:gd name="T97" fmla="*/ 0 h 315"/>
                  <a:gd name="T98" fmla="*/ 0 w 529"/>
                  <a:gd name="T99" fmla="*/ 0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29"/>
                  <a:gd name="T151" fmla="*/ 0 h 315"/>
                  <a:gd name="T152" fmla="*/ 529 w 529"/>
                  <a:gd name="T153" fmla="*/ 315 h 3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29" h="315">
                    <a:moveTo>
                      <a:pt x="291" y="315"/>
                    </a:moveTo>
                    <a:lnTo>
                      <a:pt x="306" y="303"/>
                    </a:lnTo>
                    <a:lnTo>
                      <a:pt x="320" y="291"/>
                    </a:lnTo>
                    <a:lnTo>
                      <a:pt x="334" y="280"/>
                    </a:lnTo>
                    <a:lnTo>
                      <a:pt x="349" y="268"/>
                    </a:lnTo>
                    <a:lnTo>
                      <a:pt x="363" y="257"/>
                    </a:lnTo>
                    <a:lnTo>
                      <a:pt x="376" y="245"/>
                    </a:lnTo>
                    <a:lnTo>
                      <a:pt x="390" y="233"/>
                    </a:lnTo>
                    <a:lnTo>
                      <a:pt x="403" y="222"/>
                    </a:lnTo>
                    <a:lnTo>
                      <a:pt x="436" y="191"/>
                    </a:lnTo>
                    <a:lnTo>
                      <a:pt x="464" y="162"/>
                    </a:lnTo>
                    <a:lnTo>
                      <a:pt x="488" y="133"/>
                    </a:lnTo>
                    <a:lnTo>
                      <a:pt x="508" y="105"/>
                    </a:lnTo>
                    <a:lnTo>
                      <a:pt x="521" y="79"/>
                    </a:lnTo>
                    <a:lnTo>
                      <a:pt x="529" y="54"/>
                    </a:lnTo>
                    <a:lnTo>
                      <a:pt x="529" y="32"/>
                    </a:lnTo>
                    <a:lnTo>
                      <a:pt x="521" y="13"/>
                    </a:lnTo>
                    <a:lnTo>
                      <a:pt x="517" y="9"/>
                    </a:lnTo>
                    <a:lnTo>
                      <a:pt x="511" y="5"/>
                    </a:lnTo>
                    <a:lnTo>
                      <a:pt x="502" y="3"/>
                    </a:lnTo>
                    <a:lnTo>
                      <a:pt x="491" y="2"/>
                    </a:lnTo>
                    <a:lnTo>
                      <a:pt x="481" y="0"/>
                    </a:lnTo>
                    <a:lnTo>
                      <a:pt x="467" y="0"/>
                    </a:lnTo>
                    <a:lnTo>
                      <a:pt x="452" y="2"/>
                    </a:lnTo>
                    <a:lnTo>
                      <a:pt x="437" y="5"/>
                    </a:lnTo>
                    <a:lnTo>
                      <a:pt x="420" y="8"/>
                    </a:lnTo>
                    <a:lnTo>
                      <a:pt x="402" y="11"/>
                    </a:lnTo>
                    <a:lnTo>
                      <a:pt x="382" y="16"/>
                    </a:lnTo>
                    <a:lnTo>
                      <a:pt x="363" y="21"/>
                    </a:lnTo>
                    <a:lnTo>
                      <a:pt x="342" y="28"/>
                    </a:lnTo>
                    <a:lnTo>
                      <a:pt x="320" y="34"/>
                    </a:lnTo>
                    <a:lnTo>
                      <a:pt x="297" y="41"/>
                    </a:lnTo>
                    <a:lnTo>
                      <a:pt x="275" y="50"/>
                    </a:lnTo>
                    <a:lnTo>
                      <a:pt x="258" y="56"/>
                    </a:lnTo>
                    <a:lnTo>
                      <a:pt x="242" y="62"/>
                    </a:lnTo>
                    <a:lnTo>
                      <a:pt x="224" y="69"/>
                    </a:lnTo>
                    <a:lnTo>
                      <a:pt x="208" y="75"/>
                    </a:lnTo>
                    <a:lnTo>
                      <a:pt x="190" y="82"/>
                    </a:lnTo>
                    <a:lnTo>
                      <a:pt x="173" y="89"/>
                    </a:lnTo>
                    <a:lnTo>
                      <a:pt x="155" y="96"/>
                    </a:lnTo>
                    <a:lnTo>
                      <a:pt x="137" y="104"/>
                    </a:lnTo>
                    <a:lnTo>
                      <a:pt x="121" y="112"/>
                    </a:lnTo>
                    <a:lnTo>
                      <a:pt x="103" y="120"/>
                    </a:lnTo>
                    <a:lnTo>
                      <a:pt x="85" y="128"/>
                    </a:lnTo>
                    <a:lnTo>
                      <a:pt x="69" y="137"/>
                    </a:lnTo>
                    <a:lnTo>
                      <a:pt x="51" y="146"/>
                    </a:lnTo>
                    <a:lnTo>
                      <a:pt x="34" y="155"/>
                    </a:lnTo>
                    <a:lnTo>
                      <a:pt x="16" y="163"/>
                    </a:lnTo>
                    <a:lnTo>
                      <a:pt x="0" y="172"/>
                    </a:lnTo>
                    <a:lnTo>
                      <a:pt x="291" y="315"/>
                    </a:lnTo>
                    <a:close/>
                  </a:path>
                </a:pathLst>
              </a:custGeom>
              <a:solidFill>
                <a:srgbClr val="D8E0E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18" name="Freeform 17"/>
              <p:cNvSpPr>
                <a:spLocks noChangeArrowheads="1"/>
              </p:cNvSpPr>
              <p:nvPr/>
            </p:nvSpPr>
            <p:spPr bwMode="auto">
              <a:xfrm rot="420000">
                <a:off x="1017" y="2254"/>
                <a:ext cx="25" cy="22"/>
              </a:xfrm>
              <a:custGeom>
                <a:avLst/>
                <a:gdLst>
                  <a:gd name="T0" fmla="*/ 0 w 116"/>
                  <a:gd name="T1" fmla="*/ 0 h 104"/>
                  <a:gd name="T2" fmla="*/ 0 w 116"/>
                  <a:gd name="T3" fmla="*/ 0 h 104"/>
                  <a:gd name="T4" fmla="*/ 0 w 116"/>
                  <a:gd name="T5" fmla="*/ 0 h 104"/>
                  <a:gd name="T6" fmla="*/ 0 w 116"/>
                  <a:gd name="T7" fmla="*/ 0 h 104"/>
                  <a:gd name="T8" fmla="*/ 0 w 116"/>
                  <a:gd name="T9" fmla="*/ 0 h 104"/>
                  <a:gd name="T10" fmla="*/ 0 60000 65536"/>
                  <a:gd name="T11" fmla="*/ 0 60000 65536"/>
                  <a:gd name="T12" fmla="*/ 0 60000 65536"/>
                  <a:gd name="T13" fmla="*/ 0 60000 65536"/>
                  <a:gd name="T14" fmla="*/ 0 60000 65536"/>
                  <a:gd name="T15" fmla="*/ 0 w 116"/>
                  <a:gd name="T16" fmla="*/ 0 h 104"/>
                  <a:gd name="T17" fmla="*/ 116 w 116"/>
                  <a:gd name="T18" fmla="*/ 104 h 104"/>
                </a:gdLst>
                <a:ahLst/>
                <a:cxnLst>
                  <a:cxn ang="T10">
                    <a:pos x="T0" y="T1"/>
                  </a:cxn>
                  <a:cxn ang="T11">
                    <a:pos x="T2" y="T3"/>
                  </a:cxn>
                  <a:cxn ang="T12">
                    <a:pos x="T4" y="T5"/>
                  </a:cxn>
                  <a:cxn ang="T13">
                    <a:pos x="T6" y="T7"/>
                  </a:cxn>
                  <a:cxn ang="T14">
                    <a:pos x="T8" y="T9"/>
                  </a:cxn>
                </a:cxnLst>
                <a:rect l="T15" t="T16" r="T17" b="T18"/>
                <a:pathLst>
                  <a:path w="116" h="104">
                    <a:moveTo>
                      <a:pt x="43" y="104"/>
                    </a:moveTo>
                    <a:lnTo>
                      <a:pt x="0" y="43"/>
                    </a:lnTo>
                    <a:lnTo>
                      <a:pt x="68" y="0"/>
                    </a:lnTo>
                    <a:lnTo>
                      <a:pt x="116" y="61"/>
                    </a:lnTo>
                    <a:lnTo>
                      <a:pt x="43" y="104"/>
                    </a:lnTo>
                    <a:close/>
                  </a:path>
                </a:pathLst>
              </a:custGeom>
              <a:solidFill>
                <a:srgbClr val="D8E0E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19" name="Freeform 18"/>
              <p:cNvSpPr>
                <a:spLocks noChangeArrowheads="1"/>
              </p:cNvSpPr>
              <p:nvPr/>
            </p:nvSpPr>
            <p:spPr bwMode="auto">
              <a:xfrm rot="420000">
                <a:off x="956" y="2357"/>
                <a:ext cx="92" cy="27"/>
              </a:xfrm>
              <a:custGeom>
                <a:avLst/>
                <a:gdLst>
                  <a:gd name="T0" fmla="*/ 0 w 430"/>
                  <a:gd name="T1" fmla="*/ 0 h 124"/>
                  <a:gd name="T2" fmla="*/ 0 w 430"/>
                  <a:gd name="T3" fmla="*/ 0 h 124"/>
                  <a:gd name="T4" fmla="*/ 0 w 430"/>
                  <a:gd name="T5" fmla="*/ 0 h 124"/>
                  <a:gd name="T6" fmla="*/ 0 w 430"/>
                  <a:gd name="T7" fmla="*/ 0 h 124"/>
                  <a:gd name="T8" fmla="*/ 0 w 430"/>
                  <a:gd name="T9" fmla="*/ 0 h 124"/>
                  <a:gd name="T10" fmla="*/ 0 w 430"/>
                  <a:gd name="T11" fmla="*/ 0 h 124"/>
                  <a:gd name="T12" fmla="*/ 0 w 430"/>
                  <a:gd name="T13" fmla="*/ 0 h 124"/>
                  <a:gd name="T14" fmla="*/ 0 w 430"/>
                  <a:gd name="T15" fmla="*/ 0 h 124"/>
                  <a:gd name="T16" fmla="*/ 0 w 430"/>
                  <a:gd name="T17" fmla="*/ 0 h 124"/>
                  <a:gd name="T18" fmla="*/ 0 w 430"/>
                  <a:gd name="T19" fmla="*/ 0 h 124"/>
                  <a:gd name="T20" fmla="*/ 0 w 430"/>
                  <a:gd name="T21" fmla="*/ 0 h 124"/>
                  <a:gd name="T22" fmla="*/ 0 w 430"/>
                  <a:gd name="T23" fmla="*/ 0 h 124"/>
                  <a:gd name="T24" fmla="*/ 0 w 430"/>
                  <a:gd name="T25" fmla="*/ 0 h 124"/>
                  <a:gd name="T26" fmla="*/ 0 w 430"/>
                  <a:gd name="T27" fmla="*/ 0 h 124"/>
                  <a:gd name="T28" fmla="*/ 0 w 430"/>
                  <a:gd name="T29" fmla="*/ 0 h 124"/>
                  <a:gd name="T30" fmla="*/ 0 w 430"/>
                  <a:gd name="T31" fmla="*/ 0 h 124"/>
                  <a:gd name="T32" fmla="*/ 0 w 430"/>
                  <a:gd name="T33" fmla="*/ 0 h 124"/>
                  <a:gd name="T34" fmla="*/ 0 w 430"/>
                  <a:gd name="T35" fmla="*/ 0 h 124"/>
                  <a:gd name="T36" fmla="*/ 0 w 430"/>
                  <a:gd name="T37" fmla="*/ 0 h 124"/>
                  <a:gd name="T38" fmla="*/ 0 w 430"/>
                  <a:gd name="T39" fmla="*/ 0 h 124"/>
                  <a:gd name="T40" fmla="*/ 0 w 430"/>
                  <a:gd name="T41" fmla="*/ 0 h 124"/>
                  <a:gd name="T42" fmla="*/ 0 w 430"/>
                  <a:gd name="T43" fmla="*/ 0 h 124"/>
                  <a:gd name="T44" fmla="*/ 0 w 430"/>
                  <a:gd name="T45" fmla="*/ 0 h 124"/>
                  <a:gd name="T46" fmla="*/ 0 w 430"/>
                  <a:gd name="T47" fmla="*/ 0 h 124"/>
                  <a:gd name="T48" fmla="*/ 0 w 430"/>
                  <a:gd name="T49" fmla="*/ 0 h 124"/>
                  <a:gd name="T50" fmla="*/ 0 w 430"/>
                  <a:gd name="T51" fmla="*/ 0 h 124"/>
                  <a:gd name="T52" fmla="*/ 0 w 430"/>
                  <a:gd name="T53" fmla="*/ 0 h 124"/>
                  <a:gd name="T54" fmla="*/ 0 w 430"/>
                  <a:gd name="T55" fmla="*/ 0 h 124"/>
                  <a:gd name="T56" fmla="*/ 0 w 430"/>
                  <a:gd name="T57" fmla="*/ 0 h 124"/>
                  <a:gd name="T58" fmla="*/ 0 w 430"/>
                  <a:gd name="T59" fmla="*/ 0 h 124"/>
                  <a:gd name="T60" fmla="*/ 0 w 430"/>
                  <a:gd name="T61" fmla="*/ 0 h 124"/>
                  <a:gd name="T62" fmla="*/ 0 w 430"/>
                  <a:gd name="T63" fmla="*/ 0 h 124"/>
                  <a:gd name="T64" fmla="*/ 0 w 430"/>
                  <a:gd name="T65" fmla="*/ 0 h 124"/>
                  <a:gd name="T66" fmla="*/ 0 w 430"/>
                  <a:gd name="T67" fmla="*/ 0 h 124"/>
                  <a:gd name="T68" fmla="*/ 0 w 430"/>
                  <a:gd name="T69" fmla="*/ 0 h 124"/>
                  <a:gd name="T70" fmla="*/ 0 w 430"/>
                  <a:gd name="T71" fmla="*/ 0 h 124"/>
                  <a:gd name="T72" fmla="*/ 0 w 430"/>
                  <a:gd name="T73" fmla="*/ 0 h 124"/>
                  <a:gd name="T74" fmla="*/ 0 w 430"/>
                  <a:gd name="T75" fmla="*/ 0 h 124"/>
                  <a:gd name="T76" fmla="*/ 0 w 430"/>
                  <a:gd name="T77" fmla="*/ 0 h 124"/>
                  <a:gd name="T78" fmla="*/ 0 w 430"/>
                  <a:gd name="T79" fmla="*/ 0 h 124"/>
                  <a:gd name="T80" fmla="*/ 0 w 430"/>
                  <a:gd name="T81" fmla="*/ 0 h 1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30"/>
                  <a:gd name="T124" fmla="*/ 0 h 124"/>
                  <a:gd name="T125" fmla="*/ 430 w 430"/>
                  <a:gd name="T126" fmla="*/ 124 h 12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30" h="124">
                    <a:moveTo>
                      <a:pt x="430" y="53"/>
                    </a:moveTo>
                    <a:lnTo>
                      <a:pt x="406" y="61"/>
                    </a:lnTo>
                    <a:lnTo>
                      <a:pt x="382" y="72"/>
                    </a:lnTo>
                    <a:lnTo>
                      <a:pt x="358" y="79"/>
                    </a:lnTo>
                    <a:lnTo>
                      <a:pt x="333" y="88"/>
                    </a:lnTo>
                    <a:lnTo>
                      <a:pt x="306" y="95"/>
                    </a:lnTo>
                    <a:lnTo>
                      <a:pt x="281" y="101"/>
                    </a:lnTo>
                    <a:lnTo>
                      <a:pt x="254" y="106"/>
                    </a:lnTo>
                    <a:lnTo>
                      <a:pt x="227" y="112"/>
                    </a:lnTo>
                    <a:lnTo>
                      <a:pt x="198" y="117"/>
                    </a:lnTo>
                    <a:lnTo>
                      <a:pt x="170" y="120"/>
                    </a:lnTo>
                    <a:lnTo>
                      <a:pt x="142" y="122"/>
                    </a:lnTo>
                    <a:lnTo>
                      <a:pt x="115" y="124"/>
                    </a:lnTo>
                    <a:lnTo>
                      <a:pt x="85" y="124"/>
                    </a:lnTo>
                    <a:lnTo>
                      <a:pt x="57" y="124"/>
                    </a:lnTo>
                    <a:lnTo>
                      <a:pt x="28" y="122"/>
                    </a:lnTo>
                    <a:lnTo>
                      <a:pt x="0" y="120"/>
                    </a:lnTo>
                    <a:lnTo>
                      <a:pt x="18" y="115"/>
                    </a:lnTo>
                    <a:lnTo>
                      <a:pt x="36" y="111"/>
                    </a:lnTo>
                    <a:lnTo>
                      <a:pt x="54" y="106"/>
                    </a:lnTo>
                    <a:lnTo>
                      <a:pt x="73" y="101"/>
                    </a:lnTo>
                    <a:lnTo>
                      <a:pt x="92" y="95"/>
                    </a:lnTo>
                    <a:lnTo>
                      <a:pt x="112" y="88"/>
                    </a:lnTo>
                    <a:lnTo>
                      <a:pt x="131" y="80"/>
                    </a:lnTo>
                    <a:lnTo>
                      <a:pt x="152" y="73"/>
                    </a:lnTo>
                    <a:lnTo>
                      <a:pt x="173" y="66"/>
                    </a:lnTo>
                    <a:lnTo>
                      <a:pt x="194" y="57"/>
                    </a:lnTo>
                    <a:lnTo>
                      <a:pt x="216" y="48"/>
                    </a:lnTo>
                    <a:lnTo>
                      <a:pt x="237" y="40"/>
                    </a:lnTo>
                    <a:lnTo>
                      <a:pt x="260" y="31"/>
                    </a:lnTo>
                    <a:lnTo>
                      <a:pt x="282" y="21"/>
                    </a:lnTo>
                    <a:lnTo>
                      <a:pt x="304" y="10"/>
                    </a:lnTo>
                    <a:lnTo>
                      <a:pt x="327" y="0"/>
                    </a:lnTo>
                    <a:lnTo>
                      <a:pt x="327" y="3"/>
                    </a:lnTo>
                    <a:lnTo>
                      <a:pt x="330" y="10"/>
                    </a:lnTo>
                    <a:lnTo>
                      <a:pt x="333" y="19"/>
                    </a:lnTo>
                    <a:lnTo>
                      <a:pt x="342" y="31"/>
                    </a:lnTo>
                    <a:lnTo>
                      <a:pt x="354" y="41"/>
                    </a:lnTo>
                    <a:lnTo>
                      <a:pt x="372" y="48"/>
                    </a:lnTo>
                    <a:lnTo>
                      <a:pt x="397" y="53"/>
                    </a:lnTo>
                    <a:lnTo>
                      <a:pt x="430" y="53"/>
                    </a:lnTo>
                    <a:close/>
                  </a:path>
                </a:pathLst>
              </a:custGeom>
              <a:solidFill>
                <a:srgbClr val="7F99B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20" name="Freeform 19"/>
              <p:cNvSpPr>
                <a:spLocks noChangeArrowheads="1"/>
              </p:cNvSpPr>
              <p:nvPr/>
            </p:nvSpPr>
            <p:spPr bwMode="auto">
              <a:xfrm rot="420000">
                <a:off x="1109" y="2247"/>
                <a:ext cx="54" cy="48"/>
              </a:xfrm>
              <a:custGeom>
                <a:avLst/>
                <a:gdLst>
                  <a:gd name="T0" fmla="*/ 0 w 254"/>
                  <a:gd name="T1" fmla="*/ 0 h 222"/>
                  <a:gd name="T2" fmla="*/ 0 w 254"/>
                  <a:gd name="T3" fmla="*/ 0 h 222"/>
                  <a:gd name="T4" fmla="*/ 0 w 254"/>
                  <a:gd name="T5" fmla="*/ 0 h 222"/>
                  <a:gd name="T6" fmla="*/ 0 w 254"/>
                  <a:gd name="T7" fmla="*/ 0 h 222"/>
                  <a:gd name="T8" fmla="*/ 0 w 254"/>
                  <a:gd name="T9" fmla="*/ 0 h 222"/>
                  <a:gd name="T10" fmla="*/ 0 w 254"/>
                  <a:gd name="T11" fmla="*/ 0 h 222"/>
                  <a:gd name="T12" fmla="*/ 0 w 254"/>
                  <a:gd name="T13" fmla="*/ 0 h 222"/>
                  <a:gd name="T14" fmla="*/ 0 w 254"/>
                  <a:gd name="T15" fmla="*/ 0 h 222"/>
                  <a:gd name="T16" fmla="*/ 0 w 254"/>
                  <a:gd name="T17" fmla="*/ 0 h 222"/>
                  <a:gd name="T18" fmla="*/ 0 w 254"/>
                  <a:gd name="T19" fmla="*/ 0 h 222"/>
                  <a:gd name="T20" fmla="*/ 0 w 254"/>
                  <a:gd name="T21" fmla="*/ 0 h 222"/>
                  <a:gd name="T22" fmla="*/ 0 w 254"/>
                  <a:gd name="T23" fmla="*/ 0 h 222"/>
                  <a:gd name="T24" fmla="*/ 0 w 254"/>
                  <a:gd name="T25" fmla="*/ 0 h 222"/>
                  <a:gd name="T26" fmla="*/ 0 w 254"/>
                  <a:gd name="T27" fmla="*/ 0 h 222"/>
                  <a:gd name="T28" fmla="*/ 0 w 254"/>
                  <a:gd name="T29" fmla="*/ 0 h 222"/>
                  <a:gd name="T30" fmla="*/ 0 w 254"/>
                  <a:gd name="T31" fmla="*/ 0 h 222"/>
                  <a:gd name="T32" fmla="*/ 0 w 254"/>
                  <a:gd name="T33" fmla="*/ 0 h 222"/>
                  <a:gd name="T34" fmla="*/ 0 w 254"/>
                  <a:gd name="T35" fmla="*/ 0 h 222"/>
                  <a:gd name="T36" fmla="*/ 0 w 254"/>
                  <a:gd name="T37" fmla="*/ 0 h 222"/>
                  <a:gd name="T38" fmla="*/ 0 w 254"/>
                  <a:gd name="T39" fmla="*/ 0 h 222"/>
                  <a:gd name="T40" fmla="*/ 0 w 254"/>
                  <a:gd name="T41" fmla="*/ 0 h 222"/>
                  <a:gd name="T42" fmla="*/ 0 w 254"/>
                  <a:gd name="T43" fmla="*/ 0 h 222"/>
                  <a:gd name="T44" fmla="*/ 0 w 254"/>
                  <a:gd name="T45" fmla="*/ 0 h 222"/>
                  <a:gd name="T46" fmla="*/ 0 w 254"/>
                  <a:gd name="T47" fmla="*/ 0 h 222"/>
                  <a:gd name="T48" fmla="*/ 0 w 254"/>
                  <a:gd name="T49" fmla="*/ 0 h 222"/>
                  <a:gd name="T50" fmla="*/ 0 w 254"/>
                  <a:gd name="T51" fmla="*/ 0 h 222"/>
                  <a:gd name="T52" fmla="*/ 0 w 254"/>
                  <a:gd name="T53" fmla="*/ 0 h 222"/>
                  <a:gd name="T54" fmla="*/ 0 w 254"/>
                  <a:gd name="T55" fmla="*/ 0 h 222"/>
                  <a:gd name="T56" fmla="*/ 0 w 254"/>
                  <a:gd name="T57" fmla="*/ 0 h 222"/>
                  <a:gd name="T58" fmla="*/ 0 w 254"/>
                  <a:gd name="T59" fmla="*/ 0 h 222"/>
                  <a:gd name="T60" fmla="*/ 0 w 254"/>
                  <a:gd name="T61" fmla="*/ 0 h 222"/>
                  <a:gd name="T62" fmla="*/ 0 w 254"/>
                  <a:gd name="T63" fmla="*/ 0 h 222"/>
                  <a:gd name="T64" fmla="*/ 0 w 254"/>
                  <a:gd name="T65" fmla="*/ 0 h 2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4"/>
                  <a:gd name="T100" fmla="*/ 0 h 222"/>
                  <a:gd name="T101" fmla="*/ 254 w 254"/>
                  <a:gd name="T102" fmla="*/ 222 h 2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4" h="222">
                    <a:moveTo>
                      <a:pt x="128" y="222"/>
                    </a:moveTo>
                    <a:lnTo>
                      <a:pt x="161" y="191"/>
                    </a:lnTo>
                    <a:lnTo>
                      <a:pt x="189" y="162"/>
                    </a:lnTo>
                    <a:lnTo>
                      <a:pt x="213" y="133"/>
                    </a:lnTo>
                    <a:lnTo>
                      <a:pt x="233" y="105"/>
                    </a:lnTo>
                    <a:lnTo>
                      <a:pt x="246" y="79"/>
                    </a:lnTo>
                    <a:lnTo>
                      <a:pt x="254" y="54"/>
                    </a:lnTo>
                    <a:lnTo>
                      <a:pt x="254" y="32"/>
                    </a:lnTo>
                    <a:lnTo>
                      <a:pt x="246" y="13"/>
                    </a:lnTo>
                    <a:lnTo>
                      <a:pt x="242" y="9"/>
                    </a:lnTo>
                    <a:lnTo>
                      <a:pt x="236" y="5"/>
                    </a:lnTo>
                    <a:lnTo>
                      <a:pt x="227" y="3"/>
                    </a:lnTo>
                    <a:lnTo>
                      <a:pt x="216" y="2"/>
                    </a:lnTo>
                    <a:lnTo>
                      <a:pt x="206" y="0"/>
                    </a:lnTo>
                    <a:lnTo>
                      <a:pt x="192" y="0"/>
                    </a:lnTo>
                    <a:lnTo>
                      <a:pt x="177" y="2"/>
                    </a:lnTo>
                    <a:lnTo>
                      <a:pt x="162" y="5"/>
                    </a:lnTo>
                    <a:lnTo>
                      <a:pt x="145" y="8"/>
                    </a:lnTo>
                    <a:lnTo>
                      <a:pt x="127" y="11"/>
                    </a:lnTo>
                    <a:lnTo>
                      <a:pt x="107" y="16"/>
                    </a:lnTo>
                    <a:lnTo>
                      <a:pt x="88" y="21"/>
                    </a:lnTo>
                    <a:lnTo>
                      <a:pt x="67" y="28"/>
                    </a:lnTo>
                    <a:lnTo>
                      <a:pt x="45" y="34"/>
                    </a:lnTo>
                    <a:lnTo>
                      <a:pt x="22" y="41"/>
                    </a:lnTo>
                    <a:lnTo>
                      <a:pt x="0" y="50"/>
                    </a:lnTo>
                    <a:lnTo>
                      <a:pt x="33" y="51"/>
                    </a:lnTo>
                    <a:lnTo>
                      <a:pt x="64" y="60"/>
                    </a:lnTo>
                    <a:lnTo>
                      <a:pt x="91" y="76"/>
                    </a:lnTo>
                    <a:lnTo>
                      <a:pt x="115" y="98"/>
                    </a:lnTo>
                    <a:lnTo>
                      <a:pt x="131" y="124"/>
                    </a:lnTo>
                    <a:lnTo>
                      <a:pt x="140" y="155"/>
                    </a:lnTo>
                    <a:lnTo>
                      <a:pt x="139" y="188"/>
                    </a:lnTo>
                    <a:lnTo>
                      <a:pt x="128" y="222"/>
                    </a:lnTo>
                    <a:close/>
                  </a:path>
                </a:pathLst>
              </a:custGeom>
              <a:solidFill>
                <a:srgbClr val="7F99B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sp>
          <p:nvSpPr>
            <p:cNvPr id="3092" name="Line 20"/>
            <p:cNvSpPr>
              <a:spLocks noChangeShapeType="1"/>
            </p:cNvSpPr>
            <p:nvPr/>
          </p:nvSpPr>
          <p:spPr bwMode="auto">
            <a:xfrm flipH="1" flipV="1">
              <a:off x="666750" y="3482975"/>
              <a:ext cx="1047750" cy="985838"/>
            </a:xfrm>
            <a:prstGeom prst="line">
              <a:avLst/>
            </a:prstGeom>
            <a:noFill/>
            <a:ln w="57150" cmpd="thinThick">
              <a:solidFill>
                <a:schemeClr val="tx1"/>
              </a:solidFill>
              <a:round/>
              <a:headEnd type="triangle" w="med" len="med"/>
              <a:tailEnd type="triangle" w="med" len="med"/>
            </a:ln>
            <a:effectLst/>
          </p:spPr>
          <p:txBody>
            <a:bodyPr/>
            <a:lstStyle/>
            <a:p>
              <a:pPr defTabSz="457200" fontAlgn="base">
                <a:spcBef>
                  <a:spcPct val="0"/>
                </a:spcBef>
                <a:spcAft>
                  <a:spcPct val="0"/>
                </a:spcAft>
                <a:defRPr/>
              </a:pPr>
              <a:endParaRPr kumimoji="1" lang="en-US" dirty="0">
                <a:solidFill>
                  <a:srgbClr val="000000"/>
                </a:solidFill>
                <a:cs typeface="Arial" pitchFamily="34" charset="0"/>
              </a:endParaRPr>
            </a:p>
          </p:txBody>
        </p:sp>
        <p:grpSp>
          <p:nvGrpSpPr>
            <p:cNvPr id="16398" name="Group 21"/>
            <p:cNvGrpSpPr>
              <a:grpSpLocks/>
            </p:cNvGrpSpPr>
            <p:nvPr/>
          </p:nvGrpSpPr>
          <p:grpSpPr bwMode="auto">
            <a:xfrm>
              <a:off x="268283" y="3087688"/>
              <a:ext cx="568272" cy="476250"/>
              <a:chOff x="85" y="1375"/>
              <a:chExt cx="358" cy="300"/>
            </a:xfrm>
          </p:grpSpPr>
          <p:sp>
            <p:nvSpPr>
              <p:cNvPr id="16574" name="Freeform 22"/>
              <p:cNvSpPr>
                <a:spLocks noChangeArrowheads="1"/>
              </p:cNvSpPr>
              <p:nvPr/>
            </p:nvSpPr>
            <p:spPr bwMode="auto">
              <a:xfrm rot="18240000" flipH="1">
                <a:off x="180" y="1475"/>
                <a:ext cx="87" cy="111"/>
              </a:xfrm>
              <a:custGeom>
                <a:avLst/>
                <a:gdLst>
                  <a:gd name="T0" fmla="*/ 0 w 214"/>
                  <a:gd name="T1" fmla="*/ 1 h 220"/>
                  <a:gd name="T2" fmla="*/ 0 w 214"/>
                  <a:gd name="T3" fmla="*/ 1 h 220"/>
                  <a:gd name="T4" fmla="*/ 0 w 214"/>
                  <a:gd name="T5" fmla="*/ 1 h 220"/>
                  <a:gd name="T6" fmla="*/ 0 w 214"/>
                  <a:gd name="T7" fmla="*/ 1 h 220"/>
                  <a:gd name="T8" fmla="*/ 0 w 214"/>
                  <a:gd name="T9" fmla="*/ 0 h 220"/>
                  <a:gd name="T10" fmla="*/ 0 w 214"/>
                  <a:gd name="T11" fmla="*/ 1 h 220"/>
                  <a:gd name="T12" fmla="*/ 0 w 214"/>
                  <a:gd name="T13" fmla="*/ 1 h 220"/>
                  <a:gd name="T14" fmla="*/ 0 60000 65536"/>
                  <a:gd name="T15" fmla="*/ 0 60000 65536"/>
                  <a:gd name="T16" fmla="*/ 0 60000 65536"/>
                  <a:gd name="T17" fmla="*/ 0 60000 65536"/>
                  <a:gd name="T18" fmla="*/ 0 60000 65536"/>
                  <a:gd name="T19" fmla="*/ 0 60000 65536"/>
                  <a:gd name="T20" fmla="*/ 0 60000 65536"/>
                  <a:gd name="T21" fmla="*/ 0 w 214"/>
                  <a:gd name="T22" fmla="*/ 0 h 220"/>
                  <a:gd name="T23" fmla="*/ 214 w 214"/>
                  <a:gd name="T24" fmla="*/ 220 h 2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4" h="220">
                    <a:moveTo>
                      <a:pt x="214" y="142"/>
                    </a:moveTo>
                    <a:lnTo>
                      <a:pt x="202" y="220"/>
                    </a:lnTo>
                    <a:lnTo>
                      <a:pt x="142" y="220"/>
                    </a:lnTo>
                    <a:lnTo>
                      <a:pt x="0" y="36"/>
                    </a:lnTo>
                    <a:lnTo>
                      <a:pt x="47" y="0"/>
                    </a:lnTo>
                    <a:lnTo>
                      <a:pt x="137" y="36"/>
                    </a:lnTo>
                    <a:lnTo>
                      <a:pt x="214" y="142"/>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75" name="Freeform 23"/>
              <p:cNvSpPr>
                <a:spLocks noChangeArrowheads="1"/>
              </p:cNvSpPr>
              <p:nvPr/>
            </p:nvSpPr>
            <p:spPr bwMode="auto">
              <a:xfrm rot="18240000" flipH="1">
                <a:off x="196" y="1595"/>
                <a:ext cx="17" cy="24"/>
              </a:xfrm>
              <a:custGeom>
                <a:avLst/>
                <a:gdLst>
                  <a:gd name="T0" fmla="*/ 0 w 42"/>
                  <a:gd name="T1" fmla="*/ 0 h 48"/>
                  <a:gd name="T2" fmla="*/ 0 w 42"/>
                  <a:gd name="T3" fmla="*/ 1 h 48"/>
                  <a:gd name="T4" fmla="*/ 0 w 42"/>
                  <a:gd name="T5" fmla="*/ 1 h 48"/>
                  <a:gd name="T6" fmla="*/ 0 w 42"/>
                  <a:gd name="T7" fmla="*/ 1 h 48"/>
                  <a:gd name="T8" fmla="*/ 0 w 42"/>
                  <a:gd name="T9" fmla="*/ 0 h 48"/>
                  <a:gd name="T10" fmla="*/ 0 60000 65536"/>
                  <a:gd name="T11" fmla="*/ 0 60000 65536"/>
                  <a:gd name="T12" fmla="*/ 0 60000 65536"/>
                  <a:gd name="T13" fmla="*/ 0 60000 65536"/>
                  <a:gd name="T14" fmla="*/ 0 60000 65536"/>
                  <a:gd name="T15" fmla="*/ 0 w 42"/>
                  <a:gd name="T16" fmla="*/ 0 h 48"/>
                  <a:gd name="T17" fmla="*/ 42 w 42"/>
                  <a:gd name="T18" fmla="*/ 48 h 48"/>
                </a:gdLst>
                <a:ahLst/>
                <a:cxnLst>
                  <a:cxn ang="T10">
                    <a:pos x="T0" y="T1"/>
                  </a:cxn>
                  <a:cxn ang="T11">
                    <a:pos x="T2" y="T3"/>
                  </a:cxn>
                  <a:cxn ang="T12">
                    <a:pos x="T4" y="T5"/>
                  </a:cxn>
                  <a:cxn ang="T13">
                    <a:pos x="T6" y="T7"/>
                  </a:cxn>
                  <a:cxn ang="T14">
                    <a:pos x="T8" y="T9"/>
                  </a:cxn>
                </a:cxnLst>
                <a:rect l="T15" t="T16" r="T17" b="T18"/>
                <a:pathLst>
                  <a:path w="42" h="48">
                    <a:moveTo>
                      <a:pt x="30" y="0"/>
                    </a:moveTo>
                    <a:lnTo>
                      <a:pt x="42" y="36"/>
                    </a:lnTo>
                    <a:lnTo>
                      <a:pt x="12" y="48"/>
                    </a:lnTo>
                    <a:lnTo>
                      <a:pt x="0" y="12"/>
                    </a:lnTo>
                    <a:lnTo>
                      <a:pt x="30" y="0"/>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76" name="Freeform 24"/>
              <p:cNvSpPr>
                <a:spLocks noChangeArrowheads="1"/>
              </p:cNvSpPr>
              <p:nvPr/>
            </p:nvSpPr>
            <p:spPr bwMode="auto">
              <a:xfrm rot="18240000" flipH="1">
                <a:off x="223" y="1572"/>
                <a:ext cx="61" cy="99"/>
              </a:xfrm>
              <a:custGeom>
                <a:avLst/>
                <a:gdLst>
                  <a:gd name="T0" fmla="*/ 0 w 149"/>
                  <a:gd name="T1" fmla="*/ 1 h 196"/>
                  <a:gd name="T2" fmla="*/ 0 w 149"/>
                  <a:gd name="T3" fmla="*/ 1 h 196"/>
                  <a:gd name="T4" fmla="*/ 0 w 149"/>
                  <a:gd name="T5" fmla="*/ 1 h 196"/>
                  <a:gd name="T6" fmla="*/ 0 w 149"/>
                  <a:gd name="T7" fmla="*/ 1 h 196"/>
                  <a:gd name="T8" fmla="*/ 0 w 149"/>
                  <a:gd name="T9" fmla="*/ 1 h 196"/>
                  <a:gd name="T10" fmla="*/ 0 w 149"/>
                  <a:gd name="T11" fmla="*/ 1 h 196"/>
                  <a:gd name="T12" fmla="*/ 0 w 149"/>
                  <a:gd name="T13" fmla="*/ 1 h 196"/>
                  <a:gd name="T14" fmla="*/ 0 w 149"/>
                  <a:gd name="T15" fmla="*/ 1 h 196"/>
                  <a:gd name="T16" fmla="*/ 0 w 149"/>
                  <a:gd name="T17" fmla="*/ 0 h 196"/>
                  <a:gd name="T18" fmla="*/ 0 w 149"/>
                  <a:gd name="T19" fmla="*/ 1 h 196"/>
                  <a:gd name="T20" fmla="*/ 0 w 149"/>
                  <a:gd name="T21" fmla="*/ 1 h 196"/>
                  <a:gd name="T22" fmla="*/ 0 w 149"/>
                  <a:gd name="T23" fmla="*/ 1 h 1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9"/>
                  <a:gd name="T37" fmla="*/ 0 h 196"/>
                  <a:gd name="T38" fmla="*/ 149 w 149"/>
                  <a:gd name="T39" fmla="*/ 196 h 19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9" h="196">
                    <a:moveTo>
                      <a:pt x="42" y="184"/>
                    </a:moveTo>
                    <a:lnTo>
                      <a:pt x="48" y="190"/>
                    </a:lnTo>
                    <a:lnTo>
                      <a:pt x="77" y="196"/>
                    </a:lnTo>
                    <a:lnTo>
                      <a:pt x="89" y="190"/>
                    </a:lnTo>
                    <a:lnTo>
                      <a:pt x="113" y="190"/>
                    </a:lnTo>
                    <a:lnTo>
                      <a:pt x="143" y="172"/>
                    </a:lnTo>
                    <a:lnTo>
                      <a:pt x="143" y="160"/>
                    </a:lnTo>
                    <a:lnTo>
                      <a:pt x="149" y="155"/>
                    </a:lnTo>
                    <a:lnTo>
                      <a:pt x="89" y="0"/>
                    </a:lnTo>
                    <a:lnTo>
                      <a:pt x="36" y="36"/>
                    </a:lnTo>
                    <a:lnTo>
                      <a:pt x="0" y="83"/>
                    </a:lnTo>
                    <a:lnTo>
                      <a:pt x="42" y="184"/>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77" name="Freeform 25"/>
              <p:cNvSpPr>
                <a:spLocks noChangeArrowheads="1"/>
              </p:cNvSpPr>
              <p:nvPr/>
            </p:nvSpPr>
            <p:spPr bwMode="auto">
              <a:xfrm rot="18240000" flipH="1">
                <a:off x="211" y="1592"/>
                <a:ext cx="17" cy="15"/>
              </a:xfrm>
              <a:custGeom>
                <a:avLst/>
                <a:gdLst>
                  <a:gd name="T0" fmla="*/ 0 w 41"/>
                  <a:gd name="T1" fmla="*/ 0 h 30"/>
                  <a:gd name="T2" fmla="*/ 0 w 41"/>
                  <a:gd name="T3" fmla="*/ 1 h 30"/>
                  <a:gd name="T4" fmla="*/ 0 w 41"/>
                  <a:gd name="T5" fmla="*/ 1 h 30"/>
                  <a:gd name="T6" fmla="*/ 0 60000 65536"/>
                  <a:gd name="T7" fmla="*/ 0 60000 65536"/>
                  <a:gd name="T8" fmla="*/ 0 60000 65536"/>
                  <a:gd name="T9" fmla="*/ 0 w 41"/>
                  <a:gd name="T10" fmla="*/ 0 h 30"/>
                  <a:gd name="T11" fmla="*/ 41 w 41"/>
                  <a:gd name="T12" fmla="*/ 30 h 30"/>
                </a:gdLst>
                <a:ahLst/>
                <a:cxnLst>
                  <a:cxn ang="T6">
                    <a:pos x="T0" y="T1"/>
                  </a:cxn>
                  <a:cxn ang="T7">
                    <a:pos x="T2" y="T3"/>
                  </a:cxn>
                  <a:cxn ang="T8">
                    <a:pos x="T4" y="T5"/>
                  </a:cxn>
                </a:cxnLst>
                <a:rect l="T9" t="T10" r="T11" b="T12"/>
                <a:pathLst>
                  <a:path w="41" h="30">
                    <a:moveTo>
                      <a:pt x="41" y="0"/>
                    </a:moveTo>
                    <a:lnTo>
                      <a:pt x="23" y="18"/>
                    </a:lnTo>
                    <a:lnTo>
                      <a:pt x="0" y="30"/>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78" name="Freeform 26"/>
              <p:cNvSpPr>
                <a:spLocks noChangeArrowheads="1"/>
              </p:cNvSpPr>
              <p:nvPr/>
            </p:nvSpPr>
            <p:spPr bwMode="auto">
              <a:xfrm rot="18240000" flipH="1">
                <a:off x="230" y="1563"/>
                <a:ext cx="29" cy="27"/>
              </a:xfrm>
              <a:custGeom>
                <a:avLst/>
                <a:gdLst>
                  <a:gd name="T0" fmla="*/ 0 w 71"/>
                  <a:gd name="T1" fmla="*/ 1 h 54"/>
                  <a:gd name="T2" fmla="*/ 0 w 71"/>
                  <a:gd name="T3" fmla="*/ 1 h 54"/>
                  <a:gd name="T4" fmla="*/ 0 w 71"/>
                  <a:gd name="T5" fmla="*/ 0 h 54"/>
                  <a:gd name="T6" fmla="*/ 0 w 71"/>
                  <a:gd name="T7" fmla="*/ 1 h 54"/>
                  <a:gd name="T8" fmla="*/ 0 w 71"/>
                  <a:gd name="T9" fmla="*/ 1 h 54"/>
                  <a:gd name="T10" fmla="*/ 0 w 71"/>
                  <a:gd name="T11" fmla="*/ 1 h 54"/>
                  <a:gd name="T12" fmla="*/ 0 60000 65536"/>
                  <a:gd name="T13" fmla="*/ 0 60000 65536"/>
                  <a:gd name="T14" fmla="*/ 0 60000 65536"/>
                  <a:gd name="T15" fmla="*/ 0 60000 65536"/>
                  <a:gd name="T16" fmla="*/ 0 60000 65536"/>
                  <a:gd name="T17" fmla="*/ 0 60000 65536"/>
                  <a:gd name="T18" fmla="*/ 0 w 71"/>
                  <a:gd name="T19" fmla="*/ 0 h 54"/>
                  <a:gd name="T20" fmla="*/ 71 w 71"/>
                  <a:gd name="T21" fmla="*/ 54 h 54"/>
                </a:gdLst>
                <a:ahLst/>
                <a:cxnLst>
                  <a:cxn ang="T12">
                    <a:pos x="T0" y="T1"/>
                  </a:cxn>
                  <a:cxn ang="T13">
                    <a:pos x="T2" y="T3"/>
                  </a:cxn>
                  <a:cxn ang="T14">
                    <a:pos x="T4" y="T5"/>
                  </a:cxn>
                  <a:cxn ang="T15">
                    <a:pos x="T6" y="T7"/>
                  </a:cxn>
                  <a:cxn ang="T16">
                    <a:pos x="T8" y="T9"/>
                  </a:cxn>
                  <a:cxn ang="T17">
                    <a:pos x="T10" y="T11"/>
                  </a:cxn>
                </a:cxnLst>
                <a:rect l="T18" t="T19" r="T20" b="T21"/>
                <a:pathLst>
                  <a:path w="71" h="54">
                    <a:moveTo>
                      <a:pt x="71" y="54"/>
                    </a:moveTo>
                    <a:lnTo>
                      <a:pt x="65" y="42"/>
                    </a:lnTo>
                    <a:lnTo>
                      <a:pt x="5" y="0"/>
                    </a:lnTo>
                    <a:lnTo>
                      <a:pt x="0" y="12"/>
                    </a:lnTo>
                    <a:lnTo>
                      <a:pt x="59" y="48"/>
                    </a:lnTo>
                    <a:lnTo>
                      <a:pt x="71" y="54"/>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79" name="Freeform 27"/>
              <p:cNvSpPr>
                <a:spLocks noChangeArrowheads="1"/>
              </p:cNvSpPr>
              <p:nvPr/>
            </p:nvSpPr>
            <p:spPr bwMode="auto">
              <a:xfrm rot="18240000" flipH="1">
                <a:off x="186" y="1496"/>
                <a:ext cx="56" cy="84"/>
              </a:xfrm>
              <a:custGeom>
                <a:avLst/>
                <a:gdLst>
                  <a:gd name="T0" fmla="*/ 0 w 137"/>
                  <a:gd name="T1" fmla="*/ 1 h 166"/>
                  <a:gd name="T2" fmla="*/ 0 w 137"/>
                  <a:gd name="T3" fmla="*/ 1 h 166"/>
                  <a:gd name="T4" fmla="*/ 0 w 137"/>
                  <a:gd name="T5" fmla="*/ 0 h 166"/>
                  <a:gd name="T6" fmla="*/ 0 w 137"/>
                  <a:gd name="T7" fmla="*/ 1 h 166"/>
                  <a:gd name="T8" fmla="*/ 0 w 137"/>
                  <a:gd name="T9" fmla="*/ 1 h 166"/>
                  <a:gd name="T10" fmla="*/ 0 w 137"/>
                  <a:gd name="T11" fmla="*/ 1 h 166"/>
                  <a:gd name="T12" fmla="*/ 0 w 137"/>
                  <a:gd name="T13" fmla="*/ 1 h 166"/>
                  <a:gd name="T14" fmla="*/ 0 60000 65536"/>
                  <a:gd name="T15" fmla="*/ 0 60000 65536"/>
                  <a:gd name="T16" fmla="*/ 0 60000 65536"/>
                  <a:gd name="T17" fmla="*/ 0 60000 65536"/>
                  <a:gd name="T18" fmla="*/ 0 60000 65536"/>
                  <a:gd name="T19" fmla="*/ 0 60000 65536"/>
                  <a:gd name="T20" fmla="*/ 0 60000 65536"/>
                  <a:gd name="T21" fmla="*/ 0 w 137"/>
                  <a:gd name="T22" fmla="*/ 0 h 166"/>
                  <a:gd name="T23" fmla="*/ 137 w 137"/>
                  <a:gd name="T24" fmla="*/ 166 h 1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 h="166">
                    <a:moveTo>
                      <a:pt x="125" y="154"/>
                    </a:moveTo>
                    <a:lnTo>
                      <a:pt x="137" y="113"/>
                    </a:lnTo>
                    <a:lnTo>
                      <a:pt x="36" y="0"/>
                    </a:lnTo>
                    <a:lnTo>
                      <a:pt x="6" y="24"/>
                    </a:lnTo>
                    <a:lnTo>
                      <a:pt x="0" y="65"/>
                    </a:lnTo>
                    <a:lnTo>
                      <a:pt x="101" y="166"/>
                    </a:lnTo>
                    <a:lnTo>
                      <a:pt x="125" y="154"/>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0" name="Freeform 28"/>
              <p:cNvSpPr>
                <a:spLocks noChangeArrowheads="1"/>
              </p:cNvSpPr>
              <p:nvPr/>
            </p:nvSpPr>
            <p:spPr bwMode="auto">
              <a:xfrm rot="18240000" flipH="1">
                <a:off x="188" y="1448"/>
                <a:ext cx="104" cy="177"/>
              </a:xfrm>
              <a:custGeom>
                <a:avLst/>
                <a:gdLst>
                  <a:gd name="T0" fmla="*/ 0 w 256"/>
                  <a:gd name="T1" fmla="*/ 0 h 350"/>
                  <a:gd name="T2" fmla="*/ 0 w 256"/>
                  <a:gd name="T3" fmla="*/ 0 h 350"/>
                  <a:gd name="T4" fmla="*/ 0 w 256"/>
                  <a:gd name="T5" fmla="*/ 1 h 350"/>
                  <a:gd name="T6" fmla="*/ 0 w 256"/>
                  <a:gd name="T7" fmla="*/ 1 h 350"/>
                  <a:gd name="T8" fmla="*/ 0 w 256"/>
                  <a:gd name="T9" fmla="*/ 1 h 350"/>
                  <a:gd name="T10" fmla="*/ 0 w 256"/>
                  <a:gd name="T11" fmla="*/ 1 h 350"/>
                  <a:gd name="T12" fmla="*/ 0 w 256"/>
                  <a:gd name="T13" fmla="*/ 1 h 350"/>
                  <a:gd name="T14" fmla="*/ 0 w 256"/>
                  <a:gd name="T15" fmla="*/ 1 h 350"/>
                  <a:gd name="T16" fmla="*/ 0 w 256"/>
                  <a:gd name="T17" fmla="*/ 1 h 350"/>
                  <a:gd name="T18" fmla="*/ 0 w 256"/>
                  <a:gd name="T19" fmla="*/ 1 h 350"/>
                  <a:gd name="T20" fmla="*/ 0 w 256"/>
                  <a:gd name="T21" fmla="*/ 1 h 350"/>
                  <a:gd name="T22" fmla="*/ 0 w 256"/>
                  <a:gd name="T23" fmla="*/ 1 h 3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6"/>
                  <a:gd name="T37" fmla="*/ 0 h 350"/>
                  <a:gd name="T38" fmla="*/ 256 w 256"/>
                  <a:gd name="T39" fmla="*/ 350 h 3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6" h="350">
                    <a:moveTo>
                      <a:pt x="0" y="0"/>
                    </a:moveTo>
                    <a:lnTo>
                      <a:pt x="6" y="0"/>
                    </a:lnTo>
                    <a:lnTo>
                      <a:pt x="24" y="12"/>
                    </a:lnTo>
                    <a:lnTo>
                      <a:pt x="66" y="48"/>
                    </a:lnTo>
                    <a:lnTo>
                      <a:pt x="107" y="78"/>
                    </a:lnTo>
                    <a:lnTo>
                      <a:pt x="149" y="125"/>
                    </a:lnTo>
                    <a:lnTo>
                      <a:pt x="184" y="178"/>
                    </a:lnTo>
                    <a:lnTo>
                      <a:pt x="220" y="232"/>
                    </a:lnTo>
                    <a:lnTo>
                      <a:pt x="238" y="273"/>
                    </a:lnTo>
                    <a:lnTo>
                      <a:pt x="244" y="321"/>
                    </a:lnTo>
                    <a:lnTo>
                      <a:pt x="250" y="339"/>
                    </a:lnTo>
                    <a:lnTo>
                      <a:pt x="256" y="350"/>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1" name="Freeform 29"/>
              <p:cNvSpPr>
                <a:spLocks noChangeArrowheads="1"/>
              </p:cNvSpPr>
              <p:nvPr/>
            </p:nvSpPr>
            <p:spPr bwMode="auto">
              <a:xfrm rot="18240000" flipH="1">
                <a:off x="217" y="1561"/>
                <a:ext cx="12" cy="15"/>
              </a:xfrm>
              <a:custGeom>
                <a:avLst/>
                <a:gdLst>
                  <a:gd name="T0" fmla="*/ 0 w 30"/>
                  <a:gd name="T1" fmla="*/ 0 h 29"/>
                  <a:gd name="T2" fmla="*/ 0 w 30"/>
                  <a:gd name="T3" fmla="*/ 1 h 29"/>
                  <a:gd name="T4" fmla="*/ 0 w 30"/>
                  <a:gd name="T5" fmla="*/ 1 h 29"/>
                  <a:gd name="T6" fmla="*/ 0 60000 65536"/>
                  <a:gd name="T7" fmla="*/ 0 60000 65536"/>
                  <a:gd name="T8" fmla="*/ 0 60000 65536"/>
                  <a:gd name="T9" fmla="*/ 0 w 30"/>
                  <a:gd name="T10" fmla="*/ 0 h 29"/>
                  <a:gd name="T11" fmla="*/ 30 w 30"/>
                  <a:gd name="T12" fmla="*/ 29 h 29"/>
                </a:gdLst>
                <a:ahLst/>
                <a:cxnLst>
                  <a:cxn ang="T6">
                    <a:pos x="T0" y="T1"/>
                  </a:cxn>
                  <a:cxn ang="T7">
                    <a:pos x="T2" y="T3"/>
                  </a:cxn>
                  <a:cxn ang="T8">
                    <a:pos x="T4" y="T5"/>
                  </a:cxn>
                </a:cxnLst>
                <a:rect l="T9" t="T10" r="T11" b="T12"/>
                <a:pathLst>
                  <a:path w="30" h="29">
                    <a:moveTo>
                      <a:pt x="30" y="0"/>
                    </a:moveTo>
                    <a:lnTo>
                      <a:pt x="0" y="23"/>
                    </a:lnTo>
                    <a:lnTo>
                      <a:pt x="0" y="29"/>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2" name="Line 30"/>
              <p:cNvSpPr>
                <a:spLocks noChangeShapeType="1"/>
              </p:cNvSpPr>
              <p:nvPr/>
            </p:nvSpPr>
            <p:spPr bwMode="auto">
              <a:xfrm flipH="1" flipV="1">
                <a:off x="206" y="1513"/>
                <a:ext cx="23" cy="5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3" name="Line 31"/>
              <p:cNvSpPr>
                <a:spLocks noChangeShapeType="1"/>
              </p:cNvSpPr>
              <p:nvPr/>
            </p:nvSpPr>
            <p:spPr bwMode="auto">
              <a:xfrm flipH="1">
                <a:off x="195" y="1531"/>
                <a:ext cx="22" cy="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4" name="Freeform 32"/>
              <p:cNvSpPr>
                <a:spLocks noChangeArrowheads="1"/>
              </p:cNvSpPr>
              <p:nvPr/>
            </p:nvSpPr>
            <p:spPr bwMode="auto">
              <a:xfrm rot="18240000" flipH="1">
                <a:off x="95" y="1453"/>
                <a:ext cx="75" cy="57"/>
              </a:xfrm>
              <a:custGeom>
                <a:avLst/>
                <a:gdLst>
                  <a:gd name="T0" fmla="*/ 0 w 184"/>
                  <a:gd name="T1" fmla="*/ 1 h 112"/>
                  <a:gd name="T2" fmla="*/ 0 w 184"/>
                  <a:gd name="T3" fmla="*/ 0 h 112"/>
                  <a:gd name="T4" fmla="*/ 0 w 184"/>
                  <a:gd name="T5" fmla="*/ 1 h 112"/>
                  <a:gd name="T6" fmla="*/ 0 w 184"/>
                  <a:gd name="T7" fmla="*/ 1 h 112"/>
                  <a:gd name="T8" fmla="*/ 0 w 184"/>
                  <a:gd name="T9" fmla="*/ 1 h 112"/>
                  <a:gd name="T10" fmla="*/ 0 60000 65536"/>
                  <a:gd name="T11" fmla="*/ 0 60000 65536"/>
                  <a:gd name="T12" fmla="*/ 0 60000 65536"/>
                  <a:gd name="T13" fmla="*/ 0 60000 65536"/>
                  <a:gd name="T14" fmla="*/ 0 60000 65536"/>
                  <a:gd name="T15" fmla="*/ 0 w 184"/>
                  <a:gd name="T16" fmla="*/ 0 h 112"/>
                  <a:gd name="T17" fmla="*/ 184 w 184"/>
                  <a:gd name="T18" fmla="*/ 112 h 112"/>
                </a:gdLst>
                <a:ahLst/>
                <a:cxnLst>
                  <a:cxn ang="T10">
                    <a:pos x="T0" y="T1"/>
                  </a:cxn>
                  <a:cxn ang="T11">
                    <a:pos x="T2" y="T3"/>
                  </a:cxn>
                  <a:cxn ang="T12">
                    <a:pos x="T4" y="T5"/>
                  </a:cxn>
                  <a:cxn ang="T13">
                    <a:pos x="T6" y="T7"/>
                  </a:cxn>
                  <a:cxn ang="T14">
                    <a:pos x="T8" y="T9"/>
                  </a:cxn>
                </a:cxnLst>
                <a:rect l="T15" t="T16" r="T17" b="T18"/>
                <a:pathLst>
                  <a:path w="184" h="112">
                    <a:moveTo>
                      <a:pt x="0" y="89"/>
                    </a:moveTo>
                    <a:lnTo>
                      <a:pt x="106" y="0"/>
                    </a:lnTo>
                    <a:lnTo>
                      <a:pt x="184" y="29"/>
                    </a:lnTo>
                    <a:lnTo>
                      <a:pt x="77" y="112"/>
                    </a:lnTo>
                    <a:lnTo>
                      <a:pt x="0" y="89"/>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5" name="Freeform 33"/>
              <p:cNvSpPr>
                <a:spLocks noChangeArrowheads="1"/>
              </p:cNvSpPr>
              <p:nvPr/>
            </p:nvSpPr>
            <p:spPr bwMode="auto">
              <a:xfrm rot="18240000" flipH="1">
                <a:off x="125" y="1533"/>
                <a:ext cx="5" cy="3"/>
              </a:xfrm>
              <a:custGeom>
                <a:avLst/>
                <a:gdLst>
                  <a:gd name="T0" fmla="*/ 0 w 12"/>
                  <a:gd name="T1" fmla="*/ 0 h 6"/>
                  <a:gd name="T2" fmla="*/ 0 w 12"/>
                  <a:gd name="T3" fmla="*/ 1 h 6"/>
                  <a:gd name="T4" fmla="*/ 0 w 12"/>
                  <a:gd name="T5" fmla="*/ 0 h 6"/>
                  <a:gd name="T6" fmla="*/ 0 w 12"/>
                  <a:gd name="T7" fmla="*/ 0 h 6"/>
                  <a:gd name="T8" fmla="*/ 0 w 12"/>
                  <a:gd name="T9" fmla="*/ 0 h 6"/>
                  <a:gd name="T10" fmla="*/ 0 w 12"/>
                  <a:gd name="T11" fmla="*/ 0 h 6"/>
                  <a:gd name="T12" fmla="*/ 0 60000 65536"/>
                  <a:gd name="T13" fmla="*/ 0 60000 65536"/>
                  <a:gd name="T14" fmla="*/ 0 60000 65536"/>
                  <a:gd name="T15" fmla="*/ 0 60000 65536"/>
                  <a:gd name="T16" fmla="*/ 0 60000 65536"/>
                  <a:gd name="T17" fmla="*/ 0 60000 65536"/>
                  <a:gd name="T18" fmla="*/ 0 w 12"/>
                  <a:gd name="T19" fmla="*/ 0 h 6"/>
                  <a:gd name="T20" fmla="*/ 12 w 12"/>
                  <a:gd name="T21" fmla="*/ 6 h 6"/>
                </a:gdLst>
                <a:ahLst/>
                <a:cxnLst>
                  <a:cxn ang="T12">
                    <a:pos x="T0" y="T1"/>
                  </a:cxn>
                  <a:cxn ang="T13">
                    <a:pos x="T2" y="T3"/>
                  </a:cxn>
                  <a:cxn ang="T14">
                    <a:pos x="T4" y="T5"/>
                  </a:cxn>
                  <a:cxn ang="T15">
                    <a:pos x="T6" y="T7"/>
                  </a:cxn>
                  <a:cxn ang="T16">
                    <a:pos x="T8" y="T9"/>
                  </a:cxn>
                  <a:cxn ang="T17">
                    <a:pos x="T10" y="T11"/>
                  </a:cxn>
                </a:cxnLst>
                <a:rect l="T18" t="T19" r="T20" b="T21"/>
                <a:pathLst>
                  <a:path w="12" h="6">
                    <a:moveTo>
                      <a:pt x="6" y="0"/>
                    </a:moveTo>
                    <a:lnTo>
                      <a:pt x="12" y="6"/>
                    </a:lnTo>
                    <a:lnTo>
                      <a:pt x="12" y="0"/>
                    </a:lnTo>
                    <a:lnTo>
                      <a:pt x="6" y="0"/>
                    </a:lnTo>
                    <a:lnTo>
                      <a:pt x="0" y="0"/>
                    </a:lnTo>
                    <a:lnTo>
                      <a:pt x="6" y="0"/>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6" name="Freeform 34"/>
              <p:cNvSpPr>
                <a:spLocks noChangeArrowheads="1"/>
              </p:cNvSpPr>
              <p:nvPr/>
            </p:nvSpPr>
            <p:spPr bwMode="auto">
              <a:xfrm rot="18240000" flipH="1">
                <a:off x="153" y="1464"/>
                <a:ext cx="43" cy="48"/>
              </a:xfrm>
              <a:custGeom>
                <a:avLst/>
                <a:gdLst>
                  <a:gd name="T0" fmla="*/ 0 w 107"/>
                  <a:gd name="T1" fmla="*/ 1 h 95"/>
                  <a:gd name="T2" fmla="*/ 0 w 107"/>
                  <a:gd name="T3" fmla="*/ 1 h 95"/>
                  <a:gd name="T4" fmla="*/ 0 w 107"/>
                  <a:gd name="T5" fmla="*/ 0 h 95"/>
                  <a:gd name="T6" fmla="*/ 0 w 107"/>
                  <a:gd name="T7" fmla="*/ 1 h 95"/>
                  <a:gd name="T8" fmla="*/ 0 w 107"/>
                  <a:gd name="T9" fmla="*/ 1 h 95"/>
                  <a:gd name="T10" fmla="*/ 0 60000 65536"/>
                  <a:gd name="T11" fmla="*/ 0 60000 65536"/>
                  <a:gd name="T12" fmla="*/ 0 60000 65536"/>
                  <a:gd name="T13" fmla="*/ 0 60000 65536"/>
                  <a:gd name="T14" fmla="*/ 0 60000 65536"/>
                  <a:gd name="T15" fmla="*/ 0 w 107"/>
                  <a:gd name="T16" fmla="*/ 0 h 95"/>
                  <a:gd name="T17" fmla="*/ 107 w 107"/>
                  <a:gd name="T18" fmla="*/ 95 h 95"/>
                </a:gdLst>
                <a:ahLst/>
                <a:cxnLst>
                  <a:cxn ang="T10">
                    <a:pos x="T0" y="T1"/>
                  </a:cxn>
                  <a:cxn ang="T11">
                    <a:pos x="T2" y="T3"/>
                  </a:cxn>
                  <a:cxn ang="T12">
                    <a:pos x="T4" y="T5"/>
                  </a:cxn>
                  <a:cxn ang="T13">
                    <a:pos x="T6" y="T7"/>
                  </a:cxn>
                  <a:cxn ang="T14">
                    <a:pos x="T8" y="T9"/>
                  </a:cxn>
                </a:cxnLst>
                <a:rect l="T15" t="T16" r="T17" b="T18"/>
                <a:pathLst>
                  <a:path w="107" h="95">
                    <a:moveTo>
                      <a:pt x="107" y="95"/>
                    </a:moveTo>
                    <a:lnTo>
                      <a:pt x="23" y="65"/>
                    </a:lnTo>
                    <a:lnTo>
                      <a:pt x="0" y="0"/>
                    </a:lnTo>
                    <a:lnTo>
                      <a:pt x="83" y="23"/>
                    </a:lnTo>
                    <a:lnTo>
                      <a:pt x="107" y="95"/>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7" name="Line 35"/>
              <p:cNvSpPr>
                <a:spLocks noChangeShapeType="1"/>
              </p:cNvSpPr>
              <p:nvPr/>
            </p:nvSpPr>
            <p:spPr bwMode="auto">
              <a:xfrm flipV="1">
                <a:off x="105" y="1486"/>
                <a:ext cx="2" cy="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8" name="Line 36"/>
              <p:cNvSpPr>
                <a:spLocks noChangeShapeType="1"/>
              </p:cNvSpPr>
              <p:nvPr/>
            </p:nvSpPr>
            <p:spPr bwMode="auto">
              <a:xfrm flipV="1">
                <a:off x="126" y="1483"/>
                <a:ext cx="1" cy="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89" name="Line 37"/>
              <p:cNvSpPr>
                <a:spLocks noChangeShapeType="1"/>
              </p:cNvSpPr>
              <p:nvPr/>
            </p:nvSpPr>
            <p:spPr bwMode="auto">
              <a:xfrm flipV="1">
                <a:off x="147" y="1475"/>
                <a:ext cx="1" cy="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0" name="Freeform 38"/>
              <p:cNvSpPr>
                <a:spLocks noChangeArrowheads="1"/>
              </p:cNvSpPr>
              <p:nvPr/>
            </p:nvSpPr>
            <p:spPr bwMode="auto">
              <a:xfrm rot="18240000" flipH="1">
                <a:off x="174" y="1495"/>
                <a:ext cx="43" cy="9"/>
              </a:xfrm>
              <a:custGeom>
                <a:avLst/>
                <a:gdLst>
                  <a:gd name="T0" fmla="*/ 0 w 107"/>
                  <a:gd name="T1" fmla="*/ 1 h 18"/>
                  <a:gd name="T2" fmla="*/ 0 w 107"/>
                  <a:gd name="T3" fmla="*/ 1 h 18"/>
                  <a:gd name="T4" fmla="*/ 0 w 107"/>
                  <a:gd name="T5" fmla="*/ 0 h 18"/>
                  <a:gd name="T6" fmla="*/ 0 w 107"/>
                  <a:gd name="T7" fmla="*/ 1 h 18"/>
                  <a:gd name="T8" fmla="*/ 0 w 107"/>
                  <a:gd name="T9" fmla="*/ 1 h 18"/>
                  <a:gd name="T10" fmla="*/ 0 w 107"/>
                  <a:gd name="T11" fmla="*/ 1 h 18"/>
                  <a:gd name="T12" fmla="*/ 0 60000 65536"/>
                  <a:gd name="T13" fmla="*/ 0 60000 65536"/>
                  <a:gd name="T14" fmla="*/ 0 60000 65536"/>
                  <a:gd name="T15" fmla="*/ 0 60000 65536"/>
                  <a:gd name="T16" fmla="*/ 0 60000 65536"/>
                  <a:gd name="T17" fmla="*/ 0 60000 65536"/>
                  <a:gd name="T18" fmla="*/ 0 w 107"/>
                  <a:gd name="T19" fmla="*/ 0 h 18"/>
                  <a:gd name="T20" fmla="*/ 107 w 107"/>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107" h="18">
                    <a:moveTo>
                      <a:pt x="107" y="12"/>
                    </a:moveTo>
                    <a:lnTo>
                      <a:pt x="95" y="12"/>
                    </a:lnTo>
                    <a:lnTo>
                      <a:pt x="0" y="0"/>
                    </a:lnTo>
                    <a:lnTo>
                      <a:pt x="6" y="12"/>
                    </a:lnTo>
                    <a:lnTo>
                      <a:pt x="95" y="18"/>
                    </a:lnTo>
                    <a:lnTo>
                      <a:pt x="107" y="12"/>
                    </a:lnTo>
                    <a:close/>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1" name="Line 39"/>
              <p:cNvSpPr>
                <a:spLocks noChangeShapeType="1"/>
              </p:cNvSpPr>
              <p:nvPr/>
            </p:nvSpPr>
            <p:spPr bwMode="auto">
              <a:xfrm flipH="1">
                <a:off x="185" y="1486"/>
                <a:ext cx="8" cy="1"/>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2" name="Freeform 40"/>
              <p:cNvSpPr>
                <a:spLocks noChangeArrowheads="1"/>
              </p:cNvSpPr>
              <p:nvPr/>
            </p:nvSpPr>
            <p:spPr bwMode="auto">
              <a:xfrm rot="18240000" flipH="1">
                <a:off x="180" y="1470"/>
                <a:ext cx="4" cy="6"/>
              </a:xfrm>
              <a:custGeom>
                <a:avLst/>
                <a:gdLst>
                  <a:gd name="T0" fmla="*/ 0 w 11"/>
                  <a:gd name="T1" fmla="*/ 1 h 12"/>
                  <a:gd name="T2" fmla="*/ 0 w 11"/>
                  <a:gd name="T3" fmla="*/ 0 h 12"/>
                  <a:gd name="T4" fmla="*/ 0 w 11"/>
                  <a:gd name="T5" fmla="*/ 0 h 12"/>
                  <a:gd name="T6" fmla="*/ 0 w 11"/>
                  <a:gd name="T7" fmla="*/ 1 h 12"/>
                  <a:gd name="T8" fmla="*/ 0 w 11"/>
                  <a:gd name="T9" fmla="*/ 1 h 12"/>
                  <a:gd name="T10" fmla="*/ 0 60000 65536"/>
                  <a:gd name="T11" fmla="*/ 0 60000 65536"/>
                  <a:gd name="T12" fmla="*/ 0 60000 65536"/>
                  <a:gd name="T13" fmla="*/ 0 60000 65536"/>
                  <a:gd name="T14" fmla="*/ 0 60000 65536"/>
                  <a:gd name="T15" fmla="*/ 0 w 11"/>
                  <a:gd name="T16" fmla="*/ 0 h 12"/>
                  <a:gd name="T17" fmla="*/ 11 w 11"/>
                  <a:gd name="T18" fmla="*/ 12 h 12"/>
                </a:gdLst>
                <a:ahLst/>
                <a:cxnLst>
                  <a:cxn ang="T10">
                    <a:pos x="T0" y="T1"/>
                  </a:cxn>
                  <a:cxn ang="T11">
                    <a:pos x="T2" y="T3"/>
                  </a:cxn>
                  <a:cxn ang="T12">
                    <a:pos x="T4" y="T5"/>
                  </a:cxn>
                  <a:cxn ang="T13">
                    <a:pos x="T6" y="T7"/>
                  </a:cxn>
                  <a:cxn ang="T14">
                    <a:pos x="T8" y="T9"/>
                  </a:cxn>
                </a:cxnLst>
                <a:rect l="T15" t="T16" r="T17" b="T18"/>
                <a:pathLst>
                  <a:path w="11" h="12">
                    <a:moveTo>
                      <a:pt x="0" y="6"/>
                    </a:moveTo>
                    <a:lnTo>
                      <a:pt x="6" y="0"/>
                    </a:lnTo>
                    <a:lnTo>
                      <a:pt x="11" y="0"/>
                    </a:lnTo>
                    <a:lnTo>
                      <a:pt x="6" y="12"/>
                    </a:lnTo>
                    <a:lnTo>
                      <a:pt x="0" y="6"/>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3" name="Freeform 41"/>
              <p:cNvSpPr>
                <a:spLocks noChangeArrowheads="1"/>
              </p:cNvSpPr>
              <p:nvPr/>
            </p:nvSpPr>
            <p:spPr bwMode="auto">
              <a:xfrm rot="18240000" flipH="1">
                <a:off x="168" y="1458"/>
                <a:ext cx="5" cy="9"/>
              </a:xfrm>
              <a:custGeom>
                <a:avLst/>
                <a:gdLst>
                  <a:gd name="T0" fmla="*/ 0 w 12"/>
                  <a:gd name="T1" fmla="*/ 0 h 18"/>
                  <a:gd name="T2" fmla="*/ 0 w 12"/>
                  <a:gd name="T3" fmla="*/ 1 h 18"/>
                  <a:gd name="T4" fmla="*/ 0 w 12"/>
                  <a:gd name="T5" fmla="*/ 1 h 18"/>
                  <a:gd name="T6" fmla="*/ 0 w 12"/>
                  <a:gd name="T7" fmla="*/ 1 h 18"/>
                  <a:gd name="T8" fmla="*/ 0 w 12"/>
                  <a:gd name="T9" fmla="*/ 0 h 18"/>
                  <a:gd name="T10" fmla="*/ 0 60000 65536"/>
                  <a:gd name="T11" fmla="*/ 0 60000 65536"/>
                  <a:gd name="T12" fmla="*/ 0 60000 65536"/>
                  <a:gd name="T13" fmla="*/ 0 60000 65536"/>
                  <a:gd name="T14" fmla="*/ 0 60000 65536"/>
                  <a:gd name="T15" fmla="*/ 0 w 12"/>
                  <a:gd name="T16" fmla="*/ 0 h 18"/>
                  <a:gd name="T17" fmla="*/ 12 w 12"/>
                  <a:gd name="T18" fmla="*/ 18 h 18"/>
                </a:gdLst>
                <a:ahLst/>
                <a:cxnLst>
                  <a:cxn ang="T10">
                    <a:pos x="T0" y="T1"/>
                  </a:cxn>
                  <a:cxn ang="T11">
                    <a:pos x="T2" y="T3"/>
                  </a:cxn>
                  <a:cxn ang="T12">
                    <a:pos x="T4" y="T5"/>
                  </a:cxn>
                  <a:cxn ang="T13">
                    <a:pos x="T6" y="T7"/>
                  </a:cxn>
                  <a:cxn ang="T14">
                    <a:pos x="T8" y="T9"/>
                  </a:cxn>
                </a:cxnLst>
                <a:rect l="T15" t="T16" r="T17" b="T18"/>
                <a:pathLst>
                  <a:path w="12" h="18">
                    <a:moveTo>
                      <a:pt x="12" y="0"/>
                    </a:moveTo>
                    <a:lnTo>
                      <a:pt x="12" y="6"/>
                    </a:lnTo>
                    <a:lnTo>
                      <a:pt x="0" y="18"/>
                    </a:lnTo>
                    <a:lnTo>
                      <a:pt x="0" y="12"/>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4" name="Freeform 42"/>
              <p:cNvSpPr>
                <a:spLocks noChangeArrowheads="1"/>
              </p:cNvSpPr>
              <p:nvPr/>
            </p:nvSpPr>
            <p:spPr bwMode="auto">
              <a:xfrm rot="18240000" flipH="1">
                <a:off x="168" y="1458"/>
                <a:ext cx="5" cy="9"/>
              </a:xfrm>
              <a:custGeom>
                <a:avLst/>
                <a:gdLst>
                  <a:gd name="T0" fmla="*/ 0 w 12"/>
                  <a:gd name="T1" fmla="*/ 0 h 18"/>
                  <a:gd name="T2" fmla="*/ 0 w 12"/>
                  <a:gd name="T3" fmla="*/ 1 h 18"/>
                  <a:gd name="T4" fmla="*/ 0 w 12"/>
                  <a:gd name="T5" fmla="*/ 1 h 18"/>
                  <a:gd name="T6" fmla="*/ 0 w 12"/>
                  <a:gd name="T7" fmla="*/ 1 h 18"/>
                  <a:gd name="T8" fmla="*/ 0 60000 65536"/>
                  <a:gd name="T9" fmla="*/ 0 60000 65536"/>
                  <a:gd name="T10" fmla="*/ 0 60000 65536"/>
                  <a:gd name="T11" fmla="*/ 0 60000 65536"/>
                  <a:gd name="T12" fmla="*/ 0 w 12"/>
                  <a:gd name="T13" fmla="*/ 0 h 18"/>
                  <a:gd name="T14" fmla="*/ 12 w 12"/>
                  <a:gd name="T15" fmla="*/ 18 h 18"/>
                </a:gdLst>
                <a:ahLst/>
                <a:cxnLst>
                  <a:cxn ang="T8">
                    <a:pos x="T0" y="T1"/>
                  </a:cxn>
                  <a:cxn ang="T9">
                    <a:pos x="T2" y="T3"/>
                  </a:cxn>
                  <a:cxn ang="T10">
                    <a:pos x="T4" y="T5"/>
                  </a:cxn>
                  <a:cxn ang="T11">
                    <a:pos x="T6" y="T7"/>
                  </a:cxn>
                </a:cxnLst>
                <a:rect l="T12" t="T13" r="T14" b="T15"/>
                <a:pathLst>
                  <a:path w="12" h="18">
                    <a:moveTo>
                      <a:pt x="12" y="0"/>
                    </a:moveTo>
                    <a:lnTo>
                      <a:pt x="12" y="6"/>
                    </a:lnTo>
                    <a:lnTo>
                      <a:pt x="0" y="18"/>
                    </a:lnTo>
                    <a:lnTo>
                      <a:pt x="0" y="12"/>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5" name="Freeform 43"/>
              <p:cNvSpPr>
                <a:spLocks noChangeArrowheads="1"/>
              </p:cNvSpPr>
              <p:nvPr/>
            </p:nvSpPr>
            <p:spPr bwMode="auto">
              <a:xfrm rot="18240000" flipH="1">
                <a:off x="209" y="1600"/>
                <a:ext cx="36" cy="76"/>
              </a:xfrm>
              <a:custGeom>
                <a:avLst/>
                <a:gdLst>
                  <a:gd name="T0" fmla="*/ 0 w 89"/>
                  <a:gd name="T1" fmla="*/ 1 h 149"/>
                  <a:gd name="T2" fmla="*/ 0 w 89"/>
                  <a:gd name="T3" fmla="*/ 0 h 149"/>
                  <a:gd name="T4" fmla="*/ 0 w 89"/>
                  <a:gd name="T5" fmla="*/ 1 h 149"/>
                  <a:gd name="T6" fmla="*/ 0 w 89"/>
                  <a:gd name="T7" fmla="*/ 1 h 149"/>
                  <a:gd name="T8" fmla="*/ 0 w 89"/>
                  <a:gd name="T9" fmla="*/ 1 h 149"/>
                  <a:gd name="T10" fmla="*/ 0 60000 65536"/>
                  <a:gd name="T11" fmla="*/ 0 60000 65536"/>
                  <a:gd name="T12" fmla="*/ 0 60000 65536"/>
                  <a:gd name="T13" fmla="*/ 0 60000 65536"/>
                  <a:gd name="T14" fmla="*/ 0 60000 65536"/>
                  <a:gd name="T15" fmla="*/ 0 w 89"/>
                  <a:gd name="T16" fmla="*/ 0 h 149"/>
                  <a:gd name="T17" fmla="*/ 89 w 89"/>
                  <a:gd name="T18" fmla="*/ 149 h 149"/>
                </a:gdLst>
                <a:ahLst/>
                <a:cxnLst>
                  <a:cxn ang="T10">
                    <a:pos x="T0" y="T1"/>
                  </a:cxn>
                  <a:cxn ang="T11">
                    <a:pos x="T2" y="T3"/>
                  </a:cxn>
                  <a:cxn ang="T12">
                    <a:pos x="T4" y="T5"/>
                  </a:cxn>
                  <a:cxn ang="T13">
                    <a:pos x="T6" y="T7"/>
                  </a:cxn>
                  <a:cxn ang="T14">
                    <a:pos x="T8" y="T9"/>
                  </a:cxn>
                </a:cxnLst>
                <a:rect l="T15" t="T16" r="T17" b="T18"/>
                <a:pathLst>
                  <a:path w="89" h="149">
                    <a:moveTo>
                      <a:pt x="0" y="6"/>
                    </a:moveTo>
                    <a:lnTo>
                      <a:pt x="42" y="0"/>
                    </a:lnTo>
                    <a:lnTo>
                      <a:pt x="89" y="137"/>
                    </a:lnTo>
                    <a:lnTo>
                      <a:pt x="54" y="149"/>
                    </a:lnTo>
                    <a:lnTo>
                      <a:pt x="0" y="6"/>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6" name="Freeform 44"/>
              <p:cNvSpPr>
                <a:spLocks noChangeArrowheads="1"/>
              </p:cNvSpPr>
              <p:nvPr/>
            </p:nvSpPr>
            <p:spPr bwMode="auto">
              <a:xfrm rot="18240000" flipH="1">
                <a:off x="175" y="1550"/>
                <a:ext cx="48" cy="82"/>
              </a:xfrm>
              <a:custGeom>
                <a:avLst/>
                <a:gdLst>
                  <a:gd name="T0" fmla="*/ 0 w 119"/>
                  <a:gd name="T1" fmla="*/ 0 h 161"/>
                  <a:gd name="T2" fmla="*/ 0 w 119"/>
                  <a:gd name="T3" fmla="*/ 1 h 161"/>
                  <a:gd name="T4" fmla="*/ 0 w 119"/>
                  <a:gd name="T5" fmla="*/ 1 h 161"/>
                  <a:gd name="T6" fmla="*/ 0 w 119"/>
                  <a:gd name="T7" fmla="*/ 1 h 161"/>
                  <a:gd name="T8" fmla="*/ 0 w 119"/>
                  <a:gd name="T9" fmla="*/ 0 h 161"/>
                  <a:gd name="T10" fmla="*/ 0 60000 65536"/>
                  <a:gd name="T11" fmla="*/ 0 60000 65536"/>
                  <a:gd name="T12" fmla="*/ 0 60000 65536"/>
                  <a:gd name="T13" fmla="*/ 0 60000 65536"/>
                  <a:gd name="T14" fmla="*/ 0 60000 65536"/>
                  <a:gd name="T15" fmla="*/ 0 w 119"/>
                  <a:gd name="T16" fmla="*/ 0 h 161"/>
                  <a:gd name="T17" fmla="*/ 119 w 119"/>
                  <a:gd name="T18" fmla="*/ 161 h 161"/>
                </a:gdLst>
                <a:ahLst/>
                <a:cxnLst>
                  <a:cxn ang="T10">
                    <a:pos x="T0" y="T1"/>
                  </a:cxn>
                  <a:cxn ang="T11">
                    <a:pos x="T2" y="T3"/>
                  </a:cxn>
                  <a:cxn ang="T12">
                    <a:pos x="T4" y="T5"/>
                  </a:cxn>
                  <a:cxn ang="T13">
                    <a:pos x="T6" y="T7"/>
                  </a:cxn>
                  <a:cxn ang="T14">
                    <a:pos x="T8" y="T9"/>
                  </a:cxn>
                </a:cxnLst>
                <a:rect l="T15" t="T16" r="T17" b="T18"/>
                <a:pathLst>
                  <a:path w="119" h="161">
                    <a:moveTo>
                      <a:pt x="119" y="0"/>
                    </a:moveTo>
                    <a:lnTo>
                      <a:pt x="113" y="78"/>
                    </a:lnTo>
                    <a:lnTo>
                      <a:pt x="0" y="161"/>
                    </a:lnTo>
                    <a:lnTo>
                      <a:pt x="12" y="83"/>
                    </a:lnTo>
                    <a:lnTo>
                      <a:pt x="119" y="0"/>
                    </a:lnTo>
                    <a:close/>
                  </a:path>
                </a:pathLst>
              </a:custGeom>
              <a:solidFill>
                <a:srgbClr val="FF33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7" name="Freeform 45"/>
              <p:cNvSpPr>
                <a:spLocks noChangeArrowheads="1"/>
              </p:cNvSpPr>
              <p:nvPr/>
            </p:nvSpPr>
            <p:spPr bwMode="auto">
              <a:xfrm rot="18240000" flipH="1">
                <a:off x="208" y="1512"/>
                <a:ext cx="14" cy="75"/>
              </a:xfrm>
              <a:custGeom>
                <a:avLst/>
                <a:gdLst>
                  <a:gd name="T0" fmla="*/ 0 w 35"/>
                  <a:gd name="T1" fmla="*/ 0 h 148"/>
                  <a:gd name="T2" fmla="*/ 0 w 35"/>
                  <a:gd name="T3" fmla="*/ 1 h 148"/>
                  <a:gd name="T4" fmla="*/ 0 w 35"/>
                  <a:gd name="T5" fmla="*/ 1 h 148"/>
                  <a:gd name="T6" fmla="*/ 0 w 35"/>
                  <a:gd name="T7" fmla="*/ 1 h 148"/>
                  <a:gd name="T8" fmla="*/ 0 w 35"/>
                  <a:gd name="T9" fmla="*/ 1 h 148"/>
                  <a:gd name="T10" fmla="*/ 0 w 35"/>
                  <a:gd name="T11" fmla="*/ 1 h 148"/>
                  <a:gd name="T12" fmla="*/ 0 w 35"/>
                  <a:gd name="T13" fmla="*/ 0 h 148"/>
                  <a:gd name="T14" fmla="*/ 0 60000 65536"/>
                  <a:gd name="T15" fmla="*/ 0 60000 65536"/>
                  <a:gd name="T16" fmla="*/ 0 60000 65536"/>
                  <a:gd name="T17" fmla="*/ 0 60000 65536"/>
                  <a:gd name="T18" fmla="*/ 0 60000 65536"/>
                  <a:gd name="T19" fmla="*/ 0 60000 65536"/>
                  <a:gd name="T20" fmla="*/ 0 60000 65536"/>
                  <a:gd name="T21" fmla="*/ 0 w 35"/>
                  <a:gd name="T22" fmla="*/ 0 h 148"/>
                  <a:gd name="T23" fmla="*/ 35 w 35"/>
                  <a:gd name="T24" fmla="*/ 148 h 1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148">
                    <a:moveTo>
                      <a:pt x="0" y="0"/>
                    </a:moveTo>
                    <a:lnTo>
                      <a:pt x="0" y="11"/>
                    </a:lnTo>
                    <a:lnTo>
                      <a:pt x="23" y="130"/>
                    </a:lnTo>
                    <a:lnTo>
                      <a:pt x="35" y="148"/>
                    </a:lnTo>
                    <a:lnTo>
                      <a:pt x="35" y="136"/>
                    </a:lnTo>
                    <a:lnTo>
                      <a:pt x="5" y="11"/>
                    </a:lnTo>
                    <a:lnTo>
                      <a:pt x="0" y="0"/>
                    </a:lnTo>
                    <a:close/>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8" name="Freeform 46"/>
              <p:cNvSpPr>
                <a:spLocks noChangeArrowheads="1"/>
              </p:cNvSpPr>
              <p:nvPr/>
            </p:nvSpPr>
            <p:spPr bwMode="auto">
              <a:xfrm rot="18240000" flipH="1">
                <a:off x="129" y="1508"/>
                <a:ext cx="75" cy="96"/>
              </a:xfrm>
              <a:custGeom>
                <a:avLst/>
                <a:gdLst>
                  <a:gd name="T0" fmla="*/ 0 w 184"/>
                  <a:gd name="T1" fmla="*/ 1 h 189"/>
                  <a:gd name="T2" fmla="*/ 0 w 184"/>
                  <a:gd name="T3" fmla="*/ 1 h 189"/>
                  <a:gd name="T4" fmla="*/ 0 w 184"/>
                  <a:gd name="T5" fmla="*/ 0 h 189"/>
                  <a:gd name="T6" fmla="*/ 0 w 184"/>
                  <a:gd name="T7" fmla="*/ 1 h 189"/>
                  <a:gd name="T8" fmla="*/ 0 w 184"/>
                  <a:gd name="T9" fmla="*/ 1 h 189"/>
                  <a:gd name="T10" fmla="*/ 0 60000 65536"/>
                  <a:gd name="T11" fmla="*/ 0 60000 65536"/>
                  <a:gd name="T12" fmla="*/ 0 60000 65536"/>
                  <a:gd name="T13" fmla="*/ 0 60000 65536"/>
                  <a:gd name="T14" fmla="*/ 0 60000 65536"/>
                  <a:gd name="T15" fmla="*/ 0 w 184"/>
                  <a:gd name="T16" fmla="*/ 0 h 189"/>
                  <a:gd name="T17" fmla="*/ 184 w 184"/>
                  <a:gd name="T18" fmla="*/ 189 h 189"/>
                </a:gdLst>
                <a:ahLst/>
                <a:cxnLst>
                  <a:cxn ang="T10">
                    <a:pos x="T0" y="T1"/>
                  </a:cxn>
                  <a:cxn ang="T11">
                    <a:pos x="T2" y="T3"/>
                  </a:cxn>
                  <a:cxn ang="T12">
                    <a:pos x="T4" y="T5"/>
                  </a:cxn>
                  <a:cxn ang="T13">
                    <a:pos x="T6" y="T7"/>
                  </a:cxn>
                  <a:cxn ang="T14">
                    <a:pos x="T8" y="T9"/>
                  </a:cxn>
                </a:cxnLst>
                <a:rect l="T15" t="T16" r="T17" b="T18"/>
                <a:pathLst>
                  <a:path w="184" h="189">
                    <a:moveTo>
                      <a:pt x="77" y="189"/>
                    </a:moveTo>
                    <a:lnTo>
                      <a:pt x="184" y="106"/>
                    </a:lnTo>
                    <a:lnTo>
                      <a:pt x="106" y="0"/>
                    </a:lnTo>
                    <a:lnTo>
                      <a:pt x="0" y="83"/>
                    </a:lnTo>
                    <a:lnTo>
                      <a:pt x="77" y="189"/>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99" name="Freeform 47"/>
              <p:cNvSpPr>
                <a:spLocks noChangeArrowheads="1"/>
              </p:cNvSpPr>
              <p:nvPr/>
            </p:nvSpPr>
            <p:spPr bwMode="auto">
              <a:xfrm rot="18240000" flipH="1">
                <a:off x="132" y="1551"/>
                <a:ext cx="31" cy="24"/>
              </a:xfrm>
              <a:custGeom>
                <a:avLst/>
                <a:gdLst>
                  <a:gd name="T0" fmla="*/ 0 w 77"/>
                  <a:gd name="T1" fmla="*/ 0 h 48"/>
                  <a:gd name="T2" fmla="*/ 0 w 77"/>
                  <a:gd name="T3" fmla="*/ 1 h 48"/>
                  <a:gd name="T4" fmla="*/ 0 w 77"/>
                  <a:gd name="T5" fmla="*/ 1 h 48"/>
                  <a:gd name="T6" fmla="*/ 0 w 77"/>
                  <a:gd name="T7" fmla="*/ 1 h 48"/>
                  <a:gd name="T8" fmla="*/ 0 w 77"/>
                  <a:gd name="T9" fmla="*/ 0 h 48"/>
                  <a:gd name="T10" fmla="*/ 0 60000 65536"/>
                  <a:gd name="T11" fmla="*/ 0 60000 65536"/>
                  <a:gd name="T12" fmla="*/ 0 60000 65536"/>
                  <a:gd name="T13" fmla="*/ 0 60000 65536"/>
                  <a:gd name="T14" fmla="*/ 0 60000 65536"/>
                  <a:gd name="T15" fmla="*/ 0 w 77"/>
                  <a:gd name="T16" fmla="*/ 0 h 48"/>
                  <a:gd name="T17" fmla="*/ 77 w 77"/>
                  <a:gd name="T18" fmla="*/ 48 h 48"/>
                </a:gdLst>
                <a:ahLst/>
                <a:cxnLst>
                  <a:cxn ang="T10">
                    <a:pos x="T0" y="T1"/>
                  </a:cxn>
                  <a:cxn ang="T11">
                    <a:pos x="T2" y="T3"/>
                  </a:cxn>
                  <a:cxn ang="T12">
                    <a:pos x="T4" y="T5"/>
                  </a:cxn>
                  <a:cxn ang="T13">
                    <a:pos x="T6" y="T7"/>
                  </a:cxn>
                  <a:cxn ang="T14">
                    <a:pos x="T8" y="T9"/>
                  </a:cxn>
                </a:cxnLst>
                <a:rect l="T15" t="T16" r="T17" b="T18"/>
                <a:pathLst>
                  <a:path w="77" h="48">
                    <a:moveTo>
                      <a:pt x="77" y="0"/>
                    </a:moveTo>
                    <a:lnTo>
                      <a:pt x="41" y="12"/>
                    </a:lnTo>
                    <a:lnTo>
                      <a:pt x="0" y="48"/>
                    </a:lnTo>
                    <a:lnTo>
                      <a:pt x="29" y="36"/>
                    </a:lnTo>
                    <a:lnTo>
                      <a:pt x="7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0" name="Freeform 48"/>
              <p:cNvSpPr>
                <a:spLocks noChangeArrowheads="1"/>
              </p:cNvSpPr>
              <p:nvPr/>
            </p:nvSpPr>
            <p:spPr bwMode="auto">
              <a:xfrm rot="18240000" flipH="1">
                <a:off x="132" y="1551"/>
                <a:ext cx="31" cy="24"/>
              </a:xfrm>
              <a:custGeom>
                <a:avLst/>
                <a:gdLst>
                  <a:gd name="T0" fmla="*/ 0 w 77"/>
                  <a:gd name="T1" fmla="*/ 0 h 48"/>
                  <a:gd name="T2" fmla="*/ 0 w 77"/>
                  <a:gd name="T3" fmla="*/ 1 h 48"/>
                  <a:gd name="T4" fmla="*/ 0 w 77"/>
                  <a:gd name="T5" fmla="*/ 1 h 48"/>
                  <a:gd name="T6" fmla="*/ 0 w 77"/>
                  <a:gd name="T7" fmla="*/ 1 h 48"/>
                  <a:gd name="T8" fmla="*/ 0 60000 65536"/>
                  <a:gd name="T9" fmla="*/ 0 60000 65536"/>
                  <a:gd name="T10" fmla="*/ 0 60000 65536"/>
                  <a:gd name="T11" fmla="*/ 0 60000 65536"/>
                  <a:gd name="T12" fmla="*/ 0 w 77"/>
                  <a:gd name="T13" fmla="*/ 0 h 48"/>
                  <a:gd name="T14" fmla="*/ 77 w 77"/>
                  <a:gd name="T15" fmla="*/ 48 h 48"/>
                </a:gdLst>
                <a:ahLst/>
                <a:cxnLst>
                  <a:cxn ang="T8">
                    <a:pos x="T0" y="T1"/>
                  </a:cxn>
                  <a:cxn ang="T9">
                    <a:pos x="T2" y="T3"/>
                  </a:cxn>
                  <a:cxn ang="T10">
                    <a:pos x="T4" y="T5"/>
                  </a:cxn>
                  <a:cxn ang="T11">
                    <a:pos x="T6" y="T7"/>
                  </a:cxn>
                </a:cxnLst>
                <a:rect l="T12" t="T13" r="T14" b="T15"/>
                <a:pathLst>
                  <a:path w="77" h="48">
                    <a:moveTo>
                      <a:pt x="77" y="0"/>
                    </a:moveTo>
                    <a:lnTo>
                      <a:pt x="41" y="12"/>
                    </a:lnTo>
                    <a:lnTo>
                      <a:pt x="0" y="48"/>
                    </a:lnTo>
                    <a:lnTo>
                      <a:pt x="29" y="36"/>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1" name="Freeform 49"/>
              <p:cNvSpPr>
                <a:spLocks noChangeArrowheads="1"/>
              </p:cNvSpPr>
              <p:nvPr/>
            </p:nvSpPr>
            <p:spPr bwMode="auto">
              <a:xfrm rot="18240000" flipH="1">
                <a:off x="192" y="1390"/>
                <a:ext cx="181" cy="271"/>
              </a:xfrm>
              <a:custGeom>
                <a:avLst/>
                <a:gdLst>
                  <a:gd name="T0" fmla="*/ 0 w 445"/>
                  <a:gd name="T1" fmla="*/ 1 h 534"/>
                  <a:gd name="T2" fmla="*/ 0 w 445"/>
                  <a:gd name="T3" fmla="*/ 1 h 534"/>
                  <a:gd name="T4" fmla="*/ 0 w 445"/>
                  <a:gd name="T5" fmla="*/ 1 h 534"/>
                  <a:gd name="T6" fmla="*/ 0 w 445"/>
                  <a:gd name="T7" fmla="*/ 1 h 534"/>
                  <a:gd name="T8" fmla="*/ 0 w 445"/>
                  <a:gd name="T9" fmla="*/ 1 h 534"/>
                  <a:gd name="T10" fmla="*/ 0 w 445"/>
                  <a:gd name="T11" fmla="*/ 1 h 534"/>
                  <a:gd name="T12" fmla="*/ 0 w 445"/>
                  <a:gd name="T13" fmla="*/ 1 h 534"/>
                  <a:gd name="T14" fmla="*/ 0 w 445"/>
                  <a:gd name="T15" fmla="*/ 1 h 534"/>
                  <a:gd name="T16" fmla="*/ 0 w 445"/>
                  <a:gd name="T17" fmla="*/ 1 h 534"/>
                  <a:gd name="T18" fmla="*/ 0 w 445"/>
                  <a:gd name="T19" fmla="*/ 1 h 534"/>
                  <a:gd name="T20" fmla="*/ 0 w 445"/>
                  <a:gd name="T21" fmla="*/ 1 h 534"/>
                  <a:gd name="T22" fmla="*/ 0 w 445"/>
                  <a:gd name="T23" fmla="*/ 1 h 534"/>
                  <a:gd name="T24" fmla="*/ 0 w 445"/>
                  <a:gd name="T25" fmla="*/ 1 h 534"/>
                  <a:gd name="T26" fmla="*/ 0 w 445"/>
                  <a:gd name="T27" fmla="*/ 1 h 534"/>
                  <a:gd name="T28" fmla="*/ 0 w 445"/>
                  <a:gd name="T29" fmla="*/ 1 h 534"/>
                  <a:gd name="T30" fmla="*/ 0 w 445"/>
                  <a:gd name="T31" fmla="*/ 1 h 534"/>
                  <a:gd name="T32" fmla="*/ 0 w 445"/>
                  <a:gd name="T33" fmla="*/ 1 h 534"/>
                  <a:gd name="T34" fmla="*/ 0 w 445"/>
                  <a:gd name="T35" fmla="*/ 1 h 534"/>
                  <a:gd name="T36" fmla="*/ 0 w 445"/>
                  <a:gd name="T37" fmla="*/ 1 h 534"/>
                  <a:gd name="T38" fmla="*/ 0 w 445"/>
                  <a:gd name="T39" fmla="*/ 1 h 534"/>
                  <a:gd name="T40" fmla="*/ 0 w 445"/>
                  <a:gd name="T41" fmla="*/ 1 h 534"/>
                  <a:gd name="T42" fmla="*/ 0 w 445"/>
                  <a:gd name="T43" fmla="*/ 1 h 534"/>
                  <a:gd name="T44" fmla="*/ 0 w 445"/>
                  <a:gd name="T45" fmla="*/ 1 h 534"/>
                  <a:gd name="T46" fmla="*/ 0 w 445"/>
                  <a:gd name="T47" fmla="*/ 1 h 534"/>
                  <a:gd name="T48" fmla="*/ 0 w 445"/>
                  <a:gd name="T49" fmla="*/ 0 h 534"/>
                  <a:gd name="T50" fmla="*/ 0 w 445"/>
                  <a:gd name="T51" fmla="*/ 0 h 534"/>
                  <a:gd name="T52" fmla="*/ 0 w 445"/>
                  <a:gd name="T53" fmla="*/ 1 h 534"/>
                  <a:gd name="T54" fmla="*/ 0 w 445"/>
                  <a:gd name="T55" fmla="*/ 1 h 534"/>
                  <a:gd name="T56" fmla="*/ 0 w 445"/>
                  <a:gd name="T57" fmla="*/ 1 h 534"/>
                  <a:gd name="T58" fmla="*/ 0 w 445"/>
                  <a:gd name="T59" fmla="*/ 1 h 534"/>
                  <a:gd name="T60" fmla="*/ 0 w 445"/>
                  <a:gd name="T61" fmla="*/ 1 h 534"/>
                  <a:gd name="T62" fmla="*/ 0 w 445"/>
                  <a:gd name="T63" fmla="*/ 1 h 5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45"/>
                  <a:gd name="T97" fmla="*/ 0 h 534"/>
                  <a:gd name="T98" fmla="*/ 445 w 445"/>
                  <a:gd name="T99" fmla="*/ 534 h 5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45" h="534">
                    <a:moveTo>
                      <a:pt x="333" y="184"/>
                    </a:moveTo>
                    <a:lnTo>
                      <a:pt x="345" y="202"/>
                    </a:lnTo>
                    <a:lnTo>
                      <a:pt x="362" y="225"/>
                    </a:lnTo>
                    <a:lnTo>
                      <a:pt x="374" y="249"/>
                    </a:lnTo>
                    <a:lnTo>
                      <a:pt x="392" y="279"/>
                    </a:lnTo>
                    <a:lnTo>
                      <a:pt x="404" y="302"/>
                    </a:lnTo>
                    <a:lnTo>
                      <a:pt x="416" y="326"/>
                    </a:lnTo>
                    <a:lnTo>
                      <a:pt x="422" y="344"/>
                    </a:lnTo>
                    <a:lnTo>
                      <a:pt x="434" y="374"/>
                    </a:lnTo>
                    <a:lnTo>
                      <a:pt x="434" y="385"/>
                    </a:lnTo>
                    <a:lnTo>
                      <a:pt x="440" y="403"/>
                    </a:lnTo>
                    <a:lnTo>
                      <a:pt x="440" y="421"/>
                    </a:lnTo>
                    <a:lnTo>
                      <a:pt x="445" y="445"/>
                    </a:lnTo>
                    <a:lnTo>
                      <a:pt x="445" y="463"/>
                    </a:lnTo>
                    <a:lnTo>
                      <a:pt x="445" y="474"/>
                    </a:lnTo>
                    <a:lnTo>
                      <a:pt x="440" y="486"/>
                    </a:lnTo>
                    <a:lnTo>
                      <a:pt x="434" y="498"/>
                    </a:lnTo>
                    <a:lnTo>
                      <a:pt x="422" y="510"/>
                    </a:lnTo>
                    <a:lnTo>
                      <a:pt x="416" y="516"/>
                    </a:lnTo>
                    <a:lnTo>
                      <a:pt x="410" y="522"/>
                    </a:lnTo>
                    <a:lnTo>
                      <a:pt x="398" y="528"/>
                    </a:lnTo>
                    <a:lnTo>
                      <a:pt x="386" y="528"/>
                    </a:lnTo>
                    <a:lnTo>
                      <a:pt x="368" y="534"/>
                    </a:lnTo>
                    <a:lnTo>
                      <a:pt x="350" y="528"/>
                    </a:lnTo>
                    <a:lnTo>
                      <a:pt x="339" y="528"/>
                    </a:lnTo>
                    <a:lnTo>
                      <a:pt x="321" y="522"/>
                    </a:lnTo>
                    <a:lnTo>
                      <a:pt x="297" y="510"/>
                    </a:lnTo>
                    <a:lnTo>
                      <a:pt x="285" y="504"/>
                    </a:lnTo>
                    <a:lnTo>
                      <a:pt x="267" y="492"/>
                    </a:lnTo>
                    <a:lnTo>
                      <a:pt x="214" y="457"/>
                    </a:lnTo>
                    <a:lnTo>
                      <a:pt x="178" y="421"/>
                    </a:lnTo>
                    <a:lnTo>
                      <a:pt x="137" y="380"/>
                    </a:lnTo>
                    <a:lnTo>
                      <a:pt x="113" y="350"/>
                    </a:lnTo>
                    <a:lnTo>
                      <a:pt x="95" y="326"/>
                    </a:lnTo>
                    <a:lnTo>
                      <a:pt x="60" y="267"/>
                    </a:lnTo>
                    <a:lnTo>
                      <a:pt x="36" y="219"/>
                    </a:lnTo>
                    <a:lnTo>
                      <a:pt x="12" y="166"/>
                    </a:lnTo>
                    <a:lnTo>
                      <a:pt x="6" y="142"/>
                    </a:lnTo>
                    <a:lnTo>
                      <a:pt x="6" y="130"/>
                    </a:lnTo>
                    <a:lnTo>
                      <a:pt x="0" y="113"/>
                    </a:lnTo>
                    <a:lnTo>
                      <a:pt x="0" y="89"/>
                    </a:lnTo>
                    <a:lnTo>
                      <a:pt x="0" y="65"/>
                    </a:lnTo>
                    <a:lnTo>
                      <a:pt x="0" y="59"/>
                    </a:lnTo>
                    <a:lnTo>
                      <a:pt x="6" y="41"/>
                    </a:lnTo>
                    <a:lnTo>
                      <a:pt x="12" y="29"/>
                    </a:lnTo>
                    <a:lnTo>
                      <a:pt x="24" y="18"/>
                    </a:lnTo>
                    <a:lnTo>
                      <a:pt x="30" y="12"/>
                    </a:lnTo>
                    <a:lnTo>
                      <a:pt x="36" y="6"/>
                    </a:lnTo>
                    <a:lnTo>
                      <a:pt x="48" y="0"/>
                    </a:lnTo>
                    <a:lnTo>
                      <a:pt x="60" y="0"/>
                    </a:lnTo>
                    <a:lnTo>
                      <a:pt x="71" y="0"/>
                    </a:lnTo>
                    <a:lnTo>
                      <a:pt x="95" y="0"/>
                    </a:lnTo>
                    <a:lnTo>
                      <a:pt x="113" y="6"/>
                    </a:lnTo>
                    <a:lnTo>
                      <a:pt x="125" y="12"/>
                    </a:lnTo>
                    <a:lnTo>
                      <a:pt x="155" y="24"/>
                    </a:lnTo>
                    <a:lnTo>
                      <a:pt x="160" y="29"/>
                    </a:lnTo>
                    <a:lnTo>
                      <a:pt x="172" y="35"/>
                    </a:lnTo>
                    <a:lnTo>
                      <a:pt x="190" y="47"/>
                    </a:lnTo>
                    <a:lnTo>
                      <a:pt x="220" y="65"/>
                    </a:lnTo>
                    <a:lnTo>
                      <a:pt x="238" y="83"/>
                    </a:lnTo>
                    <a:lnTo>
                      <a:pt x="255" y="101"/>
                    </a:lnTo>
                    <a:lnTo>
                      <a:pt x="285" y="124"/>
                    </a:lnTo>
                    <a:lnTo>
                      <a:pt x="303" y="148"/>
                    </a:lnTo>
                    <a:lnTo>
                      <a:pt x="321" y="166"/>
                    </a:lnTo>
                    <a:lnTo>
                      <a:pt x="333" y="184"/>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2" name="Freeform 50"/>
              <p:cNvSpPr>
                <a:spLocks noChangeArrowheads="1"/>
              </p:cNvSpPr>
              <p:nvPr/>
            </p:nvSpPr>
            <p:spPr bwMode="auto">
              <a:xfrm rot="18240000" flipH="1">
                <a:off x="193" y="1389"/>
                <a:ext cx="179" cy="271"/>
              </a:xfrm>
              <a:custGeom>
                <a:avLst/>
                <a:gdLst>
                  <a:gd name="T0" fmla="*/ 0 w 440"/>
                  <a:gd name="T1" fmla="*/ 1 h 534"/>
                  <a:gd name="T2" fmla="*/ 0 w 440"/>
                  <a:gd name="T3" fmla="*/ 1 h 534"/>
                  <a:gd name="T4" fmla="*/ 0 w 440"/>
                  <a:gd name="T5" fmla="*/ 1 h 534"/>
                  <a:gd name="T6" fmla="*/ 0 w 440"/>
                  <a:gd name="T7" fmla="*/ 1 h 534"/>
                  <a:gd name="T8" fmla="*/ 0 w 440"/>
                  <a:gd name="T9" fmla="*/ 1 h 534"/>
                  <a:gd name="T10" fmla="*/ 0 w 440"/>
                  <a:gd name="T11" fmla="*/ 1 h 534"/>
                  <a:gd name="T12" fmla="*/ 0 w 440"/>
                  <a:gd name="T13" fmla="*/ 1 h 534"/>
                  <a:gd name="T14" fmla="*/ 0 w 440"/>
                  <a:gd name="T15" fmla="*/ 1 h 534"/>
                  <a:gd name="T16" fmla="*/ 0 w 440"/>
                  <a:gd name="T17" fmla="*/ 1 h 534"/>
                  <a:gd name="T18" fmla="*/ 0 w 440"/>
                  <a:gd name="T19" fmla="*/ 1 h 534"/>
                  <a:gd name="T20" fmla="*/ 0 w 440"/>
                  <a:gd name="T21" fmla="*/ 1 h 534"/>
                  <a:gd name="T22" fmla="*/ 0 w 440"/>
                  <a:gd name="T23" fmla="*/ 1 h 534"/>
                  <a:gd name="T24" fmla="*/ 0 w 440"/>
                  <a:gd name="T25" fmla="*/ 1 h 534"/>
                  <a:gd name="T26" fmla="*/ 0 w 440"/>
                  <a:gd name="T27" fmla="*/ 1 h 534"/>
                  <a:gd name="T28" fmla="*/ 0 w 440"/>
                  <a:gd name="T29" fmla="*/ 1 h 534"/>
                  <a:gd name="T30" fmla="*/ 0 w 440"/>
                  <a:gd name="T31" fmla="*/ 1 h 534"/>
                  <a:gd name="T32" fmla="*/ 0 w 440"/>
                  <a:gd name="T33" fmla="*/ 1 h 534"/>
                  <a:gd name="T34" fmla="*/ 0 w 440"/>
                  <a:gd name="T35" fmla="*/ 1 h 534"/>
                  <a:gd name="T36" fmla="*/ 0 w 440"/>
                  <a:gd name="T37" fmla="*/ 1 h 534"/>
                  <a:gd name="T38" fmla="*/ 0 w 440"/>
                  <a:gd name="T39" fmla="*/ 1 h 534"/>
                  <a:gd name="T40" fmla="*/ 0 w 440"/>
                  <a:gd name="T41" fmla="*/ 1 h 534"/>
                  <a:gd name="T42" fmla="*/ 0 w 440"/>
                  <a:gd name="T43" fmla="*/ 1 h 534"/>
                  <a:gd name="T44" fmla="*/ 0 w 440"/>
                  <a:gd name="T45" fmla="*/ 1 h 534"/>
                  <a:gd name="T46" fmla="*/ 0 w 440"/>
                  <a:gd name="T47" fmla="*/ 1 h 534"/>
                  <a:gd name="T48" fmla="*/ 0 w 440"/>
                  <a:gd name="T49" fmla="*/ 1 h 534"/>
                  <a:gd name="T50" fmla="*/ 0 w 440"/>
                  <a:gd name="T51" fmla="*/ 1 h 534"/>
                  <a:gd name="T52" fmla="*/ 0 w 440"/>
                  <a:gd name="T53" fmla="*/ 1 h 534"/>
                  <a:gd name="T54" fmla="*/ 0 w 440"/>
                  <a:gd name="T55" fmla="*/ 1 h 534"/>
                  <a:gd name="T56" fmla="*/ 0 w 440"/>
                  <a:gd name="T57" fmla="*/ 1 h 534"/>
                  <a:gd name="T58" fmla="*/ 0 w 440"/>
                  <a:gd name="T59" fmla="*/ 1 h 534"/>
                  <a:gd name="T60" fmla="*/ 0 w 440"/>
                  <a:gd name="T61" fmla="*/ 1 h 534"/>
                  <a:gd name="T62" fmla="*/ 0 w 440"/>
                  <a:gd name="T63" fmla="*/ 1 h 534"/>
                  <a:gd name="T64" fmla="*/ 0 w 440"/>
                  <a:gd name="T65" fmla="*/ 1 h 534"/>
                  <a:gd name="T66" fmla="*/ 0 w 440"/>
                  <a:gd name="T67" fmla="*/ 1 h 5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40"/>
                  <a:gd name="T103" fmla="*/ 0 h 534"/>
                  <a:gd name="T104" fmla="*/ 440 w 440"/>
                  <a:gd name="T105" fmla="*/ 534 h 53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40" h="534">
                    <a:moveTo>
                      <a:pt x="327" y="184"/>
                    </a:moveTo>
                    <a:lnTo>
                      <a:pt x="339" y="202"/>
                    </a:lnTo>
                    <a:lnTo>
                      <a:pt x="356" y="225"/>
                    </a:lnTo>
                    <a:lnTo>
                      <a:pt x="374" y="255"/>
                    </a:lnTo>
                    <a:lnTo>
                      <a:pt x="386" y="273"/>
                    </a:lnTo>
                    <a:lnTo>
                      <a:pt x="404" y="302"/>
                    </a:lnTo>
                    <a:lnTo>
                      <a:pt x="416" y="326"/>
                    </a:lnTo>
                    <a:lnTo>
                      <a:pt x="422" y="344"/>
                    </a:lnTo>
                    <a:lnTo>
                      <a:pt x="434" y="374"/>
                    </a:lnTo>
                    <a:lnTo>
                      <a:pt x="434" y="385"/>
                    </a:lnTo>
                    <a:lnTo>
                      <a:pt x="440" y="403"/>
                    </a:lnTo>
                    <a:lnTo>
                      <a:pt x="440" y="421"/>
                    </a:lnTo>
                    <a:lnTo>
                      <a:pt x="440" y="439"/>
                    </a:lnTo>
                    <a:lnTo>
                      <a:pt x="440" y="463"/>
                    </a:lnTo>
                    <a:lnTo>
                      <a:pt x="440" y="474"/>
                    </a:lnTo>
                    <a:lnTo>
                      <a:pt x="434" y="492"/>
                    </a:lnTo>
                    <a:lnTo>
                      <a:pt x="428" y="504"/>
                    </a:lnTo>
                    <a:lnTo>
                      <a:pt x="416" y="516"/>
                    </a:lnTo>
                    <a:lnTo>
                      <a:pt x="410" y="522"/>
                    </a:lnTo>
                    <a:lnTo>
                      <a:pt x="404" y="528"/>
                    </a:lnTo>
                    <a:lnTo>
                      <a:pt x="398" y="528"/>
                    </a:lnTo>
                    <a:lnTo>
                      <a:pt x="374" y="534"/>
                    </a:lnTo>
                    <a:lnTo>
                      <a:pt x="362" y="534"/>
                    </a:lnTo>
                    <a:lnTo>
                      <a:pt x="350" y="534"/>
                    </a:lnTo>
                    <a:lnTo>
                      <a:pt x="333" y="528"/>
                    </a:lnTo>
                    <a:lnTo>
                      <a:pt x="315" y="522"/>
                    </a:lnTo>
                    <a:lnTo>
                      <a:pt x="291" y="510"/>
                    </a:lnTo>
                    <a:lnTo>
                      <a:pt x="279" y="504"/>
                    </a:lnTo>
                    <a:lnTo>
                      <a:pt x="267" y="498"/>
                    </a:lnTo>
                    <a:lnTo>
                      <a:pt x="250" y="486"/>
                    </a:lnTo>
                    <a:lnTo>
                      <a:pt x="220" y="469"/>
                    </a:lnTo>
                    <a:lnTo>
                      <a:pt x="202" y="451"/>
                    </a:lnTo>
                    <a:lnTo>
                      <a:pt x="184" y="433"/>
                    </a:lnTo>
                    <a:lnTo>
                      <a:pt x="160" y="409"/>
                    </a:lnTo>
                    <a:lnTo>
                      <a:pt x="143" y="391"/>
                    </a:lnTo>
                    <a:lnTo>
                      <a:pt x="125" y="368"/>
                    </a:lnTo>
                    <a:lnTo>
                      <a:pt x="113" y="350"/>
                    </a:lnTo>
                    <a:lnTo>
                      <a:pt x="101" y="332"/>
                    </a:lnTo>
                    <a:lnTo>
                      <a:pt x="83" y="308"/>
                    </a:lnTo>
                    <a:lnTo>
                      <a:pt x="65" y="285"/>
                    </a:lnTo>
                    <a:lnTo>
                      <a:pt x="54" y="267"/>
                    </a:lnTo>
                    <a:lnTo>
                      <a:pt x="36" y="231"/>
                    </a:lnTo>
                    <a:lnTo>
                      <a:pt x="24" y="207"/>
                    </a:lnTo>
                    <a:lnTo>
                      <a:pt x="18" y="190"/>
                    </a:lnTo>
                    <a:lnTo>
                      <a:pt x="12" y="166"/>
                    </a:lnTo>
                    <a:lnTo>
                      <a:pt x="6" y="148"/>
                    </a:lnTo>
                    <a:lnTo>
                      <a:pt x="6" y="136"/>
                    </a:lnTo>
                    <a:lnTo>
                      <a:pt x="0" y="118"/>
                    </a:lnTo>
                    <a:lnTo>
                      <a:pt x="0" y="95"/>
                    </a:lnTo>
                    <a:lnTo>
                      <a:pt x="0" y="71"/>
                    </a:lnTo>
                    <a:lnTo>
                      <a:pt x="0" y="59"/>
                    </a:lnTo>
                    <a:lnTo>
                      <a:pt x="6" y="41"/>
                    </a:lnTo>
                    <a:lnTo>
                      <a:pt x="12" y="29"/>
                    </a:lnTo>
                    <a:lnTo>
                      <a:pt x="18" y="24"/>
                    </a:lnTo>
                    <a:lnTo>
                      <a:pt x="24" y="18"/>
                    </a:lnTo>
                    <a:lnTo>
                      <a:pt x="30" y="12"/>
                    </a:lnTo>
                    <a:lnTo>
                      <a:pt x="48" y="6"/>
                    </a:lnTo>
                    <a:lnTo>
                      <a:pt x="54" y="6"/>
                    </a:lnTo>
                    <a:lnTo>
                      <a:pt x="77" y="0"/>
                    </a:lnTo>
                    <a:lnTo>
                      <a:pt x="95" y="6"/>
                    </a:lnTo>
                    <a:lnTo>
                      <a:pt x="107" y="6"/>
                    </a:lnTo>
                    <a:lnTo>
                      <a:pt x="125" y="12"/>
                    </a:lnTo>
                    <a:lnTo>
                      <a:pt x="149" y="24"/>
                    </a:lnTo>
                    <a:lnTo>
                      <a:pt x="160" y="29"/>
                    </a:lnTo>
                    <a:lnTo>
                      <a:pt x="178" y="41"/>
                    </a:lnTo>
                    <a:lnTo>
                      <a:pt x="226" y="77"/>
                    </a:lnTo>
                    <a:lnTo>
                      <a:pt x="267" y="113"/>
                    </a:lnTo>
                    <a:lnTo>
                      <a:pt x="309" y="160"/>
                    </a:lnTo>
                    <a:lnTo>
                      <a:pt x="327" y="184"/>
                    </a:lnTo>
                    <a:close/>
                  </a:path>
                </a:pathLst>
              </a:custGeom>
              <a:gradFill rotWithShape="0">
                <a:gsLst>
                  <a:gs pos="0">
                    <a:srgbClr val="757500"/>
                  </a:gs>
                  <a:gs pos="100000">
                    <a:srgbClr val="FFFF00"/>
                  </a:gs>
                </a:gsLst>
                <a:lin ang="0" scaled="1"/>
              </a:gra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3" name="Freeform 51"/>
              <p:cNvSpPr>
                <a:spLocks noChangeArrowheads="1"/>
              </p:cNvSpPr>
              <p:nvPr/>
            </p:nvSpPr>
            <p:spPr bwMode="auto">
              <a:xfrm rot="18240000" flipH="1">
                <a:off x="267" y="1426"/>
                <a:ext cx="41" cy="120"/>
              </a:xfrm>
              <a:custGeom>
                <a:avLst/>
                <a:gdLst>
                  <a:gd name="T0" fmla="*/ 0 w 101"/>
                  <a:gd name="T1" fmla="*/ 0 h 237"/>
                  <a:gd name="T2" fmla="*/ 0 w 101"/>
                  <a:gd name="T3" fmla="*/ 1 h 237"/>
                  <a:gd name="T4" fmla="*/ 0 w 101"/>
                  <a:gd name="T5" fmla="*/ 1 h 237"/>
                  <a:gd name="T6" fmla="*/ 0 w 101"/>
                  <a:gd name="T7" fmla="*/ 1 h 237"/>
                  <a:gd name="T8" fmla="*/ 0 w 101"/>
                  <a:gd name="T9" fmla="*/ 1 h 237"/>
                  <a:gd name="T10" fmla="*/ 0 w 101"/>
                  <a:gd name="T11" fmla="*/ 0 h 237"/>
                  <a:gd name="T12" fmla="*/ 0 60000 65536"/>
                  <a:gd name="T13" fmla="*/ 0 60000 65536"/>
                  <a:gd name="T14" fmla="*/ 0 60000 65536"/>
                  <a:gd name="T15" fmla="*/ 0 60000 65536"/>
                  <a:gd name="T16" fmla="*/ 0 60000 65536"/>
                  <a:gd name="T17" fmla="*/ 0 60000 65536"/>
                  <a:gd name="T18" fmla="*/ 0 w 101"/>
                  <a:gd name="T19" fmla="*/ 0 h 237"/>
                  <a:gd name="T20" fmla="*/ 101 w 101"/>
                  <a:gd name="T21" fmla="*/ 237 h 237"/>
                </a:gdLst>
                <a:ahLst/>
                <a:cxnLst>
                  <a:cxn ang="T12">
                    <a:pos x="T0" y="T1"/>
                  </a:cxn>
                  <a:cxn ang="T13">
                    <a:pos x="T2" y="T3"/>
                  </a:cxn>
                  <a:cxn ang="T14">
                    <a:pos x="T4" y="T5"/>
                  </a:cxn>
                  <a:cxn ang="T15">
                    <a:pos x="T6" y="T7"/>
                  </a:cxn>
                  <a:cxn ang="T16">
                    <a:pos x="T8" y="T9"/>
                  </a:cxn>
                  <a:cxn ang="T17">
                    <a:pos x="T10" y="T11"/>
                  </a:cxn>
                </a:cxnLst>
                <a:rect l="T18" t="T19" r="T20" b="T21"/>
                <a:pathLst>
                  <a:path w="101" h="237">
                    <a:moveTo>
                      <a:pt x="101" y="0"/>
                    </a:moveTo>
                    <a:lnTo>
                      <a:pt x="6" y="225"/>
                    </a:lnTo>
                    <a:lnTo>
                      <a:pt x="0" y="237"/>
                    </a:lnTo>
                    <a:lnTo>
                      <a:pt x="12" y="225"/>
                    </a:lnTo>
                    <a:lnTo>
                      <a:pt x="83" y="65"/>
                    </a:lnTo>
                    <a:lnTo>
                      <a:pt x="101" y="0"/>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4" name="Freeform 52"/>
              <p:cNvSpPr>
                <a:spLocks noChangeArrowheads="1"/>
              </p:cNvSpPr>
              <p:nvPr/>
            </p:nvSpPr>
            <p:spPr bwMode="auto">
              <a:xfrm rot="18240000" flipH="1">
                <a:off x="266" y="1428"/>
                <a:ext cx="34" cy="117"/>
              </a:xfrm>
              <a:custGeom>
                <a:avLst/>
                <a:gdLst>
                  <a:gd name="T0" fmla="*/ 0 w 83"/>
                  <a:gd name="T1" fmla="*/ 0 h 231"/>
                  <a:gd name="T2" fmla="*/ 0 w 83"/>
                  <a:gd name="T3" fmla="*/ 1 h 231"/>
                  <a:gd name="T4" fmla="*/ 0 w 83"/>
                  <a:gd name="T5" fmla="*/ 1 h 231"/>
                  <a:gd name="T6" fmla="*/ 0 w 83"/>
                  <a:gd name="T7" fmla="*/ 1 h 231"/>
                  <a:gd name="T8" fmla="*/ 0 w 83"/>
                  <a:gd name="T9" fmla="*/ 1 h 231"/>
                  <a:gd name="T10" fmla="*/ 0 w 83"/>
                  <a:gd name="T11" fmla="*/ 1 h 231"/>
                  <a:gd name="T12" fmla="*/ 0 w 83"/>
                  <a:gd name="T13" fmla="*/ 0 h 231"/>
                  <a:gd name="T14" fmla="*/ 0 60000 65536"/>
                  <a:gd name="T15" fmla="*/ 0 60000 65536"/>
                  <a:gd name="T16" fmla="*/ 0 60000 65536"/>
                  <a:gd name="T17" fmla="*/ 0 60000 65536"/>
                  <a:gd name="T18" fmla="*/ 0 60000 65536"/>
                  <a:gd name="T19" fmla="*/ 0 60000 65536"/>
                  <a:gd name="T20" fmla="*/ 0 60000 65536"/>
                  <a:gd name="T21" fmla="*/ 0 w 83"/>
                  <a:gd name="T22" fmla="*/ 0 h 231"/>
                  <a:gd name="T23" fmla="*/ 83 w 83"/>
                  <a:gd name="T24" fmla="*/ 231 h 2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231">
                    <a:moveTo>
                      <a:pt x="83" y="0"/>
                    </a:moveTo>
                    <a:lnTo>
                      <a:pt x="77" y="6"/>
                    </a:lnTo>
                    <a:lnTo>
                      <a:pt x="0" y="219"/>
                    </a:lnTo>
                    <a:lnTo>
                      <a:pt x="0" y="231"/>
                    </a:lnTo>
                    <a:lnTo>
                      <a:pt x="12" y="225"/>
                    </a:lnTo>
                    <a:lnTo>
                      <a:pt x="83" y="6"/>
                    </a:lnTo>
                    <a:lnTo>
                      <a:pt x="83" y="0"/>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5" name="Line 53"/>
              <p:cNvSpPr>
                <a:spLocks noChangeShapeType="1"/>
              </p:cNvSpPr>
              <p:nvPr/>
            </p:nvSpPr>
            <p:spPr bwMode="auto">
              <a:xfrm>
                <a:off x="225" y="1468"/>
                <a:ext cx="1" cy="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6" name="Line 54"/>
              <p:cNvSpPr>
                <a:spLocks noChangeShapeType="1"/>
              </p:cNvSpPr>
              <p:nvPr/>
            </p:nvSpPr>
            <p:spPr bwMode="auto">
              <a:xfrm flipH="1">
                <a:off x="329" y="1502"/>
                <a:ext cx="6" cy="4"/>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7" name="Line 55"/>
              <p:cNvSpPr>
                <a:spLocks noChangeShapeType="1"/>
              </p:cNvSpPr>
              <p:nvPr/>
            </p:nvSpPr>
            <p:spPr bwMode="auto">
              <a:xfrm flipH="1">
                <a:off x="339" y="1497"/>
                <a:ext cx="6" cy="4"/>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8" name="Freeform 56"/>
              <p:cNvSpPr>
                <a:spLocks noChangeArrowheads="1"/>
              </p:cNvSpPr>
              <p:nvPr/>
            </p:nvSpPr>
            <p:spPr bwMode="auto">
              <a:xfrm rot="18240000" flipH="1">
                <a:off x="253" y="1517"/>
                <a:ext cx="101" cy="63"/>
              </a:xfrm>
              <a:custGeom>
                <a:avLst/>
                <a:gdLst>
                  <a:gd name="T0" fmla="*/ 0 w 249"/>
                  <a:gd name="T1" fmla="*/ 0 h 124"/>
                  <a:gd name="T2" fmla="*/ 0 w 249"/>
                  <a:gd name="T3" fmla="*/ 1 h 124"/>
                  <a:gd name="T4" fmla="*/ 0 w 249"/>
                  <a:gd name="T5" fmla="*/ 1 h 124"/>
                  <a:gd name="T6" fmla="*/ 0 w 249"/>
                  <a:gd name="T7" fmla="*/ 1 h 124"/>
                  <a:gd name="T8" fmla="*/ 0 w 249"/>
                  <a:gd name="T9" fmla="*/ 1 h 124"/>
                  <a:gd name="T10" fmla="*/ 0 w 249"/>
                  <a:gd name="T11" fmla="*/ 1 h 124"/>
                  <a:gd name="T12" fmla="*/ 0 w 249"/>
                  <a:gd name="T13" fmla="*/ 0 h 124"/>
                  <a:gd name="T14" fmla="*/ 0 60000 65536"/>
                  <a:gd name="T15" fmla="*/ 0 60000 65536"/>
                  <a:gd name="T16" fmla="*/ 0 60000 65536"/>
                  <a:gd name="T17" fmla="*/ 0 60000 65536"/>
                  <a:gd name="T18" fmla="*/ 0 60000 65536"/>
                  <a:gd name="T19" fmla="*/ 0 60000 65536"/>
                  <a:gd name="T20" fmla="*/ 0 60000 65536"/>
                  <a:gd name="T21" fmla="*/ 0 w 249"/>
                  <a:gd name="T22" fmla="*/ 0 h 124"/>
                  <a:gd name="T23" fmla="*/ 249 w 249"/>
                  <a:gd name="T24" fmla="*/ 124 h 1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9" h="124">
                    <a:moveTo>
                      <a:pt x="249" y="0"/>
                    </a:moveTo>
                    <a:lnTo>
                      <a:pt x="237" y="6"/>
                    </a:lnTo>
                    <a:lnTo>
                      <a:pt x="18" y="118"/>
                    </a:lnTo>
                    <a:lnTo>
                      <a:pt x="0" y="124"/>
                    </a:lnTo>
                    <a:lnTo>
                      <a:pt x="12" y="113"/>
                    </a:lnTo>
                    <a:lnTo>
                      <a:pt x="220" y="6"/>
                    </a:lnTo>
                    <a:lnTo>
                      <a:pt x="249" y="0"/>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09" name="Oval 57"/>
              <p:cNvSpPr>
                <a:spLocks noChangeArrowheads="1"/>
              </p:cNvSpPr>
              <p:nvPr/>
            </p:nvSpPr>
            <p:spPr bwMode="auto">
              <a:xfrm rot="18240000" flipH="1">
                <a:off x="330" y="1501"/>
                <a:ext cx="12" cy="2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610" name="Freeform 58"/>
              <p:cNvSpPr>
                <a:spLocks noChangeArrowheads="1"/>
              </p:cNvSpPr>
              <p:nvPr/>
            </p:nvSpPr>
            <p:spPr bwMode="auto">
              <a:xfrm rot="18240000" flipH="1">
                <a:off x="328" y="1502"/>
                <a:ext cx="15" cy="21"/>
              </a:xfrm>
              <a:custGeom>
                <a:avLst/>
                <a:gdLst>
                  <a:gd name="T0" fmla="*/ 0 w 36"/>
                  <a:gd name="T1" fmla="*/ 1 h 42"/>
                  <a:gd name="T2" fmla="*/ 0 w 36"/>
                  <a:gd name="T3" fmla="*/ 1 h 42"/>
                  <a:gd name="T4" fmla="*/ 0 w 36"/>
                  <a:gd name="T5" fmla="*/ 1 h 42"/>
                  <a:gd name="T6" fmla="*/ 0 w 36"/>
                  <a:gd name="T7" fmla="*/ 1 h 42"/>
                  <a:gd name="T8" fmla="*/ 0 w 36"/>
                  <a:gd name="T9" fmla="*/ 1 h 42"/>
                  <a:gd name="T10" fmla="*/ 0 w 36"/>
                  <a:gd name="T11" fmla="*/ 1 h 42"/>
                  <a:gd name="T12" fmla="*/ 0 w 36"/>
                  <a:gd name="T13" fmla="*/ 1 h 42"/>
                  <a:gd name="T14" fmla="*/ 0 w 36"/>
                  <a:gd name="T15" fmla="*/ 1 h 42"/>
                  <a:gd name="T16" fmla="*/ 0 w 36"/>
                  <a:gd name="T17" fmla="*/ 1 h 42"/>
                  <a:gd name="T18" fmla="*/ 0 w 36"/>
                  <a:gd name="T19" fmla="*/ 1 h 42"/>
                  <a:gd name="T20" fmla="*/ 0 w 36"/>
                  <a:gd name="T21" fmla="*/ 1 h 42"/>
                  <a:gd name="T22" fmla="*/ 0 w 36"/>
                  <a:gd name="T23" fmla="*/ 1 h 42"/>
                  <a:gd name="T24" fmla="*/ 0 w 36"/>
                  <a:gd name="T25" fmla="*/ 1 h 42"/>
                  <a:gd name="T26" fmla="*/ 0 w 36"/>
                  <a:gd name="T27" fmla="*/ 1 h 42"/>
                  <a:gd name="T28" fmla="*/ 0 w 36"/>
                  <a:gd name="T29" fmla="*/ 1 h 42"/>
                  <a:gd name="T30" fmla="*/ 0 w 36"/>
                  <a:gd name="T31" fmla="*/ 1 h 42"/>
                  <a:gd name="T32" fmla="*/ 0 w 36"/>
                  <a:gd name="T33" fmla="*/ 1 h 42"/>
                  <a:gd name="T34" fmla="*/ 0 w 36"/>
                  <a:gd name="T35" fmla="*/ 0 h 42"/>
                  <a:gd name="T36" fmla="*/ 0 w 36"/>
                  <a:gd name="T37" fmla="*/ 0 h 42"/>
                  <a:gd name="T38" fmla="*/ 0 w 36"/>
                  <a:gd name="T39" fmla="*/ 0 h 42"/>
                  <a:gd name="T40" fmla="*/ 0 w 36"/>
                  <a:gd name="T41" fmla="*/ 1 h 42"/>
                  <a:gd name="T42" fmla="*/ 0 w 36"/>
                  <a:gd name="T43" fmla="*/ 1 h 42"/>
                  <a:gd name="T44" fmla="*/ 0 w 36"/>
                  <a:gd name="T45" fmla="*/ 1 h 4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
                  <a:gd name="T70" fmla="*/ 0 h 42"/>
                  <a:gd name="T71" fmla="*/ 36 w 36"/>
                  <a:gd name="T72" fmla="*/ 42 h 4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 h="42">
                    <a:moveTo>
                      <a:pt x="30" y="12"/>
                    </a:moveTo>
                    <a:lnTo>
                      <a:pt x="36" y="18"/>
                    </a:lnTo>
                    <a:lnTo>
                      <a:pt x="36" y="30"/>
                    </a:lnTo>
                    <a:lnTo>
                      <a:pt x="36" y="36"/>
                    </a:lnTo>
                    <a:lnTo>
                      <a:pt x="36" y="42"/>
                    </a:lnTo>
                    <a:lnTo>
                      <a:pt x="30" y="42"/>
                    </a:lnTo>
                    <a:lnTo>
                      <a:pt x="24" y="42"/>
                    </a:lnTo>
                    <a:lnTo>
                      <a:pt x="18" y="36"/>
                    </a:lnTo>
                    <a:lnTo>
                      <a:pt x="12" y="30"/>
                    </a:lnTo>
                    <a:lnTo>
                      <a:pt x="12" y="24"/>
                    </a:lnTo>
                    <a:lnTo>
                      <a:pt x="6" y="18"/>
                    </a:lnTo>
                    <a:lnTo>
                      <a:pt x="0" y="12"/>
                    </a:lnTo>
                    <a:lnTo>
                      <a:pt x="6" y="0"/>
                    </a:lnTo>
                    <a:lnTo>
                      <a:pt x="12" y="0"/>
                    </a:lnTo>
                    <a:lnTo>
                      <a:pt x="18" y="6"/>
                    </a:lnTo>
                    <a:lnTo>
                      <a:pt x="30" y="12"/>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11" name="Freeform 59"/>
              <p:cNvSpPr>
                <a:spLocks noChangeArrowheads="1"/>
              </p:cNvSpPr>
              <p:nvPr/>
            </p:nvSpPr>
            <p:spPr bwMode="auto">
              <a:xfrm rot="18240000" flipH="1">
                <a:off x="337" y="1498"/>
                <a:ext cx="17" cy="27"/>
              </a:xfrm>
              <a:custGeom>
                <a:avLst/>
                <a:gdLst>
                  <a:gd name="T0" fmla="*/ 0 w 42"/>
                  <a:gd name="T1" fmla="*/ 1 h 53"/>
                  <a:gd name="T2" fmla="*/ 0 w 42"/>
                  <a:gd name="T3" fmla="*/ 1 h 53"/>
                  <a:gd name="T4" fmla="*/ 0 w 42"/>
                  <a:gd name="T5" fmla="*/ 0 h 53"/>
                  <a:gd name="T6" fmla="*/ 0 w 42"/>
                  <a:gd name="T7" fmla="*/ 1 h 53"/>
                  <a:gd name="T8" fmla="*/ 0 w 42"/>
                  <a:gd name="T9" fmla="*/ 1 h 53"/>
                  <a:gd name="T10" fmla="*/ 0 60000 65536"/>
                  <a:gd name="T11" fmla="*/ 0 60000 65536"/>
                  <a:gd name="T12" fmla="*/ 0 60000 65536"/>
                  <a:gd name="T13" fmla="*/ 0 60000 65536"/>
                  <a:gd name="T14" fmla="*/ 0 60000 65536"/>
                  <a:gd name="T15" fmla="*/ 0 w 42"/>
                  <a:gd name="T16" fmla="*/ 0 h 53"/>
                  <a:gd name="T17" fmla="*/ 42 w 42"/>
                  <a:gd name="T18" fmla="*/ 53 h 53"/>
                </a:gdLst>
                <a:ahLst/>
                <a:cxnLst>
                  <a:cxn ang="T10">
                    <a:pos x="T0" y="T1"/>
                  </a:cxn>
                  <a:cxn ang="T11">
                    <a:pos x="T2" y="T3"/>
                  </a:cxn>
                  <a:cxn ang="T12">
                    <a:pos x="T4" y="T5"/>
                  </a:cxn>
                  <a:cxn ang="T13">
                    <a:pos x="T6" y="T7"/>
                  </a:cxn>
                  <a:cxn ang="T14">
                    <a:pos x="T8" y="T9"/>
                  </a:cxn>
                </a:cxnLst>
                <a:rect l="T15" t="T16" r="T17" b="T18"/>
                <a:pathLst>
                  <a:path w="42" h="53">
                    <a:moveTo>
                      <a:pt x="36" y="53"/>
                    </a:moveTo>
                    <a:lnTo>
                      <a:pt x="42" y="48"/>
                    </a:lnTo>
                    <a:lnTo>
                      <a:pt x="6" y="0"/>
                    </a:lnTo>
                    <a:lnTo>
                      <a:pt x="0" y="6"/>
                    </a:lnTo>
                    <a:lnTo>
                      <a:pt x="36" y="53"/>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12" name="Freeform 60"/>
              <p:cNvSpPr>
                <a:spLocks noChangeArrowheads="1"/>
              </p:cNvSpPr>
              <p:nvPr/>
            </p:nvSpPr>
            <p:spPr bwMode="auto">
              <a:xfrm rot="18240000" flipH="1">
                <a:off x="330" y="1502"/>
                <a:ext cx="17" cy="24"/>
              </a:xfrm>
              <a:custGeom>
                <a:avLst/>
                <a:gdLst>
                  <a:gd name="T0" fmla="*/ 0 w 42"/>
                  <a:gd name="T1" fmla="*/ 1 h 48"/>
                  <a:gd name="T2" fmla="*/ 0 w 42"/>
                  <a:gd name="T3" fmla="*/ 1 h 48"/>
                  <a:gd name="T4" fmla="*/ 0 w 42"/>
                  <a:gd name="T5" fmla="*/ 1 h 48"/>
                  <a:gd name="T6" fmla="*/ 0 w 42"/>
                  <a:gd name="T7" fmla="*/ 1 h 48"/>
                  <a:gd name="T8" fmla="*/ 0 w 42"/>
                  <a:gd name="T9" fmla="*/ 0 h 48"/>
                  <a:gd name="T10" fmla="*/ 0 w 42"/>
                  <a:gd name="T11" fmla="*/ 0 h 48"/>
                  <a:gd name="T12" fmla="*/ 0 w 42"/>
                  <a:gd name="T13" fmla="*/ 1 h 48"/>
                  <a:gd name="T14" fmla="*/ 0 w 42"/>
                  <a:gd name="T15" fmla="*/ 1 h 48"/>
                  <a:gd name="T16" fmla="*/ 0 60000 65536"/>
                  <a:gd name="T17" fmla="*/ 0 60000 65536"/>
                  <a:gd name="T18" fmla="*/ 0 60000 65536"/>
                  <a:gd name="T19" fmla="*/ 0 60000 65536"/>
                  <a:gd name="T20" fmla="*/ 0 60000 65536"/>
                  <a:gd name="T21" fmla="*/ 0 60000 65536"/>
                  <a:gd name="T22" fmla="*/ 0 60000 65536"/>
                  <a:gd name="T23" fmla="*/ 0 60000 65536"/>
                  <a:gd name="T24" fmla="*/ 0 w 42"/>
                  <a:gd name="T25" fmla="*/ 0 h 48"/>
                  <a:gd name="T26" fmla="*/ 42 w 42"/>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 h="48">
                    <a:moveTo>
                      <a:pt x="24" y="48"/>
                    </a:moveTo>
                    <a:lnTo>
                      <a:pt x="42" y="30"/>
                    </a:lnTo>
                    <a:lnTo>
                      <a:pt x="36" y="18"/>
                    </a:lnTo>
                    <a:lnTo>
                      <a:pt x="36" y="12"/>
                    </a:lnTo>
                    <a:lnTo>
                      <a:pt x="24" y="0"/>
                    </a:lnTo>
                    <a:lnTo>
                      <a:pt x="18" y="0"/>
                    </a:lnTo>
                    <a:lnTo>
                      <a:pt x="0" y="12"/>
                    </a:lnTo>
                    <a:lnTo>
                      <a:pt x="24" y="48"/>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13" name="Freeform 61"/>
              <p:cNvSpPr>
                <a:spLocks noChangeArrowheads="1"/>
              </p:cNvSpPr>
              <p:nvPr/>
            </p:nvSpPr>
            <p:spPr bwMode="auto">
              <a:xfrm rot="18240000" flipH="1">
                <a:off x="242" y="1520"/>
                <a:ext cx="109" cy="39"/>
              </a:xfrm>
              <a:custGeom>
                <a:avLst/>
                <a:gdLst>
                  <a:gd name="T0" fmla="*/ 0 w 267"/>
                  <a:gd name="T1" fmla="*/ 0 h 77"/>
                  <a:gd name="T2" fmla="*/ 0 w 267"/>
                  <a:gd name="T3" fmla="*/ 0 h 77"/>
                  <a:gd name="T4" fmla="*/ 0 w 267"/>
                  <a:gd name="T5" fmla="*/ 1 h 77"/>
                  <a:gd name="T6" fmla="*/ 0 w 267"/>
                  <a:gd name="T7" fmla="*/ 1 h 77"/>
                  <a:gd name="T8" fmla="*/ 0 w 267"/>
                  <a:gd name="T9" fmla="*/ 1 h 77"/>
                  <a:gd name="T10" fmla="*/ 0 w 267"/>
                  <a:gd name="T11" fmla="*/ 1 h 77"/>
                  <a:gd name="T12" fmla="*/ 0 w 267"/>
                  <a:gd name="T13" fmla="*/ 0 h 77"/>
                  <a:gd name="T14" fmla="*/ 0 60000 65536"/>
                  <a:gd name="T15" fmla="*/ 0 60000 65536"/>
                  <a:gd name="T16" fmla="*/ 0 60000 65536"/>
                  <a:gd name="T17" fmla="*/ 0 60000 65536"/>
                  <a:gd name="T18" fmla="*/ 0 60000 65536"/>
                  <a:gd name="T19" fmla="*/ 0 60000 65536"/>
                  <a:gd name="T20" fmla="*/ 0 60000 65536"/>
                  <a:gd name="T21" fmla="*/ 0 w 267"/>
                  <a:gd name="T22" fmla="*/ 0 h 77"/>
                  <a:gd name="T23" fmla="*/ 267 w 267"/>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7" h="77">
                    <a:moveTo>
                      <a:pt x="267" y="0"/>
                    </a:moveTo>
                    <a:lnTo>
                      <a:pt x="255" y="0"/>
                    </a:lnTo>
                    <a:lnTo>
                      <a:pt x="12" y="65"/>
                    </a:lnTo>
                    <a:lnTo>
                      <a:pt x="0" y="77"/>
                    </a:lnTo>
                    <a:lnTo>
                      <a:pt x="18" y="77"/>
                    </a:lnTo>
                    <a:lnTo>
                      <a:pt x="255" y="6"/>
                    </a:lnTo>
                    <a:lnTo>
                      <a:pt x="267" y="0"/>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14" name="Line 62"/>
              <p:cNvSpPr>
                <a:spLocks noChangeShapeType="1"/>
              </p:cNvSpPr>
              <p:nvPr/>
            </p:nvSpPr>
            <p:spPr bwMode="auto">
              <a:xfrm>
                <a:off x="250" y="1572"/>
                <a:ext cx="2" cy="2"/>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15" name="Line 63"/>
              <p:cNvSpPr>
                <a:spLocks noChangeShapeType="1"/>
              </p:cNvSpPr>
              <p:nvPr/>
            </p:nvSpPr>
            <p:spPr bwMode="auto">
              <a:xfrm>
                <a:off x="331" y="1510"/>
                <a:ext cx="2" cy="2"/>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16" name="Line 64"/>
              <p:cNvSpPr>
                <a:spLocks noChangeShapeType="1"/>
              </p:cNvSpPr>
              <p:nvPr/>
            </p:nvSpPr>
            <p:spPr bwMode="auto">
              <a:xfrm>
                <a:off x="349" y="1527"/>
                <a:ext cx="2" cy="2"/>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17" name="Freeform 65"/>
              <p:cNvSpPr>
                <a:spLocks noChangeArrowheads="1"/>
              </p:cNvSpPr>
              <p:nvPr/>
            </p:nvSpPr>
            <p:spPr bwMode="auto">
              <a:xfrm rot="18240000" flipH="1">
                <a:off x="341" y="1497"/>
                <a:ext cx="19" cy="27"/>
              </a:xfrm>
              <a:custGeom>
                <a:avLst/>
                <a:gdLst>
                  <a:gd name="T0" fmla="*/ 0 w 48"/>
                  <a:gd name="T1" fmla="*/ 1 h 53"/>
                  <a:gd name="T2" fmla="*/ 0 w 48"/>
                  <a:gd name="T3" fmla="*/ 1 h 53"/>
                  <a:gd name="T4" fmla="*/ 0 w 48"/>
                  <a:gd name="T5" fmla="*/ 1 h 53"/>
                  <a:gd name="T6" fmla="*/ 0 w 48"/>
                  <a:gd name="T7" fmla="*/ 1 h 53"/>
                  <a:gd name="T8" fmla="*/ 0 w 48"/>
                  <a:gd name="T9" fmla="*/ 0 h 53"/>
                  <a:gd name="T10" fmla="*/ 0 w 48"/>
                  <a:gd name="T11" fmla="*/ 1 h 53"/>
                  <a:gd name="T12" fmla="*/ 0 w 48"/>
                  <a:gd name="T13" fmla="*/ 1 h 53"/>
                  <a:gd name="T14" fmla="*/ 0 w 48"/>
                  <a:gd name="T15" fmla="*/ 1 h 53"/>
                  <a:gd name="T16" fmla="*/ 0 60000 65536"/>
                  <a:gd name="T17" fmla="*/ 0 60000 65536"/>
                  <a:gd name="T18" fmla="*/ 0 60000 65536"/>
                  <a:gd name="T19" fmla="*/ 0 60000 65536"/>
                  <a:gd name="T20" fmla="*/ 0 60000 65536"/>
                  <a:gd name="T21" fmla="*/ 0 60000 65536"/>
                  <a:gd name="T22" fmla="*/ 0 60000 65536"/>
                  <a:gd name="T23" fmla="*/ 0 60000 65536"/>
                  <a:gd name="T24" fmla="*/ 0 w 48"/>
                  <a:gd name="T25" fmla="*/ 0 h 53"/>
                  <a:gd name="T26" fmla="*/ 48 w 48"/>
                  <a:gd name="T27" fmla="*/ 53 h 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 h="53">
                    <a:moveTo>
                      <a:pt x="18" y="36"/>
                    </a:moveTo>
                    <a:lnTo>
                      <a:pt x="30" y="47"/>
                    </a:lnTo>
                    <a:lnTo>
                      <a:pt x="42" y="53"/>
                    </a:lnTo>
                    <a:lnTo>
                      <a:pt x="48" y="47"/>
                    </a:lnTo>
                    <a:lnTo>
                      <a:pt x="12" y="0"/>
                    </a:lnTo>
                    <a:lnTo>
                      <a:pt x="0" y="12"/>
                    </a:lnTo>
                    <a:lnTo>
                      <a:pt x="6" y="18"/>
                    </a:lnTo>
                    <a:lnTo>
                      <a:pt x="18" y="36"/>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18" name="Freeform 66"/>
              <p:cNvSpPr>
                <a:spLocks noChangeArrowheads="1"/>
              </p:cNvSpPr>
              <p:nvPr/>
            </p:nvSpPr>
            <p:spPr bwMode="auto">
              <a:xfrm rot="18240000" flipH="1">
                <a:off x="348" y="1503"/>
                <a:ext cx="7" cy="12"/>
              </a:xfrm>
              <a:custGeom>
                <a:avLst/>
                <a:gdLst>
                  <a:gd name="T0" fmla="*/ 0 w 18"/>
                  <a:gd name="T1" fmla="*/ 1 h 24"/>
                  <a:gd name="T2" fmla="*/ 0 w 18"/>
                  <a:gd name="T3" fmla="*/ 1 h 24"/>
                  <a:gd name="T4" fmla="*/ 0 w 18"/>
                  <a:gd name="T5" fmla="*/ 1 h 24"/>
                  <a:gd name="T6" fmla="*/ 0 w 18"/>
                  <a:gd name="T7" fmla="*/ 0 h 24"/>
                  <a:gd name="T8" fmla="*/ 0 w 18"/>
                  <a:gd name="T9" fmla="*/ 1 h 24"/>
                  <a:gd name="T10" fmla="*/ 0 w 18"/>
                  <a:gd name="T11" fmla="*/ 1 h 24"/>
                  <a:gd name="T12" fmla="*/ 0 60000 65536"/>
                  <a:gd name="T13" fmla="*/ 0 60000 65536"/>
                  <a:gd name="T14" fmla="*/ 0 60000 65536"/>
                  <a:gd name="T15" fmla="*/ 0 60000 65536"/>
                  <a:gd name="T16" fmla="*/ 0 60000 65536"/>
                  <a:gd name="T17" fmla="*/ 0 60000 65536"/>
                  <a:gd name="T18" fmla="*/ 0 w 18"/>
                  <a:gd name="T19" fmla="*/ 0 h 24"/>
                  <a:gd name="T20" fmla="*/ 18 w 18"/>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8" h="24">
                    <a:moveTo>
                      <a:pt x="12" y="24"/>
                    </a:moveTo>
                    <a:lnTo>
                      <a:pt x="18" y="18"/>
                    </a:lnTo>
                    <a:lnTo>
                      <a:pt x="18" y="6"/>
                    </a:lnTo>
                    <a:lnTo>
                      <a:pt x="6" y="0"/>
                    </a:lnTo>
                    <a:lnTo>
                      <a:pt x="0" y="6"/>
                    </a:lnTo>
                    <a:lnTo>
                      <a:pt x="12" y="24"/>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19" name="Oval 67"/>
              <p:cNvSpPr>
                <a:spLocks noChangeArrowheads="1"/>
              </p:cNvSpPr>
              <p:nvPr/>
            </p:nvSpPr>
            <p:spPr bwMode="auto">
              <a:xfrm rot="18240000" flipH="1">
                <a:off x="351" y="1505"/>
                <a:ext cx="7" cy="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620" name="Freeform 68"/>
              <p:cNvSpPr>
                <a:spLocks noChangeArrowheads="1"/>
              </p:cNvSpPr>
              <p:nvPr/>
            </p:nvSpPr>
            <p:spPr bwMode="auto">
              <a:xfrm rot="18240000" flipH="1">
                <a:off x="355" y="1501"/>
                <a:ext cx="7" cy="9"/>
              </a:xfrm>
              <a:custGeom>
                <a:avLst/>
                <a:gdLst>
                  <a:gd name="T0" fmla="*/ 0 w 18"/>
                  <a:gd name="T1" fmla="*/ 1 h 18"/>
                  <a:gd name="T2" fmla="*/ 0 w 18"/>
                  <a:gd name="T3" fmla="*/ 1 h 18"/>
                  <a:gd name="T4" fmla="*/ 0 w 18"/>
                  <a:gd name="T5" fmla="*/ 1 h 18"/>
                  <a:gd name="T6" fmla="*/ 0 w 18"/>
                  <a:gd name="T7" fmla="*/ 1 h 18"/>
                  <a:gd name="T8" fmla="*/ 0 w 18"/>
                  <a:gd name="T9" fmla="*/ 1 h 18"/>
                  <a:gd name="T10" fmla="*/ 0 w 18"/>
                  <a:gd name="T11" fmla="*/ 1 h 18"/>
                  <a:gd name="T12" fmla="*/ 0 w 18"/>
                  <a:gd name="T13" fmla="*/ 1 h 18"/>
                  <a:gd name="T14" fmla="*/ 0 w 18"/>
                  <a:gd name="T15" fmla="*/ 1 h 18"/>
                  <a:gd name="T16" fmla="*/ 0 w 18"/>
                  <a:gd name="T17" fmla="*/ 1 h 18"/>
                  <a:gd name="T18" fmla="*/ 0 w 18"/>
                  <a:gd name="T19" fmla="*/ 1 h 18"/>
                  <a:gd name="T20" fmla="*/ 0 w 18"/>
                  <a:gd name="T21" fmla="*/ 0 h 18"/>
                  <a:gd name="T22" fmla="*/ 0 w 18"/>
                  <a:gd name="T23" fmla="*/ 0 h 18"/>
                  <a:gd name="T24" fmla="*/ 0 w 18"/>
                  <a:gd name="T25" fmla="*/ 1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
                  <a:gd name="T40" fmla="*/ 0 h 18"/>
                  <a:gd name="T41" fmla="*/ 18 w 18"/>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 h="18">
                    <a:moveTo>
                      <a:pt x="12" y="6"/>
                    </a:moveTo>
                    <a:lnTo>
                      <a:pt x="18" y="12"/>
                    </a:lnTo>
                    <a:lnTo>
                      <a:pt x="18" y="18"/>
                    </a:lnTo>
                    <a:lnTo>
                      <a:pt x="12" y="18"/>
                    </a:lnTo>
                    <a:lnTo>
                      <a:pt x="6" y="18"/>
                    </a:lnTo>
                    <a:lnTo>
                      <a:pt x="6" y="12"/>
                    </a:lnTo>
                    <a:lnTo>
                      <a:pt x="0" y="12"/>
                    </a:lnTo>
                    <a:lnTo>
                      <a:pt x="0" y="6"/>
                    </a:lnTo>
                    <a:lnTo>
                      <a:pt x="0" y="0"/>
                    </a:lnTo>
                    <a:lnTo>
                      <a:pt x="6" y="0"/>
                    </a:lnTo>
                    <a:lnTo>
                      <a:pt x="12" y="6"/>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21" name="Line 69"/>
              <p:cNvSpPr>
                <a:spLocks noChangeShapeType="1"/>
              </p:cNvSpPr>
              <p:nvPr/>
            </p:nvSpPr>
            <p:spPr bwMode="auto">
              <a:xfrm flipH="1">
                <a:off x="347" y="1507"/>
                <a:ext cx="9" cy="2"/>
              </a:xfrm>
              <a:prstGeom prst="line">
                <a:avLst/>
              </a:prstGeom>
              <a:noFill/>
              <a:ln w="9360">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22" name="Line 70"/>
              <p:cNvSpPr>
                <a:spLocks noChangeShapeType="1"/>
              </p:cNvSpPr>
              <p:nvPr/>
            </p:nvSpPr>
            <p:spPr bwMode="auto">
              <a:xfrm flipH="1">
                <a:off x="346" y="1503"/>
                <a:ext cx="9" cy="2"/>
              </a:xfrm>
              <a:prstGeom prst="line">
                <a:avLst/>
              </a:prstGeom>
              <a:noFill/>
              <a:ln w="9360">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23" name="Oval 71"/>
              <p:cNvSpPr>
                <a:spLocks noChangeArrowheads="1"/>
              </p:cNvSpPr>
              <p:nvPr/>
            </p:nvSpPr>
            <p:spPr bwMode="auto">
              <a:xfrm rot="18240000" flipH="1">
                <a:off x="340" y="1504"/>
                <a:ext cx="10" cy="2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624" name="Freeform 72"/>
              <p:cNvSpPr>
                <a:spLocks noChangeArrowheads="1"/>
              </p:cNvSpPr>
              <p:nvPr/>
            </p:nvSpPr>
            <p:spPr bwMode="auto">
              <a:xfrm rot="18240000" flipH="1">
                <a:off x="340" y="1503"/>
                <a:ext cx="10" cy="18"/>
              </a:xfrm>
              <a:custGeom>
                <a:avLst/>
                <a:gdLst>
                  <a:gd name="T0" fmla="*/ 0 w 24"/>
                  <a:gd name="T1" fmla="*/ 1 h 36"/>
                  <a:gd name="T2" fmla="*/ 0 w 24"/>
                  <a:gd name="T3" fmla="*/ 1 h 36"/>
                  <a:gd name="T4" fmla="*/ 0 w 24"/>
                  <a:gd name="T5" fmla="*/ 1 h 36"/>
                  <a:gd name="T6" fmla="*/ 0 w 24"/>
                  <a:gd name="T7" fmla="*/ 1 h 36"/>
                  <a:gd name="T8" fmla="*/ 0 w 24"/>
                  <a:gd name="T9" fmla="*/ 1 h 36"/>
                  <a:gd name="T10" fmla="*/ 0 w 24"/>
                  <a:gd name="T11" fmla="*/ 1 h 36"/>
                  <a:gd name="T12" fmla="*/ 0 w 24"/>
                  <a:gd name="T13" fmla="*/ 1 h 36"/>
                  <a:gd name="T14" fmla="*/ 0 w 24"/>
                  <a:gd name="T15" fmla="*/ 1 h 36"/>
                  <a:gd name="T16" fmla="*/ 0 w 24"/>
                  <a:gd name="T17" fmla="*/ 1 h 36"/>
                  <a:gd name="T18" fmla="*/ 0 w 24"/>
                  <a:gd name="T19" fmla="*/ 1 h 36"/>
                  <a:gd name="T20" fmla="*/ 0 w 24"/>
                  <a:gd name="T21" fmla="*/ 1 h 36"/>
                  <a:gd name="T22" fmla="*/ 0 w 24"/>
                  <a:gd name="T23" fmla="*/ 1 h 36"/>
                  <a:gd name="T24" fmla="*/ 0 w 24"/>
                  <a:gd name="T25" fmla="*/ 1 h 36"/>
                  <a:gd name="T26" fmla="*/ 0 w 24"/>
                  <a:gd name="T27" fmla="*/ 1 h 36"/>
                  <a:gd name="T28" fmla="*/ 0 w 24"/>
                  <a:gd name="T29" fmla="*/ 1 h 36"/>
                  <a:gd name="T30" fmla="*/ 0 w 24"/>
                  <a:gd name="T31" fmla="*/ 1 h 36"/>
                  <a:gd name="T32" fmla="*/ 0 w 24"/>
                  <a:gd name="T33" fmla="*/ 1 h 36"/>
                  <a:gd name="T34" fmla="*/ 0 w 24"/>
                  <a:gd name="T35" fmla="*/ 1 h 36"/>
                  <a:gd name="T36" fmla="*/ 0 w 24"/>
                  <a:gd name="T37" fmla="*/ 0 h 36"/>
                  <a:gd name="T38" fmla="*/ 0 w 24"/>
                  <a:gd name="T39" fmla="*/ 1 h 36"/>
                  <a:gd name="T40" fmla="*/ 0 w 24"/>
                  <a:gd name="T41" fmla="*/ 1 h 36"/>
                  <a:gd name="T42" fmla="*/ 0 w 24"/>
                  <a:gd name="T43" fmla="*/ 1 h 36"/>
                  <a:gd name="T44" fmla="*/ 0 w 24"/>
                  <a:gd name="T45" fmla="*/ 1 h 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
                  <a:gd name="T70" fmla="*/ 0 h 36"/>
                  <a:gd name="T71" fmla="*/ 24 w 24"/>
                  <a:gd name="T72" fmla="*/ 36 h 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 h="36">
                    <a:moveTo>
                      <a:pt x="18" y="12"/>
                    </a:moveTo>
                    <a:lnTo>
                      <a:pt x="24" y="18"/>
                    </a:lnTo>
                    <a:lnTo>
                      <a:pt x="24" y="24"/>
                    </a:lnTo>
                    <a:lnTo>
                      <a:pt x="24" y="30"/>
                    </a:lnTo>
                    <a:lnTo>
                      <a:pt x="24" y="36"/>
                    </a:lnTo>
                    <a:lnTo>
                      <a:pt x="18" y="36"/>
                    </a:lnTo>
                    <a:lnTo>
                      <a:pt x="18" y="30"/>
                    </a:lnTo>
                    <a:lnTo>
                      <a:pt x="12" y="30"/>
                    </a:lnTo>
                    <a:lnTo>
                      <a:pt x="6" y="24"/>
                    </a:lnTo>
                    <a:lnTo>
                      <a:pt x="0" y="18"/>
                    </a:lnTo>
                    <a:lnTo>
                      <a:pt x="0" y="12"/>
                    </a:lnTo>
                    <a:lnTo>
                      <a:pt x="0" y="6"/>
                    </a:lnTo>
                    <a:lnTo>
                      <a:pt x="0" y="0"/>
                    </a:lnTo>
                    <a:lnTo>
                      <a:pt x="6" y="6"/>
                    </a:lnTo>
                    <a:lnTo>
                      <a:pt x="12" y="6"/>
                    </a:lnTo>
                    <a:lnTo>
                      <a:pt x="18" y="12"/>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25" name="Line 73"/>
              <p:cNvSpPr>
                <a:spLocks noChangeShapeType="1"/>
              </p:cNvSpPr>
              <p:nvPr/>
            </p:nvSpPr>
            <p:spPr bwMode="auto">
              <a:xfrm flipH="1">
                <a:off x="299" y="1521"/>
                <a:ext cx="34" cy="2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26" name="Line 74"/>
              <p:cNvSpPr>
                <a:spLocks noChangeShapeType="1"/>
              </p:cNvSpPr>
              <p:nvPr/>
            </p:nvSpPr>
            <p:spPr bwMode="auto">
              <a:xfrm flipH="1">
                <a:off x="288" y="1515"/>
                <a:ext cx="41" cy="3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27" name="Freeform 75"/>
              <p:cNvSpPr>
                <a:spLocks noChangeArrowheads="1"/>
              </p:cNvSpPr>
              <p:nvPr/>
            </p:nvSpPr>
            <p:spPr bwMode="auto">
              <a:xfrm rot="18240000" flipH="1">
                <a:off x="293" y="1519"/>
                <a:ext cx="53" cy="37"/>
              </a:xfrm>
              <a:custGeom>
                <a:avLst/>
                <a:gdLst>
                  <a:gd name="T0" fmla="*/ 0 w 130"/>
                  <a:gd name="T1" fmla="*/ 1 h 72"/>
                  <a:gd name="T2" fmla="*/ 0 w 130"/>
                  <a:gd name="T3" fmla="*/ 0 h 72"/>
                  <a:gd name="T4" fmla="*/ 0 w 130"/>
                  <a:gd name="T5" fmla="*/ 1 h 72"/>
                  <a:gd name="T6" fmla="*/ 0 60000 65536"/>
                  <a:gd name="T7" fmla="*/ 0 60000 65536"/>
                  <a:gd name="T8" fmla="*/ 0 60000 65536"/>
                  <a:gd name="T9" fmla="*/ 0 w 130"/>
                  <a:gd name="T10" fmla="*/ 0 h 72"/>
                  <a:gd name="T11" fmla="*/ 130 w 130"/>
                  <a:gd name="T12" fmla="*/ 72 h 72"/>
                </a:gdLst>
                <a:ahLst/>
                <a:cxnLst>
                  <a:cxn ang="T6">
                    <a:pos x="T0" y="T1"/>
                  </a:cxn>
                  <a:cxn ang="T7">
                    <a:pos x="T2" y="T3"/>
                  </a:cxn>
                  <a:cxn ang="T8">
                    <a:pos x="T4" y="T5"/>
                  </a:cxn>
                </a:cxnLst>
                <a:rect l="T9" t="T10" r="T11" b="T12"/>
                <a:pathLst>
                  <a:path w="130" h="72">
                    <a:moveTo>
                      <a:pt x="0" y="72"/>
                    </a:moveTo>
                    <a:lnTo>
                      <a:pt x="124" y="0"/>
                    </a:lnTo>
                    <a:lnTo>
                      <a:pt x="130" y="6"/>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28" name="Freeform 76"/>
              <p:cNvSpPr>
                <a:spLocks noChangeArrowheads="1"/>
              </p:cNvSpPr>
              <p:nvPr/>
            </p:nvSpPr>
            <p:spPr bwMode="auto">
              <a:xfrm rot="18240000" flipH="1">
                <a:off x="155" y="1560"/>
                <a:ext cx="17" cy="30"/>
              </a:xfrm>
              <a:custGeom>
                <a:avLst/>
                <a:gdLst>
                  <a:gd name="T0" fmla="*/ 0 w 42"/>
                  <a:gd name="T1" fmla="*/ 1 h 59"/>
                  <a:gd name="T2" fmla="*/ 0 w 42"/>
                  <a:gd name="T3" fmla="*/ 1 h 59"/>
                  <a:gd name="T4" fmla="*/ 0 w 42"/>
                  <a:gd name="T5" fmla="*/ 1 h 59"/>
                  <a:gd name="T6" fmla="*/ 0 w 42"/>
                  <a:gd name="T7" fmla="*/ 0 h 59"/>
                  <a:gd name="T8" fmla="*/ 0 w 42"/>
                  <a:gd name="T9" fmla="*/ 1 h 59"/>
                  <a:gd name="T10" fmla="*/ 0 w 42"/>
                  <a:gd name="T11" fmla="*/ 1 h 59"/>
                  <a:gd name="T12" fmla="*/ 0 60000 65536"/>
                  <a:gd name="T13" fmla="*/ 0 60000 65536"/>
                  <a:gd name="T14" fmla="*/ 0 60000 65536"/>
                  <a:gd name="T15" fmla="*/ 0 60000 65536"/>
                  <a:gd name="T16" fmla="*/ 0 60000 65536"/>
                  <a:gd name="T17" fmla="*/ 0 60000 65536"/>
                  <a:gd name="T18" fmla="*/ 0 w 42"/>
                  <a:gd name="T19" fmla="*/ 0 h 59"/>
                  <a:gd name="T20" fmla="*/ 42 w 42"/>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42" h="59">
                    <a:moveTo>
                      <a:pt x="0" y="35"/>
                    </a:moveTo>
                    <a:lnTo>
                      <a:pt x="12" y="59"/>
                    </a:lnTo>
                    <a:lnTo>
                      <a:pt x="42" y="47"/>
                    </a:lnTo>
                    <a:lnTo>
                      <a:pt x="12" y="0"/>
                    </a:lnTo>
                    <a:lnTo>
                      <a:pt x="0" y="6"/>
                    </a:lnTo>
                    <a:lnTo>
                      <a:pt x="0"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29" name="Freeform 77"/>
              <p:cNvSpPr>
                <a:spLocks noChangeArrowheads="1"/>
              </p:cNvSpPr>
              <p:nvPr/>
            </p:nvSpPr>
            <p:spPr bwMode="auto">
              <a:xfrm rot="18240000" flipH="1">
                <a:off x="155" y="1560"/>
                <a:ext cx="17" cy="30"/>
              </a:xfrm>
              <a:custGeom>
                <a:avLst/>
                <a:gdLst>
                  <a:gd name="T0" fmla="*/ 0 w 42"/>
                  <a:gd name="T1" fmla="*/ 1 h 59"/>
                  <a:gd name="T2" fmla="*/ 0 w 42"/>
                  <a:gd name="T3" fmla="*/ 1 h 59"/>
                  <a:gd name="T4" fmla="*/ 0 w 42"/>
                  <a:gd name="T5" fmla="*/ 1 h 59"/>
                  <a:gd name="T6" fmla="*/ 0 w 42"/>
                  <a:gd name="T7" fmla="*/ 0 h 59"/>
                  <a:gd name="T8" fmla="*/ 0 w 42"/>
                  <a:gd name="T9" fmla="*/ 1 h 59"/>
                  <a:gd name="T10" fmla="*/ 0 60000 65536"/>
                  <a:gd name="T11" fmla="*/ 0 60000 65536"/>
                  <a:gd name="T12" fmla="*/ 0 60000 65536"/>
                  <a:gd name="T13" fmla="*/ 0 60000 65536"/>
                  <a:gd name="T14" fmla="*/ 0 60000 65536"/>
                  <a:gd name="T15" fmla="*/ 0 w 42"/>
                  <a:gd name="T16" fmla="*/ 0 h 59"/>
                  <a:gd name="T17" fmla="*/ 42 w 42"/>
                  <a:gd name="T18" fmla="*/ 59 h 59"/>
                </a:gdLst>
                <a:ahLst/>
                <a:cxnLst>
                  <a:cxn ang="T10">
                    <a:pos x="T0" y="T1"/>
                  </a:cxn>
                  <a:cxn ang="T11">
                    <a:pos x="T2" y="T3"/>
                  </a:cxn>
                  <a:cxn ang="T12">
                    <a:pos x="T4" y="T5"/>
                  </a:cxn>
                  <a:cxn ang="T13">
                    <a:pos x="T6" y="T7"/>
                  </a:cxn>
                  <a:cxn ang="T14">
                    <a:pos x="T8" y="T9"/>
                  </a:cxn>
                </a:cxnLst>
                <a:rect l="T15" t="T16" r="T17" b="T18"/>
                <a:pathLst>
                  <a:path w="42" h="59">
                    <a:moveTo>
                      <a:pt x="0" y="35"/>
                    </a:moveTo>
                    <a:lnTo>
                      <a:pt x="12" y="59"/>
                    </a:lnTo>
                    <a:lnTo>
                      <a:pt x="42" y="47"/>
                    </a:lnTo>
                    <a:lnTo>
                      <a:pt x="12" y="0"/>
                    </a:lnTo>
                    <a:lnTo>
                      <a:pt x="0" y="6"/>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30" name="Freeform 78"/>
              <p:cNvSpPr>
                <a:spLocks noChangeArrowheads="1"/>
              </p:cNvSpPr>
              <p:nvPr/>
            </p:nvSpPr>
            <p:spPr bwMode="auto">
              <a:xfrm rot="18240000" flipH="1">
                <a:off x="141" y="1531"/>
                <a:ext cx="24" cy="24"/>
              </a:xfrm>
              <a:custGeom>
                <a:avLst/>
                <a:gdLst>
                  <a:gd name="T0" fmla="*/ 0 w 59"/>
                  <a:gd name="T1" fmla="*/ 1 h 48"/>
                  <a:gd name="T2" fmla="*/ 0 w 59"/>
                  <a:gd name="T3" fmla="*/ 1 h 48"/>
                  <a:gd name="T4" fmla="*/ 0 w 59"/>
                  <a:gd name="T5" fmla="*/ 0 h 48"/>
                  <a:gd name="T6" fmla="*/ 0 w 59"/>
                  <a:gd name="T7" fmla="*/ 1 h 48"/>
                  <a:gd name="T8" fmla="*/ 0 w 59"/>
                  <a:gd name="T9" fmla="*/ 1 h 48"/>
                  <a:gd name="T10" fmla="*/ 0 60000 65536"/>
                  <a:gd name="T11" fmla="*/ 0 60000 65536"/>
                  <a:gd name="T12" fmla="*/ 0 60000 65536"/>
                  <a:gd name="T13" fmla="*/ 0 60000 65536"/>
                  <a:gd name="T14" fmla="*/ 0 60000 65536"/>
                  <a:gd name="T15" fmla="*/ 0 w 59"/>
                  <a:gd name="T16" fmla="*/ 0 h 48"/>
                  <a:gd name="T17" fmla="*/ 59 w 59"/>
                  <a:gd name="T18" fmla="*/ 48 h 48"/>
                </a:gdLst>
                <a:ahLst/>
                <a:cxnLst>
                  <a:cxn ang="T10">
                    <a:pos x="T0" y="T1"/>
                  </a:cxn>
                  <a:cxn ang="T11">
                    <a:pos x="T2" y="T3"/>
                  </a:cxn>
                  <a:cxn ang="T12">
                    <a:pos x="T4" y="T5"/>
                  </a:cxn>
                  <a:cxn ang="T13">
                    <a:pos x="T6" y="T7"/>
                  </a:cxn>
                  <a:cxn ang="T14">
                    <a:pos x="T8" y="T9"/>
                  </a:cxn>
                </a:cxnLst>
                <a:rect l="T15" t="T16" r="T17" b="T18"/>
                <a:pathLst>
                  <a:path w="59" h="48">
                    <a:moveTo>
                      <a:pt x="47" y="48"/>
                    </a:moveTo>
                    <a:lnTo>
                      <a:pt x="59" y="42"/>
                    </a:lnTo>
                    <a:lnTo>
                      <a:pt x="30" y="0"/>
                    </a:lnTo>
                    <a:lnTo>
                      <a:pt x="0" y="12"/>
                    </a:lnTo>
                    <a:lnTo>
                      <a:pt x="47"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31" name="Freeform 79"/>
              <p:cNvSpPr>
                <a:spLocks noChangeArrowheads="1"/>
              </p:cNvSpPr>
              <p:nvPr/>
            </p:nvSpPr>
            <p:spPr bwMode="auto">
              <a:xfrm rot="18240000" flipH="1">
                <a:off x="141" y="1531"/>
                <a:ext cx="24" cy="24"/>
              </a:xfrm>
              <a:custGeom>
                <a:avLst/>
                <a:gdLst>
                  <a:gd name="T0" fmla="*/ 0 w 59"/>
                  <a:gd name="T1" fmla="*/ 1 h 48"/>
                  <a:gd name="T2" fmla="*/ 0 w 59"/>
                  <a:gd name="T3" fmla="*/ 1 h 48"/>
                  <a:gd name="T4" fmla="*/ 0 w 59"/>
                  <a:gd name="T5" fmla="*/ 0 h 48"/>
                  <a:gd name="T6" fmla="*/ 0 w 59"/>
                  <a:gd name="T7" fmla="*/ 1 h 48"/>
                  <a:gd name="T8" fmla="*/ 0 60000 65536"/>
                  <a:gd name="T9" fmla="*/ 0 60000 65536"/>
                  <a:gd name="T10" fmla="*/ 0 60000 65536"/>
                  <a:gd name="T11" fmla="*/ 0 60000 65536"/>
                  <a:gd name="T12" fmla="*/ 0 w 59"/>
                  <a:gd name="T13" fmla="*/ 0 h 48"/>
                  <a:gd name="T14" fmla="*/ 59 w 59"/>
                  <a:gd name="T15" fmla="*/ 48 h 48"/>
                </a:gdLst>
                <a:ahLst/>
                <a:cxnLst>
                  <a:cxn ang="T8">
                    <a:pos x="T0" y="T1"/>
                  </a:cxn>
                  <a:cxn ang="T9">
                    <a:pos x="T2" y="T3"/>
                  </a:cxn>
                  <a:cxn ang="T10">
                    <a:pos x="T4" y="T5"/>
                  </a:cxn>
                  <a:cxn ang="T11">
                    <a:pos x="T6" y="T7"/>
                  </a:cxn>
                </a:cxnLst>
                <a:rect l="T12" t="T13" r="T14" b="T15"/>
                <a:pathLst>
                  <a:path w="59" h="48">
                    <a:moveTo>
                      <a:pt x="47" y="48"/>
                    </a:moveTo>
                    <a:lnTo>
                      <a:pt x="59" y="42"/>
                    </a:lnTo>
                    <a:lnTo>
                      <a:pt x="30" y="0"/>
                    </a:lnTo>
                    <a:lnTo>
                      <a:pt x="0" y="12"/>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32" name="Freeform 80"/>
              <p:cNvSpPr>
                <a:spLocks noChangeArrowheads="1"/>
              </p:cNvSpPr>
              <p:nvPr/>
            </p:nvSpPr>
            <p:spPr bwMode="auto">
              <a:xfrm rot="18240000" flipH="1">
                <a:off x="131" y="1556"/>
                <a:ext cx="34" cy="42"/>
              </a:xfrm>
              <a:custGeom>
                <a:avLst/>
                <a:gdLst>
                  <a:gd name="T0" fmla="*/ 0 w 83"/>
                  <a:gd name="T1" fmla="*/ 1 h 83"/>
                  <a:gd name="T2" fmla="*/ 0 w 83"/>
                  <a:gd name="T3" fmla="*/ 1 h 83"/>
                  <a:gd name="T4" fmla="*/ 0 w 83"/>
                  <a:gd name="T5" fmla="*/ 0 h 83"/>
                  <a:gd name="T6" fmla="*/ 0 w 83"/>
                  <a:gd name="T7" fmla="*/ 1 h 83"/>
                  <a:gd name="T8" fmla="*/ 0 w 83"/>
                  <a:gd name="T9" fmla="*/ 1 h 83"/>
                  <a:gd name="T10" fmla="*/ 0 60000 65536"/>
                  <a:gd name="T11" fmla="*/ 0 60000 65536"/>
                  <a:gd name="T12" fmla="*/ 0 60000 65536"/>
                  <a:gd name="T13" fmla="*/ 0 60000 65536"/>
                  <a:gd name="T14" fmla="*/ 0 60000 65536"/>
                  <a:gd name="T15" fmla="*/ 0 w 83"/>
                  <a:gd name="T16" fmla="*/ 0 h 83"/>
                  <a:gd name="T17" fmla="*/ 83 w 83"/>
                  <a:gd name="T18" fmla="*/ 83 h 83"/>
                </a:gdLst>
                <a:ahLst/>
                <a:cxnLst>
                  <a:cxn ang="T10">
                    <a:pos x="T0" y="T1"/>
                  </a:cxn>
                  <a:cxn ang="T11">
                    <a:pos x="T2" y="T3"/>
                  </a:cxn>
                  <a:cxn ang="T12">
                    <a:pos x="T4" y="T5"/>
                  </a:cxn>
                  <a:cxn ang="T13">
                    <a:pos x="T6" y="T7"/>
                  </a:cxn>
                  <a:cxn ang="T14">
                    <a:pos x="T8" y="T9"/>
                  </a:cxn>
                </a:cxnLst>
                <a:rect l="T15" t="T16" r="T17" b="T18"/>
                <a:pathLst>
                  <a:path w="83" h="83">
                    <a:moveTo>
                      <a:pt x="30" y="83"/>
                    </a:moveTo>
                    <a:lnTo>
                      <a:pt x="83" y="42"/>
                    </a:lnTo>
                    <a:lnTo>
                      <a:pt x="48" y="0"/>
                    </a:lnTo>
                    <a:lnTo>
                      <a:pt x="0" y="36"/>
                    </a:lnTo>
                    <a:lnTo>
                      <a:pt x="30" y="83"/>
                    </a:lnTo>
                    <a:close/>
                  </a:path>
                </a:pathLst>
              </a:custGeom>
              <a:solidFill>
                <a:srgbClr val="80808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33" name="Freeform 81"/>
              <p:cNvSpPr>
                <a:spLocks noChangeArrowheads="1"/>
              </p:cNvSpPr>
              <p:nvPr/>
            </p:nvSpPr>
            <p:spPr bwMode="auto">
              <a:xfrm rot="18240000" flipH="1">
                <a:off x="117" y="1529"/>
                <a:ext cx="34" cy="42"/>
              </a:xfrm>
              <a:custGeom>
                <a:avLst/>
                <a:gdLst>
                  <a:gd name="T0" fmla="*/ 0 w 83"/>
                  <a:gd name="T1" fmla="*/ 1 h 83"/>
                  <a:gd name="T2" fmla="*/ 0 w 83"/>
                  <a:gd name="T3" fmla="*/ 1 h 83"/>
                  <a:gd name="T4" fmla="*/ 0 w 83"/>
                  <a:gd name="T5" fmla="*/ 0 h 83"/>
                  <a:gd name="T6" fmla="*/ 0 w 83"/>
                  <a:gd name="T7" fmla="*/ 1 h 83"/>
                  <a:gd name="T8" fmla="*/ 0 w 83"/>
                  <a:gd name="T9" fmla="*/ 1 h 83"/>
                  <a:gd name="T10" fmla="*/ 0 60000 65536"/>
                  <a:gd name="T11" fmla="*/ 0 60000 65536"/>
                  <a:gd name="T12" fmla="*/ 0 60000 65536"/>
                  <a:gd name="T13" fmla="*/ 0 60000 65536"/>
                  <a:gd name="T14" fmla="*/ 0 60000 65536"/>
                  <a:gd name="T15" fmla="*/ 0 w 83"/>
                  <a:gd name="T16" fmla="*/ 0 h 83"/>
                  <a:gd name="T17" fmla="*/ 83 w 83"/>
                  <a:gd name="T18" fmla="*/ 83 h 83"/>
                </a:gdLst>
                <a:ahLst/>
                <a:cxnLst>
                  <a:cxn ang="T10">
                    <a:pos x="T0" y="T1"/>
                  </a:cxn>
                  <a:cxn ang="T11">
                    <a:pos x="T2" y="T3"/>
                  </a:cxn>
                  <a:cxn ang="T12">
                    <a:pos x="T4" y="T5"/>
                  </a:cxn>
                  <a:cxn ang="T13">
                    <a:pos x="T6" y="T7"/>
                  </a:cxn>
                  <a:cxn ang="T14">
                    <a:pos x="T8" y="T9"/>
                  </a:cxn>
                </a:cxnLst>
                <a:rect l="T15" t="T16" r="T17" b="T18"/>
                <a:pathLst>
                  <a:path w="83" h="83">
                    <a:moveTo>
                      <a:pt x="29" y="83"/>
                    </a:moveTo>
                    <a:lnTo>
                      <a:pt x="83" y="47"/>
                    </a:lnTo>
                    <a:lnTo>
                      <a:pt x="47" y="0"/>
                    </a:lnTo>
                    <a:lnTo>
                      <a:pt x="0" y="41"/>
                    </a:lnTo>
                    <a:lnTo>
                      <a:pt x="29" y="83"/>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34" name="Freeform 82"/>
              <p:cNvSpPr>
                <a:spLocks noChangeArrowheads="1"/>
              </p:cNvSpPr>
              <p:nvPr/>
            </p:nvSpPr>
            <p:spPr bwMode="auto">
              <a:xfrm rot="18240000" flipH="1">
                <a:off x="120" y="1521"/>
                <a:ext cx="31" cy="27"/>
              </a:xfrm>
              <a:custGeom>
                <a:avLst/>
                <a:gdLst>
                  <a:gd name="T0" fmla="*/ 0 w 77"/>
                  <a:gd name="T1" fmla="*/ 0 h 53"/>
                  <a:gd name="T2" fmla="*/ 0 w 77"/>
                  <a:gd name="T3" fmla="*/ 1 h 53"/>
                  <a:gd name="T4" fmla="*/ 0 w 77"/>
                  <a:gd name="T5" fmla="*/ 1 h 53"/>
                  <a:gd name="T6" fmla="*/ 0 w 77"/>
                  <a:gd name="T7" fmla="*/ 0 h 53"/>
                  <a:gd name="T8" fmla="*/ 0 60000 65536"/>
                  <a:gd name="T9" fmla="*/ 0 60000 65536"/>
                  <a:gd name="T10" fmla="*/ 0 60000 65536"/>
                  <a:gd name="T11" fmla="*/ 0 60000 65536"/>
                  <a:gd name="T12" fmla="*/ 0 w 77"/>
                  <a:gd name="T13" fmla="*/ 0 h 53"/>
                  <a:gd name="T14" fmla="*/ 77 w 77"/>
                  <a:gd name="T15" fmla="*/ 53 h 53"/>
                </a:gdLst>
                <a:ahLst/>
                <a:cxnLst>
                  <a:cxn ang="T8">
                    <a:pos x="T0" y="T1"/>
                  </a:cxn>
                  <a:cxn ang="T9">
                    <a:pos x="T2" y="T3"/>
                  </a:cxn>
                  <a:cxn ang="T10">
                    <a:pos x="T4" y="T5"/>
                  </a:cxn>
                  <a:cxn ang="T11">
                    <a:pos x="T6" y="T7"/>
                  </a:cxn>
                </a:cxnLst>
                <a:rect l="T12" t="T13" r="T14" b="T15"/>
                <a:pathLst>
                  <a:path w="77" h="53">
                    <a:moveTo>
                      <a:pt x="77" y="0"/>
                    </a:moveTo>
                    <a:lnTo>
                      <a:pt x="53" y="12"/>
                    </a:lnTo>
                    <a:lnTo>
                      <a:pt x="0" y="53"/>
                    </a:lnTo>
                    <a:lnTo>
                      <a:pt x="7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35" name="Freeform 83"/>
              <p:cNvSpPr>
                <a:spLocks noChangeArrowheads="1"/>
              </p:cNvSpPr>
              <p:nvPr/>
            </p:nvSpPr>
            <p:spPr bwMode="auto">
              <a:xfrm rot="18240000" flipH="1">
                <a:off x="120" y="1521"/>
                <a:ext cx="31" cy="27"/>
              </a:xfrm>
              <a:custGeom>
                <a:avLst/>
                <a:gdLst>
                  <a:gd name="T0" fmla="*/ 0 w 77"/>
                  <a:gd name="T1" fmla="*/ 0 h 53"/>
                  <a:gd name="T2" fmla="*/ 0 w 77"/>
                  <a:gd name="T3" fmla="*/ 1 h 53"/>
                  <a:gd name="T4" fmla="*/ 0 w 77"/>
                  <a:gd name="T5" fmla="*/ 1 h 53"/>
                  <a:gd name="T6" fmla="*/ 0 60000 65536"/>
                  <a:gd name="T7" fmla="*/ 0 60000 65536"/>
                  <a:gd name="T8" fmla="*/ 0 60000 65536"/>
                  <a:gd name="T9" fmla="*/ 0 w 77"/>
                  <a:gd name="T10" fmla="*/ 0 h 53"/>
                  <a:gd name="T11" fmla="*/ 77 w 77"/>
                  <a:gd name="T12" fmla="*/ 53 h 53"/>
                </a:gdLst>
                <a:ahLst/>
                <a:cxnLst>
                  <a:cxn ang="T6">
                    <a:pos x="T0" y="T1"/>
                  </a:cxn>
                  <a:cxn ang="T7">
                    <a:pos x="T2" y="T3"/>
                  </a:cxn>
                  <a:cxn ang="T8">
                    <a:pos x="T4" y="T5"/>
                  </a:cxn>
                </a:cxnLst>
                <a:rect l="T9" t="T10" r="T11" b="T12"/>
                <a:pathLst>
                  <a:path w="77" h="53">
                    <a:moveTo>
                      <a:pt x="77" y="0"/>
                    </a:moveTo>
                    <a:lnTo>
                      <a:pt x="53" y="12"/>
                    </a:lnTo>
                    <a:lnTo>
                      <a:pt x="0" y="53"/>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36" name="Oval 84"/>
              <p:cNvSpPr>
                <a:spLocks noChangeArrowheads="1"/>
              </p:cNvSpPr>
              <p:nvPr/>
            </p:nvSpPr>
            <p:spPr bwMode="auto">
              <a:xfrm rot="18240000" flipH="1">
                <a:off x="189" y="1565"/>
                <a:ext cx="12" cy="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637" name="Freeform 85"/>
              <p:cNvSpPr>
                <a:spLocks noChangeArrowheads="1"/>
              </p:cNvSpPr>
              <p:nvPr/>
            </p:nvSpPr>
            <p:spPr bwMode="auto">
              <a:xfrm rot="18240000" flipH="1">
                <a:off x="186" y="1563"/>
                <a:ext cx="12" cy="15"/>
              </a:xfrm>
              <a:custGeom>
                <a:avLst/>
                <a:gdLst>
                  <a:gd name="T0" fmla="*/ 0 w 29"/>
                  <a:gd name="T1" fmla="*/ 0 h 30"/>
                  <a:gd name="T2" fmla="*/ 0 w 29"/>
                  <a:gd name="T3" fmla="*/ 1 h 30"/>
                  <a:gd name="T4" fmla="*/ 0 w 29"/>
                  <a:gd name="T5" fmla="*/ 1 h 30"/>
                  <a:gd name="T6" fmla="*/ 0 w 29"/>
                  <a:gd name="T7" fmla="*/ 1 h 30"/>
                  <a:gd name="T8" fmla="*/ 0 w 29"/>
                  <a:gd name="T9" fmla="*/ 1 h 30"/>
                  <a:gd name="T10" fmla="*/ 0 w 29"/>
                  <a:gd name="T11" fmla="*/ 1 h 30"/>
                  <a:gd name="T12" fmla="*/ 0 w 29"/>
                  <a:gd name="T13" fmla="*/ 1 h 30"/>
                  <a:gd name="T14" fmla="*/ 0 w 29"/>
                  <a:gd name="T15" fmla="*/ 1 h 30"/>
                  <a:gd name="T16" fmla="*/ 0 w 29"/>
                  <a:gd name="T17" fmla="*/ 1 h 30"/>
                  <a:gd name="T18" fmla="*/ 0 w 29"/>
                  <a:gd name="T19" fmla="*/ 1 h 30"/>
                  <a:gd name="T20" fmla="*/ 0 w 29"/>
                  <a:gd name="T21" fmla="*/ 1 h 30"/>
                  <a:gd name="T22" fmla="*/ 0 w 29"/>
                  <a:gd name="T23" fmla="*/ 1 h 30"/>
                  <a:gd name="T24" fmla="*/ 0 w 29"/>
                  <a:gd name="T25" fmla="*/ 1 h 30"/>
                  <a:gd name="T26" fmla="*/ 0 w 29"/>
                  <a:gd name="T27" fmla="*/ 1 h 30"/>
                  <a:gd name="T28" fmla="*/ 0 w 29"/>
                  <a:gd name="T29" fmla="*/ 1 h 30"/>
                  <a:gd name="T30" fmla="*/ 0 w 29"/>
                  <a:gd name="T31" fmla="*/ 1 h 30"/>
                  <a:gd name="T32" fmla="*/ 0 w 29"/>
                  <a:gd name="T33" fmla="*/ 1 h 30"/>
                  <a:gd name="T34" fmla="*/ 0 w 29"/>
                  <a:gd name="T35" fmla="*/ 0 h 30"/>
                  <a:gd name="T36" fmla="*/ 0 w 29"/>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
                  <a:gd name="T58" fmla="*/ 0 h 30"/>
                  <a:gd name="T59" fmla="*/ 29 w 29"/>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 h="30">
                    <a:moveTo>
                      <a:pt x="17" y="0"/>
                    </a:moveTo>
                    <a:lnTo>
                      <a:pt x="23" y="6"/>
                    </a:lnTo>
                    <a:lnTo>
                      <a:pt x="29" y="12"/>
                    </a:lnTo>
                    <a:lnTo>
                      <a:pt x="29" y="18"/>
                    </a:lnTo>
                    <a:lnTo>
                      <a:pt x="23" y="24"/>
                    </a:lnTo>
                    <a:lnTo>
                      <a:pt x="17" y="30"/>
                    </a:lnTo>
                    <a:lnTo>
                      <a:pt x="12" y="30"/>
                    </a:lnTo>
                    <a:lnTo>
                      <a:pt x="6" y="30"/>
                    </a:lnTo>
                    <a:lnTo>
                      <a:pt x="6" y="24"/>
                    </a:lnTo>
                    <a:lnTo>
                      <a:pt x="0" y="18"/>
                    </a:lnTo>
                    <a:lnTo>
                      <a:pt x="0" y="12"/>
                    </a:lnTo>
                    <a:lnTo>
                      <a:pt x="6" y="6"/>
                    </a:lnTo>
                    <a:lnTo>
                      <a:pt x="17" y="0"/>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38" name="Freeform 86"/>
              <p:cNvSpPr>
                <a:spLocks noChangeArrowheads="1"/>
              </p:cNvSpPr>
              <p:nvPr/>
            </p:nvSpPr>
            <p:spPr bwMode="auto">
              <a:xfrm rot="18240000" flipH="1">
                <a:off x="190" y="1563"/>
                <a:ext cx="12" cy="15"/>
              </a:xfrm>
              <a:custGeom>
                <a:avLst/>
                <a:gdLst>
                  <a:gd name="T0" fmla="*/ 0 w 29"/>
                  <a:gd name="T1" fmla="*/ 1 h 30"/>
                  <a:gd name="T2" fmla="*/ 0 w 29"/>
                  <a:gd name="T3" fmla="*/ 1 h 30"/>
                  <a:gd name="T4" fmla="*/ 0 w 29"/>
                  <a:gd name="T5" fmla="*/ 1 h 30"/>
                  <a:gd name="T6" fmla="*/ 0 w 29"/>
                  <a:gd name="T7" fmla="*/ 0 h 30"/>
                  <a:gd name="T8" fmla="*/ 0 w 29"/>
                  <a:gd name="T9" fmla="*/ 1 h 30"/>
                  <a:gd name="T10" fmla="*/ 0 60000 65536"/>
                  <a:gd name="T11" fmla="*/ 0 60000 65536"/>
                  <a:gd name="T12" fmla="*/ 0 60000 65536"/>
                  <a:gd name="T13" fmla="*/ 0 60000 65536"/>
                  <a:gd name="T14" fmla="*/ 0 60000 65536"/>
                  <a:gd name="T15" fmla="*/ 0 w 29"/>
                  <a:gd name="T16" fmla="*/ 0 h 30"/>
                  <a:gd name="T17" fmla="*/ 29 w 29"/>
                  <a:gd name="T18" fmla="*/ 30 h 30"/>
                </a:gdLst>
                <a:ahLst/>
                <a:cxnLst>
                  <a:cxn ang="T10">
                    <a:pos x="T0" y="T1"/>
                  </a:cxn>
                  <a:cxn ang="T11">
                    <a:pos x="T2" y="T3"/>
                  </a:cxn>
                  <a:cxn ang="T12">
                    <a:pos x="T4" y="T5"/>
                  </a:cxn>
                  <a:cxn ang="T13">
                    <a:pos x="T6" y="T7"/>
                  </a:cxn>
                  <a:cxn ang="T14">
                    <a:pos x="T8" y="T9"/>
                  </a:cxn>
                </a:cxnLst>
                <a:rect l="T15" t="T16" r="T17" b="T18"/>
                <a:pathLst>
                  <a:path w="29" h="30">
                    <a:moveTo>
                      <a:pt x="0" y="12"/>
                    </a:moveTo>
                    <a:lnTo>
                      <a:pt x="12" y="30"/>
                    </a:lnTo>
                    <a:lnTo>
                      <a:pt x="29" y="18"/>
                    </a:lnTo>
                    <a:lnTo>
                      <a:pt x="18" y="0"/>
                    </a:lnTo>
                    <a:lnTo>
                      <a:pt x="0" y="12"/>
                    </a:lnTo>
                    <a:close/>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39" name="Oval 87"/>
              <p:cNvSpPr>
                <a:spLocks noChangeArrowheads="1"/>
              </p:cNvSpPr>
              <p:nvPr/>
            </p:nvSpPr>
            <p:spPr bwMode="auto">
              <a:xfrm rot="18240000" flipH="1">
                <a:off x="185" y="1565"/>
                <a:ext cx="12" cy="1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640" name="Freeform 88"/>
              <p:cNvSpPr>
                <a:spLocks noChangeArrowheads="1"/>
              </p:cNvSpPr>
              <p:nvPr/>
            </p:nvSpPr>
            <p:spPr bwMode="auto">
              <a:xfrm rot="18240000" flipH="1">
                <a:off x="186" y="1566"/>
                <a:ext cx="9" cy="15"/>
              </a:xfrm>
              <a:custGeom>
                <a:avLst/>
                <a:gdLst>
                  <a:gd name="T0" fmla="*/ 0 w 23"/>
                  <a:gd name="T1" fmla="*/ 0 h 30"/>
                  <a:gd name="T2" fmla="*/ 0 w 23"/>
                  <a:gd name="T3" fmla="*/ 1 h 30"/>
                  <a:gd name="T4" fmla="*/ 0 w 23"/>
                  <a:gd name="T5" fmla="*/ 1 h 30"/>
                  <a:gd name="T6" fmla="*/ 0 w 23"/>
                  <a:gd name="T7" fmla="*/ 1 h 30"/>
                  <a:gd name="T8" fmla="*/ 0 w 23"/>
                  <a:gd name="T9" fmla="*/ 1 h 30"/>
                  <a:gd name="T10" fmla="*/ 0 w 23"/>
                  <a:gd name="T11" fmla="*/ 1 h 30"/>
                  <a:gd name="T12" fmla="*/ 0 w 23"/>
                  <a:gd name="T13" fmla="*/ 1 h 30"/>
                  <a:gd name="T14" fmla="*/ 0 w 23"/>
                  <a:gd name="T15" fmla="*/ 1 h 30"/>
                  <a:gd name="T16" fmla="*/ 0 w 23"/>
                  <a:gd name="T17" fmla="*/ 1 h 30"/>
                  <a:gd name="T18" fmla="*/ 0 w 23"/>
                  <a:gd name="T19" fmla="*/ 1 h 30"/>
                  <a:gd name="T20" fmla="*/ 0 w 23"/>
                  <a:gd name="T21" fmla="*/ 1 h 30"/>
                  <a:gd name="T22" fmla="*/ 0 w 23"/>
                  <a:gd name="T23" fmla="*/ 1 h 30"/>
                  <a:gd name="T24" fmla="*/ 0 w 23"/>
                  <a:gd name="T25" fmla="*/ 1 h 30"/>
                  <a:gd name="T26" fmla="*/ 0 w 23"/>
                  <a:gd name="T27" fmla="*/ 1 h 30"/>
                  <a:gd name="T28" fmla="*/ 0 w 23"/>
                  <a:gd name="T29" fmla="*/ 1 h 30"/>
                  <a:gd name="T30" fmla="*/ 0 w 23"/>
                  <a:gd name="T31" fmla="*/ 1 h 30"/>
                  <a:gd name="T32" fmla="*/ 0 w 23"/>
                  <a:gd name="T33" fmla="*/ 1 h 30"/>
                  <a:gd name="T34" fmla="*/ 0 w 23"/>
                  <a:gd name="T35" fmla="*/ 0 h 30"/>
                  <a:gd name="T36" fmla="*/ 0 w 23"/>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
                  <a:gd name="T58" fmla="*/ 0 h 30"/>
                  <a:gd name="T59" fmla="*/ 23 w 23"/>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 h="30">
                    <a:moveTo>
                      <a:pt x="17" y="0"/>
                    </a:moveTo>
                    <a:lnTo>
                      <a:pt x="23" y="6"/>
                    </a:lnTo>
                    <a:lnTo>
                      <a:pt x="23" y="12"/>
                    </a:lnTo>
                    <a:lnTo>
                      <a:pt x="23" y="18"/>
                    </a:lnTo>
                    <a:lnTo>
                      <a:pt x="17" y="24"/>
                    </a:lnTo>
                    <a:lnTo>
                      <a:pt x="17" y="30"/>
                    </a:lnTo>
                    <a:lnTo>
                      <a:pt x="11" y="24"/>
                    </a:lnTo>
                    <a:lnTo>
                      <a:pt x="6" y="24"/>
                    </a:lnTo>
                    <a:lnTo>
                      <a:pt x="0" y="18"/>
                    </a:lnTo>
                    <a:lnTo>
                      <a:pt x="0" y="12"/>
                    </a:lnTo>
                    <a:lnTo>
                      <a:pt x="6" y="6"/>
                    </a:lnTo>
                    <a:lnTo>
                      <a:pt x="17" y="0"/>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41" name="Freeform 89"/>
              <p:cNvSpPr>
                <a:spLocks noChangeArrowheads="1"/>
              </p:cNvSpPr>
              <p:nvPr/>
            </p:nvSpPr>
            <p:spPr bwMode="auto">
              <a:xfrm rot="18240000" flipH="1">
                <a:off x="195" y="1565"/>
                <a:ext cx="10" cy="9"/>
              </a:xfrm>
              <a:custGeom>
                <a:avLst/>
                <a:gdLst>
                  <a:gd name="T0" fmla="*/ 0 w 24"/>
                  <a:gd name="T1" fmla="*/ 1 h 18"/>
                  <a:gd name="T2" fmla="*/ 0 w 24"/>
                  <a:gd name="T3" fmla="*/ 1 h 18"/>
                  <a:gd name="T4" fmla="*/ 0 w 24"/>
                  <a:gd name="T5" fmla="*/ 0 h 18"/>
                  <a:gd name="T6" fmla="*/ 0 w 24"/>
                  <a:gd name="T7" fmla="*/ 0 h 18"/>
                  <a:gd name="T8" fmla="*/ 0 60000 65536"/>
                  <a:gd name="T9" fmla="*/ 0 60000 65536"/>
                  <a:gd name="T10" fmla="*/ 0 60000 65536"/>
                  <a:gd name="T11" fmla="*/ 0 60000 65536"/>
                  <a:gd name="T12" fmla="*/ 0 w 24"/>
                  <a:gd name="T13" fmla="*/ 0 h 18"/>
                  <a:gd name="T14" fmla="*/ 24 w 24"/>
                  <a:gd name="T15" fmla="*/ 18 h 18"/>
                </a:gdLst>
                <a:ahLst/>
                <a:cxnLst>
                  <a:cxn ang="T8">
                    <a:pos x="T0" y="T1"/>
                  </a:cxn>
                  <a:cxn ang="T9">
                    <a:pos x="T2" y="T3"/>
                  </a:cxn>
                  <a:cxn ang="T10">
                    <a:pos x="T4" y="T5"/>
                  </a:cxn>
                  <a:cxn ang="T11">
                    <a:pos x="T6" y="T7"/>
                  </a:cxn>
                </a:cxnLst>
                <a:rect l="T12" t="T13" r="T14" b="T15"/>
                <a:pathLst>
                  <a:path w="24" h="18">
                    <a:moveTo>
                      <a:pt x="24" y="18"/>
                    </a:moveTo>
                    <a:lnTo>
                      <a:pt x="18" y="18"/>
                    </a:lnTo>
                    <a:lnTo>
                      <a:pt x="0" y="0"/>
                    </a:lnTo>
                    <a:lnTo>
                      <a:pt x="6" y="0"/>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42" name="Line 90"/>
              <p:cNvSpPr>
                <a:spLocks noChangeShapeType="1"/>
              </p:cNvSpPr>
              <p:nvPr/>
            </p:nvSpPr>
            <p:spPr bwMode="auto">
              <a:xfrm flipH="1">
                <a:off x="185" y="1565"/>
                <a:ext cx="13" cy="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43" name="Freeform 91"/>
              <p:cNvSpPr>
                <a:spLocks noChangeArrowheads="1"/>
              </p:cNvSpPr>
              <p:nvPr/>
            </p:nvSpPr>
            <p:spPr bwMode="auto">
              <a:xfrm rot="18240000" flipH="1">
                <a:off x="152" y="1522"/>
                <a:ext cx="29" cy="33"/>
              </a:xfrm>
              <a:custGeom>
                <a:avLst/>
                <a:gdLst>
                  <a:gd name="T0" fmla="*/ 0 w 71"/>
                  <a:gd name="T1" fmla="*/ 1 h 65"/>
                  <a:gd name="T2" fmla="*/ 0 w 71"/>
                  <a:gd name="T3" fmla="*/ 1 h 65"/>
                  <a:gd name="T4" fmla="*/ 0 w 71"/>
                  <a:gd name="T5" fmla="*/ 0 h 65"/>
                  <a:gd name="T6" fmla="*/ 0 w 71"/>
                  <a:gd name="T7" fmla="*/ 1 h 65"/>
                  <a:gd name="T8" fmla="*/ 0 w 71"/>
                  <a:gd name="T9" fmla="*/ 1 h 65"/>
                  <a:gd name="T10" fmla="*/ 0 60000 65536"/>
                  <a:gd name="T11" fmla="*/ 0 60000 65536"/>
                  <a:gd name="T12" fmla="*/ 0 60000 65536"/>
                  <a:gd name="T13" fmla="*/ 0 60000 65536"/>
                  <a:gd name="T14" fmla="*/ 0 60000 65536"/>
                  <a:gd name="T15" fmla="*/ 0 w 71"/>
                  <a:gd name="T16" fmla="*/ 0 h 65"/>
                  <a:gd name="T17" fmla="*/ 71 w 71"/>
                  <a:gd name="T18" fmla="*/ 65 h 65"/>
                </a:gdLst>
                <a:ahLst/>
                <a:cxnLst>
                  <a:cxn ang="T10">
                    <a:pos x="T0" y="T1"/>
                  </a:cxn>
                  <a:cxn ang="T11">
                    <a:pos x="T2" y="T3"/>
                  </a:cxn>
                  <a:cxn ang="T12">
                    <a:pos x="T4" y="T5"/>
                  </a:cxn>
                  <a:cxn ang="T13">
                    <a:pos x="T6" y="T7"/>
                  </a:cxn>
                  <a:cxn ang="T14">
                    <a:pos x="T8" y="T9"/>
                  </a:cxn>
                </a:cxnLst>
                <a:rect l="T15" t="T16" r="T17" b="T18"/>
                <a:pathLst>
                  <a:path w="71" h="65">
                    <a:moveTo>
                      <a:pt x="24" y="65"/>
                    </a:moveTo>
                    <a:lnTo>
                      <a:pt x="71" y="30"/>
                    </a:lnTo>
                    <a:lnTo>
                      <a:pt x="48" y="0"/>
                    </a:lnTo>
                    <a:lnTo>
                      <a:pt x="0" y="36"/>
                    </a:lnTo>
                    <a:lnTo>
                      <a:pt x="24"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44" name="Freeform 92"/>
              <p:cNvSpPr>
                <a:spLocks noChangeArrowheads="1"/>
              </p:cNvSpPr>
              <p:nvPr/>
            </p:nvSpPr>
            <p:spPr bwMode="auto">
              <a:xfrm rot="18240000" flipH="1">
                <a:off x="152" y="1522"/>
                <a:ext cx="29" cy="33"/>
              </a:xfrm>
              <a:custGeom>
                <a:avLst/>
                <a:gdLst>
                  <a:gd name="T0" fmla="*/ 0 w 71"/>
                  <a:gd name="T1" fmla="*/ 1 h 65"/>
                  <a:gd name="T2" fmla="*/ 0 w 71"/>
                  <a:gd name="T3" fmla="*/ 1 h 65"/>
                  <a:gd name="T4" fmla="*/ 0 w 71"/>
                  <a:gd name="T5" fmla="*/ 0 h 65"/>
                  <a:gd name="T6" fmla="*/ 0 w 71"/>
                  <a:gd name="T7" fmla="*/ 1 h 65"/>
                  <a:gd name="T8" fmla="*/ 0 60000 65536"/>
                  <a:gd name="T9" fmla="*/ 0 60000 65536"/>
                  <a:gd name="T10" fmla="*/ 0 60000 65536"/>
                  <a:gd name="T11" fmla="*/ 0 60000 65536"/>
                  <a:gd name="T12" fmla="*/ 0 w 71"/>
                  <a:gd name="T13" fmla="*/ 0 h 65"/>
                  <a:gd name="T14" fmla="*/ 71 w 71"/>
                  <a:gd name="T15" fmla="*/ 65 h 65"/>
                </a:gdLst>
                <a:ahLst/>
                <a:cxnLst>
                  <a:cxn ang="T8">
                    <a:pos x="T0" y="T1"/>
                  </a:cxn>
                  <a:cxn ang="T9">
                    <a:pos x="T2" y="T3"/>
                  </a:cxn>
                  <a:cxn ang="T10">
                    <a:pos x="T4" y="T5"/>
                  </a:cxn>
                  <a:cxn ang="T11">
                    <a:pos x="T6" y="T7"/>
                  </a:cxn>
                </a:cxnLst>
                <a:rect l="T12" t="T13" r="T14" b="T15"/>
                <a:pathLst>
                  <a:path w="71" h="65">
                    <a:moveTo>
                      <a:pt x="24" y="65"/>
                    </a:moveTo>
                    <a:lnTo>
                      <a:pt x="71" y="30"/>
                    </a:lnTo>
                    <a:lnTo>
                      <a:pt x="48" y="0"/>
                    </a:lnTo>
                    <a:lnTo>
                      <a:pt x="0" y="36"/>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45" name="Freeform 93"/>
              <p:cNvSpPr>
                <a:spLocks noChangeArrowheads="1"/>
              </p:cNvSpPr>
              <p:nvPr/>
            </p:nvSpPr>
            <p:spPr bwMode="auto">
              <a:xfrm rot="18240000" flipH="1">
                <a:off x="151" y="1518"/>
                <a:ext cx="29" cy="24"/>
              </a:xfrm>
              <a:custGeom>
                <a:avLst/>
                <a:gdLst>
                  <a:gd name="T0" fmla="*/ 0 w 72"/>
                  <a:gd name="T1" fmla="*/ 1 h 48"/>
                  <a:gd name="T2" fmla="*/ 0 w 72"/>
                  <a:gd name="T3" fmla="*/ 1 h 48"/>
                  <a:gd name="T4" fmla="*/ 0 w 72"/>
                  <a:gd name="T5" fmla="*/ 0 h 48"/>
                  <a:gd name="T6" fmla="*/ 0 60000 65536"/>
                  <a:gd name="T7" fmla="*/ 0 60000 65536"/>
                  <a:gd name="T8" fmla="*/ 0 60000 65536"/>
                  <a:gd name="T9" fmla="*/ 0 w 72"/>
                  <a:gd name="T10" fmla="*/ 0 h 48"/>
                  <a:gd name="T11" fmla="*/ 72 w 72"/>
                  <a:gd name="T12" fmla="*/ 48 h 48"/>
                </a:gdLst>
                <a:ahLst/>
                <a:cxnLst>
                  <a:cxn ang="T6">
                    <a:pos x="T0" y="T1"/>
                  </a:cxn>
                  <a:cxn ang="T7">
                    <a:pos x="T2" y="T3"/>
                  </a:cxn>
                  <a:cxn ang="T8">
                    <a:pos x="T4" y="T5"/>
                  </a:cxn>
                </a:cxnLst>
                <a:rect l="T9" t="T10" r="T11" b="T12"/>
                <a:pathLst>
                  <a:path w="72" h="48">
                    <a:moveTo>
                      <a:pt x="0" y="48"/>
                    </a:moveTo>
                    <a:lnTo>
                      <a:pt x="48" y="12"/>
                    </a:lnTo>
                    <a:lnTo>
                      <a:pt x="72" y="0"/>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46" name="Freeform 94"/>
              <p:cNvSpPr>
                <a:spLocks noChangeArrowheads="1"/>
              </p:cNvSpPr>
              <p:nvPr/>
            </p:nvSpPr>
            <p:spPr bwMode="auto">
              <a:xfrm rot="18240000" flipH="1">
                <a:off x="162" y="1541"/>
                <a:ext cx="29" cy="33"/>
              </a:xfrm>
              <a:custGeom>
                <a:avLst/>
                <a:gdLst>
                  <a:gd name="T0" fmla="*/ 0 w 71"/>
                  <a:gd name="T1" fmla="*/ 1 h 65"/>
                  <a:gd name="T2" fmla="*/ 0 w 71"/>
                  <a:gd name="T3" fmla="*/ 1 h 65"/>
                  <a:gd name="T4" fmla="*/ 0 w 71"/>
                  <a:gd name="T5" fmla="*/ 0 h 65"/>
                  <a:gd name="T6" fmla="*/ 0 w 71"/>
                  <a:gd name="T7" fmla="*/ 1 h 65"/>
                  <a:gd name="T8" fmla="*/ 0 w 71"/>
                  <a:gd name="T9" fmla="*/ 1 h 65"/>
                  <a:gd name="T10" fmla="*/ 0 60000 65536"/>
                  <a:gd name="T11" fmla="*/ 0 60000 65536"/>
                  <a:gd name="T12" fmla="*/ 0 60000 65536"/>
                  <a:gd name="T13" fmla="*/ 0 60000 65536"/>
                  <a:gd name="T14" fmla="*/ 0 60000 65536"/>
                  <a:gd name="T15" fmla="*/ 0 w 71"/>
                  <a:gd name="T16" fmla="*/ 0 h 65"/>
                  <a:gd name="T17" fmla="*/ 71 w 71"/>
                  <a:gd name="T18" fmla="*/ 65 h 65"/>
                </a:gdLst>
                <a:ahLst/>
                <a:cxnLst>
                  <a:cxn ang="T10">
                    <a:pos x="T0" y="T1"/>
                  </a:cxn>
                  <a:cxn ang="T11">
                    <a:pos x="T2" y="T3"/>
                  </a:cxn>
                  <a:cxn ang="T12">
                    <a:pos x="T4" y="T5"/>
                  </a:cxn>
                  <a:cxn ang="T13">
                    <a:pos x="T6" y="T7"/>
                  </a:cxn>
                  <a:cxn ang="T14">
                    <a:pos x="T8" y="T9"/>
                  </a:cxn>
                </a:cxnLst>
                <a:rect l="T15" t="T16" r="T17" b="T18"/>
                <a:pathLst>
                  <a:path w="71" h="65">
                    <a:moveTo>
                      <a:pt x="24" y="65"/>
                    </a:moveTo>
                    <a:lnTo>
                      <a:pt x="71" y="29"/>
                    </a:lnTo>
                    <a:lnTo>
                      <a:pt x="47" y="0"/>
                    </a:lnTo>
                    <a:lnTo>
                      <a:pt x="0" y="35"/>
                    </a:lnTo>
                    <a:lnTo>
                      <a:pt x="24"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47" name="Freeform 95"/>
              <p:cNvSpPr>
                <a:spLocks noChangeArrowheads="1"/>
              </p:cNvSpPr>
              <p:nvPr/>
            </p:nvSpPr>
            <p:spPr bwMode="auto">
              <a:xfrm rot="18240000" flipH="1">
                <a:off x="162" y="1541"/>
                <a:ext cx="29" cy="33"/>
              </a:xfrm>
              <a:custGeom>
                <a:avLst/>
                <a:gdLst>
                  <a:gd name="T0" fmla="*/ 0 w 71"/>
                  <a:gd name="T1" fmla="*/ 1 h 65"/>
                  <a:gd name="T2" fmla="*/ 0 w 71"/>
                  <a:gd name="T3" fmla="*/ 1 h 65"/>
                  <a:gd name="T4" fmla="*/ 0 w 71"/>
                  <a:gd name="T5" fmla="*/ 0 h 65"/>
                  <a:gd name="T6" fmla="*/ 0 w 71"/>
                  <a:gd name="T7" fmla="*/ 1 h 65"/>
                  <a:gd name="T8" fmla="*/ 0 60000 65536"/>
                  <a:gd name="T9" fmla="*/ 0 60000 65536"/>
                  <a:gd name="T10" fmla="*/ 0 60000 65536"/>
                  <a:gd name="T11" fmla="*/ 0 60000 65536"/>
                  <a:gd name="T12" fmla="*/ 0 w 71"/>
                  <a:gd name="T13" fmla="*/ 0 h 65"/>
                  <a:gd name="T14" fmla="*/ 71 w 71"/>
                  <a:gd name="T15" fmla="*/ 65 h 65"/>
                </a:gdLst>
                <a:ahLst/>
                <a:cxnLst>
                  <a:cxn ang="T8">
                    <a:pos x="T0" y="T1"/>
                  </a:cxn>
                  <a:cxn ang="T9">
                    <a:pos x="T2" y="T3"/>
                  </a:cxn>
                  <a:cxn ang="T10">
                    <a:pos x="T4" y="T5"/>
                  </a:cxn>
                  <a:cxn ang="T11">
                    <a:pos x="T6" y="T7"/>
                  </a:cxn>
                </a:cxnLst>
                <a:rect l="T12" t="T13" r="T14" b="T15"/>
                <a:pathLst>
                  <a:path w="71" h="65">
                    <a:moveTo>
                      <a:pt x="24" y="65"/>
                    </a:moveTo>
                    <a:lnTo>
                      <a:pt x="71" y="29"/>
                    </a:lnTo>
                    <a:lnTo>
                      <a:pt x="47" y="0"/>
                    </a:lnTo>
                    <a:lnTo>
                      <a:pt x="0" y="35"/>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48" name="Freeform 96"/>
              <p:cNvSpPr>
                <a:spLocks noChangeArrowheads="1"/>
              </p:cNvSpPr>
              <p:nvPr/>
            </p:nvSpPr>
            <p:spPr bwMode="auto">
              <a:xfrm rot="18240000" flipH="1">
                <a:off x="163" y="1534"/>
                <a:ext cx="29" cy="23"/>
              </a:xfrm>
              <a:custGeom>
                <a:avLst/>
                <a:gdLst>
                  <a:gd name="T0" fmla="*/ 0 w 71"/>
                  <a:gd name="T1" fmla="*/ 0 h 47"/>
                  <a:gd name="T2" fmla="*/ 0 w 71"/>
                  <a:gd name="T3" fmla="*/ 0 h 47"/>
                  <a:gd name="T4" fmla="*/ 0 w 71"/>
                  <a:gd name="T5" fmla="*/ 0 h 47"/>
                  <a:gd name="T6" fmla="*/ 0 60000 65536"/>
                  <a:gd name="T7" fmla="*/ 0 60000 65536"/>
                  <a:gd name="T8" fmla="*/ 0 60000 65536"/>
                  <a:gd name="T9" fmla="*/ 0 w 71"/>
                  <a:gd name="T10" fmla="*/ 0 h 47"/>
                  <a:gd name="T11" fmla="*/ 71 w 71"/>
                  <a:gd name="T12" fmla="*/ 47 h 47"/>
                </a:gdLst>
                <a:ahLst/>
                <a:cxnLst>
                  <a:cxn ang="T6">
                    <a:pos x="T0" y="T1"/>
                  </a:cxn>
                  <a:cxn ang="T7">
                    <a:pos x="T2" y="T3"/>
                  </a:cxn>
                  <a:cxn ang="T8">
                    <a:pos x="T4" y="T5"/>
                  </a:cxn>
                </a:cxnLst>
                <a:rect l="T9" t="T10" r="T11" b="T12"/>
                <a:pathLst>
                  <a:path w="71" h="47">
                    <a:moveTo>
                      <a:pt x="0" y="47"/>
                    </a:moveTo>
                    <a:lnTo>
                      <a:pt x="48" y="12"/>
                    </a:lnTo>
                    <a:lnTo>
                      <a:pt x="71" y="0"/>
                    </a:lnTo>
                  </a:path>
                </a:pathLst>
              </a:custGeom>
              <a:solidFill>
                <a:srgbClr val="80808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49" name="Freeform 97"/>
              <p:cNvSpPr>
                <a:spLocks noChangeArrowheads="1"/>
              </p:cNvSpPr>
              <p:nvPr/>
            </p:nvSpPr>
            <p:spPr bwMode="auto">
              <a:xfrm rot="18240000" flipH="1">
                <a:off x="182" y="1542"/>
                <a:ext cx="20" cy="22"/>
              </a:xfrm>
              <a:custGeom>
                <a:avLst/>
                <a:gdLst>
                  <a:gd name="T0" fmla="*/ 0 w 48"/>
                  <a:gd name="T1" fmla="*/ 1 h 42"/>
                  <a:gd name="T2" fmla="*/ 0 w 48"/>
                  <a:gd name="T3" fmla="*/ 0 h 42"/>
                  <a:gd name="T4" fmla="*/ 0 w 48"/>
                  <a:gd name="T5" fmla="*/ 1 h 42"/>
                  <a:gd name="T6" fmla="*/ 0 w 48"/>
                  <a:gd name="T7" fmla="*/ 1 h 42"/>
                  <a:gd name="T8" fmla="*/ 0 60000 65536"/>
                  <a:gd name="T9" fmla="*/ 0 60000 65536"/>
                  <a:gd name="T10" fmla="*/ 0 60000 65536"/>
                  <a:gd name="T11" fmla="*/ 0 60000 65536"/>
                  <a:gd name="T12" fmla="*/ 0 w 48"/>
                  <a:gd name="T13" fmla="*/ 0 h 42"/>
                  <a:gd name="T14" fmla="*/ 48 w 48"/>
                  <a:gd name="T15" fmla="*/ 42 h 42"/>
                </a:gdLst>
                <a:ahLst/>
                <a:cxnLst>
                  <a:cxn ang="T8">
                    <a:pos x="T0" y="T1"/>
                  </a:cxn>
                  <a:cxn ang="T9">
                    <a:pos x="T2" y="T3"/>
                  </a:cxn>
                  <a:cxn ang="T10">
                    <a:pos x="T4" y="T5"/>
                  </a:cxn>
                  <a:cxn ang="T11">
                    <a:pos x="T6" y="T7"/>
                  </a:cxn>
                </a:cxnLst>
                <a:rect l="T12" t="T13" r="T14" b="T15"/>
                <a:pathLst>
                  <a:path w="48" h="42">
                    <a:moveTo>
                      <a:pt x="0" y="12"/>
                    </a:moveTo>
                    <a:lnTo>
                      <a:pt x="24" y="0"/>
                    </a:lnTo>
                    <a:lnTo>
                      <a:pt x="48" y="30"/>
                    </a:lnTo>
                    <a:lnTo>
                      <a:pt x="24" y="42"/>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0" name="Freeform 98"/>
              <p:cNvSpPr>
                <a:spLocks noChangeArrowheads="1"/>
              </p:cNvSpPr>
              <p:nvPr/>
            </p:nvSpPr>
            <p:spPr bwMode="auto">
              <a:xfrm rot="18240000" flipH="1">
                <a:off x="176" y="1522"/>
                <a:ext cx="20" cy="21"/>
              </a:xfrm>
              <a:custGeom>
                <a:avLst/>
                <a:gdLst>
                  <a:gd name="T0" fmla="*/ 0 w 48"/>
                  <a:gd name="T1" fmla="*/ 1 h 41"/>
                  <a:gd name="T2" fmla="*/ 0 w 48"/>
                  <a:gd name="T3" fmla="*/ 0 h 41"/>
                  <a:gd name="T4" fmla="*/ 0 w 48"/>
                  <a:gd name="T5" fmla="*/ 1 h 41"/>
                  <a:gd name="T6" fmla="*/ 0 w 48"/>
                  <a:gd name="T7" fmla="*/ 1 h 41"/>
                  <a:gd name="T8" fmla="*/ 0 60000 65536"/>
                  <a:gd name="T9" fmla="*/ 0 60000 65536"/>
                  <a:gd name="T10" fmla="*/ 0 60000 65536"/>
                  <a:gd name="T11" fmla="*/ 0 60000 65536"/>
                  <a:gd name="T12" fmla="*/ 0 w 48"/>
                  <a:gd name="T13" fmla="*/ 0 h 41"/>
                  <a:gd name="T14" fmla="*/ 48 w 48"/>
                  <a:gd name="T15" fmla="*/ 41 h 41"/>
                </a:gdLst>
                <a:ahLst/>
                <a:cxnLst>
                  <a:cxn ang="T8">
                    <a:pos x="T0" y="T1"/>
                  </a:cxn>
                  <a:cxn ang="T9">
                    <a:pos x="T2" y="T3"/>
                  </a:cxn>
                  <a:cxn ang="T10">
                    <a:pos x="T4" y="T5"/>
                  </a:cxn>
                  <a:cxn ang="T11">
                    <a:pos x="T6" y="T7"/>
                  </a:cxn>
                </a:cxnLst>
                <a:rect l="T12" t="T13" r="T14" b="T15"/>
                <a:pathLst>
                  <a:path w="48" h="41">
                    <a:moveTo>
                      <a:pt x="0" y="12"/>
                    </a:moveTo>
                    <a:lnTo>
                      <a:pt x="24" y="0"/>
                    </a:lnTo>
                    <a:lnTo>
                      <a:pt x="48" y="29"/>
                    </a:lnTo>
                    <a:lnTo>
                      <a:pt x="18" y="41"/>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1" name="Line 99"/>
              <p:cNvSpPr>
                <a:spLocks noChangeShapeType="1"/>
              </p:cNvSpPr>
              <p:nvPr/>
            </p:nvSpPr>
            <p:spPr bwMode="auto">
              <a:xfrm flipH="1">
                <a:off x="187" y="1526"/>
                <a:ext cx="5" cy="2"/>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2" name="Line 100"/>
              <p:cNvSpPr>
                <a:spLocks noChangeShapeType="1"/>
              </p:cNvSpPr>
              <p:nvPr/>
            </p:nvSpPr>
            <p:spPr bwMode="auto">
              <a:xfrm flipV="1">
                <a:off x="235" y="1569"/>
                <a:ext cx="2" cy="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3" name="Freeform 101"/>
              <p:cNvSpPr>
                <a:spLocks noChangeArrowheads="1"/>
              </p:cNvSpPr>
              <p:nvPr/>
            </p:nvSpPr>
            <p:spPr bwMode="auto">
              <a:xfrm rot="18240000" flipH="1">
                <a:off x="231" y="1602"/>
                <a:ext cx="29" cy="75"/>
              </a:xfrm>
              <a:custGeom>
                <a:avLst/>
                <a:gdLst>
                  <a:gd name="T0" fmla="*/ 0 w 72"/>
                  <a:gd name="T1" fmla="*/ 0 h 148"/>
                  <a:gd name="T2" fmla="*/ 0 w 72"/>
                  <a:gd name="T3" fmla="*/ 1 h 148"/>
                  <a:gd name="T4" fmla="*/ 0 w 72"/>
                  <a:gd name="T5" fmla="*/ 1 h 148"/>
                  <a:gd name="T6" fmla="*/ 0 w 72"/>
                  <a:gd name="T7" fmla="*/ 1 h 148"/>
                  <a:gd name="T8" fmla="*/ 0 w 72"/>
                  <a:gd name="T9" fmla="*/ 0 h 148"/>
                  <a:gd name="T10" fmla="*/ 0 60000 65536"/>
                  <a:gd name="T11" fmla="*/ 0 60000 65536"/>
                  <a:gd name="T12" fmla="*/ 0 60000 65536"/>
                  <a:gd name="T13" fmla="*/ 0 60000 65536"/>
                  <a:gd name="T14" fmla="*/ 0 60000 65536"/>
                  <a:gd name="T15" fmla="*/ 0 w 72"/>
                  <a:gd name="T16" fmla="*/ 0 h 148"/>
                  <a:gd name="T17" fmla="*/ 72 w 72"/>
                  <a:gd name="T18" fmla="*/ 148 h 148"/>
                </a:gdLst>
                <a:ahLst/>
                <a:cxnLst>
                  <a:cxn ang="T10">
                    <a:pos x="T0" y="T1"/>
                  </a:cxn>
                  <a:cxn ang="T11">
                    <a:pos x="T2" y="T3"/>
                  </a:cxn>
                  <a:cxn ang="T12">
                    <a:pos x="T4" y="T5"/>
                  </a:cxn>
                  <a:cxn ang="T13">
                    <a:pos x="T6" y="T7"/>
                  </a:cxn>
                  <a:cxn ang="T14">
                    <a:pos x="T8" y="T9"/>
                  </a:cxn>
                </a:cxnLst>
                <a:rect l="T15" t="T16" r="T17" b="T18"/>
                <a:pathLst>
                  <a:path w="72" h="148">
                    <a:moveTo>
                      <a:pt x="0" y="0"/>
                    </a:moveTo>
                    <a:lnTo>
                      <a:pt x="24" y="12"/>
                    </a:lnTo>
                    <a:lnTo>
                      <a:pt x="72" y="148"/>
                    </a:lnTo>
                    <a:lnTo>
                      <a:pt x="48" y="142"/>
                    </a:lnTo>
                    <a:lnTo>
                      <a:pt x="0" y="0"/>
                    </a:lnTo>
                    <a:close/>
                  </a:path>
                </a:pathLst>
              </a:custGeom>
              <a:solidFill>
                <a:srgbClr val="FF33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4" name="Freeform 102"/>
              <p:cNvSpPr>
                <a:spLocks noChangeArrowheads="1"/>
              </p:cNvSpPr>
              <p:nvPr/>
            </p:nvSpPr>
            <p:spPr bwMode="auto">
              <a:xfrm rot="18240000" flipH="1">
                <a:off x="256" y="1589"/>
                <a:ext cx="22" cy="81"/>
              </a:xfrm>
              <a:custGeom>
                <a:avLst/>
                <a:gdLst>
                  <a:gd name="T0" fmla="*/ 0 w 53"/>
                  <a:gd name="T1" fmla="*/ 0 h 160"/>
                  <a:gd name="T2" fmla="*/ 0 w 53"/>
                  <a:gd name="T3" fmla="*/ 1 h 160"/>
                  <a:gd name="T4" fmla="*/ 0 w 53"/>
                  <a:gd name="T5" fmla="*/ 1 h 160"/>
                  <a:gd name="T6" fmla="*/ 0 w 53"/>
                  <a:gd name="T7" fmla="*/ 1 h 160"/>
                  <a:gd name="T8" fmla="*/ 0 w 53"/>
                  <a:gd name="T9" fmla="*/ 0 h 160"/>
                  <a:gd name="T10" fmla="*/ 0 60000 65536"/>
                  <a:gd name="T11" fmla="*/ 0 60000 65536"/>
                  <a:gd name="T12" fmla="*/ 0 60000 65536"/>
                  <a:gd name="T13" fmla="*/ 0 60000 65536"/>
                  <a:gd name="T14" fmla="*/ 0 60000 65536"/>
                  <a:gd name="T15" fmla="*/ 0 w 53"/>
                  <a:gd name="T16" fmla="*/ 0 h 160"/>
                  <a:gd name="T17" fmla="*/ 53 w 53"/>
                  <a:gd name="T18" fmla="*/ 160 h 160"/>
                </a:gdLst>
                <a:ahLst/>
                <a:cxnLst>
                  <a:cxn ang="T10">
                    <a:pos x="T0" y="T1"/>
                  </a:cxn>
                  <a:cxn ang="T11">
                    <a:pos x="T2" y="T3"/>
                  </a:cxn>
                  <a:cxn ang="T12">
                    <a:pos x="T4" y="T5"/>
                  </a:cxn>
                  <a:cxn ang="T13">
                    <a:pos x="T6" y="T7"/>
                  </a:cxn>
                  <a:cxn ang="T14">
                    <a:pos x="T8" y="T9"/>
                  </a:cxn>
                </a:cxnLst>
                <a:rect l="T15" t="T16" r="T17" b="T18"/>
                <a:pathLst>
                  <a:path w="53" h="160">
                    <a:moveTo>
                      <a:pt x="0" y="0"/>
                    </a:moveTo>
                    <a:lnTo>
                      <a:pt x="0" y="18"/>
                    </a:lnTo>
                    <a:lnTo>
                      <a:pt x="47" y="160"/>
                    </a:lnTo>
                    <a:lnTo>
                      <a:pt x="53" y="136"/>
                    </a:lnTo>
                    <a:lnTo>
                      <a:pt x="0" y="0"/>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5" name="Freeform 103"/>
              <p:cNvSpPr>
                <a:spLocks noChangeArrowheads="1"/>
              </p:cNvSpPr>
              <p:nvPr/>
            </p:nvSpPr>
            <p:spPr bwMode="auto">
              <a:xfrm rot="18240000" flipH="1">
                <a:off x="160" y="1461"/>
                <a:ext cx="36" cy="45"/>
              </a:xfrm>
              <a:custGeom>
                <a:avLst/>
                <a:gdLst>
                  <a:gd name="T0" fmla="*/ 0 w 89"/>
                  <a:gd name="T1" fmla="*/ 1 h 89"/>
                  <a:gd name="T2" fmla="*/ 0 w 89"/>
                  <a:gd name="T3" fmla="*/ 1 h 89"/>
                  <a:gd name="T4" fmla="*/ 0 w 89"/>
                  <a:gd name="T5" fmla="*/ 1 h 89"/>
                  <a:gd name="T6" fmla="*/ 0 w 89"/>
                  <a:gd name="T7" fmla="*/ 0 h 89"/>
                  <a:gd name="T8" fmla="*/ 0 w 89"/>
                  <a:gd name="T9" fmla="*/ 1 h 89"/>
                  <a:gd name="T10" fmla="*/ 0 w 89"/>
                  <a:gd name="T11" fmla="*/ 1 h 89"/>
                  <a:gd name="T12" fmla="*/ 0 60000 65536"/>
                  <a:gd name="T13" fmla="*/ 0 60000 65536"/>
                  <a:gd name="T14" fmla="*/ 0 60000 65536"/>
                  <a:gd name="T15" fmla="*/ 0 60000 65536"/>
                  <a:gd name="T16" fmla="*/ 0 60000 65536"/>
                  <a:gd name="T17" fmla="*/ 0 60000 65536"/>
                  <a:gd name="T18" fmla="*/ 0 w 89"/>
                  <a:gd name="T19" fmla="*/ 0 h 89"/>
                  <a:gd name="T20" fmla="*/ 89 w 89"/>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89" h="89">
                    <a:moveTo>
                      <a:pt x="77" y="89"/>
                    </a:moveTo>
                    <a:lnTo>
                      <a:pt x="89" y="77"/>
                    </a:lnTo>
                    <a:lnTo>
                      <a:pt x="71" y="23"/>
                    </a:lnTo>
                    <a:lnTo>
                      <a:pt x="12" y="0"/>
                    </a:lnTo>
                    <a:lnTo>
                      <a:pt x="0" y="12"/>
                    </a:lnTo>
                    <a:lnTo>
                      <a:pt x="77" y="89"/>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6" name="Freeform 104"/>
              <p:cNvSpPr>
                <a:spLocks noChangeArrowheads="1"/>
              </p:cNvSpPr>
              <p:nvPr/>
            </p:nvSpPr>
            <p:spPr bwMode="auto">
              <a:xfrm rot="18240000" flipH="1">
                <a:off x="166" y="1466"/>
                <a:ext cx="31" cy="39"/>
              </a:xfrm>
              <a:custGeom>
                <a:avLst/>
                <a:gdLst>
                  <a:gd name="T0" fmla="*/ 0 w 77"/>
                  <a:gd name="T1" fmla="*/ 0 h 77"/>
                  <a:gd name="T2" fmla="*/ 0 w 77"/>
                  <a:gd name="T3" fmla="*/ 1 h 77"/>
                  <a:gd name="T4" fmla="*/ 0 w 77"/>
                  <a:gd name="T5" fmla="*/ 1 h 77"/>
                  <a:gd name="T6" fmla="*/ 0 w 77"/>
                  <a:gd name="T7" fmla="*/ 1 h 77"/>
                  <a:gd name="T8" fmla="*/ 0 w 77"/>
                  <a:gd name="T9" fmla="*/ 0 h 77"/>
                  <a:gd name="T10" fmla="*/ 0 60000 65536"/>
                  <a:gd name="T11" fmla="*/ 0 60000 65536"/>
                  <a:gd name="T12" fmla="*/ 0 60000 65536"/>
                  <a:gd name="T13" fmla="*/ 0 60000 65536"/>
                  <a:gd name="T14" fmla="*/ 0 60000 65536"/>
                  <a:gd name="T15" fmla="*/ 0 w 77"/>
                  <a:gd name="T16" fmla="*/ 0 h 77"/>
                  <a:gd name="T17" fmla="*/ 77 w 77"/>
                  <a:gd name="T18" fmla="*/ 77 h 77"/>
                </a:gdLst>
                <a:ahLst/>
                <a:cxnLst>
                  <a:cxn ang="T10">
                    <a:pos x="T0" y="T1"/>
                  </a:cxn>
                  <a:cxn ang="T11">
                    <a:pos x="T2" y="T3"/>
                  </a:cxn>
                  <a:cxn ang="T12">
                    <a:pos x="T4" y="T5"/>
                  </a:cxn>
                  <a:cxn ang="T13">
                    <a:pos x="T6" y="T7"/>
                  </a:cxn>
                  <a:cxn ang="T14">
                    <a:pos x="T8" y="T9"/>
                  </a:cxn>
                </a:cxnLst>
                <a:rect l="T15" t="T16" r="T17" b="T18"/>
                <a:pathLst>
                  <a:path w="77" h="77">
                    <a:moveTo>
                      <a:pt x="0" y="0"/>
                    </a:moveTo>
                    <a:lnTo>
                      <a:pt x="23" y="59"/>
                    </a:lnTo>
                    <a:lnTo>
                      <a:pt x="77" y="77"/>
                    </a:lnTo>
                    <a:lnTo>
                      <a:pt x="53" y="23"/>
                    </a:lnTo>
                    <a:lnTo>
                      <a:pt x="0" y="0"/>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7" name="Line 105"/>
              <p:cNvSpPr>
                <a:spLocks noChangeShapeType="1"/>
              </p:cNvSpPr>
              <p:nvPr/>
            </p:nvSpPr>
            <p:spPr bwMode="auto">
              <a:xfrm flipH="1">
                <a:off x="158" y="1486"/>
                <a:ext cx="13" cy="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8" name="Freeform 106"/>
              <p:cNvSpPr>
                <a:spLocks noChangeArrowheads="1"/>
              </p:cNvSpPr>
              <p:nvPr/>
            </p:nvSpPr>
            <p:spPr bwMode="auto">
              <a:xfrm rot="18240000" flipH="1">
                <a:off x="162" y="1466"/>
                <a:ext cx="31" cy="39"/>
              </a:xfrm>
              <a:custGeom>
                <a:avLst/>
                <a:gdLst>
                  <a:gd name="T0" fmla="*/ 0 w 77"/>
                  <a:gd name="T1" fmla="*/ 1 h 77"/>
                  <a:gd name="T2" fmla="*/ 0 w 77"/>
                  <a:gd name="T3" fmla="*/ 1 h 77"/>
                  <a:gd name="T4" fmla="*/ 0 w 77"/>
                  <a:gd name="T5" fmla="*/ 0 h 77"/>
                  <a:gd name="T6" fmla="*/ 0 60000 65536"/>
                  <a:gd name="T7" fmla="*/ 0 60000 65536"/>
                  <a:gd name="T8" fmla="*/ 0 60000 65536"/>
                  <a:gd name="T9" fmla="*/ 0 w 77"/>
                  <a:gd name="T10" fmla="*/ 0 h 77"/>
                  <a:gd name="T11" fmla="*/ 77 w 77"/>
                  <a:gd name="T12" fmla="*/ 77 h 77"/>
                </a:gdLst>
                <a:ahLst/>
                <a:cxnLst>
                  <a:cxn ang="T6">
                    <a:pos x="T0" y="T1"/>
                  </a:cxn>
                  <a:cxn ang="T7">
                    <a:pos x="T2" y="T3"/>
                  </a:cxn>
                  <a:cxn ang="T8">
                    <a:pos x="T4" y="T5"/>
                  </a:cxn>
                </a:cxnLst>
                <a:rect l="T9" t="T10" r="T11" b="T12"/>
                <a:pathLst>
                  <a:path w="77" h="77">
                    <a:moveTo>
                      <a:pt x="77" y="77"/>
                    </a:moveTo>
                    <a:lnTo>
                      <a:pt x="53" y="23"/>
                    </a:lnTo>
                    <a:lnTo>
                      <a:pt x="0" y="0"/>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59" name="Freeform 107"/>
              <p:cNvSpPr>
                <a:spLocks noChangeArrowheads="1"/>
              </p:cNvSpPr>
              <p:nvPr/>
            </p:nvSpPr>
            <p:spPr bwMode="auto">
              <a:xfrm rot="18240000" flipH="1">
                <a:off x="171" y="1458"/>
                <a:ext cx="7" cy="15"/>
              </a:xfrm>
              <a:custGeom>
                <a:avLst/>
                <a:gdLst>
                  <a:gd name="T0" fmla="*/ 0 w 18"/>
                  <a:gd name="T1" fmla="*/ 0 h 29"/>
                  <a:gd name="T2" fmla="*/ 0 w 18"/>
                  <a:gd name="T3" fmla="*/ 1 h 29"/>
                  <a:gd name="T4" fmla="*/ 0 w 18"/>
                  <a:gd name="T5" fmla="*/ 1 h 29"/>
                  <a:gd name="T6" fmla="*/ 0 w 18"/>
                  <a:gd name="T7" fmla="*/ 1 h 29"/>
                  <a:gd name="T8" fmla="*/ 0 w 18"/>
                  <a:gd name="T9" fmla="*/ 0 h 29"/>
                  <a:gd name="T10" fmla="*/ 0 60000 65536"/>
                  <a:gd name="T11" fmla="*/ 0 60000 65536"/>
                  <a:gd name="T12" fmla="*/ 0 60000 65536"/>
                  <a:gd name="T13" fmla="*/ 0 60000 65536"/>
                  <a:gd name="T14" fmla="*/ 0 60000 65536"/>
                  <a:gd name="T15" fmla="*/ 0 w 18"/>
                  <a:gd name="T16" fmla="*/ 0 h 29"/>
                  <a:gd name="T17" fmla="*/ 18 w 18"/>
                  <a:gd name="T18" fmla="*/ 29 h 29"/>
                </a:gdLst>
                <a:ahLst/>
                <a:cxnLst>
                  <a:cxn ang="T10">
                    <a:pos x="T0" y="T1"/>
                  </a:cxn>
                  <a:cxn ang="T11">
                    <a:pos x="T2" y="T3"/>
                  </a:cxn>
                  <a:cxn ang="T12">
                    <a:pos x="T4" y="T5"/>
                  </a:cxn>
                  <a:cxn ang="T13">
                    <a:pos x="T6" y="T7"/>
                  </a:cxn>
                  <a:cxn ang="T14">
                    <a:pos x="T8" y="T9"/>
                  </a:cxn>
                </a:cxnLst>
                <a:rect l="T15" t="T16" r="T17" b="T18"/>
                <a:pathLst>
                  <a:path w="18" h="29">
                    <a:moveTo>
                      <a:pt x="0" y="0"/>
                    </a:moveTo>
                    <a:lnTo>
                      <a:pt x="12" y="29"/>
                    </a:lnTo>
                    <a:lnTo>
                      <a:pt x="18" y="29"/>
                    </a:lnTo>
                    <a:lnTo>
                      <a:pt x="6" y="6"/>
                    </a:lnTo>
                    <a:lnTo>
                      <a:pt x="0" y="0"/>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0" name="Freeform 108"/>
              <p:cNvSpPr>
                <a:spLocks noChangeArrowheads="1"/>
              </p:cNvSpPr>
              <p:nvPr/>
            </p:nvSpPr>
            <p:spPr bwMode="auto">
              <a:xfrm rot="18240000" flipH="1">
                <a:off x="165" y="1458"/>
                <a:ext cx="7" cy="3"/>
              </a:xfrm>
              <a:custGeom>
                <a:avLst/>
                <a:gdLst>
                  <a:gd name="T0" fmla="*/ 0 w 18"/>
                  <a:gd name="T1" fmla="*/ 1 h 6"/>
                  <a:gd name="T2" fmla="*/ 0 w 18"/>
                  <a:gd name="T3" fmla="*/ 0 h 6"/>
                  <a:gd name="T4" fmla="*/ 0 w 18"/>
                  <a:gd name="T5" fmla="*/ 0 h 6"/>
                  <a:gd name="T6" fmla="*/ 0 w 18"/>
                  <a:gd name="T7" fmla="*/ 1 h 6"/>
                  <a:gd name="T8" fmla="*/ 0 w 18"/>
                  <a:gd name="T9" fmla="*/ 1 h 6"/>
                  <a:gd name="T10" fmla="*/ 0 60000 65536"/>
                  <a:gd name="T11" fmla="*/ 0 60000 65536"/>
                  <a:gd name="T12" fmla="*/ 0 60000 65536"/>
                  <a:gd name="T13" fmla="*/ 0 60000 65536"/>
                  <a:gd name="T14" fmla="*/ 0 60000 65536"/>
                  <a:gd name="T15" fmla="*/ 0 w 18"/>
                  <a:gd name="T16" fmla="*/ 0 h 6"/>
                  <a:gd name="T17" fmla="*/ 18 w 18"/>
                  <a:gd name="T18" fmla="*/ 6 h 6"/>
                </a:gdLst>
                <a:ahLst/>
                <a:cxnLst>
                  <a:cxn ang="T10">
                    <a:pos x="T0" y="T1"/>
                  </a:cxn>
                  <a:cxn ang="T11">
                    <a:pos x="T2" y="T3"/>
                  </a:cxn>
                  <a:cxn ang="T12">
                    <a:pos x="T4" y="T5"/>
                  </a:cxn>
                  <a:cxn ang="T13">
                    <a:pos x="T6" y="T7"/>
                  </a:cxn>
                  <a:cxn ang="T14">
                    <a:pos x="T8" y="T9"/>
                  </a:cxn>
                </a:cxnLst>
                <a:rect l="T15" t="T16" r="T17" b="T18"/>
                <a:pathLst>
                  <a:path w="18" h="6">
                    <a:moveTo>
                      <a:pt x="0" y="6"/>
                    </a:moveTo>
                    <a:lnTo>
                      <a:pt x="6" y="0"/>
                    </a:lnTo>
                    <a:lnTo>
                      <a:pt x="18" y="0"/>
                    </a:lnTo>
                    <a:lnTo>
                      <a:pt x="6" y="6"/>
                    </a:lnTo>
                    <a:lnTo>
                      <a:pt x="0" y="6"/>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1" name="Freeform 109"/>
              <p:cNvSpPr>
                <a:spLocks noChangeArrowheads="1"/>
              </p:cNvSpPr>
              <p:nvPr/>
            </p:nvSpPr>
            <p:spPr bwMode="auto">
              <a:xfrm rot="18240000" flipH="1">
                <a:off x="184" y="1472"/>
                <a:ext cx="7" cy="15"/>
              </a:xfrm>
              <a:custGeom>
                <a:avLst/>
                <a:gdLst>
                  <a:gd name="T0" fmla="*/ 0 w 17"/>
                  <a:gd name="T1" fmla="*/ 1 h 30"/>
                  <a:gd name="T2" fmla="*/ 0 w 17"/>
                  <a:gd name="T3" fmla="*/ 0 h 30"/>
                  <a:gd name="T4" fmla="*/ 0 w 17"/>
                  <a:gd name="T5" fmla="*/ 1 h 30"/>
                  <a:gd name="T6" fmla="*/ 0 w 17"/>
                  <a:gd name="T7" fmla="*/ 1 h 30"/>
                  <a:gd name="T8" fmla="*/ 0 w 17"/>
                  <a:gd name="T9" fmla="*/ 1 h 30"/>
                  <a:gd name="T10" fmla="*/ 0 60000 65536"/>
                  <a:gd name="T11" fmla="*/ 0 60000 65536"/>
                  <a:gd name="T12" fmla="*/ 0 60000 65536"/>
                  <a:gd name="T13" fmla="*/ 0 60000 65536"/>
                  <a:gd name="T14" fmla="*/ 0 60000 65536"/>
                  <a:gd name="T15" fmla="*/ 0 w 17"/>
                  <a:gd name="T16" fmla="*/ 0 h 30"/>
                  <a:gd name="T17" fmla="*/ 17 w 17"/>
                  <a:gd name="T18" fmla="*/ 30 h 30"/>
                </a:gdLst>
                <a:ahLst/>
                <a:cxnLst>
                  <a:cxn ang="T10">
                    <a:pos x="T0" y="T1"/>
                  </a:cxn>
                  <a:cxn ang="T11">
                    <a:pos x="T2" y="T3"/>
                  </a:cxn>
                  <a:cxn ang="T12">
                    <a:pos x="T4" y="T5"/>
                  </a:cxn>
                  <a:cxn ang="T13">
                    <a:pos x="T6" y="T7"/>
                  </a:cxn>
                  <a:cxn ang="T14">
                    <a:pos x="T8" y="T9"/>
                  </a:cxn>
                </a:cxnLst>
                <a:rect l="T15" t="T16" r="T17" b="T18"/>
                <a:pathLst>
                  <a:path w="17" h="30">
                    <a:moveTo>
                      <a:pt x="6" y="6"/>
                    </a:moveTo>
                    <a:lnTo>
                      <a:pt x="0" y="0"/>
                    </a:lnTo>
                    <a:lnTo>
                      <a:pt x="11" y="30"/>
                    </a:lnTo>
                    <a:lnTo>
                      <a:pt x="17" y="30"/>
                    </a:lnTo>
                    <a:lnTo>
                      <a:pt x="6" y="6"/>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2" name="Line 110"/>
              <p:cNvSpPr>
                <a:spLocks noChangeShapeType="1"/>
              </p:cNvSpPr>
              <p:nvPr/>
            </p:nvSpPr>
            <p:spPr bwMode="auto">
              <a:xfrm>
                <a:off x="185" y="1517"/>
                <a:ext cx="2" cy="2"/>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3" name="Freeform 111"/>
              <p:cNvSpPr>
                <a:spLocks noChangeArrowheads="1"/>
              </p:cNvSpPr>
              <p:nvPr/>
            </p:nvSpPr>
            <p:spPr bwMode="auto">
              <a:xfrm rot="18240000" flipH="1">
                <a:off x="104" y="1465"/>
                <a:ext cx="46" cy="48"/>
              </a:xfrm>
              <a:custGeom>
                <a:avLst/>
                <a:gdLst>
                  <a:gd name="T0" fmla="*/ 0 w 113"/>
                  <a:gd name="T1" fmla="*/ 1 h 95"/>
                  <a:gd name="T2" fmla="*/ 0 w 113"/>
                  <a:gd name="T3" fmla="*/ 1 h 95"/>
                  <a:gd name="T4" fmla="*/ 0 w 113"/>
                  <a:gd name="T5" fmla="*/ 1 h 95"/>
                  <a:gd name="T6" fmla="*/ 0 w 113"/>
                  <a:gd name="T7" fmla="*/ 0 h 95"/>
                  <a:gd name="T8" fmla="*/ 0 w 113"/>
                  <a:gd name="T9" fmla="*/ 1 h 95"/>
                  <a:gd name="T10" fmla="*/ 0 60000 65536"/>
                  <a:gd name="T11" fmla="*/ 0 60000 65536"/>
                  <a:gd name="T12" fmla="*/ 0 60000 65536"/>
                  <a:gd name="T13" fmla="*/ 0 60000 65536"/>
                  <a:gd name="T14" fmla="*/ 0 60000 65536"/>
                  <a:gd name="T15" fmla="*/ 0 w 113"/>
                  <a:gd name="T16" fmla="*/ 0 h 95"/>
                  <a:gd name="T17" fmla="*/ 113 w 113"/>
                  <a:gd name="T18" fmla="*/ 95 h 95"/>
                </a:gdLst>
                <a:ahLst/>
                <a:cxnLst>
                  <a:cxn ang="T10">
                    <a:pos x="T0" y="T1"/>
                  </a:cxn>
                  <a:cxn ang="T11">
                    <a:pos x="T2" y="T3"/>
                  </a:cxn>
                  <a:cxn ang="T12">
                    <a:pos x="T4" y="T5"/>
                  </a:cxn>
                  <a:cxn ang="T13">
                    <a:pos x="T6" y="T7"/>
                  </a:cxn>
                  <a:cxn ang="T14">
                    <a:pos x="T8" y="T9"/>
                  </a:cxn>
                </a:cxnLst>
                <a:rect l="T15" t="T16" r="T17" b="T18"/>
                <a:pathLst>
                  <a:path w="113" h="95">
                    <a:moveTo>
                      <a:pt x="0" y="83"/>
                    </a:moveTo>
                    <a:lnTo>
                      <a:pt x="6" y="95"/>
                    </a:lnTo>
                    <a:lnTo>
                      <a:pt x="113" y="11"/>
                    </a:lnTo>
                    <a:lnTo>
                      <a:pt x="107" y="0"/>
                    </a:lnTo>
                    <a:lnTo>
                      <a:pt x="0" y="83"/>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4" name="Line 112"/>
              <p:cNvSpPr>
                <a:spLocks noChangeShapeType="1"/>
              </p:cNvSpPr>
              <p:nvPr/>
            </p:nvSpPr>
            <p:spPr bwMode="auto">
              <a:xfrm>
                <a:off x="116" y="1491"/>
                <a:ext cx="4" cy="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5" name="Line 113"/>
              <p:cNvSpPr>
                <a:spLocks noChangeShapeType="1"/>
              </p:cNvSpPr>
              <p:nvPr/>
            </p:nvSpPr>
            <p:spPr bwMode="auto">
              <a:xfrm>
                <a:off x="136" y="1487"/>
                <a:ext cx="4" cy="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6" name="Freeform 114"/>
              <p:cNvSpPr>
                <a:spLocks noChangeArrowheads="1"/>
              </p:cNvSpPr>
              <p:nvPr/>
            </p:nvSpPr>
            <p:spPr bwMode="auto">
              <a:xfrm rot="18240000" flipH="1">
                <a:off x="145" y="1460"/>
                <a:ext cx="26" cy="18"/>
              </a:xfrm>
              <a:custGeom>
                <a:avLst/>
                <a:gdLst>
                  <a:gd name="T0" fmla="*/ 0 w 65"/>
                  <a:gd name="T1" fmla="*/ 1 h 36"/>
                  <a:gd name="T2" fmla="*/ 0 w 65"/>
                  <a:gd name="T3" fmla="*/ 0 h 36"/>
                  <a:gd name="T4" fmla="*/ 0 w 65"/>
                  <a:gd name="T5" fmla="*/ 1 h 36"/>
                  <a:gd name="T6" fmla="*/ 0 w 65"/>
                  <a:gd name="T7" fmla="*/ 1 h 36"/>
                  <a:gd name="T8" fmla="*/ 0 w 65"/>
                  <a:gd name="T9" fmla="*/ 1 h 36"/>
                  <a:gd name="T10" fmla="*/ 0 60000 65536"/>
                  <a:gd name="T11" fmla="*/ 0 60000 65536"/>
                  <a:gd name="T12" fmla="*/ 0 60000 65536"/>
                  <a:gd name="T13" fmla="*/ 0 60000 65536"/>
                  <a:gd name="T14" fmla="*/ 0 60000 65536"/>
                  <a:gd name="T15" fmla="*/ 0 w 65"/>
                  <a:gd name="T16" fmla="*/ 0 h 36"/>
                  <a:gd name="T17" fmla="*/ 65 w 65"/>
                  <a:gd name="T18" fmla="*/ 36 h 36"/>
                </a:gdLst>
                <a:ahLst/>
                <a:cxnLst>
                  <a:cxn ang="T10">
                    <a:pos x="T0" y="T1"/>
                  </a:cxn>
                  <a:cxn ang="T11">
                    <a:pos x="T2" y="T3"/>
                  </a:cxn>
                  <a:cxn ang="T12">
                    <a:pos x="T4" y="T5"/>
                  </a:cxn>
                  <a:cxn ang="T13">
                    <a:pos x="T6" y="T7"/>
                  </a:cxn>
                  <a:cxn ang="T14">
                    <a:pos x="T8" y="T9"/>
                  </a:cxn>
                </a:cxnLst>
                <a:rect l="T15" t="T16" r="T17" b="T18"/>
                <a:pathLst>
                  <a:path w="65" h="36">
                    <a:moveTo>
                      <a:pt x="59" y="24"/>
                    </a:moveTo>
                    <a:lnTo>
                      <a:pt x="0" y="0"/>
                    </a:lnTo>
                    <a:lnTo>
                      <a:pt x="6" y="18"/>
                    </a:lnTo>
                    <a:lnTo>
                      <a:pt x="65" y="36"/>
                    </a:lnTo>
                    <a:lnTo>
                      <a:pt x="59" y="24"/>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7" name="Freeform 115"/>
              <p:cNvSpPr>
                <a:spLocks noChangeArrowheads="1"/>
              </p:cNvSpPr>
              <p:nvPr/>
            </p:nvSpPr>
            <p:spPr bwMode="auto">
              <a:xfrm rot="18240000" flipH="1">
                <a:off x="93" y="1448"/>
                <a:ext cx="68" cy="54"/>
              </a:xfrm>
              <a:custGeom>
                <a:avLst/>
                <a:gdLst>
                  <a:gd name="T0" fmla="*/ 0 w 166"/>
                  <a:gd name="T1" fmla="*/ 1 h 107"/>
                  <a:gd name="T2" fmla="*/ 0 w 166"/>
                  <a:gd name="T3" fmla="*/ 0 h 107"/>
                  <a:gd name="T4" fmla="*/ 0 w 166"/>
                  <a:gd name="T5" fmla="*/ 1 h 107"/>
                  <a:gd name="T6" fmla="*/ 0 w 166"/>
                  <a:gd name="T7" fmla="*/ 1 h 107"/>
                  <a:gd name="T8" fmla="*/ 0 w 166"/>
                  <a:gd name="T9" fmla="*/ 1 h 107"/>
                  <a:gd name="T10" fmla="*/ 0 60000 65536"/>
                  <a:gd name="T11" fmla="*/ 0 60000 65536"/>
                  <a:gd name="T12" fmla="*/ 0 60000 65536"/>
                  <a:gd name="T13" fmla="*/ 0 60000 65536"/>
                  <a:gd name="T14" fmla="*/ 0 60000 65536"/>
                  <a:gd name="T15" fmla="*/ 0 w 166"/>
                  <a:gd name="T16" fmla="*/ 0 h 107"/>
                  <a:gd name="T17" fmla="*/ 166 w 166"/>
                  <a:gd name="T18" fmla="*/ 107 h 107"/>
                </a:gdLst>
                <a:ahLst/>
                <a:cxnLst>
                  <a:cxn ang="T10">
                    <a:pos x="T0" y="T1"/>
                  </a:cxn>
                  <a:cxn ang="T11">
                    <a:pos x="T2" y="T3"/>
                  </a:cxn>
                  <a:cxn ang="T12">
                    <a:pos x="T4" y="T5"/>
                  </a:cxn>
                  <a:cxn ang="T13">
                    <a:pos x="T6" y="T7"/>
                  </a:cxn>
                  <a:cxn ang="T14">
                    <a:pos x="T8" y="T9"/>
                  </a:cxn>
                </a:cxnLst>
                <a:rect l="T15" t="T16" r="T17" b="T18"/>
                <a:pathLst>
                  <a:path w="166" h="107">
                    <a:moveTo>
                      <a:pt x="0" y="83"/>
                    </a:moveTo>
                    <a:lnTo>
                      <a:pt x="106" y="0"/>
                    </a:lnTo>
                    <a:lnTo>
                      <a:pt x="166" y="24"/>
                    </a:lnTo>
                    <a:lnTo>
                      <a:pt x="59" y="107"/>
                    </a:lnTo>
                    <a:lnTo>
                      <a:pt x="0" y="83"/>
                    </a:lnTo>
                    <a:close/>
                  </a:path>
                </a:pathLst>
              </a:custGeom>
              <a:solidFill>
                <a:srgbClr val="FFFFFF"/>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8" name="Freeform 116"/>
              <p:cNvSpPr>
                <a:spLocks noChangeArrowheads="1"/>
              </p:cNvSpPr>
              <p:nvPr/>
            </p:nvSpPr>
            <p:spPr bwMode="auto">
              <a:xfrm rot="18240000" flipH="1">
                <a:off x="129" y="1459"/>
                <a:ext cx="34" cy="22"/>
              </a:xfrm>
              <a:custGeom>
                <a:avLst/>
                <a:gdLst>
                  <a:gd name="T0" fmla="*/ 0 w 83"/>
                  <a:gd name="T1" fmla="*/ 1 h 42"/>
                  <a:gd name="T2" fmla="*/ 0 w 83"/>
                  <a:gd name="T3" fmla="*/ 1 h 42"/>
                  <a:gd name="T4" fmla="*/ 0 w 83"/>
                  <a:gd name="T5" fmla="*/ 1 h 42"/>
                  <a:gd name="T6" fmla="*/ 0 w 83"/>
                  <a:gd name="T7" fmla="*/ 0 h 42"/>
                  <a:gd name="T8" fmla="*/ 0 w 83"/>
                  <a:gd name="T9" fmla="*/ 1 h 42"/>
                  <a:gd name="T10" fmla="*/ 0 60000 65536"/>
                  <a:gd name="T11" fmla="*/ 0 60000 65536"/>
                  <a:gd name="T12" fmla="*/ 0 60000 65536"/>
                  <a:gd name="T13" fmla="*/ 0 60000 65536"/>
                  <a:gd name="T14" fmla="*/ 0 60000 65536"/>
                  <a:gd name="T15" fmla="*/ 0 w 83"/>
                  <a:gd name="T16" fmla="*/ 0 h 42"/>
                  <a:gd name="T17" fmla="*/ 83 w 83"/>
                  <a:gd name="T18" fmla="*/ 42 h 42"/>
                </a:gdLst>
                <a:ahLst/>
                <a:cxnLst>
                  <a:cxn ang="T10">
                    <a:pos x="T0" y="T1"/>
                  </a:cxn>
                  <a:cxn ang="T11">
                    <a:pos x="T2" y="T3"/>
                  </a:cxn>
                  <a:cxn ang="T12">
                    <a:pos x="T4" y="T5"/>
                  </a:cxn>
                  <a:cxn ang="T13">
                    <a:pos x="T6" y="T7"/>
                  </a:cxn>
                  <a:cxn ang="T14">
                    <a:pos x="T8" y="T9"/>
                  </a:cxn>
                </a:cxnLst>
                <a:rect l="T15" t="T16" r="T17" b="T18"/>
                <a:pathLst>
                  <a:path w="83" h="42">
                    <a:moveTo>
                      <a:pt x="0" y="24"/>
                    </a:moveTo>
                    <a:lnTo>
                      <a:pt x="53" y="42"/>
                    </a:lnTo>
                    <a:lnTo>
                      <a:pt x="83" y="24"/>
                    </a:lnTo>
                    <a:lnTo>
                      <a:pt x="29" y="0"/>
                    </a:lnTo>
                    <a:lnTo>
                      <a:pt x="0" y="24"/>
                    </a:lnTo>
                    <a:close/>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69" name="Freeform 117"/>
              <p:cNvSpPr>
                <a:spLocks noChangeArrowheads="1"/>
              </p:cNvSpPr>
              <p:nvPr/>
            </p:nvSpPr>
            <p:spPr bwMode="auto">
              <a:xfrm rot="18240000" flipH="1">
                <a:off x="115" y="1462"/>
                <a:ext cx="34" cy="21"/>
              </a:xfrm>
              <a:custGeom>
                <a:avLst/>
                <a:gdLst>
                  <a:gd name="T0" fmla="*/ 0 w 83"/>
                  <a:gd name="T1" fmla="*/ 1 h 42"/>
                  <a:gd name="T2" fmla="*/ 0 w 83"/>
                  <a:gd name="T3" fmla="*/ 1 h 42"/>
                  <a:gd name="T4" fmla="*/ 0 w 83"/>
                  <a:gd name="T5" fmla="*/ 1 h 42"/>
                  <a:gd name="T6" fmla="*/ 0 w 83"/>
                  <a:gd name="T7" fmla="*/ 0 h 42"/>
                  <a:gd name="T8" fmla="*/ 0 w 83"/>
                  <a:gd name="T9" fmla="*/ 1 h 42"/>
                  <a:gd name="T10" fmla="*/ 0 60000 65536"/>
                  <a:gd name="T11" fmla="*/ 0 60000 65536"/>
                  <a:gd name="T12" fmla="*/ 0 60000 65536"/>
                  <a:gd name="T13" fmla="*/ 0 60000 65536"/>
                  <a:gd name="T14" fmla="*/ 0 60000 65536"/>
                  <a:gd name="T15" fmla="*/ 0 w 83"/>
                  <a:gd name="T16" fmla="*/ 0 h 42"/>
                  <a:gd name="T17" fmla="*/ 83 w 83"/>
                  <a:gd name="T18" fmla="*/ 42 h 42"/>
                </a:gdLst>
                <a:ahLst/>
                <a:cxnLst>
                  <a:cxn ang="T10">
                    <a:pos x="T0" y="T1"/>
                  </a:cxn>
                  <a:cxn ang="T11">
                    <a:pos x="T2" y="T3"/>
                  </a:cxn>
                  <a:cxn ang="T12">
                    <a:pos x="T4" y="T5"/>
                  </a:cxn>
                  <a:cxn ang="T13">
                    <a:pos x="T6" y="T7"/>
                  </a:cxn>
                  <a:cxn ang="T14">
                    <a:pos x="T8" y="T9"/>
                  </a:cxn>
                </a:cxnLst>
                <a:rect l="T15" t="T16" r="T17" b="T18"/>
                <a:pathLst>
                  <a:path w="83" h="42">
                    <a:moveTo>
                      <a:pt x="0" y="18"/>
                    </a:moveTo>
                    <a:lnTo>
                      <a:pt x="54" y="42"/>
                    </a:lnTo>
                    <a:lnTo>
                      <a:pt x="83" y="18"/>
                    </a:lnTo>
                    <a:lnTo>
                      <a:pt x="30" y="0"/>
                    </a:lnTo>
                    <a:lnTo>
                      <a:pt x="0" y="18"/>
                    </a:lnTo>
                    <a:close/>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0" name="Freeform 118"/>
              <p:cNvSpPr>
                <a:spLocks noChangeArrowheads="1"/>
              </p:cNvSpPr>
              <p:nvPr/>
            </p:nvSpPr>
            <p:spPr bwMode="auto">
              <a:xfrm rot="18240000" flipH="1">
                <a:off x="92" y="1470"/>
                <a:ext cx="31" cy="21"/>
              </a:xfrm>
              <a:custGeom>
                <a:avLst/>
                <a:gdLst>
                  <a:gd name="T0" fmla="*/ 0 w 77"/>
                  <a:gd name="T1" fmla="*/ 1 h 41"/>
                  <a:gd name="T2" fmla="*/ 0 w 77"/>
                  <a:gd name="T3" fmla="*/ 1 h 41"/>
                  <a:gd name="T4" fmla="*/ 0 w 77"/>
                  <a:gd name="T5" fmla="*/ 1 h 41"/>
                  <a:gd name="T6" fmla="*/ 0 w 77"/>
                  <a:gd name="T7" fmla="*/ 0 h 41"/>
                  <a:gd name="T8" fmla="*/ 0 w 77"/>
                  <a:gd name="T9" fmla="*/ 1 h 41"/>
                  <a:gd name="T10" fmla="*/ 0 60000 65536"/>
                  <a:gd name="T11" fmla="*/ 0 60000 65536"/>
                  <a:gd name="T12" fmla="*/ 0 60000 65536"/>
                  <a:gd name="T13" fmla="*/ 0 60000 65536"/>
                  <a:gd name="T14" fmla="*/ 0 60000 65536"/>
                  <a:gd name="T15" fmla="*/ 0 w 77"/>
                  <a:gd name="T16" fmla="*/ 0 h 41"/>
                  <a:gd name="T17" fmla="*/ 77 w 77"/>
                  <a:gd name="T18" fmla="*/ 41 h 41"/>
                </a:gdLst>
                <a:ahLst/>
                <a:cxnLst>
                  <a:cxn ang="T10">
                    <a:pos x="T0" y="T1"/>
                  </a:cxn>
                  <a:cxn ang="T11">
                    <a:pos x="T2" y="T3"/>
                  </a:cxn>
                  <a:cxn ang="T12">
                    <a:pos x="T4" y="T5"/>
                  </a:cxn>
                  <a:cxn ang="T13">
                    <a:pos x="T6" y="T7"/>
                  </a:cxn>
                  <a:cxn ang="T14">
                    <a:pos x="T8" y="T9"/>
                  </a:cxn>
                </a:cxnLst>
                <a:rect l="T15" t="T16" r="T17" b="T18"/>
                <a:pathLst>
                  <a:path w="77" h="41">
                    <a:moveTo>
                      <a:pt x="0" y="24"/>
                    </a:moveTo>
                    <a:lnTo>
                      <a:pt x="47" y="41"/>
                    </a:lnTo>
                    <a:lnTo>
                      <a:pt x="77" y="18"/>
                    </a:lnTo>
                    <a:lnTo>
                      <a:pt x="23" y="0"/>
                    </a:lnTo>
                    <a:lnTo>
                      <a:pt x="0" y="24"/>
                    </a:lnTo>
                    <a:close/>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1" name="Line 119"/>
              <p:cNvSpPr>
                <a:spLocks noChangeShapeType="1"/>
              </p:cNvSpPr>
              <p:nvPr/>
            </p:nvSpPr>
            <p:spPr bwMode="auto">
              <a:xfrm flipV="1">
                <a:off x="116" y="1462"/>
                <a:ext cx="4" cy="3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2" name="Line 120"/>
              <p:cNvSpPr>
                <a:spLocks noChangeShapeType="1"/>
              </p:cNvSpPr>
              <p:nvPr/>
            </p:nvSpPr>
            <p:spPr bwMode="auto">
              <a:xfrm flipV="1">
                <a:off x="134" y="1458"/>
                <a:ext cx="6" cy="29"/>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3" name="Freeform 121"/>
              <p:cNvSpPr>
                <a:spLocks noChangeArrowheads="1"/>
              </p:cNvSpPr>
              <p:nvPr/>
            </p:nvSpPr>
            <p:spPr bwMode="auto">
              <a:xfrm rot="18240000" flipH="1">
                <a:off x="92" y="1474"/>
                <a:ext cx="22" cy="12"/>
              </a:xfrm>
              <a:custGeom>
                <a:avLst/>
                <a:gdLst>
                  <a:gd name="T0" fmla="*/ 0 w 53"/>
                  <a:gd name="T1" fmla="*/ 1 h 24"/>
                  <a:gd name="T2" fmla="*/ 0 w 53"/>
                  <a:gd name="T3" fmla="*/ 1 h 24"/>
                  <a:gd name="T4" fmla="*/ 0 w 53"/>
                  <a:gd name="T5" fmla="*/ 0 h 24"/>
                  <a:gd name="T6" fmla="*/ 0 w 53"/>
                  <a:gd name="T7" fmla="*/ 1 h 24"/>
                  <a:gd name="T8" fmla="*/ 0 w 53"/>
                  <a:gd name="T9" fmla="*/ 1 h 24"/>
                  <a:gd name="T10" fmla="*/ 0 60000 65536"/>
                  <a:gd name="T11" fmla="*/ 0 60000 65536"/>
                  <a:gd name="T12" fmla="*/ 0 60000 65536"/>
                  <a:gd name="T13" fmla="*/ 0 60000 65536"/>
                  <a:gd name="T14" fmla="*/ 0 60000 65536"/>
                  <a:gd name="T15" fmla="*/ 0 w 53"/>
                  <a:gd name="T16" fmla="*/ 0 h 24"/>
                  <a:gd name="T17" fmla="*/ 53 w 53"/>
                  <a:gd name="T18" fmla="*/ 24 h 24"/>
                </a:gdLst>
                <a:ahLst/>
                <a:cxnLst>
                  <a:cxn ang="T10">
                    <a:pos x="T0" y="T1"/>
                  </a:cxn>
                  <a:cxn ang="T11">
                    <a:pos x="T2" y="T3"/>
                  </a:cxn>
                  <a:cxn ang="T12">
                    <a:pos x="T4" y="T5"/>
                  </a:cxn>
                  <a:cxn ang="T13">
                    <a:pos x="T6" y="T7"/>
                  </a:cxn>
                  <a:cxn ang="T14">
                    <a:pos x="T8" y="T9"/>
                  </a:cxn>
                </a:cxnLst>
                <a:rect l="T15" t="T16" r="T17" b="T18"/>
                <a:pathLst>
                  <a:path w="53" h="24">
                    <a:moveTo>
                      <a:pt x="53" y="24"/>
                    </a:moveTo>
                    <a:lnTo>
                      <a:pt x="47" y="18"/>
                    </a:lnTo>
                    <a:lnTo>
                      <a:pt x="0" y="0"/>
                    </a:lnTo>
                    <a:lnTo>
                      <a:pt x="5" y="18"/>
                    </a:lnTo>
                    <a:lnTo>
                      <a:pt x="53"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4" name="Freeform 122"/>
              <p:cNvSpPr>
                <a:spLocks noChangeArrowheads="1"/>
              </p:cNvSpPr>
              <p:nvPr/>
            </p:nvSpPr>
            <p:spPr bwMode="auto">
              <a:xfrm rot="18240000" flipH="1">
                <a:off x="92" y="1474"/>
                <a:ext cx="22" cy="12"/>
              </a:xfrm>
              <a:custGeom>
                <a:avLst/>
                <a:gdLst>
                  <a:gd name="T0" fmla="*/ 0 w 53"/>
                  <a:gd name="T1" fmla="*/ 1 h 24"/>
                  <a:gd name="T2" fmla="*/ 0 w 53"/>
                  <a:gd name="T3" fmla="*/ 1 h 24"/>
                  <a:gd name="T4" fmla="*/ 0 w 53"/>
                  <a:gd name="T5" fmla="*/ 0 h 24"/>
                  <a:gd name="T6" fmla="*/ 0 w 53"/>
                  <a:gd name="T7" fmla="*/ 1 h 24"/>
                  <a:gd name="T8" fmla="*/ 0 60000 65536"/>
                  <a:gd name="T9" fmla="*/ 0 60000 65536"/>
                  <a:gd name="T10" fmla="*/ 0 60000 65536"/>
                  <a:gd name="T11" fmla="*/ 0 60000 65536"/>
                  <a:gd name="T12" fmla="*/ 0 w 53"/>
                  <a:gd name="T13" fmla="*/ 0 h 24"/>
                  <a:gd name="T14" fmla="*/ 53 w 53"/>
                  <a:gd name="T15" fmla="*/ 24 h 24"/>
                </a:gdLst>
                <a:ahLst/>
                <a:cxnLst>
                  <a:cxn ang="T8">
                    <a:pos x="T0" y="T1"/>
                  </a:cxn>
                  <a:cxn ang="T9">
                    <a:pos x="T2" y="T3"/>
                  </a:cxn>
                  <a:cxn ang="T10">
                    <a:pos x="T4" y="T5"/>
                  </a:cxn>
                  <a:cxn ang="T11">
                    <a:pos x="T6" y="T7"/>
                  </a:cxn>
                </a:cxnLst>
                <a:rect l="T12" t="T13" r="T14" b="T15"/>
                <a:pathLst>
                  <a:path w="53" h="24">
                    <a:moveTo>
                      <a:pt x="53" y="24"/>
                    </a:moveTo>
                    <a:lnTo>
                      <a:pt x="47" y="18"/>
                    </a:lnTo>
                    <a:lnTo>
                      <a:pt x="0" y="0"/>
                    </a:lnTo>
                    <a:lnTo>
                      <a:pt x="5"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5" name="Freeform 123"/>
              <p:cNvSpPr>
                <a:spLocks noChangeArrowheads="1"/>
              </p:cNvSpPr>
              <p:nvPr/>
            </p:nvSpPr>
            <p:spPr bwMode="auto">
              <a:xfrm rot="18240000" flipH="1">
                <a:off x="92" y="1474"/>
                <a:ext cx="22" cy="12"/>
              </a:xfrm>
              <a:custGeom>
                <a:avLst/>
                <a:gdLst>
                  <a:gd name="T0" fmla="*/ 0 w 53"/>
                  <a:gd name="T1" fmla="*/ 1 h 24"/>
                  <a:gd name="T2" fmla="*/ 0 w 53"/>
                  <a:gd name="T3" fmla="*/ 1 h 24"/>
                  <a:gd name="T4" fmla="*/ 0 w 53"/>
                  <a:gd name="T5" fmla="*/ 0 h 24"/>
                  <a:gd name="T6" fmla="*/ 0 w 53"/>
                  <a:gd name="T7" fmla="*/ 1 h 24"/>
                  <a:gd name="T8" fmla="*/ 0 w 53"/>
                  <a:gd name="T9" fmla="*/ 1 h 24"/>
                  <a:gd name="T10" fmla="*/ 0 60000 65536"/>
                  <a:gd name="T11" fmla="*/ 0 60000 65536"/>
                  <a:gd name="T12" fmla="*/ 0 60000 65536"/>
                  <a:gd name="T13" fmla="*/ 0 60000 65536"/>
                  <a:gd name="T14" fmla="*/ 0 60000 65536"/>
                  <a:gd name="T15" fmla="*/ 0 w 53"/>
                  <a:gd name="T16" fmla="*/ 0 h 24"/>
                  <a:gd name="T17" fmla="*/ 53 w 53"/>
                  <a:gd name="T18" fmla="*/ 24 h 24"/>
                </a:gdLst>
                <a:ahLst/>
                <a:cxnLst>
                  <a:cxn ang="T10">
                    <a:pos x="T0" y="T1"/>
                  </a:cxn>
                  <a:cxn ang="T11">
                    <a:pos x="T2" y="T3"/>
                  </a:cxn>
                  <a:cxn ang="T12">
                    <a:pos x="T4" y="T5"/>
                  </a:cxn>
                  <a:cxn ang="T13">
                    <a:pos x="T6" y="T7"/>
                  </a:cxn>
                  <a:cxn ang="T14">
                    <a:pos x="T8" y="T9"/>
                  </a:cxn>
                </a:cxnLst>
                <a:rect l="T15" t="T16" r="T17" b="T18"/>
                <a:pathLst>
                  <a:path w="53" h="24">
                    <a:moveTo>
                      <a:pt x="53" y="24"/>
                    </a:moveTo>
                    <a:lnTo>
                      <a:pt x="47" y="18"/>
                    </a:lnTo>
                    <a:lnTo>
                      <a:pt x="0" y="0"/>
                    </a:lnTo>
                    <a:lnTo>
                      <a:pt x="5" y="18"/>
                    </a:lnTo>
                    <a:lnTo>
                      <a:pt x="53"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6" name="Freeform 124"/>
              <p:cNvSpPr>
                <a:spLocks noChangeArrowheads="1"/>
              </p:cNvSpPr>
              <p:nvPr/>
            </p:nvSpPr>
            <p:spPr bwMode="auto">
              <a:xfrm rot="18240000" flipH="1">
                <a:off x="92" y="1474"/>
                <a:ext cx="22" cy="12"/>
              </a:xfrm>
              <a:custGeom>
                <a:avLst/>
                <a:gdLst>
                  <a:gd name="T0" fmla="*/ 0 w 53"/>
                  <a:gd name="T1" fmla="*/ 1 h 24"/>
                  <a:gd name="T2" fmla="*/ 0 w 53"/>
                  <a:gd name="T3" fmla="*/ 1 h 24"/>
                  <a:gd name="T4" fmla="*/ 0 w 53"/>
                  <a:gd name="T5" fmla="*/ 0 h 24"/>
                  <a:gd name="T6" fmla="*/ 0 w 53"/>
                  <a:gd name="T7" fmla="*/ 1 h 24"/>
                  <a:gd name="T8" fmla="*/ 0 60000 65536"/>
                  <a:gd name="T9" fmla="*/ 0 60000 65536"/>
                  <a:gd name="T10" fmla="*/ 0 60000 65536"/>
                  <a:gd name="T11" fmla="*/ 0 60000 65536"/>
                  <a:gd name="T12" fmla="*/ 0 w 53"/>
                  <a:gd name="T13" fmla="*/ 0 h 24"/>
                  <a:gd name="T14" fmla="*/ 53 w 53"/>
                  <a:gd name="T15" fmla="*/ 24 h 24"/>
                </a:gdLst>
                <a:ahLst/>
                <a:cxnLst>
                  <a:cxn ang="T8">
                    <a:pos x="T0" y="T1"/>
                  </a:cxn>
                  <a:cxn ang="T9">
                    <a:pos x="T2" y="T3"/>
                  </a:cxn>
                  <a:cxn ang="T10">
                    <a:pos x="T4" y="T5"/>
                  </a:cxn>
                  <a:cxn ang="T11">
                    <a:pos x="T6" y="T7"/>
                  </a:cxn>
                </a:cxnLst>
                <a:rect l="T12" t="T13" r="T14" b="T15"/>
                <a:pathLst>
                  <a:path w="53" h="24">
                    <a:moveTo>
                      <a:pt x="53" y="24"/>
                    </a:moveTo>
                    <a:lnTo>
                      <a:pt x="47" y="18"/>
                    </a:lnTo>
                    <a:lnTo>
                      <a:pt x="0" y="0"/>
                    </a:lnTo>
                    <a:lnTo>
                      <a:pt x="5"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7" name="Freeform 125"/>
              <p:cNvSpPr>
                <a:spLocks noChangeArrowheads="1"/>
              </p:cNvSpPr>
              <p:nvPr/>
            </p:nvSpPr>
            <p:spPr bwMode="auto">
              <a:xfrm rot="18240000" flipH="1">
                <a:off x="100" y="1470"/>
                <a:ext cx="22" cy="15"/>
              </a:xfrm>
              <a:custGeom>
                <a:avLst/>
                <a:gdLst>
                  <a:gd name="T0" fmla="*/ 0 w 53"/>
                  <a:gd name="T1" fmla="*/ 1 h 29"/>
                  <a:gd name="T2" fmla="*/ 0 w 53"/>
                  <a:gd name="T3" fmla="*/ 1 h 29"/>
                  <a:gd name="T4" fmla="*/ 0 w 53"/>
                  <a:gd name="T5" fmla="*/ 0 h 29"/>
                  <a:gd name="T6" fmla="*/ 0 w 53"/>
                  <a:gd name="T7" fmla="*/ 1 h 29"/>
                  <a:gd name="T8" fmla="*/ 0 w 53"/>
                  <a:gd name="T9" fmla="*/ 1 h 29"/>
                  <a:gd name="T10" fmla="*/ 0 60000 65536"/>
                  <a:gd name="T11" fmla="*/ 0 60000 65536"/>
                  <a:gd name="T12" fmla="*/ 0 60000 65536"/>
                  <a:gd name="T13" fmla="*/ 0 60000 65536"/>
                  <a:gd name="T14" fmla="*/ 0 60000 65536"/>
                  <a:gd name="T15" fmla="*/ 0 w 53"/>
                  <a:gd name="T16" fmla="*/ 0 h 29"/>
                  <a:gd name="T17" fmla="*/ 53 w 53"/>
                  <a:gd name="T18" fmla="*/ 29 h 29"/>
                </a:gdLst>
                <a:ahLst/>
                <a:cxnLst>
                  <a:cxn ang="T10">
                    <a:pos x="T0" y="T1"/>
                  </a:cxn>
                  <a:cxn ang="T11">
                    <a:pos x="T2" y="T3"/>
                  </a:cxn>
                  <a:cxn ang="T12">
                    <a:pos x="T4" y="T5"/>
                  </a:cxn>
                  <a:cxn ang="T13">
                    <a:pos x="T6" y="T7"/>
                  </a:cxn>
                  <a:cxn ang="T14">
                    <a:pos x="T8" y="T9"/>
                  </a:cxn>
                </a:cxnLst>
                <a:rect l="T15" t="T16" r="T17" b="T18"/>
                <a:pathLst>
                  <a:path w="53" h="29">
                    <a:moveTo>
                      <a:pt x="53" y="29"/>
                    </a:moveTo>
                    <a:lnTo>
                      <a:pt x="47" y="18"/>
                    </a:lnTo>
                    <a:lnTo>
                      <a:pt x="0" y="0"/>
                    </a:lnTo>
                    <a:lnTo>
                      <a:pt x="6" y="18"/>
                    </a:lnTo>
                    <a:lnTo>
                      <a:pt x="53"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8" name="Freeform 126"/>
              <p:cNvSpPr>
                <a:spLocks noChangeArrowheads="1"/>
              </p:cNvSpPr>
              <p:nvPr/>
            </p:nvSpPr>
            <p:spPr bwMode="auto">
              <a:xfrm rot="18240000" flipH="1">
                <a:off x="100" y="1470"/>
                <a:ext cx="22" cy="15"/>
              </a:xfrm>
              <a:custGeom>
                <a:avLst/>
                <a:gdLst>
                  <a:gd name="T0" fmla="*/ 0 w 53"/>
                  <a:gd name="T1" fmla="*/ 1 h 29"/>
                  <a:gd name="T2" fmla="*/ 0 w 53"/>
                  <a:gd name="T3" fmla="*/ 1 h 29"/>
                  <a:gd name="T4" fmla="*/ 0 w 53"/>
                  <a:gd name="T5" fmla="*/ 0 h 29"/>
                  <a:gd name="T6" fmla="*/ 0 w 53"/>
                  <a:gd name="T7" fmla="*/ 1 h 29"/>
                  <a:gd name="T8" fmla="*/ 0 60000 65536"/>
                  <a:gd name="T9" fmla="*/ 0 60000 65536"/>
                  <a:gd name="T10" fmla="*/ 0 60000 65536"/>
                  <a:gd name="T11" fmla="*/ 0 60000 65536"/>
                  <a:gd name="T12" fmla="*/ 0 w 53"/>
                  <a:gd name="T13" fmla="*/ 0 h 29"/>
                  <a:gd name="T14" fmla="*/ 53 w 53"/>
                  <a:gd name="T15" fmla="*/ 29 h 29"/>
                </a:gdLst>
                <a:ahLst/>
                <a:cxnLst>
                  <a:cxn ang="T8">
                    <a:pos x="T0" y="T1"/>
                  </a:cxn>
                  <a:cxn ang="T9">
                    <a:pos x="T2" y="T3"/>
                  </a:cxn>
                  <a:cxn ang="T10">
                    <a:pos x="T4" y="T5"/>
                  </a:cxn>
                  <a:cxn ang="T11">
                    <a:pos x="T6" y="T7"/>
                  </a:cxn>
                </a:cxnLst>
                <a:rect l="T12" t="T13" r="T14" b="T15"/>
                <a:pathLst>
                  <a:path w="53" h="29">
                    <a:moveTo>
                      <a:pt x="53" y="29"/>
                    </a:moveTo>
                    <a:lnTo>
                      <a:pt x="47" y="18"/>
                    </a:lnTo>
                    <a:lnTo>
                      <a:pt x="0" y="0"/>
                    </a:lnTo>
                    <a:lnTo>
                      <a:pt x="6"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79" name="Freeform 127"/>
              <p:cNvSpPr>
                <a:spLocks noChangeArrowheads="1"/>
              </p:cNvSpPr>
              <p:nvPr/>
            </p:nvSpPr>
            <p:spPr bwMode="auto">
              <a:xfrm rot="18240000" flipH="1">
                <a:off x="101" y="1468"/>
                <a:ext cx="19" cy="15"/>
              </a:xfrm>
              <a:custGeom>
                <a:avLst/>
                <a:gdLst>
                  <a:gd name="T0" fmla="*/ 0 w 47"/>
                  <a:gd name="T1" fmla="*/ 1 h 29"/>
                  <a:gd name="T2" fmla="*/ 0 w 47"/>
                  <a:gd name="T3" fmla="*/ 1 h 29"/>
                  <a:gd name="T4" fmla="*/ 0 w 47"/>
                  <a:gd name="T5" fmla="*/ 0 h 29"/>
                  <a:gd name="T6" fmla="*/ 0 w 47"/>
                  <a:gd name="T7" fmla="*/ 1 h 29"/>
                  <a:gd name="T8" fmla="*/ 0 w 47"/>
                  <a:gd name="T9" fmla="*/ 1 h 29"/>
                  <a:gd name="T10" fmla="*/ 0 60000 65536"/>
                  <a:gd name="T11" fmla="*/ 0 60000 65536"/>
                  <a:gd name="T12" fmla="*/ 0 60000 65536"/>
                  <a:gd name="T13" fmla="*/ 0 60000 65536"/>
                  <a:gd name="T14" fmla="*/ 0 60000 65536"/>
                  <a:gd name="T15" fmla="*/ 0 w 47"/>
                  <a:gd name="T16" fmla="*/ 0 h 29"/>
                  <a:gd name="T17" fmla="*/ 47 w 47"/>
                  <a:gd name="T18" fmla="*/ 29 h 29"/>
                </a:gdLst>
                <a:ahLst/>
                <a:cxnLst>
                  <a:cxn ang="T10">
                    <a:pos x="T0" y="T1"/>
                  </a:cxn>
                  <a:cxn ang="T11">
                    <a:pos x="T2" y="T3"/>
                  </a:cxn>
                  <a:cxn ang="T12">
                    <a:pos x="T4" y="T5"/>
                  </a:cxn>
                  <a:cxn ang="T13">
                    <a:pos x="T6" y="T7"/>
                  </a:cxn>
                  <a:cxn ang="T14">
                    <a:pos x="T8" y="T9"/>
                  </a:cxn>
                </a:cxnLst>
                <a:rect l="T15" t="T16" r="T17" b="T18"/>
                <a:pathLst>
                  <a:path w="47" h="29">
                    <a:moveTo>
                      <a:pt x="47" y="29"/>
                    </a:moveTo>
                    <a:lnTo>
                      <a:pt x="47" y="23"/>
                    </a:lnTo>
                    <a:lnTo>
                      <a:pt x="0" y="0"/>
                    </a:lnTo>
                    <a:lnTo>
                      <a:pt x="6" y="18"/>
                    </a:lnTo>
                    <a:lnTo>
                      <a:pt x="47"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0" name="Freeform 128"/>
              <p:cNvSpPr>
                <a:spLocks noChangeArrowheads="1"/>
              </p:cNvSpPr>
              <p:nvPr/>
            </p:nvSpPr>
            <p:spPr bwMode="auto">
              <a:xfrm rot="18240000" flipH="1">
                <a:off x="101" y="1468"/>
                <a:ext cx="19" cy="15"/>
              </a:xfrm>
              <a:custGeom>
                <a:avLst/>
                <a:gdLst>
                  <a:gd name="T0" fmla="*/ 0 w 47"/>
                  <a:gd name="T1" fmla="*/ 1 h 29"/>
                  <a:gd name="T2" fmla="*/ 0 w 47"/>
                  <a:gd name="T3" fmla="*/ 1 h 29"/>
                  <a:gd name="T4" fmla="*/ 0 w 47"/>
                  <a:gd name="T5" fmla="*/ 0 h 29"/>
                  <a:gd name="T6" fmla="*/ 0 w 47"/>
                  <a:gd name="T7" fmla="*/ 1 h 29"/>
                  <a:gd name="T8" fmla="*/ 0 60000 65536"/>
                  <a:gd name="T9" fmla="*/ 0 60000 65536"/>
                  <a:gd name="T10" fmla="*/ 0 60000 65536"/>
                  <a:gd name="T11" fmla="*/ 0 60000 65536"/>
                  <a:gd name="T12" fmla="*/ 0 w 47"/>
                  <a:gd name="T13" fmla="*/ 0 h 29"/>
                  <a:gd name="T14" fmla="*/ 47 w 47"/>
                  <a:gd name="T15" fmla="*/ 29 h 29"/>
                </a:gdLst>
                <a:ahLst/>
                <a:cxnLst>
                  <a:cxn ang="T8">
                    <a:pos x="T0" y="T1"/>
                  </a:cxn>
                  <a:cxn ang="T9">
                    <a:pos x="T2" y="T3"/>
                  </a:cxn>
                  <a:cxn ang="T10">
                    <a:pos x="T4" y="T5"/>
                  </a:cxn>
                  <a:cxn ang="T11">
                    <a:pos x="T6" y="T7"/>
                  </a:cxn>
                </a:cxnLst>
                <a:rect l="T12" t="T13" r="T14" b="T15"/>
                <a:pathLst>
                  <a:path w="47" h="29">
                    <a:moveTo>
                      <a:pt x="47" y="29"/>
                    </a:moveTo>
                    <a:lnTo>
                      <a:pt x="47" y="23"/>
                    </a:lnTo>
                    <a:lnTo>
                      <a:pt x="0" y="0"/>
                    </a:lnTo>
                    <a:lnTo>
                      <a:pt x="6"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1" name="Freeform 129"/>
              <p:cNvSpPr>
                <a:spLocks noChangeArrowheads="1"/>
              </p:cNvSpPr>
              <p:nvPr/>
            </p:nvSpPr>
            <p:spPr bwMode="auto">
              <a:xfrm rot="18240000" flipH="1">
                <a:off x="112" y="1467"/>
                <a:ext cx="21" cy="15"/>
              </a:xfrm>
              <a:custGeom>
                <a:avLst/>
                <a:gdLst>
                  <a:gd name="T0" fmla="*/ 0 w 53"/>
                  <a:gd name="T1" fmla="*/ 1 h 29"/>
                  <a:gd name="T2" fmla="*/ 0 w 53"/>
                  <a:gd name="T3" fmla="*/ 1 h 29"/>
                  <a:gd name="T4" fmla="*/ 0 w 53"/>
                  <a:gd name="T5" fmla="*/ 0 h 29"/>
                  <a:gd name="T6" fmla="*/ 0 w 53"/>
                  <a:gd name="T7" fmla="*/ 1 h 29"/>
                  <a:gd name="T8" fmla="*/ 0 w 53"/>
                  <a:gd name="T9" fmla="*/ 1 h 29"/>
                  <a:gd name="T10" fmla="*/ 0 60000 65536"/>
                  <a:gd name="T11" fmla="*/ 0 60000 65536"/>
                  <a:gd name="T12" fmla="*/ 0 60000 65536"/>
                  <a:gd name="T13" fmla="*/ 0 60000 65536"/>
                  <a:gd name="T14" fmla="*/ 0 60000 65536"/>
                  <a:gd name="T15" fmla="*/ 0 w 53"/>
                  <a:gd name="T16" fmla="*/ 0 h 29"/>
                  <a:gd name="T17" fmla="*/ 53 w 53"/>
                  <a:gd name="T18" fmla="*/ 29 h 29"/>
                </a:gdLst>
                <a:ahLst/>
                <a:cxnLst>
                  <a:cxn ang="T10">
                    <a:pos x="T0" y="T1"/>
                  </a:cxn>
                  <a:cxn ang="T11">
                    <a:pos x="T2" y="T3"/>
                  </a:cxn>
                  <a:cxn ang="T12">
                    <a:pos x="T4" y="T5"/>
                  </a:cxn>
                  <a:cxn ang="T13">
                    <a:pos x="T6" y="T7"/>
                  </a:cxn>
                  <a:cxn ang="T14">
                    <a:pos x="T8" y="T9"/>
                  </a:cxn>
                </a:cxnLst>
                <a:rect l="T15" t="T16" r="T17" b="T18"/>
                <a:pathLst>
                  <a:path w="53" h="29">
                    <a:moveTo>
                      <a:pt x="53" y="29"/>
                    </a:moveTo>
                    <a:lnTo>
                      <a:pt x="47" y="23"/>
                    </a:lnTo>
                    <a:lnTo>
                      <a:pt x="0" y="0"/>
                    </a:lnTo>
                    <a:lnTo>
                      <a:pt x="6" y="17"/>
                    </a:lnTo>
                    <a:lnTo>
                      <a:pt x="53"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2" name="Freeform 130"/>
              <p:cNvSpPr>
                <a:spLocks noChangeArrowheads="1"/>
              </p:cNvSpPr>
              <p:nvPr/>
            </p:nvSpPr>
            <p:spPr bwMode="auto">
              <a:xfrm rot="18240000" flipH="1">
                <a:off x="112" y="1467"/>
                <a:ext cx="21" cy="15"/>
              </a:xfrm>
              <a:custGeom>
                <a:avLst/>
                <a:gdLst>
                  <a:gd name="T0" fmla="*/ 0 w 53"/>
                  <a:gd name="T1" fmla="*/ 1 h 29"/>
                  <a:gd name="T2" fmla="*/ 0 w 53"/>
                  <a:gd name="T3" fmla="*/ 1 h 29"/>
                  <a:gd name="T4" fmla="*/ 0 w 53"/>
                  <a:gd name="T5" fmla="*/ 0 h 29"/>
                  <a:gd name="T6" fmla="*/ 0 w 53"/>
                  <a:gd name="T7" fmla="*/ 1 h 29"/>
                  <a:gd name="T8" fmla="*/ 0 60000 65536"/>
                  <a:gd name="T9" fmla="*/ 0 60000 65536"/>
                  <a:gd name="T10" fmla="*/ 0 60000 65536"/>
                  <a:gd name="T11" fmla="*/ 0 60000 65536"/>
                  <a:gd name="T12" fmla="*/ 0 w 53"/>
                  <a:gd name="T13" fmla="*/ 0 h 29"/>
                  <a:gd name="T14" fmla="*/ 53 w 53"/>
                  <a:gd name="T15" fmla="*/ 29 h 29"/>
                </a:gdLst>
                <a:ahLst/>
                <a:cxnLst>
                  <a:cxn ang="T8">
                    <a:pos x="T0" y="T1"/>
                  </a:cxn>
                  <a:cxn ang="T9">
                    <a:pos x="T2" y="T3"/>
                  </a:cxn>
                  <a:cxn ang="T10">
                    <a:pos x="T4" y="T5"/>
                  </a:cxn>
                  <a:cxn ang="T11">
                    <a:pos x="T6" y="T7"/>
                  </a:cxn>
                </a:cxnLst>
                <a:rect l="T12" t="T13" r="T14" b="T15"/>
                <a:pathLst>
                  <a:path w="53" h="29">
                    <a:moveTo>
                      <a:pt x="53" y="29"/>
                    </a:moveTo>
                    <a:lnTo>
                      <a:pt x="47" y="23"/>
                    </a:lnTo>
                    <a:lnTo>
                      <a:pt x="0" y="0"/>
                    </a:lnTo>
                    <a:lnTo>
                      <a:pt x="6" y="17"/>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3" name="Freeform 131"/>
              <p:cNvSpPr>
                <a:spLocks noChangeArrowheads="1"/>
              </p:cNvSpPr>
              <p:nvPr/>
            </p:nvSpPr>
            <p:spPr bwMode="auto">
              <a:xfrm rot="18240000" flipH="1">
                <a:off x="113" y="1468"/>
                <a:ext cx="19" cy="12"/>
              </a:xfrm>
              <a:custGeom>
                <a:avLst/>
                <a:gdLst>
                  <a:gd name="T0" fmla="*/ 0 w 47"/>
                  <a:gd name="T1" fmla="*/ 1 h 24"/>
                  <a:gd name="T2" fmla="*/ 0 w 47"/>
                  <a:gd name="T3" fmla="*/ 1 h 24"/>
                  <a:gd name="T4" fmla="*/ 0 w 47"/>
                  <a:gd name="T5" fmla="*/ 0 h 24"/>
                  <a:gd name="T6" fmla="*/ 0 w 47"/>
                  <a:gd name="T7" fmla="*/ 1 h 24"/>
                  <a:gd name="T8" fmla="*/ 0 w 47"/>
                  <a:gd name="T9" fmla="*/ 1 h 24"/>
                  <a:gd name="T10" fmla="*/ 0 60000 65536"/>
                  <a:gd name="T11" fmla="*/ 0 60000 65536"/>
                  <a:gd name="T12" fmla="*/ 0 60000 65536"/>
                  <a:gd name="T13" fmla="*/ 0 60000 65536"/>
                  <a:gd name="T14" fmla="*/ 0 60000 65536"/>
                  <a:gd name="T15" fmla="*/ 0 w 47"/>
                  <a:gd name="T16" fmla="*/ 0 h 24"/>
                  <a:gd name="T17" fmla="*/ 47 w 47"/>
                  <a:gd name="T18" fmla="*/ 24 h 24"/>
                </a:gdLst>
                <a:ahLst/>
                <a:cxnLst>
                  <a:cxn ang="T10">
                    <a:pos x="T0" y="T1"/>
                  </a:cxn>
                  <a:cxn ang="T11">
                    <a:pos x="T2" y="T3"/>
                  </a:cxn>
                  <a:cxn ang="T12">
                    <a:pos x="T4" y="T5"/>
                  </a:cxn>
                  <a:cxn ang="T13">
                    <a:pos x="T6" y="T7"/>
                  </a:cxn>
                  <a:cxn ang="T14">
                    <a:pos x="T8" y="T9"/>
                  </a:cxn>
                </a:cxnLst>
                <a:rect l="T15" t="T16" r="T17" b="T18"/>
                <a:pathLst>
                  <a:path w="47" h="24">
                    <a:moveTo>
                      <a:pt x="47" y="24"/>
                    </a:moveTo>
                    <a:lnTo>
                      <a:pt x="47" y="18"/>
                    </a:lnTo>
                    <a:lnTo>
                      <a:pt x="0" y="0"/>
                    </a:lnTo>
                    <a:lnTo>
                      <a:pt x="0" y="12"/>
                    </a:lnTo>
                    <a:lnTo>
                      <a:pt x="47"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4" name="Freeform 132"/>
              <p:cNvSpPr>
                <a:spLocks noChangeArrowheads="1"/>
              </p:cNvSpPr>
              <p:nvPr/>
            </p:nvSpPr>
            <p:spPr bwMode="auto">
              <a:xfrm rot="18240000" flipH="1">
                <a:off x="113" y="1468"/>
                <a:ext cx="19" cy="12"/>
              </a:xfrm>
              <a:custGeom>
                <a:avLst/>
                <a:gdLst>
                  <a:gd name="T0" fmla="*/ 0 w 47"/>
                  <a:gd name="T1" fmla="*/ 1 h 24"/>
                  <a:gd name="T2" fmla="*/ 0 w 47"/>
                  <a:gd name="T3" fmla="*/ 1 h 24"/>
                  <a:gd name="T4" fmla="*/ 0 w 47"/>
                  <a:gd name="T5" fmla="*/ 0 h 24"/>
                  <a:gd name="T6" fmla="*/ 0 w 47"/>
                  <a:gd name="T7" fmla="*/ 1 h 24"/>
                  <a:gd name="T8" fmla="*/ 0 60000 65536"/>
                  <a:gd name="T9" fmla="*/ 0 60000 65536"/>
                  <a:gd name="T10" fmla="*/ 0 60000 65536"/>
                  <a:gd name="T11" fmla="*/ 0 60000 65536"/>
                  <a:gd name="T12" fmla="*/ 0 w 47"/>
                  <a:gd name="T13" fmla="*/ 0 h 24"/>
                  <a:gd name="T14" fmla="*/ 47 w 47"/>
                  <a:gd name="T15" fmla="*/ 24 h 24"/>
                </a:gdLst>
                <a:ahLst/>
                <a:cxnLst>
                  <a:cxn ang="T8">
                    <a:pos x="T0" y="T1"/>
                  </a:cxn>
                  <a:cxn ang="T9">
                    <a:pos x="T2" y="T3"/>
                  </a:cxn>
                  <a:cxn ang="T10">
                    <a:pos x="T4" y="T5"/>
                  </a:cxn>
                  <a:cxn ang="T11">
                    <a:pos x="T6" y="T7"/>
                  </a:cxn>
                </a:cxnLst>
                <a:rect l="T12" t="T13" r="T14" b="T15"/>
                <a:pathLst>
                  <a:path w="47" h="24">
                    <a:moveTo>
                      <a:pt x="47" y="24"/>
                    </a:moveTo>
                    <a:lnTo>
                      <a:pt x="47" y="18"/>
                    </a:lnTo>
                    <a:lnTo>
                      <a:pt x="0" y="0"/>
                    </a:lnTo>
                    <a:lnTo>
                      <a:pt x="0" y="12"/>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5" name="Freeform 133"/>
              <p:cNvSpPr>
                <a:spLocks noChangeArrowheads="1"/>
              </p:cNvSpPr>
              <p:nvPr/>
            </p:nvSpPr>
            <p:spPr bwMode="auto">
              <a:xfrm rot="18240000" flipH="1">
                <a:off x="119" y="1465"/>
                <a:ext cx="21" cy="15"/>
              </a:xfrm>
              <a:custGeom>
                <a:avLst/>
                <a:gdLst>
                  <a:gd name="T0" fmla="*/ 0 w 53"/>
                  <a:gd name="T1" fmla="*/ 1 h 30"/>
                  <a:gd name="T2" fmla="*/ 0 w 53"/>
                  <a:gd name="T3" fmla="*/ 1 h 30"/>
                  <a:gd name="T4" fmla="*/ 0 w 53"/>
                  <a:gd name="T5" fmla="*/ 0 h 30"/>
                  <a:gd name="T6" fmla="*/ 0 w 53"/>
                  <a:gd name="T7" fmla="*/ 1 h 30"/>
                  <a:gd name="T8" fmla="*/ 0 w 53"/>
                  <a:gd name="T9" fmla="*/ 1 h 30"/>
                  <a:gd name="T10" fmla="*/ 0 60000 65536"/>
                  <a:gd name="T11" fmla="*/ 0 60000 65536"/>
                  <a:gd name="T12" fmla="*/ 0 60000 65536"/>
                  <a:gd name="T13" fmla="*/ 0 60000 65536"/>
                  <a:gd name="T14" fmla="*/ 0 60000 65536"/>
                  <a:gd name="T15" fmla="*/ 0 w 53"/>
                  <a:gd name="T16" fmla="*/ 0 h 30"/>
                  <a:gd name="T17" fmla="*/ 53 w 53"/>
                  <a:gd name="T18" fmla="*/ 30 h 30"/>
                </a:gdLst>
                <a:ahLst/>
                <a:cxnLst>
                  <a:cxn ang="T10">
                    <a:pos x="T0" y="T1"/>
                  </a:cxn>
                  <a:cxn ang="T11">
                    <a:pos x="T2" y="T3"/>
                  </a:cxn>
                  <a:cxn ang="T12">
                    <a:pos x="T4" y="T5"/>
                  </a:cxn>
                  <a:cxn ang="T13">
                    <a:pos x="T6" y="T7"/>
                  </a:cxn>
                  <a:cxn ang="T14">
                    <a:pos x="T8" y="T9"/>
                  </a:cxn>
                </a:cxnLst>
                <a:rect l="T15" t="T16" r="T17" b="T18"/>
                <a:pathLst>
                  <a:path w="53" h="30">
                    <a:moveTo>
                      <a:pt x="53" y="30"/>
                    </a:moveTo>
                    <a:lnTo>
                      <a:pt x="48" y="18"/>
                    </a:lnTo>
                    <a:lnTo>
                      <a:pt x="0" y="0"/>
                    </a:lnTo>
                    <a:lnTo>
                      <a:pt x="6" y="18"/>
                    </a:lnTo>
                    <a:lnTo>
                      <a:pt x="53"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6" name="Freeform 134"/>
              <p:cNvSpPr>
                <a:spLocks noChangeArrowheads="1"/>
              </p:cNvSpPr>
              <p:nvPr/>
            </p:nvSpPr>
            <p:spPr bwMode="auto">
              <a:xfrm rot="18240000" flipH="1">
                <a:off x="119" y="1465"/>
                <a:ext cx="21" cy="15"/>
              </a:xfrm>
              <a:custGeom>
                <a:avLst/>
                <a:gdLst>
                  <a:gd name="T0" fmla="*/ 0 w 53"/>
                  <a:gd name="T1" fmla="*/ 1 h 30"/>
                  <a:gd name="T2" fmla="*/ 0 w 53"/>
                  <a:gd name="T3" fmla="*/ 1 h 30"/>
                  <a:gd name="T4" fmla="*/ 0 w 53"/>
                  <a:gd name="T5" fmla="*/ 0 h 30"/>
                  <a:gd name="T6" fmla="*/ 0 w 53"/>
                  <a:gd name="T7" fmla="*/ 1 h 30"/>
                  <a:gd name="T8" fmla="*/ 0 60000 65536"/>
                  <a:gd name="T9" fmla="*/ 0 60000 65536"/>
                  <a:gd name="T10" fmla="*/ 0 60000 65536"/>
                  <a:gd name="T11" fmla="*/ 0 60000 65536"/>
                  <a:gd name="T12" fmla="*/ 0 w 53"/>
                  <a:gd name="T13" fmla="*/ 0 h 30"/>
                  <a:gd name="T14" fmla="*/ 53 w 53"/>
                  <a:gd name="T15" fmla="*/ 30 h 30"/>
                </a:gdLst>
                <a:ahLst/>
                <a:cxnLst>
                  <a:cxn ang="T8">
                    <a:pos x="T0" y="T1"/>
                  </a:cxn>
                  <a:cxn ang="T9">
                    <a:pos x="T2" y="T3"/>
                  </a:cxn>
                  <a:cxn ang="T10">
                    <a:pos x="T4" y="T5"/>
                  </a:cxn>
                  <a:cxn ang="T11">
                    <a:pos x="T6" y="T7"/>
                  </a:cxn>
                </a:cxnLst>
                <a:rect l="T12" t="T13" r="T14" b="T15"/>
                <a:pathLst>
                  <a:path w="53" h="30">
                    <a:moveTo>
                      <a:pt x="53" y="30"/>
                    </a:moveTo>
                    <a:lnTo>
                      <a:pt x="48" y="18"/>
                    </a:lnTo>
                    <a:lnTo>
                      <a:pt x="0" y="0"/>
                    </a:lnTo>
                    <a:lnTo>
                      <a:pt x="6"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7" name="Freeform 135"/>
              <p:cNvSpPr>
                <a:spLocks noChangeArrowheads="1"/>
              </p:cNvSpPr>
              <p:nvPr/>
            </p:nvSpPr>
            <p:spPr bwMode="auto">
              <a:xfrm rot="18240000" flipH="1">
                <a:off x="122" y="1464"/>
                <a:ext cx="19" cy="15"/>
              </a:xfrm>
              <a:custGeom>
                <a:avLst/>
                <a:gdLst>
                  <a:gd name="T0" fmla="*/ 0 w 48"/>
                  <a:gd name="T1" fmla="*/ 1 h 30"/>
                  <a:gd name="T2" fmla="*/ 0 w 48"/>
                  <a:gd name="T3" fmla="*/ 1 h 30"/>
                  <a:gd name="T4" fmla="*/ 0 w 48"/>
                  <a:gd name="T5" fmla="*/ 0 h 30"/>
                  <a:gd name="T6" fmla="*/ 0 w 48"/>
                  <a:gd name="T7" fmla="*/ 1 h 30"/>
                  <a:gd name="T8" fmla="*/ 0 w 48"/>
                  <a:gd name="T9" fmla="*/ 1 h 30"/>
                  <a:gd name="T10" fmla="*/ 0 60000 65536"/>
                  <a:gd name="T11" fmla="*/ 0 60000 65536"/>
                  <a:gd name="T12" fmla="*/ 0 60000 65536"/>
                  <a:gd name="T13" fmla="*/ 0 60000 65536"/>
                  <a:gd name="T14" fmla="*/ 0 60000 65536"/>
                  <a:gd name="T15" fmla="*/ 0 w 48"/>
                  <a:gd name="T16" fmla="*/ 0 h 30"/>
                  <a:gd name="T17" fmla="*/ 48 w 48"/>
                  <a:gd name="T18" fmla="*/ 30 h 30"/>
                </a:gdLst>
                <a:ahLst/>
                <a:cxnLst>
                  <a:cxn ang="T10">
                    <a:pos x="T0" y="T1"/>
                  </a:cxn>
                  <a:cxn ang="T11">
                    <a:pos x="T2" y="T3"/>
                  </a:cxn>
                  <a:cxn ang="T12">
                    <a:pos x="T4" y="T5"/>
                  </a:cxn>
                  <a:cxn ang="T13">
                    <a:pos x="T6" y="T7"/>
                  </a:cxn>
                  <a:cxn ang="T14">
                    <a:pos x="T8" y="T9"/>
                  </a:cxn>
                </a:cxnLst>
                <a:rect l="T15" t="T16" r="T17" b="T18"/>
                <a:pathLst>
                  <a:path w="48" h="30">
                    <a:moveTo>
                      <a:pt x="48" y="30"/>
                    </a:moveTo>
                    <a:lnTo>
                      <a:pt x="48" y="24"/>
                    </a:lnTo>
                    <a:lnTo>
                      <a:pt x="0" y="0"/>
                    </a:lnTo>
                    <a:lnTo>
                      <a:pt x="0" y="18"/>
                    </a:lnTo>
                    <a:lnTo>
                      <a:pt x="48"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8" name="Freeform 136"/>
              <p:cNvSpPr>
                <a:spLocks noChangeArrowheads="1"/>
              </p:cNvSpPr>
              <p:nvPr/>
            </p:nvSpPr>
            <p:spPr bwMode="auto">
              <a:xfrm rot="18240000" flipH="1">
                <a:off x="122" y="1464"/>
                <a:ext cx="19" cy="15"/>
              </a:xfrm>
              <a:custGeom>
                <a:avLst/>
                <a:gdLst>
                  <a:gd name="T0" fmla="*/ 0 w 48"/>
                  <a:gd name="T1" fmla="*/ 1 h 30"/>
                  <a:gd name="T2" fmla="*/ 0 w 48"/>
                  <a:gd name="T3" fmla="*/ 1 h 30"/>
                  <a:gd name="T4" fmla="*/ 0 w 48"/>
                  <a:gd name="T5" fmla="*/ 0 h 30"/>
                  <a:gd name="T6" fmla="*/ 0 w 48"/>
                  <a:gd name="T7" fmla="*/ 1 h 30"/>
                  <a:gd name="T8" fmla="*/ 0 60000 65536"/>
                  <a:gd name="T9" fmla="*/ 0 60000 65536"/>
                  <a:gd name="T10" fmla="*/ 0 60000 65536"/>
                  <a:gd name="T11" fmla="*/ 0 60000 65536"/>
                  <a:gd name="T12" fmla="*/ 0 w 48"/>
                  <a:gd name="T13" fmla="*/ 0 h 30"/>
                  <a:gd name="T14" fmla="*/ 48 w 48"/>
                  <a:gd name="T15" fmla="*/ 30 h 30"/>
                </a:gdLst>
                <a:ahLst/>
                <a:cxnLst>
                  <a:cxn ang="T8">
                    <a:pos x="T0" y="T1"/>
                  </a:cxn>
                  <a:cxn ang="T9">
                    <a:pos x="T2" y="T3"/>
                  </a:cxn>
                  <a:cxn ang="T10">
                    <a:pos x="T4" y="T5"/>
                  </a:cxn>
                  <a:cxn ang="T11">
                    <a:pos x="T6" y="T7"/>
                  </a:cxn>
                </a:cxnLst>
                <a:rect l="T12" t="T13" r="T14" b="T15"/>
                <a:pathLst>
                  <a:path w="48" h="30">
                    <a:moveTo>
                      <a:pt x="48" y="30"/>
                    </a:moveTo>
                    <a:lnTo>
                      <a:pt x="48" y="24"/>
                    </a:lnTo>
                    <a:lnTo>
                      <a:pt x="0" y="0"/>
                    </a:lnTo>
                    <a:lnTo>
                      <a:pt x="0"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89" name="Freeform 137"/>
              <p:cNvSpPr>
                <a:spLocks noChangeArrowheads="1"/>
              </p:cNvSpPr>
              <p:nvPr/>
            </p:nvSpPr>
            <p:spPr bwMode="auto">
              <a:xfrm rot="18240000" flipH="1">
                <a:off x="134" y="1463"/>
                <a:ext cx="22" cy="15"/>
              </a:xfrm>
              <a:custGeom>
                <a:avLst/>
                <a:gdLst>
                  <a:gd name="T0" fmla="*/ 0 w 54"/>
                  <a:gd name="T1" fmla="*/ 1 h 30"/>
                  <a:gd name="T2" fmla="*/ 0 w 54"/>
                  <a:gd name="T3" fmla="*/ 1 h 30"/>
                  <a:gd name="T4" fmla="*/ 0 w 54"/>
                  <a:gd name="T5" fmla="*/ 0 h 30"/>
                  <a:gd name="T6" fmla="*/ 0 w 54"/>
                  <a:gd name="T7" fmla="*/ 1 h 30"/>
                  <a:gd name="T8" fmla="*/ 0 w 54"/>
                  <a:gd name="T9" fmla="*/ 1 h 30"/>
                  <a:gd name="T10" fmla="*/ 0 60000 65536"/>
                  <a:gd name="T11" fmla="*/ 0 60000 65536"/>
                  <a:gd name="T12" fmla="*/ 0 60000 65536"/>
                  <a:gd name="T13" fmla="*/ 0 60000 65536"/>
                  <a:gd name="T14" fmla="*/ 0 60000 65536"/>
                  <a:gd name="T15" fmla="*/ 0 w 54"/>
                  <a:gd name="T16" fmla="*/ 0 h 30"/>
                  <a:gd name="T17" fmla="*/ 54 w 54"/>
                  <a:gd name="T18" fmla="*/ 30 h 30"/>
                </a:gdLst>
                <a:ahLst/>
                <a:cxnLst>
                  <a:cxn ang="T10">
                    <a:pos x="T0" y="T1"/>
                  </a:cxn>
                  <a:cxn ang="T11">
                    <a:pos x="T2" y="T3"/>
                  </a:cxn>
                  <a:cxn ang="T12">
                    <a:pos x="T4" y="T5"/>
                  </a:cxn>
                  <a:cxn ang="T13">
                    <a:pos x="T6" y="T7"/>
                  </a:cxn>
                  <a:cxn ang="T14">
                    <a:pos x="T8" y="T9"/>
                  </a:cxn>
                </a:cxnLst>
                <a:rect l="T15" t="T16" r="T17" b="T18"/>
                <a:pathLst>
                  <a:path w="54" h="30">
                    <a:moveTo>
                      <a:pt x="54" y="30"/>
                    </a:moveTo>
                    <a:lnTo>
                      <a:pt x="48" y="18"/>
                    </a:lnTo>
                    <a:lnTo>
                      <a:pt x="0" y="0"/>
                    </a:lnTo>
                    <a:lnTo>
                      <a:pt x="6" y="18"/>
                    </a:lnTo>
                    <a:lnTo>
                      <a:pt x="54"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0" name="Freeform 138"/>
              <p:cNvSpPr>
                <a:spLocks noChangeArrowheads="1"/>
              </p:cNvSpPr>
              <p:nvPr/>
            </p:nvSpPr>
            <p:spPr bwMode="auto">
              <a:xfrm rot="18240000" flipH="1">
                <a:off x="134" y="1463"/>
                <a:ext cx="22" cy="15"/>
              </a:xfrm>
              <a:custGeom>
                <a:avLst/>
                <a:gdLst>
                  <a:gd name="T0" fmla="*/ 0 w 54"/>
                  <a:gd name="T1" fmla="*/ 1 h 30"/>
                  <a:gd name="T2" fmla="*/ 0 w 54"/>
                  <a:gd name="T3" fmla="*/ 1 h 30"/>
                  <a:gd name="T4" fmla="*/ 0 w 54"/>
                  <a:gd name="T5" fmla="*/ 0 h 30"/>
                  <a:gd name="T6" fmla="*/ 0 w 54"/>
                  <a:gd name="T7" fmla="*/ 1 h 30"/>
                  <a:gd name="T8" fmla="*/ 0 60000 65536"/>
                  <a:gd name="T9" fmla="*/ 0 60000 65536"/>
                  <a:gd name="T10" fmla="*/ 0 60000 65536"/>
                  <a:gd name="T11" fmla="*/ 0 60000 65536"/>
                  <a:gd name="T12" fmla="*/ 0 w 54"/>
                  <a:gd name="T13" fmla="*/ 0 h 30"/>
                  <a:gd name="T14" fmla="*/ 54 w 54"/>
                  <a:gd name="T15" fmla="*/ 30 h 30"/>
                </a:gdLst>
                <a:ahLst/>
                <a:cxnLst>
                  <a:cxn ang="T8">
                    <a:pos x="T0" y="T1"/>
                  </a:cxn>
                  <a:cxn ang="T9">
                    <a:pos x="T2" y="T3"/>
                  </a:cxn>
                  <a:cxn ang="T10">
                    <a:pos x="T4" y="T5"/>
                  </a:cxn>
                  <a:cxn ang="T11">
                    <a:pos x="T6" y="T7"/>
                  </a:cxn>
                </a:cxnLst>
                <a:rect l="T12" t="T13" r="T14" b="T15"/>
                <a:pathLst>
                  <a:path w="54" h="30">
                    <a:moveTo>
                      <a:pt x="54" y="30"/>
                    </a:moveTo>
                    <a:lnTo>
                      <a:pt x="48" y="18"/>
                    </a:lnTo>
                    <a:lnTo>
                      <a:pt x="0" y="0"/>
                    </a:lnTo>
                    <a:lnTo>
                      <a:pt x="6"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1" name="Freeform 139"/>
              <p:cNvSpPr>
                <a:spLocks noChangeArrowheads="1"/>
              </p:cNvSpPr>
              <p:nvPr/>
            </p:nvSpPr>
            <p:spPr bwMode="auto">
              <a:xfrm rot="18240000" flipH="1">
                <a:off x="135" y="1461"/>
                <a:ext cx="20" cy="15"/>
              </a:xfrm>
              <a:custGeom>
                <a:avLst/>
                <a:gdLst>
                  <a:gd name="T0" fmla="*/ 0 w 48"/>
                  <a:gd name="T1" fmla="*/ 1 h 30"/>
                  <a:gd name="T2" fmla="*/ 0 w 48"/>
                  <a:gd name="T3" fmla="*/ 1 h 30"/>
                  <a:gd name="T4" fmla="*/ 0 w 48"/>
                  <a:gd name="T5" fmla="*/ 0 h 30"/>
                  <a:gd name="T6" fmla="*/ 0 w 48"/>
                  <a:gd name="T7" fmla="*/ 1 h 30"/>
                  <a:gd name="T8" fmla="*/ 0 w 48"/>
                  <a:gd name="T9" fmla="*/ 1 h 30"/>
                  <a:gd name="T10" fmla="*/ 0 60000 65536"/>
                  <a:gd name="T11" fmla="*/ 0 60000 65536"/>
                  <a:gd name="T12" fmla="*/ 0 60000 65536"/>
                  <a:gd name="T13" fmla="*/ 0 60000 65536"/>
                  <a:gd name="T14" fmla="*/ 0 60000 65536"/>
                  <a:gd name="T15" fmla="*/ 0 w 48"/>
                  <a:gd name="T16" fmla="*/ 0 h 30"/>
                  <a:gd name="T17" fmla="*/ 48 w 48"/>
                  <a:gd name="T18" fmla="*/ 30 h 30"/>
                </a:gdLst>
                <a:ahLst/>
                <a:cxnLst>
                  <a:cxn ang="T10">
                    <a:pos x="T0" y="T1"/>
                  </a:cxn>
                  <a:cxn ang="T11">
                    <a:pos x="T2" y="T3"/>
                  </a:cxn>
                  <a:cxn ang="T12">
                    <a:pos x="T4" y="T5"/>
                  </a:cxn>
                  <a:cxn ang="T13">
                    <a:pos x="T6" y="T7"/>
                  </a:cxn>
                  <a:cxn ang="T14">
                    <a:pos x="T8" y="T9"/>
                  </a:cxn>
                </a:cxnLst>
                <a:rect l="T15" t="T16" r="T17" b="T18"/>
                <a:pathLst>
                  <a:path w="48" h="30">
                    <a:moveTo>
                      <a:pt x="48" y="30"/>
                    </a:moveTo>
                    <a:lnTo>
                      <a:pt x="48" y="18"/>
                    </a:lnTo>
                    <a:lnTo>
                      <a:pt x="0" y="0"/>
                    </a:lnTo>
                    <a:lnTo>
                      <a:pt x="6" y="18"/>
                    </a:lnTo>
                    <a:lnTo>
                      <a:pt x="48"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2" name="Freeform 140"/>
              <p:cNvSpPr>
                <a:spLocks noChangeArrowheads="1"/>
              </p:cNvSpPr>
              <p:nvPr/>
            </p:nvSpPr>
            <p:spPr bwMode="auto">
              <a:xfrm rot="18240000" flipH="1">
                <a:off x="135" y="1461"/>
                <a:ext cx="20" cy="15"/>
              </a:xfrm>
              <a:custGeom>
                <a:avLst/>
                <a:gdLst>
                  <a:gd name="T0" fmla="*/ 0 w 48"/>
                  <a:gd name="T1" fmla="*/ 1 h 30"/>
                  <a:gd name="T2" fmla="*/ 0 w 48"/>
                  <a:gd name="T3" fmla="*/ 1 h 30"/>
                  <a:gd name="T4" fmla="*/ 0 w 48"/>
                  <a:gd name="T5" fmla="*/ 0 h 30"/>
                  <a:gd name="T6" fmla="*/ 0 w 48"/>
                  <a:gd name="T7" fmla="*/ 1 h 30"/>
                  <a:gd name="T8" fmla="*/ 0 60000 65536"/>
                  <a:gd name="T9" fmla="*/ 0 60000 65536"/>
                  <a:gd name="T10" fmla="*/ 0 60000 65536"/>
                  <a:gd name="T11" fmla="*/ 0 60000 65536"/>
                  <a:gd name="T12" fmla="*/ 0 w 48"/>
                  <a:gd name="T13" fmla="*/ 0 h 30"/>
                  <a:gd name="T14" fmla="*/ 48 w 48"/>
                  <a:gd name="T15" fmla="*/ 30 h 30"/>
                </a:gdLst>
                <a:ahLst/>
                <a:cxnLst>
                  <a:cxn ang="T8">
                    <a:pos x="T0" y="T1"/>
                  </a:cxn>
                  <a:cxn ang="T9">
                    <a:pos x="T2" y="T3"/>
                  </a:cxn>
                  <a:cxn ang="T10">
                    <a:pos x="T4" y="T5"/>
                  </a:cxn>
                  <a:cxn ang="T11">
                    <a:pos x="T6" y="T7"/>
                  </a:cxn>
                </a:cxnLst>
                <a:rect l="T12" t="T13" r="T14" b="T15"/>
                <a:pathLst>
                  <a:path w="48" h="30">
                    <a:moveTo>
                      <a:pt x="48" y="30"/>
                    </a:moveTo>
                    <a:lnTo>
                      <a:pt x="48" y="18"/>
                    </a:lnTo>
                    <a:lnTo>
                      <a:pt x="0" y="0"/>
                    </a:lnTo>
                    <a:lnTo>
                      <a:pt x="6"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3" name="Freeform 141"/>
              <p:cNvSpPr>
                <a:spLocks noChangeArrowheads="1"/>
              </p:cNvSpPr>
              <p:nvPr/>
            </p:nvSpPr>
            <p:spPr bwMode="auto">
              <a:xfrm rot="18240000" flipH="1">
                <a:off x="143" y="1461"/>
                <a:ext cx="20" cy="15"/>
              </a:xfrm>
              <a:custGeom>
                <a:avLst/>
                <a:gdLst>
                  <a:gd name="T0" fmla="*/ 0 w 48"/>
                  <a:gd name="T1" fmla="*/ 1 h 30"/>
                  <a:gd name="T2" fmla="*/ 0 w 48"/>
                  <a:gd name="T3" fmla="*/ 1 h 30"/>
                  <a:gd name="T4" fmla="*/ 0 w 48"/>
                  <a:gd name="T5" fmla="*/ 0 h 30"/>
                  <a:gd name="T6" fmla="*/ 0 w 48"/>
                  <a:gd name="T7" fmla="*/ 1 h 30"/>
                  <a:gd name="T8" fmla="*/ 0 w 48"/>
                  <a:gd name="T9" fmla="*/ 1 h 30"/>
                  <a:gd name="T10" fmla="*/ 0 60000 65536"/>
                  <a:gd name="T11" fmla="*/ 0 60000 65536"/>
                  <a:gd name="T12" fmla="*/ 0 60000 65536"/>
                  <a:gd name="T13" fmla="*/ 0 60000 65536"/>
                  <a:gd name="T14" fmla="*/ 0 60000 65536"/>
                  <a:gd name="T15" fmla="*/ 0 w 48"/>
                  <a:gd name="T16" fmla="*/ 0 h 30"/>
                  <a:gd name="T17" fmla="*/ 48 w 48"/>
                  <a:gd name="T18" fmla="*/ 30 h 30"/>
                </a:gdLst>
                <a:ahLst/>
                <a:cxnLst>
                  <a:cxn ang="T10">
                    <a:pos x="T0" y="T1"/>
                  </a:cxn>
                  <a:cxn ang="T11">
                    <a:pos x="T2" y="T3"/>
                  </a:cxn>
                  <a:cxn ang="T12">
                    <a:pos x="T4" y="T5"/>
                  </a:cxn>
                  <a:cxn ang="T13">
                    <a:pos x="T6" y="T7"/>
                  </a:cxn>
                  <a:cxn ang="T14">
                    <a:pos x="T8" y="T9"/>
                  </a:cxn>
                </a:cxnLst>
                <a:rect l="T15" t="T16" r="T17" b="T18"/>
                <a:pathLst>
                  <a:path w="48" h="30">
                    <a:moveTo>
                      <a:pt x="48" y="30"/>
                    </a:moveTo>
                    <a:lnTo>
                      <a:pt x="48" y="18"/>
                    </a:lnTo>
                    <a:lnTo>
                      <a:pt x="0" y="0"/>
                    </a:lnTo>
                    <a:lnTo>
                      <a:pt x="6" y="18"/>
                    </a:lnTo>
                    <a:lnTo>
                      <a:pt x="48"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4" name="Freeform 142"/>
              <p:cNvSpPr>
                <a:spLocks noChangeArrowheads="1"/>
              </p:cNvSpPr>
              <p:nvPr/>
            </p:nvSpPr>
            <p:spPr bwMode="auto">
              <a:xfrm rot="18240000" flipH="1">
                <a:off x="143" y="1461"/>
                <a:ext cx="20" cy="15"/>
              </a:xfrm>
              <a:custGeom>
                <a:avLst/>
                <a:gdLst>
                  <a:gd name="T0" fmla="*/ 0 w 48"/>
                  <a:gd name="T1" fmla="*/ 1 h 30"/>
                  <a:gd name="T2" fmla="*/ 0 w 48"/>
                  <a:gd name="T3" fmla="*/ 1 h 30"/>
                  <a:gd name="T4" fmla="*/ 0 w 48"/>
                  <a:gd name="T5" fmla="*/ 0 h 30"/>
                  <a:gd name="T6" fmla="*/ 0 w 48"/>
                  <a:gd name="T7" fmla="*/ 1 h 30"/>
                  <a:gd name="T8" fmla="*/ 0 60000 65536"/>
                  <a:gd name="T9" fmla="*/ 0 60000 65536"/>
                  <a:gd name="T10" fmla="*/ 0 60000 65536"/>
                  <a:gd name="T11" fmla="*/ 0 60000 65536"/>
                  <a:gd name="T12" fmla="*/ 0 w 48"/>
                  <a:gd name="T13" fmla="*/ 0 h 30"/>
                  <a:gd name="T14" fmla="*/ 48 w 48"/>
                  <a:gd name="T15" fmla="*/ 30 h 30"/>
                </a:gdLst>
                <a:ahLst/>
                <a:cxnLst>
                  <a:cxn ang="T8">
                    <a:pos x="T0" y="T1"/>
                  </a:cxn>
                  <a:cxn ang="T9">
                    <a:pos x="T2" y="T3"/>
                  </a:cxn>
                  <a:cxn ang="T10">
                    <a:pos x="T4" y="T5"/>
                  </a:cxn>
                  <a:cxn ang="T11">
                    <a:pos x="T6" y="T7"/>
                  </a:cxn>
                </a:cxnLst>
                <a:rect l="T12" t="T13" r="T14" b="T15"/>
                <a:pathLst>
                  <a:path w="48" h="30">
                    <a:moveTo>
                      <a:pt x="48" y="30"/>
                    </a:moveTo>
                    <a:lnTo>
                      <a:pt x="48" y="18"/>
                    </a:lnTo>
                    <a:lnTo>
                      <a:pt x="0" y="0"/>
                    </a:lnTo>
                    <a:lnTo>
                      <a:pt x="6"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5" name="Freeform 143"/>
              <p:cNvSpPr>
                <a:spLocks noChangeArrowheads="1"/>
              </p:cNvSpPr>
              <p:nvPr/>
            </p:nvSpPr>
            <p:spPr bwMode="auto">
              <a:xfrm rot="18240000" flipH="1">
                <a:off x="144" y="1460"/>
                <a:ext cx="22" cy="15"/>
              </a:xfrm>
              <a:custGeom>
                <a:avLst/>
                <a:gdLst>
                  <a:gd name="T0" fmla="*/ 0 w 54"/>
                  <a:gd name="T1" fmla="*/ 1 h 30"/>
                  <a:gd name="T2" fmla="*/ 0 w 54"/>
                  <a:gd name="T3" fmla="*/ 1 h 30"/>
                  <a:gd name="T4" fmla="*/ 0 w 54"/>
                  <a:gd name="T5" fmla="*/ 0 h 30"/>
                  <a:gd name="T6" fmla="*/ 0 w 54"/>
                  <a:gd name="T7" fmla="*/ 1 h 30"/>
                  <a:gd name="T8" fmla="*/ 0 w 54"/>
                  <a:gd name="T9" fmla="*/ 1 h 30"/>
                  <a:gd name="T10" fmla="*/ 0 60000 65536"/>
                  <a:gd name="T11" fmla="*/ 0 60000 65536"/>
                  <a:gd name="T12" fmla="*/ 0 60000 65536"/>
                  <a:gd name="T13" fmla="*/ 0 60000 65536"/>
                  <a:gd name="T14" fmla="*/ 0 60000 65536"/>
                  <a:gd name="T15" fmla="*/ 0 w 54"/>
                  <a:gd name="T16" fmla="*/ 0 h 30"/>
                  <a:gd name="T17" fmla="*/ 54 w 54"/>
                  <a:gd name="T18" fmla="*/ 30 h 30"/>
                </a:gdLst>
                <a:ahLst/>
                <a:cxnLst>
                  <a:cxn ang="T10">
                    <a:pos x="T0" y="T1"/>
                  </a:cxn>
                  <a:cxn ang="T11">
                    <a:pos x="T2" y="T3"/>
                  </a:cxn>
                  <a:cxn ang="T12">
                    <a:pos x="T4" y="T5"/>
                  </a:cxn>
                  <a:cxn ang="T13">
                    <a:pos x="T6" y="T7"/>
                  </a:cxn>
                  <a:cxn ang="T14">
                    <a:pos x="T8" y="T9"/>
                  </a:cxn>
                </a:cxnLst>
                <a:rect l="T15" t="T16" r="T17" b="T18"/>
                <a:pathLst>
                  <a:path w="54" h="30">
                    <a:moveTo>
                      <a:pt x="54" y="30"/>
                    </a:moveTo>
                    <a:lnTo>
                      <a:pt x="48" y="18"/>
                    </a:lnTo>
                    <a:lnTo>
                      <a:pt x="0" y="0"/>
                    </a:lnTo>
                    <a:lnTo>
                      <a:pt x="6" y="18"/>
                    </a:lnTo>
                    <a:lnTo>
                      <a:pt x="54"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6" name="Freeform 144"/>
              <p:cNvSpPr>
                <a:spLocks noChangeArrowheads="1"/>
              </p:cNvSpPr>
              <p:nvPr/>
            </p:nvSpPr>
            <p:spPr bwMode="auto">
              <a:xfrm rot="18240000" flipH="1">
                <a:off x="144" y="1460"/>
                <a:ext cx="22" cy="15"/>
              </a:xfrm>
              <a:custGeom>
                <a:avLst/>
                <a:gdLst>
                  <a:gd name="T0" fmla="*/ 0 w 54"/>
                  <a:gd name="T1" fmla="*/ 1 h 30"/>
                  <a:gd name="T2" fmla="*/ 0 w 54"/>
                  <a:gd name="T3" fmla="*/ 1 h 30"/>
                  <a:gd name="T4" fmla="*/ 0 w 54"/>
                  <a:gd name="T5" fmla="*/ 0 h 30"/>
                  <a:gd name="T6" fmla="*/ 0 w 54"/>
                  <a:gd name="T7" fmla="*/ 1 h 30"/>
                  <a:gd name="T8" fmla="*/ 0 60000 65536"/>
                  <a:gd name="T9" fmla="*/ 0 60000 65536"/>
                  <a:gd name="T10" fmla="*/ 0 60000 65536"/>
                  <a:gd name="T11" fmla="*/ 0 60000 65536"/>
                  <a:gd name="T12" fmla="*/ 0 w 54"/>
                  <a:gd name="T13" fmla="*/ 0 h 30"/>
                  <a:gd name="T14" fmla="*/ 54 w 54"/>
                  <a:gd name="T15" fmla="*/ 30 h 30"/>
                </a:gdLst>
                <a:ahLst/>
                <a:cxnLst>
                  <a:cxn ang="T8">
                    <a:pos x="T0" y="T1"/>
                  </a:cxn>
                  <a:cxn ang="T9">
                    <a:pos x="T2" y="T3"/>
                  </a:cxn>
                  <a:cxn ang="T10">
                    <a:pos x="T4" y="T5"/>
                  </a:cxn>
                  <a:cxn ang="T11">
                    <a:pos x="T6" y="T7"/>
                  </a:cxn>
                </a:cxnLst>
                <a:rect l="T12" t="T13" r="T14" b="T15"/>
                <a:pathLst>
                  <a:path w="54" h="30">
                    <a:moveTo>
                      <a:pt x="54" y="30"/>
                    </a:moveTo>
                    <a:lnTo>
                      <a:pt x="48" y="18"/>
                    </a:lnTo>
                    <a:lnTo>
                      <a:pt x="0" y="0"/>
                    </a:lnTo>
                    <a:lnTo>
                      <a:pt x="6" y="18"/>
                    </a:ln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7" name="Freeform 145"/>
              <p:cNvSpPr>
                <a:spLocks noChangeArrowheads="1"/>
              </p:cNvSpPr>
              <p:nvPr/>
            </p:nvSpPr>
            <p:spPr bwMode="auto">
              <a:xfrm rot="18240000" flipH="1">
                <a:off x="115" y="1475"/>
                <a:ext cx="53" cy="76"/>
              </a:xfrm>
              <a:custGeom>
                <a:avLst/>
                <a:gdLst>
                  <a:gd name="T0" fmla="*/ 0 w 130"/>
                  <a:gd name="T1" fmla="*/ 1 h 149"/>
                  <a:gd name="T2" fmla="*/ 0 w 130"/>
                  <a:gd name="T3" fmla="*/ 1 h 149"/>
                  <a:gd name="T4" fmla="*/ 0 w 130"/>
                  <a:gd name="T5" fmla="*/ 0 h 149"/>
                  <a:gd name="T6" fmla="*/ 0 w 130"/>
                  <a:gd name="T7" fmla="*/ 1 h 149"/>
                  <a:gd name="T8" fmla="*/ 0 w 130"/>
                  <a:gd name="T9" fmla="*/ 1 h 149"/>
                  <a:gd name="T10" fmla="*/ 0 60000 65536"/>
                  <a:gd name="T11" fmla="*/ 0 60000 65536"/>
                  <a:gd name="T12" fmla="*/ 0 60000 65536"/>
                  <a:gd name="T13" fmla="*/ 0 60000 65536"/>
                  <a:gd name="T14" fmla="*/ 0 60000 65536"/>
                  <a:gd name="T15" fmla="*/ 0 w 130"/>
                  <a:gd name="T16" fmla="*/ 0 h 149"/>
                  <a:gd name="T17" fmla="*/ 130 w 130"/>
                  <a:gd name="T18" fmla="*/ 149 h 149"/>
                </a:gdLst>
                <a:ahLst/>
                <a:cxnLst>
                  <a:cxn ang="T10">
                    <a:pos x="T0" y="T1"/>
                  </a:cxn>
                  <a:cxn ang="T11">
                    <a:pos x="T2" y="T3"/>
                  </a:cxn>
                  <a:cxn ang="T12">
                    <a:pos x="T4" y="T5"/>
                  </a:cxn>
                  <a:cxn ang="T13">
                    <a:pos x="T6" y="T7"/>
                  </a:cxn>
                  <a:cxn ang="T14">
                    <a:pos x="T8" y="T9"/>
                  </a:cxn>
                </a:cxnLst>
                <a:rect l="T15" t="T16" r="T17" b="T18"/>
                <a:pathLst>
                  <a:path w="130" h="149">
                    <a:moveTo>
                      <a:pt x="24" y="149"/>
                    </a:moveTo>
                    <a:lnTo>
                      <a:pt x="0" y="83"/>
                    </a:lnTo>
                    <a:lnTo>
                      <a:pt x="107" y="0"/>
                    </a:lnTo>
                    <a:lnTo>
                      <a:pt x="130" y="66"/>
                    </a:lnTo>
                    <a:lnTo>
                      <a:pt x="24" y="149"/>
                    </a:lnTo>
                    <a:close/>
                  </a:path>
                </a:pathLst>
              </a:custGeom>
              <a:solidFill>
                <a:srgbClr val="FF33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8" name="Freeform 146"/>
              <p:cNvSpPr>
                <a:spLocks noChangeArrowheads="1"/>
              </p:cNvSpPr>
              <p:nvPr/>
            </p:nvSpPr>
            <p:spPr bwMode="auto">
              <a:xfrm rot="18240000" flipH="1">
                <a:off x="100" y="1504"/>
                <a:ext cx="5" cy="3"/>
              </a:xfrm>
              <a:custGeom>
                <a:avLst/>
                <a:gdLst>
                  <a:gd name="T0" fmla="*/ 0 w 12"/>
                  <a:gd name="T1" fmla="*/ 0 h 6"/>
                  <a:gd name="T2" fmla="*/ 0 w 12"/>
                  <a:gd name="T3" fmla="*/ 1 h 6"/>
                  <a:gd name="T4" fmla="*/ 0 w 12"/>
                  <a:gd name="T5" fmla="*/ 0 h 6"/>
                  <a:gd name="T6" fmla="*/ 0 w 12"/>
                  <a:gd name="T7" fmla="*/ 0 h 6"/>
                  <a:gd name="T8" fmla="*/ 0 w 12"/>
                  <a:gd name="T9" fmla="*/ 0 h 6"/>
                  <a:gd name="T10" fmla="*/ 0 w 12"/>
                  <a:gd name="T11" fmla="*/ 0 h 6"/>
                  <a:gd name="T12" fmla="*/ 0 60000 65536"/>
                  <a:gd name="T13" fmla="*/ 0 60000 65536"/>
                  <a:gd name="T14" fmla="*/ 0 60000 65536"/>
                  <a:gd name="T15" fmla="*/ 0 60000 65536"/>
                  <a:gd name="T16" fmla="*/ 0 60000 65536"/>
                  <a:gd name="T17" fmla="*/ 0 60000 65536"/>
                  <a:gd name="T18" fmla="*/ 0 w 12"/>
                  <a:gd name="T19" fmla="*/ 0 h 6"/>
                  <a:gd name="T20" fmla="*/ 12 w 12"/>
                  <a:gd name="T21" fmla="*/ 6 h 6"/>
                </a:gdLst>
                <a:ahLst/>
                <a:cxnLst>
                  <a:cxn ang="T12">
                    <a:pos x="T0" y="T1"/>
                  </a:cxn>
                  <a:cxn ang="T13">
                    <a:pos x="T2" y="T3"/>
                  </a:cxn>
                  <a:cxn ang="T14">
                    <a:pos x="T4" y="T5"/>
                  </a:cxn>
                  <a:cxn ang="T15">
                    <a:pos x="T6" y="T7"/>
                  </a:cxn>
                  <a:cxn ang="T16">
                    <a:pos x="T8" y="T9"/>
                  </a:cxn>
                  <a:cxn ang="T17">
                    <a:pos x="T10" y="T11"/>
                  </a:cxn>
                </a:cxnLst>
                <a:rect l="T18" t="T19" r="T20" b="T21"/>
                <a:pathLst>
                  <a:path w="12" h="6">
                    <a:moveTo>
                      <a:pt x="6" y="0"/>
                    </a:moveTo>
                    <a:lnTo>
                      <a:pt x="12" y="6"/>
                    </a:lnTo>
                    <a:lnTo>
                      <a:pt x="12" y="0"/>
                    </a:lnTo>
                    <a:lnTo>
                      <a:pt x="6" y="0"/>
                    </a:lnTo>
                    <a:lnTo>
                      <a:pt x="0" y="0"/>
                    </a:lnTo>
                    <a:lnTo>
                      <a:pt x="6" y="0"/>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699" name="Freeform 147"/>
              <p:cNvSpPr>
                <a:spLocks noChangeArrowheads="1"/>
              </p:cNvSpPr>
              <p:nvPr/>
            </p:nvSpPr>
            <p:spPr bwMode="auto">
              <a:xfrm rot="18240000" flipH="1">
                <a:off x="159" y="1492"/>
                <a:ext cx="5" cy="3"/>
              </a:xfrm>
              <a:custGeom>
                <a:avLst/>
                <a:gdLst>
                  <a:gd name="T0" fmla="*/ 0 w 12"/>
                  <a:gd name="T1" fmla="*/ 1 h 6"/>
                  <a:gd name="T2" fmla="*/ 0 w 12"/>
                  <a:gd name="T3" fmla="*/ 1 h 6"/>
                  <a:gd name="T4" fmla="*/ 0 w 12"/>
                  <a:gd name="T5" fmla="*/ 0 h 6"/>
                  <a:gd name="T6" fmla="*/ 0 w 12"/>
                  <a:gd name="T7" fmla="*/ 0 h 6"/>
                  <a:gd name="T8" fmla="*/ 0 w 12"/>
                  <a:gd name="T9" fmla="*/ 0 h 6"/>
                  <a:gd name="T10" fmla="*/ 0 w 12"/>
                  <a:gd name="T11" fmla="*/ 1 h 6"/>
                  <a:gd name="T12" fmla="*/ 0 w 12"/>
                  <a:gd name="T13" fmla="*/ 1 h 6"/>
                  <a:gd name="T14" fmla="*/ 0 60000 65536"/>
                  <a:gd name="T15" fmla="*/ 0 60000 65536"/>
                  <a:gd name="T16" fmla="*/ 0 60000 65536"/>
                  <a:gd name="T17" fmla="*/ 0 60000 65536"/>
                  <a:gd name="T18" fmla="*/ 0 60000 65536"/>
                  <a:gd name="T19" fmla="*/ 0 60000 65536"/>
                  <a:gd name="T20" fmla="*/ 0 60000 65536"/>
                  <a:gd name="T21" fmla="*/ 0 w 12"/>
                  <a:gd name="T22" fmla="*/ 0 h 6"/>
                  <a:gd name="T23" fmla="*/ 12 w 12"/>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6">
                    <a:moveTo>
                      <a:pt x="6" y="6"/>
                    </a:moveTo>
                    <a:lnTo>
                      <a:pt x="12" y="6"/>
                    </a:lnTo>
                    <a:lnTo>
                      <a:pt x="12" y="0"/>
                    </a:lnTo>
                    <a:lnTo>
                      <a:pt x="6" y="0"/>
                    </a:lnTo>
                    <a:lnTo>
                      <a:pt x="0" y="0"/>
                    </a:lnTo>
                    <a:lnTo>
                      <a:pt x="0" y="6"/>
                    </a:lnTo>
                    <a:lnTo>
                      <a:pt x="6" y="6"/>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0" name="Freeform 148"/>
              <p:cNvSpPr>
                <a:spLocks noChangeArrowheads="1"/>
              </p:cNvSpPr>
              <p:nvPr/>
            </p:nvSpPr>
            <p:spPr bwMode="auto">
              <a:xfrm rot="18240000" flipH="1">
                <a:off x="181" y="1517"/>
                <a:ext cx="4" cy="6"/>
              </a:xfrm>
              <a:custGeom>
                <a:avLst/>
                <a:gdLst>
                  <a:gd name="T0" fmla="*/ 0 w 11"/>
                  <a:gd name="T1" fmla="*/ 1 h 12"/>
                  <a:gd name="T2" fmla="*/ 0 w 11"/>
                  <a:gd name="T3" fmla="*/ 1 h 12"/>
                  <a:gd name="T4" fmla="*/ 0 w 11"/>
                  <a:gd name="T5" fmla="*/ 1 h 12"/>
                  <a:gd name="T6" fmla="*/ 0 w 11"/>
                  <a:gd name="T7" fmla="*/ 1 h 12"/>
                  <a:gd name="T8" fmla="*/ 0 w 11"/>
                  <a:gd name="T9" fmla="*/ 0 h 12"/>
                  <a:gd name="T10" fmla="*/ 0 w 11"/>
                  <a:gd name="T11" fmla="*/ 1 h 12"/>
                  <a:gd name="T12" fmla="*/ 0 w 11"/>
                  <a:gd name="T13" fmla="*/ 1 h 12"/>
                  <a:gd name="T14" fmla="*/ 0 60000 65536"/>
                  <a:gd name="T15" fmla="*/ 0 60000 65536"/>
                  <a:gd name="T16" fmla="*/ 0 60000 65536"/>
                  <a:gd name="T17" fmla="*/ 0 60000 65536"/>
                  <a:gd name="T18" fmla="*/ 0 60000 65536"/>
                  <a:gd name="T19" fmla="*/ 0 60000 65536"/>
                  <a:gd name="T20" fmla="*/ 0 60000 65536"/>
                  <a:gd name="T21" fmla="*/ 0 w 11"/>
                  <a:gd name="T22" fmla="*/ 0 h 12"/>
                  <a:gd name="T23" fmla="*/ 11 w 11"/>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2">
                    <a:moveTo>
                      <a:pt x="6" y="6"/>
                    </a:moveTo>
                    <a:lnTo>
                      <a:pt x="11" y="12"/>
                    </a:lnTo>
                    <a:lnTo>
                      <a:pt x="11" y="6"/>
                    </a:lnTo>
                    <a:lnTo>
                      <a:pt x="6" y="6"/>
                    </a:lnTo>
                    <a:lnTo>
                      <a:pt x="0" y="0"/>
                    </a:lnTo>
                    <a:lnTo>
                      <a:pt x="0" y="6"/>
                    </a:lnTo>
                    <a:lnTo>
                      <a:pt x="6" y="6"/>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1" name="Line 149"/>
              <p:cNvSpPr>
                <a:spLocks noChangeShapeType="1"/>
              </p:cNvSpPr>
              <p:nvPr/>
            </p:nvSpPr>
            <p:spPr bwMode="auto">
              <a:xfrm flipH="1">
                <a:off x="96" y="1493"/>
                <a:ext cx="63" cy="1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2" name="Freeform 150"/>
              <p:cNvSpPr>
                <a:spLocks noChangeArrowheads="1"/>
              </p:cNvSpPr>
              <p:nvPr/>
            </p:nvSpPr>
            <p:spPr bwMode="auto">
              <a:xfrm rot="18240000" flipH="1">
                <a:off x="161" y="1454"/>
                <a:ext cx="5" cy="6"/>
              </a:xfrm>
              <a:custGeom>
                <a:avLst/>
                <a:gdLst>
                  <a:gd name="T0" fmla="*/ 0 w 12"/>
                  <a:gd name="T1" fmla="*/ 1 h 12"/>
                  <a:gd name="T2" fmla="*/ 0 w 12"/>
                  <a:gd name="T3" fmla="*/ 1 h 12"/>
                  <a:gd name="T4" fmla="*/ 0 w 12"/>
                  <a:gd name="T5" fmla="*/ 0 h 12"/>
                  <a:gd name="T6" fmla="*/ 0 w 12"/>
                  <a:gd name="T7" fmla="*/ 1 h 12"/>
                  <a:gd name="T8" fmla="*/ 0 w 12"/>
                  <a:gd name="T9" fmla="*/ 1 h 12"/>
                  <a:gd name="T10" fmla="*/ 0 w 12"/>
                  <a:gd name="T11" fmla="*/ 1 h 12"/>
                  <a:gd name="T12" fmla="*/ 0 w 12"/>
                  <a:gd name="T13" fmla="*/ 1 h 12"/>
                  <a:gd name="T14" fmla="*/ 0 60000 65536"/>
                  <a:gd name="T15" fmla="*/ 0 60000 65536"/>
                  <a:gd name="T16" fmla="*/ 0 60000 65536"/>
                  <a:gd name="T17" fmla="*/ 0 60000 65536"/>
                  <a:gd name="T18" fmla="*/ 0 60000 65536"/>
                  <a:gd name="T19" fmla="*/ 0 60000 65536"/>
                  <a:gd name="T20" fmla="*/ 0 60000 65536"/>
                  <a:gd name="T21" fmla="*/ 0 w 12"/>
                  <a:gd name="T22" fmla="*/ 0 h 12"/>
                  <a:gd name="T23" fmla="*/ 12 w 12"/>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12">
                    <a:moveTo>
                      <a:pt x="6" y="6"/>
                    </a:moveTo>
                    <a:lnTo>
                      <a:pt x="12" y="6"/>
                    </a:lnTo>
                    <a:lnTo>
                      <a:pt x="12" y="0"/>
                    </a:lnTo>
                    <a:lnTo>
                      <a:pt x="6" y="6"/>
                    </a:lnTo>
                    <a:lnTo>
                      <a:pt x="0" y="6"/>
                    </a:lnTo>
                    <a:lnTo>
                      <a:pt x="0" y="12"/>
                    </a:lnTo>
                    <a:lnTo>
                      <a:pt x="6" y="6"/>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3" name="Line 151"/>
              <p:cNvSpPr>
                <a:spLocks noChangeShapeType="1"/>
              </p:cNvSpPr>
              <p:nvPr/>
            </p:nvSpPr>
            <p:spPr bwMode="auto">
              <a:xfrm flipH="1">
                <a:off x="241" y="1593"/>
                <a:ext cx="8" cy="1"/>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4" name="Line 152"/>
              <p:cNvSpPr>
                <a:spLocks noChangeShapeType="1"/>
              </p:cNvSpPr>
              <p:nvPr/>
            </p:nvSpPr>
            <p:spPr bwMode="auto">
              <a:xfrm>
                <a:off x="192" y="1480"/>
                <a:ext cx="6" cy="1"/>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5" name="Line 153"/>
              <p:cNvSpPr>
                <a:spLocks noChangeShapeType="1"/>
              </p:cNvSpPr>
              <p:nvPr/>
            </p:nvSpPr>
            <p:spPr bwMode="auto">
              <a:xfrm>
                <a:off x="191" y="1486"/>
                <a:ext cx="7" cy="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6" name="Line 154"/>
              <p:cNvSpPr>
                <a:spLocks noChangeShapeType="1"/>
              </p:cNvSpPr>
              <p:nvPr/>
            </p:nvSpPr>
            <p:spPr bwMode="auto">
              <a:xfrm>
                <a:off x="190" y="1488"/>
                <a:ext cx="9" cy="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7" name="Freeform 155"/>
              <p:cNvSpPr>
                <a:spLocks noChangeArrowheads="1"/>
              </p:cNvSpPr>
              <p:nvPr/>
            </p:nvSpPr>
            <p:spPr bwMode="auto">
              <a:xfrm rot="18240000" flipH="1">
                <a:off x="184" y="1605"/>
                <a:ext cx="5" cy="5"/>
              </a:xfrm>
              <a:custGeom>
                <a:avLst/>
                <a:gdLst>
                  <a:gd name="T0" fmla="*/ 0 w 12"/>
                  <a:gd name="T1" fmla="*/ 0 h 11"/>
                  <a:gd name="T2" fmla="*/ 0 w 12"/>
                  <a:gd name="T3" fmla="*/ 0 h 11"/>
                  <a:gd name="T4" fmla="*/ 0 w 12"/>
                  <a:gd name="T5" fmla="*/ 0 h 11"/>
                  <a:gd name="T6" fmla="*/ 0 w 12"/>
                  <a:gd name="T7" fmla="*/ 0 h 11"/>
                  <a:gd name="T8" fmla="*/ 0 w 12"/>
                  <a:gd name="T9" fmla="*/ 0 h 11"/>
                  <a:gd name="T10" fmla="*/ 0 w 12"/>
                  <a:gd name="T11" fmla="*/ 0 h 11"/>
                  <a:gd name="T12" fmla="*/ 0 w 12"/>
                  <a:gd name="T13" fmla="*/ 0 h 11"/>
                  <a:gd name="T14" fmla="*/ 0 60000 65536"/>
                  <a:gd name="T15" fmla="*/ 0 60000 65536"/>
                  <a:gd name="T16" fmla="*/ 0 60000 65536"/>
                  <a:gd name="T17" fmla="*/ 0 60000 65536"/>
                  <a:gd name="T18" fmla="*/ 0 60000 65536"/>
                  <a:gd name="T19" fmla="*/ 0 60000 65536"/>
                  <a:gd name="T20" fmla="*/ 0 60000 65536"/>
                  <a:gd name="T21" fmla="*/ 0 w 12"/>
                  <a:gd name="T22" fmla="*/ 0 h 11"/>
                  <a:gd name="T23" fmla="*/ 12 w 12"/>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11">
                    <a:moveTo>
                      <a:pt x="6" y="6"/>
                    </a:moveTo>
                    <a:lnTo>
                      <a:pt x="12" y="6"/>
                    </a:lnTo>
                    <a:lnTo>
                      <a:pt x="12" y="0"/>
                    </a:lnTo>
                    <a:lnTo>
                      <a:pt x="6" y="6"/>
                    </a:lnTo>
                    <a:lnTo>
                      <a:pt x="0" y="6"/>
                    </a:lnTo>
                    <a:lnTo>
                      <a:pt x="0" y="11"/>
                    </a:lnTo>
                    <a:lnTo>
                      <a:pt x="6" y="6"/>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8" name="Freeform 156"/>
              <p:cNvSpPr>
                <a:spLocks noChangeArrowheads="1"/>
              </p:cNvSpPr>
              <p:nvPr/>
            </p:nvSpPr>
            <p:spPr bwMode="auto">
              <a:xfrm rot="18240000" flipH="1">
                <a:off x="241" y="1593"/>
                <a:ext cx="7" cy="6"/>
              </a:xfrm>
              <a:custGeom>
                <a:avLst/>
                <a:gdLst>
                  <a:gd name="T0" fmla="*/ 0 w 18"/>
                  <a:gd name="T1" fmla="*/ 1 h 12"/>
                  <a:gd name="T2" fmla="*/ 0 w 18"/>
                  <a:gd name="T3" fmla="*/ 1 h 12"/>
                  <a:gd name="T4" fmla="*/ 0 w 18"/>
                  <a:gd name="T5" fmla="*/ 0 h 12"/>
                  <a:gd name="T6" fmla="*/ 0 w 18"/>
                  <a:gd name="T7" fmla="*/ 1 h 12"/>
                  <a:gd name="T8" fmla="*/ 0 w 18"/>
                  <a:gd name="T9" fmla="*/ 1 h 12"/>
                  <a:gd name="T10" fmla="*/ 0 w 18"/>
                  <a:gd name="T11" fmla="*/ 1 h 12"/>
                  <a:gd name="T12" fmla="*/ 0 w 18"/>
                  <a:gd name="T13" fmla="*/ 1 h 12"/>
                  <a:gd name="T14" fmla="*/ 0 60000 65536"/>
                  <a:gd name="T15" fmla="*/ 0 60000 65536"/>
                  <a:gd name="T16" fmla="*/ 0 60000 65536"/>
                  <a:gd name="T17" fmla="*/ 0 60000 65536"/>
                  <a:gd name="T18" fmla="*/ 0 60000 65536"/>
                  <a:gd name="T19" fmla="*/ 0 60000 65536"/>
                  <a:gd name="T20" fmla="*/ 0 60000 65536"/>
                  <a:gd name="T21" fmla="*/ 0 w 18"/>
                  <a:gd name="T22" fmla="*/ 0 h 12"/>
                  <a:gd name="T23" fmla="*/ 18 w 1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12">
                    <a:moveTo>
                      <a:pt x="12" y="6"/>
                    </a:moveTo>
                    <a:lnTo>
                      <a:pt x="18" y="6"/>
                    </a:lnTo>
                    <a:lnTo>
                      <a:pt x="12" y="0"/>
                    </a:lnTo>
                    <a:lnTo>
                      <a:pt x="6" y="6"/>
                    </a:lnTo>
                    <a:lnTo>
                      <a:pt x="0" y="6"/>
                    </a:lnTo>
                    <a:lnTo>
                      <a:pt x="6" y="12"/>
                    </a:lnTo>
                    <a:lnTo>
                      <a:pt x="12" y="6"/>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709" name="Freeform 157"/>
              <p:cNvSpPr>
                <a:spLocks noChangeArrowheads="1"/>
              </p:cNvSpPr>
              <p:nvPr/>
            </p:nvSpPr>
            <p:spPr bwMode="auto">
              <a:xfrm rot="18240000" flipH="1">
                <a:off x="145" y="1590"/>
                <a:ext cx="7" cy="6"/>
              </a:xfrm>
              <a:custGeom>
                <a:avLst/>
                <a:gdLst>
                  <a:gd name="T0" fmla="*/ 0 w 17"/>
                  <a:gd name="T1" fmla="*/ 1 h 12"/>
                  <a:gd name="T2" fmla="*/ 0 w 17"/>
                  <a:gd name="T3" fmla="*/ 0 h 12"/>
                  <a:gd name="T4" fmla="*/ 0 w 17"/>
                  <a:gd name="T5" fmla="*/ 0 h 12"/>
                  <a:gd name="T6" fmla="*/ 0 w 17"/>
                  <a:gd name="T7" fmla="*/ 1 h 12"/>
                  <a:gd name="T8" fmla="*/ 0 w 17"/>
                  <a:gd name="T9" fmla="*/ 1 h 12"/>
                  <a:gd name="T10" fmla="*/ 0 w 17"/>
                  <a:gd name="T11" fmla="*/ 1 h 12"/>
                  <a:gd name="T12" fmla="*/ 0 w 17"/>
                  <a:gd name="T13" fmla="*/ 1 h 12"/>
                  <a:gd name="T14" fmla="*/ 0 60000 65536"/>
                  <a:gd name="T15" fmla="*/ 0 60000 65536"/>
                  <a:gd name="T16" fmla="*/ 0 60000 65536"/>
                  <a:gd name="T17" fmla="*/ 0 60000 65536"/>
                  <a:gd name="T18" fmla="*/ 0 60000 65536"/>
                  <a:gd name="T19" fmla="*/ 0 60000 65536"/>
                  <a:gd name="T20" fmla="*/ 0 60000 65536"/>
                  <a:gd name="T21" fmla="*/ 0 w 17"/>
                  <a:gd name="T22" fmla="*/ 0 h 12"/>
                  <a:gd name="T23" fmla="*/ 17 w 17"/>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2">
                    <a:moveTo>
                      <a:pt x="6" y="6"/>
                    </a:moveTo>
                    <a:lnTo>
                      <a:pt x="17" y="0"/>
                    </a:lnTo>
                    <a:lnTo>
                      <a:pt x="11" y="0"/>
                    </a:lnTo>
                    <a:lnTo>
                      <a:pt x="6" y="6"/>
                    </a:lnTo>
                    <a:lnTo>
                      <a:pt x="0" y="6"/>
                    </a:lnTo>
                    <a:lnTo>
                      <a:pt x="6" y="12"/>
                    </a:lnTo>
                    <a:lnTo>
                      <a:pt x="6" y="6"/>
                    </a:lnTo>
                    <a:close/>
                  </a:path>
                </a:pathLst>
              </a:custGeom>
              <a:solidFill>
                <a:srgbClr val="000000"/>
              </a:solidFill>
              <a:ln w="936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6399" name="Group 158"/>
            <p:cNvGrpSpPr>
              <a:grpSpLocks/>
            </p:cNvGrpSpPr>
            <p:nvPr/>
          </p:nvGrpSpPr>
          <p:grpSpPr bwMode="auto">
            <a:xfrm>
              <a:off x="7219295" y="3560763"/>
              <a:ext cx="1142893" cy="768350"/>
              <a:chOff x="4464" y="1673"/>
              <a:chExt cx="720" cy="484"/>
            </a:xfrm>
          </p:grpSpPr>
          <p:sp>
            <p:nvSpPr>
              <p:cNvPr id="16432" name="Freeform 159"/>
              <p:cNvSpPr>
                <a:spLocks noChangeArrowheads="1"/>
              </p:cNvSpPr>
              <p:nvPr/>
            </p:nvSpPr>
            <p:spPr bwMode="auto">
              <a:xfrm>
                <a:off x="4464" y="1885"/>
                <a:ext cx="259" cy="272"/>
              </a:xfrm>
              <a:custGeom>
                <a:avLst/>
                <a:gdLst>
                  <a:gd name="T0" fmla="*/ 0 w 1082"/>
                  <a:gd name="T1" fmla="*/ 0 h 1746"/>
                  <a:gd name="T2" fmla="*/ 0 w 1082"/>
                  <a:gd name="T3" fmla="*/ 0 h 1746"/>
                  <a:gd name="T4" fmla="*/ 0 w 1082"/>
                  <a:gd name="T5" fmla="*/ 0 h 1746"/>
                  <a:gd name="T6" fmla="*/ 0 w 1082"/>
                  <a:gd name="T7" fmla="*/ 0 h 1746"/>
                  <a:gd name="T8" fmla="*/ 0 60000 65536"/>
                  <a:gd name="T9" fmla="*/ 0 60000 65536"/>
                  <a:gd name="T10" fmla="*/ 0 60000 65536"/>
                  <a:gd name="T11" fmla="*/ 0 60000 65536"/>
                  <a:gd name="T12" fmla="*/ 0 w 1082"/>
                  <a:gd name="T13" fmla="*/ 0 h 1746"/>
                  <a:gd name="T14" fmla="*/ 1082 w 1082"/>
                  <a:gd name="T15" fmla="*/ 1746 h 1746"/>
                </a:gdLst>
                <a:ahLst/>
                <a:cxnLst>
                  <a:cxn ang="T8">
                    <a:pos x="T0" y="T1"/>
                  </a:cxn>
                  <a:cxn ang="T9">
                    <a:pos x="T2" y="T3"/>
                  </a:cxn>
                  <a:cxn ang="T10">
                    <a:pos x="T4" y="T5"/>
                  </a:cxn>
                  <a:cxn ang="T11">
                    <a:pos x="T6" y="T7"/>
                  </a:cxn>
                </a:cxnLst>
                <a:rect l="T12" t="T13" r="T14" b="T15"/>
                <a:pathLst>
                  <a:path w="1082" h="1746">
                    <a:moveTo>
                      <a:pt x="468" y="0"/>
                    </a:moveTo>
                    <a:lnTo>
                      <a:pt x="0" y="1458"/>
                    </a:lnTo>
                    <a:lnTo>
                      <a:pt x="1082" y="1746"/>
                    </a:lnTo>
                    <a:lnTo>
                      <a:pt x="904" y="32"/>
                    </a:lnTo>
                  </a:path>
                </a:pathLst>
              </a:custGeom>
              <a:noFill/>
              <a:ln w="468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33" name="Freeform 160"/>
              <p:cNvSpPr>
                <a:spLocks noChangeArrowheads="1"/>
              </p:cNvSpPr>
              <p:nvPr/>
            </p:nvSpPr>
            <p:spPr bwMode="auto">
              <a:xfrm>
                <a:off x="4716" y="1868"/>
                <a:ext cx="216" cy="212"/>
              </a:xfrm>
              <a:custGeom>
                <a:avLst/>
                <a:gdLst>
                  <a:gd name="T0" fmla="*/ 0 w 911"/>
                  <a:gd name="T1" fmla="*/ 0 h 1361"/>
                  <a:gd name="T2" fmla="*/ 0 w 911"/>
                  <a:gd name="T3" fmla="*/ 0 h 1361"/>
                  <a:gd name="T4" fmla="*/ 0 w 911"/>
                  <a:gd name="T5" fmla="*/ 0 h 1361"/>
                  <a:gd name="T6" fmla="*/ 0 w 911"/>
                  <a:gd name="T7" fmla="*/ 0 h 1361"/>
                  <a:gd name="T8" fmla="*/ 0 60000 65536"/>
                  <a:gd name="T9" fmla="*/ 0 60000 65536"/>
                  <a:gd name="T10" fmla="*/ 0 60000 65536"/>
                  <a:gd name="T11" fmla="*/ 0 60000 65536"/>
                  <a:gd name="T12" fmla="*/ 0 w 911"/>
                  <a:gd name="T13" fmla="*/ 0 h 1361"/>
                  <a:gd name="T14" fmla="*/ 911 w 911"/>
                  <a:gd name="T15" fmla="*/ 1361 h 1361"/>
                </a:gdLst>
                <a:ahLst/>
                <a:cxnLst>
                  <a:cxn ang="T8">
                    <a:pos x="T0" y="T1"/>
                  </a:cxn>
                  <a:cxn ang="T9">
                    <a:pos x="T2" y="T3"/>
                  </a:cxn>
                  <a:cxn ang="T10">
                    <a:pos x="T4" y="T5"/>
                  </a:cxn>
                  <a:cxn ang="T11">
                    <a:pos x="T6" y="T7"/>
                  </a:cxn>
                </a:cxnLst>
                <a:rect l="T12" t="T13" r="T14" b="T15"/>
                <a:pathLst>
                  <a:path w="911" h="1361">
                    <a:moveTo>
                      <a:pt x="306" y="24"/>
                    </a:moveTo>
                    <a:lnTo>
                      <a:pt x="0" y="1241"/>
                    </a:lnTo>
                    <a:lnTo>
                      <a:pt x="911" y="1361"/>
                    </a:lnTo>
                    <a:lnTo>
                      <a:pt x="677" y="0"/>
                    </a:lnTo>
                  </a:path>
                </a:pathLst>
              </a:custGeom>
              <a:noFill/>
              <a:ln w="468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nvGrpSpPr>
              <p:cNvPr id="16434" name="Group 161"/>
              <p:cNvGrpSpPr>
                <a:grpSpLocks/>
              </p:cNvGrpSpPr>
              <p:nvPr/>
            </p:nvGrpSpPr>
            <p:grpSpPr bwMode="auto">
              <a:xfrm>
                <a:off x="4464" y="1826"/>
                <a:ext cx="607" cy="86"/>
                <a:chOff x="4464" y="1826"/>
                <a:chExt cx="607" cy="86"/>
              </a:xfrm>
            </p:grpSpPr>
            <p:sp>
              <p:nvSpPr>
                <p:cNvPr id="16571" name="Freeform 162"/>
                <p:cNvSpPr>
                  <a:spLocks noChangeArrowheads="1"/>
                </p:cNvSpPr>
                <p:nvPr/>
              </p:nvSpPr>
              <p:spPr bwMode="auto">
                <a:xfrm>
                  <a:off x="4464" y="1826"/>
                  <a:ext cx="608" cy="73"/>
                </a:xfrm>
                <a:custGeom>
                  <a:avLst/>
                  <a:gdLst>
                    <a:gd name="T0" fmla="*/ 0 w 2559"/>
                    <a:gd name="T1" fmla="*/ 0 h 481"/>
                    <a:gd name="T2" fmla="*/ 0 w 2559"/>
                    <a:gd name="T3" fmla="*/ 0 h 481"/>
                    <a:gd name="T4" fmla="*/ 0 w 2559"/>
                    <a:gd name="T5" fmla="*/ 0 h 481"/>
                    <a:gd name="T6" fmla="*/ 0 w 2559"/>
                    <a:gd name="T7" fmla="*/ 0 h 481"/>
                    <a:gd name="T8" fmla="*/ 0 w 2559"/>
                    <a:gd name="T9" fmla="*/ 0 h 481"/>
                    <a:gd name="T10" fmla="*/ 0 60000 65536"/>
                    <a:gd name="T11" fmla="*/ 0 60000 65536"/>
                    <a:gd name="T12" fmla="*/ 0 60000 65536"/>
                    <a:gd name="T13" fmla="*/ 0 60000 65536"/>
                    <a:gd name="T14" fmla="*/ 0 60000 65536"/>
                    <a:gd name="T15" fmla="*/ 0 w 2559"/>
                    <a:gd name="T16" fmla="*/ 0 h 481"/>
                    <a:gd name="T17" fmla="*/ 2559 w 2559"/>
                    <a:gd name="T18" fmla="*/ 481 h 481"/>
                  </a:gdLst>
                  <a:ahLst/>
                  <a:cxnLst>
                    <a:cxn ang="T10">
                      <a:pos x="T0" y="T1"/>
                    </a:cxn>
                    <a:cxn ang="T11">
                      <a:pos x="T2" y="T3"/>
                    </a:cxn>
                    <a:cxn ang="T12">
                      <a:pos x="T4" y="T5"/>
                    </a:cxn>
                    <a:cxn ang="T13">
                      <a:pos x="T6" y="T7"/>
                    </a:cxn>
                    <a:cxn ang="T14">
                      <a:pos x="T8" y="T9"/>
                    </a:cxn>
                  </a:cxnLst>
                  <a:rect l="T15" t="T16" r="T17" b="T18"/>
                  <a:pathLst>
                    <a:path w="2559" h="481">
                      <a:moveTo>
                        <a:pt x="0" y="249"/>
                      </a:moveTo>
                      <a:lnTo>
                        <a:pt x="1614" y="481"/>
                      </a:lnTo>
                      <a:lnTo>
                        <a:pt x="2559" y="120"/>
                      </a:lnTo>
                      <a:lnTo>
                        <a:pt x="1348" y="0"/>
                      </a:lnTo>
                      <a:lnTo>
                        <a:pt x="0" y="249"/>
                      </a:lnTo>
                      <a:close/>
                    </a:path>
                  </a:pathLst>
                </a:custGeom>
                <a:solidFill>
                  <a:srgbClr val="FFFFFF"/>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72" name="Freeform 163"/>
                <p:cNvSpPr>
                  <a:spLocks noChangeArrowheads="1"/>
                </p:cNvSpPr>
                <p:nvPr/>
              </p:nvSpPr>
              <p:spPr bwMode="auto">
                <a:xfrm>
                  <a:off x="4468" y="1866"/>
                  <a:ext cx="382" cy="47"/>
                </a:xfrm>
                <a:custGeom>
                  <a:avLst/>
                  <a:gdLst>
                    <a:gd name="T0" fmla="*/ 0 w 1608"/>
                    <a:gd name="T1" fmla="*/ 0 h 311"/>
                    <a:gd name="T2" fmla="*/ 0 w 1608"/>
                    <a:gd name="T3" fmla="*/ 0 h 311"/>
                    <a:gd name="T4" fmla="*/ 0 w 1608"/>
                    <a:gd name="T5" fmla="*/ 0 h 311"/>
                    <a:gd name="T6" fmla="*/ 0 w 1608"/>
                    <a:gd name="T7" fmla="*/ 0 h 311"/>
                    <a:gd name="T8" fmla="*/ 0 w 1608"/>
                    <a:gd name="T9" fmla="*/ 0 h 311"/>
                    <a:gd name="T10" fmla="*/ 0 60000 65536"/>
                    <a:gd name="T11" fmla="*/ 0 60000 65536"/>
                    <a:gd name="T12" fmla="*/ 0 60000 65536"/>
                    <a:gd name="T13" fmla="*/ 0 60000 65536"/>
                    <a:gd name="T14" fmla="*/ 0 60000 65536"/>
                    <a:gd name="T15" fmla="*/ 0 w 1608"/>
                    <a:gd name="T16" fmla="*/ 0 h 311"/>
                    <a:gd name="T17" fmla="*/ 1608 w 1608"/>
                    <a:gd name="T18" fmla="*/ 311 h 311"/>
                  </a:gdLst>
                  <a:ahLst/>
                  <a:cxnLst>
                    <a:cxn ang="T10">
                      <a:pos x="T0" y="T1"/>
                    </a:cxn>
                    <a:cxn ang="T11">
                      <a:pos x="T2" y="T3"/>
                    </a:cxn>
                    <a:cxn ang="T12">
                      <a:pos x="T4" y="T5"/>
                    </a:cxn>
                    <a:cxn ang="T13">
                      <a:pos x="T6" y="T7"/>
                    </a:cxn>
                    <a:cxn ang="T14">
                      <a:pos x="T8" y="T9"/>
                    </a:cxn>
                  </a:cxnLst>
                  <a:rect l="T15" t="T16" r="T17" b="T18"/>
                  <a:pathLst>
                    <a:path w="1608" h="311">
                      <a:moveTo>
                        <a:pt x="0" y="0"/>
                      </a:moveTo>
                      <a:lnTo>
                        <a:pt x="1608" y="231"/>
                      </a:lnTo>
                      <a:lnTo>
                        <a:pt x="1608" y="311"/>
                      </a:lnTo>
                      <a:lnTo>
                        <a:pt x="0" y="81"/>
                      </a:lnTo>
                      <a:lnTo>
                        <a:pt x="0" y="0"/>
                      </a:lnTo>
                      <a:close/>
                    </a:path>
                  </a:pathLst>
                </a:custGeom>
                <a:solidFill>
                  <a:srgbClr val="E0E0E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73" name="Freeform 164"/>
                <p:cNvSpPr>
                  <a:spLocks noChangeArrowheads="1"/>
                </p:cNvSpPr>
                <p:nvPr/>
              </p:nvSpPr>
              <p:spPr bwMode="auto">
                <a:xfrm>
                  <a:off x="4850" y="1845"/>
                  <a:ext cx="222" cy="68"/>
                </a:xfrm>
                <a:custGeom>
                  <a:avLst/>
                  <a:gdLst>
                    <a:gd name="T0" fmla="*/ 0 w 945"/>
                    <a:gd name="T1" fmla="*/ 0 h 441"/>
                    <a:gd name="T2" fmla="*/ 0 w 945"/>
                    <a:gd name="T3" fmla="*/ 0 h 441"/>
                    <a:gd name="T4" fmla="*/ 0 w 945"/>
                    <a:gd name="T5" fmla="*/ 0 h 441"/>
                    <a:gd name="T6" fmla="*/ 0 w 945"/>
                    <a:gd name="T7" fmla="*/ 0 h 441"/>
                    <a:gd name="T8" fmla="*/ 0 w 945"/>
                    <a:gd name="T9" fmla="*/ 0 h 441"/>
                    <a:gd name="T10" fmla="*/ 0 60000 65536"/>
                    <a:gd name="T11" fmla="*/ 0 60000 65536"/>
                    <a:gd name="T12" fmla="*/ 0 60000 65536"/>
                    <a:gd name="T13" fmla="*/ 0 60000 65536"/>
                    <a:gd name="T14" fmla="*/ 0 60000 65536"/>
                    <a:gd name="T15" fmla="*/ 0 w 945"/>
                    <a:gd name="T16" fmla="*/ 0 h 441"/>
                    <a:gd name="T17" fmla="*/ 945 w 945"/>
                    <a:gd name="T18" fmla="*/ 441 h 441"/>
                  </a:gdLst>
                  <a:ahLst/>
                  <a:cxnLst>
                    <a:cxn ang="T10">
                      <a:pos x="T0" y="T1"/>
                    </a:cxn>
                    <a:cxn ang="T11">
                      <a:pos x="T2" y="T3"/>
                    </a:cxn>
                    <a:cxn ang="T12">
                      <a:pos x="T4" y="T5"/>
                    </a:cxn>
                    <a:cxn ang="T13">
                      <a:pos x="T6" y="T7"/>
                    </a:cxn>
                    <a:cxn ang="T14">
                      <a:pos x="T8" y="T9"/>
                    </a:cxn>
                  </a:cxnLst>
                  <a:rect l="T15" t="T16" r="T17" b="T18"/>
                  <a:pathLst>
                    <a:path w="945" h="441">
                      <a:moveTo>
                        <a:pt x="0" y="441"/>
                      </a:moveTo>
                      <a:lnTo>
                        <a:pt x="0" y="361"/>
                      </a:lnTo>
                      <a:lnTo>
                        <a:pt x="945" y="0"/>
                      </a:lnTo>
                      <a:lnTo>
                        <a:pt x="945" y="57"/>
                      </a:lnTo>
                      <a:lnTo>
                        <a:pt x="0" y="441"/>
                      </a:lnTo>
                      <a:close/>
                    </a:path>
                  </a:pathLst>
                </a:custGeom>
                <a:solidFill>
                  <a:srgbClr val="C0C0C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6435" name="Group 165"/>
              <p:cNvGrpSpPr>
                <a:grpSpLocks/>
              </p:cNvGrpSpPr>
              <p:nvPr/>
            </p:nvGrpSpPr>
            <p:grpSpPr bwMode="auto">
              <a:xfrm>
                <a:off x="4563" y="1673"/>
                <a:ext cx="621" cy="484"/>
                <a:chOff x="4563" y="1673"/>
                <a:chExt cx="621" cy="484"/>
              </a:xfrm>
            </p:grpSpPr>
            <p:grpSp>
              <p:nvGrpSpPr>
                <p:cNvPr id="16436" name="Group 166"/>
                <p:cNvGrpSpPr>
                  <a:grpSpLocks/>
                </p:cNvGrpSpPr>
                <p:nvPr/>
              </p:nvGrpSpPr>
              <p:grpSpPr bwMode="auto">
                <a:xfrm>
                  <a:off x="4563" y="1699"/>
                  <a:ext cx="419" cy="191"/>
                  <a:chOff x="4563" y="1699"/>
                  <a:chExt cx="419" cy="191"/>
                </a:xfrm>
              </p:grpSpPr>
              <p:grpSp>
                <p:nvGrpSpPr>
                  <p:cNvPr id="16520" name="Group 167"/>
                  <p:cNvGrpSpPr>
                    <a:grpSpLocks/>
                  </p:cNvGrpSpPr>
                  <p:nvPr/>
                </p:nvGrpSpPr>
                <p:grpSpPr bwMode="auto">
                  <a:xfrm>
                    <a:off x="4563" y="1699"/>
                    <a:ext cx="322" cy="172"/>
                    <a:chOff x="4563" y="1699"/>
                    <a:chExt cx="322" cy="172"/>
                  </a:xfrm>
                </p:grpSpPr>
                <p:grpSp>
                  <p:nvGrpSpPr>
                    <p:cNvPr id="16553" name="Group 168"/>
                    <p:cNvGrpSpPr>
                      <a:grpSpLocks/>
                    </p:cNvGrpSpPr>
                    <p:nvPr/>
                  </p:nvGrpSpPr>
                  <p:grpSpPr bwMode="auto">
                    <a:xfrm>
                      <a:off x="4563" y="1699"/>
                      <a:ext cx="322" cy="172"/>
                      <a:chOff x="4563" y="1699"/>
                      <a:chExt cx="322" cy="172"/>
                    </a:xfrm>
                  </p:grpSpPr>
                  <p:grpSp>
                    <p:nvGrpSpPr>
                      <p:cNvPr id="16562" name="Group 169"/>
                      <p:cNvGrpSpPr>
                        <a:grpSpLocks/>
                      </p:cNvGrpSpPr>
                      <p:nvPr/>
                    </p:nvGrpSpPr>
                    <p:grpSpPr bwMode="auto">
                      <a:xfrm>
                        <a:off x="4563" y="1796"/>
                        <a:ext cx="322" cy="75"/>
                        <a:chOff x="4563" y="1796"/>
                        <a:chExt cx="322" cy="75"/>
                      </a:xfrm>
                    </p:grpSpPr>
                    <p:sp>
                      <p:nvSpPr>
                        <p:cNvPr id="16568" name="Freeform 170"/>
                        <p:cNvSpPr>
                          <a:spLocks noChangeArrowheads="1"/>
                        </p:cNvSpPr>
                        <p:nvPr/>
                      </p:nvSpPr>
                      <p:spPr bwMode="auto">
                        <a:xfrm>
                          <a:off x="4702" y="1796"/>
                          <a:ext cx="184" cy="76"/>
                        </a:xfrm>
                        <a:custGeom>
                          <a:avLst/>
                          <a:gdLst>
                            <a:gd name="T0" fmla="*/ 0 w 790"/>
                            <a:gd name="T1" fmla="*/ 0 h 489"/>
                            <a:gd name="T2" fmla="*/ 0 w 790"/>
                            <a:gd name="T3" fmla="*/ 0 h 489"/>
                            <a:gd name="T4" fmla="*/ 0 w 790"/>
                            <a:gd name="T5" fmla="*/ 0 h 489"/>
                            <a:gd name="T6" fmla="*/ 0 w 790"/>
                            <a:gd name="T7" fmla="*/ 0 h 489"/>
                            <a:gd name="T8" fmla="*/ 0 w 790"/>
                            <a:gd name="T9" fmla="*/ 0 h 489"/>
                            <a:gd name="T10" fmla="*/ 0 60000 65536"/>
                            <a:gd name="T11" fmla="*/ 0 60000 65536"/>
                            <a:gd name="T12" fmla="*/ 0 60000 65536"/>
                            <a:gd name="T13" fmla="*/ 0 60000 65536"/>
                            <a:gd name="T14" fmla="*/ 0 60000 65536"/>
                            <a:gd name="T15" fmla="*/ 0 w 790"/>
                            <a:gd name="T16" fmla="*/ 0 h 489"/>
                            <a:gd name="T17" fmla="*/ 790 w 790"/>
                            <a:gd name="T18" fmla="*/ 489 h 489"/>
                          </a:gdLst>
                          <a:ahLst/>
                          <a:cxnLst>
                            <a:cxn ang="T10">
                              <a:pos x="T0" y="T1"/>
                            </a:cxn>
                            <a:cxn ang="T11">
                              <a:pos x="T2" y="T3"/>
                            </a:cxn>
                            <a:cxn ang="T12">
                              <a:pos x="T4" y="T5"/>
                            </a:cxn>
                            <a:cxn ang="T13">
                              <a:pos x="T6" y="T7"/>
                            </a:cxn>
                            <a:cxn ang="T14">
                              <a:pos x="T8" y="T9"/>
                            </a:cxn>
                          </a:cxnLst>
                          <a:rect l="T15" t="T16" r="T17" b="T18"/>
                          <a:pathLst>
                            <a:path w="790" h="489">
                              <a:moveTo>
                                <a:pt x="0" y="149"/>
                              </a:moveTo>
                              <a:lnTo>
                                <a:pt x="0" y="489"/>
                              </a:lnTo>
                              <a:lnTo>
                                <a:pt x="790" y="238"/>
                              </a:lnTo>
                              <a:lnTo>
                                <a:pt x="790" y="0"/>
                              </a:lnTo>
                              <a:lnTo>
                                <a:pt x="0" y="149"/>
                              </a:lnTo>
                              <a:close/>
                            </a:path>
                          </a:pathLst>
                        </a:custGeom>
                        <a:solidFill>
                          <a:srgbClr val="A0A0A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69" name="Freeform 171"/>
                        <p:cNvSpPr>
                          <a:spLocks noChangeArrowheads="1"/>
                        </p:cNvSpPr>
                        <p:nvPr/>
                      </p:nvSpPr>
                      <p:spPr bwMode="auto">
                        <a:xfrm>
                          <a:off x="4563" y="1814"/>
                          <a:ext cx="139" cy="57"/>
                        </a:xfrm>
                        <a:custGeom>
                          <a:avLst/>
                          <a:gdLst>
                            <a:gd name="T0" fmla="*/ 0 w 587"/>
                            <a:gd name="T1" fmla="*/ 0 h 373"/>
                            <a:gd name="T2" fmla="*/ 0 w 587"/>
                            <a:gd name="T3" fmla="*/ 0 h 373"/>
                            <a:gd name="T4" fmla="*/ 0 w 587"/>
                            <a:gd name="T5" fmla="*/ 0 h 373"/>
                            <a:gd name="T6" fmla="*/ 0 w 587"/>
                            <a:gd name="T7" fmla="*/ 0 h 373"/>
                            <a:gd name="T8" fmla="*/ 0 w 587"/>
                            <a:gd name="T9" fmla="*/ 0 h 373"/>
                            <a:gd name="T10" fmla="*/ 0 60000 65536"/>
                            <a:gd name="T11" fmla="*/ 0 60000 65536"/>
                            <a:gd name="T12" fmla="*/ 0 60000 65536"/>
                            <a:gd name="T13" fmla="*/ 0 60000 65536"/>
                            <a:gd name="T14" fmla="*/ 0 60000 65536"/>
                            <a:gd name="T15" fmla="*/ 0 w 587"/>
                            <a:gd name="T16" fmla="*/ 0 h 373"/>
                            <a:gd name="T17" fmla="*/ 587 w 587"/>
                            <a:gd name="T18" fmla="*/ 373 h 373"/>
                          </a:gdLst>
                          <a:ahLst/>
                          <a:cxnLst>
                            <a:cxn ang="T10">
                              <a:pos x="T0" y="T1"/>
                            </a:cxn>
                            <a:cxn ang="T11">
                              <a:pos x="T2" y="T3"/>
                            </a:cxn>
                            <a:cxn ang="T12">
                              <a:pos x="T4" y="T5"/>
                            </a:cxn>
                            <a:cxn ang="T13">
                              <a:pos x="T6" y="T7"/>
                            </a:cxn>
                            <a:cxn ang="T14">
                              <a:pos x="T8" y="T9"/>
                            </a:cxn>
                          </a:cxnLst>
                          <a:rect l="T15" t="T16" r="T17" b="T18"/>
                          <a:pathLst>
                            <a:path w="587" h="373">
                              <a:moveTo>
                                <a:pt x="587" y="33"/>
                              </a:moveTo>
                              <a:lnTo>
                                <a:pt x="587" y="373"/>
                              </a:lnTo>
                              <a:lnTo>
                                <a:pt x="0" y="289"/>
                              </a:lnTo>
                              <a:lnTo>
                                <a:pt x="0" y="0"/>
                              </a:lnTo>
                              <a:lnTo>
                                <a:pt x="587" y="33"/>
                              </a:lnTo>
                              <a:close/>
                            </a:path>
                          </a:pathLst>
                        </a:custGeom>
                        <a:solidFill>
                          <a:srgbClr val="80808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70" name="Freeform 172"/>
                        <p:cNvSpPr>
                          <a:spLocks noChangeArrowheads="1"/>
                        </p:cNvSpPr>
                        <p:nvPr/>
                      </p:nvSpPr>
                      <p:spPr bwMode="auto">
                        <a:xfrm>
                          <a:off x="4563" y="1796"/>
                          <a:ext cx="323" cy="24"/>
                        </a:xfrm>
                        <a:custGeom>
                          <a:avLst/>
                          <a:gdLst>
                            <a:gd name="T0" fmla="*/ 0 w 1377"/>
                            <a:gd name="T1" fmla="*/ 0 h 149"/>
                            <a:gd name="T2" fmla="*/ 0 w 1377"/>
                            <a:gd name="T3" fmla="*/ 0 h 149"/>
                            <a:gd name="T4" fmla="*/ 0 w 1377"/>
                            <a:gd name="T5" fmla="*/ 0 h 149"/>
                            <a:gd name="T6" fmla="*/ 0 w 1377"/>
                            <a:gd name="T7" fmla="*/ 0 h 149"/>
                            <a:gd name="T8" fmla="*/ 0 w 1377"/>
                            <a:gd name="T9" fmla="*/ 0 h 149"/>
                            <a:gd name="T10" fmla="*/ 0 60000 65536"/>
                            <a:gd name="T11" fmla="*/ 0 60000 65536"/>
                            <a:gd name="T12" fmla="*/ 0 60000 65536"/>
                            <a:gd name="T13" fmla="*/ 0 60000 65536"/>
                            <a:gd name="T14" fmla="*/ 0 60000 65536"/>
                            <a:gd name="T15" fmla="*/ 0 w 1377"/>
                            <a:gd name="T16" fmla="*/ 0 h 149"/>
                            <a:gd name="T17" fmla="*/ 1377 w 1377"/>
                            <a:gd name="T18" fmla="*/ 149 h 149"/>
                          </a:gdLst>
                          <a:ahLst/>
                          <a:cxnLst>
                            <a:cxn ang="T10">
                              <a:pos x="T0" y="T1"/>
                            </a:cxn>
                            <a:cxn ang="T11">
                              <a:pos x="T2" y="T3"/>
                            </a:cxn>
                            <a:cxn ang="T12">
                              <a:pos x="T4" y="T5"/>
                            </a:cxn>
                            <a:cxn ang="T13">
                              <a:pos x="T6" y="T7"/>
                            </a:cxn>
                            <a:cxn ang="T14">
                              <a:pos x="T8" y="T9"/>
                            </a:cxn>
                          </a:cxnLst>
                          <a:rect l="T15" t="T16" r="T17" b="T18"/>
                          <a:pathLst>
                            <a:path w="1377" h="149">
                              <a:moveTo>
                                <a:pt x="0" y="116"/>
                              </a:moveTo>
                              <a:lnTo>
                                <a:pt x="593" y="149"/>
                              </a:lnTo>
                              <a:lnTo>
                                <a:pt x="1377" y="0"/>
                              </a:lnTo>
                              <a:lnTo>
                                <a:pt x="800" y="0"/>
                              </a:lnTo>
                              <a:lnTo>
                                <a:pt x="0" y="116"/>
                              </a:lnTo>
                              <a:close/>
                            </a:path>
                          </a:pathLst>
                        </a:custGeom>
                        <a:solidFill>
                          <a:srgbClr val="C0C0C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sp>
                    <p:nvSpPr>
                      <p:cNvPr id="16563" name="Freeform 173"/>
                      <p:cNvSpPr>
                        <a:spLocks noChangeArrowheads="1"/>
                      </p:cNvSpPr>
                      <p:nvPr/>
                    </p:nvSpPr>
                    <p:spPr bwMode="auto">
                      <a:xfrm>
                        <a:off x="4669" y="1791"/>
                        <a:ext cx="115" cy="21"/>
                      </a:xfrm>
                      <a:custGeom>
                        <a:avLst/>
                        <a:gdLst>
                          <a:gd name="T0" fmla="*/ 0 w 499"/>
                          <a:gd name="T1" fmla="*/ 0 h 139"/>
                          <a:gd name="T2" fmla="*/ 0 w 499"/>
                          <a:gd name="T3" fmla="*/ 0 h 139"/>
                          <a:gd name="T4" fmla="*/ 0 w 499"/>
                          <a:gd name="T5" fmla="*/ 0 h 139"/>
                          <a:gd name="T6" fmla="*/ 0 w 499"/>
                          <a:gd name="T7" fmla="*/ 0 h 139"/>
                          <a:gd name="T8" fmla="*/ 0 w 499"/>
                          <a:gd name="T9" fmla="*/ 0 h 139"/>
                          <a:gd name="T10" fmla="*/ 0 w 499"/>
                          <a:gd name="T11" fmla="*/ 0 h 139"/>
                          <a:gd name="T12" fmla="*/ 0 60000 65536"/>
                          <a:gd name="T13" fmla="*/ 0 60000 65536"/>
                          <a:gd name="T14" fmla="*/ 0 60000 65536"/>
                          <a:gd name="T15" fmla="*/ 0 60000 65536"/>
                          <a:gd name="T16" fmla="*/ 0 60000 65536"/>
                          <a:gd name="T17" fmla="*/ 0 60000 65536"/>
                          <a:gd name="T18" fmla="*/ 0 w 499"/>
                          <a:gd name="T19" fmla="*/ 0 h 139"/>
                          <a:gd name="T20" fmla="*/ 499 w 499"/>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499" h="139">
                            <a:moveTo>
                              <a:pt x="0" y="79"/>
                            </a:moveTo>
                            <a:lnTo>
                              <a:pt x="0" y="124"/>
                            </a:lnTo>
                            <a:lnTo>
                              <a:pt x="233" y="139"/>
                            </a:lnTo>
                            <a:lnTo>
                              <a:pt x="499" y="89"/>
                            </a:lnTo>
                            <a:lnTo>
                              <a:pt x="499" y="0"/>
                            </a:lnTo>
                            <a:lnTo>
                              <a:pt x="0" y="79"/>
                            </a:lnTo>
                            <a:close/>
                          </a:path>
                        </a:pathLst>
                      </a:custGeom>
                      <a:solidFill>
                        <a:srgbClr val="60606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nvGrpSpPr>
                      <p:cNvPr id="16564" name="Group 174"/>
                      <p:cNvGrpSpPr>
                        <a:grpSpLocks/>
                      </p:cNvGrpSpPr>
                      <p:nvPr/>
                    </p:nvGrpSpPr>
                    <p:grpSpPr bwMode="auto">
                      <a:xfrm>
                        <a:off x="4586" y="1699"/>
                        <a:ext cx="262" cy="106"/>
                        <a:chOff x="4586" y="1699"/>
                        <a:chExt cx="262" cy="106"/>
                      </a:xfrm>
                    </p:grpSpPr>
                    <p:sp>
                      <p:nvSpPr>
                        <p:cNvPr id="16565" name="Freeform 175"/>
                        <p:cNvSpPr>
                          <a:spLocks noChangeArrowheads="1"/>
                        </p:cNvSpPr>
                        <p:nvPr/>
                      </p:nvSpPr>
                      <p:spPr bwMode="auto">
                        <a:xfrm>
                          <a:off x="4698" y="1699"/>
                          <a:ext cx="151" cy="104"/>
                        </a:xfrm>
                        <a:custGeom>
                          <a:avLst/>
                          <a:gdLst>
                            <a:gd name="T0" fmla="*/ 0 w 638"/>
                            <a:gd name="T1" fmla="*/ 0 h 682"/>
                            <a:gd name="T2" fmla="*/ 0 w 638"/>
                            <a:gd name="T3" fmla="*/ 0 h 682"/>
                            <a:gd name="T4" fmla="*/ 0 w 638"/>
                            <a:gd name="T5" fmla="*/ 0 h 682"/>
                            <a:gd name="T6" fmla="*/ 0 w 638"/>
                            <a:gd name="T7" fmla="*/ 0 h 682"/>
                            <a:gd name="T8" fmla="*/ 0 w 638"/>
                            <a:gd name="T9" fmla="*/ 0 h 682"/>
                            <a:gd name="T10" fmla="*/ 0 60000 65536"/>
                            <a:gd name="T11" fmla="*/ 0 60000 65536"/>
                            <a:gd name="T12" fmla="*/ 0 60000 65536"/>
                            <a:gd name="T13" fmla="*/ 0 60000 65536"/>
                            <a:gd name="T14" fmla="*/ 0 60000 65536"/>
                            <a:gd name="T15" fmla="*/ 0 w 638"/>
                            <a:gd name="T16" fmla="*/ 0 h 682"/>
                            <a:gd name="T17" fmla="*/ 638 w 638"/>
                            <a:gd name="T18" fmla="*/ 682 h 682"/>
                          </a:gdLst>
                          <a:ahLst/>
                          <a:cxnLst>
                            <a:cxn ang="T10">
                              <a:pos x="T0" y="T1"/>
                            </a:cxn>
                            <a:cxn ang="T11">
                              <a:pos x="T2" y="T3"/>
                            </a:cxn>
                            <a:cxn ang="T12">
                              <a:pos x="T4" y="T5"/>
                            </a:cxn>
                            <a:cxn ang="T13">
                              <a:pos x="T6" y="T7"/>
                            </a:cxn>
                            <a:cxn ang="T14">
                              <a:pos x="T8" y="T9"/>
                            </a:cxn>
                          </a:cxnLst>
                          <a:rect l="T15" t="T16" r="T17" b="T18"/>
                          <a:pathLst>
                            <a:path w="638" h="682">
                              <a:moveTo>
                                <a:pt x="90" y="682"/>
                              </a:moveTo>
                              <a:lnTo>
                                <a:pt x="0" y="22"/>
                              </a:lnTo>
                              <a:lnTo>
                                <a:pt x="549" y="0"/>
                              </a:lnTo>
                              <a:lnTo>
                                <a:pt x="638" y="588"/>
                              </a:lnTo>
                              <a:lnTo>
                                <a:pt x="90" y="682"/>
                              </a:lnTo>
                              <a:close/>
                            </a:path>
                          </a:pathLst>
                        </a:custGeom>
                        <a:solidFill>
                          <a:srgbClr val="A0A0A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66" name="Freeform 176"/>
                        <p:cNvSpPr>
                          <a:spLocks noChangeArrowheads="1"/>
                        </p:cNvSpPr>
                        <p:nvPr/>
                      </p:nvSpPr>
                      <p:spPr bwMode="auto">
                        <a:xfrm>
                          <a:off x="4586" y="1701"/>
                          <a:ext cx="135" cy="105"/>
                        </a:xfrm>
                        <a:custGeom>
                          <a:avLst/>
                          <a:gdLst>
                            <a:gd name="T0" fmla="*/ 0 w 566"/>
                            <a:gd name="T1" fmla="*/ 0 h 678"/>
                            <a:gd name="T2" fmla="*/ 0 w 566"/>
                            <a:gd name="T3" fmla="*/ 0 h 678"/>
                            <a:gd name="T4" fmla="*/ 0 w 566"/>
                            <a:gd name="T5" fmla="*/ 0 h 678"/>
                            <a:gd name="T6" fmla="*/ 0 w 566"/>
                            <a:gd name="T7" fmla="*/ 0 h 678"/>
                            <a:gd name="T8" fmla="*/ 0 w 566"/>
                            <a:gd name="T9" fmla="*/ 0 h 678"/>
                            <a:gd name="T10" fmla="*/ 0 60000 65536"/>
                            <a:gd name="T11" fmla="*/ 0 60000 65536"/>
                            <a:gd name="T12" fmla="*/ 0 60000 65536"/>
                            <a:gd name="T13" fmla="*/ 0 60000 65536"/>
                            <a:gd name="T14" fmla="*/ 0 60000 65536"/>
                            <a:gd name="T15" fmla="*/ 0 w 566"/>
                            <a:gd name="T16" fmla="*/ 0 h 678"/>
                            <a:gd name="T17" fmla="*/ 566 w 566"/>
                            <a:gd name="T18" fmla="*/ 678 h 678"/>
                          </a:gdLst>
                          <a:ahLst/>
                          <a:cxnLst>
                            <a:cxn ang="T10">
                              <a:pos x="T0" y="T1"/>
                            </a:cxn>
                            <a:cxn ang="T11">
                              <a:pos x="T2" y="T3"/>
                            </a:cxn>
                            <a:cxn ang="T12">
                              <a:pos x="T4" y="T5"/>
                            </a:cxn>
                            <a:cxn ang="T13">
                              <a:pos x="T6" y="T7"/>
                            </a:cxn>
                            <a:cxn ang="T14">
                              <a:pos x="T8" y="T9"/>
                            </a:cxn>
                          </a:cxnLst>
                          <a:rect l="T15" t="T16" r="T17" b="T18"/>
                          <a:pathLst>
                            <a:path w="566" h="678">
                              <a:moveTo>
                                <a:pt x="476" y="0"/>
                              </a:moveTo>
                              <a:lnTo>
                                <a:pt x="0" y="151"/>
                              </a:lnTo>
                              <a:lnTo>
                                <a:pt x="67" y="678"/>
                              </a:lnTo>
                              <a:lnTo>
                                <a:pt x="566" y="661"/>
                              </a:lnTo>
                              <a:lnTo>
                                <a:pt x="476" y="0"/>
                              </a:lnTo>
                              <a:close/>
                            </a:path>
                          </a:pathLst>
                        </a:custGeom>
                        <a:solidFill>
                          <a:srgbClr val="80808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67" name="Freeform 177"/>
                        <p:cNvSpPr>
                          <a:spLocks noChangeArrowheads="1"/>
                        </p:cNvSpPr>
                        <p:nvPr/>
                      </p:nvSpPr>
                      <p:spPr bwMode="auto">
                        <a:xfrm>
                          <a:off x="4725" y="1710"/>
                          <a:ext cx="109" cy="78"/>
                        </a:xfrm>
                        <a:custGeom>
                          <a:avLst/>
                          <a:gdLst>
                            <a:gd name="T0" fmla="*/ 0 w 458"/>
                            <a:gd name="T1" fmla="*/ 0 h 514"/>
                            <a:gd name="T2" fmla="*/ 0 w 458"/>
                            <a:gd name="T3" fmla="*/ 0 h 514"/>
                            <a:gd name="T4" fmla="*/ 0 w 458"/>
                            <a:gd name="T5" fmla="*/ 0 h 514"/>
                            <a:gd name="T6" fmla="*/ 0 w 458"/>
                            <a:gd name="T7" fmla="*/ 0 h 514"/>
                            <a:gd name="T8" fmla="*/ 0 w 458"/>
                            <a:gd name="T9" fmla="*/ 0 h 514"/>
                            <a:gd name="T10" fmla="*/ 0 60000 65536"/>
                            <a:gd name="T11" fmla="*/ 0 60000 65536"/>
                            <a:gd name="T12" fmla="*/ 0 60000 65536"/>
                            <a:gd name="T13" fmla="*/ 0 60000 65536"/>
                            <a:gd name="T14" fmla="*/ 0 60000 65536"/>
                            <a:gd name="T15" fmla="*/ 0 w 458"/>
                            <a:gd name="T16" fmla="*/ 0 h 514"/>
                            <a:gd name="T17" fmla="*/ 458 w 458"/>
                            <a:gd name="T18" fmla="*/ 514 h 514"/>
                          </a:gdLst>
                          <a:ahLst/>
                          <a:cxnLst>
                            <a:cxn ang="T10">
                              <a:pos x="T0" y="T1"/>
                            </a:cxn>
                            <a:cxn ang="T11">
                              <a:pos x="T2" y="T3"/>
                            </a:cxn>
                            <a:cxn ang="T12">
                              <a:pos x="T4" y="T5"/>
                            </a:cxn>
                            <a:cxn ang="T13">
                              <a:pos x="T6" y="T7"/>
                            </a:cxn>
                            <a:cxn ang="T14">
                              <a:pos x="T8" y="T9"/>
                            </a:cxn>
                          </a:cxnLst>
                          <a:rect l="T15" t="T16" r="T17" b="T18"/>
                          <a:pathLst>
                            <a:path w="458" h="514">
                              <a:moveTo>
                                <a:pt x="0" y="23"/>
                              </a:moveTo>
                              <a:lnTo>
                                <a:pt x="64" y="514"/>
                              </a:lnTo>
                              <a:lnTo>
                                <a:pt x="458" y="456"/>
                              </a:lnTo>
                              <a:lnTo>
                                <a:pt x="390" y="0"/>
                              </a:lnTo>
                              <a:lnTo>
                                <a:pt x="0" y="23"/>
                              </a:lnTo>
                              <a:close/>
                            </a:path>
                          </a:pathLst>
                        </a:custGeom>
                        <a:solidFill>
                          <a:srgbClr val="00C0C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grpSp>
                  <p:nvGrpSpPr>
                    <p:cNvPr id="16554" name="Group 178"/>
                    <p:cNvGrpSpPr>
                      <a:grpSpLocks/>
                    </p:cNvGrpSpPr>
                    <p:nvPr/>
                  </p:nvGrpSpPr>
                  <p:grpSpPr bwMode="auto">
                    <a:xfrm>
                      <a:off x="4769" y="1804"/>
                      <a:ext cx="105" cy="48"/>
                      <a:chOff x="4769" y="1804"/>
                      <a:chExt cx="105" cy="48"/>
                    </a:xfrm>
                  </p:grpSpPr>
                  <p:sp>
                    <p:nvSpPr>
                      <p:cNvPr id="16555" name="Freeform 179"/>
                      <p:cNvSpPr>
                        <a:spLocks noChangeArrowheads="1"/>
                      </p:cNvSpPr>
                      <p:nvPr/>
                    </p:nvSpPr>
                    <p:spPr bwMode="auto">
                      <a:xfrm>
                        <a:off x="4769" y="1804"/>
                        <a:ext cx="105" cy="49"/>
                      </a:xfrm>
                      <a:custGeom>
                        <a:avLst/>
                        <a:gdLst>
                          <a:gd name="T0" fmla="*/ 0 w 448"/>
                          <a:gd name="T1" fmla="*/ 0 h 319"/>
                          <a:gd name="T2" fmla="*/ 0 w 448"/>
                          <a:gd name="T3" fmla="*/ 0 h 319"/>
                          <a:gd name="T4" fmla="*/ 0 w 448"/>
                          <a:gd name="T5" fmla="*/ 0 h 319"/>
                          <a:gd name="T6" fmla="*/ 0 w 448"/>
                          <a:gd name="T7" fmla="*/ 0 h 319"/>
                          <a:gd name="T8" fmla="*/ 0 w 448"/>
                          <a:gd name="T9" fmla="*/ 0 h 319"/>
                          <a:gd name="T10" fmla="*/ 0 60000 65536"/>
                          <a:gd name="T11" fmla="*/ 0 60000 65536"/>
                          <a:gd name="T12" fmla="*/ 0 60000 65536"/>
                          <a:gd name="T13" fmla="*/ 0 60000 65536"/>
                          <a:gd name="T14" fmla="*/ 0 60000 65536"/>
                          <a:gd name="T15" fmla="*/ 0 w 448"/>
                          <a:gd name="T16" fmla="*/ 0 h 319"/>
                          <a:gd name="T17" fmla="*/ 448 w 448"/>
                          <a:gd name="T18" fmla="*/ 319 h 319"/>
                        </a:gdLst>
                        <a:ahLst/>
                        <a:cxnLst>
                          <a:cxn ang="T10">
                            <a:pos x="T0" y="T1"/>
                          </a:cxn>
                          <a:cxn ang="T11">
                            <a:pos x="T2" y="T3"/>
                          </a:cxn>
                          <a:cxn ang="T12">
                            <a:pos x="T4" y="T5"/>
                          </a:cxn>
                          <a:cxn ang="T13">
                            <a:pos x="T6" y="T7"/>
                          </a:cxn>
                          <a:cxn ang="T14">
                            <a:pos x="T8" y="T9"/>
                          </a:cxn>
                        </a:cxnLst>
                        <a:rect l="T15" t="T16" r="T17" b="T18"/>
                        <a:pathLst>
                          <a:path w="448" h="319">
                            <a:moveTo>
                              <a:pt x="448" y="0"/>
                            </a:moveTo>
                            <a:lnTo>
                              <a:pt x="0" y="95"/>
                            </a:lnTo>
                            <a:lnTo>
                              <a:pt x="0" y="319"/>
                            </a:lnTo>
                            <a:lnTo>
                              <a:pt x="448" y="179"/>
                            </a:lnTo>
                            <a:lnTo>
                              <a:pt x="448" y="0"/>
                            </a:lnTo>
                            <a:close/>
                          </a:path>
                        </a:pathLst>
                      </a:custGeom>
                      <a:solidFill>
                        <a:srgbClr val="40404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56" name="Line 180"/>
                      <p:cNvSpPr>
                        <a:spLocks noChangeShapeType="1"/>
                      </p:cNvSpPr>
                      <p:nvPr/>
                    </p:nvSpPr>
                    <p:spPr bwMode="auto">
                      <a:xfrm flipV="1">
                        <a:off x="4837" y="1812"/>
                        <a:ext cx="27" cy="9"/>
                      </a:xfrm>
                      <a:prstGeom prst="line">
                        <a:avLst/>
                      </a:prstGeom>
                      <a:noFill/>
                      <a:ln w="324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57" name="Line 181"/>
                      <p:cNvSpPr>
                        <a:spLocks noChangeShapeType="1"/>
                      </p:cNvSpPr>
                      <p:nvPr/>
                    </p:nvSpPr>
                    <p:spPr bwMode="auto">
                      <a:xfrm flipH="1">
                        <a:off x="4786" y="1822"/>
                        <a:ext cx="37" cy="5"/>
                      </a:xfrm>
                      <a:prstGeom prst="line">
                        <a:avLst/>
                      </a:prstGeom>
                      <a:noFill/>
                      <a:ln w="324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58" name="Line 182"/>
                      <p:cNvSpPr>
                        <a:spLocks noChangeShapeType="1"/>
                      </p:cNvSpPr>
                      <p:nvPr/>
                    </p:nvSpPr>
                    <p:spPr bwMode="auto">
                      <a:xfrm>
                        <a:off x="4831" y="1809"/>
                        <a:ext cx="3" cy="31"/>
                      </a:xfrm>
                      <a:prstGeom prst="line">
                        <a:avLst/>
                      </a:prstGeom>
                      <a:noFill/>
                      <a:ln w="144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59" name="Line 183"/>
                      <p:cNvSpPr>
                        <a:spLocks noChangeShapeType="1"/>
                      </p:cNvSpPr>
                      <p:nvPr/>
                    </p:nvSpPr>
                    <p:spPr bwMode="auto">
                      <a:xfrm>
                        <a:off x="4778" y="1817"/>
                        <a:ext cx="3" cy="34"/>
                      </a:xfrm>
                      <a:prstGeom prst="line">
                        <a:avLst/>
                      </a:prstGeom>
                      <a:noFill/>
                      <a:ln w="144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60" name="Line 184"/>
                      <p:cNvSpPr>
                        <a:spLocks noChangeShapeType="1"/>
                      </p:cNvSpPr>
                      <p:nvPr/>
                    </p:nvSpPr>
                    <p:spPr bwMode="auto">
                      <a:xfrm flipH="1">
                        <a:off x="4777" y="1817"/>
                        <a:ext cx="99" cy="16"/>
                      </a:xfrm>
                      <a:prstGeom prst="line">
                        <a:avLst/>
                      </a:prstGeom>
                      <a:noFill/>
                      <a:ln w="144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61" name="Line 185"/>
                      <p:cNvSpPr>
                        <a:spLocks noChangeShapeType="1"/>
                      </p:cNvSpPr>
                      <p:nvPr/>
                    </p:nvSpPr>
                    <p:spPr bwMode="auto">
                      <a:xfrm flipV="1">
                        <a:off x="4778" y="1810"/>
                        <a:ext cx="95" cy="17"/>
                      </a:xfrm>
                      <a:prstGeom prst="line">
                        <a:avLst/>
                      </a:prstGeom>
                      <a:noFill/>
                      <a:ln w="1440">
                        <a:solidFill>
                          <a:srgbClr val="00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grpSp>
                <p:nvGrpSpPr>
                  <p:cNvPr id="16521" name="Group 186"/>
                  <p:cNvGrpSpPr>
                    <a:grpSpLocks/>
                  </p:cNvGrpSpPr>
                  <p:nvPr/>
                </p:nvGrpSpPr>
                <p:grpSpPr bwMode="auto">
                  <a:xfrm>
                    <a:off x="4729" y="1804"/>
                    <a:ext cx="253" cy="86"/>
                    <a:chOff x="4729" y="1804"/>
                    <a:chExt cx="253" cy="86"/>
                  </a:xfrm>
                </p:grpSpPr>
                <p:grpSp>
                  <p:nvGrpSpPr>
                    <p:cNvPr id="16522" name="Group 187"/>
                    <p:cNvGrpSpPr>
                      <a:grpSpLocks/>
                    </p:cNvGrpSpPr>
                    <p:nvPr/>
                  </p:nvGrpSpPr>
                  <p:grpSpPr bwMode="auto">
                    <a:xfrm>
                      <a:off x="4746" y="1852"/>
                      <a:ext cx="40" cy="17"/>
                      <a:chOff x="4746" y="1852"/>
                      <a:chExt cx="40" cy="17"/>
                    </a:xfrm>
                  </p:grpSpPr>
                  <p:sp>
                    <p:nvSpPr>
                      <p:cNvPr id="16551" name="Freeform 188"/>
                      <p:cNvSpPr>
                        <a:spLocks noChangeArrowheads="1"/>
                      </p:cNvSpPr>
                      <p:nvPr/>
                    </p:nvSpPr>
                    <p:spPr bwMode="auto">
                      <a:xfrm>
                        <a:off x="4746" y="1852"/>
                        <a:ext cx="13" cy="18"/>
                      </a:xfrm>
                      <a:custGeom>
                        <a:avLst/>
                        <a:gdLst>
                          <a:gd name="T0" fmla="*/ 0 w 50"/>
                          <a:gd name="T1" fmla="*/ 0 h 129"/>
                          <a:gd name="T2" fmla="*/ 0 w 50"/>
                          <a:gd name="T3" fmla="*/ 0 h 129"/>
                          <a:gd name="T4" fmla="*/ 0 w 50"/>
                          <a:gd name="T5" fmla="*/ 0 h 129"/>
                          <a:gd name="T6" fmla="*/ 0 w 50"/>
                          <a:gd name="T7" fmla="*/ 0 h 129"/>
                          <a:gd name="T8" fmla="*/ 0 w 50"/>
                          <a:gd name="T9" fmla="*/ 0 h 129"/>
                          <a:gd name="T10" fmla="*/ 0 60000 65536"/>
                          <a:gd name="T11" fmla="*/ 0 60000 65536"/>
                          <a:gd name="T12" fmla="*/ 0 60000 65536"/>
                          <a:gd name="T13" fmla="*/ 0 60000 65536"/>
                          <a:gd name="T14" fmla="*/ 0 60000 65536"/>
                          <a:gd name="T15" fmla="*/ 0 w 50"/>
                          <a:gd name="T16" fmla="*/ 0 h 129"/>
                          <a:gd name="T17" fmla="*/ 50 w 50"/>
                          <a:gd name="T18" fmla="*/ 129 h 129"/>
                        </a:gdLst>
                        <a:ahLst/>
                        <a:cxnLst>
                          <a:cxn ang="T10">
                            <a:pos x="T0" y="T1"/>
                          </a:cxn>
                          <a:cxn ang="T11">
                            <a:pos x="T2" y="T3"/>
                          </a:cxn>
                          <a:cxn ang="T12">
                            <a:pos x="T4" y="T5"/>
                          </a:cxn>
                          <a:cxn ang="T13">
                            <a:pos x="T6" y="T7"/>
                          </a:cxn>
                          <a:cxn ang="T14">
                            <a:pos x="T8" y="T9"/>
                          </a:cxn>
                        </a:cxnLst>
                        <a:rect l="T15" t="T16" r="T17" b="T18"/>
                        <a:pathLst>
                          <a:path w="50" h="129">
                            <a:moveTo>
                              <a:pt x="15" y="0"/>
                            </a:moveTo>
                            <a:lnTo>
                              <a:pt x="0" y="121"/>
                            </a:lnTo>
                            <a:lnTo>
                              <a:pt x="36" y="129"/>
                            </a:lnTo>
                            <a:lnTo>
                              <a:pt x="50" y="6"/>
                            </a:lnTo>
                            <a:lnTo>
                              <a:pt x="15" y="0"/>
                            </a:lnTo>
                            <a:close/>
                          </a:path>
                        </a:pathLst>
                      </a:custGeom>
                      <a:solidFill>
                        <a:srgbClr val="60606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52" name="Freeform 189"/>
                      <p:cNvSpPr>
                        <a:spLocks noChangeArrowheads="1"/>
                      </p:cNvSpPr>
                      <p:nvPr/>
                    </p:nvSpPr>
                    <p:spPr bwMode="auto">
                      <a:xfrm>
                        <a:off x="4755" y="1854"/>
                        <a:ext cx="32" cy="16"/>
                      </a:xfrm>
                      <a:custGeom>
                        <a:avLst/>
                        <a:gdLst>
                          <a:gd name="T0" fmla="*/ 0 w 138"/>
                          <a:gd name="T1" fmla="*/ 0 h 112"/>
                          <a:gd name="T2" fmla="*/ 0 w 138"/>
                          <a:gd name="T3" fmla="*/ 0 h 112"/>
                          <a:gd name="T4" fmla="*/ 0 w 138"/>
                          <a:gd name="T5" fmla="*/ 0 h 112"/>
                          <a:gd name="T6" fmla="*/ 0 w 138"/>
                          <a:gd name="T7" fmla="*/ 0 h 112"/>
                          <a:gd name="T8" fmla="*/ 0 w 138"/>
                          <a:gd name="T9" fmla="*/ 0 h 112"/>
                          <a:gd name="T10" fmla="*/ 0 w 138"/>
                          <a:gd name="T11" fmla="*/ 0 h 112"/>
                          <a:gd name="T12" fmla="*/ 0 w 138"/>
                          <a:gd name="T13" fmla="*/ 0 h 112"/>
                          <a:gd name="T14" fmla="*/ 0 60000 65536"/>
                          <a:gd name="T15" fmla="*/ 0 60000 65536"/>
                          <a:gd name="T16" fmla="*/ 0 60000 65536"/>
                          <a:gd name="T17" fmla="*/ 0 60000 65536"/>
                          <a:gd name="T18" fmla="*/ 0 60000 65536"/>
                          <a:gd name="T19" fmla="*/ 0 60000 65536"/>
                          <a:gd name="T20" fmla="*/ 0 60000 65536"/>
                          <a:gd name="T21" fmla="*/ 0 w 138"/>
                          <a:gd name="T22" fmla="*/ 0 h 112"/>
                          <a:gd name="T23" fmla="*/ 138 w 138"/>
                          <a:gd name="T24" fmla="*/ 112 h 1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8" h="112">
                            <a:moveTo>
                              <a:pt x="12" y="4"/>
                            </a:moveTo>
                            <a:lnTo>
                              <a:pt x="0" y="112"/>
                            </a:lnTo>
                            <a:lnTo>
                              <a:pt x="138" y="56"/>
                            </a:lnTo>
                            <a:lnTo>
                              <a:pt x="84" y="39"/>
                            </a:lnTo>
                            <a:lnTo>
                              <a:pt x="35" y="64"/>
                            </a:lnTo>
                            <a:lnTo>
                              <a:pt x="50" y="0"/>
                            </a:lnTo>
                            <a:lnTo>
                              <a:pt x="12" y="4"/>
                            </a:lnTo>
                            <a:close/>
                          </a:path>
                        </a:pathLst>
                      </a:custGeom>
                      <a:solidFill>
                        <a:srgbClr val="40404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6523" name="Group 190"/>
                    <p:cNvGrpSpPr>
                      <a:grpSpLocks/>
                    </p:cNvGrpSpPr>
                    <p:nvPr/>
                  </p:nvGrpSpPr>
                  <p:grpSpPr bwMode="auto">
                    <a:xfrm>
                      <a:off x="4729" y="1804"/>
                      <a:ext cx="253" cy="86"/>
                      <a:chOff x="4729" y="1804"/>
                      <a:chExt cx="253" cy="86"/>
                    </a:xfrm>
                  </p:grpSpPr>
                  <p:sp>
                    <p:nvSpPr>
                      <p:cNvPr id="16524" name="Freeform 191"/>
                      <p:cNvSpPr>
                        <a:spLocks noChangeArrowheads="1"/>
                      </p:cNvSpPr>
                      <p:nvPr/>
                    </p:nvSpPr>
                    <p:spPr bwMode="auto">
                      <a:xfrm>
                        <a:off x="4736" y="1804"/>
                        <a:ext cx="247" cy="76"/>
                      </a:xfrm>
                      <a:custGeom>
                        <a:avLst/>
                        <a:gdLst>
                          <a:gd name="T0" fmla="*/ 0 w 1052"/>
                          <a:gd name="T1" fmla="*/ 0 h 484"/>
                          <a:gd name="T2" fmla="*/ 0 w 1052"/>
                          <a:gd name="T3" fmla="*/ 0 h 484"/>
                          <a:gd name="T4" fmla="*/ 0 w 1052"/>
                          <a:gd name="T5" fmla="*/ 0 h 484"/>
                          <a:gd name="T6" fmla="*/ 0 w 1052"/>
                          <a:gd name="T7" fmla="*/ 0 h 484"/>
                          <a:gd name="T8" fmla="*/ 0 w 1052"/>
                          <a:gd name="T9" fmla="*/ 0 h 484"/>
                          <a:gd name="T10" fmla="*/ 0 60000 65536"/>
                          <a:gd name="T11" fmla="*/ 0 60000 65536"/>
                          <a:gd name="T12" fmla="*/ 0 60000 65536"/>
                          <a:gd name="T13" fmla="*/ 0 60000 65536"/>
                          <a:gd name="T14" fmla="*/ 0 60000 65536"/>
                          <a:gd name="T15" fmla="*/ 0 w 1052"/>
                          <a:gd name="T16" fmla="*/ 0 h 484"/>
                          <a:gd name="T17" fmla="*/ 1052 w 1052"/>
                          <a:gd name="T18" fmla="*/ 484 h 484"/>
                        </a:gdLst>
                        <a:ahLst/>
                        <a:cxnLst>
                          <a:cxn ang="T10">
                            <a:pos x="T0" y="T1"/>
                          </a:cxn>
                          <a:cxn ang="T11">
                            <a:pos x="T2" y="T3"/>
                          </a:cxn>
                          <a:cxn ang="T12">
                            <a:pos x="T4" y="T5"/>
                          </a:cxn>
                          <a:cxn ang="T13">
                            <a:pos x="T6" y="T7"/>
                          </a:cxn>
                          <a:cxn ang="T14">
                            <a:pos x="T8" y="T9"/>
                          </a:cxn>
                        </a:cxnLst>
                        <a:rect l="T15" t="T16" r="T17" b="T18"/>
                        <a:pathLst>
                          <a:path w="1052" h="484">
                            <a:moveTo>
                              <a:pt x="0" y="205"/>
                            </a:moveTo>
                            <a:lnTo>
                              <a:pt x="505" y="484"/>
                            </a:lnTo>
                            <a:lnTo>
                              <a:pt x="1052" y="211"/>
                            </a:lnTo>
                            <a:lnTo>
                              <a:pt x="633" y="0"/>
                            </a:lnTo>
                            <a:lnTo>
                              <a:pt x="0" y="205"/>
                            </a:lnTo>
                            <a:close/>
                          </a:path>
                        </a:pathLst>
                      </a:custGeom>
                      <a:solidFill>
                        <a:srgbClr val="80808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25" name="Freeform 192"/>
                      <p:cNvSpPr>
                        <a:spLocks noChangeArrowheads="1"/>
                      </p:cNvSpPr>
                      <p:nvPr/>
                    </p:nvSpPr>
                    <p:spPr bwMode="auto">
                      <a:xfrm>
                        <a:off x="4729" y="1836"/>
                        <a:ext cx="125" cy="53"/>
                      </a:xfrm>
                      <a:custGeom>
                        <a:avLst/>
                        <a:gdLst>
                          <a:gd name="T0" fmla="*/ 0 w 527"/>
                          <a:gd name="T1" fmla="*/ 0 h 342"/>
                          <a:gd name="T2" fmla="*/ 0 w 527"/>
                          <a:gd name="T3" fmla="*/ 0 h 342"/>
                          <a:gd name="T4" fmla="*/ 0 w 527"/>
                          <a:gd name="T5" fmla="*/ 0 h 342"/>
                          <a:gd name="T6" fmla="*/ 0 w 527"/>
                          <a:gd name="T7" fmla="*/ 0 h 342"/>
                          <a:gd name="T8" fmla="*/ 0 w 527"/>
                          <a:gd name="T9" fmla="*/ 0 h 342"/>
                          <a:gd name="T10" fmla="*/ 0 60000 65536"/>
                          <a:gd name="T11" fmla="*/ 0 60000 65536"/>
                          <a:gd name="T12" fmla="*/ 0 60000 65536"/>
                          <a:gd name="T13" fmla="*/ 0 60000 65536"/>
                          <a:gd name="T14" fmla="*/ 0 60000 65536"/>
                          <a:gd name="T15" fmla="*/ 0 w 527"/>
                          <a:gd name="T16" fmla="*/ 0 h 342"/>
                          <a:gd name="T17" fmla="*/ 527 w 527"/>
                          <a:gd name="T18" fmla="*/ 342 h 342"/>
                        </a:gdLst>
                        <a:ahLst/>
                        <a:cxnLst>
                          <a:cxn ang="T10">
                            <a:pos x="T0" y="T1"/>
                          </a:cxn>
                          <a:cxn ang="T11">
                            <a:pos x="T2" y="T3"/>
                          </a:cxn>
                          <a:cxn ang="T12">
                            <a:pos x="T4" y="T5"/>
                          </a:cxn>
                          <a:cxn ang="T13">
                            <a:pos x="T6" y="T7"/>
                          </a:cxn>
                          <a:cxn ang="T14">
                            <a:pos x="T8" y="T9"/>
                          </a:cxn>
                        </a:cxnLst>
                        <a:rect l="T15" t="T16" r="T17" b="T18"/>
                        <a:pathLst>
                          <a:path w="527" h="342">
                            <a:moveTo>
                              <a:pt x="18" y="0"/>
                            </a:moveTo>
                            <a:lnTo>
                              <a:pt x="527" y="283"/>
                            </a:lnTo>
                            <a:lnTo>
                              <a:pt x="512" y="342"/>
                            </a:lnTo>
                            <a:lnTo>
                              <a:pt x="0" y="54"/>
                            </a:lnTo>
                            <a:lnTo>
                              <a:pt x="18" y="0"/>
                            </a:lnTo>
                            <a:close/>
                          </a:path>
                        </a:pathLst>
                      </a:custGeom>
                      <a:solidFill>
                        <a:srgbClr val="60606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26" name="Freeform 193"/>
                      <p:cNvSpPr>
                        <a:spLocks noChangeArrowheads="1"/>
                      </p:cNvSpPr>
                      <p:nvPr/>
                    </p:nvSpPr>
                    <p:spPr bwMode="auto">
                      <a:xfrm>
                        <a:off x="4851" y="1839"/>
                        <a:ext cx="132" cy="52"/>
                      </a:xfrm>
                      <a:custGeom>
                        <a:avLst/>
                        <a:gdLst>
                          <a:gd name="T0" fmla="*/ 0 w 562"/>
                          <a:gd name="T1" fmla="*/ 0 h 336"/>
                          <a:gd name="T2" fmla="*/ 0 w 562"/>
                          <a:gd name="T3" fmla="*/ 0 h 336"/>
                          <a:gd name="T4" fmla="*/ 0 w 562"/>
                          <a:gd name="T5" fmla="*/ 0 h 336"/>
                          <a:gd name="T6" fmla="*/ 0 w 562"/>
                          <a:gd name="T7" fmla="*/ 0 h 336"/>
                          <a:gd name="T8" fmla="*/ 0 w 562"/>
                          <a:gd name="T9" fmla="*/ 0 h 336"/>
                          <a:gd name="T10" fmla="*/ 0 60000 65536"/>
                          <a:gd name="T11" fmla="*/ 0 60000 65536"/>
                          <a:gd name="T12" fmla="*/ 0 60000 65536"/>
                          <a:gd name="T13" fmla="*/ 0 60000 65536"/>
                          <a:gd name="T14" fmla="*/ 0 60000 65536"/>
                          <a:gd name="T15" fmla="*/ 0 w 562"/>
                          <a:gd name="T16" fmla="*/ 0 h 336"/>
                          <a:gd name="T17" fmla="*/ 562 w 562"/>
                          <a:gd name="T18" fmla="*/ 336 h 336"/>
                        </a:gdLst>
                        <a:ahLst/>
                        <a:cxnLst>
                          <a:cxn ang="T10">
                            <a:pos x="T0" y="T1"/>
                          </a:cxn>
                          <a:cxn ang="T11">
                            <a:pos x="T2" y="T3"/>
                          </a:cxn>
                          <a:cxn ang="T12">
                            <a:pos x="T4" y="T5"/>
                          </a:cxn>
                          <a:cxn ang="T13">
                            <a:pos x="T6" y="T7"/>
                          </a:cxn>
                          <a:cxn ang="T14">
                            <a:pos x="T8" y="T9"/>
                          </a:cxn>
                        </a:cxnLst>
                        <a:rect l="T15" t="T16" r="T17" b="T18"/>
                        <a:pathLst>
                          <a:path w="562" h="336">
                            <a:moveTo>
                              <a:pt x="0" y="336"/>
                            </a:moveTo>
                            <a:lnTo>
                              <a:pt x="17" y="273"/>
                            </a:lnTo>
                            <a:lnTo>
                              <a:pt x="562" y="0"/>
                            </a:lnTo>
                            <a:lnTo>
                              <a:pt x="543" y="50"/>
                            </a:lnTo>
                            <a:lnTo>
                              <a:pt x="0" y="336"/>
                            </a:lnTo>
                            <a:close/>
                          </a:path>
                        </a:pathLst>
                      </a:custGeom>
                      <a:solidFill>
                        <a:srgbClr val="40404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27" name="Freeform 194"/>
                      <p:cNvSpPr>
                        <a:spLocks noChangeArrowheads="1"/>
                      </p:cNvSpPr>
                      <p:nvPr/>
                    </p:nvSpPr>
                    <p:spPr bwMode="auto">
                      <a:xfrm>
                        <a:off x="4781" y="1841"/>
                        <a:ext cx="102" cy="31"/>
                      </a:xfrm>
                      <a:custGeom>
                        <a:avLst/>
                        <a:gdLst>
                          <a:gd name="T0" fmla="*/ 0 w 425"/>
                          <a:gd name="T1" fmla="*/ 0 h 215"/>
                          <a:gd name="T2" fmla="*/ 0 w 425"/>
                          <a:gd name="T3" fmla="*/ 0 h 215"/>
                          <a:gd name="T4" fmla="*/ 0 w 425"/>
                          <a:gd name="T5" fmla="*/ 0 h 215"/>
                          <a:gd name="T6" fmla="*/ 0 w 425"/>
                          <a:gd name="T7" fmla="*/ 0 h 215"/>
                          <a:gd name="T8" fmla="*/ 0 w 425"/>
                          <a:gd name="T9" fmla="*/ 0 h 215"/>
                          <a:gd name="T10" fmla="*/ 0 60000 65536"/>
                          <a:gd name="T11" fmla="*/ 0 60000 65536"/>
                          <a:gd name="T12" fmla="*/ 0 60000 65536"/>
                          <a:gd name="T13" fmla="*/ 0 60000 65536"/>
                          <a:gd name="T14" fmla="*/ 0 60000 65536"/>
                          <a:gd name="T15" fmla="*/ 0 w 425"/>
                          <a:gd name="T16" fmla="*/ 0 h 215"/>
                          <a:gd name="T17" fmla="*/ 425 w 425"/>
                          <a:gd name="T18" fmla="*/ 215 h 215"/>
                        </a:gdLst>
                        <a:ahLst/>
                        <a:cxnLst>
                          <a:cxn ang="T10">
                            <a:pos x="T0" y="T1"/>
                          </a:cxn>
                          <a:cxn ang="T11">
                            <a:pos x="T2" y="T3"/>
                          </a:cxn>
                          <a:cxn ang="T12">
                            <a:pos x="T4" y="T5"/>
                          </a:cxn>
                          <a:cxn ang="T13">
                            <a:pos x="T6" y="T7"/>
                          </a:cxn>
                          <a:cxn ang="T14">
                            <a:pos x="T8" y="T9"/>
                          </a:cxn>
                        </a:cxnLst>
                        <a:rect l="T15" t="T16" r="T17" b="T18"/>
                        <a:pathLst>
                          <a:path w="425" h="215">
                            <a:moveTo>
                              <a:pt x="0" y="57"/>
                            </a:moveTo>
                            <a:lnTo>
                              <a:pt x="147" y="0"/>
                            </a:lnTo>
                            <a:lnTo>
                              <a:pt x="425" y="150"/>
                            </a:lnTo>
                            <a:lnTo>
                              <a:pt x="283" y="215"/>
                            </a:lnTo>
                            <a:lnTo>
                              <a:pt x="0" y="57"/>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28" name="Freeform 195"/>
                      <p:cNvSpPr>
                        <a:spLocks noChangeArrowheads="1"/>
                      </p:cNvSpPr>
                      <p:nvPr/>
                    </p:nvSpPr>
                    <p:spPr bwMode="auto">
                      <a:xfrm>
                        <a:off x="4825" y="1817"/>
                        <a:ext cx="145" cy="44"/>
                      </a:xfrm>
                      <a:custGeom>
                        <a:avLst/>
                        <a:gdLst>
                          <a:gd name="T0" fmla="*/ 0 w 625"/>
                          <a:gd name="T1" fmla="*/ 0 h 288"/>
                          <a:gd name="T2" fmla="*/ 0 w 625"/>
                          <a:gd name="T3" fmla="*/ 0 h 288"/>
                          <a:gd name="T4" fmla="*/ 0 w 625"/>
                          <a:gd name="T5" fmla="*/ 0 h 288"/>
                          <a:gd name="T6" fmla="*/ 0 w 625"/>
                          <a:gd name="T7" fmla="*/ 0 h 288"/>
                          <a:gd name="T8" fmla="*/ 0 w 625"/>
                          <a:gd name="T9" fmla="*/ 0 h 288"/>
                          <a:gd name="T10" fmla="*/ 0 60000 65536"/>
                          <a:gd name="T11" fmla="*/ 0 60000 65536"/>
                          <a:gd name="T12" fmla="*/ 0 60000 65536"/>
                          <a:gd name="T13" fmla="*/ 0 60000 65536"/>
                          <a:gd name="T14" fmla="*/ 0 60000 65536"/>
                          <a:gd name="T15" fmla="*/ 0 w 625"/>
                          <a:gd name="T16" fmla="*/ 0 h 288"/>
                          <a:gd name="T17" fmla="*/ 625 w 625"/>
                          <a:gd name="T18" fmla="*/ 288 h 288"/>
                        </a:gdLst>
                        <a:ahLst/>
                        <a:cxnLst>
                          <a:cxn ang="T10">
                            <a:pos x="T0" y="T1"/>
                          </a:cxn>
                          <a:cxn ang="T11">
                            <a:pos x="T2" y="T3"/>
                          </a:cxn>
                          <a:cxn ang="T12">
                            <a:pos x="T4" y="T5"/>
                          </a:cxn>
                          <a:cxn ang="T13">
                            <a:pos x="T6" y="T7"/>
                          </a:cxn>
                          <a:cxn ang="T14">
                            <a:pos x="T8" y="T9"/>
                          </a:cxn>
                        </a:cxnLst>
                        <a:rect l="T15" t="T16" r="T17" b="T18"/>
                        <a:pathLst>
                          <a:path w="625" h="288">
                            <a:moveTo>
                              <a:pt x="0" y="139"/>
                            </a:moveTo>
                            <a:lnTo>
                              <a:pt x="273" y="288"/>
                            </a:lnTo>
                            <a:lnTo>
                              <a:pt x="625" y="123"/>
                            </a:lnTo>
                            <a:lnTo>
                              <a:pt x="369" y="0"/>
                            </a:lnTo>
                            <a:lnTo>
                              <a:pt x="0" y="139"/>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29" name="Freeform 196"/>
                      <p:cNvSpPr>
                        <a:spLocks noChangeArrowheads="1"/>
                      </p:cNvSpPr>
                      <p:nvPr/>
                    </p:nvSpPr>
                    <p:spPr bwMode="auto">
                      <a:xfrm>
                        <a:off x="4746" y="1807"/>
                        <a:ext cx="161" cy="41"/>
                      </a:xfrm>
                      <a:custGeom>
                        <a:avLst/>
                        <a:gdLst>
                          <a:gd name="T0" fmla="*/ 0 w 689"/>
                          <a:gd name="T1" fmla="*/ 0 h 262"/>
                          <a:gd name="T2" fmla="*/ 0 w 689"/>
                          <a:gd name="T3" fmla="*/ 0 h 262"/>
                          <a:gd name="T4" fmla="*/ 0 w 689"/>
                          <a:gd name="T5" fmla="*/ 0 h 262"/>
                          <a:gd name="T6" fmla="*/ 0 w 689"/>
                          <a:gd name="T7" fmla="*/ 0 h 262"/>
                          <a:gd name="T8" fmla="*/ 0 w 689"/>
                          <a:gd name="T9" fmla="*/ 0 h 262"/>
                          <a:gd name="T10" fmla="*/ 0 60000 65536"/>
                          <a:gd name="T11" fmla="*/ 0 60000 65536"/>
                          <a:gd name="T12" fmla="*/ 0 60000 65536"/>
                          <a:gd name="T13" fmla="*/ 0 60000 65536"/>
                          <a:gd name="T14" fmla="*/ 0 60000 65536"/>
                          <a:gd name="T15" fmla="*/ 0 w 689"/>
                          <a:gd name="T16" fmla="*/ 0 h 262"/>
                          <a:gd name="T17" fmla="*/ 689 w 689"/>
                          <a:gd name="T18" fmla="*/ 262 h 262"/>
                        </a:gdLst>
                        <a:ahLst/>
                        <a:cxnLst>
                          <a:cxn ang="T10">
                            <a:pos x="T0" y="T1"/>
                          </a:cxn>
                          <a:cxn ang="T11">
                            <a:pos x="T2" y="T3"/>
                          </a:cxn>
                          <a:cxn ang="T12">
                            <a:pos x="T4" y="T5"/>
                          </a:cxn>
                          <a:cxn ang="T13">
                            <a:pos x="T6" y="T7"/>
                          </a:cxn>
                          <a:cxn ang="T14">
                            <a:pos x="T8" y="T9"/>
                          </a:cxn>
                        </a:cxnLst>
                        <a:rect l="T15" t="T16" r="T17" b="T18"/>
                        <a:pathLst>
                          <a:path w="689" h="262">
                            <a:moveTo>
                              <a:pt x="143" y="262"/>
                            </a:moveTo>
                            <a:lnTo>
                              <a:pt x="0" y="189"/>
                            </a:lnTo>
                            <a:lnTo>
                              <a:pt x="578" y="0"/>
                            </a:lnTo>
                            <a:lnTo>
                              <a:pt x="689" y="54"/>
                            </a:lnTo>
                            <a:lnTo>
                              <a:pt x="143" y="26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0" name="Line 197"/>
                      <p:cNvSpPr>
                        <a:spLocks noChangeShapeType="1"/>
                      </p:cNvSpPr>
                      <p:nvPr/>
                    </p:nvSpPr>
                    <p:spPr bwMode="auto">
                      <a:xfrm flipV="1">
                        <a:off x="4752" y="1808"/>
                        <a:ext cx="138" cy="35"/>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1" name="Line 198"/>
                      <p:cNvSpPr>
                        <a:spLocks noChangeShapeType="1"/>
                      </p:cNvSpPr>
                      <p:nvPr/>
                    </p:nvSpPr>
                    <p:spPr bwMode="auto">
                      <a:xfrm flipV="1">
                        <a:off x="4762" y="1811"/>
                        <a:ext cx="135" cy="35"/>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2" name="Line 199"/>
                      <p:cNvSpPr>
                        <a:spLocks noChangeShapeType="1"/>
                      </p:cNvSpPr>
                      <p:nvPr/>
                    </p:nvSpPr>
                    <p:spPr bwMode="auto">
                      <a:xfrm flipV="1">
                        <a:off x="4772" y="1813"/>
                        <a:ext cx="132" cy="35"/>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3" name="Line 200"/>
                      <p:cNvSpPr>
                        <a:spLocks noChangeShapeType="1"/>
                      </p:cNvSpPr>
                      <p:nvPr/>
                    </p:nvSpPr>
                    <p:spPr bwMode="auto">
                      <a:xfrm flipV="1">
                        <a:off x="4792" y="1818"/>
                        <a:ext cx="129" cy="38"/>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4" name="Line 201"/>
                      <p:cNvSpPr>
                        <a:spLocks noChangeShapeType="1"/>
                      </p:cNvSpPr>
                      <p:nvPr/>
                    </p:nvSpPr>
                    <p:spPr bwMode="auto">
                      <a:xfrm flipV="1">
                        <a:off x="4802" y="1821"/>
                        <a:ext cx="129" cy="38"/>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5" name="Line 202"/>
                      <p:cNvSpPr>
                        <a:spLocks noChangeShapeType="1"/>
                      </p:cNvSpPr>
                      <p:nvPr/>
                    </p:nvSpPr>
                    <p:spPr bwMode="auto">
                      <a:xfrm flipV="1">
                        <a:off x="4811" y="1824"/>
                        <a:ext cx="129" cy="40"/>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6" name="Line 203"/>
                      <p:cNvSpPr>
                        <a:spLocks noChangeShapeType="1"/>
                      </p:cNvSpPr>
                      <p:nvPr/>
                    </p:nvSpPr>
                    <p:spPr bwMode="auto">
                      <a:xfrm flipV="1">
                        <a:off x="4825" y="1825"/>
                        <a:ext cx="122" cy="41"/>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7" name="Line 204"/>
                      <p:cNvSpPr>
                        <a:spLocks noChangeShapeType="1"/>
                      </p:cNvSpPr>
                      <p:nvPr/>
                    </p:nvSpPr>
                    <p:spPr bwMode="auto">
                      <a:xfrm flipV="1">
                        <a:off x="4835" y="1831"/>
                        <a:ext cx="125" cy="41"/>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8" name="Line 205"/>
                      <p:cNvSpPr>
                        <a:spLocks noChangeShapeType="1"/>
                      </p:cNvSpPr>
                      <p:nvPr/>
                    </p:nvSpPr>
                    <p:spPr bwMode="auto">
                      <a:xfrm>
                        <a:off x="4795" y="1846"/>
                        <a:ext cx="66" cy="24"/>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39" name="Line 206"/>
                      <p:cNvSpPr>
                        <a:spLocks noChangeShapeType="1"/>
                      </p:cNvSpPr>
                      <p:nvPr/>
                    </p:nvSpPr>
                    <p:spPr bwMode="auto">
                      <a:xfrm>
                        <a:off x="4808" y="1844"/>
                        <a:ext cx="66" cy="23"/>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0" name="Line 207"/>
                      <p:cNvSpPr>
                        <a:spLocks noChangeShapeType="1"/>
                      </p:cNvSpPr>
                      <p:nvPr/>
                    </p:nvSpPr>
                    <p:spPr bwMode="auto">
                      <a:xfrm>
                        <a:off x="4838" y="1836"/>
                        <a:ext cx="63" cy="21"/>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1" name="Line 208"/>
                      <p:cNvSpPr>
                        <a:spLocks noChangeShapeType="1"/>
                      </p:cNvSpPr>
                      <p:nvPr/>
                    </p:nvSpPr>
                    <p:spPr bwMode="auto">
                      <a:xfrm>
                        <a:off x="4851" y="1831"/>
                        <a:ext cx="63" cy="23"/>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2" name="Line 209"/>
                      <p:cNvSpPr>
                        <a:spLocks noChangeShapeType="1"/>
                      </p:cNvSpPr>
                      <p:nvPr/>
                    </p:nvSpPr>
                    <p:spPr bwMode="auto">
                      <a:xfrm>
                        <a:off x="4867" y="1828"/>
                        <a:ext cx="59" cy="24"/>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3" name="Line 210"/>
                      <p:cNvSpPr>
                        <a:spLocks noChangeShapeType="1"/>
                      </p:cNvSpPr>
                      <p:nvPr/>
                    </p:nvSpPr>
                    <p:spPr bwMode="auto">
                      <a:xfrm>
                        <a:off x="4881" y="1826"/>
                        <a:ext cx="59" cy="21"/>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4" name="Line 211"/>
                      <p:cNvSpPr>
                        <a:spLocks noChangeShapeType="1"/>
                      </p:cNvSpPr>
                      <p:nvPr/>
                    </p:nvSpPr>
                    <p:spPr bwMode="auto">
                      <a:xfrm>
                        <a:off x="4894" y="1820"/>
                        <a:ext cx="60" cy="21"/>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5" name="Line 212"/>
                      <p:cNvSpPr>
                        <a:spLocks noChangeShapeType="1"/>
                      </p:cNvSpPr>
                      <p:nvPr/>
                    </p:nvSpPr>
                    <p:spPr bwMode="auto">
                      <a:xfrm>
                        <a:off x="4765" y="1833"/>
                        <a:ext cx="33" cy="11"/>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6" name="Line 213"/>
                      <p:cNvSpPr>
                        <a:spLocks noChangeShapeType="1"/>
                      </p:cNvSpPr>
                      <p:nvPr/>
                    </p:nvSpPr>
                    <p:spPr bwMode="auto">
                      <a:xfrm>
                        <a:off x="4788" y="1828"/>
                        <a:ext cx="30" cy="11"/>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7" name="Line 214"/>
                      <p:cNvSpPr>
                        <a:spLocks noChangeShapeType="1"/>
                      </p:cNvSpPr>
                      <p:nvPr/>
                    </p:nvSpPr>
                    <p:spPr bwMode="auto">
                      <a:xfrm>
                        <a:off x="4805" y="1826"/>
                        <a:ext cx="30" cy="7"/>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8" name="Line 215"/>
                      <p:cNvSpPr>
                        <a:spLocks noChangeShapeType="1"/>
                      </p:cNvSpPr>
                      <p:nvPr/>
                    </p:nvSpPr>
                    <p:spPr bwMode="auto">
                      <a:xfrm>
                        <a:off x="4825" y="1820"/>
                        <a:ext cx="29" cy="11"/>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49" name="Line 216"/>
                      <p:cNvSpPr>
                        <a:spLocks noChangeShapeType="1"/>
                      </p:cNvSpPr>
                      <p:nvPr/>
                    </p:nvSpPr>
                    <p:spPr bwMode="auto">
                      <a:xfrm>
                        <a:off x="4844" y="1815"/>
                        <a:ext cx="26" cy="11"/>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50" name="Line 217"/>
                      <p:cNvSpPr>
                        <a:spLocks noChangeShapeType="1"/>
                      </p:cNvSpPr>
                      <p:nvPr/>
                    </p:nvSpPr>
                    <p:spPr bwMode="auto">
                      <a:xfrm>
                        <a:off x="4864" y="1813"/>
                        <a:ext cx="26" cy="7"/>
                      </a:xfrm>
                      <a:prstGeom prst="line">
                        <a:avLst/>
                      </a:prstGeom>
                      <a:noFill/>
                      <a:ln w="1440">
                        <a:solidFill>
                          <a:srgbClr val="80808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grpSp>
            <p:grpSp>
              <p:nvGrpSpPr>
                <p:cNvPr id="16437" name="Group 218"/>
                <p:cNvGrpSpPr>
                  <a:grpSpLocks/>
                </p:cNvGrpSpPr>
                <p:nvPr/>
              </p:nvGrpSpPr>
              <p:grpSpPr bwMode="auto">
                <a:xfrm>
                  <a:off x="4739" y="1673"/>
                  <a:ext cx="445" cy="484"/>
                  <a:chOff x="4739" y="1673"/>
                  <a:chExt cx="445" cy="484"/>
                </a:xfrm>
              </p:grpSpPr>
              <p:grpSp>
                <p:nvGrpSpPr>
                  <p:cNvPr id="16438" name="Group 219"/>
                  <p:cNvGrpSpPr>
                    <a:grpSpLocks/>
                  </p:cNvGrpSpPr>
                  <p:nvPr/>
                </p:nvGrpSpPr>
                <p:grpSpPr bwMode="auto">
                  <a:xfrm>
                    <a:off x="4776" y="2093"/>
                    <a:ext cx="150" cy="49"/>
                    <a:chOff x="4776" y="2093"/>
                    <a:chExt cx="150" cy="49"/>
                  </a:xfrm>
                </p:grpSpPr>
                <p:sp>
                  <p:nvSpPr>
                    <p:cNvPr id="16515" name="Freeform 220"/>
                    <p:cNvSpPr>
                      <a:spLocks noChangeArrowheads="1"/>
                    </p:cNvSpPr>
                    <p:nvPr/>
                  </p:nvSpPr>
                  <p:spPr bwMode="auto">
                    <a:xfrm>
                      <a:off x="4776" y="2093"/>
                      <a:ext cx="151" cy="50"/>
                    </a:xfrm>
                    <a:custGeom>
                      <a:avLst/>
                      <a:gdLst>
                        <a:gd name="T0" fmla="*/ 0 w 643"/>
                        <a:gd name="T1" fmla="*/ 0 h 328"/>
                        <a:gd name="T2" fmla="*/ 0 w 643"/>
                        <a:gd name="T3" fmla="*/ 0 h 328"/>
                        <a:gd name="T4" fmla="*/ 0 w 643"/>
                        <a:gd name="T5" fmla="*/ 0 h 328"/>
                        <a:gd name="T6" fmla="*/ 0 w 643"/>
                        <a:gd name="T7" fmla="*/ 0 h 328"/>
                        <a:gd name="T8" fmla="*/ 0 w 643"/>
                        <a:gd name="T9" fmla="*/ 0 h 328"/>
                        <a:gd name="T10" fmla="*/ 0 w 643"/>
                        <a:gd name="T11" fmla="*/ 0 h 328"/>
                        <a:gd name="T12" fmla="*/ 0 w 643"/>
                        <a:gd name="T13" fmla="*/ 0 h 328"/>
                        <a:gd name="T14" fmla="*/ 0 w 643"/>
                        <a:gd name="T15" fmla="*/ 0 h 328"/>
                        <a:gd name="T16" fmla="*/ 0 w 643"/>
                        <a:gd name="T17" fmla="*/ 0 h 328"/>
                        <a:gd name="T18" fmla="*/ 0 w 643"/>
                        <a:gd name="T19" fmla="*/ 0 h 328"/>
                        <a:gd name="T20" fmla="*/ 0 w 643"/>
                        <a:gd name="T21" fmla="*/ 0 h 328"/>
                        <a:gd name="T22" fmla="*/ 0 w 643"/>
                        <a:gd name="T23" fmla="*/ 0 h 328"/>
                        <a:gd name="T24" fmla="*/ 0 w 643"/>
                        <a:gd name="T25" fmla="*/ 0 h 328"/>
                        <a:gd name="T26" fmla="*/ 0 w 643"/>
                        <a:gd name="T27" fmla="*/ 0 h 328"/>
                        <a:gd name="T28" fmla="*/ 0 w 643"/>
                        <a:gd name="T29" fmla="*/ 0 h 328"/>
                        <a:gd name="T30" fmla="*/ 0 w 643"/>
                        <a:gd name="T31" fmla="*/ 0 h 328"/>
                        <a:gd name="T32" fmla="*/ 0 w 643"/>
                        <a:gd name="T33" fmla="*/ 0 h 328"/>
                        <a:gd name="T34" fmla="*/ 0 w 643"/>
                        <a:gd name="T35" fmla="*/ 0 h 328"/>
                        <a:gd name="T36" fmla="*/ 0 w 643"/>
                        <a:gd name="T37" fmla="*/ 0 h 328"/>
                        <a:gd name="T38" fmla="*/ 0 w 643"/>
                        <a:gd name="T39" fmla="*/ 0 h 32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43"/>
                        <a:gd name="T61" fmla="*/ 0 h 328"/>
                        <a:gd name="T62" fmla="*/ 643 w 643"/>
                        <a:gd name="T63" fmla="*/ 328 h 32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43" h="328">
                          <a:moveTo>
                            <a:pt x="383" y="11"/>
                          </a:moveTo>
                          <a:lnTo>
                            <a:pt x="389" y="97"/>
                          </a:lnTo>
                          <a:lnTo>
                            <a:pt x="220" y="176"/>
                          </a:lnTo>
                          <a:lnTo>
                            <a:pt x="78" y="210"/>
                          </a:lnTo>
                          <a:lnTo>
                            <a:pt x="0" y="244"/>
                          </a:lnTo>
                          <a:lnTo>
                            <a:pt x="5" y="289"/>
                          </a:lnTo>
                          <a:lnTo>
                            <a:pt x="107" y="318"/>
                          </a:lnTo>
                          <a:lnTo>
                            <a:pt x="259" y="328"/>
                          </a:lnTo>
                          <a:lnTo>
                            <a:pt x="389" y="306"/>
                          </a:lnTo>
                          <a:lnTo>
                            <a:pt x="468" y="284"/>
                          </a:lnTo>
                          <a:lnTo>
                            <a:pt x="473" y="309"/>
                          </a:lnTo>
                          <a:lnTo>
                            <a:pt x="575" y="306"/>
                          </a:lnTo>
                          <a:lnTo>
                            <a:pt x="637" y="295"/>
                          </a:lnTo>
                          <a:lnTo>
                            <a:pt x="637" y="250"/>
                          </a:lnTo>
                          <a:lnTo>
                            <a:pt x="643" y="224"/>
                          </a:lnTo>
                          <a:lnTo>
                            <a:pt x="643" y="161"/>
                          </a:lnTo>
                          <a:lnTo>
                            <a:pt x="626" y="125"/>
                          </a:lnTo>
                          <a:lnTo>
                            <a:pt x="594" y="86"/>
                          </a:lnTo>
                          <a:lnTo>
                            <a:pt x="587" y="0"/>
                          </a:lnTo>
                          <a:lnTo>
                            <a:pt x="383" y="11"/>
                          </a:lnTo>
                          <a:close/>
                        </a:path>
                      </a:pathLst>
                    </a:custGeom>
                    <a:solidFill>
                      <a:srgbClr val="60606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16" name="Freeform 221"/>
                    <p:cNvSpPr>
                      <a:spLocks noChangeArrowheads="1"/>
                    </p:cNvSpPr>
                    <p:nvPr/>
                  </p:nvSpPr>
                  <p:spPr bwMode="auto">
                    <a:xfrm>
                      <a:off x="4832" y="2111"/>
                      <a:ext cx="46" cy="15"/>
                    </a:xfrm>
                    <a:custGeom>
                      <a:avLst/>
                      <a:gdLst>
                        <a:gd name="T0" fmla="*/ 0 w 195"/>
                        <a:gd name="T1" fmla="*/ 0 h 104"/>
                        <a:gd name="T2" fmla="*/ 0 w 195"/>
                        <a:gd name="T3" fmla="*/ 0 h 104"/>
                        <a:gd name="T4" fmla="*/ 0 w 195"/>
                        <a:gd name="T5" fmla="*/ 0 h 104"/>
                        <a:gd name="T6" fmla="*/ 0 w 195"/>
                        <a:gd name="T7" fmla="*/ 0 h 104"/>
                        <a:gd name="T8" fmla="*/ 0 w 195"/>
                        <a:gd name="T9" fmla="*/ 0 h 104"/>
                        <a:gd name="T10" fmla="*/ 0 60000 65536"/>
                        <a:gd name="T11" fmla="*/ 0 60000 65536"/>
                        <a:gd name="T12" fmla="*/ 0 60000 65536"/>
                        <a:gd name="T13" fmla="*/ 0 60000 65536"/>
                        <a:gd name="T14" fmla="*/ 0 60000 65536"/>
                        <a:gd name="T15" fmla="*/ 0 w 195"/>
                        <a:gd name="T16" fmla="*/ 0 h 104"/>
                        <a:gd name="T17" fmla="*/ 195 w 195"/>
                        <a:gd name="T18" fmla="*/ 104 h 104"/>
                      </a:gdLst>
                      <a:ahLst/>
                      <a:cxnLst>
                        <a:cxn ang="T10">
                          <a:pos x="T0" y="T1"/>
                        </a:cxn>
                        <a:cxn ang="T11">
                          <a:pos x="T2" y="T3"/>
                        </a:cxn>
                        <a:cxn ang="T12">
                          <a:pos x="T4" y="T5"/>
                        </a:cxn>
                        <a:cxn ang="T13">
                          <a:pos x="T6" y="T7"/>
                        </a:cxn>
                        <a:cxn ang="T14">
                          <a:pos x="T8" y="T9"/>
                        </a:cxn>
                      </a:cxnLst>
                      <a:rect l="T15" t="T16" r="T17" b="T18"/>
                      <a:pathLst>
                        <a:path w="195" h="104">
                          <a:moveTo>
                            <a:pt x="146" y="0"/>
                          </a:moveTo>
                          <a:lnTo>
                            <a:pt x="195" y="55"/>
                          </a:lnTo>
                          <a:lnTo>
                            <a:pt x="20" y="104"/>
                          </a:lnTo>
                          <a:lnTo>
                            <a:pt x="0" y="66"/>
                          </a:lnTo>
                          <a:lnTo>
                            <a:pt x="146"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17" name="Freeform 222"/>
                    <p:cNvSpPr>
                      <a:spLocks noChangeArrowheads="1"/>
                    </p:cNvSpPr>
                    <p:nvPr/>
                  </p:nvSpPr>
                  <p:spPr bwMode="auto">
                    <a:xfrm>
                      <a:off x="4782" y="2121"/>
                      <a:ext cx="50" cy="10"/>
                    </a:xfrm>
                    <a:custGeom>
                      <a:avLst/>
                      <a:gdLst>
                        <a:gd name="T0" fmla="*/ 0 w 220"/>
                        <a:gd name="T1" fmla="*/ 0 h 64"/>
                        <a:gd name="T2" fmla="*/ 0 w 220"/>
                        <a:gd name="T3" fmla="*/ 0 h 64"/>
                        <a:gd name="T4" fmla="*/ 0 w 220"/>
                        <a:gd name="T5" fmla="*/ 0 h 64"/>
                        <a:gd name="T6" fmla="*/ 0 w 220"/>
                        <a:gd name="T7" fmla="*/ 0 h 64"/>
                        <a:gd name="T8" fmla="*/ 0 w 220"/>
                        <a:gd name="T9" fmla="*/ 0 h 64"/>
                        <a:gd name="T10" fmla="*/ 0 w 220"/>
                        <a:gd name="T11" fmla="*/ 0 h 64"/>
                        <a:gd name="T12" fmla="*/ 0 w 220"/>
                        <a:gd name="T13" fmla="*/ 0 h 64"/>
                        <a:gd name="T14" fmla="*/ 0 60000 65536"/>
                        <a:gd name="T15" fmla="*/ 0 60000 65536"/>
                        <a:gd name="T16" fmla="*/ 0 60000 65536"/>
                        <a:gd name="T17" fmla="*/ 0 60000 65536"/>
                        <a:gd name="T18" fmla="*/ 0 60000 65536"/>
                        <a:gd name="T19" fmla="*/ 0 60000 65536"/>
                        <a:gd name="T20" fmla="*/ 0 60000 65536"/>
                        <a:gd name="T21" fmla="*/ 0 w 220"/>
                        <a:gd name="T22" fmla="*/ 0 h 64"/>
                        <a:gd name="T23" fmla="*/ 220 w 220"/>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0" h="64">
                          <a:moveTo>
                            <a:pt x="195" y="0"/>
                          </a:moveTo>
                          <a:lnTo>
                            <a:pt x="220" y="30"/>
                          </a:lnTo>
                          <a:lnTo>
                            <a:pt x="112" y="58"/>
                          </a:lnTo>
                          <a:lnTo>
                            <a:pt x="61" y="64"/>
                          </a:lnTo>
                          <a:lnTo>
                            <a:pt x="0" y="60"/>
                          </a:lnTo>
                          <a:lnTo>
                            <a:pt x="66" y="28"/>
                          </a:lnTo>
                          <a:lnTo>
                            <a:pt x="195"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18" name="Freeform 223"/>
                    <p:cNvSpPr>
                      <a:spLocks noChangeArrowheads="1"/>
                    </p:cNvSpPr>
                    <p:nvPr/>
                  </p:nvSpPr>
                  <p:spPr bwMode="auto">
                    <a:xfrm>
                      <a:off x="4779" y="2111"/>
                      <a:ext cx="148" cy="31"/>
                    </a:xfrm>
                    <a:custGeom>
                      <a:avLst/>
                      <a:gdLst>
                        <a:gd name="T0" fmla="*/ 0 w 625"/>
                        <a:gd name="T1" fmla="*/ 0 h 195"/>
                        <a:gd name="T2" fmla="*/ 0 w 625"/>
                        <a:gd name="T3" fmla="*/ 0 h 195"/>
                        <a:gd name="T4" fmla="*/ 0 w 625"/>
                        <a:gd name="T5" fmla="*/ 0 h 195"/>
                        <a:gd name="T6" fmla="*/ 0 w 625"/>
                        <a:gd name="T7" fmla="*/ 0 h 195"/>
                        <a:gd name="T8" fmla="*/ 0 w 625"/>
                        <a:gd name="T9" fmla="*/ 0 h 195"/>
                        <a:gd name="T10" fmla="*/ 0 w 625"/>
                        <a:gd name="T11" fmla="*/ 0 h 195"/>
                        <a:gd name="T12" fmla="*/ 0 w 625"/>
                        <a:gd name="T13" fmla="*/ 0 h 195"/>
                        <a:gd name="T14" fmla="*/ 0 w 625"/>
                        <a:gd name="T15" fmla="*/ 0 h 195"/>
                        <a:gd name="T16" fmla="*/ 0 w 625"/>
                        <a:gd name="T17" fmla="*/ 0 h 195"/>
                        <a:gd name="T18" fmla="*/ 0 w 625"/>
                        <a:gd name="T19" fmla="*/ 0 h 195"/>
                        <a:gd name="T20" fmla="*/ 0 w 625"/>
                        <a:gd name="T21" fmla="*/ 0 h 195"/>
                        <a:gd name="T22" fmla="*/ 0 w 625"/>
                        <a:gd name="T23" fmla="*/ 0 h 195"/>
                        <a:gd name="T24" fmla="*/ 0 w 625"/>
                        <a:gd name="T25" fmla="*/ 0 h 195"/>
                        <a:gd name="T26" fmla="*/ 0 w 625"/>
                        <a:gd name="T27" fmla="*/ 0 h 195"/>
                        <a:gd name="T28" fmla="*/ 0 w 625"/>
                        <a:gd name="T29" fmla="*/ 0 h 195"/>
                        <a:gd name="T30" fmla="*/ 0 w 625"/>
                        <a:gd name="T31" fmla="*/ 0 h 195"/>
                        <a:gd name="T32" fmla="*/ 0 w 625"/>
                        <a:gd name="T33" fmla="*/ 0 h 195"/>
                        <a:gd name="T34" fmla="*/ 0 w 625"/>
                        <a:gd name="T35" fmla="*/ 0 h 195"/>
                        <a:gd name="T36" fmla="*/ 0 w 625"/>
                        <a:gd name="T37" fmla="*/ 0 h 1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25"/>
                        <a:gd name="T58" fmla="*/ 0 h 195"/>
                        <a:gd name="T59" fmla="*/ 625 w 625"/>
                        <a:gd name="T60" fmla="*/ 195 h 1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25" h="195">
                          <a:moveTo>
                            <a:pt x="0" y="166"/>
                          </a:moveTo>
                          <a:lnTo>
                            <a:pt x="0" y="136"/>
                          </a:lnTo>
                          <a:lnTo>
                            <a:pt x="82" y="144"/>
                          </a:lnTo>
                          <a:lnTo>
                            <a:pt x="214" y="125"/>
                          </a:lnTo>
                          <a:lnTo>
                            <a:pt x="288" y="108"/>
                          </a:lnTo>
                          <a:lnTo>
                            <a:pt x="433" y="62"/>
                          </a:lnTo>
                          <a:lnTo>
                            <a:pt x="495" y="55"/>
                          </a:lnTo>
                          <a:lnTo>
                            <a:pt x="557" y="32"/>
                          </a:lnTo>
                          <a:lnTo>
                            <a:pt x="588" y="0"/>
                          </a:lnTo>
                          <a:lnTo>
                            <a:pt x="625" y="40"/>
                          </a:lnTo>
                          <a:lnTo>
                            <a:pt x="625" y="123"/>
                          </a:lnTo>
                          <a:lnTo>
                            <a:pt x="579" y="136"/>
                          </a:lnTo>
                          <a:lnTo>
                            <a:pt x="466" y="151"/>
                          </a:lnTo>
                          <a:lnTo>
                            <a:pt x="422" y="157"/>
                          </a:lnTo>
                          <a:lnTo>
                            <a:pt x="347" y="183"/>
                          </a:lnTo>
                          <a:lnTo>
                            <a:pt x="263" y="195"/>
                          </a:lnTo>
                          <a:lnTo>
                            <a:pt x="204" y="195"/>
                          </a:lnTo>
                          <a:lnTo>
                            <a:pt x="109" y="195"/>
                          </a:lnTo>
                          <a:lnTo>
                            <a:pt x="0" y="16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19" name="Freeform 224"/>
                    <p:cNvSpPr>
                      <a:spLocks noChangeArrowheads="1"/>
                    </p:cNvSpPr>
                    <p:nvPr/>
                  </p:nvSpPr>
                  <p:spPr bwMode="auto">
                    <a:xfrm>
                      <a:off x="4868" y="2095"/>
                      <a:ext cx="49" cy="24"/>
                    </a:xfrm>
                    <a:custGeom>
                      <a:avLst/>
                      <a:gdLst>
                        <a:gd name="T0" fmla="*/ 0 w 207"/>
                        <a:gd name="T1" fmla="*/ 0 h 160"/>
                        <a:gd name="T2" fmla="*/ 0 w 207"/>
                        <a:gd name="T3" fmla="*/ 0 h 160"/>
                        <a:gd name="T4" fmla="*/ 0 w 207"/>
                        <a:gd name="T5" fmla="*/ 0 h 160"/>
                        <a:gd name="T6" fmla="*/ 0 w 207"/>
                        <a:gd name="T7" fmla="*/ 0 h 160"/>
                        <a:gd name="T8" fmla="*/ 0 w 207"/>
                        <a:gd name="T9" fmla="*/ 0 h 160"/>
                        <a:gd name="T10" fmla="*/ 0 w 207"/>
                        <a:gd name="T11" fmla="*/ 0 h 160"/>
                        <a:gd name="T12" fmla="*/ 0 w 207"/>
                        <a:gd name="T13" fmla="*/ 0 h 160"/>
                        <a:gd name="T14" fmla="*/ 0 w 207"/>
                        <a:gd name="T15" fmla="*/ 0 h 160"/>
                        <a:gd name="T16" fmla="*/ 0 w 207"/>
                        <a:gd name="T17" fmla="*/ 0 h 160"/>
                        <a:gd name="T18" fmla="*/ 0 w 207"/>
                        <a:gd name="T19" fmla="*/ 0 h 1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7"/>
                        <a:gd name="T31" fmla="*/ 0 h 160"/>
                        <a:gd name="T32" fmla="*/ 207 w 207"/>
                        <a:gd name="T33" fmla="*/ 160 h 1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7" h="160">
                          <a:moveTo>
                            <a:pt x="6" y="10"/>
                          </a:moveTo>
                          <a:lnTo>
                            <a:pt x="12" y="90"/>
                          </a:lnTo>
                          <a:lnTo>
                            <a:pt x="0" y="107"/>
                          </a:lnTo>
                          <a:lnTo>
                            <a:pt x="47" y="160"/>
                          </a:lnTo>
                          <a:lnTo>
                            <a:pt x="110" y="160"/>
                          </a:lnTo>
                          <a:lnTo>
                            <a:pt x="182" y="137"/>
                          </a:lnTo>
                          <a:lnTo>
                            <a:pt x="207" y="105"/>
                          </a:lnTo>
                          <a:lnTo>
                            <a:pt x="193" y="84"/>
                          </a:lnTo>
                          <a:lnTo>
                            <a:pt x="189" y="0"/>
                          </a:lnTo>
                          <a:lnTo>
                            <a:pt x="6" y="1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6439" name="Group 225"/>
                  <p:cNvGrpSpPr>
                    <a:grpSpLocks/>
                  </p:cNvGrpSpPr>
                  <p:nvPr/>
                </p:nvGrpSpPr>
                <p:grpSpPr bwMode="auto">
                  <a:xfrm>
                    <a:off x="4862" y="2003"/>
                    <a:ext cx="64" cy="102"/>
                    <a:chOff x="4862" y="2003"/>
                    <a:chExt cx="64" cy="102"/>
                  </a:xfrm>
                </p:grpSpPr>
                <p:sp>
                  <p:nvSpPr>
                    <p:cNvPr id="16513" name="Freeform 226"/>
                    <p:cNvSpPr>
                      <a:spLocks noChangeArrowheads="1"/>
                    </p:cNvSpPr>
                    <p:nvPr/>
                  </p:nvSpPr>
                  <p:spPr bwMode="auto">
                    <a:xfrm>
                      <a:off x="4862" y="2003"/>
                      <a:ext cx="65" cy="103"/>
                    </a:xfrm>
                    <a:custGeom>
                      <a:avLst/>
                      <a:gdLst>
                        <a:gd name="T0" fmla="*/ 0 w 271"/>
                        <a:gd name="T1" fmla="*/ 0 h 654"/>
                        <a:gd name="T2" fmla="*/ 0 w 271"/>
                        <a:gd name="T3" fmla="*/ 0 h 654"/>
                        <a:gd name="T4" fmla="*/ 0 w 271"/>
                        <a:gd name="T5" fmla="*/ 0 h 654"/>
                        <a:gd name="T6" fmla="*/ 0 w 271"/>
                        <a:gd name="T7" fmla="*/ 0 h 654"/>
                        <a:gd name="T8" fmla="*/ 0 w 271"/>
                        <a:gd name="T9" fmla="*/ 0 h 654"/>
                        <a:gd name="T10" fmla="*/ 0 w 271"/>
                        <a:gd name="T11" fmla="*/ 0 h 654"/>
                        <a:gd name="T12" fmla="*/ 0 w 271"/>
                        <a:gd name="T13" fmla="*/ 0 h 654"/>
                        <a:gd name="T14" fmla="*/ 0 w 271"/>
                        <a:gd name="T15" fmla="*/ 0 h 654"/>
                        <a:gd name="T16" fmla="*/ 0 60000 65536"/>
                        <a:gd name="T17" fmla="*/ 0 60000 65536"/>
                        <a:gd name="T18" fmla="*/ 0 60000 65536"/>
                        <a:gd name="T19" fmla="*/ 0 60000 65536"/>
                        <a:gd name="T20" fmla="*/ 0 60000 65536"/>
                        <a:gd name="T21" fmla="*/ 0 60000 65536"/>
                        <a:gd name="T22" fmla="*/ 0 60000 65536"/>
                        <a:gd name="T23" fmla="*/ 0 60000 65536"/>
                        <a:gd name="T24" fmla="*/ 0 w 271"/>
                        <a:gd name="T25" fmla="*/ 0 h 654"/>
                        <a:gd name="T26" fmla="*/ 271 w 271"/>
                        <a:gd name="T27" fmla="*/ 654 h 6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1" h="654">
                          <a:moveTo>
                            <a:pt x="249" y="14"/>
                          </a:moveTo>
                          <a:lnTo>
                            <a:pt x="266" y="235"/>
                          </a:lnTo>
                          <a:lnTo>
                            <a:pt x="262" y="418"/>
                          </a:lnTo>
                          <a:lnTo>
                            <a:pt x="271" y="625"/>
                          </a:lnTo>
                          <a:lnTo>
                            <a:pt x="138" y="654"/>
                          </a:lnTo>
                          <a:lnTo>
                            <a:pt x="9" y="654"/>
                          </a:lnTo>
                          <a:lnTo>
                            <a:pt x="0" y="0"/>
                          </a:lnTo>
                          <a:lnTo>
                            <a:pt x="249" y="14"/>
                          </a:lnTo>
                          <a:close/>
                        </a:path>
                      </a:pathLst>
                    </a:custGeom>
                    <a:solidFill>
                      <a:srgbClr val="60606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14" name="Freeform 227"/>
                    <p:cNvSpPr>
                      <a:spLocks noChangeArrowheads="1"/>
                    </p:cNvSpPr>
                    <p:nvPr/>
                  </p:nvSpPr>
                  <p:spPr bwMode="auto">
                    <a:xfrm>
                      <a:off x="4865" y="2006"/>
                      <a:ext cx="56" cy="97"/>
                    </a:xfrm>
                    <a:custGeom>
                      <a:avLst/>
                      <a:gdLst>
                        <a:gd name="T0" fmla="*/ 0 w 236"/>
                        <a:gd name="T1" fmla="*/ 0 h 631"/>
                        <a:gd name="T2" fmla="*/ 0 w 236"/>
                        <a:gd name="T3" fmla="*/ 0 h 631"/>
                        <a:gd name="T4" fmla="*/ 0 w 236"/>
                        <a:gd name="T5" fmla="*/ 0 h 631"/>
                        <a:gd name="T6" fmla="*/ 0 w 236"/>
                        <a:gd name="T7" fmla="*/ 0 h 631"/>
                        <a:gd name="T8" fmla="*/ 0 w 236"/>
                        <a:gd name="T9" fmla="*/ 0 h 631"/>
                        <a:gd name="T10" fmla="*/ 0 w 236"/>
                        <a:gd name="T11" fmla="*/ 0 h 631"/>
                        <a:gd name="T12" fmla="*/ 0 w 236"/>
                        <a:gd name="T13" fmla="*/ 0 h 631"/>
                        <a:gd name="T14" fmla="*/ 0 w 236"/>
                        <a:gd name="T15" fmla="*/ 0 h 631"/>
                        <a:gd name="T16" fmla="*/ 0 60000 65536"/>
                        <a:gd name="T17" fmla="*/ 0 60000 65536"/>
                        <a:gd name="T18" fmla="*/ 0 60000 65536"/>
                        <a:gd name="T19" fmla="*/ 0 60000 65536"/>
                        <a:gd name="T20" fmla="*/ 0 60000 65536"/>
                        <a:gd name="T21" fmla="*/ 0 60000 65536"/>
                        <a:gd name="T22" fmla="*/ 0 60000 65536"/>
                        <a:gd name="T23" fmla="*/ 0 60000 65536"/>
                        <a:gd name="T24" fmla="*/ 0 w 236"/>
                        <a:gd name="T25" fmla="*/ 0 h 631"/>
                        <a:gd name="T26" fmla="*/ 236 w 236"/>
                        <a:gd name="T27" fmla="*/ 631 h 6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6" h="631">
                          <a:moveTo>
                            <a:pt x="215" y="20"/>
                          </a:moveTo>
                          <a:lnTo>
                            <a:pt x="236" y="207"/>
                          </a:lnTo>
                          <a:lnTo>
                            <a:pt x="232" y="356"/>
                          </a:lnTo>
                          <a:lnTo>
                            <a:pt x="232" y="586"/>
                          </a:lnTo>
                          <a:lnTo>
                            <a:pt x="116" y="631"/>
                          </a:lnTo>
                          <a:lnTo>
                            <a:pt x="13" y="631"/>
                          </a:lnTo>
                          <a:lnTo>
                            <a:pt x="0" y="0"/>
                          </a:lnTo>
                          <a:lnTo>
                            <a:pt x="215" y="2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6440" name="Group 228"/>
                  <p:cNvGrpSpPr>
                    <a:grpSpLocks/>
                  </p:cNvGrpSpPr>
                  <p:nvPr/>
                </p:nvGrpSpPr>
                <p:grpSpPr bwMode="auto">
                  <a:xfrm>
                    <a:off x="4739" y="2109"/>
                    <a:ext cx="151" cy="48"/>
                    <a:chOff x="4739" y="2109"/>
                    <a:chExt cx="151" cy="48"/>
                  </a:xfrm>
                </p:grpSpPr>
                <p:sp>
                  <p:nvSpPr>
                    <p:cNvPr id="16508" name="Freeform 229"/>
                    <p:cNvSpPr>
                      <a:spLocks noChangeArrowheads="1"/>
                    </p:cNvSpPr>
                    <p:nvPr/>
                  </p:nvSpPr>
                  <p:spPr bwMode="auto">
                    <a:xfrm>
                      <a:off x="4739" y="2109"/>
                      <a:ext cx="152" cy="49"/>
                    </a:xfrm>
                    <a:custGeom>
                      <a:avLst/>
                      <a:gdLst>
                        <a:gd name="T0" fmla="*/ 0 w 654"/>
                        <a:gd name="T1" fmla="*/ 0 h 328"/>
                        <a:gd name="T2" fmla="*/ 0 w 654"/>
                        <a:gd name="T3" fmla="*/ 0 h 328"/>
                        <a:gd name="T4" fmla="*/ 0 w 654"/>
                        <a:gd name="T5" fmla="*/ 0 h 328"/>
                        <a:gd name="T6" fmla="*/ 0 w 654"/>
                        <a:gd name="T7" fmla="*/ 0 h 328"/>
                        <a:gd name="T8" fmla="*/ 0 w 654"/>
                        <a:gd name="T9" fmla="*/ 0 h 328"/>
                        <a:gd name="T10" fmla="*/ 0 w 654"/>
                        <a:gd name="T11" fmla="*/ 0 h 328"/>
                        <a:gd name="T12" fmla="*/ 0 w 654"/>
                        <a:gd name="T13" fmla="*/ 0 h 328"/>
                        <a:gd name="T14" fmla="*/ 0 w 654"/>
                        <a:gd name="T15" fmla="*/ 0 h 328"/>
                        <a:gd name="T16" fmla="*/ 0 w 654"/>
                        <a:gd name="T17" fmla="*/ 0 h 328"/>
                        <a:gd name="T18" fmla="*/ 0 w 654"/>
                        <a:gd name="T19" fmla="*/ 0 h 328"/>
                        <a:gd name="T20" fmla="*/ 0 w 654"/>
                        <a:gd name="T21" fmla="*/ 0 h 328"/>
                        <a:gd name="T22" fmla="*/ 0 w 654"/>
                        <a:gd name="T23" fmla="*/ 0 h 328"/>
                        <a:gd name="T24" fmla="*/ 0 w 654"/>
                        <a:gd name="T25" fmla="*/ 0 h 328"/>
                        <a:gd name="T26" fmla="*/ 0 w 654"/>
                        <a:gd name="T27" fmla="*/ 0 h 328"/>
                        <a:gd name="T28" fmla="*/ 0 w 654"/>
                        <a:gd name="T29" fmla="*/ 0 h 328"/>
                        <a:gd name="T30" fmla="*/ 0 w 654"/>
                        <a:gd name="T31" fmla="*/ 0 h 328"/>
                        <a:gd name="T32" fmla="*/ 0 w 654"/>
                        <a:gd name="T33" fmla="*/ 0 h 328"/>
                        <a:gd name="T34" fmla="*/ 0 w 654"/>
                        <a:gd name="T35" fmla="*/ 0 h 328"/>
                        <a:gd name="T36" fmla="*/ 0 w 654"/>
                        <a:gd name="T37" fmla="*/ 0 h 328"/>
                        <a:gd name="T38" fmla="*/ 0 w 654"/>
                        <a:gd name="T39" fmla="*/ 0 h 32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54"/>
                        <a:gd name="T61" fmla="*/ 0 h 328"/>
                        <a:gd name="T62" fmla="*/ 654 w 654"/>
                        <a:gd name="T63" fmla="*/ 328 h 32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54" h="328">
                          <a:moveTo>
                            <a:pt x="389" y="11"/>
                          </a:moveTo>
                          <a:lnTo>
                            <a:pt x="395" y="96"/>
                          </a:lnTo>
                          <a:lnTo>
                            <a:pt x="223" y="175"/>
                          </a:lnTo>
                          <a:lnTo>
                            <a:pt x="80" y="209"/>
                          </a:lnTo>
                          <a:lnTo>
                            <a:pt x="0" y="243"/>
                          </a:lnTo>
                          <a:lnTo>
                            <a:pt x="5" y="289"/>
                          </a:lnTo>
                          <a:lnTo>
                            <a:pt x="108" y="317"/>
                          </a:lnTo>
                          <a:lnTo>
                            <a:pt x="264" y="328"/>
                          </a:lnTo>
                          <a:lnTo>
                            <a:pt x="395" y="306"/>
                          </a:lnTo>
                          <a:lnTo>
                            <a:pt x="474" y="283"/>
                          </a:lnTo>
                          <a:lnTo>
                            <a:pt x="480" y="308"/>
                          </a:lnTo>
                          <a:lnTo>
                            <a:pt x="583" y="306"/>
                          </a:lnTo>
                          <a:lnTo>
                            <a:pt x="647" y="294"/>
                          </a:lnTo>
                          <a:lnTo>
                            <a:pt x="647" y="249"/>
                          </a:lnTo>
                          <a:lnTo>
                            <a:pt x="654" y="224"/>
                          </a:lnTo>
                          <a:lnTo>
                            <a:pt x="654" y="160"/>
                          </a:lnTo>
                          <a:lnTo>
                            <a:pt x="635" y="125"/>
                          </a:lnTo>
                          <a:lnTo>
                            <a:pt x="603" y="86"/>
                          </a:lnTo>
                          <a:lnTo>
                            <a:pt x="596" y="0"/>
                          </a:lnTo>
                          <a:lnTo>
                            <a:pt x="389" y="11"/>
                          </a:lnTo>
                          <a:close/>
                        </a:path>
                      </a:pathLst>
                    </a:custGeom>
                    <a:solidFill>
                      <a:srgbClr val="60606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09" name="Freeform 230"/>
                    <p:cNvSpPr>
                      <a:spLocks noChangeArrowheads="1"/>
                    </p:cNvSpPr>
                    <p:nvPr/>
                  </p:nvSpPr>
                  <p:spPr bwMode="auto">
                    <a:xfrm>
                      <a:off x="4795" y="2127"/>
                      <a:ext cx="46" cy="16"/>
                    </a:xfrm>
                    <a:custGeom>
                      <a:avLst/>
                      <a:gdLst>
                        <a:gd name="T0" fmla="*/ 0 w 198"/>
                        <a:gd name="T1" fmla="*/ 0 h 104"/>
                        <a:gd name="T2" fmla="*/ 0 w 198"/>
                        <a:gd name="T3" fmla="*/ 0 h 104"/>
                        <a:gd name="T4" fmla="*/ 0 w 198"/>
                        <a:gd name="T5" fmla="*/ 0 h 104"/>
                        <a:gd name="T6" fmla="*/ 0 w 198"/>
                        <a:gd name="T7" fmla="*/ 0 h 104"/>
                        <a:gd name="T8" fmla="*/ 0 w 198"/>
                        <a:gd name="T9" fmla="*/ 0 h 104"/>
                        <a:gd name="T10" fmla="*/ 0 60000 65536"/>
                        <a:gd name="T11" fmla="*/ 0 60000 65536"/>
                        <a:gd name="T12" fmla="*/ 0 60000 65536"/>
                        <a:gd name="T13" fmla="*/ 0 60000 65536"/>
                        <a:gd name="T14" fmla="*/ 0 60000 65536"/>
                        <a:gd name="T15" fmla="*/ 0 w 198"/>
                        <a:gd name="T16" fmla="*/ 0 h 104"/>
                        <a:gd name="T17" fmla="*/ 198 w 198"/>
                        <a:gd name="T18" fmla="*/ 104 h 104"/>
                      </a:gdLst>
                      <a:ahLst/>
                      <a:cxnLst>
                        <a:cxn ang="T10">
                          <a:pos x="T0" y="T1"/>
                        </a:cxn>
                        <a:cxn ang="T11">
                          <a:pos x="T2" y="T3"/>
                        </a:cxn>
                        <a:cxn ang="T12">
                          <a:pos x="T4" y="T5"/>
                        </a:cxn>
                        <a:cxn ang="T13">
                          <a:pos x="T6" y="T7"/>
                        </a:cxn>
                        <a:cxn ang="T14">
                          <a:pos x="T8" y="T9"/>
                        </a:cxn>
                      </a:cxnLst>
                      <a:rect l="T15" t="T16" r="T17" b="T18"/>
                      <a:pathLst>
                        <a:path w="198" h="104">
                          <a:moveTo>
                            <a:pt x="149" y="0"/>
                          </a:moveTo>
                          <a:lnTo>
                            <a:pt x="198" y="56"/>
                          </a:lnTo>
                          <a:lnTo>
                            <a:pt x="22" y="104"/>
                          </a:lnTo>
                          <a:lnTo>
                            <a:pt x="0" y="66"/>
                          </a:lnTo>
                          <a:lnTo>
                            <a:pt x="149"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10" name="Freeform 231"/>
                    <p:cNvSpPr>
                      <a:spLocks noChangeArrowheads="1"/>
                    </p:cNvSpPr>
                    <p:nvPr/>
                  </p:nvSpPr>
                  <p:spPr bwMode="auto">
                    <a:xfrm>
                      <a:off x="4743" y="2137"/>
                      <a:ext cx="52" cy="11"/>
                    </a:xfrm>
                    <a:custGeom>
                      <a:avLst/>
                      <a:gdLst>
                        <a:gd name="T0" fmla="*/ 0 w 222"/>
                        <a:gd name="T1" fmla="*/ 0 h 63"/>
                        <a:gd name="T2" fmla="*/ 0 w 222"/>
                        <a:gd name="T3" fmla="*/ 0 h 63"/>
                        <a:gd name="T4" fmla="*/ 0 w 222"/>
                        <a:gd name="T5" fmla="*/ 0 h 63"/>
                        <a:gd name="T6" fmla="*/ 0 w 222"/>
                        <a:gd name="T7" fmla="*/ 0 h 63"/>
                        <a:gd name="T8" fmla="*/ 0 w 222"/>
                        <a:gd name="T9" fmla="*/ 0 h 63"/>
                        <a:gd name="T10" fmla="*/ 0 w 222"/>
                        <a:gd name="T11" fmla="*/ 0 h 63"/>
                        <a:gd name="T12" fmla="*/ 0 w 222"/>
                        <a:gd name="T13" fmla="*/ 0 h 63"/>
                        <a:gd name="T14" fmla="*/ 0 60000 65536"/>
                        <a:gd name="T15" fmla="*/ 0 60000 65536"/>
                        <a:gd name="T16" fmla="*/ 0 60000 65536"/>
                        <a:gd name="T17" fmla="*/ 0 60000 65536"/>
                        <a:gd name="T18" fmla="*/ 0 60000 65536"/>
                        <a:gd name="T19" fmla="*/ 0 60000 65536"/>
                        <a:gd name="T20" fmla="*/ 0 60000 65536"/>
                        <a:gd name="T21" fmla="*/ 0 w 222"/>
                        <a:gd name="T22" fmla="*/ 0 h 63"/>
                        <a:gd name="T23" fmla="*/ 222 w 222"/>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63">
                          <a:moveTo>
                            <a:pt x="197" y="0"/>
                          </a:moveTo>
                          <a:lnTo>
                            <a:pt x="222" y="29"/>
                          </a:lnTo>
                          <a:lnTo>
                            <a:pt x="114" y="57"/>
                          </a:lnTo>
                          <a:lnTo>
                            <a:pt x="62" y="63"/>
                          </a:lnTo>
                          <a:lnTo>
                            <a:pt x="0" y="59"/>
                          </a:lnTo>
                          <a:lnTo>
                            <a:pt x="66" y="27"/>
                          </a:lnTo>
                          <a:lnTo>
                            <a:pt x="197"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11" name="Freeform 232"/>
                    <p:cNvSpPr>
                      <a:spLocks noChangeArrowheads="1"/>
                    </p:cNvSpPr>
                    <p:nvPr/>
                  </p:nvSpPr>
                  <p:spPr bwMode="auto">
                    <a:xfrm>
                      <a:off x="4743" y="2127"/>
                      <a:ext cx="148" cy="29"/>
                    </a:xfrm>
                    <a:custGeom>
                      <a:avLst/>
                      <a:gdLst>
                        <a:gd name="T0" fmla="*/ 0 w 632"/>
                        <a:gd name="T1" fmla="*/ 0 h 196"/>
                        <a:gd name="T2" fmla="*/ 0 w 632"/>
                        <a:gd name="T3" fmla="*/ 0 h 196"/>
                        <a:gd name="T4" fmla="*/ 0 w 632"/>
                        <a:gd name="T5" fmla="*/ 0 h 196"/>
                        <a:gd name="T6" fmla="*/ 0 w 632"/>
                        <a:gd name="T7" fmla="*/ 0 h 196"/>
                        <a:gd name="T8" fmla="*/ 0 w 632"/>
                        <a:gd name="T9" fmla="*/ 0 h 196"/>
                        <a:gd name="T10" fmla="*/ 0 w 632"/>
                        <a:gd name="T11" fmla="*/ 0 h 196"/>
                        <a:gd name="T12" fmla="*/ 0 w 632"/>
                        <a:gd name="T13" fmla="*/ 0 h 196"/>
                        <a:gd name="T14" fmla="*/ 0 w 632"/>
                        <a:gd name="T15" fmla="*/ 0 h 196"/>
                        <a:gd name="T16" fmla="*/ 0 w 632"/>
                        <a:gd name="T17" fmla="*/ 0 h 196"/>
                        <a:gd name="T18" fmla="*/ 0 w 632"/>
                        <a:gd name="T19" fmla="*/ 0 h 196"/>
                        <a:gd name="T20" fmla="*/ 0 w 632"/>
                        <a:gd name="T21" fmla="*/ 0 h 196"/>
                        <a:gd name="T22" fmla="*/ 0 w 632"/>
                        <a:gd name="T23" fmla="*/ 0 h 196"/>
                        <a:gd name="T24" fmla="*/ 0 w 632"/>
                        <a:gd name="T25" fmla="*/ 0 h 196"/>
                        <a:gd name="T26" fmla="*/ 0 w 632"/>
                        <a:gd name="T27" fmla="*/ 0 h 196"/>
                        <a:gd name="T28" fmla="*/ 0 w 632"/>
                        <a:gd name="T29" fmla="*/ 0 h 196"/>
                        <a:gd name="T30" fmla="*/ 0 w 632"/>
                        <a:gd name="T31" fmla="*/ 0 h 196"/>
                        <a:gd name="T32" fmla="*/ 0 w 632"/>
                        <a:gd name="T33" fmla="*/ 0 h 196"/>
                        <a:gd name="T34" fmla="*/ 0 w 632"/>
                        <a:gd name="T35" fmla="*/ 0 h 196"/>
                        <a:gd name="T36" fmla="*/ 0 w 632"/>
                        <a:gd name="T37" fmla="*/ 0 h 1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32"/>
                        <a:gd name="T58" fmla="*/ 0 h 196"/>
                        <a:gd name="T59" fmla="*/ 632 w 632"/>
                        <a:gd name="T60" fmla="*/ 196 h 1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32" h="196">
                          <a:moveTo>
                            <a:pt x="0" y="166"/>
                          </a:moveTo>
                          <a:lnTo>
                            <a:pt x="0" y="136"/>
                          </a:lnTo>
                          <a:lnTo>
                            <a:pt x="81" y="145"/>
                          </a:lnTo>
                          <a:lnTo>
                            <a:pt x="216" y="126"/>
                          </a:lnTo>
                          <a:lnTo>
                            <a:pt x="291" y="109"/>
                          </a:lnTo>
                          <a:lnTo>
                            <a:pt x="437" y="62"/>
                          </a:lnTo>
                          <a:lnTo>
                            <a:pt x="502" y="56"/>
                          </a:lnTo>
                          <a:lnTo>
                            <a:pt x="563" y="32"/>
                          </a:lnTo>
                          <a:lnTo>
                            <a:pt x="596" y="0"/>
                          </a:lnTo>
                          <a:lnTo>
                            <a:pt x="632" y="41"/>
                          </a:lnTo>
                          <a:lnTo>
                            <a:pt x="632" y="124"/>
                          </a:lnTo>
                          <a:lnTo>
                            <a:pt x="586" y="136"/>
                          </a:lnTo>
                          <a:lnTo>
                            <a:pt x="472" y="151"/>
                          </a:lnTo>
                          <a:lnTo>
                            <a:pt x="426" y="158"/>
                          </a:lnTo>
                          <a:lnTo>
                            <a:pt x="352" y="183"/>
                          </a:lnTo>
                          <a:lnTo>
                            <a:pt x="266" y="196"/>
                          </a:lnTo>
                          <a:lnTo>
                            <a:pt x="205" y="196"/>
                          </a:lnTo>
                          <a:lnTo>
                            <a:pt x="108" y="196"/>
                          </a:lnTo>
                          <a:lnTo>
                            <a:pt x="0" y="16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12" name="Freeform 233"/>
                    <p:cNvSpPr>
                      <a:spLocks noChangeArrowheads="1"/>
                    </p:cNvSpPr>
                    <p:nvPr/>
                  </p:nvSpPr>
                  <p:spPr bwMode="auto">
                    <a:xfrm>
                      <a:off x="4832" y="2109"/>
                      <a:ext cx="49" cy="23"/>
                    </a:xfrm>
                    <a:custGeom>
                      <a:avLst/>
                      <a:gdLst>
                        <a:gd name="T0" fmla="*/ 0 w 211"/>
                        <a:gd name="T1" fmla="*/ 0 h 159"/>
                        <a:gd name="T2" fmla="*/ 0 w 211"/>
                        <a:gd name="T3" fmla="*/ 0 h 159"/>
                        <a:gd name="T4" fmla="*/ 0 w 211"/>
                        <a:gd name="T5" fmla="*/ 0 h 159"/>
                        <a:gd name="T6" fmla="*/ 0 w 211"/>
                        <a:gd name="T7" fmla="*/ 0 h 159"/>
                        <a:gd name="T8" fmla="*/ 0 w 211"/>
                        <a:gd name="T9" fmla="*/ 0 h 159"/>
                        <a:gd name="T10" fmla="*/ 0 w 211"/>
                        <a:gd name="T11" fmla="*/ 0 h 159"/>
                        <a:gd name="T12" fmla="*/ 0 w 211"/>
                        <a:gd name="T13" fmla="*/ 0 h 159"/>
                        <a:gd name="T14" fmla="*/ 0 w 211"/>
                        <a:gd name="T15" fmla="*/ 0 h 159"/>
                        <a:gd name="T16" fmla="*/ 0 w 211"/>
                        <a:gd name="T17" fmla="*/ 0 h 159"/>
                        <a:gd name="T18" fmla="*/ 0 w 211"/>
                        <a:gd name="T19" fmla="*/ 0 h 1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1"/>
                        <a:gd name="T31" fmla="*/ 0 h 159"/>
                        <a:gd name="T32" fmla="*/ 211 w 211"/>
                        <a:gd name="T33" fmla="*/ 159 h 1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1" h="159">
                          <a:moveTo>
                            <a:pt x="7" y="11"/>
                          </a:moveTo>
                          <a:lnTo>
                            <a:pt x="13" y="89"/>
                          </a:lnTo>
                          <a:lnTo>
                            <a:pt x="0" y="106"/>
                          </a:lnTo>
                          <a:lnTo>
                            <a:pt x="47" y="159"/>
                          </a:lnTo>
                          <a:lnTo>
                            <a:pt x="112" y="159"/>
                          </a:lnTo>
                          <a:lnTo>
                            <a:pt x="184" y="136"/>
                          </a:lnTo>
                          <a:lnTo>
                            <a:pt x="211" y="104"/>
                          </a:lnTo>
                          <a:lnTo>
                            <a:pt x="195" y="83"/>
                          </a:lnTo>
                          <a:lnTo>
                            <a:pt x="191" y="0"/>
                          </a:lnTo>
                          <a:lnTo>
                            <a:pt x="7" y="11"/>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sp>
                <p:nvSpPr>
                  <p:cNvPr id="16441" name="Oval 234"/>
                  <p:cNvSpPr>
                    <a:spLocks noChangeArrowheads="1"/>
                  </p:cNvSpPr>
                  <p:nvPr/>
                </p:nvSpPr>
                <p:spPr bwMode="auto">
                  <a:xfrm>
                    <a:off x="4938" y="2109"/>
                    <a:ext cx="189" cy="47"/>
                  </a:xfrm>
                  <a:prstGeom prst="ellipse">
                    <a:avLst/>
                  </a:prstGeom>
                  <a:solidFill>
                    <a:srgbClr val="606060"/>
                  </a:solidFill>
                  <a:ln w="1440">
                    <a:solidFill>
                      <a:srgbClr val="000000"/>
                    </a:solidFill>
                    <a:miter lim="800000"/>
                    <a:headEnd/>
                    <a:tailEnd/>
                  </a:ln>
                </p:spPr>
                <p:txBody>
                  <a:bodyPr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442" name="Rectangle 235"/>
                  <p:cNvSpPr>
                    <a:spLocks noChangeArrowheads="1"/>
                  </p:cNvSpPr>
                  <p:nvPr/>
                </p:nvSpPr>
                <p:spPr bwMode="auto">
                  <a:xfrm>
                    <a:off x="5008" y="2014"/>
                    <a:ext cx="49" cy="108"/>
                  </a:xfrm>
                  <a:prstGeom prst="rect">
                    <a:avLst/>
                  </a:prstGeom>
                  <a:solidFill>
                    <a:srgbClr val="606060"/>
                  </a:solidFill>
                  <a:ln w="1440">
                    <a:solidFill>
                      <a:srgbClr val="000000"/>
                    </a:solidFill>
                    <a:miter lim="800000"/>
                    <a:headEnd/>
                    <a:tailEnd/>
                  </a:ln>
                </p:spPr>
                <p:txBody>
                  <a:bodyPr wrap="none" anchor="ct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grpSp>
                <p:nvGrpSpPr>
                  <p:cNvPr id="16443" name="Group 236"/>
                  <p:cNvGrpSpPr>
                    <a:grpSpLocks/>
                  </p:cNvGrpSpPr>
                  <p:nvPr/>
                </p:nvGrpSpPr>
                <p:grpSpPr bwMode="auto">
                  <a:xfrm>
                    <a:off x="4898" y="1977"/>
                    <a:ext cx="243" cy="54"/>
                    <a:chOff x="4898" y="1977"/>
                    <a:chExt cx="243" cy="54"/>
                  </a:xfrm>
                </p:grpSpPr>
                <p:sp>
                  <p:nvSpPr>
                    <p:cNvPr id="16506" name="Freeform 237"/>
                    <p:cNvSpPr>
                      <a:spLocks noChangeArrowheads="1"/>
                    </p:cNvSpPr>
                    <p:nvPr/>
                  </p:nvSpPr>
                  <p:spPr bwMode="auto">
                    <a:xfrm>
                      <a:off x="4898" y="1977"/>
                      <a:ext cx="244" cy="55"/>
                    </a:xfrm>
                    <a:custGeom>
                      <a:avLst/>
                      <a:gdLst>
                        <a:gd name="T0" fmla="*/ 0 w 1028"/>
                        <a:gd name="T1" fmla="*/ 0 h 356"/>
                        <a:gd name="T2" fmla="*/ 0 w 1028"/>
                        <a:gd name="T3" fmla="*/ 0 h 356"/>
                        <a:gd name="T4" fmla="*/ 0 w 1028"/>
                        <a:gd name="T5" fmla="*/ 0 h 356"/>
                        <a:gd name="T6" fmla="*/ 0 w 1028"/>
                        <a:gd name="T7" fmla="*/ 0 h 356"/>
                        <a:gd name="T8" fmla="*/ 0 w 1028"/>
                        <a:gd name="T9" fmla="*/ 0 h 356"/>
                        <a:gd name="T10" fmla="*/ 0 w 1028"/>
                        <a:gd name="T11" fmla="*/ 0 h 356"/>
                        <a:gd name="T12" fmla="*/ 0 w 1028"/>
                        <a:gd name="T13" fmla="*/ 0 h 356"/>
                        <a:gd name="T14" fmla="*/ 0 w 1028"/>
                        <a:gd name="T15" fmla="*/ 0 h 356"/>
                        <a:gd name="T16" fmla="*/ 0 60000 65536"/>
                        <a:gd name="T17" fmla="*/ 0 60000 65536"/>
                        <a:gd name="T18" fmla="*/ 0 60000 65536"/>
                        <a:gd name="T19" fmla="*/ 0 60000 65536"/>
                        <a:gd name="T20" fmla="*/ 0 60000 65536"/>
                        <a:gd name="T21" fmla="*/ 0 60000 65536"/>
                        <a:gd name="T22" fmla="*/ 0 60000 65536"/>
                        <a:gd name="T23" fmla="*/ 0 60000 65536"/>
                        <a:gd name="T24" fmla="*/ 0 w 1028"/>
                        <a:gd name="T25" fmla="*/ 0 h 356"/>
                        <a:gd name="T26" fmla="*/ 1028 w 1028"/>
                        <a:gd name="T27" fmla="*/ 356 h 3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28" h="356">
                          <a:moveTo>
                            <a:pt x="0" y="186"/>
                          </a:moveTo>
                          <a:lnTo>
                            <a:pt x="6" y="296"/>
                          </a:lnTo>
                          <a:lnTo>
                            <a:pt x="345" y="356"/>
                          </a:lnTo>
                          <a:lnTo>
                            <a:pt x="718" y="356"/>
                          </a:lnTo>
                          <a:lnTo>
                            <a:pt x="1011" y="266"/>
                          </a:lnTo>
                          <a:lnTo>
                            <a:pt x="1028" y="9"/>
                          </a:lnTo>
                          <a:lnTo>
                            <a:pt x="448" y="0"/>
                          </a:lnTo>
                          <a:lnTo>
                            <a:pt x="0" y="186"/>
                          </a:lnTo>
                          <a:close/>
                        </a:path>
                      </a:pathLst>
                    </a:custGeom>
                    <a:solidFill>
                      <a:srgbClr val="40404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07" name="Freeform 238"/>
                    <p:cNvSpPr>
                      <a:spLocks noChangeArrowheads="1"/>
                    </p:cNvSpPr>
                    <p:nvPr/>
                  </p:nvSpPr>
                  <p:spPr bwMode="auto">
                    <a:xfrm>
                      <a:off x="4905" y="1997"/>
                      <a:ext cx="231" cy="31"/>
                    </a:xfrm>
                    <a:custGeom>
                      <a:avLst/>
                      <a:gdLst>
                        <a:gd name="T0" fmla="*/ 0 w 983"/>
                        <a:gd name="T1" fmla="*/ 0 h 206"/>
                        <a:gd name="T2" fmla="*/ 0 w 983"/>
                        <a:gd name="T3" fmla="*/ 0 h 206"/>
                        <a:gd name="T4" fmla="*/ 0 w 983"/>
                        <a:gd name="T5" fmla="*/ 0 h 206"/>
                        <a:gd name="T6" fmla="*/ 0 w 983"/>
                        <a:gd name="T7" fmla="*/ 0 h 206"/>
                        <a:gd name="T8" fmla="*/ 0 w 983"/>
                        <a:gd name="T9" fmla="*/ 0 h 206"/>
                        <a:gd name="T10" fmla="*/ 0 w 983"/>
                        <a:gd name="T11" fmla="*/ 0 h 206"/>
                        <a:gd name="T12" fmla="*/ 0 w 983"/>
                        <a:gd name="T13" fmla="*/ 0 h 206"/>
                        <a:gd name="T14" fmla="*/ 0 w 983"/>
                        <a:gd name="T15" fmla="*/ 0 h 206"/>
                        <a:gd name="T16" fmla="*/ 0 w 983"/>
                        <a:gd name="T17" fmla="*/ 0 h 2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3"/>
                        <a:gd name="T28" fmla="*/ 0 h 206"/>
                        <a:gd name="T29" fmla="*/ 983 w 983"/>
                        <a:gd name="T30" fmla="*/ 206 h 2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3" h="206">
                          <a:moveTo>
                            <a:pt x="0" y="71"/>
                          </a:moveTo>
                          <a:lnTo>
                            <a:pt x="5" y="151"/>
                          </a:lnTo>
                          <a:lnTo>
                            <a:pt x="311" y="206"/>
                          </a:lnTo>
                          <a:lnTo>
                            <a:pt x="707" y="206"/>
                          </a:lnTo>
                          <a:lnTo>
                            <a:pt x="983" y="111"/>
                          </a:lnTo>
                          <a:lnTo>
                            <a:pt x="983" y="0"/>
                          </a:lnTo>
                          <a:lnTo>
                            <a:pt x="719" y="111"/>
                          </a:lnTo>
                          <a:lnTo>
                            <a:pt x="316" y="116"/>
                          </a:lnTo>
                          <a:lnTo>
                            <a:pt x="0" y="71"/>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sp>
                <p:nvSpPr>
                  <p:cNvPr id="16444" name="Freeform 239"/>
                  <p:cNvSpPr>
                    <a:spLocks noChangeArrowheads="1"/>
                  </p:cNvSpPr>
                  <p:nvPr/>
                </p:nvSpPr>
                <p:spPr bwMode="auto">
                  <a:xfrm>
                    <a:off x="4819" y="1918"/>
                    <a:ext cx="332" cy="200"/>
                  </a:xfrm>
                  <a:custGeom>
                    <a:avLst/>
                    <a:gdLst>
                      <a:gd name="T0" fmla="*/ 0 w 1402"/>
                      <a:gd name="T1" fmla="*/ 0 h 1293"/>
                      <a:gd name="T2" fmla="*/ 0 w 1402"/>
                      <a:gd name="T3" fmla="*/ 0 h 1293"/>
                      <a:gd name="T4" fmla="*/ 0 w 1402"/>
                      <a:gd name="T5" fmla="*/ 0 h 1293"/>
                      <a:gd name="T6" fmla="*/ 0 w 1402"/>
                      <a:gd name="T7" fmla="*/ 0 h 1293"/>
                      <a:gd name="T8" fmla="*/ 0 w 1402"/>
                      <a:gd name="T9" fmla="*/ 0 h 1293"/>
                      <a:gd name="T10" fmla="*/ 0 w 1402"/>
                      <a:gd name="T11" fmla="*/ 0 h 1293"/>
                      <a:gd name="T12" fmla="*/ 0 w 1402"/>
                      <a:gd name="T13" fmla="*/ 0 h 1293"/>
                      <a:gd name="T14" fmla="*/ 0 w 1402"/>
                      <a:gd name="T15" fmla="*/ 0 h 1293"/>
                      <a:gd name="T16" fmla="*/ 0 w 1402"/>
                      <a:gd name="T17" fmla="*/ 0 h 1293"/>
                      <a:gd name="T18" fmla="*/ 0 w 1402"/>
                      <a:gd name="T19" fmla="*/ 0 h 1293"/>
                      <a:gd name="T20" fmla="*/ 0 w 1402"/>
                      <a:gd name="T21" fmla="*/ 0 h 1293"/>
                      <a:gd name="T22" fmla="*/ 0 w 1402"/>
                      <a:gd name="T23" fmla="*/ 0 h 1293"/>
                      <a:gd name="T24" fmla="*/ 0 w 1402"/>
                      <a:gd name="T25" fmla="*/ 0 h 1293"/>
                      <a:gd name="T26" fmla="*/ 0 w 1402"/>
                      <a:gd name="T27" fmla="*/ 0 h 1293"/>
                      <a:gd name="T28" fmla="*/ 0 w 1402"/>
                      <a:gd name="T29" fmla="*/ 0 h 1293"/>
                      <a:gd name="T30" fmla="*/ 0 w 1402"/>
                      <a:gd name="T31" fmla="*/ 0 h 1293"/>
                      <a:gd name="T32" fmla="*/ 0 w 1402"/>
                      <a:gd name="T33" fmla="*/ 0 h 1293"/>
                      <a:gd name="T34" fmla="*/ 0 w 1402"/>
                      <a:gd name="T35" fmla="*/ 0 h 1293"/>
                      <a:gd name="T36" fmla="*/ 0 w 1402"/>
                      <a:gd name="T37" fmla="*/ 0 h 1293"/>
                      <a:gd name="T38" fmla="*/ 0 w 1402"/>
                      <a:gd name="T39" fmla="*/ 0 h 1293"/>
                      <a:gd name="T40" fmla="*/ 0 w 1402"/>
                      <a:gd name="T41" fmla="*/ 0 h 1293"/>
                      <a:gd name="T42" fmla="*/ 0 w 1402"/>
                      <a:gd name="T43" fmla="*/ 0 h 1293"/>
                      <a:gd name="T44" fmla="*/ 0 w 1402"/>
                      <a:gd name="T45" fmla="*/ 0 h 1293"/>
                      <a:gd name="T46" fmla="*/ 0 w 1402"/>
                      <a:gd name="T47" fmla="*/ 0 h 1293"/>
                      <a:gd name="T48" fmla="*/ 0 w 1402"/>
                      <a:gd name="T49" fmla="*/ 0 h 1293"/>
                      <a:gd name="T50" fmla="*/ 0 w 1402"/>
                      <a:gd name="T51" fmla="*/ 0 h 1293"/>
                      <a:gd name="T52" fmla="*/ 0 w 1402"/>
                      <a:gd name="T53" fmla="*/ 0 h 1293"/>
                      <a:gd name="T54" fmla="*/ 0 w 1402"/>
                      <a:gd name="T55" fmla="*/ 0 h 1293"/>
                      <a:gd name="T56" fmla="*/ 0 w 1402"/>
                      <a:gd name="T57" fmla="*/ 0 h 1293"/>
                      <a:gd name="T58" fmla="*/ 0 w 1402"/>
                      <a:gd name="T59" fmla="*/ 0 h 1293"/>
                      <a:gd name="T60" fmla="*/ 0 w 1402"/>
                      <a:gd name="T61" fmla="*/ 0 h 1293"/>
                      <a:gd name="T62" fmla="*/ 0 w 1402"/>
                      <a:gd name="T63" fmla="*/ 0 h 1293"/>
                      <a:gd name="T64" fmla="*/ 0 w 1402"/>
                      <a:gd name="T65" fmla="*/ 0 h 1293"/>
                      <a:gd name="T66" fmla="*/ 0 w 1402"/>
                      <a:gd name="T67" fmla="*/ 0 h 1293"/>
                      <a:gd name="T68" fmla="*/ 0 w 1402"/>
                      <a:gd name="T69" fmla="*/ 0 h 1293"/>
                      <a:gd name="T70" fmla="*/ 0 w 1402"/>
                      <a:gd name="T71" fmla="*/ 0 h 1293"/>
                      <a:gd name="T72" fmla="*/ 0 w 1402"/>
                      <a:gd name="T73" fmla="*/ 0 h 1293"/>
                      <a:gd name="T74" fmla="*/ 0 w 1402"/>
                      <a:gd name="T75" fmla="*/ 0 h 1293"/>
                      <a:gd name="T76" fmla="*/ 0 w 1402"/>
                      <a:gd name="T77" fmla="*/ 0 h 1293"/>
                      <a:gd name="T78" fmla="*/ 0 w 1402"/>
                      <a:gd name="T79" fmla="*/ 0 h 1293"/>
                      <a:gd name="T80" fmla="*/ 0 w 1402"/>
                      <a:gd name="T81" fmla="*/ 0 h 1293"/>
                      <a:gd name="T82" fmla="*/ 0 w 1402"/>
                      <a:gd name="T83" fmla="*/ 0 h 1293"/>
                      <a:gd name="T84" fmla="*/ 0 w 1402"/>
                      <a:gd name="T85" fmla="*/ 0 h 1293"/>
                      <a:gd name="T86" fmla="*/ 0 w 1402"/>
                      <a:gd name="T87" fmla="*/ 0 h 1293"/>
                      <a:gd name="T88" fmla="*/ 0 w 1402"/>
                      <a:gd name="T89" fmla="*/ 0 h 1293"/>
                      <a:gd name="T90" fmla="*/ 0 w 1402"/>
                      <a:gd name="T91" fmla="*/ 0 h 1293"/>
                      <a:gd name="T92" fmla="*/ 0 w 1402"/>
                      <a:gd name="T93" fmla="*/ 0 h 1293"/>
                      <a:gd name="T94" fmla="*/ 0 w 1402"/>
                      <a:gd name="T95" fmla="*/ 0 h 1293"/>
                      <a:gd name="T96" fmla="*/ 0 w 1402"/>
                      <a:gd name="T97" fmla="*/ 0 h 1293"/>
                      <a:gd name="T98" fmla="*/ 0 w 1402"/>
                      <a:gd name="T99" fmla="*/ 0 h 1293"/>
                      <a:gd name="T100" fmla="*/ 0 w 1402"/>
                      <a:gd name="T101" fmla="*/ 0 h 1293"/>
                      <a:gd name="T102" fmla="*/ 0 w 1402"/>
                      <a:gd name="T103" fmla="*/ 0 h 1293"/>
                      <a:gd name="T104" fmla="*/ 0 w 1402"/>
                      <a:gd name="T105" fmla="*/ 0 h 1293"/>
                      <a:gd name="T106" fmla="*/ 0 w 1402"/>
                      <a:gd name="T107" fmla="*/ 0 h 1293"/>
                      <a:gd name="T108" fmla="*/ 0 w 1402"/>
                      <a:gd name="T109" fmla="*/ 0 h 1293"/>
                      <a:gd name="T110" fmla="*/ 0 w 1402"/>
                      <a:gd name="T111" fmla="*/ 0 h 1293"/>
                      <a:gd name="T112" fmla="*/ 0 w 1402"/>
                      <a:gd name="T113" fmla="*/ 0 h 12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402"/>
                      <a:gd name="T172" fmla="*/ 0 h 1293"/>
                      <a:gd name="T173" fmla="*/ 1402 w 1402"/>
                      <a:gd name="T174" fmla="*/ 1293 h 129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402" h="1293">
                        <a:moveTo>
                          <a:pt x="6" y="728"/>
                        </a:moveTo>
                        <a:lnTo>
                          <a:pt x="14" y="599"/>
                        </a:lnTo>
                        <a:lnTo>
                          <a:pt x="11" y="461"/>
                        </a:lnTo>
                        <a:lnTo>
                          <a:pt x="17" y="355"/>
                        </a:lnTo>
                        <a:lnTo>
                          <a:pt x="78" y="292"/>
                        </a:lnTo>
                        <a:lnTo>
                          <a:pt x="151" y="256"/>
                        </a:lnTo>
                        <a:lnTo>
                          <a:pt x="317" y="196"/>
                        </a:lnTo>
                        <a:lnTo>
                          <a:pt x="562" y="137"/>
                        </a:lnTo>
                        <a:lnTo>
                          <a:pt x="610" y="133"/>
                        </a:lnTo>
                        <a:lnTo>
                          <a:pt x="642" y="137"/>
                        </a:lnTo>
                        <a:lnTo>
                          <a:pt x="650" y="125"/>
                        </a:lnTo>
                        <a:lnTo>
                          <a:pt x="663" y="112"/>
                        </a:lnTo>
                        <a:lnTo>
                          <a:pt x="679" y="115"/>
                        </a:lnTo>
                        <a:lnTo>
                          <a:pt x="700" y="117"/>
                        </a:lnTo>
                        <a:lnTo>
                          <a:pt x="709" y="92"/>
                        </a:lnTo>
                        <a:lnTo>
                          <a:pt x="728" y="79"/>
                        </a:lnTo>
                        <a:lnTo>
                          <a:pt x="747" y="75"/>
                        </a:lnTo>
                        <a:lnTo>
                          <a:pt x="772" y="75"/>
                        </a:lnTo>
                        <a:lnTo>
                          <a:pt x="768" y="54"/>
                        </a:lnTo>
                        <a:lnTo>
                          <a:pt x="797" y="0"/>
                        </a:lnTo>
                        <a:lnTo>
                          <a:pt x="1368" y="15"/>
                        </a:lnTo>
                        <a:lnTo>
                          <a:pt x="1366" y="73"/>
                        </a:lnTo>
                        <a:lnTo>
                          <a:pt x="1376" y="125"/>
                        </a:lnTo>
                        <a:lnTo>
                          <a:pt x="1385" y="162"/>
                        </a:lnTo>
                        <a:lnTo>
                          <a:pt x="1394" y="208"/>
                        </a:lnTo>
                        <a:lnTo>
                          <a:pt x="1402" y="283"/>
                        </a:lnTo>
                        <a:lnTo>
                          <a:pt x="1393" y="327"/>
                        </a:lnTo>
                        <a:lnTo>
                          <a:pt x="1376" y="368"/>
                        </a:lnTo>
                        <a:lnTo>
                          <a:pt x="1356" y="404"/>
                        </a:lnTo>
                        <a:lnTo>
                          <a:pt x="1330" y="417"/>
                        </a:lnTo>
                        <a:lnTo>
                          <a:pt x="1288" y="429"/>
                        </a:lnTo>
                        <a:lnTo>
                          <a:pt x="1234" y="446"/>
                        </a:lnTo>
                        <a:lnTo>
                          <a:pt x="1209" y="475"/>
                        </a:lnTo>
                        <a:lnTo>
                          <a:pt x="1179" y="500"/>
                        </a:lnTo>
                        <a:lnTo>
                          <a:pt x="1133" y="521"/>
                        </a:lnTo>
                        <a:lnTo>
                          <a:pt x="1079" y="538"/>
                        </a:lnTo>
                        <a:lnTo>
                          <a:pt x="992" y="548"/>
                        </a:lnTo>
                        <a:lnTo>
                          <a:pt x="918" y="548"/>
                        </a:lnTo>
                        <a:lnTo>
                          <a:pt x="862" y="542"/>
                        </a:lnTo>
                        <a:lnTo>
                          <a:pt x="810" y="538"/>
                        </a:lnTo>
                        <a:lnTo>
                          <a:pt x="772" y="558"/>
                        </a:lnTo>
                        <a:lnTo>
                          <a:pt x="697" y="554"/>
                        </a:lnTo>
                        <a:lnTo>
                          <a:pt x="399" y="596"/>
                        </a:lnTo>
                        <a:lnTo>
                          <a:pt x="318" y="605"/>
                        </a:lnTo>
                        <a:lnTo>
                          <a:pt x="348" y="779"/>
                        </a:lnTo>
                        <a:lnTo>
                          <a:pt x="351" y="869"/>
                        </a:lnTo>
                        <a:lnTo>
                          <a:pt x="333" y="983"/>
                        </a:lnTo>
                        <a:lnTo>
                          <a:pt x="315" y="1118"/>
                        </a:lnTo>
                        <a:lnTo>
                          <a:pt x="315" y="1257"/>
                        </a:lnTo>
                        <a:lnTo>
                          <a:pt x="245" y="1278"/>
                        </a:lnTo>
                        <a:lnTo>
                          <a:pt x="158" y="1287"/>
                        </a:lnTo>
                        <a:lnTo>
                          <a:pt x="82" y="1293"/>
                        </a:lnTo>
                        <a:lnTo>
                          <a:pt x="0" y="1284"/>
                        </a:lnTo>
                        <a:lnTo>
                          <a:pt x="6" y="1154"/>
                        </a:lnTo>
                        <a:lnTo>
                          <a:pt x="6" y="944"/>
                        </a:lnTo>
                        <a:lnTo>
                          <a:pt x="6" y="761"/>
                        </a:lnTo>
                        <a:lnTo>
                          <a:pt x="6" y="728"/>
                        </a:lnTo>
                        <a:close/>
                      </a:path>
                    </a:pathLst>
                  </a:custGeom>
                  <a:solidFill>
                    <a:srgbClr val="60606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45" name="Freeform 240"/>
                  <p:cNvSpPr>
                    <a:spLocks noChangeArrowheads="1"/>
                  </p:cNvSpPr>
                  <p:nvPr/>
                </p:nvSpPr>
                <p:spPr bwMode="auto">
                  <a:xfrm>
                    <a:off x="4822" y="1926"/>
                    <a:ext cx="325" cy="190"/>
                  </a:xfrm>
                  <a:custGeom>
                    <a:avLst/>
                    <a:gdLst>
                      <a:gd name="T0" fmla="*/ 0 w 1373"/>
                      <a:gd name="T1" fmla="*/ 0 h 1223"/>
                      <a:gd name="T2" fmla="*/ 0 w 1373"/>
                      <a:gd name="T3" fmla="*/ 0 h 1223"/>
                      <a:gd name="T4" fmla="*/ 0 w 1373"/>
                      <a:gd name="T5" fmla="*/ 0 h 1223"/>
                      <a:gd name="T6" fmla="*/ 0 w 1373"/>
                      <a:gd name="T7" fmla="*/ 0 h 1223"/>
                      <a:gd name="T8" fmla="*/ 0 w 1373"/>
                      <a:gd name="T9" fmla="*/ 0 h 1223"/>
                      <a:gd name="T10" fmla="*/ 0 w 1373"/>
                      <a:gd name="T11" fmla="*/ 0 h 1223"/>
                      <a:gd name="T12" fmla="*/ 0 w 1373"/>
                      <a:gd name="T13" fmla="*/ 0 h 1223"/>
                      <a:gd name="T14" fmla="*/ 0 w 1373"/>
                      <a:gd name="T15" fmla="*/ 0 h 1223"/>
                      <a:gd name="T16" fmla="*/ 0 w 1373"/>
                      <a:gd name="T17" fmla="*/ 0 h 1223"/>
                      <a:gd name="T18" fmla="*/ 0 w 1373"/>
                      <a:gd name="T19" fmla="*/ 0 h 1223"/>
                      <a:gd name="T20" fmla="*/ 0 w 1373"/>
                      <a:gd name="T21" fmla="*/ 0 h 1223"/>
                      <a:gd name="T22" fmla="*/ 0 w 1373"/>
                      <a:gd name="T23" fmla="*/ 0 h 1223"/>
                      <a:gd name="T24" fmla="*/ 0 w 1373"/>
                      <a:gd name="T25" fmla="*/ 0 h 1223"/>
                      <a:gd name="T26" fmla="*/ 0 w 1373"/>
                      <a:gd name="T27" fmla="*/ 0 h 1223"/>
                      <a:gd name="T28" fmla="*/ 0 w 1373"/>
                      <a:gd name="T29" fmla="*/ 0 h 1223"/>
                      <a:gd name="T30" fmla="*/ 0 w 1373"/>
                      <a:gd name="T31" fmla="*/ 0 h 1223"/>
                      <a:gd name="T32" fmla="*/ 0 w 1373"/>
                      <a:gd name="T33" fmla="*/ 0 h 1223"/>
                      <a:gd name="T34" fmla="*/ 0 w 1373"/>
                      <a:gd name="T35" fmla="*/ 0 h 1223"/>
                      <a:gd name="T36" fmla="*/ 0 w 1373"/>
                      <a:gd name="T37" fmla="*/ 0 h 1223"/>
                      <a:gd name="T38" fmla="*/ 0 w 1373"/>
                      <a:gd name="T39" fmla="*/ 0 h 1223"/>
                      <a:gd name="T40" fmla="*/ 0 w 1373"/>
                      <a:gd name="T41" fmla="*/ 0 h 1223"/>
                      <a:gd name="T42" fmla="*/ 0 w 1373"/>
                      <a:gd name="T43" fmla="*/ 0 h 1223"/>
                      <a:gd name="T44" fmla="*/ 0 w 1373"/>
                      <a:gd name="T45" fmla="*/ 0 h 1223"/>
                      <a:gd name="T46" fmla="*/ 0 w 1373"/>
                      <a:gd name="T47" fmla="*/ 0 h 1223"/>
                      <a:gd name="T48" fmla="*/ 0 w 1373"/>
                      <a:gd name="T49" fmla="*/ 0 h 1223"/>
                      <a:gd name="T50" fmla="*/ 0 w 1373"/>
                      <a:gd name="T51" fmla="*/ 0 h 1223"/>
                      <a:gd name="T52" fmla="*/ 0 w 1373"/>
                      <a:gd name="T53" fmla="*/ 0 h 1223"/>
                      <a:gd name="T54" fmla="*/ 0 w 1373"/>
                      <a:gd name="T55" fmla="*/ 0 h 1223"/>
                      <a:gd name="T56" fmla="*/ 0 w 1373"/>
                      <a:gd name="T57" fmla="*/ 0 h 1223"/>
                      <a:gd name="T58" fmla="*/ 0 w 1373"/>
                      <a:gd name="T59" fmla="*/ 0 h 1223"/>
                      <a:gd name="T60" fmla="*/ 0 w 1373"/>
                      <a:gd name="T61" fmla="*/ 0 h 1223"/>
                      <a:gd name="T62" fmla="*/ 0 w 1373"/>
                      <a:gd name="T63" fmla="*/ 0 h 1223"/>
                      <a:gd name="T64" fmla="*/ 0 w 1373"/>
                      <a:gd name="T65" fmla="*/ 0 h 1223"/>
                      <a:gd name="T66" fmla="*/ 0 w 1373"/>
                      <a:gd name="T67" fmla="*/ 0 h 1223"/>
                      <a:gd name="T68" fmla="*/ 0 w 1373"/>
                      <a:gd name="T69" fmla="*/ 0 h 1223"/>
                      <a:gd name="T70" fmla="*/ 0 w 1373"/>
                      <a:gd name="T71" fmla="*/ 0 h 1223"/>
                      <a:gd name="T72" fmla="*/ 0 w 1373"/>
                      <a:gd name="T73" fmla="*/ 0 h 1223"/>
                      <a:gd name="T74" fmla="*/ 0 w 1373"/>
                      <a:gd name="T75" fmla="*/ 0 h 1223"/>
                      <a:gd name="T76" fmla="*/ 0 w 1373"/>
                      <a:gd name="T77" fmla="*/ 0 h 122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373"/>
                      <a:gd name="T118" fmla="*/ 0 h 1223"/>
                      <a:gd name="T119" fmla="*/ 1373 w 1373"/>
                      <a:gd name="T120" fmla="*/ 1223 h 122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373" h="1223">
                        <a:moveTo>
                          <a:pt x="1328" y="21"/>
                        </a:moveTo>
                        <a:lnTo>
                          <a:pt x="1331" y="60"/>
                        </a:lnTo>
                        <a:lnTo>
                          <a:pt x="1346" y="45"/>
                        </a:lnTo>
                        <a:lnTo>
                          <a:pt x="1364" y="132"/>
                        </a:lnTo>
                        <a:lnTo>
                          <a:pt x="1373" y="234"/>
                        </a:lnTo>
                        <a:lnTo>
                          <a:pt x="1337" y="340"/>
                        </a:lnTo>
                        <a:lnTo>
                          <a:pt x="1252" y="364"/>
                        </a:lnTo>
                        <a:lnTo>
                          <a:pt x="1261" y="340"/>
                        </a:lnTo>
                        <a:lnTo>
                          <a:pt x="1216" y="376"/>
                        </a:lnTo>
                        <a:lnTo>
                          <a:pt x="1177" y="415"/>
                        </a:lnTo>
                        <a:lnTo>
                          <a:pt x="1089" y="457"/>
                        </a:lnTo>
                        <a:lnTo>
                          <a:pt x="980" y="466"/>
                        </a:lnTo>
                        <a:lnTo>
                          <a:pt x="850" y="472"/>
                        </a:lnTo>
                        <a:lnTo>
                          <a:pt x="795" y="466"/>
                        </a:lnTo>
                        <a:lnTo>
                          <a:pt x="844" y="445"/>
                        </a:lnTo>
                        <a:lnTo>
                          <a:pt x="865" y="391"/>
                        </a:lnTo>
                        <a:lnTo>
                          <a:pt x="826" y="436"/>
                        </a:lnTo>
                        <a:lnTo>
                          <a:pt x="777" y="463"/>
                        </a:lnTo>
                        <a:lnTo>
                          <a:pt x="732" y="487"/>
                        </a:lnTo>
                        <a:lnTo>
                          <a:pt x="686" y="481"/>
                        </a:lnTo>
                        <a:lnTo>
                          <a:pt x="717" y="460"/>
                        </a:lnTo>
                        <a:lnTo>
                          <a:pt x="747" y="433"/>
                        </a:lnTo>
                        <a:lnTo>
                          <a:pt x="698" y="451"/>
                        </a:lnTo>
                        <a:lnTo>
                          <a:pt x="650" y="487"/>
                        </a:lnTo>
                        <a:lnTo>
                          <a:pt x="493" y="505"/>
                        </a:lnTo>
                        <a:lnTo>
                          <a:pt x="335" y="529"/>
                        </a:lnTo>
                        <a:lnTo>
                          <a:pt x="288" y="541"/>
                        </a:lnTo>
                        <a:lnTo>
                          <a:pt x="327" y="769"/>
                        </a:lnTo>
                        <a:lnTo>
                          <a:pt x="297" y="982"/>
                        </a:lnTo>
                        <a:lnTo>
                          <a:pt x="294" y="1190"/>
                        </a:lnTo>
                        <a:lnTo>
                          <a:pt x="194" y="1211"/>
                        </a:lnTo>
                        <a:lnTo>
                          <a:pt x="106" y="1223"/>
                        </a:lnTo>
                        <a:lnTo>
                          <a:pt x="0" y="1220"/>
                        </a:lnTo>
                        <a:lnTo>
                          <a:pt x="6" y="922"/>
                        </a:lnTo>
                        <a:lnTo>
                          <a:pt x="6" y="673"/>
                        </a:lnTo>
                        <a:lnTo>
                          <a:pt x="22" y="535"/>
                        </a:lnTo>
                        <a:lnTo>
                          <a:pt x="8" y="448"/>
                        </a:lnTo>
                        <a:lnTo>
                          <a:pt x="18" y="352"/>
                        </a:lnTo>
                        <a:lnTo>
                          <a:pt x="36" y="288"/>
                        </a:lnTo>
                        <a:lnTo>
                          <a:pt x="111" y="240"/>
                        </a:lnTo>
                        <a:lnTo>
                          <a:pt x="205" y="198"/>
                        </a:lnTo>
                        <a:lnTo>
                          <a:pt x="390" y="138"/>
                        </a:lnTo>
                        <a:lnTo>
                          <a:pt x="538" y="96"/>
                        </a:lnTo>
                        <a:lnTo>
                          <a:pt x="620" y="90"/>
                        </a:lnTo>
                        <a:lnTo>
                          <a:pt x="653" y="138"/>
                        </a:lnTo>
                        <a:lnTo>
                          <a:pt x="756" y="189"/>
                        </a:lnTo>
                        <a:lnTo>
                          <a:pt x="701" y="144"/>
                        </a:lnTo>
                        <a:lnTo>
                          <a:pt x="659" y="120"/>
                        </a:lnTo>
                        <a:lnTo>
                          <a:pt x="644" y="87"/>
                        </a:lnTo>
                        <a:lnTo>
                          <a:pt x="650" y="72"/>
                        </a:lnTo>
                        <a:lnTo>
                          <a:pt x="680" y="72"/>
                        </a:lnTo>
                        <a:lnTo>
                          <a:pt x="698" y="90"/>
                        </a:lnTo>
                        <a:lnTo>
                          <a:pt x="717" y="108"/>
                        </a:lnTo>
                        <a:lnTo>
                          <a:pt x="762" y="126"/>
                        </a:lnTo>
                        <a:lnTo>
                          <a:pt x="720" y="90"/>
                        </a:lnTo>
                        <a:lnTo>
                          <a:pt x="701" y="63"/>
                        </a:lnTo>
                        <a:lnTo>
                          <a:pt x="714" y="45"/>
                        </a:lnTo>
                        <a:lnTo>
                          <a:pt x="750" y="33"/>
                        </a:lnTo>
                        <a:lnTo>
                          <a:pt x="798" y="75"/>
                        </a:lnTo>
                        <a:lnTo>
                          <a:pt x="844" y="102"/>
                        </a:lnTo>
                        <a:lnTo>
                          <a:pt x="789" y="42"/>
                        </a:lnTo>
                        <a:lnTo>
                          <a:pt x="771" y="18"/>
                        </a:lnTo>
                        <a:lnTo>
                          <a:pt x="771" y="0"/>
                        </a:lnTo>
                        <a:lnTo>
                          <a:pt x="816" y="6"/>
                        </a:lnTo>
                        <a:lnTo>
                          <a:pt x="859" y="36"/>
                        </a:lnTo>
                        <a:lnTo>
                          <a:pt x="886" y="57"/>
                        </a:lnTo>
                        <a:lnTo>
                          <a:pt x="1016" y="69"/>
                        </a:lnTo>
                        <a:lnTo>
                          <a:pt x="1013" y="36"/>
                        </a:lnTo>
                        <a:lnTo>
                          <a:pt x="1052" y="24"/>
                        </a:lnTo>
                        <a:lnTo>
                          <a:pt x="1052" y="66"/>
                        </a:lnTo>
                        <a:lnTo>
                          <a:pt x="1092" y="75"/>
                        </a:lnTo>
                        <a:lnTo>
                          <a:pt x="1177" y="87"/>
                        </a:lnTo>
                        <a:lnTo>
                          <a:pt x="1171" y="42"/>
                        </a:lnTo>
                        <a:lnTo>
                          <a:pt x="1201" y="42"/>
                        </a:lnTo>
                        <a:lnTo>
                          <a:pt x="1204" y="87"/>
                        </a:lnTo>
                        <a:lnTo>
                          <a:pt x="1252" y="84"/>
                        </a:lnTo>
                        <a:lnTo>
                          <a:pt x="1304" y="72"/>
                        </a:lnTo>
                        <a:lnTo>
                          <a:pt x="1307" y="36"/>
                        </a:lnTo>
                        <a:lnTo>
                          <a:pt x="1328" y="2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46" name="Freeform 241"/>
                  <p:cNvSpPr>
                    <a:spLocks noChangeArrowheads="1"/>
                  </p:cNvSpPr>
                  <p:nvPr/>
                </p:nvSpPr>
                <p:spPr bwMode="auto">
                  <a:xfrm>
                    <a:off x="5057" y="1958"/>
                    <a:ext cx="44" cy="5"/>
                  </a:xfrm>
                  <a:custGeom>
                    <a:avLst/>
                    <a:gdLst>
                      <a:gd name="T0" fmla="*/ 0 w 188"/>
                      <a:gd name="T1" fmla="*/ 0 h 33"/>
                      <a:gd name="T2" fmla="*/ 0 w 188"/>
                      <a:gd name="T3" fmla="*/ 0 h 33"/>
                      <a:gd name="T4" fmla="*/ 0 w 188"/>
                      <a:gd name="T5" fmla="*/ 0 h 33"/>
                      <a:gd name="T6" fmla="*/ 0 w 188"/>
                      <a:gd name="T7" fmla="*/ 0 h 33"/>
                      <a:gd name="T8" fmla="*/ 0 60000 65536"/>
                      <a:gd name="T9" fmla="*/ 0 60000 65536"/>
                      <a:gd name="T10" fmla="*/ 0 60000 65536"/>
                      <a:gd name="T11" fmla="*/ 0 60000 65536"/>
                      <a:gd name="T12" fmla="*/ 0 w 188"/>
                      <a:gd name="T13" fmla="*/ 0 h 33"/>
                      <a:gd name="T14" fmla="*/ 188 w 188"/>
                      <a:gd name="T15" fmla="*/ 33 h 33"/>
                    </a:gdLst>
                    <a:ahLst/>
                    <a:cxnLst>
                      <a:cxn ang="T8">
                        <a:pos x="T0" y="T1"/>
                      </a:cxn>
                      <a:cxn ang="T9">
                        <a:pos x="T2" y="T3"/>
                      </a:cxn>
                      <a:cxn ang="T10">
                        <a:pos x="T4" y="T5"/>
                      </a:cxn>
                      <a:cxn ang="T11">
                        <a:pos x="T6" y="T7"/>
                      </a:cxn>
                    </a:cxnLst>
                    <a:rect l="T12" t="T13" r="T14" b="T15"/>
                    <a:pathLst>
                      <a:path w="188" h="33">
                        <a:moveTo>
                          <a:pt x="188" y="0"/>
                        </a:moveTo>
                        <a:lnTo>
                          <a:pt x="100" y="33"/>
                        </a:lnTo>
                        <a:lnTo>
                          <a:pt x="0" y="24"/>
                        </a:lnTo>
                        <a:lnTo>
                          <a:pt x="188"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47" name="Freeform 242"/>
                  <p:cNvSpPr>
                    <a:spLocks noChangeArrowheads="1"/>
                  </p:cNvSpPr>
                  <p:nvPr/>
                </p:nvSpPr>
                <p:spPr bwMode="auto">
                  <a:xfrm>
                    <a:off x="5117" y="1950"/>
                    <a:ext cx="26" cy="5"/>
                  </a:xfrm>
                  <a:custGeom>
                    <a:avLst/>
                    <a:gdLst>
                      <a:gd name="T0" fmla="*/ 0 w 115"/>
                      <a:gd name="T1" fmla="*/ 0 h 39"/>
                      <a:gd name="T2" fmla="*/ 0 w 115"/>
                      <a:gd name="T3" fmla="*/ 0 h 39"/>
                      <a:gd name="T4" fmla="*/ 0 w 115"/>
                      <a:gd name="T5" fmla="*/ 0 h 39"/>
                      <a:gd name="T6" fmla="*/ 0 w 115"/>
                      <a:gd name="T7" fmla="*/ 0 h 39"/>
                      <a:gd name="T8" fmla="*/ 0 w 115"/>
                      <a:gd name="T9" fmla="*/ 0 h 39"/>
                      <a:gd name="T10" fmla="*/ 0 60000 65536"/>
                      <a:gd name="T11" fmla="*/ 0 60000 65536"/>
                      <a:gd name="T12" fmla="*/ 0 60000 65536"/>
                      <a:gd name="T13" fmla="*/ 0 60000 65536"/>
                      <a:gd name="T14" fmla="*/ 0 60000 65536"/>
                      <a:gd name="T15" fmla="*/ 0 w 115"/>
                      <a:gd name="T16" fmla="*/ 0 h 39"/>
                      <a:gd name="T17" fmla="*/ 115 w 115"/>
                      <a:gd name="T18" fmla="*/ 39 h 39"/>
                    </a:gdLst>
                    <a:ahLst/>
                    <a:cxnLst>
                      <a:cxn ang="T10">
                        <a:pos x="T0" y="T1"/>
                      </a:cxn>
                      <a:cxn ang="T11">
                        <a:pos x="T2" y="T3"/>
                      </a:cxn>
                      <a:cxn ang="T12">
                        <a:pos x="T4" y="T5"/>
                      </a:cxn>
                      <a:cxn ang="T13">
                        <a:pos x="T6" y="T7"/>
                      </a:cxn>
                      <a:cxn ang="T14">
                        <a:pos x="T8" y="T9"/>
                      </a:cxn>
                    </a:cxnLst>
                    <a:rect l="T15" t="T16" r="T17" b="T18"/>
                    <a:pathLst>
                      <a:path w="115" h="39">
                        <a:moveTo>
                          <a:pt x="115" y="0"/>
                        </a:moveTo>
                        <a:lnTo>
                          <a:pt x="85" y="24"/>
                        </a:lnTo>
                        <a:lnTo>
                          <a:pt x="0" y="36"/>
                        </a:lnTo>
                        <a:lnTo>
                          <a:pt x="88" y="39"/>
                        </a:lnTo>
                        <a:lnTo>
                          <a:pt x="115"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48" name="Freeform 243"/>
                  <p:cNvSpPr>
                    <a:spLocks noChangeArrowheads="1"/>
                  </p:cNvSpPr>
                  <p:nvPr/>
                </p:nvSpPr>
                <p:spPr bwMode="auto">
                  <a:xfrm>
                    <a:off x="4991" y="1945"/>
                    <a:ext cx="40" cy="13"/>
                  </a:xfrm>
                  <a:custGeom>
                    <a:avLst/>
                    <a:gdLst>
                      <a:gd name="T0" fmla="*/ 0 w 175"/>
                      <a:gd name="T1" fmla="*/ 0 h 96"/>
                      <a:gd name="T2" fmla="*/ 0 w 175"/>
                      <a:gd name="T3" fmla="*/ 0 h 96"/>
                      <a:gd name="T4" fmla="*/ 0 w 175"/>
                      <a:gd name="T5" fmla="*/ 0 h 96"/>
                      <a:gd name="T6" fmla="*/ 0 w 175"/>
                      <a:gd name="T7" fmla="*/ 0 h 96"/>
                      <a:gd name="T8" fmla="*/ 0 w 175"/>
                      <a:gd name="T9" fmla="*/ 0 h 96"/>
                      <a:gd name="T10" fmla="*/ 0 w 175"/>
                      <a:gd name="T11" fmla="*/ 0 h 96"/>
                      <a:gd name="T12" fmla="*/ 0 w 175"/>
                      <a:gd name="T13" fmla="*/ 0 h 96"/>
                      <a:gd name="T14" fmla="*/ 0 w 175"/>
                      <a:gd name="T15" fmla="*/ 0 h 96"/>
                      <a:gd name="T16" fmla="*/ 0 w 175"/>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96"/>
                      <a:gd name="T29" fmla="*/ 175 w 175"/>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96">
                        <a:moveTo>
                          <a:pt x="175" y="0"/>
                        </a:moveTo>
                        <a:lnTo>
                          <a:pt x="96" y="9"/>
                        </a:lnTo>
                        <a:lnTo>
                          <a:pt x="81" y="21"/>
                        </a:lnTo>
                        <a:lnTo>
                          <a:pt x="81" y="51"/>
                        </a:lnTo>
                        <a:lnTo>
                          <a:pt x="75" y="84"/>
                        </a:lnTo>
                        <a:lnTo>
                          <a:pt x="0" y="96"/>
                        </a:lnTo>
                        <a:lnTo>
                          <a:pt x="90" y="93"/>
                        </a:lnTo>
                        <a:lnTo>
                          <a:pt x="105" y="33"/>
                        </a:lnTo>
                        <a:lnTo>
                          <a:pt x="175"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49" name="Freeform 244"/>
                  <p:cNvSpPr>
                    <a:spLocks noChangeArrowheads="1"/>
                  </p:cNvSpPr>
                  <p:nvPr/>
                </p:nvSpPr>
                <p:spPr bwMode="auto">
                  <a:xfrm>
                    <a:off x="4855" y="1979"/>
                    <a:ext cx="136" cy="22"/>
                  </a:xfrm>
                  <a:custGeom>
                    <a:avLst/>
                    <a:gdLst>
                      <a:gd name="T0" fmla="*/ 0 w 569"/>
                      <a:gd name="T1" fmla="*/ 0 h 141"/>
                      <a:gd name="T2" fmla="*/ 0 w 569"/>
                      <a:gd name="T3" fmla="*/ 0 h 141"/>
                      <a:gd name="T4" fmla="*/ 0 w 569"/>
                      <a:gd name="T5" fmla="*/ 0 h 141"/>
                      <a:gd name="T6" fmla="*/ 0 w 569"/>
                      <a:gd name="T7" fmla="*/ 0 h 141"/>
                      <a:gd name="T8" fmla="*/ 0 w 569"/>
                      <a:gd name="T9" fmla="*/ 0 h 141"/>
                      <a:gd name="T10" fmla="*/ 0 w 569"/>
                      <a:gd name="T11" fmla="*/ 0 h 141"/>
                      <a:gd name="T12" fmla="*/ 0 w 569"/>
                      <a:gd name="T13" fmla="*/ 0 h 141"/>
                      <a:gd name="T14" fmla="*/ 0 w 569"/>
                      <a:gd name="T15" fmla="*/ 0 h 141"/>
                      <a:gd name="T16" fmla="*/ 0 w 569"/>
                      <a:gd name="T17" fmla="*/ 0 h 141"/>
                      <a:gd name="T18" fmla="*/ 0 w 569"/>
                      <a:gd name="T19" fmla="*/ 0 h 141"/>
                      <a:gd name="T20" fmla="*/ 0 w 569"/>
                      <a:gd name="T21" fmla="*/ 0 h 141"/>
                      <a:gd name="T22" fmla="*/ 0 w 569"/>
                      <a:gd name="T23" fmla="*/ 0 h 141"/>
                      <a:gd name="T24" fmla="*/ 0 w 569"/>
                      <a:gd name="T25" fmla="*/ 0 h 141"/>
                      <a:gd name="T26" fmla="*/ 0 w 569"/>
                      <a:gd name="T27" fmla="*/ 0 h 1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69"/>
                      <a:gd name="T43" fmla="*/ 0 h 141"/>
                      <a:gd name="T44" fmla="*/ 569 w 569"/>
                      <a:gd name="T45" fmla="*/ 141 h 1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69" h="141">
                        <a:moveTo>
                          <a:pt x="569" y="0"/>
                        </a:moveTo>
                        <a:lnTo>
                          <a:pt x="423" y="6"/>
                        </a:lnTo>
                        <a:lnTo>
                          <a:pt x="275" y="42"/>
                        </a:lnTo>
                        <a:lnTo>
                          <a:pt x="166" y="48"/>
                        </a:lnTo>
                        <a:lnTo>
                          <a:pt x="75" y="66"/>
                        </a:lnTo>
                        <a:lnTo>
                          <a:pt x="42" y="114"/>
                        </a:lnTo>
                        <a:lnTo>
                          <a:pt x="0" y="141"/>
                        </a:lnTo>
                        <a:lnTo>
                          <a:pt x="42" y="132"/>
                        </a:lnTo>
                        <a:lnTo>
                          <a:pt x="81" y="78"/>
                        </a:lnTo>
                        <a:lnTo>
                          <a:pt x="202" y="54"/>
                        </a:lnTo>
                        <a:lnTo>
                          <a:pt x="275" y="54"/>
                        </a:lnTo>
                        <a:lnTo>
                          <a:pt x="333" y="42"/>
                        </a:lnTo>
                        <a:lnTo>
                          <a:pt x="432" y="15"/>
                        </a:lnTo>
                        <a:lnTo>
                          <a:pt x="569"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nvGrpSpPr>
                  <p:cNvPr id="16450" name="Group 245"/>
                  <p:cNvGrpSpPr>
                    <a:grpSpLocks/>
                  </p:cNvGrpSpPr>
                  <p:nvPr/>
                </p:nvGrpSpPr>
                <p:grpSpPr bwMode="auto">
                  <a:xfrm>
                    <a:off x="4875" y="1813"/>
                    <a:ext cx="134" cy="48"/>
                    <a:chOff x="4875" y="1813"/>
                    <a:chExt cx="134" cy="48"/>
                  </a:xfrm>
                </p:grpSpPr>
                <p:grpSp>
                  <p:nvGrpSpPr>
                    <p:cNvPr id="16493" name="Group 246"/>
                    <p:cNvGrpSpPr>
                      <a:grpSpLocks/>
                    </p:cNvGrpSpPr>
                    <p:nvPr/>
                  </p:nvGrpSpPr>
                  <p:grpSpPr bwMode="auto">
                    <a:xfrm>
                      <a:off x="4875" y="1813"/>
                      <a:ext cx="117" cy="38"/>
                      <a:chOff x="4875" y="1813"/>
                      <a:chExt cx="117" cy="38"/>
                    </a:xfrm>
                  </p:grpSpPr>
                  <p:sp>
                    <p:nvSpPr>
                      <p:cNvPr id="16497" name="Freeform 247"/>
                      <p:cNvSpPr>
                        <a:spLocks noChangeArrowheads="1"/>
                      </p:cNvSpPr>
                      <p:nvPr/>
                    </p:nvSpPr>
                    <p:spPr bwMode="auto">
                      <a:xfrm>
                        <a:off x="4875" y="1813"/>
                        <a:ext cx="118" cy="39"/>
                      </a:xfrm>
                      <a:custGeom>
                        <a:avLst/>
                        <a:gdLst>
                          <a:gd name="T0" fmla="*/ 0 w 500"/>
                          <a:gd name="T1" fmla="*/ 0 h 252"/>
                          <a:gd name="T2" fmla="*/ 0 w 500"/>
                          <a:gd name="T3" fmla="*/ 0 h 252"/>
                          <a:gd name="T4" fmla="*/ 0 w 500"/>
                          <a:gd name="T5" fmla="*/ 0 h 252"/>
                          <a:gd name="T6" fmla="*/ 0 w 500"/>
                          <a:gd name="T7" fmla="*/ 0 h 252"/>
                          <a:gd name="T8" fmla="*/ 0 w 500"/>
                          <a:gd name="T9" fmla="*/ 0 h 252"/>
                          <a:gd name="T10" fmla="*/ 0 w 500"/>
                          <a:gd name="T11" fmla="*/ 0 h 252"/>
                          <a:gd name="T12" fmla="*/ 0 w 500"/>
                          <a:gd name="T13" fmla="*/ 0 h 252"/>
                          <a:gd name="T14" fmla="*/ 0 w 500"/>
                          <a:gd name="T15" fmla="*/ 0 h 252"/>
                          <a:gd name="T16" fmla="*/ 0 w 500"/>
                          <a:gd name="T17" fmla="*/ 0 h 252"/>
                          <a:gd name="T18" fmla="*/ 0 w 500"/>
                          <a:gd name="T19" fmla="*/ 0 h 252"/>
                          <a:gd name="T20" fmla="*/ 0 w 500"/>
                          <a:gd name="T21" fmla="*/ 0 h 252"/>
                          <a:gd name="T22" fmla="*/ 0 w 500"/>
                          <a:gd name="T23" fmla="*/ 0 h 252"/>
                          <a:gd name="T24" fmla="*/ 0 w 500"/>
                          <a:gd name="T25" fmla="*/ 0 h 252"/>
                          <a:gd name="T26" fmla="*/ 0 w 500"/>
                          <a:gd name="T27" fmla="*/ 0 h 252"/>
                          <a:gd name="T28" fmla="*/ 0 w 500"/>
                          <a:gd name="T29" fmla="*/ 0 h 252"/>
                          <a:gd name="T30" fmla="*/ 0 w 500"/>
                          <a:gd name="T31" fmla="*/ 0 h 252"/>
                          <a:gd name="T32" fmla="*/ 0 w 500"/>
                          <a:gd name="T33" fmla="*/ 0 h 252"/>
                          <a:gd name="T34" fmla="*/ 0 w 500"/>
                          <a:gd name="T35" fmla="*/ 0 h 252"/>
                          <a:gd name="T36" fmla="*/ 0 w 500"/>
                          <a:gd name="T37" fmla="*/ 0 h 252"/>
                          <a:gd name="T38" fmla="*/ 0 w 500"/>
                          <a:gd name="T39" fmla="*/ 0 h 252"/>
                          <a:gd name="T40" fmla="*/ 0 w 500"/>
                          <a:gd name="T41" fmla="*/ 0 h 252"/>
                          <a:gd name="T42" fmla="*/ 0 w 500"/>
                          <a:gd name="T43" fmla="*/ 0 h 252"/>
                          <a:gd name="T44" fmla="*/ 0 w 500"/>
                          <a:gd name="T45" fmla="*/ 0 h 252"/>
                          <a:gd name="T46" fmla="*/ 0 w 500"/>
                          <a:gd name="T47" fmla="*/ 0 h 252"/>
                          <a:gd name="T48" fmla="*/ 0 w 500"/>
                          <a:gd name="T49" fmla="*/ 0 h 252"/>
                          <a:gd name="T50" fmla="*/ 0 w 500"/>
                          <a:gd name="T51" fmla="*/ 0 h 252"/>
                          <a:gd name="T52" fmla="*/ 0 w 500"/>
                          <a:gd name="T53" fmla="*/ 0 h 252"/>
                          <a:gd name="T54" fmla="*/ 0 w 500"/>
                          <a:gd name="T55" fmla="*/ 0 h 252"/>
                          <a:gd name="T56" fmla="*/ 0 w 500"/>
                          <a:gd name="T57" fmla="*/ 0 h 252"/>
                          <a:gd name="T58" fmla="*/ 0 w 500"/>
                          <a:gd name="T59" fmla="*/ 0 h 252"/>
                          <a:gd name="T60" fmla="*/ 0 w 500"/>
                          <a:gd name="T61" fmla="*/ 0 h 252"/>
                          <a:gd name="T62" fmla="*/ 0 w 500"/>
                          <a:gd name="T63" fmla="*/ 0 h 252"/>
                          <a:gd name="T64" fmla="*/ 0 w 500"/>
                          <a:gd name="T65" fmla="*/ 0 h 252"/>
                          <a:gd name="T66" fmla="*/ 0 w 500"/>
                          <a:gd name="T67" fmla="*/ 0 h 252"/>
                          <a:gd name="T68" fmla="*/ 0 w 500"/>
                          <a:gd name="T69" fmla="*/ 0 h 252"/>
                          <a:gd name="T70" fmla="*/ 0 w 500"/>
                          <a:gd name="T71" fmla="*/ 0 h 252"/>
                          <a:gd name="T72" fmla="*/ 0 w 500"/>
                          <a:gd name="T73" fmla="*/ 0 h 252"/>
                          <a:gd name="T74" fmla="*/ 0 w 500"/>
                          <a:gd name="T75" fmla="*/ 0 h 252"/>
                          <a:gd name="T76" fmla="*/ 0 w 500"/>
                          <a:gd name="T77" fmla="*/ 0 h 252"/>
                          <a:gd name="T78" fmla="*/ 0 w 500"/>
                          <a:gd name="T79" fmla="*/ 0 h 252"/>
                          <a:gd name="T80" fmla="*/ 0 w 500"/>
                          <a:gd name="T81" fmla="*/ 0 h 252"/>
                          <a:gd name="T82" fmla="*/ 0 w 500"/>
                          <a:gd name="T83" fmla="*/ 0 h 252"/>
                          <a:gd name="T84" fmla="*/ 0 w 500"/>
                          <a:gd name="T85" fmla="*/ 0 h 252"/>
                          <a:gd name="T86" fmla="*/ 0 w 500"/>
                          <a:gd name="T87" fmla="*/ 0 h 252"/>
                          <a:gd name="T88" fmla="*/ 0 w 500"/>
                          <a:gd name="T89" fmla="*/ 0 h 252"/>
                          <a:gd name="T90" fmla="*/ 0 w 500"/>
                          <a:gd name="T91" fmla="*/ 0 h 252"/>
                          <a:gd name="T92" fmla="*/ 0 w 500"/>
                          <a:gd name="T93" fmla="*/ 0 h 252"/>
                          <a:gd name="T94" fmla="*/ 0 w 500"/>
                          <a:gd name="T95" fmla="*/ 0 h 252"/>
                          <a:gd name="T96" fmla="*/ 0 w 500"/>
                          <a:gd name="T97" fmla="*/ 0 h 252"/>
                          <a:gd name="T98" fmla="*/ 0 w 500"/>
                          <a:gd name="T99" fmla="*/ 0 h 252"/>
                          <a:gd name="T100" fmla="*/ 0 w 500"/>
                          <a:gd name="T101" fmla="*/ 0 h 252"/>
                          <a:gd name="T102" fmla="*/ 0 w 500"/>
                          <a:gd name="T103" fmla="*/ 0 h 252"/>
                          <a:gd name="T104" fmla="*/ 0 w 500"/>
                          <a:gd name="T105" fmla="*/ 0 h 252"/>
                          <a:gd name="T106" fmla="*/ 0 w 500"/>
                          <a:gd name="T107" fmla="*/ 0 h 252"/>
                          <a:gd name="T108" fmla="*/ 0 w 500"/>
                          <a:gd name="T109" fmla="*/ 0 h 252"/>
                          <a:gd name="T110" fmla="*/ 0 w 500"/>
                          <a:gd name="T111" fmla="*/ 0 h 25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00"/>
                          <a:gd name="T169" fmla="*/ 0 h 252"/>
                          <a:gd name="T170" fmla="*/ 500 w 500"/>
                          <a:gd name="T171" fmla="*/ 252 h 25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00" h="252">
                            <a:moveTo>
                              <a:pt x="452" y="252"/>
                            </a:moveTo>
                            <a:lnTo>
                              <a:pt x="426" y="246"/>
                            </a:lnTo>
                            <a:lnTo>
                              <a:pt x="400" y="233"/>
                            </a:lnTo>
                            <a:lnTo>
                              <a:pt x="376" y="228"/>
                            </a:lnTo>
                            <a:lnTo>
                              <a:pt x="334" y="234"/>
                            </a:lnTo>
                            <a:lnTo>
                              <a:pt x="304" y="233"/>
                            </a:lnTo>
                            <a:lnTo>
                              <a:pt x="283" y="226"/>
                            </a:lnTo>
                            <a:lnTo>
                              <a:pt x="266" y="220"/>
                            </a:lnTo>
                            <a:lnTo>
                              <a:pt x="249" y="212"/>
                            </a:lnTo>
                            <a:lnTo>
                              <a:pt x="230" y="196"/>
                            </a:lnTo>
                            <a:lnTo>
                              <a:pt x="215" y="181"/>
                            </a:lnTo>
                            <a:lnTo>
                              <a:pt x="192" y="163"/>
                            </a:lnTo>
                            <a:lnTo>
                              <a:pt x="159" y="169"/>
                            </a:lnTo>
                            <a:lnTo>
                              <a:pt x="139" y="170"/>
                            </a:lnTo>
                            <a:lnTo>
                              <a:pt x="128" y="167"/>
                            </a:lnTo>
                            <a:lnTo>
                              <a:pt x="121" y="161"/>
                            </a:lnTo>
                            <a:lnTo>
                              <a:pt x="117" y="152"/>
                            </a:lnTo>
                            <a:lnTo>
                              <a:pt x="120" y="143"/>
                            </a:lnTo>
                            <a:lnTo>
                              <a:pt x="128" y="133"/>
                            </a:lnTo>
                            <a:lnTo>
                              <a:pt x="139" y="129"/>
                            </a:lnTo>
                            <a:lnTo>
                              <a:pt x="166" y="125"/>
                            </a:lnTo>
                            <a:lnTo>
                              <a:pt x="197" y="114"/>
                            </a:lnTo>
                            <a:lnTo>
                              <a:pt x="171" y="93"/>
                            </a:lnTo>
                            <a:lnTo>
                              <a:pt x="140" y="81"/>
                            </a:lnTo>
                            <a:lnTo>
                              <a:pt x="112" y="83"/>
                            </a:lnTo>
                            <a:lnTo>
                              <a:pt x="81" y="81"/>
                            </a:lnTo>
                            <a:lnTo>
                              <a:pt x="63" y="87"/>
                            </a:lnTo>
                            <a:lnTo>
                              <a:pt x="37" y="88"/>
                            </a:lnTo>
                            <a:lnTo>
                              <a:pt x="29" y="81"/>
                            </a:lnTo>
                            <a:lnTo>
                              <a:pt x="27" y="70"/>
                            </a:lnTo>
                            <a:lnTo>
                              <a:pt x="13" y="71"/>
                            </a:lnTo>
                            <a:lnTo>
                              <a:pt x="4" y="69"/>
                            </a:lnTo>
                            <a:lnTo>
                              <a:pt x="0" y="59"/>
                            </a:lnTo>
                            <a:lnTo>
                              <a:pt x="3" y="50"/>
                            </a:lnTo>
                            <a:lnTo>
                              <a:pt x="11" y="46"/>
                            </a:lnTo>
                            <a:lnTo>
                              <a:pt x="25" y="38"/>
                            </a:lnTo>
                            <a:lnTo>
                              <a:pt x="36" y="30"/>
                            </a:lnTo>
                            <a:lnTo>
                              <a:pt x="48" y="23"/>
                            </a:lnTo>
                            <a:lnTo>
                              <a:pt x="63" y="19"/>
                            </a:lnTo>
                            <a:lnTo>
                              <a:pt x="75" y="19"/>
                            </a:lnTo>
                            <a:lnTo>
                              <a:pt x="136" y="6"/>
                            </a:lnTo>
                            <a:lnTo>
                              <a:pt x="149" y="3"/>
                            </a:lnTo>
                            <a:lnTo>
                              <a:pt x="163" y="0"/>
                            </a:lnTo>
                            <a:lnTo>
                              <a:pt x="178" y="3"/>
                            </a:lnTo>
                            <a:lnTo>
                              <a:pt x="196" y="9"/>
                            </a:lnTo>
                            <a:lnTo>
                              <a:pt x="249" y="38"/>
                            </a:lnTo>
                            <a:lnTo>
                              <a:pt x="273" y="43"/>
                            </a:lnTo>
                            <a:lnTo>
                              <a:pt x="295" y="48"/>
                            </a:lnTo>
                            <a:lnTo>
                              <a:pt x="312" y="59"/>
                            </a:lnTo>
                            <a:lnTo>
                              <a:pt x="322" y="72"/>
                            </a:lnTo>
                            <a:lnTo>
                              <a:pt x="366" y="102"/>
                            </a:lnTo>
                            <a:lnTo>
                              <a:pt x="386" y="116"/>
                            </a:lnTo>
                            <a:lnTo>
                              <a:pt x="411" y="143"/>
                            </a:lnTo>
                            <a:lnTo>
                              <a:pt x="427" y="151"/>
                            </a:lnTo>
                            <a:lnTo>
                              <a:pt x="500" y="154"/>
                            </a:lnTo>
                            <a:lnTo>
                              <a:pt x="452" y="252"/>
                            </a:lnTo>
                            <a:close/>
                          </a:path>
                        </a:pathLst>
                      </a:custGeom>
                      <a:solidFill>
                        <a:srgbClr val="FFC080"/>
                      </a:solidFill>
                      <a:ln w="1440">
                        <a:solidFill>
                          <a:srgbClr val="402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98" name="Freeform 248"/>
                      <p:cNvSpPr>
                        <a:spLocks noChangeArrowheads="1"/>
                      </p:cNvSpPr>
                      <p:nvPr/>
                    </p:nvSpPr>
                    <p:spPr bwMode="auto">
                      <a:xfrm>
                        <a:off x="4921" y="1831"/>
                        <a:ext cx="29" cy="2"/>
                      </a:xfrm>
                      <a:custGeom>
                        <a:avLst/>
                        <a:gdLst>
                          <a:gd name="T0" fmla="*/ 0 w 120"/>
                          <a:gd name="T1" fmla="*/ 0 h 30"/>
                          <a:gd name="T2" fmla="*/ 0 w 120"/>
                          <a:gd name="T3" fmla="*/ 0 h 30"/>
                          <a:gd name="T4" fmla="*/ 0 w 120"/>
                          <a:gd name="T5" fmla="*/ 0 h 30"/>
                          <a:gd name="T6" fmla="*/ 0 w 120"/>
                          <a:gd name="T7" fmla="*/ 0 h 30"/>
                          <a:gd name="T8" fmla="*/ 0 w 120"/>
                          <a:gd name="T9" fmla="*/ 0 h 30"/>
                          <a:gd name="T10" fmla="*/ 0 w 120"/>
                          <a:gd name="T11" fmla="*/ 0 h 30"/>
                          <a:gd name="T12" fmla="*/ 0 w 120"/>
                          <a:gd name="T13" fmla="*/ 0 h 30"/>
                          <a:gd name="T14" fmla="*/ 0 w 120"/>
                          <a:gd name="T15" fmla="*/ 0 h 30"/>
                          <a:gd name="T16" fmla="*/ 0 w 120"/>
                          <a:gd name="T17" fmla="*/ 0 h 30"/>
                          <a:gd name="T18" fmla="*/ 0 w 120"/>
                          <a:gd name="T19" fmla="*/ 0 h 30"/>
                          <a:gd name="T20" fmla="*/ 0 w 120"/>
                          <a:gd name="T21" fmla="*/ 0 h 30"/>
                          <a:gd name="T22" fmla="*/ 0 w 120"/>
                          <a:gd name="T23" fmla="*/ 0 h 30"/>
                          <a:gd name="T24" fmla="*/ 0 w 120"/>
                          <a:gd name="T25" fmla="*/ 0 h 30"/>
                          <a:gd name="T26" fmla="*/ 0 w 120"/>
                          <a:gd name="T27" fmla="*/ 0 h 30"/>
                          <a:gd name="T28" fmla="*/ 0 w 120"/>
                          <a:gd name="T29" fmla="*/ 0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0"/>
                          <a:gd name="T46" fmla="*/ 0 h 30"/>
                          <a:gd name="T47" fmla="*/ 120 w 120"/>
                          <a:gd name="T48" fmla="*/ 30 h 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0" h="30">
                            <a:moveTo>
                              <a:pt x="0" y="0"/>
                            </a:moveTo>
                            <a:lnTo>
                              <a:pt x="3" y="8"/>
                            </a:lnTo>
                            <a:lnTo>
                              <a:pt x="24" y="7"/>
                            </a:lnTo>
                            <a:lnTo>
                              <a:pt x="33" y="12"/>
                            </a:lnTo>
                            <a:lnTo>
                              <a:pt x="51" y="21"/>
                            </a:lnTo>
                            <a:lnTo>
                              <a:pt x="75" y="26"/>
                            </a:lnTo>
                            <a:lnTo>
                              <a:pt x="101" y="27"/>
                            </a:lnTo>
                            <a:lnTo>
                              <a:pt x="120" y="30"/>
                            </a:lnTo>
                            <a:lnTo>
                              <a:pt x="104" y="24"/>
                            </a:lnTo>
                            <a:lnTo>
                              <a:pt x="84" y="21"/>
                            </a:lnTo>
                            <a:lnTo>
                              <a:pt x="70" y="21"/>
                            </a:lnTo>
                            <a:lnTo>
                              <a:pt x="51" y="15"/>
                            </a:lnTo>
                            <a:lnTo>
                              <a:pt x="35" y="6"/>
                            </a:lnTo>
                            <a:lnTo>
                              <a:pt x="28" y="2"/>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99" name="Freeform 249"/>
                      <p:cNvSpPr>
                        <a:spLocks noChangeArrowheads="1"/>
                      </p:cNvSpPr>
                      <p:nvPr/>
                    </p:nvSpPr>
                    <p:spPr bwMode="auto">
                      <a:xfrm>
                        <a:off x="4911" y="1833"/>
                        <a:ext cx="4" cy="2"/>
                      </a:xfrm>
                      <a:custGeom>
                        <a:avLst/>
                        <a:gdLst>
                          <a:gd name="T0" fmla="*/ 0 w 14"/>
                          <a:gd name="T1" fmla="*/ 0 h 18"/>
                          <a:gd name="T2" fmla="*/ 0 w 14"/>
                          <a:gd name="T3" fmla="*/ 0 h 18"/>
                          <a:gd name="T4" fmla="*/ 0 w 14"/>
                          <a:gd name="T5" fmla="*/ 0 h 18"/>
                          <a:gd name="T6" fmla="*/ 0 w 14"/>
                          <a:gd name="T7" fmla="*/ 0 h 18"/>
                          <a:gd name="T8" fmla="*/ 0 w 14"/>
                          <a:gd name="T9" fmla="*/ 0 h 18"/>
                          <a:gd name="T10" fmla="*/ 0 w 14"/>
                          <a:gd name="T11" fmla="*/ 0 h 18"/>
                          <a:gd name="T12" fmla="*/ 0 w 14"/>
                          <a:gd name="T13" fmla="*/ 0 h 18"/>
                          <a:gd name="T14" fmla="*/ 0 60000 65536"/>
                          <a:gd name="T15" fmla="*/ 0 60000 65536"/>
                          <a:gd name="T16" fmla="*/ 0 60000 65536"/>
                          <a:gd name="T17" fmla="*/ 0 60000 65536"/>
                          <a:gd name="T18" fmla="*/ 0 60000 65536"/>
                          <a:gd name="T19" fmla="*/ 0 60000 65536"/>
                          <a:gd name="T20" fmla="*/ 0 60000 65536"/>
                          <a:gd name="T21" fmla="*/ 0 w 14"/>
                          <a:gd name="T22" fmla="*/ 0 h 18"/>
                          <a:gd name="T23" fmla="*/ 14 w 14"/>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8">
                            <a:moveTo>
                              <a:pt x="2" y="0"/>
                            </a:moveTo>
                            <a:lnTo>
                              <a:pt x="8" y="5"/>
                            </a:lnTo>
                            <a:lnTo>
                              <a:pt x="6" y="11"/>
                            </a:lnTo>
                            <a:lnTo>
                              <a:pt x="0" y="18"/>
                            </a:lnTo>
                            <a:lnTo>
                              <a:pt x="12" y="13"/>
                            </a:lnTo>
                            <a:lnTo>
                              <a:pt x="14" y="6"/>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00" name="Freeform 250"/>
                      <p:cNvSpPr>
                        <a:spLocks noChangeArrowheads="1"/>
                      </p:cNvSpPr>
                      <p:nvPr/>
                    </p:nvSpPr>
                    <p:spPr bwMode="auto">
                      <a:xfrm>
                        <a:off x="4882" y="1818"/>
                        <a:ext cx="16" cy="5"/>
                      </a:xfrm>
                      <a:custGeom>
                        <a:avLst/>
                        <a:gdLst>
                          <a:gd name="T0" fmla="*/ 0 w 70"/>
                          <a:gd name="T1" fmla="*/ 0 h 33"/>
                          <a:gd name="T2" fmla="*/ 0 w 70"/>
                          <a:gd name="T3" fmla="*/ 0 h 33"/>
                          <a:gd name="T4" fmla="*/ 0 w 70"/>
                          <a:gd name="T5" fmla="*/ 0 h 33"/>
                          <a:gd name="T6" fmla="*/ 0 w 70"/>
                          <a:gd name="T7" fmla="*/ 0 h 33"/>
                          <a:gd name="T8" fmla="*/ 0 w 70"/>
                          <a:gd name="T9" fmla="*/ 0 h 33"/>
                          <a:gd name="T10" fmla="*/ 0 w 70"/>
                          <a:gd name="T11" fmla="*/ 0 h 33"/>
                          <a:gd name="T12" fmla="*/ 0 w 70"/>
                          <a:gd name="T13" fmla="*/ 0 h 33"/>
                          <a:gd name="T14" fmla="*/ 0 w 70"/>
                          <a:gd name="T15" fmla="*/ 0 h 33"/>
                          <a:gd name="T16" fmla="*/ 0 w 70"/>
                          <a:gd name="T17" fmla="*/ 0 h 33"/>
                          <a:gd name="T18" fmla="*/ 0 w 70"/>
                          <a:gd name="T19" fmla="*/ 0 h 33"/>
                          <a:gd name="T20" fmla="*/ 0 w 70"/>
                          <a:gd name="T21" fmla="*/ 0 h 33"/>
                          <a:gd name="T22" fmla="*/ 0 w 70"/>
                          <a:gd name="T23" fmla="*/ 0 h 33"/>
                          <a:gd name="T24" fmla="*/ 0 w 70"/>
                          <a:gd name="T25" fmla="*/ 0 h 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33"/>
                          <a:gd name="T41" fmla="*/ 70 w 70"/>
                          <a:gd name="T42" fmla="*/ 33 h 3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33">
                            <a:moveTo>
                              <a:pt x="0" y="31"/>
                            </a:moveTo>
                            <a:lnTo>
                              <a:pt x="7" y="33"/>
                            </a:lnTo>
                            <a:lnTo>
                              <a:pt x="17" y="23"/>
                            </a:lnTo>
                            <a:lnTo>
                              <a:pt x="31" y="17"/>
                            </a:lnTo>
                            <a:lnTo>
                              <a:pt x="38" y="10"/>
                            </a:lnTo>
                            <a:lnTo>
                              <a:pt x="44" y="6"/>
                            </a:lnTo>
                            <a:lnTo>
                              <a:pt x="60" y="3"/>
                            </a:lnTo>
                            <a:lnTo>
                              <a:pt x="70" y="1"/>
                            </a:lnTo>
                            <a:lnTo>
                              <a:pt x="57" y="0"/>
                            </a:lnTo>
                            <a:lnTo>
                              <a:pt x="39" y="3"/>
                            </a:lnTo>
                            <a:lnTo>
                              <a:pt x="33" y="8"/>
                            </a:lnTo>
                            <a:lnTo>
                              <a:pt x="25" y="14"/>
                            </a:lnTo>
                            <a:lnTo>
                              <a:pt x="0" y="3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01" name="Freeform 251"/>
                      <p:cNvSpPr>
                        <a:spLocks noChangeArrowheads="1"/>
                      </p:cNvSpPr>
                      <p:nvPr/>
                    </p:nvSpPr>
                    <p:spPr bwMode="auto">
                      <a:xfrm>
                        <a:off x="4905" y="1818"/>
                        <a:ext cx="26" cy="3"/>
                      </a:xfrm>
                      <a:custGeom>
                        <a:avLst/>
                        <a:gdLst>
                          <a:gd name="T0" fmla="*/ 0 w 110"/>
                          <a:gd name="T1" fmla="*/ 0 h 29"/>
                          <a:gd name="T2" fmla="*/ 0 w 110"/>
                          <a:gd name="T3" fmla="*/ 0 h 29"/>
                          <a:gd name="T4" fmla="*/ 0 w 110"/>
                          <a:gd name="T5" fmla="*/ 0 h 29"/>
                          <a:gd name="T6" fmla="*/ 0 w 110"/>
                          <a:gd name="T7" fmla="*/ 0 h 29"/>
                          <a:gd name="T8" fmla="*/ 0 w 110"/>
                          <a:gd name="T9" fmla="*/ 0 h 29"/>
                          <a:gd name="T10" fmla="*/ 0 w 110"/>
                          <a:gd name="T11" fmla="*/ 0 h 29"/>
                          <a:gd name="T12" fmla="*/ 0 w 110"/>
                          <a:gd name="T13" fmla="*/ 0 h 29"/>
                          <a:gd name="T14" fmla="*/ 0 w 110"/>
                          <a:gd name="T15" fmla="*/ 0 h 29"/>
                          <a:gd name="T16" fmla="*/ 0 w 110"/>
                          <a:gd name="T17" fmla="*/ 0 h 29"/>
                          <a:gd name="T18" fmla="*/ 0 w 110"/>
                          <a:gd name="T19" fmla="*/ 0 h 29"/>
                          <a:gd name="T20" fmla="*/ 0 w 110"/>
                          <a:gd name="T21" fmla="*/ 0 h 29"/>
                          <a:gd name="T22" fmla="*/ 0 w 110"/>
                          <a:gd name="T23" fmla="*/ 0 h 29"/>
                          <a:gd name="T24" fmla="*/ 0 w 110"/>
                          <a:gd name="T25" fmla="*/ 0 h 29"/>
                          <a:gd name="T26" fmla="*/ 0 w 110"/>
                          <a:gd name="T27" fmla="*/ 0 h 29"/>
                          <a:gd name="T28" fmla="*/ 0 w 110"/>
                          <a:gd name="T29" fmla="*/ 0 h 29"/>
                          <a:gd name="T30" fmla="*/ 0 w 110"/>
                          <a:gd name="T31" fmla="*/ 0 h 2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0"/>
                          <a:gd name="T49" fmla="*/ 0 h 29"/>
                          <a:gd name="T50" fmla="*/ 110 w 110"/>
                          <a:gd name="T51" fmla="*/ 29 h 2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0" h="29">
                            <a:moveTo>
                              <a:pt x="0" y="7"/>
                            </a:moveTo>
                            <a:lnTo>
                              <a:pt x="23" y="4"/>
                            </a:lnTo>
                            <a:lnTo>
                              <a:pt x="36" y="0"/>
                            </a:lnTo>
                            <a:lnTo>
                              <a:pt x="42" y="0"/>
                            </a:lnTo>
                            <a:lnTo>
                              <a:pt x="56" y="3"/>
                            </a:lnTo>
                            <a:lnTo>
                              <a:pt x="62" y="10"/>
                            </a:lnTo>
                            <a:lnTo>
                              <a:pt x="73" y="16"/>
                            </a:lnTo>
                            <a:lnTo>
                              <a:pt x="95" y="25"/>
                            </a:lnTo>
                            <a:lnTo>
                              <a:pt x="110" y="25"/>
                            </a:lnTo>
                            <a:lnTo>
                              <a:pt x="94" y="29"/>
                            </a:lnTo>
                            <a:lnTo>
                              <a:pt x="84" y="27"/>
                            </a:lnTo>
                            <a:lnTo>
                              <a:pt x="60" y="15"/>
                            </a:lnTo>
                            <a:lnTo>
                              <a:pt x="52" y="7"/>
                            </a:lnTo>
                            <a:lnTo>
                              <a:pt x="36" y="5"/>
                            </a:lnTo>
                            <a:lnTo>
                              <a:pt x="23" y="7"/>
                            </a:lnTo>
                            <a:lnTo>
                              <a:pt x="0" y="7"/>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02" name="Freeform 252"/>
                      <p:cNvSpPr>
                        <a:spLocks noChangeArrowheads="1"/>
                      </p:cNvSpPr>
                      <p:nvPr/>
                    </p:nvSpPr>
                    <p:spPr bwMode="auto">
                      <a:xfrm>
                        <a:off x="4885" y="1821"/>
                        <a:ext cx="7" cy="5"/>
                      </a:xfrm>
                      <a:custGeom>
                        <a:avLst/>
                        <a:gdLst>
                          <a:gd name="T0" fmla="*/ 0 w 23"/>
                          <a:gd name="T1" fmla="*/ 0 h 21"/>
                          <a:gd name="T2" fmla="*/ 0 w 23"/>
                          <a:gd name="T3" fmla="*/ 0 h 21"/>
                          <a:gd name="T4" fmla="*/ 0 w 23"/>
                          <a:gd name="T5" fmla="*/ 0 h 21"/>
                          <a:gd name="T6" fmla="*/ 0 w 23"/>
                          <a:gd name="T7" fmla="*/ 0 h 21"/>
                          <a:gd name="T8" fmla="*/ 0 w 23"/>
                          <a:gd name="T9" fmla="*/ 0 h 21"/>
                          <a:gd name="T10" fmla="*/ 0 w 23"/>
                          <a:gd name="T11" fmla="*/ 0 h 21"/>
                          <a:gd name="T12" fmla="*/ 0 60000 65536"/>
                          <a:gd name="T13" fmla="*/ 0 60000 65536"/>
                          <a:gd name="T14" fmla="*/ 0 60000 65536"/>
                          <a:gd name="T15" fmla="*/ 0 60000 65536"/>
                          <a:gd name="T16" fmla="*/ 0 60000 65536"/>
                          <a:gd name="T17" fmla="*/ 0 60000 65536"/>
                          <a:gd name="T18" fmla="*/ 0 w 23"/>
                          <a:gd name="T19" fmla="*/ 0 h 21"/>
                          <a:gd name="T20" fmla="*/ 23 w 23"/>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23" h="21">
                            <a:moveTo>
                              <a:pt x="17" y="0"/>
                            </a:moveTo>
                            <a:lnTo>
                              <a:pt x="23" y="8"/>
                            </a:lnTo>
                            <a:lnTo>
                              <a:pt x="16" y="17"/>
                            </a:lnTo>
                            <a:lnTo>
                              <a:pt x="0" y="21"/>
                            </a:lnTo>
                            <a:lnTo>
                              <a:pt x="17" y="10"/>
                            </a:lnTo>
                            <a:lnTo>
                              <a:pt x="17"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03" name="Freeform 253"/>
                      <p:cNvSpPr>
                        <a:spLocks noChangeArrowheads="1"/>
                      </p:cNvSpPr>
                      <p:nvPr/>
                    </p:nvSpPr>
                    <p:spPr bwMode="auto">
                      <a:xfrm>
                        <a:off x="4882" y="1818"/>
                        <a:ext cx="3" cy="5"/>
                      </a:xfrm>
                      <a:custGeom>
                        <a:avLst/>
                        <a:gdLst>
                          <a:gd name="T0" fmla="*/ 0 w 23"/>
                          <a:gd name="T1" fmla="*/ 0 h 20"/>
                          <a:gd name="T2" fmla="*/ 0 w 23"/>
                          <a:gd name="T3" fmla="*/ 0 h 20"/>
                          <a:gd name="T4" fmla="*/ 0 w 23"/>
                          <a:gd name="T5" fmla="*/ 0 h 20"/>
                          <a:gd name="T6" fmla="*/ 0 w 23"/>
                          <a:gd name="T7" fmla="*/ 0 h 20"/>
                          <a:gd name="T8" fmla="*/ 0 w 23"/>
                          <a:gd name="T9" fmla="*/ 0 h 20"/>
                          <a:gd name="T10" fmla="*/ 0 w 23"/>
                          <a:gd name="T11" fmla="*/ 0 h 20"/>
                          <a:gd name="T12" fmla="*/ 0 60000 65536"/>
                          <a:gd name="T13" fmla="*/ 0 60000 65536"/>
                          <a:gd name="T14" fmla="*/ 0 60000 65536"/>
                          <a:gd name="T15" fmla="*/ 0 60000 65536"/>
                          <a:gd name="T16" fmla="*/ 0 60000 65536"/>
                          <a:gd name="T17" fmla="*/ 0 60000 65536"/>
                          <a:gd name="T18" fmla="*/ 0 w 23"/>
                          <a:gd name="T19" fmla="*/ 0 h 20"/>
                          <a:gd name="T20" fmla="*/ 23 w 23"/>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23" h="20">
                            <a:moveTo>
                              <a:pt x="23" y="11"/>
                            </a:moveTo>
                            <a:lnTo>
                              <a:pt x="17" y="0"/>
                            </a:lnTo>
                            <a:lnTo>
                              <a:pt x="16" y="9"/>
                            </a:lnTo>
                            <a:lnTo>
                              <a:pt x="0" y="18"/>
                            </a:lnTo>
                            <a:lnTo>
                              <a:pt x="2" y="20"/>
                            </a:lnTo>
                            <a:lnTo>
                              <a:pt x="23" y="1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04" name="Freeform 254"/>
                      <p:cNvSpPr>
                        <a:spLocks noChangeArrowheads="1"/>
                      </p:cNvSpPr>
                      <p:nvPr/>
                    </p:nvSpPr>
                    <p:spPr bwMode="auto">
                      <a:xfrm>
                        <a:off x="4945" y="1823"/>
                        <a:ext cx="6" cy="5"/>
                      </a:xfrm>
                      <a:custGeom>
                        <a:avLst/>
                        <a:gdLst>
                          <a:gd name="T0" fmla="*/ 0 w 26"/>
                          <a:gd name="T1" fmla="*/ 0 h 29"/>
                          <a:gd name="T2" fmla="*/ 0 w 26"/>
                          <a:gd name="T3" fmla="*/ 0 h 29"/>
                          <a:gd name="T4" fmla="*/ 0 w 26"/>
                          <a:gd name="T5" fmla="*/ 0 h 29"/>
                          <a:gd name="T6" fmla="*/ 0 w 26"/>
                          <a:gd name="T7" fmla="*/ 0 h 29"/>
                          <a:gd name="T8" fmla="*/ 0 w 26"/>
                          <a:gd name="T9" fmla="*/ 0 h 29"/>
                          <a:gd name="T10" fmla="*/ 0 60000 65536"/>
                          <a:gd name="T11" fmla="*/ 0 60000 65536"/>
                          <a:gd name="T12" fmla="*/ 0 60000 65536"/>
                          <a:gd name="T13" fmla="*/ 0 60000 65536"/>
                          <a:gd name="T14" fmla="*/ 0 60000 65536"/>
                          <a:gd name="T15" fmla="*/ 0 w 26"/>
                          <a:gd name="T16" fmla="*/ 0 h 29"/>
                          <a:gd name="T17" fmla="*/ 26 w 26"/>
                          <a:gd name="T18" fmla="*/ 29 h 29"/>
                        </a:gdLst>
                        <a:ahLst/>
                        <a:cxnLst>
                          <a:cxn ang="T10">
                            <a:pos x="T0" y="T1"/>
                          </a:cxn>
                          <a:cxn ang="T11">
                            <a:pos x="T2" y="T3"/>
                          </a:cxn>
                          <a:cxn ang="T12">
                            <a:pos x="T4" y="T5"/>
                          </a:cxn>
                          <a:cxn ang="T13">
                            <a:pos x="T6" y="T7"/>
                          </a:cxn>
                          <a:cxn ang="T14">
                            <a:pos x="T8" y="T9"/>
                          </a:cxn>
                        </a:cxnLst>
                        <a:rect l="T15" t="T16" r="T17" b="T18"/>
                        <a:pathLst>
                          <a:path w="26" h="29">
                            <a:moveTo>
                              <a:pt x="0" y="0"/>
                            </a:moveTo>
                            <a:lnTo>
                              <a:pt x="6" y="15"/>
                            </a:lnTo>
                            <a:lnTo>
                              <a:pt x="16" y="27"/>
                            </a:lnTo>
                            <a:lnTo>
                              <a:pt x="26" y="29"/>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505" name="Freeform 255"/>
                      <p:cNvSpPr>
                        <a:spLocks noChangeArrowheads="1"/>
                      </p:cNvSpPr>
                      <p:nvPr/>
                    </p:nvSpPr>
                    <p:spPr bwMode="auto">
                      <a:xfrm>
                        <a:off x="4967" y="1841"/>
                        <a:ext cx="7" cy="5"/>
                      </a:xfrm>
                      <a:custGeom>
                        <a:avLst/>
                        <a:gdLst>
                          <a:gd name="T0" fmla="*/ 0 w 34"/>
                          <a:gd name="T1" fmla="*/ 0 h 27"/>
                          <a:gd name="T2" fmla="*/ 0 w 34"/>
                          <a:gd name="T3" fmla="*/ 0 h 27"/>
                          <a:gd name="T4" fmla="*/ 0 w 34"/>
                          <a:gd name="T5" fmla="*/ 0 h 27"/>
                          <a:gd name="T6" fmla="*/ 0 w 34"/>
                          <a:gd name="T7" fmla="*/ 0 h 27"/>
                          <a:gd name="T8" fmla="*/ 0 60000 65536"/>
                          <a:gd name="T9" fmla="*/ 0 60000 65536"/>
                          <a:gd name="T10" fmla="*/ 0 60000 65536"/>
                          <a:gd name="T11" fmla="*/ 0 60000 65536"/>
                          <a:gd name="T12" fmla="*/ 0 w 34"/>
                          <a:gd name="T13" fmla="*/ 0 h 27"/>
                          <a:gd name="T14" fmla="*/ 34 w 34"/>
                          <a:gd name="T15" fmla="*/ 27 h 27"/>
                        </a:gdLst>
                        <a:ahLst/>
                        <a:cxnLst>
                          <a:cxn ang="T8">
                            <a:pos x="T0" y="T1"/>
                          </a:cxn>
                          <a:cxn ang="T9">
                            <a:pos x="T2" y="T3"/>
                          </a:cxn>
                          <a:cxn ang="T10">
                            <a:pos x="T4" y="T5"/>
                          </a:cxn>
                          <a:cxn ang="T11">
                            <a:pos x="T6" y="T7"/>
                          </a:cxn>
                        </a:cxnLst>
                        <a:rect l="T12" t="T13" r="T14" b="T15"/>
                        <a:pathLst>
                          <a:path w="34" h="27">
                            <a:moveTo>
                              <a:pt x="34" y="0"/>
                            </a:moveTo>
                            <a:lnTo>
                              <a:pt x="12" y="10"/>
                            </a:lnTo>
                            <a:lnTo>
                              <a:pt x="0" y="27"/>
                            </a:lnTo>
                            <a:lnTo>
                              <a:pt x="34"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6494" name="Group 256"/>
                    <p:cNvGrpSpPr>
                      <a:grpSpLocks/>
                    </p:cNvGrpSpPr>
                    <p:nvPr/>
                  </p:nvGrpSpPr>
                  <p:grpSpPr bwMode="auto">
                    <a:xfrm>
                      <a:off x="4978" y="1834"/>
                      <a:ext cx="31" cy="27"/>
                      <a:chOff x="4978" y="1834"/>
                      <a:chExt cx="31" cy="27"/>
                    </a:xfrm>
                  </p:grpSpPr>
                  <p:sp>
                    <p:nvSpPr>
                      <p:cNvPr id="16495" name="Freeform 257"/>
                      <p:cNvSpPr>
                        <a:spLocks noChangeArrowheads="1"/>
                      </p:cNvSpPr>
                      <p:nvPr/>
                    </p:nvSpPr>
                    <p:spPr bwMode="auto">
                      <a:xfrm>
                        <a:off x="4978" y="1834"/>
                        <a:ext cx="32" cy="28"/>
                      </a:xfrm>
                      <a:custGeom>
                        <a:avLst/>
                        <a:gdLst>
                          <a:gd name="T0" fmla="*/ 0 w 145"/>
                          <a:gd name="T1" fmla="*/ 0 h 177"/>
                          <a:gd name="T2" fmla="*/ 0 w 145"/>
                          <a:gd name="T3" fmla="*/ 0 h 177"/>
                          <a:gd name="T4" fmla="*/ 0 w 145"/>
                          <a:gd name="T5" fmla="*/ 0 h 177"/>
                          <a:gd name="T6" fmla="*/ 0 w 145"/>
                          <a:gd name="T7" fmla="*/ 0 h 177"/>
                          <a:gd name="T8" fmla="*/ 0 w 145"/>
                          <a:gd name="T9" fmla="*/ 0 h 177"/>
                          <a:gd name="T10" fmla="*/ 0 w 145"/>
                          <a:gd name="T11" fmla="*/ 0 h 177"/>
                          <a:gd name="T12" fmla="*/ 0 w 145"/>
                          <a:gd name="T13" fmla="*/ 0 h 177"/>
                          <a:gd name="T14" fmla="*/ 0 w 145"/>
                          <a:gd name="T15" fmla="*/ 0 h 177"/>
                          <a:gd name="T16" fmla="*/ 0 w 145"/>
                          <a:gd name="T17" fmla="*/ 0 h 177"/>
                          <a:gd name="T18" fmla="*/ 0 w 145"/>
                          <a:gd name="T19" fmla="*/ 0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5"/>
                          <a:gd name="T31" fmla="*/ 0 h 177"/>
                          <a:gd name="T32" fmla="*/ 145 w 145"/>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5" h="177">
                            <a:moveTo>
                              <a:pt x="51" y="12"/>
                            </a:moveTo>
                            <a:lnTo>
                              <a:pt x="27" y="37"/>
                            </a:lnTo>
                            <a:lnTo>
                              <a:pt x="17" y="58"/>
                            </a:lnTo>
                            <a:lnTo>
                              <a:pt x="7" y="91"/>
                            </a:lnTo>
                            <a:lnTo>
                              <a:pt x="7" y="111"/>
                            </a:lnTo>
                            <a:lnTo>
                              <a:pt x="0" y="140"/>
                            </a:lnTo>
                            <a:lnTo>
                              <a:pt x="118" y="177"/>
                            </a:lnTo>
                            <a:lnTo>
                              <a:pt x="145" y="0"/>
                            </a:lnTo>
                            <a:lnTo>
                              <a:pt x="97" y="12"/>
                            </a:lnTo>
                            <a:lnTo>
                              <a:pt x="51" y="12"/>
                            </a:lnTo>
                            <a:close/>
                          </a:path>
                        </a:pathLst>
                      </a:custGeom>
                      <a:solidFill>
                        <a:srgbClr val="C0C0C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96" name="Freeform 258"/>
                      <p:cNvSpPr>
                        <a:spLocks noChangeArrowheads="1"/>
                      </p:cNvSpPr>
                      <p:nvPr/>
                    </p:nvSpPr>
                    <p:spPr bwMode="auto">
                      <a:xfrm>
                        <a:off x="4981" y="1836"/>
                        <a:ext cx="26" cy="23"/>
                      </a:xfrm>
                      <a:custGeom>
                        <a:avLst/>
                        <a:gdLst>
                          <a:gd name="T0" fmla="*/ 0 w 118"/>
                          <a:gd name="T1" fmla="*/ 0 h 147"/>
                          <a:gd name="T2" fmla="*/ 0 w 118"/>
                          <a:gd name="T3" fmla="*/ 0 h 147"/>
                          <a:gd name="T4" fmla="*/ 0 w 118"/>
                          <a:gd name="T5" fmla="*/ 0 h 147"/>
                          <a:gd name="T6" fmla="*/ 0 w 118"/>
                          <a:gd name="T7" fmla="*/ 0 h 147"/>
                          <a:gd name="T8" fmla="*/ 0 w 118"/>
                          <a:gd name="T9" fmla="*/ 0 h 147"/>
                          <a:gd name="T10" fmla="*/ 0 w 118"/>
                          <a:gd name="T11" fmla="*/ 0 h 147"/>
                          <a:gd name="T12" fmla="*/ 0 w 118"/>
                          <a:gd name="T13" fmla="*/ 0 h 147"/>
                          <a:gd name="T14" fmla="*/ 0 w 118"/>
                          <a:gd name="T15" fmla="*/ 0 h 147"/>
                          <a:gd name="T16" fmla="*/ 0 w 118"/>
                          <a:gd name="T17" fmla="*/ 0 h 1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8"/>
                          <a:gd name="T28" fmla="*/ 0 h 147"/>
                          <a:gd name="T29" fmla="*/ 118 w 118"/>
                          <a:gd name="T30" fmla="*/ 147 h 1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8" h="147">
                            <a:moveTo>
                              <a:pt x="47" y="4"/>
                            </a:moveTo>
                            <a:lnTo>
                              <a:pt x="25" y="27"/>
                            </a:lnTo>
                            <a:lnTo>
                              <a:pt x="8" y="61"/>
                            </a:lnTo>
                            <a:lnTo>
                              <a:pt x="4" y="86"/>
                            </a:lnTo>
                            <a:lnTo>
                              <a:pt x="0" y="114"/>
                            </a:lnTo>
                            <a:lnTo>
                              <a:pt x="95" y="147"/>
                            </a:lnTo>
                            <a:lnTo>
                              <a:pt x="118" y="0"/>
                            </a:lnTo>
                            <a:lnTo>
                              <a:pt x="82" y="6"/>
                            </a:lnTo>
                            <a:lnTo>
                              <a:pt x="47" y="4"/>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sp>
                <p:nvSpPr>
                  <p:cNvPr id="16451" name="Freeform 259"/>
                  <p:cNvSpPr>
                    <a:spLocks noChangeArrowheads="1"/>
                  </p:cNvSpPr>
                  <p:nvPr/>
                </p:nvSpPr>
                <p:spPr bwMode="auto">
                  <a:xfrm>
                    <a:off x="5008" y="1684"/>
                    <a:ext cx="116" cy="84"/>
                  </a:xfrm>
                  <a:custGeom>
                    <a:avLst/>
                    <a:gdLst>
                      <a:gd name="T0" fmla="*/ 0 w 492"/>
                      <a:gd name="T1" fmla="*/ 0 h 534"/>
                      <a:gd name="T2" fmla="*/ 0 w 492"/>
                      <a:gd name="T3" fmla="*/ 0 h 534"/>
                      <a:gd name="T4" fmla="*/ 0 w 492"/>
                      <a:gd name="T5" fmla="*/ 0 h 534"/>
                      <a:gd name="T6" fmla="*/ 0 w 492"/>
                      <a:gd name="T7" fmla="*/ 0 h 534"/>
                      <a:gd name="T8" fmla="*/ 0 w 492"/>
                      <a:gd name="T9" fmla="*/ 0 h 534"/>
                      <a:gd name="T10" fmla="*/ 0 w 492"/>
                      <a:gd name="T11" fmla="*/ 0 h 534"/>
                      <a:gd name="T12" fmla="*/ 0 w 492"/>
                      <a:gd name="T13" fmla="*/ 0 h 534"/>
                      <a:gd name="T14" fmla="*/ 0 w 492"/>
                      <a:gd name="T15" fmla="*/ 0 h 534"/>
                      <a:gd name="T16" fmla="*/ 0 w 492"/>
                      <a:gd name="T17" fmla="*/ 0 h 534"/>
                      <a:gd name="T18" fmla="*/ 0 w 492"/>
                      <a:gd name="T19" fmla="*/ 0 h 534"/>
                      <a:gd name="T20" fmla="*/ 0 w 492"/>
                      <a:gd name="T21" fmla="*/ 0 h 534"/>
                      <a:gd name="T22" fmla="*/ 0 w 492"/>
                      <a:gd name="T23" fmla="*/ 0 h 534"/>
                      <a:gd name="T24" fmla="*/ 0 w 492"/>
                      <a:gd name="T25" fmla="*/ 0 h 534"/>
                      <a:gd name="T26" fmla="*/ 0 w 492"/>
                      <a:gd name="T27" fmla="*/ 0 h 534"/>
                      <a:gd name="T28" fmla="*/ 0 w 492"/>
                      <a:gd name="T29" fmla="*/ 0 h 534"/>
                      <a:gd name="T30" fmla="*/ 0 w 492"/>
                      <a:gd name="T31" fmla="*/ 0 h 534"/>
                      <a:gd name="T32" fmla="*/ 0 w 492"/>
                      <a:gd name="T33" fmla="*/ 0 h 534"/>
                      <a:gd name="T34" fmla="*/ 0 w 492"/>
                      <a:gd name="T35" fmla="*/ 0 h 534"/>
                      <a:gd name="T36" fmla="*/ 0 w 492"/>
                      <a:gd name="T37" fmla="*/ 0 h 534"/>
                      <a:gd name="T38" fmla="*/ 0 w 492"/>
                      <a:gd name="T39" fmla="*/ 0 h 534"/>
                      <a:gd name="T40" fmla="*/ 0 w 492"/>
                      <a:gd name="T41" fmla="*/ 0 h 534"/>
                      <a:gd name="T42" fmla="*/ 0 w 492"/>
                      <a:gd name="T43" fmla="*/ 0 h 534"/>
                      <a:gd name="T44" fmla="*/ 0 w 492"/>
                      <a:gd name="T45" fmla="*/ 0 h 534"/>
                      <a:gd name="T46" fmla="*/ 0 w 492"/>
                      <a:gd name="T47" fmla="*/ 0 h 534"/>
                      <a:gd name="T48" fmla="*/ 0 w 492"/>
                      <a:gd name="T49" fmla="*/ 0 h 534"/>
                      <a:gd name="T50" fmla="*/ 0 w 492"/>
                      <a:gd name="T51" fmla="*/ 0 h 534"/>
                      <a:gd name="T52" fmla="*/ 0 w 492"/>
                      <a:gd name="T53" fmla="*/ 0 h 534"/>
                      <a:gd name="T54" fmla="*/ 0 w 492"/>
                      <a:gd name="T55" fmla="*/ 0 h 534"/>
                      <a:gd name="T56" fmla="*/ 0 w 492"/>
                      <a:gd name="T57" fmla="*/ 0 h 534"/>
                      <a:gd name="T58" fmla="*/ 0 w 492"/>
                      <a:gd name="T59" fmla="*/ 0 h 534"/>
                      <a:gd name="T60" fmla="*/ 0 w 492"/>
                      <a:gd name="T61" fmla="*/ 0 h 534"/>
                      <a:gd name="T62" fmla="*/ 0 w 492"/>
                      <a:gd name="T63" fmla="*/ 0 h 534"/>
                      <a:gd name="T64" fmla="*/ 0 w 492"/>
                      <a:gd name="T65" fmla="*/ 0 h 534"/>
                      <a:gd name="T66" fmla="*/ 0 w 492"/>
                      <a:gd name="T67" fmla="*/ 0 h 534"/>
                      <a:gd name="T68" fmla="*/ 0 w 492"/>
                      <a:gd name="T69" fmla="*/ 0 h 534"/>
                      <a:gd name="T70" fmla="*/ 0 w 492"/>
                      <a:gd name="T71" fmla="*/ 0 h 5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2"/>
                      <a:gd name="T109" fmla="*/ 0 h 534"/>
                      <a:gd name="T110" fmla="*/ 492 w 492"/>
                      <a:gd name="T111" fmla="*/ 534 h 5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2" h="534">
                        <a:moveTo>
                          <a:pt x="161" y="17"/>
                        </a:moveTo>
                        <a:lnTo>
                          <a:pt x="118" y="48"/>
                        </a:lnTo>
                        <a:lnTo>
                          <a:pt x="95" y="86"/>
                        </a:lnTo>
                        <a:lnTo>
                          <a:pt x="74" y="127"/>
                        </a:lnTo>
                        <a:lnTo>
                          <a:pt x="61" y="148"/>
                        </a:lnTo>
                        <a:lnTo>
                          <a:pt x="61" y="171"/>
                        </a:lnTo>
                        <a:lnTo>
                          <a:pt x="72" y="198"/>
                        </a:lnTo>
                        <a:lnTo>
                          <a:pt x="51" y="219"/>
                        </a:lnTo>
                        <a:lnTo>
                          <a:pt x="17" y="278"/>
                        </a:lnTo>
                        <a:lnTo>
                          <a:pt x="0" y="309"/>
                        </a:lnTo>
                        <a:lnTo>
                          <a:pt x="0" y="319"/>
                        </a:lnTo>
                        <a:lnTo>
                          <a:pt x="4" y="330"/>
                        </a:lnTo>
                        <a:lnTo>
                          <a:pt x="18" y="333"/>
                        </a:lnTo>
                        <a:lnTo>
                          <a:pt x="40" y="334"/>
                        </a:lnTo>
                        <a:lnTo>
                          <a:pt x="52" y="338"/>
                        </a:lnTo>
                        <a:lnTo>
                          <a:pt x="51" y="361"/>
                        </a:lnTo>
                        <a:lnTo>
                          <a:pt x="45" y="388"/>
                        </a:lnTo>
                        <a:lnTo>
                          <a:pt x="57" y="403"/>
                        </a:lnTo>
                        <a:lnTo>
                          <a:pt x="53" y="423"/>
                        </a:lnTo>
                        <a:lnTo>
                          <a:pt x="63" y="436"/>
                        </a:lnTo>
                        <a:lnTo>
                          <a:pt x="73" y="471"/>
                        </a:lnTo>
                        <a:lnTo>
                          <a:pt x="88" y="482"/>
                        </a:lnTo>
                        <a:lnTo>
                          <a:pt x="111" y="482"/>
                        </a:lnTo>
                        <a:lnTo>
                          <a:pt x="143" y="477"/>
                        </a:lnTo>
                        <a:lnTo>
                          <a:pt x="178" y="471"/>
                        </a:lnTo>
                        <a:lnTo>
                          <a:pt x="175" y="534"/>
                        </a:lnTo>
                        <a:lnTo>
                          <a:pt x="437" y="450"/>
                        </a:lnTo>
                        <a:lnTo>
                          <a:pt x="416" y="401"/>
                        </a:lnTo>
                        <a:lnTo>
                          <a:pt x="421" y="363"/>
                        </a:lnTo>
                        <a:lnTo>
                          <a:pt x="492" y="292"/>
                        </a:lnTo>
                        <a:lnTo>
                          <a:pt x="492" y="102"/>
                        </a:lnTo>
                        <a:lnTo>
                          <a:pt x="444" y="50"/>
                        </a:lnTo>
                        <a:lnTo>
                          <a:pt x="384" y="23"/>
                        </a:lnTo>
                        <a:lnTo>
                          <a:pt x="320" y="0"/>
                        </a:lnTo>
                        <a:lnTo>
                          <a:pt x="236" y="11"/>
                        </a:lnTo>
                        <a:lnTo>
                          <a:pt x="161" y="17"/>
                        </a:lnTo>
                        <a:close/>
                      </a:path>
                    </a:pathLst>
                  </a:custGeom>
                  <a:solidFill>
                    <a:srgbClr val="FFC080"/>
                  </a:solidFill>
                  <a:ln w="1440">
                    <a:solidFill>
                      <a:srgbClr val="402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52" name="Freeform 260"/>
                  <p:cNvSpPr>
                    <a:spLocks noChangeArrowheads="1"/>
                  </p:cNvSpPr>
                  <p:nvPr/>
                </p:nvSpPr>
                <p:spPr bwMode="auto">
                  <a:xfrm>
                    <a:off x="5014" y="1733"/>
                    <a:ext cx="7" cy="3"/>
                  </a:xfrm>
                  <a:custGeom>
                    <a:avLst/>
                    <a:gdLst>
                      <a:gd name="T0" fmla="*/ 0 w 30"/>
                      <a:gd name="T1" fmla="*/ 0 h 8"/>
                      <a:gd name="T2" fmla="*/ 0 w 30"/>
                      <a:gd name="T3" fmla="*/ 0 h 8"/>
                      <a:gd name="T4" fmla="*/ 0 w 30"/>
                      <a:gd name="T5" fmla="*/ 0 h 8"/>
                      <a:gd name="T6" fmla="*/ 0 w 30"/>
                      <a:gd name="T7" fmla="*/ 0 h 8"/>
                      <a:gd name="T8" fmla="*/ 0 w 30"/>
                      <a:gd name="T9" fmla="*/ 0 h 8"/>
                      <a:gd name="T10" fmla="*/ 0 w 30"/>
                      <a:gd name="T11" fmla="*/ 0 h 8"/>
                      <a:gd name="T12" fmla="*/ 0 w 30"/>
                      <a:gd name="T13" fmla="*/ 0 h 8"/>
                      <a:gd name="T14" fmla="*/ 0 60000 65536"/>
                      <a:gd name="T15" fmla="*/ 0 60000 65536"/>
                      <a:gd name="T16" fmla="*/ 0 60000 65536"/>
                      <a:gd name="T17" fmla="*/ 0 60000 65536"/>
                      <a:gd name="T18" fmla="*/ 0 60000 65536"/>
                      <a:gd name="T19" fmla="*/ 0 60000 65536"/>
                      <a:gd name="T20" fmla="*/ 0 60000 65536"/>
                      <a:gd name="T21" fmla="*/ 0 w 30"/>
                      <a:gd name="T22" fmla="*/ 0 h 8"/>
                      <a:gd name="T23" fmla="*/ 30 w 30"/>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8">
                        <a:moveTo>
                          <a:pt x="0" y="3"/>
                        </a:moveTo>
                        <a:lnTo>
                          <a:pt x="7" y="7"/>
                        </a:lnTo>
                        <a:lnTo>
                          <a:pt x="22" y="5"/>
                        </a:lnTo>
                        <a:lnTo>
                          <a:pt x="28" y="8"/>
                        </a:lnTo>
                        <a:lnTo>
                          <a:pt x="30" y="2"/>
                        </a:lnTo>
                        <a:lnTo>
                          <a:pt x="21"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53" name="Freeform 261"/>
                  <p:cNvSpPr>
                    <a:spLocks noChangeArrowheads="1"/>
                  </p:cNvSpPr>
                  <p:nvPr/>
                </p:nvSpPr>
                <p:spPr bwMode="auto">
                  <a:xfrm>
                    <a:off x="5021" y="1731"/>
                    <a:ext cx="3" cy="2"/>
                  </a:xfrm>
                  <a:custGeom>
                    <a:avLst/>
                    <a:gdLst>
                      <a:gd name="T0" fmla="*/ 0 w 13"/>
                      <a:gd name="T1" fmla="*/ 0 h 22"/>
                      <a:gd name="T2" fmla="*/ 0 w 13"/>
                      <a:gd name="T3" fmla="*/ 0 h 22"/>
                      <a:gd name="T4" fmla="*/ 0 w 13"/>
                      <a:gd name="T5" fmla="*/ 0 h 22"/>
                      <a:gd name="T6" fmla="*/ 0 w 13"/>
                      <a:gd name="T7" fmla="*/ 0 h 22"/>
                      <a:gd name="T8" fmla="*/ 0 w 13"/>
                      <a:gd name="T9" fmla="*/ 0 h 22"/>
                      <a:gd name="T10" fmla="*/ 0 w 13"/>
                      <a:gd name="T11" fmla="*/ 0 h 22"/>
                      <a:gd name="T12" fmla="*/ 0 w 13"/>
                      <a:gd name="T13" fmla="*/ 0 h 22"/>
                      <a:gd name="T14" fmla="*/ 0 60000 65536"/>
                      <a:gd name="T15" fmla="*/ 0 60000 65536"/>
                      <a:gd name="T16" fmla="*/ 0 60000 65536"/>
                      <a:gd name="T17" fmla="*/ 0 60000 65536"/>
                      <a:gd name="T18" fmla="*/ 0 60000 65536"/>
                      <a:gd name="T19" fmla="*/ 0 60000 65536"/>
                      <a:gd name="T20" fmla="*/ 0 60000 65536"/>
                      <a:gd name="T21" fmla="*/ 0 w 13"/>
                      <a:gd name="T22" fmla="*/ 0 h 22"/>
                      <a:gd name="T23" fmla="*/ 13 w 13"/>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22">
                        <a:moveTo>
                          <a:pt x="0" y="0"/>
                        </a:moveTo>
                        <a:lnTo>
                          <a:pt x="8" y="5"/>
                        </a:lnTo>
                        <a:lnTo>
                          <a:pt x="8" y="12"/>
                        </a:lnTo>
                        <a:lnTo>
                          <a:pt x="10" y="22"/>
                        </a:lnTo>
                        <a:lnTo>
                          <a:pt x="13" y="9"/>
                        </a:lnTo>
                        <a:lnTo>
                          <a:pt x="13" y="1"/>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54" name="Freeform 262"/>
                  <p:cNvSpPr>
                    <a:spLocks noChangeArrowheads="1"/>
                  </p:cNvSpPr>
                  <p:nvPr/>
                </p:nvSpPr>
                <p:spPr bwMode="auto">
                  <a:xfrm>
                    <a:off x="5024" y="1720"/>
                    <a:ext cx="4" cy="8"/>
                  </a:xfrm>
                  <a:custGeom>
                    <a:avLst/>
                    <a:gdLst>
                      <a:gd name="T0" fmla="*/ 0 w 14"/>
                      <a:gd name="T1" fmla="*/ 0 h 42"/>
                      <a:gd name="T2" fmla="*/ 0 w 14"/>
                      <a:gd name="T3" fmla="*/ 0 h 42"/>
                      <a:gd name="T4" fmla="*/ 0 w 14"/>
                      <a:gd name="T5" fmla="*/ 0 h 42"/>
                      <a:gd name="T6" fmla="*/ 0 w 14"/>
                      <a:gd name="T7" fmla="*/ 0 h 42"/>
                      <a:gd name="T8" fmla="*/ 0 w 14"/>
                      <a:gd name="T9" fmla="*/ 0 h 42"/>
                      <a:gd name="T10" fmla="*/ 0 60000 65536"/>
                      <a:gd name="T11" fmla="*/ 0 60000 65536"/>
                      <a:gd name="T12" fmla="*/ 0 60000 65536"/>
                      <a:gd name="T13" fmla="*/ 0 60000 65536"/>
                      <a:gd name="T14" fmla="*/ 0 60000 65536"/>
                      <a:gd name="T15" fmla="*/ 0 w 14"/>
                      <a:gd name="T16" fmla="*/ 0 h 42"/>
                      <a:gd name="T17" fmla="*/ 14 w 14"/>
                      <a:gd name="T18" fmla="*/ 42 h 42"/>
                    </a:gdLst>
                    <a:ahLst/>
                    <a:cxnLst>
                      <a:cxn ang="T10">
                        <a:pos x="T0" y="T1"/>
                      </a:cxn>
                      <a:cxn ang="T11">
                        <a:pos x="T2" y="T3"/>
                      </a:cxn>
                      <a:cxn ang="T12">
                        <a:pos x="T4" y="T5"/>
                      </a:cxn>
                      <a:cxn ang="T13">
                        <a:pos x="T6" y="T7"/>
                      </a:cxn>
                      <a:cxn ang="T14">
                        <a:pos x="T8" y="T9"/>
                      </a:cxn>
                    </a:cxnLst>
                    <a:rect l="T15" t="T16" r="T17" b="T18"/>
                    <a:pathLst>
                      <a:path w="14" h="42">
                        <a:moveTo>
                          <a:pt x="14" y="0"/>
                        </a:moveTo>
                        <a:lnTo>
                          <a:pt x="4" y="24"/>
                        </a:lnTo>
                        <a:lnTo>
                          <a:pt x="0" y="42"/>
                        </a:lnTo>
                        <a:lnTo>
                          <a:pt x="7" y="30"/>
                        </a:lnTo>
                        <a:lnTo>
                          <a:pt x="14"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55" name="Freeform 263"/>
                  <p:cNvSpPr>
                    <a:spLocks noChangeArrowheads="1"/>
                  </p:cNvSpPr>
                  <p:nvPr/>
                </p:nvSpPr>
                <p:spPr bwMode="auto">
                  <a:xfrm>
                    <a:off x="5028" y="1715"/>
                    <a:ext cx="13" cy="5"/>
                  </a:xfrm>
                  <a:custGeom>
                    <a:avLst/>
                    <a:gdLst>
                      <a:gd name="T0" fmla="*/ 0 w 54"/>
                      <a:gd name="T1" fmla="*/ 0 h 35"/>
                      <a:gd name="T2" fmla="*/ 0 w 54"/>
                      <a:gd name="T3" fmla="*/ 0 h 35"/>
                      <a:gd name="T4" fmla="*/ 0 w 54"/>
                      <a:gd name="T5" fmla="*/ 0 h 35"/>
                      <a:gd name="T6" fmla="*/ 0 w 54"/>
                      <a:gd name="T7" fmla="*/ 0 h 35"/>
                      <a:gd name="T8" fmla="*/ 0 w 54"/>
                      <a:gd name="T9" fmla="*/ 0 h 35"/>
                      <a:gd name="T10" fmla="*/ 0 w 54"/>
                      <a:gd name="T11" fmla="*/ 0 h 35"/>
                      <a:gd name="T12" fmla="*/ 0 w 54"/>
                      <a:gd name="T13" fmla="*/ 0 h 35"/>
                      <a:gd name="T14" fmla="*/ 0 w 54"/>
                      <a:gd name="T15" fmla="*/ 0 h 35"/>
                      <a:gd name="T16" fmla="*/ 0 w 54"/>
                      <a:gd name="T17" fmla="*/ 0 h 35"/>
                      <a:gd name="T18" fmla="*/ 0 w 54"/>
                      <a:gd name="T19" fmla="*/ 0 h 35"/>
                      <a:gd name="T20" fmla="*/ 0 w 54"/>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4"/>
                      <a:gd name="T34" fmla="*/ 0 h 35"/>
                      <a:gd name="T35" fmla="*/ 54 w 54"/>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4" h="35">
                        <a:moveTo>
                          <a:pt x="0" y="0"/>
                        </a:moveTo>
                        <a:lnTo>
                          <a:pt x="11" y="19"/>
                        </a:lnTo>
                        <a:lnTo>
                          <a:pt x="9" y="24"/>
                        </a:lnTo>
                        <a:lnTo>
                          <a:pt x="9" y="28"/>
                        </a:lnTo>
                        <a:lnTo>
                          <a:pt x="6" y="35"/>
                        </a:lnTo>
                        <a:lnTo>
                          <a:pt x="13" y="23"/>
                        </a:lnTo>
                        <a:lnTo>
                          <a:pt x="24" y="23"/>
                        </a:lnTo>
                        <a:lnTo>
                          <a:pt x="35" y="19"/>
                        </a:lnTo>
                        <a:lnTo>
                          <a:pt x="54" y="18"/>
                        </a:lnTo>
                        <a:lnTo>
                          <a:pt x="35" y="6"/>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56" name="Freeform 264"/>
                  <p:cNvSpPr>
                    <a:spLocks noChangeArrowheads="1"/>
                  </p:cNvSpPr>
                  <p:nvPr/>
                </p:nvSpPr>
                <p:spPr bwMode="auto">
                  <a:xfrm>
                    <a:off x="5024" y="1707"/>
                    <a:ext cx="23" cy="5"/>
                  </a:xfrm>
                  <a:custGeom>
                    <a:avLst/>
                    <a:gdLst>
                      <a:gd name="T0" fmla="*/ 0 w 91"/>
                      <a:gd name="T1" fmla="*/ 0 h 33"/>
                      <a:gd name="T2" fmla="*/ 0 w 91"/>
                      <a:gd name="T3" fmla="*/ 0 h 33"/>
                      <a:gd name="T4" fmla="*/ 0 w 91"/>
                      <a:gd name="T5" fmla="*/ 0 h 33"/>
                      <a:gd name="T6" fmla="*/ 0 w 91"/>
                      <a:gd name="T7" fmla="*/ 0 h 33"/>
                      <a:gd name="T8" fmla="*/ 0 w 91"/>
                      <a:gd name="T9" fmla="*/ 0 h 33"/>
                      <a:gd name="T10" fmla="*/ 0 w 91"/>
                      <a:gd name="T11" fmla="*/ 0 h 33"/>
                      <a:gd name="T12" fmla="*/ 0 w 91"/>
                      <a:gd name="T13" fmla="*/ 0 h 33"/>
                      <a:gd name="T14" fmla="*/ 0 w 91"/>
                      <a:gd name="T15" fmla="*/ 0 h 33"/>
                      <a:gd name="T16" fmla="*/ 0 w 91"/>
                      <a:gd name="T17" fmla="*/ 0 h 33"/>
                      <a:gd name="T18" fmla="*/ 0 w 91"/>
                      <a:gd name="T19" fmla="*/ 0 h 33"/>
                      <a:gd name="T20" fmla="*/ 0 w 91"/>
                      <a:gd name="T21" fmla="*/ 0 h 33"/>
                      <a:gd name="T22" fmla="*/ 0 w 91"/>
                      <a:gd name="T23" fmla="*/ 0 h 33"/>
                      <a:gd name="T24" fmla="*/ 0 w 91"/>
                      <a:gd name="T25" fmla="*/ 0 h 33"/>
                      <a:gd name="T26" fmla="*/ 0 w 91"/>
                      <a:gd name="T27" fmla="*/ 0 h 33"/>
                      <a:gd name="T28" fmla="*/ 0 w 91"/>
                      <a:gd name="T29" fmla="*/ 0 h 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1"/>
                      <a:gd name="T46" fmla="*/ 0 h 33"/>
                      <a:gd name="T47" fmla="*/ 91 w 91"/>
                      <a:gd name="T48" fmla="*/ 33 h 3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1" h="33">
                        <a:moveTo>
                          <a:pt x="0" y="17"/>
                        </a:moveTo>
                        <a:lnTo>
                          <a:pt x="4" y="29"/>
                        </a:lnTo>
                        <a:lnTo>
                          <a:pt x="13" y="33"/>
                        </a:lnTo>
                        <a:lnTo>
                          <a:pt x="28" y="23"/>
                        </a:lnTo>
                        <a:lnTo>
                          <a:pt x="46" y="17"/>
                        </a:lnTo>
                        <a:lnTo>
                          <a:pt x="76" y="16"/>
                        </a:lnTo>
                        <a:lnTo>
                          <a:pt x="91" y="18"/>
                        </a:lnTo>
                        <a:lnTo>
                          <a:pt x="67" y="8"/>
                        </a:lnTo>
                        <a:lnTo>
                          <a:pt x="51" y="4"/>
                        </a:lnTo>
                        <a:lnTo>
                          <a:pt x="53" y="0"/>
                        </a:lnTo>
                        <a:lnTo>
                          <a:pt x="38" y="6"/>
                        </a:lnTo>
                        <a:lnTo>
                          <a:pt x="40" y="2"/>
                        </a:lnTo>
                        <a:lnTo>
                          <a:pt x="27" y="8"/>
                        </a:lnTo>
                        <a:lnTo>
                          <a:pt x="15" y="8"/>
                        </a:lnTo>
                        <a:lnTo>
                          <a:pt x="0" y="17"/>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57" name="Freeform 265"/>
                  <p:cNvSpPr>
                    <a:spLocks noChangeArrowheads="1"/>
                  </p:cNvSpPr>
                  <p:nvPr/>
                </p:nvSpPr>
                <p:spPr bwMode="auto">
                  <a:xfrm>
                    <a:off x="5071" y="1715"/>
                    <a:ext cx="13" cy="16"/>
                  </a:xfrm>
                  <a:custGeom>
                    <a:avLst/>
                    <a:gdLst>
                      <a:gd name="T0" fmla="*/ 0 w 53"/>
                      <a:gd name="T1" fmla="*/ 0 h 107"/>
                      <a:gd name="T2" fmla="*/ 0 w 53"/>
                      <a:gd name="T3" fmla="*/ 0 h 107"/>
                      <a:gd name="T4" fmla="*/ 0 w 53"/>
                      <a:gd name="T5" fmla="*/ 0 h 107"/>
                      <a:gd name="T6" fmla="*/ 0 w 53"/>
                      <a:gd name="T7" fmla="*/ 0 h 107"/>
                      <a:gd name="T8" fmla="*/ 0 w 53"/>
                      <a:gd name="T9" fmla="*/ 0 h 107"/>
                      <a:gd name="T10" fmla="*/ 0 w 53"/>
                      <a:gd name="T11" fmla="*/ 0 h 107"/>
                      <a:gd name="T12" fmla="*/ 0 w 53"/>
                      <a:gd name="T13" fmla="*/ 0 h 107"/>
                      <a:gd name="T14" fmla="*/ 0 w 53"/>
                      <a:gd name="T15" fmla="*/ 0 h 107"/>
                      <a:gd name="T16" fmla="*/ 0 w 53"/>
                      <a:gd name="T17" fmla="*/ 0 h 107"/>
                      <a:gd name="T18" fmla="*/ 0 w 53"/>
                      <a:gd name="T19" fmla="*/ 0 h 107"/>
                      <a:gd name="T20" fmla="*/ 0 w 53"/>
                      <a:gd name="T21" fmla="*/ 0 h 107"/>
                      <a:gd name="T22" fmla="*/ 0 w 53"/>
                      <a:gd name="T23" fmla="*/ 0 h 107"/>
                      <a:gd name="T24" fmla="*/ 0 w 53"/>
                      <a:gd name="T25" fmla="*/ 0 h 107"/>
                      <a:gd name="T26" fmla="*/ 0 w 53"/>
                      <a:gd name="T27" fmla="*/ 0 h 107"/>
                      <a:gd name="T28" fmla="*/ 0 w 53"/>
                      <a:gd name="T29" fmla="*/ 0 h 107"/>
                      <a:gd name="T30" fmla="*/ 0 w 53"/>
                      <a:gd name="T31" fmla="*/ 0 h 107"/>
                      <a:gd name="T32" fmla="*/ 0 w 53"/>
                      <a:gd name="T33" fmla="*/ 0 h 107"/>
                      <a:gd name="T34" fmla="*/ 0 w 53"/>
                      <a:gd name="T35" fmla="*/ 0 h 107"/>
                      <a:gd name="T36" fmla="*/ 0 w 53"/>
                      <a:gd name="T37" fmla="*/ 0 h 107"/>
                      <a:gd name="T38" fmla="*/ 0 w 53"/>
                      <a:gd name="T39" fmla="*/ 0 h 107"/>
                      <a:gd name="T40" fmla="*/ 0 w 53"/>
                      <a:gd name="T41" fmla="*/ 0 h 107"/>
                      <a:gd name="T42" fmla="*/ 0 w 53"/>
                      <a:gd name="T43" fmla="*/ 0 h 107"/>
                      <a:gd name="T44" fmla="*/ 0 w 53"/>
                      <a:gd name="T45" fmla="*/ 0 h 10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3"/>
                      <a:gd name="T70" fmla="*/ 0 h 107"/>
                      <a:gd name="T71" fmla="*/ 53 w 53"/>
                      <a:gd name="T72" fmla="*/ 107 h 10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3" h="107">
                        <a:moveTo>
                          <a:pt x="0" y="20"/>
                        </a:moveTo>
                        <a:lnTo>
                          <a:pt x="16" y="7"/>
                        </a:lnTo>
                        <a:lnTo>
                          <a:pt x="35" y="10"/>
                        </a:lnTo>
                        <a:lnTo>
                          <a:pt x="46" y="28"/>
                        </a:lnTo>
                        <a:lnTo>
                          <a:pt x="48" y="52"/>
                        </a:lnTo>
                        <a:lnTo>
                          <a:pt x="46" y="71"/>
                        </a:lnTo>
                        <a:lnTo>
                          <a:pt x="39" y="87"/>
                        </a:lnTo>
                        <a:lnTo>
                          <a:pt x="30" y="62"/>
                        </a:lnTo>
                        <a:lnTo>
                          <a:pt x="21" y="49"/>
                        </a:lnTo>
                        <a:lnTo>
                          <a:pt x="3" y="40"/>
                        </a:lnTo>
                        <a:lnTo>
                          <a:pt x="17" y="59"/>
                        </a:lnTo>
                        <a:lnTo>
                          <a:pt x="32" y="75"/>
                        </a:lnTo>
                        <a:lnTo>
                          <a:pt x="33" y="91"/>
                        </a:lnTo>
                        <a:lnTo>
                          <a:pt x="27" y="105"/>
                        </a:lnTo>
                        <a:lnTo>
                          <a:pt x="19" y="107"/>
                        </a:lnTo>
                        <a:lnTo>
                          <a:pt x="41" y="102"/>
                        </a:lnTo>
                        <a:lnTo>
                          <a:pt x="52" y="79"/>
                        </a:lnTo>
                        <a:lnTo>
                          <a:pt x="53" y="49"/>
                        </a:lnTo>
                        <a:lnTo>
                          <a:pt x="52" y="22"/>
                        </a:lnTo>
                        <a:lnTo>
                          <a:pt x="39" y="5"/>
                        </a:lnTo>
                        <a:lnTo>
                          <a:pt x="23" y="0"/>
                        </a:lnTo>
                        <a:lnTo>
                          <a:pt x="7" y="3"/>
                        </a:lnTo>
                        <a:lnTo>
                          <a:pt x="0" y="2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58" name="Freeform 266"/>
                  <p:cNvSpPr>
                    <a:spLocks noChangeArrowheads="1"/>
                  </p:cNvSpPr>
                  <p:nvPr/>
                </p:nvSpPr>
                <p:spPr bwMode="auto">
                  <a:xfrm>
                    <a:off x="5068" y="1712"/>
                    <a:ext cx="23" cy="21"/>
                  </a:xfrm>
                  <a:custGeom>
                    <a:avLst/>
                    <a:gdLst>
                      <a:gd name="T0" fmla="*/ 0 w 87"/>
                      <a:gd name="T1" fmla="*/ 0 h 144"/>
                      <a:gd name="T2" fmla="*/ 0 w 87"/>
                      <a:gd name="T3" fmla="*/ 0 h 144"/>
                      <a:gd name="T4" fmla="*/ 0 w 87"/>
                      <a:gd name="T5" fmla="*/ 0 h 144"/>
                      <a:gd name="T6" fmla="*/ 0 w 87"/>
                      <a:gd name="T7" fmla="*/ 0 h 144"/>
                      <a:gd name="T8" fmla="*/ 0 w 87"/>
                      <a:gd name="T9" fmla="*/ 0 h 144"/>
                      <a:gd name="T10" fmla="*/ 0 w 87"/>
                      <a:gd name="T11" fmla="*/ 0 h 144"/>
                      <a:gd name="T12" fmla="*/ 0 w 87"/>
                      <a:gd name="T13" fmla="*/ 0 h 144"/>
                      <a:gd name="T14" fmla="*/ 0 w 87"/>
                      <a:gd name="T15" fmla="*/ 0 h 144"/>
                      <a:gd name="T16" fmla="*/ 0 w 87"/>
                      <a:gd name="T17" fmla="*/ 0 h 144"/>
                      <a:gd name="T18" fmla="*/ 0 w 87"/>
                      <a:gd name="T19" fmla="*/ 0 h 144"/>
                      <a:gd name="T20" fmla="*/ 0 w 87"/>
                      <a:gd name="T21" fmla="*/ 0 h 144"/>
                      <a:gd name="T22" fmla="*/ 0 w 87"/>
                      <a:gd name="T23" fmla="*/ 0 h 144"/>
                      <a:gd name="T24" fmla="*/ 0 w 87"/>
                      <a:gd name="T25" fmla="*/ 0 h 144"/>
                      <a:gd name="T26" fmla="*/ 0 w 87"/>
                      <a:gd name="T27" fmla="*/ 0 h 144"/>
                      <a:gd name="T28" fmla="*/ 0 w 87"/>
                      <a:gd name="T29" fmla="*/ 0 h 144"/>
                      <a:gd name="T30" fmla="*/ 0 w 87"/>
                      <a:gd name="T31" fmla="*/ 0 h 144"/>
                      <a:gd name="T32" fmla="*/ 0 w 87"/>
                      <a:gd name="T33" fmla="*/ 0 h 144"/>
                      <a:gd name="T34" fmla="*/ 0 w 87"/>
                      <a:gd name="T35" fmla="*/ 0 h 144"/>
                      <a:gd name="T36" fmla="*/ 0 w 87"/>
                      <a:gd name="T37" fmla="*/ 0 h 144"/>
                      <a:gd name="T38" fmla="*/ 0 w 87"/>
                      <a:gd name="T39" fmla="*/ 0 h 144"/>
                      <a:gd name="T40" fmla="*/ 0 w 87"/>
                      <a:gd name="T41" fmla="*/ 0 h 144"/>
                      <a:gd name="T42" fmla="*/ 0 w 87"/>
                      <a:gd name="T43" fmla="*/ 0 h 144"/>
                      <a:gd name="T44" fmla="*/ 0 w 87"/>
                      <a:gd name="T45" fmla="*/ 0 h 144"/>
                      <a:gd name="T46" fmla="*/ 0 w 87"/>
                      <a:gd name="T47" fmla="*/ 0 h 144"/>
                      <a:gd name="T48" fmla="*/ 0 w 87"/>
                      <a:gd name="T49" fmla="*/ 0 h 144"/>
                      <a:gd name="T50" fmla="*/ 0 w 87"/>
                      <a:gd name="T51" fmla="*/ 0 h 144"/>
                      <a:gd name="T52" fmla="*/ 0 w 87"/>
                      <a:gd name="T53" fmla="*/ 0 h 1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7"/>
                      <a:gd name="T82" fmla="*/ 0 h 144"/>
                      <a:gd name="T83" fmla="*/ 87 w 87"/>
                      <a:gd name="T84" fmla="*/ 144 h 1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7" h="144">
                        <a:moveTo>
                          <a:pt x="0" y="35"/>
                        </a:moveTo>
                        <a:lnTo>
                          <a:pt x="14" y="12"/>
                        </a:lnTo>
                        <a:lnTo>
                          <a:pt x="37" y="6"/>
                        </a:lnTo>
                        <a:lnTo>
                          <a:pt x="64" y="10"/>
                        </a:lnTo>
                        <a:lnTo>
                          <a:pt x="74" y="23"/>
                        </a:lnTo>
                        <a:lnTo>
                          <a:pt x="81" y="45"/>
                        </a:lnTo>
                        <a:lnTo>
                          <a:pt x="81" y="62"/>
                        </a:lnTo>
                        <a:lnTo>
                          <a:pt x="77" y="74"/>
                        </a:lnTo>
                        <a:lnTo>
                          <a:pt x="77" y="92"/>
                        </a:lnTo>
                        <a:lnTo>
                          <a:pt x="73" y="113"/>
                        </a:lnTo>
                        <a:lnTo>
                          <a:pt x="54" y="133"/>
                        </a:lnTo>
                        <a:lnTo>
                          <a:pt x="43" y="133"/>
                        </a:lnTo>
                        <a:lnTo>
                          <a:pt x="28" y="133"/>
                        </a:lnTo>
                        <a:lnTo>
                          <a:pt x="28" y="136"/>
                        </a:lnTo>
                        <a:lnTo>
                          <a:pt x="39" y="144"/>
                        </a:lnTo>
                        <a:lnTo>
                          <a:pt x="52" y="142"/>
                        </a:lnTo>
                        <a:lnTo>
                          <a:pt x="69" y="135"/>
                        </a:lnTo>
                        <a:lnTo>
                          <a:pt x="82" y="115"/>
                        </a:lnTo>
                        <a:lnTo>
                          <a:pt x="83" y="80"/>
                        </a:lnTo>
                        <a:lnTo>
                          <a:pt x="87" y="58"/>
                        </a:lnTo>
                        <a:lnTo>
                          <a:pt x="87" y="39"/>
                        </a:lnTo>
                        <a:lnTo>
                          <a:pt x="79" y="21"/>
                        </a:lnTo>
                        <a:lnTo>
                          <a:pt x="70" y="6"/>
                        </a:lnTo>
                        <a:lnTo>
                          <a:pt x="47" y="0"/>
                        </a:lnTo>
                        <a:lnTo>
                          <a:pt x="14" y="4"/>
                        </a:lnTo>
                        <a:lnTo>
                          <a:pt x="2" y="12"/>
                        </a:lnTo>
                        <a:lnTo>
                          <a:pt x="0" y="35"/>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59" name="Freeform 267"/>
                  <p:cNvSpPr>
                    <a:spLocks noChangeArrowheads="1"/>
                  </p:cNvSpPr>
                  <p:nvPr/>
                </p:nvSpPr>
                <p:spPr bwMode="auto">
                  <a:xfrm>
                    <a:off x="5057" y="1736"/>
                    <a:ext cx="20" cy="18"/>
                  </a:xfrm>
                  <a:custGeom>
                    <a:avLst/>
                    <a:gdLst>
                      <a:gd name="T0" fmla="*/ 0 w 80"/>
                      <a:gd name="T1" fmla="*/ 0 h 120"/>
                      <a:gd name="T2" fmla="*/ 0 w 80"/>
                      <a:gd name="T3" fmla="*/ 0 h 120"/>
                      <a:gd name="T4" fmla="*/ 0 w 80"/>
                      <a:gd name="T5" fmla="*/ 0 h 120"/>
                      <a:gd name="T6" fmla="*/ 0 w 80"/>
                      <a:gd name="T7" fmla="*/ 0 h 120"/>
                      <a:gd name="T8" fmla="*/ 0 w 80"/>
                      <a:gd name="T9" fmla="*/ 0 h 120"/>
                      <a:gd name="T10" fmla="*/ 0 w 80"/>
                      <a:gd name="T11" fmla="*/ 0 h 120"/>
                      <a:gd name="T12" fmla="*/ 0 w 80"/>
                      <a:gd name="T13" fmla="*/ 0 h 120"/>
                      <a:gd name="T14" fmla="*/ 0 w 80"/>
                      <a:gd name="T15" fmla="*/ 0 h 120"/>
                      <a:gd name="T16" fmla="*/ 0 w 80"/>
                      <a:gd name="T17" fmla="*/ 0 h 120"/>
                      <a:gd name="T18" fmla="*/ 0 w 80"/>
                      <a:gd name="T19" fmla="*/ 0 h 1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120"/>
                      <a:gd name="T32" fmla="*/ 80 w 80"/>
                      <a:gd name="T33" fmla="*/ 120 h 1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120">
                        <a:moveTo>
                          <a:pt x="80" y="0"/>
                        </a:moveTo>
                        <a:lnTo>
                          <a:pt x="70" y="26"/>
                        </a:lnTo>
                        <a:lnTo>
                          <a:pt x="53" y="54"/>
                        </a:lnTo>
                        <a:lnTo>
                          <a:pt x="35" y="78"/>
                        </a:lnTo>
                        <a:lnTo>
                          <a:pt x="11" y="110"/>
                        </a:lnTo>
                        <a:lnTo>
                          <a:pt x="0" y="120"/>
                        </a:lnTo>
                        <a:lnTo>
                          <a:pt x="27" y="106"/>
                        </a:lnTo>
                        <a:lnTo>
                          <a:pt x="47" y="77"/>
                        </a:lnTo>
                        <a:lnTo>
                          <a:pt x="68" y="45"/>
                        </a:lnTo>
                        <a:lnTo>
                          <a:pt x="8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60" name="Freeform 268"/>
                  <p:cNvSpPr>
                    <a:spLocks noChangeArrowheads="1"/>
                  </p:cNvSpPr>
                  <p:nvPr/>
                </p:nvSpPr>
                <p:spPr bwMode="auto">
                  <a:xfrm>
                    <a:off x="5028" y="1673"/>
                    <a:ext cx="106" cy="69"/>
                  </a:xfrm>
                  <a:custGeom>
                    <a:avLst/>
                    <a:gdLst>
                      <a:gd name="T0" fmla="*/ 0 w 447"/>
                      <a:gd name="T1" fmla="*/ 0 h 445"/>
                      <a:gd name="T2" fmla="*/ 0 w 447"/>
                      <a:gd name="T3" fmla="*/ 0 h 445"/>
                      <a:gd name="T4" fmla="*/ 0 w 447"/>
                      <a:gd name="T5" fmla="*/ 0 h 445"/>
                      <a:gd name="T6" fmla="*/ 0 w 447"/>
                      <a:gd name="T7" fmla="*/ 0 h 445"/>
                      <a:gd name="T8" fmla="*/ 0 w 447"/>
                      <a:gd name="T9" fmla="*/ 0 h 445"/>
                      <a:gd name="T10" fmla="*/ 0 w 447"/>
                      <a:gd name="T11" fmla="*/ 0 h 445"/>
                      <a:gd name="T12" fmla="*/ 0 w 447"/>
                      <a:gd name="T13" fmla="*/ 0 h 445"/>
                      <a:gd name="T14" fmla="*/ 0 w 447"/>
                      <a:gd name="T15" fmla="*/ 0 h 445"/>
                      <a:gd name="T16" fmla="*/ 0 w 447"/>
                      <a:gd name="T17" fmla="*/ 0 h 445"/>
                      <a:gd name="T18" fmla="*/ 0 w 447"/>
                      <a:gd name="T19" fmla="*/ 0 h 445"/>
                      <a:gd name="T20" fmla="*/ 0 w 447"/>
                      <a:gd name="T21" fmla="*/ 0 h 445"/>
                      <a:gd name="T22" fmla="*/ 0 w 447"/>
                      <a:gd name="T23" fmla="*/ 0 h 445"/>
                      <a:gd name="T24" fmla="*/ 0 w 447"/>
                      <a:gd name="T25" fmla="*/ 0 h 445"/>
                      <a:gd name="T26" fmla="*/ 0 w 447"/>
                      <a:gd name="T27" fmla="*/ 0 h 445"/>
                      <a:gd name="T28" fmla="*/ 0 w 447"/>
                      <a:gd name="T29" fmla="*/ 0 h 445"/>
                      <a:gd name="T30" fmla="*/ 0 w 447"/>
                      <a:gd name="T31" fmla="*/ 0 h 445"/>
                      <a:gd name="T32" fmla="*/ 0 w 447"/>
                      <a:gd name="T33" fmla="*/ 0 h 445"/>
                      <a:gd name="T34" fmla="*/ 0 w 447"/>
                      <a:gd name="T35" fmla="*/ 0 h 445"/>
                      <a:gd name="T36" fmla="*/ 0 w 447"/>
                      <a:gd name="T37" fmla="*/ 0 h 445"/>
                      <a:gd name="T38" fmla="*/ 0 w 447"/>
                      <a:gd name="T39" fmla="*/ 0 h 445"/>
                      <a:gd name="T40" fmla="*/ 0 w 447"/>
                      <a:gd name="T41" fmla="*/ 0 h 445"/>
                      <a:gd name="T42" fmla="*/ 0 w 447"/>
                      <a:gd name="T43" fmla="*/ 0 h 445"/>
                      <a:gd name="T44" fmla="*/ 0 w 447"/>
                      <a:gd name="T45" fmla="*/ 0 h 445"/>
                      <a:gd name="T46" fmla="*/ 0 w 447"/>
                      <a:gd name="T47" fmla="*/ 0 h 445"/>
                      <a:gd name="T48" fmla="*/ 0 w 447"/>
                      <a:gd name="T49" fmla="*/ 0 h 445"/>
                      <a:gd name="T50" fmla="*/ 0 w 447"/>
                      <a:gd name="T51" fmla="*/ 0 h 445"/>
                      <a:gd name="T52" fmla="*/ 0 w 447"/>
                      <a:gd name="T53" fmla="*/ 0 h 445"/>
                      <a:gd name="T54" fmla="*/ 0 w 447"/>
                      <a:gd name="T55" fmla="*/ 0 h 445"/>
                      <a:gd name="T56" fmla="*/ 0 w 447"/>
                      <a:gd name="T57" fmla="*/ 0 h 445"/>
                      <a:gd name="T58" fmla="*/ 0 w 447"/>
                      <a:gd name="T59" fmla="*/ 0 h 445"/>
                      <a:gd name="T60" fmla="*/ 0 w 447"/>
                      <a:gd name="T61" fmla="*/ 0 h 445"/>
                      <a:gd name="T62" fmla="*/ 0 w 447"/>
                      <a:gd name="T63" fmla="*/ 0 h 445"/>
                      <a:gd name="T64" fmla="*/ 0 w 447"/>
                      <a:gd name="T65" fmla="*/ 0 h 445"/>
                      <a:gd name="T66" fmla="*/ 0 w 447"/>
                      <a:gd name="T67" fmla="*/ 0 h 445"/>
                      <a:gd name="T68" fmla="*/ 0 w 447"/>
                      <a:gd name="T69" fmla="*/ 0 h 445"/>
                      <a:gd name="T70" fmla="*/ 0 w 447"/>
                      <a:gd name="T71" fmla="*/ 0 h 445"/>
                      <a:gd name="T72" fmla="*/ 0 w 447"/>
                      <a:gd name="T73" fmla="*/ 0 h 445"/>
                      <a:gd name="T74" fmla="*/ 0 w 447"/>
                      <a:gd name="T75" fmla="*/ 0 h 44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47"/>
                      <a:gd name="T115" fmla="*/ 0 h 445"/>
                      <a:gd name="T116" fmla="*/ 447 w 447"/>
                      <a:gd name="T117" fmla="*/ 445 h 44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47" h="445">
                        <a:moveTo>
                          <a:pt x="35" y="128"/>
                        </a:moveTo>
                        <a:lnTo>
                          <a:pt x="103" y="118"/>
                        </a:lnTo>
                        <a:lnTo>
                          <a:pt x="149" y="124"/>
                        </a:lnTo>
                        <a:lnTo>
                          <a:pt x="176" y="155"/>
                        </a:lnTo>
                        <a:lnTo>
                          <a:pt x="159" y="193"/>
                        </a:lnTo>
                        <a:lnTo>
                          <a:pt x="138" y="207"/>
                        </a:lnTo>
                        <a:lnTo>
                          <a:pt x="132" y="243"/>
                        </a:lnTo>
                        <a:lnTo>
                          <a:pt x="145" y="266"/>
                        </a:lnTo>
                        <a:lnTo>
                          <a:pt x="134" y="301"/>
                        </a:lnTo>
                        <a:lnTo>
                          <a:pt x="161" y="301"/>
                        </a:lnTo>
                        <a:lnTo>
                          <a:pt x="169" y="261"/>
                        </a:lnTo>
                        <a:lnTo>
                          <a:pt x="187" y="243"/>
                        </a:lnTo>
                        <a:lnTo>
                          <a:pt x="220" y="243"/>
                        </a:lnTo>
                        <a:lnTo>
                          <a:pt x="252" y="251"/>
                        </a:lnTo>
                        <a:lnTo>
                          <a:pt x="262" y="278"/>
                        </a:lnTo>
                        <a:lnTo>
                          <a:pt x="266" y="315"/>
                        </a:lnTo>
                        <a:lnTo>
                          <a:pt x="262" y="344"/>
                        </a:lnTo>
                        <a:lnTo>
                          <a:pt x="262" y="364"/>
                        </a:lnTo>
                        <a:lnTo>
                          <a:pt x="264" y="387"/>
                        </a:lnTo>
                        <a:lnTo>
                          <a:pt x="285" y="408"/>
                        </a:lnTo>
                        <a:lnTo>
                          <a:pt x="301" y="420"/>
                        </a:lnTo>
                        <a:lnTo>
                          <a:pt x="340" y="445"/>
                        </a:lnTo>
                        <a:lnTo>
                          <a:pt x="414" y="371"/>
                        </a:lnTo>
                        <a:lnTo>
                          <a:pt x="435" y="309"/>
                        </a:lnTo>
                        <a:lnTo>
                          <a:pt x="443" y="212"/>
                        </a:lnTo>
                        <a:lnTo>
                          <a:pt x="447" y="143"/>
                        </a:lnTo>
                        <a:lnTo>
                          <a:pt x="439" y="76"/>
                        </a:lnTo>
                        <a:lnTo>
                          <a:pt x="420" y="39"/>
                        </a:lnTo>
                        <a:lnTo>
                          <a:pt x="375" y="14"/>
                        </a:lnTo>
                        <a:lnTo>
                          <a:pt x="334" y="6"/>
                        </a:lnTo>
                        <a:lnTo>
                          <a:pt x="256" y="0"/>
                        </a:lnTo>
                        <a:lnTo>
                          <a:pt x="181" y="4"/>
                        </a:lnTo>
                        <a:lnTo>
                          <a:pt x="86" y="20"/>
                        </a:lnTo>
                        <a:lnTo>
                          <a:pt x="42" y="41"/>
                        </a:lnTo>
                        <a:lnTo>
                          <a:pt x="21" y="62"/>
                        </a:lnTo>
                        <a:lnTo>
                          <a:pt x="0" y="93"/>
                        </a:lnTo>
                        <a:lnTo>
                          <a:pt x="4" y="110"/>
                        </a:lnTo>
                        <a:lnTo>
                          <a:pt x="35" y="128"/>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61" name="Freeform 269"/>
                  <p:cNvSpPr>
                    <a:spLocks noChangeArrowheads="1"/>
                  </p:cNvSpPr>
                  <p:nvPr/>
                </p:nvSpPr>
                <p:spPr bwMode="auto">
                  <a:xfrm>
                    <a:off x="5031" y="1673"/>
                    <a:ext cx="99" cy="66"/>
                  </a:xfrm>
                  <a:custGeom>
                    <a:avLst/>
                    <a:gdLst>
                      <a:gd name="T0" fmla="*/ 0 w 425"/>
                      <a:gd name="T1" fmla="*/ 0 h 427"/>
                      <a:gd name="T2" fmla="*/ 0 w 425"/>
                      <a:gd name="T3" fmla="*/ 0 h 427"/>
                      <a:gd name="T4" fmla="*/ 0 w 425"/>
                      <a:gd name="T5" fmla="*/ 0 h 427"/>
                      <a:gd name="T6" fmla="*/ 0 w 425"/>
                      <a:gd name="T7" fmla="*/ 0 h 427"/>
                      <a:gd name="T8" fmla="*/ 0 w 425"/>
                      <a:gd name="T9" fmla="*/ 0 h 427"/>
                      <a:gd name="T10" fmla="*/ 0 w 425"/>
                      <a:gd name="T11" fmla="*/ 0 h 427"/>
                      <a:gd name="T12" fmla="*/ 0 w 425"/>
                      <a:gd name="T13" fmla="*/ 0 h 427"/>
                      <a:gd name="T14" fmla="*/ 0 w 425"/>
                      <a:gd name="T15" fmla="*/ 0 h 427"/>
                      <a:gd name="T16" fmla="*/ 0 w 425"/>
                      <a:gd name="T17" fmla="*/ 0 h 427"/>
                      <a:gd name="T18" fmla="*/ 0 w 425"/>
                      <a:gd name="T19" fmla="*/ 0 h 427"/>
                      <a:gd name="T20" fmla="*/ 0 w 425"/>
                      <a:gd name="T21" fmla="*/ 0 h 427"/>
                      <a:gd name="T22" fmla="*/ 0 w 425"/>
                      <a:gd name="T23" fmla="*/ 0 h 427"/>
                      <a:gd name="T24" fmla="*/ 0 w 425"/>
                      <a:gd name="T25" fmla="*/ 0 h 427"/>
                      <a:gd name="T26" fmla="*/ 0 w 425"/>
                      <a:gd name="T27" fmla="*/ 0 h 427"/>
                      <a:gd name="T28" fmla="*/ 0 w 425"/>
                      <a:gd name="T29" fmla="*/ 0 h 427"/>
                      <a:gd name="T30" fmla="*/ 0 w 425"/>
                      <a:gd name="T31" fmla="*/ 0 h 427"/>
                      <a:gd name="T32" fmla="*/ 0 w 425"/>
                      <a:gd name="T33" fmla="*/ 0 h 427"/>
                      <a:gd name="T34" fmla="*/ 0 w 425"/>
                      <a:gd name="T35" fmla="*/ 0 h 427"/>
                      <a:gd name="T36" fmla="*/ 0 w 425"/>
                      <a:gd name="T37" fmla="*/ 0 h 427"/>
                      <a:gd name="T38" fmla="*/ 0 w 425"/>
                      <a:gd name="T39" fmla="*/ 0 h 427"/>
                      <a:gd name="T40" fmla="*/ 0 w 425"/>
                      <a:gd name="T41" fmla="*/ 0 h 427"/>
                      <a:gd name="T42" fmla="*/ 0 w 425"/>
                      <a:gd name="T43" fmla="*/ 0 h 427"/>
                      <a:gd name="T44" fmla="*/ 0 w 425"/>
                      <a:gd name="T45" fmla="*/ 0 h 427"/>
                      <a:gd name="T46" fmla="*/ 0 w 425"/>
                      <a:gd name="T47" fmla="*/ 0 h 427"/>
                      <a:gd name="T48" fmla="*/ 0 w 425"/>
                      <a:gd name="T49" fmla="*/ 0 h 427"/>
                      <a:gd name="T50" fmla="*/ 0 w 425"/>
                      <a:gd name="T51" fmla="*/ 0 h 427"/>
                      <a:gd name="T52" fmla="*/ 0 w 425"/>
                      <a:gd name="T53" fmla="*/ 0 h 427"/>
                      <a:gd name="T54" fmla="*/ 0 w 425"/>
                      <a:gd name="T55" fmla="*/ 0 h 427"/>
                      <a:gd name="T56" fmla="*/ 0 w 425"/>
                      <a:gd name="T57" fmla="*/ 0 h 427"/>
                      <a:gd name="T58" fmla="*/ 0 w 425"/>
                      <a:gd name="T59" fmla="*/ 0 h 427"/>
                      <a:gd name="T60" fmla="*/ 0 w 425"/>
                      <a:gd name="T61" fmla="*/ 0 h 427"/>
                      <a:gd name="T62" fmla="*/ 0 w 425"/>
                      <a:gd name="T63" fmla="*/ 0 h 427"/>
                      <a:gd name="T64" fmla="*/ 0 w 425"/>
                      <a:gd name="T65" fmla="*/ 0 h 427"/>
                      <a:gd name="T66" fmla="*/ 0 w 425"/>
                      <a:gd name="T67" fmla="*/ 0 h 427"/>
                      <a:gd name="T68" fmla="*/ 0 w 425"/>
                      <a:gd name="T69" fmla="*/ 0 h 427"/>
                      <a:gd name="T70" fmla="*/ 0 w 425"/>
                      <a:gd name="T71" fmla="*/ 0 h 427"/>
                      <a:gd name="T72" fmla="*/ 0 w 425"/>
                      <a:gd name="T73" fmla="*/ 0 h 427"/>
                      <a:gd name="T74" fmla="*/ 0 w 425"/>
                      <a:gd name="T75" fmla="*/ 0 h 427"/>
                      <a:gd name="T76" fmla="*/ 0 w 425"/>
                      <a:gd name="T77" fmla="*/ 0 h 427"/>
                      <a:gd name="T78" fmla="*/ 0 w 425"/>
                      <a:gd name="T79" fmla="*/ 0 h 427"/>
                      <a:gd name="T80" fmla="*/ 0 w 425"/>
                      <a:gd name="T81" fmla="*/ 0 h 427"/>
                      <a:gd name="T82" fmla="*/ 0 w 425"/>
                      <a:gd name="T83" fmla="*/ 0 h 427"/>
                      <a:gd name="T84" fmla="*/ 0 w 425"/>
                      <a:gd name="T85" fmla="*/ 0 h 427"/>
                      <a:gd name="T86" fmla="*/ 0 w 425"/>
                      <a:gd name="T87" fmla="*/ 0 h 4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25"/>
                      <a:gd name="T133" fmla="*/ 0 h 427"/>
                      <a:gd name="T134" fmla="*/ 425 w 425"/>
                      <a:gd name="T135" fmla="*/ 427 h 4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25" h="427">
                        <a:moveTo>
                          <a:pt x="70" y="27"/>
                        </a:moveTo>
                        <a:lnTo>
                          <a:pt x="34" y="41"/>
                        </a:lnTo>
                        <a:lnTo>
                          <a:pt x="17" y="64"/>
                        </a:lnTo>
                        <a:lnTo>
                          <a:pt x="7" y="79"/>
                        </a:lnTo>
                        <a:lnTo>
                          <a:pt x="0" y="91"/>
                        </a:lnTo>
                        <a:lnTo>
                          <a:pt x="9" y="100"/>
                        </a:lnTo>
                        <a:lnTo>
                          <a:pt x="27" y="112"/>
                        </a:lnTo>
                        <a:lnTo>
                          <a:pt x="74" y="104"/>
                        </a:lnTo>
                        <a:lnTo>
                          <a:pt x="108" y="104"/>
                        </a:lnTo>
                        <a:lnTo>
                          <a:pt x="130" y="93"/>
                        </a:lnTo>
                        <a:lnTo>
                          <a:pt x="164" y="85"/>
                        </a:lnTo>
                        <a:lnTo>
                          <a:pt x="194" y="83"/>
                        </a:lnTo>
                        <a:lnTo>
                          <a:pt x="229" y="85"/>
                        </a:lnTo>
                        <a:lnTo>
                          <a:pt x="179" y="91"/>
                        </a:lnTo>
                        <a:lnTo>
                          <a:pt x="153" y="97"/>
                        </a:lnTo>
                        <a:lnTo>
                          <a:pt x="135" y="104"/>
                        </a:lnTo>
                        <a:lnTo>
                          <a:pt x="130" y="106"/>
                        </a:lnTo>
                        <a:lnTo>
                          <a:pt x="143" y="112"/>
                        </a:lnTo>
                        <a:lnTo>
                          <a:pt x="153" y="122"/>
                        </a:lnTo>
                        <a:lnTo>
                          <a:pt x="171" y="112"/>
                        </a:lnTo>
                        <a:lnTo>
                          <a:pt x="186" y="108"/>
                        </a:lnTo>
                        <a:lnTo>
                          <a:pt x="217" y="102"/>
                        </a:lnTo>
                        <a:lnTo>
                          <a:pt x="227" y="102"/>
                        </a:lnTo>
                        <a:lnTo>
                          <a:pt x="196" y="114"/>
                        </a:lnTo>
                        <a:lnTo>
                          <a:pt x="173" y="124"/>
                        </a:lnTo>
                        <a:lnTo>
                          <a:pt x="160" y="133"/>
                        </a:lnTo>
                        <a:lnTo>
                          <a:pt x="171" y="143"/>
                        </a:lnTo>
                        <a:lnTo>
                          <a:pt x="196" y="135"/>
                        </a:lnTo>
                        <a:lnTo>
                          <a:pt x="217" y="131"/>
                        </a:lnTo>
                        <a:lnTo>
                          <a:pt x="179" y="149"/>
                        </a:lnTo>
                        <a:lnTo>
                          <a:pt x="167" y="158"/>
                        </a:lnTo>
                        <a:lnTo>
                          <a:pt x="162" y="176"/>
                        </a:lnTo>
                        <a:lnTo>
                          <a:pt x="155" y="185"/>
                        </a:lnTo>
                        <a:lnTo>
                          <a:pt x="179" y="174"/>
                        </a:lnTo>
                        <a:lnTo>
                          <a:pt x="200" y="170"/>
                        </a:lnTo>
                        <a:lnTo>
                          <a:pt x="233" y="168"/>
                        </a:lnTo>
                        <a:lnTo>
                          <a:pt x="183" y="183"/>
                        </a:lnTo>
                        <a:lnTo>
                          <a:pt x="151" y="195"/>
                        </a:lnTo>
                        <a:lnTo>
                          <a:pt x="130" y="206"/>
                        </a:lnTo>
                        <a:lnTo>
                          <a:pt x="128" y="222"/>
                        </a:lnTo>
                        <a:lnTo>
                          <a:pt x="153" y="210"/>
                        </a:lnTo>
                        <a:lnTo>
                          <a:pt x="188" y="199"/>
                        </a:lnTo>
                        <a:lnTo>
                          <a:pt x="204" y="199"/>
                        </a:lnTo>
                        <a:lnTo>
                          <a:pt x="167" y="212"/>
                        </a:lnTo>
                        <a:lnTo>
                          <a:pt x="137" y="224"/>
                        </a:lnTo>
                        <a:lnTo>
                          <a:pt x="126" y="235"/>
                        </a:lnTo>
                        <a:lnTo>
                          <a:pt x="130" y="245"/>
                        </a:lnTo>
                        <a:lnTo>
                          <a:pt x="153" y="237"/>
                        </a:lnTo>
                        <a:lnTo>
                          <a:pt x="175" y="228"/>
                        </a:lnTo>
                        <a:lnTo>
                          <a:pt x="219" y="226"/>
                        </a:lnTo>
                        <a:lnTo>
                          <a:pt x="236" y="228"/>
                        </a:lnTo>
                        <a:lnTo>
                          <a:pt x="277" y="230"/>
                        </a:lnTo>
                        <a:lnTo>
                          <a:pt x="326" y="224"/>
                        </a:lnTo>
                        <a:lnTo>
                          <a:pt x="297" y="235"/>
                        </a:lnTo>
                        <a:lnTo>
                          <a:pt x="246" y="243"/>
                        </a:lnTo>
                        <a:lnTo>
                          <a:pt x="256" y="260"/>
                        </a:lnTo>
                        <a:lnTo>
                          <a:pt x="293" y="251"/>
                        </a:lnTo>
                        <a:lnTo>
                          <a:pt x="328" y="239"/>
                        </a:lnTo>
                        <a:lnTo>
                          <a:pt x="351" y="228"/>
                        </a:lnTo>
                        <a:lnTo>
                          <a:pt x="307" y="260"/>
                        </a:lnTo>
                        <a:lnTo>
                          <a:pt x="279" y="268"/>
                        </a:lnTo>
                        <a:lnTo>
                          <a:pt x="256" y="276"/>
                        </a:lnTo>
                        <a:lnTo>
                          <a:pt x="258" y="293"/>
                        </a:lnTo>
                        <a:lnTo>
                          <a:pt x="293" y="287"/>
                        </a:lnTo>
                        <a:lnTo>
                          <a:pt x="320" y="280"/>
                        </a:lnTo>
                        <a:lnTo>
                          <a:pt x="303" y="291"/>
                        </a:lnTo>
                        <a:lnTo>
                          <a:pt x="273" y="299"/>
                        </a:lnTo>
                        <a:lnTo>
                          <a:pt x="258" y="301"/>
                        </a:lnTo>
                        <a:lnTo>
                          <a:pt x="258" y="340"/>
                        </a:lnTo>
                        <a:lnTo>
                          <a:pt x="291" y="327"/>
                        </a:lnTo>
                        <a:lnTo>
                          <a:pt x="316" y="316"/>
                        </a:lnTo>
                        <a:lnTo>
                          <a:pt x="289" y="338"/>
                        </a:lnTo>
                        <a:lnTo>
                          <a:pt x="254" y="352"/>
                        </a:lnTo>
                        <a:lnTo>
                          <a:pt x="256" y="369"/>
                        </a:lnTo>
                        <a:lnTo>
                          <a:pt x="275" y="389"/>
                        </a:lnTo>
                        <a:lnTo>
                          <a:pt x="293" y="367"/>
                        </a:lnTo>
                        <a:lnTo>
                          <a:pt x="316" y="340"/>
                        </a:lnTo>
                        <a:lnTo>
                          <a:pt x="332" y="312"/>
                        </a:lnTo>
                        <a:lnTo>
                          <a:pt x="316" y="354"/>
                        </a:lnTo>
                        <a:lnTo>
                          <a:pt x="303" y="369"/>
                        </a:lnTo>
                        <a:lnTo>
                          <a:pt x="279" y="398"/>
                        </a:lnTo>
                        <a:lnTo>
                          <a:pt x="297" y="417"/>
                        </a:lnTo>
                        <a:lnTo>
                          <a:pt x="324" y="394"/>
                        </a:lnTo>
                        <a:lnTo>
                          <a:pt x="343" y="367"/>
                        </a:lnTo>
                        <a:lnTo>
                          <a:pt x="361" y="338"/>
                        </a:lnTo>
                        <a:lnTo>
                          <a:pt x="345" y="381"/>
                        </a:lnTo>
                        <a:lnTo>
                          <a:pt x="328" y="400"/>
                        </a:lnTo>
                        <a:lnTo>
                          <a:pt x="311" y="419"/>
                        </a:lnTo>
                        <a:lnTo>
                          <a:pt x="326" y="427"/>
                        </a:lnTo>
                        <a:lnTo>
                          <a:pt x="361" y="398"/>
                        </a:lnTo>
                        <a:lnTo>
                          <a:pt x="393" y="352"/>
                        </a:lnTo>
                        <a:lnTo>
                          <a:pt x="406" y="316"/>
                        </a:lnTo>
                        <a:lnTo>
                          <a:pt x="414" y="255"/>
                        </a:lnTo>
                        <a:lnTo>
                          <a:pt x="419" y="210"/>
                        </a:lnTo>
                        <a:lnTo>
                          <a:pt x="425" y="158"/>
                        </a:lnTo>
                        <a:lnTo>
                          <a:pt x="388" y="168"/>
                        </a:lnTo>
                        <a:lnTo>
                          <a:pt x="349" y="183"/>
                        </a:lnTo>
                        <a:lnTo>
                          <a:pt x="289" y="197"/>
                        </a:lnTo>
                        <a:lnTo>
                          <a:pt x="343" y="176"/>
                        </a:lnTo>
                        <a:lnTo>
                          <a:pt x="363" y="164"/>
                        </a:lnTo>
                        <a:lnTo>
                          <a:pt x="402" y="151"/>
                        </a:lnTo>
                        <a:lnTo>
                          <a:pt x="421" y="147"/>
                        </a:lnTo>
                        <a:lnTo>
                          <a:pt x="421" y="120"/>
                        </a:lnTo>
                        <a:lnTo>
                          <a:pt x="416" y="85"/>
                        </a:lnTo>
                        <a:lnTo>
                          <a:pt x="368" y="93"/>
                        </a:lnTo>
                        <a:lnTo>
                          <a:pt x="338" y="102"/>
                        </a:lnTo>
                        <a:lnTo>
                          <a:pt x="299" y="120"/>
                        </a:lnTo>
                        <a:lnTo>
                          <a:pt x="334" y="93"/>
                        </a:lnTo>
                        <a:lnTo>
                          <a:pt x="374" y="81"/>
                        </a:lnTo>
                        <a:lnTo>
                          <a:pt x="414" y="72"/>
                        </a:lnTo>
                        <a:lnTo>
                          <a:pt x="406" y="45"/>
                        </a:lnTo>
                        <a:lnTo>
                          <a:pt x="393" y="29"/>
                        </a:lnTo>
                        <a:lnTo>
                          <a:pt x="357" y="18"/>
                        </a:lnTo>
                        <a:lnTo>
                          <a:pt x="322" y="27"/>
                        </a:lnTo>
                        <a:lnTo>
                          <a:pt x="289" y="50"/>
                        </a:lnTo>
                        <a:lnTo>
                          <a:pt x="311" y="23"/>
                        </a:lnTo>
                        <a:lnTo>
                          <a:pt x="345" y="10"/>
                        </a:lnTo>
                        <a:lnTo>
                          <a:pt x="307" y="4"/>
                        </a:lnTo>
                        <a:lnTo>
                          <a:pt x="279" y="2"/>
                        </a:lnTo>
                        <a:lnTo>
                          <a:pt x="240" y="8"/>
                        </a:lnTo>
                        <a:lnTo>
                          <a:pt x="213" y="25"/>
                        </a:lnTo>
                        <a:lnTo>
                          <a:pt x="171" y="33"/>
                        </a:lnTo>
                        <a:lnTo>
                          <a:pt x="200" y="21"/>
                        </a:lnTo>
                        <a:lnTo>
                          <a:pt x="221" y="8"/>
                        </a:lnTo>
                        <a:lnTo>
                          <a:pt x="233" y="0"/>
                        </a:lnTo>
                        <a:lnTo>
                          <a:pt x="192" y="2"/>
                        </a:lnTo>
                        <a:lnTo>
                          <a:pt x="155" y="4"/>
                        </a:lnTo>
                        <a:lnTo>
                          <a:pt x="133" y="14"/>
                        </a:lnTo>
                        <a:lnTo>
                          <a:pt x="110" y="35"/>
                        </a:lnTo>
                        <a:lnTo>
                          <a:pt x="91" y="62"/>
                        </a:lnTo>
                        <a:lnTo>
                          <a:pt x="101" y="31"/>
                        </a:lnTo>
                        <a:lnTo>
                          <a:pt x="124" y="10"/>
                        </a:lnTo>
                        <a:lnTo>
                          <a:pt x="70" y="27"/>
                        </a:lnTo>
                        <a:close/>
                      </a:path>
                    </a:pathLst>
                  </a:custGeom>
                  <a:solidFill>
                    <a:srgbClr val="A05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nvGrpSpPr>
                  <p:cNvPr id="16462" name="Group 270"/>
                  <p:cNvGrpSpPr>
                    <a:grpSpLocks/>
                  </p:cNvGrpSpPr>
                  <p:nvPr/>
                </p:nvGrpSpPr>
                <p:grpSpPr bwMode="auto">
                  <a:xfrm>
                    <a:off x="4819" y="1839"/>
                    <a:ext cx="107" cy="43"/>
                    <a:chOff x="4819" y="1839"/>
                    <a:chExt cx="107" cy="43"/>
                  </a:xfrm>
                </p:grpSpPr>
                <p:sp>
                  <p:nvSpPr>
                    <p:cNvPr id="16483" name="Freeform 271"/>
                    <p:cNvSpPr>
                      <a:spLocks noChangeArrowheads="1"/>
                    </p:cNvSpPr>
                    <p:nvPr/>
                  </p:nvSpPr>
                  <p:spPr bwMode="auto">
                    <a:xfrm>
                      <a:off x="4819" y="1839"/>
                      <a:ext cx="108" cy="44"/>
                    </a:xfrm>
                    <a:custGeom>
                      <a:avLst/>
                      <a:gdLst>
                        <a:gd name="T0" fmla="*/ 0 w 463"/>
                        <a:gd name="T1" fmla="*/ 0 h 282"/>
                        <a:gd name="T2" fmla="*/ 0 w 463"/>
                        <a:gd name="T3" fmla="*/ 0 h 282"/>
                        <a:gd name="T4" fmla="*/ 0 w 463"/>
                        <a:gd name="T5" fmla="*/ 0 h 282"/>
                        <a:gd name="T6" fmla="*/ 0 w 463"/>
                        <a:gd name="T7" fmla="*/ 0 h 282"/>
                        <a:gd name="T8" fmla="*/ 0 w 463"/>
                        <a:gd name="T9" fmla="*/ 0 h 282"/>
                        <a:gd name="T10" fmla="*/ 0 w 463"/>
                        <a:gd name="T11" fmla="*/ 0 h 282"/>
                        <a:gd name="T12" fmla="*/ 0 w 463"/>
                        <a:gd name="T13" fmla="*/ 0 h 282"/>
                        <a:gd name="T14" fmla="*/ 0 w 463"/>
                        <a:gd name="T15" fmla="*/ 0 h 282"/>
                        <a:gd name="T16" fmla="*/ 0 w 463"/>
                        <a:gd name="T17" fmla="*/ 0 h 282"/>
                        <a:gd name="T18" fmla="*/ 0 w 463"/>
                        <a:gd name="T19" fmla="*/ 0 h 282"/>
                        <a:gd name="T20" fmla="*/ 0 w 463"/>
                        <a:gd name="T21" fmla="*/ 0 h 282"/>
                        <a:gd name="T22" fmla="*/ 0 w 463"/>
                        <a:gd name="T23" fmla="*/ 0 h 282"/>
                        <a:gd name="T24" fmla="*/ 0 w 463"/>
                        <a:gd name="T25" fmla="*/ 0 h 282"/>
                        <a:gd name="T26" fmla="*/ 0 w 463"/>
                        <a:gd name="T27" fmla="*/ 0 h 282"/>
                        <a:gd name="T28" fmla="*/ 0 w 463"/>
                        <a:gd name="T29" fmla="*/ 0 h 282"/>
                        <a:gd name="T30" fmla="*/ 0 w 463"/>
                        <a:gd name="T31" fmla="*/ 0 h 282"/>
                        <a:gd name="T32" fmla="*/ 0 w 463"/>
                        <a:gd name="T33" fmla="*/ 0 h 282"/>
                        <a:gd name="T34" fmla="*/ 0 w 463"/>
                        <a:gd name="T35" fmla="*/ 0 h 282"/>
                        <a:gd name="T36" fmla="*/ 0 w 463"/>
                        <a:gd name="T37" fmla="*/ 0 h 282"/>
                        <a:gd name="T38" fmla="*/ 0 w 463"/>
                        <a:gd name="T39" fmla="*/ 0 h 282"/>
                        <a:gd name="T40" fmla="*/ 0 w 463"/>
                        <a:gd name="T41" fmla="*/ 0 h 282"/>
                        <a:gd name="T42" fmla="*/ 0 w 463"/>
                        <a:gd name="T43" fmla="*/ 0 h 282"/>
                        <a:gd name="T44" fmla="*/ 0 w 463"/>
                        <a:gd name="T45" fmla="*/ 0 h 282"/>
                        <a:gd name="T46" fmla="*/ 0 w 463"/>
                        <a:gd name="T47" fmla="*/ 0 h 282"/>
                        <a:gd name="T48" fmla="*/ 0 w 463"/>
                        <a:gd name="T49" fmla="*/ 0 h 282"/>
                        <a:gd name="T50" fmla="*/ 0 w 463"/>
                        <a:gd name="T51" fmla="*/ 0 h 282"/>
                        <a:gd name="T52" fmla="*/ 0 w 463"/>
                        <a:gd name="T53" fmla="*/ 0 h 282"/>
                        <a:gd name="T54" fmla="*/ 0 w 463"/>
                        <a:gd name="T55" fmla="*/ 0 h 282"/>
                        <a:gd name="T56" fmla="*/ 0 w 463"/>
                        <a:gd name="T57" fmla="*/ 0 h 282"/>
                        <a:gd name="T58" fmla="*/ 0 w 463"/>
                        <a:gd name="T59" fmla="*/ 0 h 282"/>
                        <a:gd name="T60" fmla="*/ 0 w 463"/>
                        <a:gd name="T61" fmla="*/ 0 h 282"/>
                        <a:gd name="T62" fmla="*/ 0 w 463"/>
                        <a:gd name="T63" fmla="*/ 0 h 282"/>
                        <a:gd name="T64" fmla="*/ 0 w 463"/>
                        <a:gd name="T65" fmla="*/ 0 h 282"/>
                        <a:gd name="T66" fmla="*/ 0 w 463"/>
                        <a:gd name="T67" fmla="*/ 0 h 282"/>
                        <a:gd name="T68" fmla="*/ 0 w 463"/>
                        <a:gd name="T69" fmla="*/ 0 h 282"/>
                        <a:gd name="T70" fmla="*/ 0 w 463"/>
                        <a:gd name="T71" fmla="*/ 0 h 282"/>
                        <a:gd name="T72" fmla="*/ 0 w 463"/>
                        <a:gd name="T73" fmla="*/ 0 h 282"/>
                        <a:gd name="T74" fmla="*/ 0 w 463"/>
                        <a:gd name="T75" fmla="*/ 0 h 282"/>
                        <a:gd name="T76" fmla="*/ 0 w 463"/>
                        <a:gd name="T77" fmla="*/ 0 h 282"/>
                        <a:gd name="T78" fmla="*/ 0 w 463"/>
                        <a:gd name="T79" fmla="*/ 0 h 282"/>
                        <a:gd name="T80" fmla="*/ 0 w 463"/>
                        <a:gd name="T81" fmla="*/ 0 h 282"/>
                        <a:gd name="T82" fmla="*/ 0 w 463"/>
                        <a:gd name="T83" fmla="*/ 0 h 282"/>
                        <a:gd name="T84" fmla="*/ 0 w 463"/>
                        <a:gd name="T85" fmla="*/ 0 h 282"/>
                        <a:gd name="T86" fmla="*/ 0 w 463"/>
                        <a:gd name="T87" fmla="*/ 0 h 282"/>
                        <a:gd name="T88" fmla="*/ 0 w 463"/>
                        <a:gd name="T89" fmla="*/ 0 h 282"/>
                        <a:gd name="T90" fmla="*/ 0 w 463"/>
                        <a:gd name="T91" fmla="*/ 0 h 282"/>
                        <a:gd name="T92" fmla="*/ 0 w 463"/>
                        <a:gd name="T93" fmla="*/ 0 h 282"/>
                        <a:gd name="T94" fmla="*/ 0 w 463"/>
                        <a:gd name="T95" fmla="*/ 0 h 282"/>
                        <a:gd name="T96" fmla="*/ 0 w 463"/>
                        <a:gd name="T97" fmla="*/ 0 h 282"/>
                        <a:gd name="T98" fmla="*/ 0 w 463"/>
                        <a:gd name="T99" fmla="*/ 0 h 2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3"/>
                        <a:gd name="T151" fmla="*/ 0 h 282"/>
                        <a:gd name="T152" fmla="*/ 463 w 463"/>
                        <a:gd name="T153" fmla="*/ 282 h 2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3" h="282">
                          <a:moveTo>
                            <a:pt x="463" y="168"/>
                          </a:moveTo>
                          <a:lnTo>
                            <a:pt x="406" y="155"/>
                          </a:lnTo>
                          <a:lnTo>
                            <a:pt x="385" y="151"/>
                          </a:lnTo>
                          <a:lnTo>
                            <a:pt x="372" y="139"/>
                          </a:lnTo>
                          <a:lnTo>
                            <a:pt x="357" y="121"/>
                          </a:lnTo>
                          <a:lnTo>
                            <a:pt x="330" y="95"/>
                          </a:lnTo>
                          <a:lnTo>
                            <a:pt x="280" y="52"/>
                          </a:lnTo>
                          <a:lnTo>
                            <a:pt x="271" y="38"/>
                          </a:lnTo>
                          <a:lnTo>
                            <a:pt x="258" y="25"/>
                          </a:lnTo>
                          <a:lnTo>
                            <a:pt x="230" y="21"/>
                          </a:lnTo>
                          <a:lnTo>
                            <a:pt x="150" y="7"/>
                          </a:lnTo>
                          <a:lnTo>
                            <a:pt x="127" y="0"/>
                          </a:lnTo>
                          <a:lnTo>
                            <a:pt x="107" y="9"/>
                          </a:lnTo>
                          <a:lnTo>
                            <a:pt x="97" y="18"/>
                          </a:lnTo>
                          <a:lnTo>
                            <a:pt x="50" y="34"/>
                          </a:lnTo>
                          <a:lnTo>
                            <a:pt x="32" y="41"/>
                          </a:lnTo>
                          <a:lnTo>
                            <a:pt x="25" y="48"/>
                          </a:lnTo>
                          <a:lnTo>
                            <a:pt x="15" y="76"/>
                          </a:lnTo>
                          <a:lnTo>
                            <a:pt x="10" y="89"/>
                          </a:lnTo>
                          <a:lnTo>
                            <a:pt x="6" y="97"/>
                          </a:lnTo>
                          <a:lnTo>
                            <a:pt x="0" y="110"/>
                          </a:lnTo>
                          <a:lnTo>
                            <a:pt x="0" y="120"/>
                          </a:lnTo>
                          <a:lnTo>
                            <a:pt x="9" y="127"/>
                          </a:lnTo>
                          <a:lnTo>
                            <a:pt x="29" y="126"/>
                          </a:lnTo>
                          <a:lnTo>
                            <a:pt x="59" y="112"/>
                          </a:lnTo>
                          <a:lnTo>
                            <a:pt x="97" y="105"/>
                          </a:lnTo>
                          <a:lnTo>
                            <a:pt x="131" y="110"/>
                          </a:lnTo>
                          <a:lnTo>
                            <a:pt x="95" y="119"/>
                          </a:lnTo>
                          <a:lnTo>
                            <a:pt x="70" y="127"/>
                          </a:lnTo>
                          <a:lnTo>
                            <a:pt x="41" y="139"/>
                          </a:lnTo>
                          <a:lnTo>
                            <a:pt x="34" y="149"/>
                          </a:lnTo>
                          <a:lnTo>
                            <a:pt x="34" y="160"/>
                          </a:lnTo>
                          <a:lnTo>
                            <a:pt x="45" y="168"/>
                          </a:lnTo>
                          <a:lnTo>
                            <a:pt x="58" y="166"/>
                          </a:lnTo>
                          <a:lnTo>
                            <a:pt x="99" y="155"/>
                          </a:lnTo>
                          <a:lnTo>
                            <a:pt x="136" y="153"/>
                          </a:lnTo>
                          <a:lnTo>
                            <a:pt x="165" y="155"/>
                          </a:lnTo>
                          <a:lnTo>
                            <a:pt x="181" y="166"/>
                          </a:lnTo>
                          <a:lnTo>
                            <a:pt x="200" y="185"/>
                          </a:lnTo>
                          <a:lnTo>
                            <a:pt x="214" y="206"/>
                          </a:lnTo>
                          <a:lnTo>
                            <a:pt x="229" y="227"/>
                          </a:lnTo>
                          <a:lnTo>
                            <a:pt x="242" y="243"/>
                          </a:lnTo>
                          <a:lnTo>
                            <a:pt x="265" y="258"/>
                          </a:lnTo>
                          <a:lnTo>
                            <a:pt x="286" y="263"/>
                          </a:lnTo>
                          <a:lnTo>
                            <a:pt x="309" y="265"/>
                          </a:lnTo>
                          <a:lnTo>
                            <a:pt x="337" y="263"/>
                          </a:lnTo>
                          <a:lnTo>
                            <a:pt x="358" y="261"/>
                          </a:lnTo>
                          <a:lnTo>
                            <a:pt x="387" y="268"/>
                          </a:lnTo>
                          <a:lnTo>
                            <a:pt x="463" y="282"/>
                          </a:lnTo>
                          <a:lnTo>
                            <a:pt x="463" y="168"/>
                          </a:lnTo>
                          <a:close/>
                        </a:path>
                      </a:pathLst>
                    </a:custGeom>
                    <a:solidFill>
                      <a:srgbClr val="FFC080"/>
                    </a:solidFill>
                    <a:ln w="1440">
                      <a:solidFill>
                        <a:srgbClr val="402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84" name="Freeform 272"/>
                    <p:cNvSpPr>
                      <a:spLocks noChangeArrowheads="1"/>
                    </p:cNvSpPr>
                    <p:nvPr/>
                  </p:nvSpPr>
                  <p:spPr bwMode="auto">
                    <a:xfrm>
                      <a:off x="4822" y="1847"/>
                      <a:ext cx="37" cy="5"/>
                    </a:xfrm>
                    <a:custGeom>
                      <a:avLst/>
                      <a:gdLst>
                        <a:gd name="T0" fmla="*/ 0 w 150"/>
                        <a:gd name="T1" fmla="*/ 0 h 37"/>
                        <a:gd name="T2" fmla="*/ 0 w 150"/>
                        <a:gd name="T3" fmla="*/ 0 h 37"/>
                        <a:gd name="T4" fmla="*/ 0 w 150"/>
                        <a:gd name="T5" fmla="*/ 0 h 37"/>
                        <a:gd name="T6" fmla="*/ 0 w 150"/>
                        <a:gd name="T7" fmla="*/ 0 h 37"/>
                        <a:gd name="T8" fmla="*/ 0 w 150"/>
                        <a:gd name="T9" fmla="*/ 0 h 37"/>
                        <a:gd name="T10" fmla="*/ 0 w 150"/>
                        <a:gd name="T11" fmla="*/ 0 h 37"/>
                        <a:gd name="T12" fmla="*/ 0 w 150"/>
                        <a:gd name="T13" fmla="*/ 0 h 37"/>
                        <a:gd name="T14" fmla="*/ 0 w 150"/>
                        <a:gd name="T15" fmla="*/ 0 h 37"/>
                        <a:gd name="T16" fmla="*/ 0 w 150"/>
                        <a:gd name="T17" fmla="*/ 0 h 37"/>
                        <a:gd name="T18" fmla="*/ 0 w 150"/>
                        <a:gd name="T19" fmla="*/ 0 h 37"/>
                        <a:gd name="T20" fmla="*/ 0 w 150"/>
                        <a:gd name="T21" fmla="*/ 0 h 37"/>
                        <a:gd name="T22" fmla="*/ 0 w 150"/>
                        <a:gd name="T23" fmla="*/ 0 h 37"/>
                        <a:gd name="T24" fmla="*/ 0 w 150"/>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0"/>
                        <a:gd name="T40" fmla="*/ 0 h 37"/>
                        <a:gd name="T41" fmla="*/ 150 w 150"/>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0" h="37">
                          <a:moveTo>
                            <a:pt x="0" y="37"/>
                          </a:moveTo>
                          <a:lnTo>
                            <a:pt x="26" y="25"/>
                          </a:lnTo>
                          <a:lnTo>
                            <a:pt x="47" y="21"/>
                          </a:lnTo>
                          <a:lnTo>
                            <a:pt x="72" y="14"/>
                          </a:lnTo>
                          <a:lnTo>
                            <a:pt x="93" y="7"/>
                          </a:lnTo>
                          <a:lnTo>
                            <a:pt x="127" y="11"/>
                          </a:lnTo>
                          <a:lnTo>
                            <a:pt x="150" y="14"/>
                          </a:lnTo>
                          <a:lnTo>
                            <a:pt x="115" y="5"/>
                          </a:lnTo>
                          <a:lnTo>
                            <a:pt x="85" y="0"/>
                          </a:lnTo>
                          <a:lnTo>
                            <a:pt x="47" y="18"/>
                          </a:lnTo>
                          <a:lnTo>
                            <a:pt x="26" y="20"/>
                          </a:lnTo>
                          <a:lnTo>
                            <a:pt x="3" y="32"/>
                          </a:lnTo>
                          <a:lnTo>
                            <a:pt x="0" y="37"/>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85" name="Freeform 273"/>
                    <p:cNvSpPr>
                      <a:spLocks noChangeArrowheads="1"/>
                    </p:cNvSpPr>
                    <p:nvPr/>
                  </p:nvSpPr>
                  <p:spPr bwMode="auto">
                    <a:xfrm>
                      <a:off x="4842" y="1842"/>
                      <a:ext cx="29" cy="5"/>
                    </a:xfrm>
                    <a:custGeom>
                      <a:avLst/>
                      <a:gdLst>
                        <a:gd name="T0" fmla="*/ 0 w 126"/>
                        <a:gd name="T1" fmla="*/ 0 h 25"/>
                        <a:gd name="T2" fmla="*/ 0 w 126"/>
                        <a:gd name="T3" fmla="*/ 0 h 25"/>
                        <a:gd name="T4" fmla="*/ 0 w 126"/>
                        <a:gd name="T5" fmla="*/ 0 h 25"/>
                        <a:gd name="T6" fmla="*/ 0 w 126"/>
                        <a:gd name="T7" fmla="*/ 0 h 25"/>
                        <a:gd name="T8" fmla="*/ 0 w 126"/>
                        <a:gd name="T9" fmla="*/ 0 h 25"/>
                        <a:gd name="T10" fmla="*/ 0 w 126"/>
                        <a:gd name="T11" fmla="*/ 0 h 25"/>
                        <a:gd name="T12" fmla="*/ 0 w 126"/>
                        <a:gd name="T13" fmla="*/ 0 h 25"/>
                        <a:gd name="T14" fmla="*/ 0 w 126"/>
                        <a:gd name="T15" fmla="*/ 0 h 25"/>
                        <a:gd name="T16" fmla="*/ 0 w 126"/>
                        <a:gd name="T17" fmla="*/ 0 h 25"/>
                        <a:gd name="T18" fmla="*/ 0 w 126"/>
                        <a:gd name="T19" fmla="*/ 0 h 25"/>
                        <a:gd name="T20" fmla="*/ 0 w 126"/>
                        <a:gd name="T21" fmla="*/ 0 h 25"/>
                        <a:gd name="T22" fmla="*/ 0 w 126"/>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6"/>
                        <a:gd name="T37" fmla="*/ 0 h 25"/>
                        <a:gd name="T38" fmla="*/ 126 w 126"/>
                        <a:gd name="T39" fmla="*/ 25 h 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6" h="25">
                          <a:moveTo>
                            <a:pt x="35" y="0"/>
                          </a:moveTo>
                          <a:lnTo>
                            <a:pt x="19" y="1"/>
                          </a:lnTo>
                          <a:lnTo>
                            <a:pt x="0" y="8"/>
                          </a:lnTo>
                          <a:lnTo>
                            <a:pt x="13" y="6"/>
                          </a:lnTo>
                          <a:lnTo>
                            <a:pt x="33" y="3"/>
                          </a:lnTo>
                          <a:lnTo>
                            <a:pt x="74" y="14"/>
                          </a:lnTo>
                          <a:lnTo>
                            <a:pt x="97" y="21"/>
                          </a:lnTo>
                          <a:lnTo>
                            <a:pt x="122" y="25"/>
                          </a:lnTo>
                          <a:lnTo>
                            <a:pt x="126" y="21"/>
                          </a:lnTo>
                          <a:lnTo>
                            <a:pt x="99" y="15"/>
                          </a:lnTo>
                          <a:lnTo>
                            <a:pt x="66" y="8"/>
                          </a:lnTo>
                          <a:lnTo>
                            <a:pt x="35"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86" name="Freeform 274"/>
                    <p:cNvSpPr>
                      <a:spLocks noChangeArrowheads="1"/>
                    </p:cNvSpPr>
                    <p:nvPr/>
                  </p:nvSpPr>
                  <p:spPr bwMode="auto">
                    <a:xfrm>
                      <a:off x="4849" y="1855"/>
                      <a:ext cx="10" cy="3"/>
                    </a:xfrm>
                    <a:custGeom>
                      <a:avLst/>
                      <a:gdLst>
                        <a:gd name="T0" fmla="*/ 0 w 53"/>
                        <a:gd name="T1" fmla="*/ 0 h 13"/>
                        <a:gd name="T2" fmla="*/ 0 w 53"/>
                        <a:gd name="T3" fmla="*/ 0 h 13"/>
                        <a:gd name="T4" fmla="*/ 0 w 53"/>
                        <a:gd name="T5" fmla="*/ 0 h 13"/>
                        <a:gd name="T6" fmla="*/ 0 w 53"/>
                        <a:gd name="T7" fmla="*/ 0 h 13"/>
                        <a:gd name="T8" fmla="*/ 0 w 53"/>
                        <a:gd name="T9" fmla="*/ 0 h 13"/>
                        <a:gd name="T10" fmla="*/ 0 w 53"/>
                        <a:gd name="T11" fmla="*/ 0 h 13"/>
                        <a:gd name="T12" fmla="*/ 0 w 53"/>
                        <a:gd name="T13" fmla="*/ 0 h 13"/>
                        <a:gd name="T14" fmla="*/ 0 60000 65536"/>
                        <a:gd name="T15" fmla="*/ 0 60000 65536"/>
                        <a:gd name="T16" fmla="*/ 0 60000 65536"/>
                        <a:gd name="T17" fmla="*/ 0 60000 65536"/>
                        <a:gd name="T18" fmla="*/ 0 60000 65536"/>
                        <a:gd name="T19" fmla="*/ 0 60000 65536"/>
                        <a:gd name="T20" fmla="*/ 0 60000 65536"/>
                        <a:gd name="T21" fmla="*/ 0 w 53"/>
                        <a:gd name="T22" fmla="*/ 0 h 13"/>
                        <a:gd name="T23" fmla="*/ 53 w 53"/>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13">
                          <a:moveTo>
                            <a:pt x="0" y="6"/>
                          </a:moveTo>
                          <a:lnTo>
                            <a:pt x="6" y="13"/>
                          </a:lnTo>
                          <a:lnTo>
                            <a:pt x="26" y="9"/>
                          </a:lnTo>
                          <a:lnTo>
                            <a:pt x="47" y="9"/>
                          </a:lnTo>
                          <a:lnTo>
                            <a:pt x="53" y="0"/>
                          </a:lnTo>
                          <a:lnTo>
                            <a:pt x="38" y="3"/>
                          </a:lnTo>
                          <a:lnTo>
                            <a:pt x="0" y="6"/>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87" name="Freeform 275"/>
                    <p:cNvSpPr>
                      <a:spLocks noChangeArrowheads="1"/>
                    </p:cNvSpPr>
                    <p:nvPr/>
                  </p:nvSpPr>
                  <p:spPr bwMode="auto">
                    <a:xfrm>
                      <a:off x="4822" y="1855"/>
                      <a:ext cx="4" cy="3"/>
                    </a:xfrm>
                    <a:custGeom>
                      <a:avLst/>
                      <a:gdLst>
                        <a:gd name="T0" fmla="*/ 0 w 14"/>
                        <a:gd name="T1" fmla="*/ 0 h 23"/>
                        <a:gd name="T2" fmla="*/ 0 w 14"/>
                        <a:gd name="T3" fmla="*/ 0 h 23"/>
                        <a:gd name="T4" fmla="*/ 0 w 14"/>
                        <a:gd name="T5" fmla="*/ 0 h 23"/>
                        <a:gd name="T6" fmla="*/ 0 w 14"/>
                        <a:gd name="T7" fmla="*/ 0 h 23"/>
                        <a:gd name="T8" fmla="*/ 0 w 14"/>
                        <a:gd name="T9" fmla="*/ 0 h 23"/>
                        <a:gd name="T10" fmla="*/ 0 60000 65536"/>
                        <a:gd name="T11" fmla="*/ 0 60000 65536"/>
                        <a:gd name="T12" fmla="*/ 0 60000 65536"/>
                        <a:gd name="T13" fmla="*/ 0 60000 65536"/>
                        <a:gd name="T14" fmla="*/ 0 60000 65536"/>
                        <a:gd name="T15" fmla="*/ 0 w 14"/>
                        <a:gd name="T16" fmla="*/ 0 h 23"/>
                        <a:gd name="T17" fmla="*/ 14 w 14"/>
                        <a:gd name="T18" fmla="*/ 23 h 23"/>
                      </a:gdLst>
                      <a:ahLst/>
                      <a:cxnLst>
                        <a:cxn ang="T10">
                          <a:pos x="T0" y="T1"/>
                        </a:cxn>
                        <a:cxn ang="T11">
                          <a:pos x="T2" y="T3"/>
                        </a:cxn>
                        <a:cxn ang="T12">
                          <a:pos x="T4" y="T5"/>
                        </a:cxn>
                        <a:cxn ang="T13">
                          <a:pos x="T6" y="T7"/>
                        </a:cxn>
                        <a:cxn ang="T14">
                          <a:pos x="T8" y="T9"/>
                        </a:cxn>
                      </a:cxnLst>
                      <a:rect l="T15" t="T16" r="T17" b="T18"/>
                      <a:pathLst>
                        <a:path w="14" h="23">
                          <a:moveTo>
                            <a:pt x="14" y="0"/>
                          </a:moveTo>
                          <a:lnTo>
                            <a:pt x="14" y="7"/>
                          </a:lnTo>
                          <a:lnTo>
                            <a:pt x="11" y="17"/>
                          </a:lnTo>
                          <a:lnTo>
                            <a:pt x="0" y="23"/>
                          </a:lnTo>
                          <a:lnTo>
                            <a:pt x="14"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88" name="Freeform 276"/>
                    <p:cNvSpPr>
                      <a:spLocks noChangeArrowheads="1"/>
                    </p:cNvSpPr>
                    <p:nvPr/>
                  </p:nvSpPr>
                  <p:spPr bwMode="auto">
                    <a:xfrm>
                      <a:off x="4832" y="1862"/>
                      <a:ext cx="3" cy="3"/>
                    </a:xfrm>
                    <a:custGeom>
                      <a:avLst/>
                      <a:gdLst>
                        <a:gd name="T0" fmla="*/ 0 w 11"/>
                        <a:gd name="T1" fmla="*/ 0 h 14"/>
                        <a:gd name="T2" fmla="*/ 0 w 11"/>
                        <a:gd name="T3" fmla="*/ 0 h 14"/>
                        <a:gd name="T4" fmla="*/ 0 w 11"/>
                        <a:gd name="T5" fmla="*/ 0 h 14"/>
                        <a:gd name="T6" fmla="*/ 0 w 11"/>
                        <a:gd name="T7" fmla="*/ 0 h 14"/>
                        <a:gd name="T8" fmla="*/ 0 60000 65536"/>
                        <a:gd name="T9" fmla="*/ 0 60000 65536"/>
                        <a:gd name="T10" fmla="*/ 0 60000 65536"/>
                        <a:gd name="T11" fmla="*/ 0 60000 65536"/>
                        <a:gd name="T12" fmla="*/ 0 w 11"/>
                        <a:gd name="T13" fmla="*/ 0 h 14"/>
                        <a:gd name="T14" fmla="*/ 11 w 11"/>
                        <a:gd name="T15" fmla="*/ 14 h 14"/>
                      </a:gdLst>
                      <a:ahLst/>
                      <a:cxnLst>
                        <a:cxn ang="T8">
                          <a:pos x="T0" y="T1"/>
                        </a:cxn>
                        <a:cxn ang="T9">
                          <a:pos x="T2" y="T3"/>
                        </a:cxn>
                        <a:cxn ang="T10">
                          <a:pos x="T4" y="T5"/>
                        </a:cxn>
                        <a:cxn ang="T11">
                          <a:pos x="T6" y="T7"/>
                        </a:cxn>
                      </a:cxnLst>
                      <a:rect l="T12" t="T13" r="T14" b="T15"/>
                      <a:pathLst>
                        <a:path w="11" h="14">
                          <a:moveTo>
                            <a:pt x="11" y="0"/>
                          </a:moveTo>
                          <a:lnTo>
                            <a:pt x="9" y="7"/>
                          </a:lnTo>
                          <a:lnTo>
                            <a:pt x="0" y="14"/>
                          </a:lnTo>
                          <a:lnTo>
                            <a:pt x="11"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89" name="Freeform 277"/>
                    <p:cNvSpPr>
                      <a:spLocks noChangeArrowheads="1"/>
                    </p:cNvSpPr>
                    <p:nvPr/>
                  </p:nvSpPr>
                  <p:spPr bwMode="auto">
                    <a:xfrm>
                      <a:off x="4871" y="1849"/>
                      <a:ext cx="4" cy="5"/>
                    </a:xfrm>
                    <a:custGeom>
                      <a:avLst/>
                      <a:gdLst>
                        <a:gd name="T0" fmla="*/ 0 w 25"/>
                        <a:gd name="T1" fmla="*/ 0 h 30"/>
                        <a:gd name="T2" fmla="*/ 0 w 25"/>
                        <a:gd name="T3" fmla="*/ 0 h 30"/>
                        <a:gd name="T4" fmla="*/ 0 w 25"/>
                        <a:gd name="T5" fmla="*/ 0 h 30"/>
                        <a:gd name="T6" fmla="*/ 0 w 25"/>
                        <a:gd name="T7" fmla="*/ 0 h 30"/>
                        <a:gd name="T8" fmla="*/ 0 w 25"/>
                        <a:gd name="T9" fmla="*/ 0 h 30"/>
                        <a:gd name="T10" fmla="*/ 0 60000 65536"/>
                        <a:gd name="T11" fmla="*/ 0 60000 65536"/>
                        <a:gd name="T12" fmla="*/ 0 60000 65536"/>
                        <a:gd name="T13" fmla="*/ 0 60000 65536"/>
                        <a:gd name="T14" fmla="*/ 0 60000 65536"/>
                        <a:gd name="T15" fmla="*/ 0 w 25"/>
                        <a:gd name="T16" fmla="*/ 0 h 30"/>
                        <a:gd name="T17" fmla="*/ 25 w 25"/>
                        <a:gd name="T18" fmla="*/ 30 h 30"/>
                      </a:gdLst>
                      <a:ahLst/>
                      <a:cxnLst>
                        <a:cxn ang="T10">
                          <a:pos x="T0" y="T1"/>
                        </a:cxn>
                        <a:cxn ang="T11">
                          <a:pos x="T2" y="T3"/>
                        </a:cxn>
                        <a:cxn ang="T12">
                          <a:pos x="T4" y="T5"/>
                        </a:cxn>
                        <a:cxn ang="T13">
                          <a:pos x="T6" y="T7"/>
                        </a:cxn>
                        <a:cxn ang="T14">
                          <a:pos x="T8" y="T9"/>
                        </a:cxn>
                      </a:cxnLst>
                      <a:rect l="T15" t="T16" r="T17" b="T18"/>
                      <a:pathLst>
                        <a:path w="25" h="30">
                          <a:moveTo>
                            <a:pt x="0" y="0"/>
                          </a:moveTo>
                          <a:lnTo>
                            <a:pt x="4" y="10"/>
                          </a:lnTo>
                          <a:lnTo>
                            <a:pt x="4" y="17"/>
                          </a:lnTo>
                          <a:lnTo>
                            <a:pt x="25" y="30"/>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90" name="Freeform 278"/>
                    <p:cNvSpPr>
                      <a:spLocks noChangeArrowheads="1"/>
                    </p:cNvSpPr>
                    <p:nvPr/>
                  </p:nvSpPr>
                  <p:spPr bwMode="auto">
                    <a:xfrm>
                      <a:off x="4881" y="1849"/>
                      <a:ext cx="16" cy="13"/>
                    </a:xfrm>
                    <a:custGeom>
                      <a:avLst/>
                      <a:gdLst>
                        <a:gd name="T0" fmla="*/ 0 w 76"/>
                        <a:gd name="T1" fmla="*/ 0 h 77"/>
                        <a:gd name="T2" fmla="*/ 0 w 76"/>
                        <a:gd name="T3" fmla="*/ 0 h 77"/>
                        <a:gd name="T4" fmla="*/ 0 w 76"/>
                        <a:gd name="T5" fmla="*/ 0 h 77"/>
                        <a:gd name="T6" fmla="*/ 0 w 76"/>
                        <a:gd name="T7" fmla="*/ 0 h 77"/>
                        <a:gd name="T8" fmla="*/ 0 w 76"/>
                        <a:gd name="T9" fmla="*/ 0 h 77"/>
                        <a:gd name="T10" fmla="*/ 0 w 76"/>
                        <a:gd name="T11" fmla="*/ 0 h 77"/>
                        <a:gd name="T12" fmla="*/ 0 60000 65536"/>
                        <a:gd name="T13" fmla="*/ 0 60000 65536"/>
                        <a:gd name="T14" fmla="*/ 0 60000 65536"/>
                        <a:gd name="T15" fmla="*/ 0 60000 65536"/>
                        <a:gd name="T16" fmla="*/ 0 60000 65536"/>
                        <a:gd name="T17" fmla="*/ 0 60000 65536"/>
                        <a:gd name="T18" fmla="*/ 0 w 76"/>
                        <a:gd name="T19" fmla="*/ 0 h 77"/>
                        <a:gd name="T20" fmla="*/ 76 w 76"/>
                        <a:gd name="T21" fmla="*/ 77 h 77"/>
                      </a:gdLst>
                      <a:ahLst/>
                      <a:cxnLst>
                        <a:cxn ang="T12">
                          <a:pos x="T0" y="T1"/>
                        </a:cxn>
                        <a:cxn ang="T13">
                          <a:pos x="T2" y="T3"/>
                        </a:cxn>
                        <a:cxn ang="T14">
                          <a:pos x="T4" y="T5"/>
                        </a:cxn>
                        <a:cxn ang="T15">
                          <a:pos x="T6" y="T7"/>
                        </a:cxn>
                        <a:cxn ang="T16">
                          <a:pos x="T8" y="T9"/>
                        </a:cxn>
                        <a:cxn ang="T17">
                          <a:pos x="T10" y="T11"/>
                        </a:cxn>
                      </a:cxnLst>
                      <a:rect l="T18" t="T19" r="T20" b="T21"/>
                      <a:pathLst>
                        <a:path w="76" h="77">
                          <a:moveTo>
                            <a:pt x="0" y="0"/>
                          </a:moveTo>
                          <a:lnTo>
                            <a:pt x="13" y="24"/>
                          </a:lnTo>
                          <a:lnTo>
                            <a:pt x="28" y="43"/>
                          </a:lnTo>
                          <a:lnTo>
                            <a:pt x="76" y="77"/>
                          </a:lnTo>
                          <a:lnTo>
                            <a:pt x="31" y="36"/>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91" name="Freeform 279"/>
                    <p:cNvSpPr>
                      <a:spLocks noChangeArrowheads="1"/>
                    </p:cNvSpPr>
                    <p:nvPr/>
                  </p:nvSpPr>
                  <p:spPr bwMode="auto">
                    <a:xfrm>
                      <a:off x="4905" y="1868"/>
                      <a:ext cx="3" cy="8"/>
                    </a:xfrm>
                    <a:custGeom>
                      <a:avLst/>
                      <a:gdLst>
                        <a:gd name="T0" fmla="*/ 0 w 20"/>
                        <a:gd name="T1" fmla="*/ 0 h 56"/>
                        <a:gd name="T2" fmla="*/ 0 w 20"/>
                        <a:gd name="T3" fmla="*/ 0 h 56"/>
                        <a:gd name="T4" fmla="*/ 0 w 20"/>
                        <a:gd name="T5" fmla="*/ 0 h 56"/>
                        <a:gd name="T6" fmla="*/ 0 w 20"/>
                        <a:gd name="T7" fmla="*/ 0 h 56"/>
                        <a:gd name="T8" fmla="*/ 0 w 20"/>
                        <a:gd name="T9" fmla="*/ 0 h 56"/>
                        <a:gd name="T10" fmla="*/ 0 w 20"/>
                        <a:gd name="T11" fmla="*/ 0 h 56"/>
                        <a:gd name="T12" fmla="*/ 0 w 20"/>
                        <a:gd name="T13" fmla="*/ 0 h 56"/>
                        <a:gd name="T14" fmla="*/ 0 60000 65536"/>
                        <a:gd name="T15" fmla="*/ 0 60000 65536"/>
                        <a:gd name="T16" fmla="*/ 0 60000 65536"/>
                        <a:gd name="T17" fmla="*/ 0 60000 65536"/>
                        <a:gd name="T18" fmla="*/ 0 60000 65536"/>
                        <a:gd name="T19" fmla="*/ 0 60000 65536"/>
                        <a:gd name="T20" fmla="*/ 0 60000 65536"/>
                        <a:gd name="T21" fmla="*/ 0 w 20"/>
                        <a:gd name="T22" fmla="*/ 0 h 56"/>
                        <a:gd name="T23" fmla="*/ 20 w 20"/>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56">
                          <a:moveTo>
                            <a:pt x="20" y="0"/>
                          </a:moveTo>
                          <a:lnTo>
                            <a:pt x="7" y="20"/>
                          </a:lnTo>
                          <a:lnTo>
                            <a:pt x="3" y="39"/>
                          </a:lnTo>
                          <a:lnTo>
                            <a:pt x="2" y="56"/>
                          </a:lnTo>
                          <a:lnTo>
                            <a:pt x="0" y="32"/>
                          </a:lnTo>
                          <a:lnTo>
                            <a:pt x="2" y="14"/>
                          </a:lnTo>
                          <a:lnTo>
                            <a:pt x="2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92" name="Freeform 280"/>
                    <p:cNvSpPr>
                      <a:spLocks noChangeArrowheads="1"/>
                    </p:cNvSpPr>
                    <p:nvPr/>
                  </p:nvSpPr>
                  <p:spPr bwMode="auto">
                    <a:xfrm>
                      <a:off x="4865" y="1858"/>
                      <a:ext cx="3" cy="5"/>
                    </a:xfrm>
                    <a:custGeom>
                      <a:avLst/>
                      <a:gdLst>
                        <a:gd name="T0" fmla="*/ 0 w 11"/>
                        <a:gd name="T1" fmla="*/ 0 h 21"/>
                        <a:gd name="T2" fmla="*/ 0 w 11"/>
                        <a:gd name="T3" fmla="*/ 0 h 21"/>
                        <a:gd name="T4" fmla="*/ 0 w 11"/>
                        <a:gd name="T5" fmla="*/ 0 h 21"/>
                        <a:gd name="T6" fmla="*/ 0 w 11"/>
                        <a:gd name="T7" fmla="*/ 0 h 21"/>
                        <a:gd name="T8" fmla="*/ 0 60000 65536"/>
                        <a:gd name="T9" fmla="*/ 0 60000 65536"/>
                        <a:gd name="T10" fmla="*/ 0 60000 65536"/>
                        <a:gd name="T11" fmla="*/ 0 60000 65536"/>
                        <a:gd name="T12" fmla="*/ 0 w 11"/>
                        <a:gd name="T13" fmla="*/ 0 h 21"/>
                        <a:gd name="T14" fmla="*/ 11 w 11"/>
                        <a:gd name="T15" fmla="*/ 21 h 21"/>
                      </a:gdLst>
                      <a:ahLst/>
                      <a:cxnLst>
                        <a:cxn ang="T8">
                          <a:pos x="T0" y="T1"/>
                        </a:cxn>
                        <a:cxn ang="T9">
                          <a:pos x="T2" y="T3"/>
                        </a:cxn>
                        <a:cxn ang="T10">
                          <a:pos x="T4" y="T5"/>
                        </a:cxn>
                        <a:cxn ang="T11">
                          <a:pos x="T6" y="T7"/>
                        </a:cxn>
                      </a:cxnLst>
                      <a:rect l="T12" t="T13" r="T14" b="T15"/>
                      <a:pathLst>
                        <a:path w="11" h="21">
                          <a:moveTo>
                            <a:pt x="9" y="0"/>
                          </a:moveTo>
                          <a:lnTo>
                            <a:pt x="11" y="9"/>
                          </a:lnTo>
                          <a:lnTo>
                            <a:pt x="0" y="21"/>
                          </a:lnTo>
                          <a:lnTo>
                            <a:pt x="9"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6463" name="Group 281"/>
                  <p:cNvGrpSpPr>
                    <a:grpSpLocks/>
                  </p:cNvGrpSpPr>
                  <p:nvPr/>
                </p:nvGrpSpPr>
                <p:grpSpPr bwMode="auto">
                  <a:xfrm>
                    <a:off x="4911" y="1744"/>
                    <a:ext cx="251" cy="186"/>
                    <a:chOff x="4911" y="1744"/>
                    <a:chExt cx="251" cy="186"/>
                  </a:xfrm>
                </p:grpSpPr>
                <p:sp>
                  <p:nvSpPr>
                    <p:cNvPr id="16469" name="Freeform 282"/>
                    <p:cNvSpPr>
                      <a:spLocks noChangeArrowheads="1"/>
                    </p:cNvSpPr>
                    <p:nvPr/>
                  </p:nvSpPr>
                  <p:spPr bwMode="auto">
                    <a:xfrm>
                      <a:off x="5021" y="1744"/>
                      <a:ext cx="7" cy="5"/>
                    </a:xfrm>
                    <a:custGeom>
                      <a:avLst/>
                      <a:gdLst>
                        <a:gd name="T0" fmla="*/ 0 w 35"/>
                        <a:gd name="T1" fmla="*/ 0 h 25"/>
                        <a:gd name="T2" fmla="*/ 0 w 35"/>
                        <a:gd name="T3" fmla="*/ 0 h 25"/>
                        <a:gd name="T4" fmla="*/ 0 w 35"/>
                        <a:gd name="T5" fmla="*/ 0 h 25"/>
                        <a:gd name="T6" fmla="*/ 0 w 35"/>
                        <a:gd name="T7" fmla="*/ 0 h 25"/>
                        <a:gd name="T8" fmla="*/ 0 w 35"/>
                        <a:gd name="T9" fmla="*/ 0 h 25"/>
                        <a:gd name="T10" fmla="*/ 0 w 35"/>
                        <a:gd name="T11" fmla="*/ 0 h 25"/>
                        <a:gd name="T12" fmla="*/ 0 w 35"/>
                        <a:gd name="T13" fmla="*/ 0 h 25"/>
                        <a:gd name="T14" fmla="*/ 0 w 35"/>
                        <a:gd name="T15" fmla="*/ 0 h 25"/>
                        <a:gd name="T16" fmla="*/ 0 60000 65536"/>
                        <a:gd name="T17" fmla="*/ 0 60000 65536"/>
                        <a:gd name="T18" fmla="*/ 0 60000 65536"/>
                        <a:gd name="T19" fmla="*/ 0 60000 65536"/>
                        <a:gd name="T20" fmla="*/ 0 60000 65536"/>
                        <a:gd name="T21" fmla="*/ 0 60000 65536"/>
                        <a:gd name="T22" fmla="*/ 0 60000 65536"/>
                        <a:gd name="T23" fmla="*/ 0 60000 65536"/>
                        <a:gd name="T24" fmla="*/ 0 w 35"/>
                        <a:gd name="T25" fmla="*/ 0 h 25"/>
                        <a:gd name="T26" fmla="*/ 35 w 35"/>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 h="25">
                          <a:moveTo>
                            <a:pt x="0" y="0"/>
                          </a:moveTo>
                          <a:lnTo>
                            <a:pt x="10" y="7"/>
                          </a:lnTo>
                          <a:lnTo>
                            <a:pt x="20" y="11"/>
                          </a:lnTo>
                          <a:lnTo>
                            <a:pt x="30" y="16"/>
                          </a:lnTo>
                          <a:lnTo>
                            <a:pt x="35" y="25"/>
                          </a:lnTo>
                          <a:lnTo>
                            <a:pt x="27" y="22"/>
                          </a:lnTo>
                          <a:lnTo>
                            <a:pt x="10" y="17"/>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0" name="Freeform 283"/>
                    <p:cNvSpPr>
                      <a:spLocks noChangeArrowheads="1"/>
                    </p:cNvSpPr>
                    <p:nvPr/>
                  </p:nvSpPr>
                  <p:spPr bwMode="auto">
                    <a:xfrm>
                      <a:off x="5021" y="1749"/>
                      <a:ext cx="3" cy="2"/>
                    </a:xfrm>
                    <a:custGeom>
                      <a:avLst/>
                      <a:gdLst>
                        <a:gd name="T0" fmla="*/ 0 w 11"/>
                        <a:gd name="T1" fmla="*/ 0 h 17"/>
                        <a:gd name="T2" fmla="*/ 0 w 11"/>
                        <a:gd name="T3" fmla="*/ 0 h 17"/>
                        <a:gd name="T4" fmla="*/ 0 w 11"/>
                        <a:gd name="T5" fmla="*/ 0 h 17"/>
                        <a:gd name="T6" fmla="*/ 0 w 11"/>
                        <a:gd name="T7" fmla="*/ 0 h 17"/>
                        <a:gd name="T8" fmla="*/ 0 60000 65536"/>
                        <a:gd name="T9" fmla="*/ 0 60000 65536"/>
                        <a:gd name="T10" fmla="*/ 0 60000 65536"/>
                        <a:gd name="T11" fmla="*/ 0 60000 65536"/>
                        <a:gd name="T12" fmla="*/ 0 w 11"/>
                        <a:gd name="T13" fmla="*/ 0 h 17"/>
                        <a:gd name="T14" fmla="*/ 11 w 11"/>
                        <a:gd name="T15" fmla="*/ 17 h 17"/>
                      </a:gdLst>
                      <a:ahLst/>
                      <a:cxnLst>
                        <a:cxn ang="T8">
                          <a:pos x="T0" y="T1"/>
                        </a:cxn>
                        <a:cxn ang="T9">
                          <a:pos x="T2" y="T3"/>
                        </a:cxn>
                        <a:cxn ang="T10">
                          <a:pos x="T4" y="T5"/>
                        </a:cxn>
                        <a:cxn ang="T11">
                          <a:pos x="T6" y="T7"/>
                        </a:cxn>
                      </a:cxnLst>
                      <a:rect l="T12" t="T13" r="T14" b="T15"/>
                      <a:pathLst>
                        <a:path w="11" h="17">
                          <a:moveTo>
                            <a:pt x="0" y="0"/>
                          </a:moveTo>
                          <a:lnTo>
                            <a:pt x="11" y="0"/>
                          </a:lnTo>
                          <a:lnTo>
                            <a:pt x="11" y="17"/>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1" name="Freeform 284"/>
                    <p:cNvSpPr>
                      <a:spLocks noChangeArrowheads="1"/>
                    </p:cNvSpPr>
                    <p:nvPr/>
                  </p:nvSpPr>
                  <p:spPr bwMode="auto">
                    <a:xfrm>
                      <a:off x="4988" y="1768"/>
                      <a:ext cx="69" cy="110"/>
                    </a:xfrm>
                    <a:custGeom>
                      <a:avLst/>
                      <a:gdLst>
                        <a:gd name="T0" fmla="*/ 0 w 286"/>
                        <a:gd name="T1" fmla="*/ 0 h 712"/>
                        <a:gd name="T2" fmla="*/ 0 w 286"/>
                        <a:gd name="T3" fmla="*/ 0 h 712"/>
                        <a:gd name="T4" fmla="*/ 0 w 286"/>
                        <a:gd name="T5" fmla="*/ 0 h 712"/>
                        <a:gd name="T6" fmla="*/ 0 w 286"/>
                        <a:gd name="T7" fmla="*/ 0 h 712"/>
                        <a:gd name="T8" fmla="*/ 0 w 286"/>
                        <a:gd name="T9" fmla="*/ 0 h 712"/>
                        <a:gd name="T10" fmla="*/ 0 w 286"/>
                        <a:gd name="T11" fmla="*/ 0 h 712"/>
                        <a:gd name="T12" fmla="*/ 0 w 286"/>
                        <a:gd name="T13" fmla="*/ 0 h 712"/>
                        <a:gd name="T14" fmla="*/ 0 w 286"/>
                        <a:gd name="T15" fmla="*/ 0 h 712"/>
                        <a:gd name="T16" fmla="*/ 0 w 286"/>
                        <a:gd name="T17" fmla="*/ 0 h 712"/>
                        <a:gd name="T18" fmla="*/ 0 w 286"/>
                        <a:gd name="T19" fmla="*/ 0 h 7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6"/>
                        <a:gd name="T31" fmla="*/ 0 h 712"/>
                        <a:gd name="T32" fmla="*/ 286 w 286"/>
                        <a:gd name="T33" fmla="*/ 712 h 7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6" h="712">
                          <a:moveTo>
                            <a:pt x="244" y="0"/>
                          </a:moveTo>
                          <a:lnTo>
                            <a:pt x="217" y="29"/>
                          </a:lnTo>
                          <a:lnTo>
                            <a:pt x="209" y="71"/>
                          </a:lnTo>
                          <a:lnTo>
                            <a:pt x="168" y="112"/>
                          </a:lnTo>
                          <a:lnTo>
                            <a:pt x="83" y="304"/>
                          </a:lnTo>
                          <a:lnTo>
                            <a:pt x="37" y="478"/>
                          </a:lnTo>
                          <a:lnTo>
                            <a:pt x="0" y="712"/>
                          </a:lnTo>
                          <a:lnTo>
                            <a:pt x="118" y="608"/>
                          </a:lnTo>
                          <a:lnTo>
                            <a:pt x="286" y="92"/>
                          </a:lnTo>
                          <a:lnTo>
                            <a:pt x="244" y="0"/>
                          </a:lnTo>
                          <a:close/>
                        </a:path>
                      </a:pathLst>
                    </a:custGeom>
                    <a:solidFill>
                      <a:srgbClr val="40000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2" name="Freeform 285"/>
                    <p:cNvSpPr>
                      <a:spLocks noChangeArrowheads="1"/>
                    </p:cNvSpPr>
                    <p:nvPr/>
                  </p:nvSpPr>
                  <p:spPr bwMode="auto">
                    <a:xfrm>
                      <a:off x="4911" y="1746"/>
                      <a:ext cx="252" cy="184"/>
                    </a:xfrm>
                    <a:custGeom>
                      <a:avLst/>
                      <a:gdLst>
                        <a:gd name="T0" fmla="*/ 0 w 1067"/>
                        <a:gd name="T1" fmla="*/ 0 h 1186"/>
                        <a:gd name="T2" fmla="*/ 0 w 1067"/>
                        <a:gd name="T3" fmla="*/ 0 h 1186"/>
                        <a:gd name="T4" fmla="*/ 0 w 1067"/>
                        <a:gd name="T5" fmla="*/ 0 h 1186"/>
                        <a:gd name="T6" fmla="*/ 0 w 1067"/>
                        <a:gd name="T7" fmla="*/ 0 h 1186"/>
                        <a:gd name="T8" fmla="*/ 0 w 1067"/>
                        <a:gd name="T9" fmla="*/ 0 h 1186"/>
                        <a:gd name="T10" fmla="*/ 0 w 1067"/>
                        <a:gd name="T11" fmla="*/ 0 h 1186"/>
                        <a:gd name="T12" fmla="*/ 0 w 1067"/>
                        <a:gd name="T13" fmla="*/ 0 h 1186"/>
                        <a:gd name="T14" fmla="*/ 0 w 1067"/>
                        <a:gd name="T15" fmla="*/ 0 h 1186"/>
                        <a:gd name="T16" fmla="*/ 0 w 1067"/>
                        <a:gd name="T17" fmla="*/ 0 h 1186"/>
                        <a:gd name="T18" fmla="*/ 0 w 1067"/>
                        <a:gd name="T19" fmla="*/ 0 h 1186"/>
                        <a:gd name="T20" fmla="*/ 0 w 1067"/>
                        <a:gd name="T21" fmla="*/ 0 h 1186"/>
                        <a:gd name="T22" fmla="*/ 0 w 1067"/>
                        <a:gd name="T23" fmla="*/ 0 h 1186"/>
                        <a:gd name="T24" fmla="*/ 0 w 1067"/>
                        <a:gd name="T25" fmla="*/ 0 h 1186"/>
                        <a:gd name="T26" fmla="*/ 0 w 1067"/>
                        <a:gd name="T27" fmla="*/ 0 h 1186"/>
                        <a:gd name="T28" fmla="*/ 0 w 1067"/>
                        <a:gd name="T29" fmla="*/ 0 h 1186"/>
                        <a:gd name="T30" fmla="*/ 0 w 1067"/>
                        <a:gd name="T31" fmla="*/ 0 h 1186"/>
                        <a:gd name="T32" fmla="*/ 0 w 1067"/>
                        <a:gd name="T33" fmla="*/ 0 h 1186"/>
                        <a:gd name="T34" fmla="*/ 0 w 1067"/>
                        <a:gd name="T35" fmla="*/ 0 h 1186"/>
                        <a:gd name="T36" fmla="*/ 0 w 1067"/>
                        <a:gd name="T37" fmla="*/ 0 h 1186"/>
                        <a:gd name="T38" fmla="*/ 0 w 1067"/>
                        <a:gd name="T39" fmla="*/ 0 h 1186"/>
                        <a:gd name="T40" fmla="*/ 0 w 1067"/>
                        <a:gd name="T41" fmla="*/ 0 h 1186"/>
                        <a:gd name="T42" fmla="*/ 0 w 1067"/>
                        <a:gd name="T43" fmla="*/ 0 h 1186"/>
                        <a:gd name="T44" fmla="*/ 0 w 1067"/>
                        <a:gd name="T45" fmla="*/ 0 h 1186"/>
                        <a:gd name="T46" fmla="*/ 0 w 1067"/>
                        <a:gd name="T47" fmla="*/ 0 h 1186"/>
                        <a:gd name="T48" fmla="*/ 0 w 1067"/>
                        <a:gd name="T49" fmla="*/ 0 h 1186"/>
                        <a:gd name="T50" fmla="*/ 0 w 1067"/>
                        <a:gd name="T51" fmla="*/ 0 h 1186"/>
                        <a:gd name="T52" fmla="*/ 0 w 1067"/>
                        <a:gd name="T53" fmla="*/ 0 h 1186"/>
                        <a:gd name="T54" fmla="*/ 0 w 1067"/>
                        <a:gd name="T55" fmla="*/ 0 h 1186"/>
                        <a:gd name="T56" fmla="*/ 0 w 1067"/>
                        <a:gd name="T57" fmla="*/ 0 h 1186"/>
                        <a:gd name="T58" fmla="*/ 0 w 1067"/>
                        <a:gd name="T59" fmla="*/ 0 h 1186"/>
                        <a:gd name="T60" fmla="*/ 0 w 1067"/>
                        <a:gd name="T61" fmla="*/ 0 h 1186"/>
                        <a:gd name="T62" fmla="*/ 0 w 1067"/>
                        <a:gd name="T63" fmla="*/ 0 h 1186"/>
                        <a:gd name="T64" fmla="*/ 0 w 1067"/>
                        <a:gd name="T65" fmla="*/ 0 h 1186"/>
                        <a:gd name="T66" fmla="*/ 0 w 1067"/>
                        <a:gd name="T67" fmla="*/ 0 h 1186"/>
                        <a:gd name="T68" fmla="*/ 0 w 1067"/>
                        <a:gd name="T69" fmla="*/ 0 h 1186"/>
                        <a:gd name="T70" fmla="*/ 0 w 1067"/>
                        <a:gd name="T71" fmla="*/ 0 h 1186"/>
                        <a:gd name="T72" fmla="*/ 0 w 1067"/>
                        <a:gd name="T73" fmla="*/ 0 h 1186"/>
                        <a:gd name="T74" fmla="*/ 0 w 1067"/>
                        <a:gd name="T75" fmla="*/ 0 h 1186"/>
                        <a:gd name="T76" fmla="*/ 0 w 1067"/>
                        <a:gd name="T77" fmla="*/ 0 h 1186"/>
                        <a:gd name="T78" fmla="*/ 0 w 1067"/>
                        <a:gd name="T79" fmla="*/ 0 h 1186"/>
                        <a:gd name="T80" fmla="*/ 0 w 1067"/>
                        <a:gd name="T81" fmla="*/ 0 h 1186"/>
                        <a:gd name="T82" fmla="*/ 0 w 1067"/>
                        <a:gd name="T83" fmla="*/ 0 h 1186"/>
                        <a:gd name="T84" fmla="*/ 0 w 1067"/>
                        <a:gd name="T85" fmla="*/ 0 h 1186"/>
                        <a:gd name="T86" fmla="*/ 0 w 1067"/>
                        <a:gd name="T87" fmla="*/ 0 h 1186"/>
                        <a:gd name="T88" fmla="*/ 0 w 1067"/>
                        <a:gd name="T89" fmla="*/ 0 h 1186"/>
                        <a:gd name="T90" fmla="*/ 0 w 1067"/>
                        <a:gd name="T91" fmla="*/ 0 h 118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067"/>
                        <a:gd name="T139" fmla="*/ 0 h 1186"/>
                        <a:gd name="T140" fmla="*/ 1067 w 1067"/>
                        <a:gd name="T141" fmla="*/ 1186 h 118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067" h="1186">
                          <a:moveTo>
                            <a:pt x="869" y="62"/>
                          </a:moveTo>
                          <a:lnTo>
                            <a:pt x="836" y="0"/>
                          </a:lnTo>
                          <a:lnTo>
                            <a:pt x="576" y="108"/>
                          </a:lnTo>
                          <a:lnTo>
                            <a:pt x="564" y="191"/>
                          </a:lnTo>
                          <a:lnTo>
                            <a:pt x="542" y="220"/>
                          </a:lnTo>
                          <a:lnTo>
                            <a:pt x="513" y="253"/>
                          </a:lnTo>
                          <a:lnTo>
                            <a:pt x="496" y="312"/>
                          </a:lnTo>
                          <a:lnTo>
                            <a:pt x="438" y="449"/>
                          </a:lnTo>
                          <a:lnTo>
                            <a:pt x="391" y="611"/>
                          </a:lnTo>
                          <a:lnTo>
                            <a:pt x="370" y="720"/>
                          </a:lnTo>
                          <a:lnTo>
                            <a:pt x="160" y="724"/>
                          </a:lnTo>
                          <a:lnTo>
                            <a:pt x="127" y="745"/>
                          </a:lnTo>
                          <a:lnTo>
                            <a:pt x="30" y="745"/>
                          </a:lnTo>
                          <a:lnTo>
                            <a:pt x="4" y="787"/>
                          </a:lnTo>
                          <a:lnTo>
                            <a:pt x="0" y="837"/>
                          </a:lnTo>
                          <a:lnTo>
                            <a:pt x="9" y="882"/>
                          </a:lnTo>
                          <a:lnTo>
                            <a:pt x="98" y="899"/>
                          </a:lnTo>
                          <a:lnTo>
                            <a:pt x="139" y="961"/>
                          </a:lnTo>
                          <a:lnTo>
                            <a:pt x="223" y="982"/>
                          </a:lnTo>
                          <a:lnTo>
                            <a:pt x="285" y="982"/>
                          </a:lnTo>
                          <a:lnTo>
                            <a:pt x="357" y="995"/>
                          </a:lnTo>
                          <a:lnTo>
                            <a:pt x="361" y="1024"/>
                          </a:lnTo>
                          <a:lnTo>
                            <a:pt x="357" y="1086"/>
                          </a:lnTo>
                          <a:lnTo>
                            <a:pt x="365" y="1128"/>
                          </a:lnTo>
                          <a:lnTo>
                            <a:pt x="403" y="1132"/>
                          </a:lnTo>
                          <a:lnTo>
                            <a:pt x="450" y="1140"/>
                          </a:lnTo>
                          <a:lnTo>
                            <a:pt x="496" y="1182"/>
                          </a:lnTo>
                          <a:lnTo>
                            <a:pt x="550" y="1182"/>
                          </a:lnTo>
                          <a:lnTo>
                            <a:pt x="601" y="1177"/>
                          </a:lnTo>
                          <a:lnTo>
                            <a:pt x="677" y="1153"/>
                          </a:lnTo>
                          <a:lnTo>
                            <a:pt x="760" y="1161"/>
                          </a:lnTo>
                          <a:lnTo>
                            <a:pt x="845" y="1186"/>
                          </a:lnTo>
                          <a:lnTo>
                            <a:pt x="925" y="1169"/>
                          </a:lnTo>
                          <a:lnTo>
                            <a:pt x="978" y="1107"/>
                          </a:lnTo>
                          <a:lnTo>
                            <a:pt x="974" y="1040"/>
                          </a:lnTo>
                          <a:lnTo>
                            <a:pt x="995" y="957"/>
                          </a:lnTo>
                          <a:lnTo>
                            <a:pt x="1007" y="849"/>
                          </a:lnTo>
                          <a:lnTo>
                            <a:pt x="1033" y="749"/>
                          </a:lnTo>
                          <a:lnTo>
                            <a:pt x="1067" y="599"/>
                          </a:lnTo>
                          <a:lnTo>
                            <a:pt x="1062" y="449"/>
                          </a:lnTo>
                          <a:lnTo>
                            <a:pt x="1062" y="316"/>
                          </a:lnTo>
                          <a:lnTo>
                            <a:pt x="1054" y="224"/>
                          </a:lnTo>
                          <a:lnTo>
                            <a:pt x="1033" y="183"/>
                          </a:lnTo>
                          <a:lnTo>
                            <a:pt x="986" y="150"/>
                          </a:lnTo>
                          <a:lnTo>
                            <a:pt x="932" y="95"/>
                          </a:lnTo>
                          <a:lnTo>
                            <a:pt x="869" y="62"/>
                          </a:lnTo>
                          <a:close/>
                        </a:path>
                      </a:pathLst>
                    </a:custGeom>
                    <a:solidFill>
                      <a:srgbClr val="C0C0C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3" name="Freeform 286"/>
                    <p:cNvSpPr>
                      <a:spLocks noChangeArrowheads="1"/>
                    </p:cNvSpPr>
                    <p:nvPr/>
                  </p:nvSpPr>
                  <p:spPr bwMode="auto">
                    <a:xfrm>
                      <a:off x="5001" y="1760"/>
                      <a:ext cx="159" cy="171"/>
                    </a:xfrm>
                    <a:custGeom>
                      <a:avLst/>
                      <a:gdLst>
                        <a:gd name="T0" fmla="*/ 0 w 676"/>
                        <a:gd name="T1" fmla="*/ 0 h 1106"/>
                        <a:gd name="T2" fmla="*/ 0 w 676"/>
                        <a:gd name="T3" fmla="*/ 0 h 1106"/>
                        <a:gd name="T4" fmla="*/ 0 w 676"/>
                        <a:gd name="T5" fmla="*/ 0 h 1106"/>
                        <a:gd name="T6" fmla="*/ 0 w 676"/>
                        <a:gd name="T7" fmla="*/ 0 h 1106"/>
                        <a:gd name="T8" fmla="*/ 0 w 676"/>
                        <a:gd name="T9" fmla="*/ 0 h 1106"/>
                        <a:gd name="T10" fmla="*/ 0 w 676"/>
                        <a:gd name="T11" fmla="*/ 0 h 1106"/>
                        <a:gd name="T12" fmla="*/ 0 w 676"/>
                        <a:gd name="T13" fmla="*/ 0 h 1106"/>
                        <a:gd name="T14" fmla="*/ 0 w 676"/>
                        <a:gd name="T15" fmla="*/ 0 h 1106"/>
                        <a:gd name="T16" fmla="*/ 0 w 676"/>
                        <a:gd name="T17" fmla="*/ 0 h 1106"/>
                        <a:gd name="T18" fmla="*/ 0 w 676"/>
                        <a:gd name="T19" fmla="*/ 0 h 1106"/>
                        <a:gd name="T20" fmla="*/ 0 w 676"/>
                        <a:gd name="T21" fmla="*/ 0 h 1106"/>
                        <a:gd name="T22" fmla="*/ 0 w 676"/>
                        <a:gd name="T23" fmla="*/ 0 h 1106"/>
                        <a:gd name="T24" fmla="*/ 0 w 676"/>
                        <a:gd name="T25" fmla="*/ 0 h 1106"/>
                        <a:gd name="T26" fmla="*/ 0 w 676"/>
                        <a:gd name="T27" fmla="*/ 0 h 1106"/>
                        <a:gd name="T28" fmla="*/ 0 w 676"/>
                        <a:gd name="T29" fmla="*/ 0 h 1106"/>
                        <a:gd name="T30" fmla="*/ 0 w 676"/>
                        <a:gd name="T31" fmla="*/ 0 h 1106"/>
                        <a:gd name="T32" fmla="*/ 0 w 676"/>
                        <a:gd name="T33" fmla="*/ 0 h 1106"/>
                        <a:gd name="T34" fmla="*/ 0 w 676"/>
                        <a:gd name="T35" fmla="*/ 0 h 1106"/>
                        <a:gd name="T36" fmla="*/ 0 w 676"/>
                        <a:gd name="T37" fmla="*/ 0 h 1106"/>
                        <a:gd name="T38" fmla="*/ 0 w 676"/>
                        <a:gd name="T39" fmla="*/ 0 h 1106"/>
                        <a:gd name="T40" fmla="*/ 0 w 676"/>
                        <a:gd name="T41" fmla="*/ 0 h 1106"/>
                        <a:gd name="T42" fmla="*/ 0 w 676"/>
                        <a:gd name="T43" fmla="*/ 0 h 1106"/>
                        <a:gd name="T44" fmla="*/ 0 w 676"/>
                        <a:gd name="T45" fmla="*/ 0 h 1106"/>
                        <a:gd name="T46" fmla="*/ 0 w 676"/>
                        <a:gd name="T47" fmla="*/ 0 h 1106"/>
                        <a:gd name="T48" fmla="*/ 0 w 676"/>
                        <a:gd name="T49" fmla="*/ 0 h 1106"/>
                        <a:gd name="T50" fmla="*/ 0 w 676"/>
                        <a:gd name="T51" fmla="*/ 0 h 1106"/>
                        <a:gd name="T52" fmla="*/ 0 w 676"/>
                        <a:gd name="T53" fmla="*/ 0 h 1106"/>
                        <a:gd name="T54" fmla="*/ 0 w 676"/>
                        <a:gd name="T55" fmla="*/ 0 h 1106"/>
                        <a:gd name="T56" fmla="*/ 0 w 676"/>
                        <a:gd name="T57" fmla="*/ 0 h 1106"/>
                        <a:gd name="T58" fmla="*/ 0 w 676"/>
                        <a:gd name="T59" fmla="*/ 0 h 1106"/>
                        <a:gd name="T60" fmla="*/ 0 w 676"/>
                        <a:gd name="T61" fmla="*/ 0 h 1106"/>
                        <a:gd name="T62" fmla="*/ 0 w 676"/>
                        <a:gd name="T63" fmla="*/ 0 h 1106"/>
                        <a:gd name="T64" fmla="*/ 0 w 676"/>
                        <a:gd name="T65" fmla="*/ 0 h 1106"/>
                        <a:gd name="T66" fmla="*/ 0 w 676"/>
                        <a:gd name="T67" fmla="*/ 0 h 1106"/>
                        <a:gd name="T68" fmla="*/ 0 w 676"/>
                        <a:gd name="T69" fmla="*/ 0 h 1106"/>
                        <a:gd name="T70" fmla="*/ 0 w 676"/>
                        <a:gd name="T71" fmla="*/ 0 h 1106"/>
                        <a:gd name="T72" fmla="*/ 0 w 676"/>
                        <a:gd name="T73" fmla="*/ 0 h 1106"/>
                        <a:gd name="T74" fmla="*/ 0 w 676"/>
                        <a:gd name="T75" fmla="*/ 0 h 1106"/>
                        <a:gd name="T76" fmla="*/ 0 w 676"/>
                        <a:gd name="T77" fmla="*/ 0 h 11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76"/>
                        <a:gd name="T118" fmla="*/ 0 h 1106"/>
                        <a:gd name="T119" fmla="*/ 676 w 676"/>
                        <a:gd name="T120" fmla="*/ 1106 h 11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76" h="1106">
                          <a:moveTo>
                            <a:pt x="0" y="928"/>
                          </a:moveTo>
                          <a:lnTo>
                            <a:pt x="88" y="915"/>
                          </a:lnTo>
                          <a:lnTo>
                            <a:pt x="163" y="911"/>
                          </a:lnTo>
                          <a:lnTo>
                            <a:pt x="247" y="903"/>
                          </a:lnTo>
                          <a:lnTo>
                            <a:pt x="340" y="890"/>
                          </a:lnTo>
                          <a:lnTo>
                            <a:pt x="382" y="861"/>
                          </a:lnTo>
                          <a:lnTo>
                            <a:pt x="495" y="720"/>
                          </a:lnTo>
                          <a:lnTo>
                            <a:pt x="437" y="761"/>
                          </a:lnTo>
                          <a:lnTo>
                            <a:pt x="398" y="795"/>
                          </a:lnTo>
                          <a:lnTo>
                            <a:pt x="420" y="695"/>
                          </a:lnTo>
                          <a:lnTo>
                            <a:pt x="462" y="657"/>
                          </a:lnTo>
                          <a:lnTo>
                            <a:pt x="524" y="553"/>
                          </a:lnTo>
                          <a:lnTo>
                            <a:pt x="466" y="603"/>
                          </a:lnTo>
                          <a:lnTo>
                            <a:pt x="428" y="616"/>
                          </a:lnTo>
                          <a:lnTo>
                            <a:pt x="437" y="544"/>
                          </a:lnTo>
                          <a:lnTo>
                            <a:pt x="478" y="490"/>
                          </a:lnTo>
                          <a:lnTo>
                            <a:pt x="520" y="449"/>
                          </a:lnTo>
                          <a:lnTo>
                            <a:pt x="563" y="328"/>
                          </a:lnTo>
                          <a:lnTo>
                            <a:pt x="482" y="428"/>
                          </a:lnTo>
                          <a:lnTo>
                            <a:pt x="437" y="465"/>
                          </a:lnTo>
                          <a:lnTo>
                            <a:pt x="432" y="311"/>
                          </a:lnTo>
                          <a:lnTo>
                            <a:pt x="420" y="249"/>
                          </a:lnTo>
                          <a:lnTo>
                            <a:pt x="394" y="220"/>
                          </a:lnTo>
                          <a:lnTo>
                            <a:pt x="357" y="174"/>
                          </a:lnTo>
                          <a:lnTo>
                            <a:pt x="298" y="153"/>
                          </a:lnTo>
                          <a:lnTo>
                            <a:pt x="268" y="141"/>
                          </a:lnTo>
                          <a:lnTo>
                            <a:pt x="352" y="62"/>
                          </a:lnTo>
                          <a:lnTo>
                            <a:pt x="441" y="83"/>
                          </a:lnTo>
                          <a:lnTo>
                            <a:pt x="499" y="116"/>
                          </a:lnTo>
                          <a:lnTo>
                            <a:pt x="520" y="149"/>
                          </a:lnTo>
                          <a:lnTo>
                            <a:pt x="503" y="99"/>
                          </a:lnTo>
                          <a:lnTo>
                            <a:pt x="470" y="83"/>
                          </a:lnTo>
                          <a:lnTo>
                            <a:pt x="416" y="62"/>
                          </a:lnTo>
                          <a:lnTo>
                            <a:pt x="373" y="54"/>
                          </a:lnTo>
                          <a:lnTo>
                            <a:pt x="398" y="41"/>
                          </a:lnTo>
                          <a:lnTo>
                            <a:pt x="441" y="29"/>
                          </a:lnTo>
                          <a:lnTo>
                            <a:pt x="478" y="16"/>
                          </a:lnTo>
                          <a:lnTo>
                            <a:pt x="499" y="0"/>
                          </a:lnTo>
                          <a:lnTo>
                            <a:pt x="550" y="33"/>
                          </a:lnTo>
                          <a:lnTo>
                            <a:pt x="579" y="62"/>
                          </a:lnTo>
                          <a:lnTo>
                            <a:pt x="608" y="99"/>
                          </a:lnTo>
                          <a:lnTo>
                            <a:pt x="651" y="120"/>
                          </a:lnTo>
                          <a:lnTo>
                            <a:pt x="659" y="158"/>
                          </a:lnTo>
                          <a:lnTo>
                            <a:pt x="676" y="220"/>
                          </a:lnTo>
                          <a:lnTo>
                            <a:pt x="676" y="316"/>
                          </a:lnTo>
                          <a:lnTo>
                            <a:pt x="672" y="415"/>
                          </a:lnTo>
                          <a:lnTo>
                            <a:pt x="668" y="528"/>
                          </a:lnTo>
                          <a:lnTo>
                            <a:pt x="647" y="645"/>
                          </a:lnTo>
                          <a:lnTo>
                            <a:pt x="621" y="766"/>
                          </a:lnTo>
                          <a:lnTo>
                            <a:pt x="608" y="870"/>
                          </a:lnTo>
                          <a:lnTo>
                            <a:pt x="588" y="944"/>
                          </a:lnTo>
                          <a:lnTo>
                            <a:pt x="592" y="1011"/>
                          </a:lnTo>
                          <a:lnTo>
                            <a:pt x="583" y="1048"/>
                          </a:lnTo>
                          <a:lnTo>
                            <a:pt x="554" y="1077"/>
                          </a:lnTo>
                          <a:lnTo>
                            <a:pt x="516" y="1102"/>
                          </a:lnTo>
                          <a:lnTo>
                            <a:pt x="466" y="1106"/>
                          </a:lnTo>
                          <a:lnTo>
                            <a:pt x="441" y="1094"/>
                          </a:lnTo>
                          <a:lnTo>
                            <a:pt x="407" y="1090"/>
                          </a:lnTo>
                          <a:lnTo>
                            <a:pt x="327" y="1073"/>
                          </a:lnTo>
                          <a:lnTo>
                            <a:pt x="361" y="1032"/>
                          </a:lnTo>
                          <a:lnTo>
                            <a:pt x="398" y="973"/>
                          </a:lnTo>
                          <a:lnTo>
                            <a:pt x="344" y="1015"/>
                          </a:lnTo>
                          <a:lnTo>
                            <a:pt x="302" y="1052"/>
                          </a:lnTo>
                          <a:lnTo>
                            <a:pt x="272" y="1073"/>
                          </a:lnTo>
                          <a:lnTo>
                            <a:pt x="231" y="1094"/>
                          </a:lnTo>
                          <a:lnTo>
                            <a:pt x="185" y="1094"/>
                          </a:lnTo>
                          <a:lnTo>
                            <a:pt x="138" y="1094"/>
                          </a:lnTo>
                          <a:lnTo>
                            <a:pt x="113" y="1082"/>
                          </a:lnTo>
                          <a:lnTo>
                            <a:pt x="101" y="1069"/>
                          </a:lnTo>
                          <a:lnTo>
                            <a:pt x="159" y="1036"/>
                          </a:lnTo>
                          <a:lnTo>
                            <a:pt x="218" y="982"/>
                          </a:lnTo>
                          <a:lnTo>
                            <a:pt x="235" y="957"/>
                          </a:lnTo>
                          <a:lnTo>
                            <a:pt x="189" y="969"/>
                          </a:lnTo>
                          <a:lnTo>
                            <a:pt x="117" y="1023"/>
                          </a:lnTo>
                          <a:lnTo>
                            <a:pt x="88" y="1048"/>
                          </a:lnTo>
                          <a:lnTo>
                            <a:pt x="21" y="1052"/>
                          </a:lnTo>
                          <a:lnTo>
                            <a:pt x="0" y="1040"/>
                          </a:lnTo>
                          <a:lnTo>
                            <a:pt x="0" y="1011"/>
                          </a:lnTo>
                          <a:lnTo>
                            <a:pt x="0" y="92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4" name="Freeform 287"/>
                    <p:cNvSpPr>
                      <a:spLocks noChangeArrowheads="1"/>
                    </p:cNvSpPr>
                    <p:nvPr/>
                  </p:nvSpPr>
                  <p:spPr bwMode="auto">
                    <a:xfrm>
                      <a:off x="5100" y="1844"/>
                      <a:ext cx="46" cy="79"/>
                    </a:xfrm>
                    <a:custGeom>
                      <a:avLst/>
                      <a:gdLst>
                        <a:gd name="T0" fmla="*/ 0 w 197"/>
                        <a:gd name="T1" fmla="*/ 0 h 513"/>
                        <a:gd name="T2" fmla="*/ 0 w 197"/>
                        <a:gd name="T3" fmla="*/ 0 h 513"/>
                        <a:gd name="T4" fmla="*/ 0 w 197"/>
                        <a:gd name="T5" fmla="*/ 0 h 513"/>
                        <a:gd name="T6" fmla="*/ 0 w 197"/>
                        <a:gd name="T7" fmla="*/ 0 h 513"/>
                        <a:gd name="T8" fmla="*/ 0 w 197"/>
                        <a:gd name="T9" fmla="*/ 0 h 513"/>
                        <a:gd name="T10" fmla="*/ 0 w 197"/>
                        <a:gd name="T11" fmla="*/ 0 h 513"/>
                        <a:gd name="T12" fmla="*/ 0 w 197"/>
                        <a:gd name="T13" fmla="*/ 0 h 513"/>
                        <a:gd name="T14" fmla="*/ 0 w 197"/>
                        <a:gd name="T15" fmla="*/ 0 h 513"/>
                        <a:gd name="T16" fmla="*/ 0 w 197"/>
                        <a:gd name="T17" fmla="*/ 0 h 513"/>
                        <a:gd name="T18" fmla="*/ 0 w 197"/>
                        <a:gd name="T19" fmla="*/ 0 h 513"/>
                        <a:gd name="T20" fmla="*/ 0 w 197"/>
                        <a:gd name="T21" fmla="*/ 0 h 513"/>
                        <a:gd name="T22" fmla="*/ 0 w 197"/>
                        <a:gd name="T23" fmla="*/ 0 h 513"/>
                        <a:gd name="T24" fmla="*/ 0 w 197"/>
                        <a:gd name="T25" fmla="*/ 0 h 513"/>
                        <a:gd name="T26" fmla="*/ 0 w 197"/>
                        <a:gd name="T27" fmla="*/ 0 h 5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7"/>
                        <a:gd name="T43" fmla="*/ 0 h 513"/>
                        <a:gd name="T44" fmla="*/ 197 w 197"/>
                        <a:gd name="T45" fmla="*/ 513 h 5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7" h="513">
                          <a:moveTo>
                            <a:pt x="0" y="513"/>
                          </a:moveTo>
                          <a:lnTo>
                            <a:pt x="34" y="496"/>
                          </a:lnTo>
                          <a:lnTo>
                            <a:pt x="71" y="455"/>
                          </a:lnTo>
                          <a:lnTo>
                            <a:pt x="105" y="380"/>
                          </a:lnTo>
                          <a:lnTo>
                            <a:pt x="122" y="317"/>
                          </a:lnTo>
                          <a:lnTo>
                            <a:pt x="147" y="247"/>
                          </a:lnTo>
                          <a:lnTo>
                            <a:pt x="160" y="180"/>
                          </a:lnTo>
                          <a:lnTo>
                            <a:pt x="180" y="76"/>
                          </a:lnTo>
                          <a:lnTo>
                            <a:pt x="197" y="0"/>
                          </a:lnTo>
                          <a:lnTo>
                            <a:pt x="155" y="151"/>
                          </a:lnTo>
                          <a:lnTo>
                            <a:pt x="122" y="267"/>
                          </a:lnTo>
                          <a:lnTo>
                            <a:pt x="84" y="346"/>
                          </a:lnTo>
                          <a:lnTo>
                            <a:pt x="25" y="430"/>
                          </a:lnTo>
                          <a:lnTo>
                            <a:pt x="0" y="513"/>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5" name="Freeform 288"/>
                    <p:cNvSpPr>
                      <a:spLocks noChangeArrowheads="1"/>
                    </p:cNvSpPr>
                    <p:nvPr/>
                  </p:nvSpPr>
                  <p:spPr bwMode="auto">
                    <a:xfrm>
                      <a:off x="4915" y="1781"/>
                      <a:ext cx="185" cy="118"/>
                    </a:xfrm>
                    <a:custGeom>
                      <a:avLst/>
                      <a:gdLst>
                        <a:gd name="T0" fmla="*/ 0 w 781"/>
                        <a:gd name="T1" fmla="*/ 0 h 770"/>
                        <a:gd name="T2" fmla="*/ 0 w 781"/>
                        <a:gd name="T3" fmla="*/ 0 h 770"/>
                        <a:gd name="T4" fmla="*/ 0 w 781"/>
                        <a:gd name="T5" fmla="*/ 0 h 770"/>
                        <a:gd name="T6" fmla="*/ 0 w 781"/>
                        <a:gd name="T7" fmla="*/ 0 h 770"/>
                        <a:gd name="T8" fmla="*/ 0 w 781"/>
                        <a:gd name="T9" fmla="*/ 0 h 770"/>
                        <a:gd name="T10" fmla="*/ 0 w 781"/>
                        <a:gd name="T11" fmla="*/ 0 h 770"/>
                        <a:gd name="T12" fmla="*/ 0 w 781"/>
                        <a:gd name="T13" fmla="*/ 0 h 770"/>
                        <a:gd name="T14" fmla="*/ 0 w 781"/>
                        <a:gd name="T15" fmla="*/ 0 h 770"/>
                        <a:gd name="T16" fmla="*/ 0 w 781"/>
                        <a:gd name="T17" fmla="*/ 0 h 770"/>
                        <a:gd name="T18" fmla="*/ 0 w 781"/>
                        <a:gd name="T19" fmla="*/ 0 h 770"/>
                        <a:gd name="T20" fmla="*/ 0 w 781"/>
                        <a:gd name="T21" fmla="*/ 0 h 770"/>
                        <a:gd name="T22" fmla="*/ 0 w 781"/>
                        <a:gd name="T23" fmla="*/ 0 h 770"/>
                        <a:gd name="T24" fmla="*/ 0 w 781"/>
                        <a:gd name="T25" fmla="*/ 0 h 770"/>
                        <a:gd name="T26" fmla="*/ 0 w 781"/>
                        <a:gd name="T27" fmla="*/ 0 h 770"/>
                        <a:gd name="T28" fmla="*/ 0 w 781"/>
                        <a:gd name="T29" fmla="*/ 0 h 770"/>
                        <a:gd name="T30" fmla="*/ 0 w 781"/>
                        <a:gd name="T31" fmla="*/ 0 h 770"/>
                        <a:gd name="T32" fmla="*/ 0 w 781"/>
                        <a:gd name="T33" fmla="*/ 0 h 770"/>
                        <a:gd name="T34" fmla="*/ 0 w 781"/>
                        <a:gd name="T35" fmla="*/ 0 h 770"/>
                        <a:gd name="T36" fmla="*/ 0 w 781"/>
                        <a:gd name="T37" fmla="*/ 0 h 770"/>
                        <a:gd name="T38" fmla="*/ 0 w 781"/>
                        <a:gd name="T39" fmla="*/ 0 h 770"/>
                        <a:gd name="T40" fmla="*/ 0 w 781"/>
                        <a:gd name="T41" fmla="*/ 0 h 770"/>
                        <a:gd name="T42" fmla="*/ 0 w 781"/>
                        <a:gd name="T43" fmla="*/ 0 h 770"/>
                        <a:gd name="T44" fmla="*/ 0 w 781"/>
                        <a:gd name="T45" fmla="*/ 0 h 770"/>
                        <a:gd name="T46" fmla="*/ 0 w 781"/>
                        <a:gd name="T47" fmla="*/ 0 h 770"/>
                        <a:gd name="T48" fmla="*/ 0 w 781"/>
                        <a:gd name="T49" fmla="*/ 0 h 770"/>
                        <a:gd name="T50" fmla="*/ 0 w 781"/>
                        <a:gd name="T51" fmla="*/ 0 h 770"/>
                        <a:gd name="T52" fmla="*/ 0 w 781"/>
                        <a:gd name="T53" fmla="*/ 0 h 770"/>
                        <a:gd name="T54" fmla="*/ 0 w 781"/>
                        <a:gd name="T55" fmla="*/ 0 h 770"/>
                        <a:gd name="T56" fmla="*/ 0 w 781"/>
                        <a:gd name="T57" fmla="*/ 0 h 770"/>
                        <a:gd name="T58" fmla="*/ 0 w 781"/>
                        <a:gd name="T59" fmla="*/ 0 h 770"/>
                        <a:gd name="T60" fmla="*/ 0 w 781"/>
                        <a:gd name="T61" fmla="*/ 0 h 770"/>
                        <a:gd name="T62" fmla="*/ 0 w 781"/>
                        <a:gd name="T63" fmla="*/ 0 h 770"/>
                        <a:gd name="T64" fmla="*/ 0 w 781"/>
                        <a:gd name="T65" fmla="*/ 0 h 770"/>
                        <a:gd name="T66" fmla="*/ 0 w 781"/>
                        <a:gd name="T67" fmla="*/ 0 h 770"/>
                        <a:gd name="T68" fmla="*/ 0 w 781"/>
                        <a:gd name="T69" fmla="*/ 0 h 770"/>
                        <a:gd name="T70" fmla="*/ 0 w 781"/>
                        <a:gd name="T71" fmla="*/ 0 h 770"/>
                        <a:gd name="T72" fmla="*/ 0 w 781"/>
                        <a:gd name="T73" fmla="*/ 0 h 770"/>
                        <a:gd name="T74" fmla="*/ 0 w 781"/>
                        <a:gd name="T75" fmla="*/ 0 h 770"/>
                        <a:gd name="T76" fmla="*/ 0 w 781"/>
                        <a:gd name="T77" fmla="*/ 0 h 770"/>
                        <a:gd name="T78" fmla="*/ 0 w 781"/>
                        <a:gd name="T79" fmla="*/ 0 h 770"/>
                        <a:gd name="T80" fmla="*/ 0 w 781"/>
                        <a:gd name="T81" fmla="*/ 0 h 770"/>
                        <a:gd name="T82" fmla="*/ 0 w 781"/>
                        <a:gd name="T83" fmla="*/ 0 h 770"/>
                        <a:gd name="T84" fmla="*/ 0 w 781"/>
                        <a:gd name="T85" fmla="*/ 0 h 770"/>
                        <a:gd name="T86" fmla="*/ 0 w 781"/>
                        <a:gd name="T87" fmla="*/ 0 h 770"/>
                        <a:gd name="T88" fmla="*/ 0 w 781"/>
                        <a:gd name="T89" fmla="*/ 0 h 770"/>
                        <a:gd name="T90" fmla="*/ 0 w 781"/>
                        <a:gd name="T91" fmla="*/ 0 h 770"/>
                        <a:gd name="T92" fmla="*/ 0 w 781"/>
                        <a:gd name="T93" fmla="*/ 0 h 770"/>
                        <a:gd name="T94" fmla="*/ 0 w 781"/>
                        <a:gd name="T95" fmla="*/ 0 h 770"/>
                        <a:gd name="T96" fmla="*/ 0 w 781"/>
                        <a:gd name="T97" fmla="*/ 0 h 770"/>
                        <a:gd name="T98" fmla="*/ 0 w 781"/>
                        <a:gd name="T99" fmla="*/ 0 h 770"/>
                        <a:gd name="T100" fmla="*/ 0 w 781"/>
                        <a:gd name="T101" fmla="*/ 0 h 770"/>
                        <a:gd name="T102" fmla="*/ 0 w 781"/>
                        <a:gd name="T103" fmla="*/ 0 h 770"/>
                        <a:gd name="T104" fmla="*/ 0 w 781"/>
                        <a:gd name="T105" fmla="*/ 0 h 770"/>
                        <a:gd name="T106" fmla="*/ 0 w 781"/>
                        <a:gd name="T107" fmla="*/ 0 h 770"/>
                        <a:gd name="T108" fmla="*/ 0 w 781"/>
                        <a:gd name="T109" fmla="*/ 0 h 770"/>
                        <a:gd name="T110" fmla="*/ 0 w 781"/>
                        <a:gd name="T111" fmla="*/ 0 h 77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81"/>
                        <a:gd name="T169" fmla="*/ 0 h 770"/>
                        <a:gd name="T170" fmla="*/ 781 w 781"/>
                        <a:gd name="T171" fmla="*/ 770 h 77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81" h="770">
                          <a:moveTo>
                            <a:pt x="638" y="0"/>
                          </a:moveTo>
                          <a:lnTo>
                            <a:pt x="546" y="29"/>
                          </a:lnTo>
                          <a:lnTo>
                            <a:pt x="503" y="66"/>
                          </a:lnTo>
                          <a:lnTo>
                            <a:pt x="478" y="141"/>
                          </a:lnTo>
                          <a:lnTo>
                            <a:pt x="478" y="212"/>
                          </a:lnTo>
                          <a:lnTo>
                            <a:pt x="491" y="253"/>
                          </a:lnTo>
                          <a:lnTo>
                            <a:pt x="483" y="324"/>
                          </a:lnTo>
                          <a:lnTo>
                            <a:pt x="483" y="378"/>
                          </a:lnTo>
                          <a:lnTo>
                            <a:pt x="495" y="391"/>
                          </a:lnTo>
                          <a:lnTo>
                            <a:pt x="483" y="411"/>
                          </a:lnTo>
                          <a:lnTo>
                            <a:pt x="474" y="432"/>
                          </a:lnTo>
                          <a:lnTo>
                            <a:pt x="491" y="454"/>
                          </a:lnTo>
                          <a:lnTo>
                            <a:pt x="491" y="475"/>
                          </a:lnTo>
                          <a:lnTo>
                            <a:pt x="458" y="483"/>
                          </a:lnTo>
                          <a:lnTo>
                            <a:pt x="462" y="504"/>
                          </a:lnTo>
                          <a:lnTo>
                            <a:pt x="429" y="516"/>
                          </a:lnTo>
                          <a:lnTo>
                            <a:pt x="398" y="508"/>
                          </a:lnTo>
                          <a:lnTo>
                            <a:pt x="378" y="516"/>
                          </a:lnTo>
                          <a:lnTo>
                            <a:pt x="285" y="529"/>
                          </a:lnTo>
                          <a:lnTo>
                            <a:pt x="202" y="525"/>
                          </a:lnTo>
                          <a:lnTo>
                            <a:pt x="147" y="529"/>
                          </a:lnTo>
                          <a:lnTo>
                            <a:pt x="113" y="550"/>
                          </a:lnTo>
                          <a:lnTo>
                            <a:pt x="29" y="550"/>
                          </a:lnTo>
                          <a:lnTo>
                            <a:pt x="0" y="579"/>
                          </a:lnTo>
                          <a:lnTo>
                            <a:pt x="0" y="612"/>
                          </a:lnTo>
                          <a:lnTo>
                            <a:pt x="4" y="666"/>
                          </a:lnTo>
                          <a:lnTo>
                            <a:pt x="71" y="683"/>
                          </a:lnTo>
                          <a:lnTo>
                            <a:pt x="71" y="649"/>
                          </a:lnTo>
                          <a:lnTo>
                            <a:pt x="76" y="620"/>
                          </a:lnTo>
                          <a:lnTo>
                            <a:pt x="88" y="608"/>
                          </a:lnTo>
                          <a:lnTo>
                            <a:pt x="93" y="641"/>
                          </a:lnTo>
                          <a:lnTo>
                            <a:pt x="97" y="683"/>
                          </a:lnTo>
                          <a:lnTo>
                            <a:pt x="113" y="708"/>
                          </a:lnTo>
                          <a:lnTo>
                            <a:pt x="142" y="741"/>
                          </a:lnTo>
                          <a:lnTo>
                            <a:pt x="214" y="757"/>
                          </a:lnTo>
                          <a:lnTo>
                            <a:pt x="268" y="766"/>
                          </a:lnTo>
                          <a:lnTo>
                            <a:pt x="332" y="770"/>
                          </a:lnTo>
                          <a:lnTo>
                            <a:pt x="252" y="724"/>
                          </a:lnTo>
                          <a:lnTo>
                            <a:pt x="198" y="683"/>
                          </a:lnTo>
                          <a:lnTo>
                            <a:pt x="184" y="649"/>
                          </a:lnTo>
                          <a:lnTo>
                            <a:pt x="193" y="620"/>
                          </a:lnTo>
                          <a:lnTo>
                            <a:pt x="239" y="616"/>
                          </a:lnTo>
                          <a:lnTo>
                            <a:pt x="256" y="649"/>
                          </a:lnTo>
                          <a:lnTo>
                            <a:pt x="268" y="687"/>
                          </a:lnTo>
                          <a:lnTo>
                            <a:pt x="311" y="728"/>
                          </a:lnTo>
                          <a:lnTo>
                            <a:pt x="357" y="762"/>
                          </a:lnTo>
                          <a:lnTo>
                            <a:pt x="403" y="766"/>
                          </a:lnTo>
                          <a:lnTo>
                            <a:pt x="474" y="762"/>
                          </a:lnTo>
                          <a:lnTo>
                            <a:pt x="398" y="703"/>
                          </a:lnTo>
                          <a:lnTo>
                            <a:pt x="344" y="674"/>
                          </a:lnTo>
                          <a:lnTo>
                            <a:pt x="302" y="641"/>
                          </a:lnTo>
                          <a:lnTo>
                            <a:pt x="289" y="616"/>
                          </a:lnTo>
                          <a:lnTo>
                            <a:pt x="293" y="591"/>
                          </a:lnTo>
                          <a:lnTo>
                            <a:pt x="319" y="587"/>
                          </a:lnTo>
                          <a:lnTo>
                            <a:pt x="348" y="612"/>
                          </a:lnTo>
                          <a:lnTo>
                            <a:pt x="365" y="645"/>
                          </a:lnTo>
                          <a:lnTo>
                            <a:pt x="403" y="687"/>
                          </a:lnTo>
                          <a:lnTo>
                            <a:pt x="449" y="708"/>
                          </a:lnTo>
                          <a:lnTo>
                            <a:pt x="483" y="728"/>
                          </a:lnTo>
                          <a:lnTo>
                            <a:pt x="520" y="745"/>
                          </a:lnTo>
                          <a:lnTo>
                            <a:pt x="563" y="753"/>
                          </a:lnTo>
                          <a:lnTo>
                            <a:pt x="613" y="753"/>
                          </a:lnTo>
                          <a:lnTo>
                            <a:pt x="662" y="744"/>
                          </a:lnTo>
                          <a:lnTo>
                            <a:pt x="554" y="708"/>
                          </a:lnTo>
                          <a:lnTo>
                            <a:pt x="512" y="687"/>
                          </a:lnTo>
                          <a:lnTo>
                            <a:pt x="483" y="649"/>
                          </a:lnTo>
                          <a:lnTo>
                            <a:pt x="478" y="616"/>
                          </a:lnTo>
                          <a:lnTo>
                            <a:pt x="503" y="616"/>
                          </a:lnTo>
                          <a:lnTo>
                            <a:pt x="516" y="645"/>
                          </a:lnTo>
                          <a:lnTo>
                            <a:pt x="538" y="670"/>
                          </a:lnTo>
                          <a:lnTo>
                            <a:pt x="571" y="696"/>
                          </a:lnTo>
                          <a:lnTo>
                            <a:pt x="609" y="721"/>
                          </a:lnTo>
                          <a:lnTo>
                            <a:pt x="659" y="742"/>
                          </a:lnTo>
                          <a:lnTo>
                            <a:pt x="697" y="728"/>
                          </a:lnTo>
                          <a:lnTo>
                            <a:pt x="714" y="708"/>
                          </a:lnTo>
                          <a:lnTo>
                            <a:pt x="743" y="657"/>
                          </a:lnTo>
                          <a:lnTo>
                            <a:pt x="689" y="645"/>
                          </a:lnTo>
                          <a:lnTo>
                            <a:pt x="584" y="633"/>
                          </a:lnTo>
                          <a:lnTo>
                            <a:pt x="520" y="604"/>
                          </a:lnTo>
                          <a:lnTo>
                            <a:pt x="487" y="575"/>
                          </a:lnTo>
                          <a:lnTo>
                            <a:pt x="474" y="541"/>
                          </a:lnTo>
                          <a:lnTo>
                            <a:pt x="470" y="525"/>
                          </a:lnTo>
                          <a:lnTo>
                            <a:pt x="487" y="525"/>
                          </a:lnTo>
                          <a:lnTo>
                            <a:pt x="508" y="550"/>
                          </a:lnTo>
                          <a:lnTo>
                            <a:pt x="542" y="595"/>
                          </a:lnTo>
                          <a:lnTo>
                            <a:pt x="617" y="620"/>
                          </a:lnTo>
                          <a:lnTo>
                            <a:pt x="689" y="642"/>
                          </a:lnTo>
                          <a:lnTo>
                            <a:pt x="743" y="657"/>
                          </a:lnTo>
                          <a:lnTo>
                            <a:pt x="764" y="570"/>
                          </a:lnTo>
                          <a:lnTo>
                            <a:pt x="769" y="508"/>
                          </a:lnTo>
                          <a:lnTo>
                            <a:pt x="769" y="453"/>
                          </a:lnTo>
                          <a:lnTo>
                            <a:pt x="697" y="491"/>
                          </a:lnTo>
                          <a:lnTo>
                            <a:pt x="613" y="508"/>
                          </a:lnTo>
                          <a:lnTo>
                            <a:pt x="546" y="504"/>
                          </a:lnTo>
                          <a:lnTo>
                            <a:pt x="528" y="496"/>
                          </a:lnTo>
                          <a:lnTo>
                            <a:pt x="520" y="475"/>
                          </a:lnTo>
                          <a:lnTo>
                            <a:pt x="559" y="475"/>
                          </a:lnTo>
                          <a:lnTo>
                            <a:pt x="600" y="487"/>
                          </a:lnTo>
                          <a:lnTo>
                            <a:pt x="699" y="491"/>
                          </a:lnTo>
                          <a:lnTo>
                            <a:pt x="769" y="454"/>
                          </a:lnTo>
                          <a:lnTo>
                            <a:pt x="773" y="374"/>
                          </a:lnTo>
                          <a:lnTo>
                            <a:pt x="777" y="320"/>
                          </a:lnTo>
                          <a:lnTo>
                            <a:pt x="781" y="266"/>
                          </a:lnTo>
                          <a:lnTo>
                            <a:pt x="773" y="174"/>
                          </a:lnTo>
                          <a:lnTo>
                            <a:pt x="751" y="141"/>
                          </a:lnTo>
                          <a:lnTo>
                            <a:pt x="689" y="100"/>
                          </a:lnTo>
                          <a:lnTo>
                            <a:pt x="709" y="104"/>
                          </a:lnTo>
                          <a:lnTo>
                            <a:pt x="773" y="133"/>
                          </a:lnTo>
                          <a:lnTo>
                            <a:pt x="747" y="75"/>
                          </a:lnTo>
                          <a:lnTo>
                            <a:pt x="726" y="45"/>
                          </a:lnTo>
                          <a:lnTo>
                            <a:pt x="709" y="25"/>
                          </a:lnTo>
                          <a:lnTo>
                            <a:pt x="63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6" name="Freeform 289"/>
                    <p:cNvSpPr>
                      <a:spLocks noChangeArrowheads="1"/>
                    </p:cNvSpPr>
                    <p:nvPr/>
                  </p:nvSpPr>
                  <p:spPr bwMode="auto">
                    <a:xfrm>
                      <a:off x="5040" y="1823"/>
                      <a:ext cx="46" cy="29"/>
                    </a:xfrm>
                    <a:custGeom>
                      <a:avLst/>
                      <a:gdLst>
                        <a:gd name="T0" fmla="*/ 0 w 198"/>
                        <a:gd name="T1" fmla="*/ 0 h 176"/>
                        <a:gd name="T2" fmla="*/ 0 w 198"/>
                        <a:gd name="T3" fmla="*/ 0 h 176"/>
                        <a:gd name="T4" fmla="*/ 0 w 198"/>
                        <a:gd name="T5" fmla="*/ 0 h 176"/>
                        <a:gd name="T6" fmla="*/ 0 w 198"/>
                        <a:gd name="T7" fmla="*/ 0 h 176"/>
                        <a:gd name="T8" fmla="*/ 0 w 198"/>
                        <a:gd name="T9" fmla="*/ 0 h 176"/>
                        <a:gd name="T10" fmla="*/ 0 w 198"/>
                        <a:gd name="T11" fmla="*/ 0 h 176"/>
                        <a:gd name="T12" fmla="*/ 0 w 198"/>
                        <a:gd name="T13" fmla="*/ 0 h 176"/>
                        <a:gd name="T14" fmla="*/ 0 w 198"/>
                        <a:gd name="T15" fmla="*/ 0 h 176"/>
                        <a:gd name="T16" fmla="*/ 0 w 198"/>
                        <a:gd name="T17" fmla="*/ 0 h 176"/>
                        <a:gd name="T18" fmla="*/ 0 w 198"/>
                        <a:gd name="T19" fmla="*/ 0 h 176"/>
                        <a:gd name="T20" fmla="*/ 0 w 198"/>
                        <a:gd name="T21" fmla="*/ 0 h 176"/>
                        <a:gd name="T22" fmla="*/ 0 w 198"/>
                        <a:gd name="T23" fmla="*/ 0 h 176"/>
                        <a:gd name="T24" fmla="*/ 0 w 198"/>
                        <a:gd name="T25" fmla="*/ 0 h 176"/>
                        <a:gd name="T26" fmla="*/ 0 w 198"/>
                        <a:gd name="T27" fmla="*/ 0 h 176"/>
                        <a:gd name="T28" fmla="*/ 0 w 198"/>
                        <a:gd name="T29" fmla="*/ 0 h 176"/>
                        <a:gd name="T30" fmla="*/ 0 w 198"/>
                        <a:gd name="T31" fmla="*/ 0 h 176"/>
                        <a:gd name="T32" fmla="*/ 0 w 198"/>
                        <a:gd name="T33" fmla="*/ 0 h 176"/>
                        <a:gd name="T34" fmla="*/ 0 w 198"/>
                        <a:gd name="T35" fmla="*/ 0 h 176"/>
                        <a:gd name="T36" fmla="*/ 0 w 198"/>
                        <a:gd name="T37" fmla="*/ 0 h 176"/>
                        <a:gd name="T38" fmla="*/ 0 w 198"/>
                        <a:gd name="T39" fmla="*/ 0 h 176"/>
                        <a:gd name="T40" fmla="*/ 0 w 198"/>
                        <a:gd name="T41" fmla="*/ 0 h 176"/>
                        <a:gd name="T42" fmla="*/ 0 w 198"/>
                        <a:gd name="T43" fmla="*/ 0 h 176"/>
                        <a:gd name="T44" fmla="*/ 0 w 198"/>
                        <a:gd name="T45" fmla="*/ 0 h 17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8"/>
                        <a:gd name="T70" fmla="*/ 0 h 176"/>
                        <a:gd name="T71" fmla="*/ 198 w 198"/>
                        <a:gd name="T72" fmla="*/ 176 h 17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8" h="176">
                          <a:moveTo>
                            <a:pt x="0" y="0"/>
                          </a:moveTo>
                          <a:lnTo>
                            <a:pt x="0" y="14"/>
                          </a:lnTo>
                          <a:lnTo>
                            <a:pt x="26" y="48"/>
                          </a:lnTo>
                          <a:lnTo>
                            <a:pt x="51" y="66"/>
                          </a:lnTo>
                          <a:lnTo>
                            <a:pt x="103" y="105"/>
                          </a:lnTo>
                          <a:lnTo>
                            <a:pt x="125" y="121"/>
                          </a:lnTo>
                          <a:lnTo>
                            <a:pt x="175" y="159"/>
                          </a:lnTo>
                          <a:lnTo>
                            <a:pt x="120" y="142"/>
                          </a:lnTo>
                          <a:lnTo>
                            <a:pt x="66" y="125"/>
                          </a:lnTo>
                          <a:lnTo>
                            <a:pt x="12" y="121"/>
                          </a:lnTo>
                          <a:lnTo>
                            <a:pt x="16" y="138"/>
                          </a:lnTo>
                          <a:lnTo>
                            <a:pt x="103" y="154"/>
                          </a:lnTo>
                          <a:lnTo>
                            <a:pt x="150" y="172"/>
                          </a:lnTo>
                          <a:lnTo>
                            <a:pt x="175" y="176"/>
                          </a:lnTo>
                          <a:lnTo>
                            <a:pt x="196" y="169"/>
                          </a:lnTo>
                          <a:lnTo>
                            <a:pt x="198" y="148"/>
                          </a:lnTo>
                          <a:lnTo>
                            <a:pt x="181" y="133"/>
                          </a:lnTo>
                          <a:lnTo>
                            <a:pt x="157" y="108"/>
                          </a:lnTo>
                          <a:lnTo>
                            <a:pt x="127" y="75"/>
                          </a:lnTo>
                          <a:lnTo>
                            <a:pt x="97" y="37"/>
                          </a:lnTo>
                          <a:lnTo>
                            <a:pt x="62" y="12"/>
                          </a:lnTo>
                          <a:lnTo>
                            <a:pt x="24" y="2"/>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7" name="Freeform 290"/>
                    <p:cNvSpPr>
                      <a:spLocks noChangeArrowheads="1"/>
                    </p:cNvSpPr>
                    <p:nvPr/>
                  </p:nvSpPr>
                  <p:spPr bwMode="auto">
                    <a:xfrm>
                      <a:off x="5044" y="1802"/>
                      <a:ext cx="43" cy="34"/>
                    </a:xfrm>
                    <a:custGeom>
                      <a:avLst/>
                      <a:gdLst>
                        <a:gd name="T0" fmla="*/ 0 w 180"/>
                        <a:gd name="T1" fmla="*/ 0 h 229"/>
                        <a:gd name="T2" fmla="*/ 0 w 180"/>
                        <a:gd name="T3" fmla="*/ 0 h 229"/>
                        <a:gd name="T4" fmla="*/ 0 w 180"/>
                        <a:gd name="T5" fmla="*/ 0 h 229"/>
                        <a:gd name="T6" fmla="*/ 0 w 180"/>
                        <a:gd name="T7" fmla="*/ 0 h 229"/>
                        <a:gd name="T8" fmla="*/ 0 w 180"/>
                        <a:gd name="T9" fmla="*/ 0 h 229"/>
                        <a:gd name="T10" fmla="*/ 0 w 180"/>
                        <a:gd name="T11" fmla="*/ 0 h 229"/>
                        <a:gd name="T12" fmla="*/ 0 w 180"/>
                        <a:gd name="T13" fmla="*/ 0 h 229"/>
                        <a:gd name="T14" fmla="*/ 0 w 180"/>
                        <a:gd name="T15" fmla="*/ 0 h 229"/>
                        <a:gd name="T16" fmla="*/ 0 w 180"/>
                        <a:gd name="T17" fmla="*/ 0 h 229"/>
                        <a:gd name="T18" fmla="*/ 0 w 180"/>
                        <a:gd name="T19" fmla="*/ 0 h 229"/>
                        <a:gd name="T20" fmla="*/ 0 w 180"/>
                        <a:gd name="T21" fmla="*/ 0 h 229"/>
                        <a:gd name="T22" fmla="*/ 0 w 180"/>
                        <a:gd name="T23" fmla="*/ 0 h 229"/>
                        <a:gd name="T24" fmla="*/ 0 w 180"/>
                        <a:gd name="T25" fmla="*/ 0 h 229"/>
                        <a:gd name="T26" fmla="*/ 0 w 180"/>
                        <a:gd name="T27" fmla="*/ 0 h 229"/>
                        <a:gd name="T28" fmla="*/ 0 w 180"/>
                        <a:gd name="T29" fmla="*/ 0 h 229"/>
                        <a:gd name="T30" fmla="*/ 0 w 180"/>
                        <a:gd name="T31" fmla="*/ 0 h 229"/>
                        <a:gd name="T32" fmla="*/ 0 w 180"/>
                        <a:gd name="T33" fmla="*/ 0 h 2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0"/>
                        <a:gd name="T52" fmla="*/ 0 h 229"/>
                        <a:gd name="T53" fmla="*/ 180 w 180"/>
                        <a:gd name="T54" fmla="*/ 229 h 2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0" h="229">
                          <a:moveTo>
                            <a:pt x="33" y="0"/>
                          </a:moveTo>
                          <a:lnTo>
                            <a:pt x="8" y="4"/>
                          </a:lnTo>
                          <a:lnTo>
                            <a:pt x="0" y="25"/>
                          </a:lnTo>
                          <a:lnTo>
                            <a:pt x="2" y="43"/>
                          </a:lnTo>
                          <a:lnTo>
                            <a:pt x="17" y="67"/>
                          </a:lnTo>
                          <a:lnTo>
                            <a:pt x="37" y="74"/>
                          </a:lnTo>
                          <a:lnTo>
                            <a:pt x="77" y="99"/>
                          </a:lnTo>
                          <a:lnTo>
                            <a:pt x="115" y="130"/>
                          </a:lnTo>
                          <a:lnTo>
                            <a:pt x="142" y="172"/>
                          </a:lnTo>
                          <a:lnTo>
                            <a:pt x="172" y="216"/>
                          </a:lnTo>
                          <a:lnTo>
                            <a:pt x="180" y="229"/>
                          </a:lnTo>
                          <a:lnTo>
                            <a:pt x="172" y="178"/>
                          </a:lnTo>
                          <a:lnTo>
                            <a:pt x="165" y="132"/>
                          </a:lnTo>
                          <a:lnTo>
                            <a:pt x="151" y="93"/>
                          </a:lnTo>
                          <a:lnTo>
                            <a:pt x="126" y="56"/>
                          </a:lnTo>
                          <a:lnTo>
                            <a:pt x="60" y="6"/>
                          </a:lnTo>
                          <a:lnTo>
                            <a:pt x="33"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8" name="Freeform 291"/>
                    <p:cNvSpPr>
                      <a:spLocks noChangeArrowheads="1"/>
                    </p:cNvSpPr>
                    <p:nvPr/>
                  </p:nvSpPr>
                  <p:spPr bwMode="auto">
                    <a:xfrm>
                      <a:off x="5037" y="1768"/>
                      <a:ext cx="43" cy="21"/>
                    </a:xfrm>
                    <a:custGeom>
                      <a:avLst/>
                      <a:gdLst>
                        <a:gd name="T0" fmla="*/ 0 w 193"/>
                        <a:gd name="T1" fmla="*/ 0 h 133"/>
                        <a:gd name="T2" fmla="*/ 0 w 193"/>
                        <a:gd name="T3" fmla="*/ 0 h 133"/>
                        <a:gd name="T4" fmla="*/ 0 w 193"/>
                        <a:gd name="T5" fmla="*/ 0 h 133"/>
                        <a:gd name="T6" fmla="*/ 0 w 193"/>
                        <a:gd name="T7" fmla="*/ 0 h 133"/>
                        <a:gd name="T8" fmla="*/ 0 w 193"/>
                        <a:gd name="T9" fmla="*/ 0 h 133"/>
                        <a:gd name="T10" fmla="*/ 0 w 193"/>
                        <a:gd name="T11" fmla="*/ 0 h 133"/>
                        <a:gd name="T12" fmla="*/ 0 w 193"/>
                        <a:gd name="T13" fmla="*/ 0 h 133"/>
                        <a:gd name="T14" fmla="*/ 0 w 193"/>
                        <a:gd name="T15" fmla="*/ 0 h 133"/>
                        <a:gd name="T16" fmla="*/ 0 w 193"/>
                        <a:gd name="T17" fmla="*/ 0 h 133"/>
                        <a:gd name="T18" fmla="*/ 0 w 193"/>
                        <a:gd name="T19" fmla="*/ 0 h 13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3"/>
                        <a:gd name="T31" fmla="*/ 0 h 133"/>
                        <a:gd name="T32" fmla="*/ 193 w 193"/>
                        <a:gd name="T33" fmla="*/ 133 h 13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3" h="133">
                          <a:moveTo>
                            <a:pt x="0" y="133"/>
                          </a:moveTo>
                          <a:lnTo>
                            <a:pt x="34" y="104"/>
                          </a:lnTo>
                          <a:lnTo>
                            <a:pt x="88" y="83"/>
                          </a:lnTo>
                          <a:lnTo>
                            <a:pt x="125" y="74"/>
                          </a:lnTo>
                          <a:lnTo>
                            <a:pt x="193" y="0"/>
                          </a:lnTo>
                          <a:lnTo>
                            <a:pt x="142" y="29"/>
                          </a:lnTo>
                          <a:lnTo>
                            <a:pt x="96" y="49"/>
                          </a:lnTo>
                          <a:lnTo>
                            <a:pt x="63" y="66"/>
                          </a:lnTo>
                          <a:lnTo>
                            <a:pt x="46" y="83"/>
                          </a:lnTo>
                          <a:lnTo>
                            <a:pt x="0" y="13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79" name="Freeform 292"/>
                    <p:cNvSpPr>
                      <a:spLocks noChangeArrowheads="1"/>
                    </p:cNvSpPr>
                    <p:nvPr/>
                  </p:nvSpPr>
                  <p:spPr bwMode="auto">
                    <a:xfrm>
                      <a:off x="5001" y="1804"/>
                      <a:ext cx="27" cy="53"/>
                    </a:xfrm>
                    <a:custGeom>
                      <a:avLst/>
                      <a:gdLst>
                        <a:gd name="T0" fmla="*/ 0 w 109"/>
                        <a:gd name="T1" fmla="*/ 0 h 342"/>
                        <a:gd name="T2" fmla="*/ 0 w 109"/>
                        <a:gd name="T3" fmla="*/ 0 h 342"/>
                        <a:gd name="T4" fmla="*/ 0 w 109"/>
                        <a:gd name="T5" fmla="*/ 0 h 342"/>
                        <a:gd name="T6" fmla="*/ 0 w 109"/>
                        <a:gd name="T7" fmla="*/ 0 h 342"/>
                        <a:gd name="T8" fmla="*/ 0 w 109"/>
                        <a:gd name="T9" fmla="*/ 0 h 342"/>
                        <a:gd name="T10" fmla="*/ 0 w 109"/>
                        <a:gd name="T11" fmla="*/ 0 h 342"/>
                        <a:gd name="T12" fmla="*/ 0 w 109"/>
                        <a:gd name="T13" fmla="*/ 0 h 342"/>
                        <a:gd name="T14" fmla="*/ 0 w 109"/>
                        <a:gd name="T15" fmla="*/ 0 h 342"/>
                        <a:gd name="T16" fmla="*/ 0 w 109"/>
                        <a:gd name="T17" fmla="*/ 0 h 342"/>
                        <a:gd name="T18" fmla="*/ 0 w 109"/>
                        <a:gd name="T19" fmla="*/ 0 h 342"/>
                        <a:gd name="T20" fmla="*/ 0 w 109"/>
                        <a:gd name="T21" fmla="*/ 0 h 342"/>
                        <a:gd name="T22" fmla="*/ 0 w 109"/>
                        <a:gd name="T23" fmla="*/ 0 h 342"/>
                        <a:gd name="T24" fmla="*/ 0 w 109"/>
                        <a:gd name="T25" fmla="*/ 0 h 342"/>
                        <a:gd name="T26" fmla="*/ 0 w 109"/>
                        <a:gd name="T27" fmla="*/ 0 h 342"/>
                        <a:gd name="T28" fmla="*/ 0 w 109"/>
                        <a:gd name="T29" fmla="*/ 0 h 342"/>
                        <a:gd name="T30" fmla="*/ 0 w 109"/>
                        <a:gd name="T31" fmla="*/ 0 h 342"/>
                        <a:gd name="T32" fmla="*/ 0 w 109"/>
                        <a:gd name="T33" fmla="*/ 0 h 342"/>
                        <a:gd name="T34" fmla="*/ 0 w 109"/>
                        <a:gd name="T35" fmla="*/ 0 h 342"/>
                        <a:gd name="T36" fmla="*/ 0 w 109"/>
                        <a:gd name="T37" fmla="*/ 0 h 3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342"/>
                        <a:gd name="T59" fmla="*/ 109 w 109"/>
                        <a:gd name="T60" fmla="*/ 342 h 3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342">
                          <a:moveTo>
                            <a:pt x="0" y="342"/>
                          </a:moveTo>
                          <a:lnTo>
                            <a:pt x="54" y="342"/>
                          </a:lnTo>
                          <a:lnTo>
                            <a:pt x="72" y="338"/>
                          </a:lnTo>
                          <a:lnTo>
                            <a:pt x="72" y="325"/>
                          </a:lnTo>
                          <a:lnTo>
                            <a:pt x="84" y="313"/>
                          </a:lnTo>
                          <a:lnTo>
                            <a:pt x="101" y="300"/>
                          </a:lnTo>
                          <a:lnTo>
                            <a:pt x="93" y="287"/>
                          </a:lnTo>
                          <a:lnTo>
                            <a:pt x="93" y="270"/>
                          </a:lnTo>
                          <a:lnTo>
                            <a:pt x="105" y="249"/>
                          </a:lnTo>
                          <a:lnTo>
                            <a:pt x="105" y="228"/>
                          </a:lnTo>
                          <a:lnTo>
                            <a:pt x="97" y="203"/>
                          </a:lnTo>
                          <a:lnTo>
                            <a:pt x="97" y="149"/>
                          </a:lnTo>
                          <a:lnTo>
                            <a:pt x="109" y="100"/>
                          </a:lnTo>
                          <a:lnTo>
                            <a:pt x="105" y="62"/>
                          </a:lnTo>
                          <a:lnTo>
                            <a:pt x="105" y="0"/>
                          </a:lnTo>
                          <a:lnTo>
                            <a:pt x="72" y="95"/>
                          </a:lnTo>
                          <a:lnTo>
                            <a:pt x="42" y="183"/>
                          </a:lnTo>
                          <a:lnTo>
                            <a:pt x="21" y="278"/>
                          </a:lnTo>
                          <a:lnTo>
                            <a:pt x="0" y="342"/>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80" name="Freeform 293"/>
                    <p:cNvSpPr>
                      <a:spLocks noChangeArrowheads="1"/>
                    </p:cNvSpPr>
                    <p:nvPr/>
                  </p:nvSpPr>
                  <p:spPr bwMode="auto">
                    <a:xfrm>
                      <a:off x="5040" y="1862"/>
                      <a:ext cx="46" cy="8"/>
                    </a:xfrm>
                    <a:custGeom>
                      <a:avLst/>
                      <a:gdLst>
                        <a:gd name="T0" fmla="*/ 0 w 194"/>
                        <a:gd name="T1" fmla="*/ 0 h 66"/>
                        <a:gd name="T2" fmla="*/ 0 w 194"/>
                        <a:gd name="T3" fmla="*/ 0 h 66"/>
                        <a:gd name="T4" fmla="*/ 0 w 194"/>
                        <a:gd name="T5" fmla="*/ 0 h 66"/>
                        <a:gd name="T6" fmla="*/ 0 w 194"/>
                        <a:gd name="T7" fmla="*/ 0 h 66"/>
                        <a:gd name="T8" fmla="*/ 0 w 194"/>
                        <a:gd name="T9" fmla="*/ 0 h 66"/>
                        <a:gd name="T10" fmla="*/ 0 w 194"/>
                        <a:gd name="T11" fmla="*/ 0 h 66"/>
                        <a:gd name="T12" fmla="*/ 0 w 194"/>
                        <a:gd name="T13" fmla="*/ 0 h 66"/>
                        <a:gd name="T14" fmla="*/ 0 w 194"/>
                        <a:gd name="T15" fmla="*/ 0 h 66"/>
                        <a:gd name="T16" fmla="*/ 0 w 194"/>
                        <a:gd name="T17" fmla="*/ 0 h 66"/>
                        <a:gd name="T18" fmla="*/ 0 w 194"/>
                        <a:gd name="T19" fmla="*/ 0 h 66"/>
                        <a:gd name="T20" fmla="*/ 0 w 194"/>
                        <a:gd name="T21" fmla="*/ 0 h 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4"/>
                        <a:gd name="T34" fmla="*/ 0 h 66"/>
                        <a:gd name="T35" fmla="*/ 194 w 194"/>
                        <a:gd name="T36" fmla="*/ 66 h 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4" h="66">
                          <a:moveTo>
                            <a:pt x="156" y="32"/>
                          </a:moveTo>
                          <a:lnTo>
                            <a:pt x="112" y="13"/>
                          </a:lnTo>
                          <a:lnTo>
                            <a:pt x="74" y="3"/>
                          </a:lnTo>
                          <a:lnTo>
                            <a:pt x="22" y="0"/>
                          </a:lnTo>
                          <a:lnTo>
                            <a:pt x="0" y="4"/>
                          </a:lnTo>
                          <a:lnTo>
                            <a:pt x="9" y="25"/>
                          </a:lnTo>
                          <a:lnTo>
                            <a:pt x="30" y="41"/>
                          </a:lnTo>
                          <a:lnTo>
                            <a:pt x="76" y="54"/>
                          </a:lnTo>
                          <a:lnTo>
                            <a:pt x="148" y="66"/>
                          </a:lnTo>
                          <a:lnTo>
                            <a:pt x="194" y="62"/>
                          </a:lnTo>
                          <a:lnTo>
                            <a:pt x="156" y="32"/>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81" name="Freeform 294"/>
                    <p:cNvSpPr>
                      <a:spLocks noChangeArrowheads="1"/>
                    </p:cNvSpPr>
                    <p:nvPr/>
                  </p:nvSpPr>
                  <p:spPr bwMode="auto">
                    <a:xfrm>
                      <a:off x="5001" y="1868"/>
                      <a:ext cx="30" cy="21"/>
                    </a:xfrm>
                    <a:custGeom>
                      <a:avLst/>
                      <a:gdLst>
                        <a:gd name="T0" fmla="*/ 0 w 118"/>
                        <a:gd name="T1" fmla="*/ 0 h 144"/>
                        <a:gd name="T2" fmla="*/ 0 w 118"/>
                        <a:gd name="T3" fmla="*/ 0 h 144"/>
                        <a:gd name="T4" fmla="*/ 0 w 118"/>
                        <a:gd name="T5" fmla="*/ 0 h 144"/>
                        <a:gd name="T6" fmla="*/ 0 w 118"/>
                        <a:gd name="T7" fmla="*/ 0 h 144"/>
                        <a:gd name="T8" fmla="*/ 0 w 118"/>
                        <a:gd name="T9" fmla="*/ 0 h 144"/>
                        <a:gd name="T10" fmla="*/ 0 w 118"/>
                        <a:gd name="T11" fmla="*/ 0 h 144"/>
                        <a:gd name="T12" fmla="*/ 0 w 118"/>
                        <a:gd name="T13" fmla="*/ 0 h 144"/>
                        <a:gd name="T14" fmla="*/ 0 w 118"/>
                        <a:gd name="T15" fmla="*/ 0 h 144"/>
                        <a:gd name="T16" fmla="*/ 0 w 118"/>
                        <a:gd name="T17" fmla="*/ 0 h 144"/>
                        <a:gd name="T18" fmla="*/ 0 w 118"/>
                        <a:gd name="T19" fmla="*/ 0 h 144"/>
                        <a:gd name="T20" fmla="*/ 0 w 118"/>
                        <a:gd name="T21" fmla="*/ 0 h 144"/>
                        <a:gd name="T22" fmla="*/ 0 w 118"/>
                        <a:gd name="T23" fmla="*/ 0 h 144"/>
                        <a:gd name="T24" fmla="*/ 0 w 118"/>
                        <a:gd name="T25" fmla="*/ 0 h 1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8"/>
                        <a:gd name="T40" fmla="*/ 0 h 144"/>
                        <a:gd name="T41" fmla="*/ 118 w 118"/>
                        <a:gd name="T42" fmla="*/ 144 h 1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8" h="144">
                          <a:moveTo>
                            <a:pt x="54" y="40"/>
                          </a:moveTo>
                          <a:lnTo>
                            <a:pt x="40" y="9"/>
                          </a:lnTo>
                          <a:lnTo>
                            <a:pt x="17" y="0"/>
                          </a:lnTo>
                          <a:lnTo>
                            <a:pt x="2" y="7"/>
                          </a:lnTo>
                          <a:lnTo>
                            <a:pt x="0" y="23"/>
                          </a:lnTo>
                          <a:lnTo>
                            <a:pt x="10" y="52"/>
                          </a:lnTo>
                          <a:lnTo>
                            <a:pt x="27" y="77"/>
                          </a:lnTo>
                          <a:lnTo>
                            <a:pt x="48" y="100"/>
                          </a:lnTo>
                          <a:lnTo>
                            <a:pt x="76" y="124"/>
                          </a:lnTo>
                          <a:lnTo>
                            <a:pt x="118" y="144"/>
                          </a:lnTo>
                          <a:lnTo>
                            <a:pt x="80" y="102"/>
                          </a:lnTo>
                          <a:lnTo>
                            <a:pt x="68" y="73"/>
                          </a:lnTo>
                          <a:lnTo>
                            <a:pt x="54" y="4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82" name="Freeform 295"/>
                    <p:cNvSpPr>
                      <a:spLocks noChangeArrowheads="1"/>
                    </p:cNvSpPr>
                    <p:nvPr/>
                  </p:nvSpPr>
                  <p:spPr bwMode="auto">
                    <a:xfrm>
                      <a:off x="5047" y="1749"/>
                      <a:ext cx="66" cy="26"/>
                    </a:xfrm>
                    <a:custGeom>
                      <a:avLst/>
                      <a:gdLst>
                        <a:gd name="T0" fmla="*/ 0 w 279"/>
                        <a:gd name="T1" fmla="*/ 0 h 173"/>
                        <a:gd name="T2" fmla="*/ 0 w 279"/>
                        <a:gd name="T3" fmla="*/ 0 h 173"/>
                        <a:gd name="T4" fmla="*/ 0 w 279"/>
                        <a:gd name="T5" fmla="*/ 0 h 173"/>
                        <a:gd name="T6" fmla="*/ 0 w 279"/>
                        <a:gd name="T7" fmla="*/ 0 h 173"/>
                        <a:gd name="T8" fmla="*/ 0 w 279"/>
                        <a:gd name="T9" fmla="*/ 0 h 173"/>
                        <a:gd name="T10" fmla="*/ 0 w 279"/>
                        <a:gd name="T11" fmla="*/ 0 h 173"/>
                        <a:gd name="T12" fmla="*/ 0 w 279"/>
                        <a:gd name="T13" fmla="*/ 0 h 173"/>
                        <a:gd name="T14" fmla="*/ 0 w 279"/>
                        <a:gd name="T15" fmla="*/ 0 h 173"/>
                        <a:gd name="T16" fmla="*/ 0 w 279"/>
                        <a:gd name="T17" fmla="*/ 0 h 173"/>
                        <a:gd name="T18" fmla="*/ 0 w 279"/>
                        <a:gd name="T19" fmla="*/ 0 h 173"/>
                        <a:gd name="T20" fmla="*/ 0 w 279"/>
                        <a:gd name="T21" fmla="*/ 0 h 173"/>
                        <a:gd name="T22" fmla="*/ 0 w 279"/>
                        <a:gd name="T23" fmla="*/ 0 h 1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9"/>
                        <a:gd name="T37" fmla="*/ 0 h 173"/>
                        <a:gd name="T38" fmla="*/ 279 w 279"/>
                        <a:gd name="T39" fmla="*/ 173 h 17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9" h="173">
                          <a:moveTo>
                            <a:pt x="0" y="173"/>
                          </a:moveTo>
                          <a:lnTo>
                            <a:pt x="9" y="102"/>
                          </a:lnTo>
                          <a:lnTo>
                            <a:pt x="67" y="77"/>
                          </a:lnTo>
                          <a:lnTo>
                            <a:pt x="147" y="46"/>
                          </a:lnTo>
                          <a:lnTo>
                            <a:pt x="203" y="23"/>
                          </a:lnTo>
                          <a:lnTo>
                            <a:pt x="258" y="0"/>
                          </a:lnTo>
                          <a:lnTo>
                            <a:pt x="279" y="50"/>
                          </a:lnTo>
                          <a:lnTo>
                            <a:pt x="229" y="79"/>
                          </a:lnTo>
                          <a:lnTo>
                            <a:pt x="168" y="100"/>
                          </a:lnTo>
                          <a:lnTo>
                            <a:pt x="122" y="113"/>
                          </a:lnTo>
                          <a:lnTo>
                            <a:pt x="65" y="144"/>
                          </a:lnTo>
                          <a:lnTo>
                            <a:pt x="0" y="17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6464" name="Group 296"/>
                  <p:cNvGrpSpPr>
                    <a:grpSpLocks/>
                  </p:cNvGrpSpPr>
                  <p:nvPr/>
                </p:nvGrpSpPr>
                <p:grpSpPr bwMode="auto">
                  <a:xfrm>
                    <a:off x="5051" y="1876"/>
                    <a:ext cx="133" cy="118"/>
                    <a:chOff x="5051" y="1876"/>
                    <a:chExt cx="133" cy="118"/>
                  </a:xfrm>
                </p:grpSpPr>
                <p:sp>
                  <p:nvSpPr>
                    <p:cNvPr id="16467" name="Freeform 297"/>
                    <p:cNvSpPr>
                      <a:spLocks noChangeArrowheads="1"/>
                    </p:cNvSpPr>
                    <p:nvPr/>
                  </p:nvSpPr>
                  <p:spPr bwMode="auto">
                    <a:xfrm>
                      <a:off x="5051" y="1876"/>
                      <a:ext cx="134" cy="119"/>
                    </a:xfrm>
                    <a:custGeom>
                      <a:avLst/>
                      <a:gdLst>
                        <a:gd name="T0" fmla="*/ 0 w 575"/>
                        <a:gd name="T1" fmla="*/ 0 h 770"/>
                        <a:gd name="T2" fmla="*/ 0 w 575"/>
                        <a:gd name="T3" fmla="*/ 0 h 770"/>
                        <a:gd name="T4" fmla="*/ 0 w 575"/>
                        <a:gd name="T5" fmla="*/ 0 h 770"/>
                        <a:gd name="T6" fmla="*/ 0 w 575"/>
                        <a:gd name="T7" fmla="*/ 0 h 770"/>
                        <a:gd name="T8" fmla="*/ 0 w 575"/>
                        <a:gd name="T9" fmla="*/ 0 h 770"/>
                        <a:gd name="T10" fmla="*/ 0 w 575"/>
                        <a:gd name="T11" fmla="*/ 0 h 770"/>
                        <a:gd name="T12" fmla="*/ 0 w 575"/>
                        <a:gd name="T13" fmla="*/ 0 h 770"/>
                        <a:gd name="T14" fmla="*/ 0 w 575"/>
                        <a:gd name="T15" fmla="*/ 0 h 770"/>
                        <a:gd name="T16" fmla="*/ 0 w 575"/>
                        <a:gd name="T17" fmla="*/ 0 h 770"/>
                        <a:gd name="T18" fmla="*/ 0 w 575"/>
                        <a:gd name="T19" fmla="*/ 0 h 770"/>
                        <a:gd name="T20" fmla="*/ 0 w 575"/>
                        <a:gd name="T21" fmla="*/ 0 h 770"/>
                        <a:gd name="T22" fmla="*/ 0 w 575"/>
                        <a:gd name="T23" fmla="*/ 0 h 770"/>
                        <a:gd name="T24" fmla="*/ 0 w 575"/>
                        <a:gd name="T25" fmla="*/ 0 h 770"/>
                        <a:gd name="T26" fmla="*/ 0 w 575"/>
                        <a:gd name="T27" fmla="*/ 0 h 770"/>
                        <a:gd name="T28" fmla="*/ 0 w 575"/>
                        <a:gd name="T29" fmla="*/ 0 h 770"/>
                        <a:gd name="T30" fmla="*/ 0 w 575"/>
                        <a:gd name="T31" fmla="*/ 0 h 770"/>
                        <a:gd name="T32" fmla="*/ 0 w 575"/>
                        <a:gd name="T33" fmla="*/ 0 h 770"/>
                        <a:gd name="T34" fmla="*/ 0 w 575"/>
                        <a:gd name="T35" fmla="*/ 0 h 770"/>
                        <a:gd name="T36" fmla="*/ 0 w 575"/>
                        <a:gd name="T37" fmla="*/ 0 h 770"/>
                        <a:gd name="T38" fmla="*/ 0 w 575"/>
                        <a:gd name="T39" fmla="*/ 0 h 770"/>
                        <a:gd name="T40" fmla="*/ 0 w 575"/>
                        <a:gd name="T41" fmla="*/ 0 h 770"/>
                        <a:gd name="T42" fmla="*/ 0 w 575"/>
                        <a:gd name="T43" fmla="*/ 0 h 770"/>
                        <a:gd name="T44" fmla="*/ 0 w 575"/>
                        <a:gd name="T45" fmla="*/ 0 h 770"/>
                        <a:gd name="T46" fmla="*/ 0 w 575"/>
                        <a:gd name="T47" fmla="*/ 0 h 7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75"/>
                        <a:gd name="T73" fmla="*/ 0 h 770"/>
                        <a:gd name="T74" fmla="*/ 575 w 575"/>
                        <a:gd name="T75" fmla="*/ 770 h 77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75" h="770">
                          <a:moveTo>
                            <a:pt x="256" y="113"/>
                          </a:moveTo>
                          <a:lnTo>
                            <a:pt x="361" y="104"/>
                          </a:lnTo>
                          <a:lnTo>
                            <a:pt x="425" y="88"/>
                          </a:lnTo>
                          <a:lnTo>
                            <a:pt x="445" y="59"/>
                          </a:lnTo>
                          <a:lnTo>
                            <a:pt x="445" y="34"/>
                          </a:lnTo>
                          <a:lnTo>
                            <a:pt x="462" y="13"/>
                          </a:lnTo>
                          <a:lnTo>
                            <a:pt x="520" y="0"/>
                          </a:lnTo>
                          <a:lnTo>
                            <a:pt x="575" y="4"/>
                          </a:lnTo>
                          <a:lnTo>
                            <a:pt x="508" y="599"/>
                          </a:lnTo>
                          <a:lnTo>
                            <a:pt x="462" y="654"/>
                          </a:lnTo>
                          <a:lnTo>
                            <a:pt x="403" y="708"/>
                          </a:lnTo>
                          <a:lnTo>
                            <a:pt x="320" y="750"/>
                          </a:lnTo>
                          <a:lnTo>
                            <a:pt x="223" y="762"/>
                          </a:lnTo>
                          <a:lnTo>
                            <a:pt x="93" y="770"/>
                          </a:lnTo>
                          <a:lnTo>
                            <a:pt x="17" y="758"/>
                          </a:lnTo>
                          <a:lnTo>
                            <a:pt x="0" y="716"/>
                          </a:lnTo>
                          <a:lnTo>
                            <a:pt x="9" y="662"/>
                          </a:lnTo>
                          <a:lnTo>
                            <a:pt x="63" y="495"/>
                          </a:lnTo>
                          <a:lnTo>
                            <a:pt x="109" y="329"/>
                          </a:lnTo>
                          <a:lnTo>
                            <a:pt x="130" y="204"/>
                          </a:lnTo>
                          <a:lnTo>
                            <a:pt x="130" y="171"/>
                          </a:lnTo>
                          <a:lnTo>
                            <a:pt x="159" y="125"/>
                          </a:lnTo>
                          <a:lnTo>
                            <a:pt x="194" y="113"/>
                          </a:lnTo>
                          <a:lnTo>
                            <a:pt x="256" y="113"/>
                          </a:lnTo>
                          <a:close/>
                        </a:path>
                      </a:pathLst>
                    </a:custGeom>
                    <a:solidFill>
                      <a:srgbClr val="404040"/>
                    </a:solidFill>
                    <a:ln w="1440">
                      <a:solidFill>
                        <a:srgbClr val="000000"/>
                      </a:solidFill>
                      <a:round/>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68" name="Freeform 298"/>
                    <p:cNvSpPr>
                      <a:spLocks noChangeArrowheads="1"/>
                    </p:cNvSpPr>
                    <p:nvPr/>
                  </p:nvSpPr>
                  <p:spPr bwMode="auto">
                    <a:xfrm>
                      <a:off x="5067" y="1881"/>
                      <a:ext cx="118" cy="108"/>
                    </a:xfrm>
                    <a:custGeom>
                      <a:avLst/>
                      <a:gdLst>
                        <a:gd name="T0" fmla="*/ 0 w 496"/>
                        <a:gd name="T1" fmla="*/ 0 h 708"/>
                        <a:gd name="T2" fmla="*/ 0 w 496"/>
                        <a:gd name="T3" fmla="*/ 0 h 708"/>
                        <a:gd name="T4" fmla="*/ 0 w 496"/>
                        <a:gd name="T5" fmla="*/ 0 h 708"/>
                        <a:gd name="T6" fmla="*/ 0 w 496"/>
                        <a:gd name="T7" fmla="*/ 0 h 708"/>
                        <a:gd name="T8" fmla="*/ 0 w 496"/>
                        <a:gd name="T9" fmla="*/ 0 h 708"/>
                        <a:gd name="T10" fmla="*/ 0 w 496"/>
                        <a:gd name="T11" fmla="*/ 0 h 708"/>
                        <a:gd name="T12" fmla="*/ 0 w 496"/>
                        <a:gd name="T13" fmla="*/ 0 h 708"/>
                        <a:gd name="T14" fmla="*/ 0 w 496"/>
                        <a:gd name="T15" fmla="*/ 0 h 708"/>
                        <a:gd name="T16" fmla="*/ 0 w 496"/>
                        <a:gd name="T17" fmla="*/ 0 h 708"/>
                        <a:gd name="T18" fmla="*/ 0 w 496"/>
                        <a:gd name="T19" fmla="*/ 0 h 708"/>
                        <a:gd name="T20" fmla="*/ 0 w 496"/>
                        <a:gd name="T21" fmla="*/ 0 h 708"/>
                        <a:gd name="T22" fmla="*/ 0 w 496"/>
                        <a:gd name="T23" fmla="*/ 0 h 708"/>
                        <a:gd name="T24" fmla="*/ 0 w 496"/>
                        <a:gd name="T25" fmla="*/ 0 h 708"/>
                        <a:gd name="T26" fmla="*/ 0 w 496"/>
                        <a:gd name="T27" fmla="*/ 0 h 708"/>
                        <a:gd name="T28" fmla="*/ 0 w 496"/>
                        <a:gd name="T29" fmla="*/ 0 h 708"/>
                        <a:gd name="T30" fmla="*/ 0 w 496"/>
                        <a:gd name="T31" fmla="*/ 0 h 708"/>
                        <a:gd name="T32" fmla="*/ 0 w 496"/>
                        <a:gd name="T33" fmla="*/ 0 h 708"/>
                        <a:gd name="T34" fmla="*/ 0 w 496"/>
                        <a:gd name="T35" fmla="*/ 0 h 708"/>
                        <a:gd name="T36" fmla="*/ 0 w 496"/>
                        <a:gd name="T37" fmla="*/ 0 h 708"/>
                        <a:gd name="T38" fmla="*/ 0 w 496"/>
                        <a:gd name="T39" fmla="*/ 0 h 708"/>
                        <a:gd name="T40" fmla="*/ 0 w 496"/>
                        <a:gd name="T41" fmla="*/ 0 h 7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6"/>
                        <a:gd name="T64" fmla="*/ 0 h 708"/>
                        <a:gd name="T65" fmla="*/ 496 w 496"/>
                        <a:gd name="T66" fmla="*/ 708 h 7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6" h="708">
                          <a:moveTo>
                            <a:pt x="172" y="141"/>
                          </a:moveTo>
                          <a:lnTo>
                            <a:pt x="265" y="137"/>
                          </a:lnTo>
                          <a:lnTo>
                            <a:pt x="362" y="120"/>
                          </a:lnTo>
                          <a:lnTo>
                            <a:pt x="420" y="91"/>
                          </a:lnTo>
                          <a:lnTo>
                            <a:pt x="453" y="66"/>
                          </a:lnTo>
                          <a:lnTo>
                            <a:pt x="496" y="0"/>
                          </a:lnTo>
                          <a:lnTo>
                            <a:pt x="433" y="544"/>
                          </a:lnTo>
                          <a:lnTo>
                            <a:pt x="391" y="594"/>
                          </a:lnTo>
                          <a:lnTo>
                            <a:pt x="344" y="641"/>
                          </a:lnTo>
                          <a:lnTo>
                            <a:pt x="286" y="674"/>
                          </a:lnTo>
                          <a:lnTo>
                            <a:pt x="235" y="691"/>
                          </a:lnTo>
                          <a:lnTo>
                            <a:pt x="172" y="699"/>
                          </a:lnTo>
                          <a:lnTo>
                            <a:pt x="113" y="708"/>
                          </a:lnTo>
                          <a:lnTo>
                            <a:pt x="47" y="708"/>
                          </a:lnTo>
                          <a:lnTo>
                            <a:pt x="17" y="699"/>
                          </a:lnTo>
                          <a:lnTo>
                            <a:pt x="0" y="674"/>
                          </a:lnTo>
                          <a:lnTo>
                            <a:pt x="8" y="633"/>
                          </a:lnTo>
                          <a:lnTo>
                            <a:pt x="51" y="536"/>
                          </a:lnTo>
                          <a:lnTo>
                            <a:pt x="122" y="212"/>
                          </a:lnTo>
                          <a:lnTo>
                            <a:pt x="135" y="166"/>
                          </a:lnTo>
                          <a:lnTo>
                            <a:pt x="172" y="141"/>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sp>
                <p:nvSpPr>
                  <p:cNvPr id="16465" name="Freeform 299"/>
                  <p:cNvSpPr>
                    <a:spLocks noChangeArrowheads="1"/>
                  </p:cNvSpPr>
                  <p:nvPr/>
                </p:nvSpPr>
                <p:spPr bwMode="auto">
                  <a:xfrm>
                    <a:off x="4845" y="2011"/>
                    <a:ext cx="10" cy="100"/>
                  </a:xfrm>
                  <a:custGeom>
                    <a:avLst/>
                    <a:gdLst>
                      <a:gd name="T0" fmla="*/ 0 w 43"/>
                      <a:gd name="T1" fmla="*/ 0 h 650"/>
                      <a:gd name="T2" fmla="*/ 0 w 43"/>
                      <a:gd name="T3" fmla="*/ 0 h 650"/>
                      <a:gd name="T4" fmla="*/ 0 w 43"/>
                      <a:gd name="T5" fmla="*/ 0 h 650"/>
                      <a:gd name="T6" fmla="*/ 0 w 43"/>
                      <a:gd name="T7" fmla="*/ 0 h 650"/>
                      <a:gd name="T8" fmla="*/ 0 w 43"/>
                      <a:gd name="T9" fmla="*/ 0 h 650"/>
                      <a:gd name="T10" fmla="*/ 0 w 43"/>
                      <a:gd name="T11" fmla="*/ 0 h 650"/>
                      <a:gd name="T12" fmla="*/ 0 w 43"/>
                      <a:gd name="T13" fmla="*/ 0 h 650"/>
                      <a:gd name="T14" fmla="*/ 0 w 43"/>
                      <a:gd name="T15" fmla="*/ 0 h 650"/>
                      <a:gd name="T16" fmla="*/ 0 w 43"/>
                      <a:gd name="T17" fmla="*/ 0 h 650"/>
                      <a:gd name="T18" fmla="*/ 0 w 43"/>
                      <a:gd name="T19" fmla="*/ 0 h 650"/>
                      <a:gd name="T20" fmla="*/ 0 w 43"/>
                      <a:gd name="T21" fmla="*/ 0 h 650"/>
                      <a:gd name="T22" fmla="*/ 0 w 43"/>
                      <a:gd name="T23" fmla="*/ 0 h 650"/>
                      <a:gd name="T24" fmla="*/ 0 w 43"/>
                      <a:gd name="T25" fmla="*/ 0 h 650"/>
                      <a:gd name="T26" fmla="*/ 0 w 43"/>
                      <a:gd name="T27" fmla="*/ 0 h 650"/>
                      <a:gd name="T28" fmla="*/ 0 w 43"/>
                      <a:gd name="T29" fmla="*/ 0 h 6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3"/>
                      <a:gd name="T46" fmla="*/ 0 h 650"/>
                      <a:gd name="T47" fmla="*/ 43 w 43"/>
                      <a:gd name="T48" fmla="*/ 650 h 6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3" h="650">
                        <a:moveTo>
                          <a:pt x="14" y="0"/>
                        </a:moveTo>
                        <a:lnTo>
                          <a:pt x="0" y="33"/>
                        </a:lnTo>
                        <a:lnTo>
                          <a:pt x="16" y="58"/>
                        </a:lnTo>
                        <a:lnTo>
                          <a:pt x="29" y="112"/>
                        </a:lnTo>
                        <a:lnTo>
                          <a:pt x="12" y="163"/>
                        </a:lnTo>
                        <a:lnTo>
                          <a:pt x="21" y="453"/>
                        </a:lnTo>
                        <a:lnTo>
                          <a:pt x="21" y="641"/>
                        </a:lnTo>
                        <a:lnTo>
                          <a:pt x="43" y="650"/>
                        </a:lnTo>
                        <a:lnTo>
                          <a:pt x="41" y="263"/>
                        </a:lnTo>
                        <a:lnTo>
                          <a:pt x="21" y="170"/>
                        </a:lnTo>
                        <a:lnTo>
                          <a:pt x="34" y="126"/>
                        </a:lnTo>
                        <a:lnTo>
                          <a:pt x="39" y="110"/>
                        </a:lnTo>
                        <a:lnTo>
                          <a:pt x="31" y="63"/>
                        </a:lnTo>
                        <a:lnTo>
                          <a:pt x="16" y="37"/>
                        </a:lnTo>
                        <a:lnTo>
                          <a:pt x="14"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66" name="Freeform 300"/>
                  <p:cNvSpPr>
                    <a:spLocks noChangeArrowheads="1"/>
                  </p:cNvSpPr>
                  <p:nvPr/>
                </p:nvSpPr>
                <p:spPr bwMode="auto">
                  <a:xfrm>
                    <a:off x="4869" y="2011"/>
                    <a:ext cx="26" cy="8"/>
                  </a:xfrm>
                  <a:custGeom>
                    <a:avLst/>
                    <a:gdLst>
                      <a:gd name="T0" fmla="*/ 0 w 106"/>
                      <a:gd name="T1" fmla="*/ 0 h 35"/>
                      <a:gd name="T2" fmla="*/ 0 w 106"/>
                      <a:gd name="T3" fmla="*/ 0 h 35"/>
                      <a:gd name="T4" fmla="*/ 0 w 106"/>
                      <a:gd name="T5" fmla="*/ 0 h 35"/>
                      <a:gd name="T6" fmla="*/ 0 w 106"/>
                      <a:gd name="T7" fmla="*/ 0 h 35"/>
                      <a:gd name="T8" fmla="*/ 0 w 106"/>
                      <a:gd name="T9" fmla="*/ 0 h 35"/>
                      <a:gd name="T10" fmla="*/ 0 w 106"/>
                      <a:gd name="T11" fmla="*/ 0 h 35"/>
                      <a:gd name="T12" fmla="*/ 0 60000 65536"/>
                      <a:gd name="T13" fmla="*/ 0 60000 65536"/>
                      <a:gd name="T14" fmla="*/ 0 60000 65536"/>
                      <a:gd name="T15" fmla="*/ 0 60000 65536"/>
                      <a:gd name="T16" fmla="*/ 0 60000 65536"/>
                      <a:gd name="T17" fmla="*/ 0 60000 65536"/>
                      <a:gd name="T18" fmla="*/ 0 w 106"/>
                      <a:gd name="T19" fmla="*/ 0 h 35"/>
                      <a:gd name="T20" fmla="*/ 106 w 106"/>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106" h="35">
                        <a:moveTo>
                          <a:pt x="0" y="0"/>
                        </a:moveTo>
                        <a:lnTo>
                          <a:pt x="52" y="26"/>
                        </a:lnTo>
                        <a:lnTo>
                          <a:pt x="97" y="35"/>
                        </a:lnTo>
                        <a:lnTo>
                          <a:pt x="106" y="35"/>
                        </a:lnTo>
                        <a:lnTo>
                          <a:pt x="78" y="11"/>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grpSp>
        <p:sp>
          <p:nvSpPr>
            <p:cNvPr id="16400" name="Text Box 301"/>
            <p:cNvSpPr txBox="1">
              <a:spLocks noChangeArrowheads="1"/>
            </p:cNvSpPr>
            <p:nvPr/>
          </p:nvSpPr>
          <p:spPr bwMode="auto">
            <a:xfrm>
              <a:off x="4971661" y="3952875"/>
              <a:ext cx="1297448" cy="74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400" b="1" i="1" dirty="0">
                  <a:solidFill>
                    <a:srgbClr val="0000FF"/>
                  </a:solidFill>
                  <a:cs typeface="Arial" pitchFamily="34" charset="0"/>
                </a:rPr>
                <a:t>Service</a:t>
              </a:r>
            </a:p>
            <a:p>
              <a:pPr defTabSz="457200" eaLnBrk="1" fontAlgn="base" hangingPunct="1">
                <a:spcBef>
                  <a:spcPct val="0"/>
                </a:spcBef>
                <a:spcAft>
                  <a:spcPct val="0"/>
                </a:spcAft>
              </a:pPr>
              <a:r>
                <a:rPr lang="en-US" sz="1400" b="1" i="1" dirty="0" smtClean="0">
                  <a:solidFill>
                    <a:srgbClr val="0000FF"/>
                  </a:solidFill>
                  <a:cs typeface="Arial" pitchFamily="34" charset="0"/>
                </a:rPr>
                <a:t>Delivery (SD)</a:t>
              </a:r>
              <a:endParaRPr lang="en-US" sz="1400" b="1" i="1" dirty="0">
                <a:solidFill>
                  <a:srgbClr val="0000FF"/>
                </a:solidFill>
                <a:cs typeface="Arial" pitchFamily="34" charset="0"/>
              </a:endParaRPr>
            </a:p>
            <a:p>
              <a:pPr defTabSz="457200" eaLnBrk="1" fontAlgn="base" hangingPunct="1">
                <a:spcBef>
                  <a:spcPct val="0"/>
                </a:spcBef>
                <a:spcAft>
                  <a:spcPct val="0"/>
                </a:spcAft>
              </a:pPr>
              <a:r>
                <a:rPr lang="en-US" sz="1400" b="1" i="1" dirty="0">
                  <a:solidFill>
                    <a:srgbClr val="0000FF"/>
                  </a:solidFill>
                  <a:cs typeface="Arial" pitchFamily="34" charset="0"/>
                </a:rPr>
                <a:t>Interfaces</a:t>
              </a:r>
            </a:p>
          </p:txBody>
        </p:sp>
        <p:sp>
          <p:nvSpPr>
            <p:cNvPr id="16401" name="Line 302"/>
            <p:cNvSpPr>
              <a:spLocks noChangeShapeType="1"/>
            </p:cNvSpPr>
            <p:nvPr/>
          </p:nvSpPr>
          <p:spPr bwMode="auto">
            <a:xfrm flipH="1">
              <a:off x="5025575" y="4738688"/>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02" name="Rectangle 303"/>
            <p:cNvSpPr>
              <a:spLocks noChangeArrowheads="1"/>
            </p:cNvSpPr>
            <p:nvPr/>
          </p:nvSpPr>
          <p:spPr bwMode="auto">
            <a:xfrm>
              <a:off x="4536671" y="4575175"/>
              <a:ext cx="457157" cy="304800"/>
            </a:xfrm>
            <a:prstGeom prst="rect">
              <a:avLst/>
            </a:prstGeom>
            <a:solidFill>
              <a:srgbClr val="FFFFFF"/>
            </a:solidFill>
            <a:ln w="9360">
              <a:solidFill>
                <a:srgbClr val="000000"/>
              </a:solidFill>
              <a:miter lim="800000"/>
              <a:headEnd/>
              <a:tailEnd/>
            </a:ln>
          </p:spPr>
          <p:txBody>
            <a:bodyPr wrap="none" lIns="90000" tIns="46800" rIns="90000" bIns="46800" anchor="ctr"/>
            <a:lstStyle/>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000" b="1" dirty="0">
                  <a:solidFill>
                    <a:srgbClr val="000000"/>
                  </a:solidFill>
                  <a:ea typeface="ＭＳ Ｐゴシック" pitchFamily="34" charset="-128"/>
                  <a:cs typeface="Arial" pitchFamily="34" charset="0"/>
                </a:rPr>
                <a:t>SD</a:t>
              </a:r>
            </a:p>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000" b="1" dirty="0">
                  <a:solidFill>
                    <a:srgbClr val="000000"/>
                  </a:solidFill>
                  <a:ea typeface="ＭＳ Ｐゴシック" pitchFamily="34" charset="-128"/>
                  <a:cs typeface="Arial" pitchFamily="34" charset="0"/>
                </a:rPr>
                <a:t>I/F</a:t>
              </a:r>
            </a:p>
          </p:txBody>
        </p:sp>
        <p:sp>
          <p:nvSpPr>
            <p:cNvPr id="16403" name="Line 304"/>
            <p:cNvSpPr>
              <a:spLocks noChangeShapeType="1"/>
            </p:cNvSpPr>
            <p:nvPr/>
          </p:nvSpPr>
          <p:spPr bwMode="auto">
            <a:xfrm flipH="1" flipV="1">
              <a:off x="5023988" y="3119438"/>
              <a:ext cx="1347661" cy="7937"/>
            </a:xfrm>
            <a:prstGeom prst="line">
              <a:avLst/>
            </a:prstGeom>
            <a:noFill/>
            <a:ln w="76320">
              <a:solidFill>
                <a:srgbClr val="FF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cxnSp>
          <p:nvCxnSpPr>
            <p:cNvPr id="16406" name="AutoShape 307"/>
            <p:cNvCxnSpPr>
              <a:cxnSpLocks noChangeShapeType="1"/>
              <a:endCxn id="16404" idx="1"/>
            </p:cNvCxnSpPr>
            <p:nvPr/>
          </p:nvCxnSpPr>
          <p:spPr bwMode="auto">
            <a:xfrm flipV="1">
              <a:off x="2871539" y="3121025"/>
              <a:ext cx="1668306" cy="122238"/>
            </a:xfrm>
            <a:prstGeom prst="bentConnector3">
              <a:avLst>
                <a:gd name="adj1" fmla="val -97"/>
              </a:avLst>
            </a:prstGeom>
            <a:noFill/>
            <a:ln w="38160">
              <a:solidFill>
                <a:srgbClr val="FF0000"/>
              </a:solidFill>
              <a:miter lim="800000"/>
              <a:headEnd/>
              <a:tailEnd/>
            </a:ln>
            <a:extLst>
              <a:ext uri="{909E8E84-426E-40dd-AFC4-6F175D3DCCD1}">
                <a14:hiddenFill xmlns:a14="http://schemas.microsoft.com/office/drawing/2010/main">
                  <a:noFill/>
                </a14:hiddenFill>
              </a:ext>
            </a:extLst>
          </p:spPr>
        </p:cxnSp>
        <p:sp>
          <p:nvSpPr>
            <p:cNvPr id="16404" name="Rectangle 305"/>
            <p:cNvSpPr>
              <a:spLocks noChangeArrowheads="1"/>
            </p:cNvSpPr>
            <p:nvPr/>
          </p:nvSpPr>
          <p:spPr bwMode="auto">
            <a:xfrm>
              <a:off x="4539845" y="2968625"/>
              <a:ext cx="457157" cy="304800"/>
            </a:xfrm>
            <a:prstGeom prst="rect">
              <a:avLst/>
            </a:prstGeom>
            <a:solidFill>
              <a:srgbClr val="FFFFFF"/>
            </a:solidFill>
            <a:ln w="9360">
              <a:solidFill>
                <a:srgbClr val="000000"/>
              </a:solidFill>
              <a:miter lim="800000"/>
              <a:headEnd/>
              <a:tailEnd/>
            </a:ln>
          </p:spPr>
          <p:txBody>
            <a:bodyPr wrap="none" lIns="90000" tIns="46800" rIns="90000" bIns="46800" anchor="ctr"/>
            <a:lstStyle/>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000" b="1" dirty="0">
                  <a:solidFill>
                    <a:srgbClr val="000000"/>
                  </a:solidFill>
                  <a:ea typeface="ＭＳ Ｐゴシック" pitchFamily="34" charset="-128"/>
                  <a:cs typeface="Arial" pitchFamily="34" charset="0"/>
                </a:rPr>
                <a:t>SM</a:t>
              </a:r>
            </a:p>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000" b="1" dirty="0">
                  <a:solidFill>
                    <a:srgbClr val="000000"/>
                  </a:solidFill>
                  <a:ea typeface="ＭＳ Ｐゴシック" pitchFamily="34" charset="-128"/>
                  <a:cs typeface="Arial" pitchFamily="34" charset="0"/>
                </a:rPr>
                <a:t>I/F</a:t>
              </a:r>
            </a:p>
          </p:txBody>
        </p:sp>
        <p:cxnSp>
          <p:nvCxnSpPr>
            <p:cNvPr id="16407" name="AutoShape 308"/>
            <p:cNvCxnSpPr>
              <a:cxnSpLocks noChangeShapeType="1"/>
              <a:endCxn id="16404" idx="1"/>
            </p:cNvCxnSpPr>
            <p:nvPr/>
          </p:nvCxnSpPr>
          <p:spPr bwMode="auto">
            <a:xfrm flipV="1">
              <a:off x="4090625" y="3121025"/>
              <a:ext cx="449220" cy="112713"/>
            </a:xfrm>
            <a:prstGeom prst="bentConnector3">
              <a:avLst>
                <a:gd name="adj1" fmla="val -2477"/>
              </a:avLst>
            </a:prstGeom>
            <a:noFill/>
            <a:ln w="38160">
              <a:solidFill>
                <a:srgbClr val="FF0000"/>
              </a:solidFill>
              <a:miter lim="800000"/>
              <a:headEnd/>
              <a:tailEnd/>
            </a:ln>
            <a:extLst>
              <a:ext uri="{909E8E84-426E-40dd-AFC4-6F175D3DCCD1}">
                <a14:hiddenFill xmlns:a14="http://schemas.microsoft.com/office/drawing/2010/main">
                  <a:noFill/>
                </a14:hiddenFill>
              </a:ext>
            </a:extLst>
          </p:spPr>
        </p:cxnSp>
        <p:sp>
          <p:nvSpPr>
            <p:cNvPr id="16405" name="Text Box 306"/>
            <p:cNvSpPr txBox="1">
              <a:spLocks noChangeArrowheads="1"/>
            </p:cNvSpPr>
            <p:nvPr/>
          </p:nvSpPr>
          <p:spPr bwMode="auto">
            <a:xfrm>
              <a:off x="4967495" y="3136900"/>
              <a:ext cx="1762319" cy="74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400" b="1" i="1" dirty="0">
                  <a:solidFill>
                    <a:srgbClr val="FF0000"/>
                  </a:solidFill>
                  <a:cs typeface="Arial" pitchFamily="34" charset="0"/>
                </a:rPr>
                <a:t>Service</a:t>
              </a:r>
            </a:p>
            <a:p>
              <a:pPr defTabSz="457200" eaLnBrk="1" fontAlgn="base" hangingPunct="1">
                <a:spcBef>
                  <a:spcPct val="0"/>
                </a:spcBef>
                <a:spcAft>
                  <a:spcPct val="0"/>
                </a:spcAft>
              </a:pPr>
              <a:r>
                <a:rPr lang="en-US" sz="1400" b="1" i="1" dirty="0" smtClean="0">
                  <a:solidFill>
                    <a:srgbClr val="FF0000"/>
                  </a:solidFill>
                  <a:cs typeface="Arial" pitchFamily="34" charset="0"/>
                </a:rPr>
                <a:t>Management  (SM)</a:t>
              </a:r>
              <a:br>
                <a:rPr lang="en-US" sz="1400" b="1" i="1" dirty="0" smtClean="0">
                  <a:solidFill>
                    <a:srgbClr val="FF0000"/>
                  </a:solidFill>
                  <a:cs typeface="Arial" pitchFamily="34" charset="0"/>
                </a:rPr>
              </a:br>
              <a:r>
                <a:rPr lang="en-US" sz="1400" b="1" i="1" dirty="0" smtClean="0">
                  <a:solidFill>
                    <a:srgbClr val="FF0000"/>
                  </a:solidFill>
                  <a:cs typeface="Arial" pitchFamily="34" charset="0"/>
                </a:rPr>
                <a:t>Interface (I/F)</a:t>
              </a:r>
              <a:endParaRPr lang="en-US" sz="1400" b="1" i="1" dirty="0">
                <a:solidFill>
                  <a:srgbClr val="FF0000"/>
                </a:solidFill>
                <a:cs typeface="Arial" pitchFamily="34" charset="0"/>
              </a:endParaRPr>
            </a:p>
          </p:txBody>
        </p:sp>
        <p:sp>
          <p:nvSpPr>
            <p:cNvPr id="16408" name="Line 309"/>
            <p:cNvSpPr>
              <a:spLocks noChangeShapeType="1"/>
            </p:cNvSpPr>
            <p:nvPr/>
          </p:nvSpPr>
          <p:spPr bwMode="auto">
            <a:xfrm>
              <a:off x="2233424" y="3732213"/>
              <a:ext cx="1620686" cy="20637"/>
            </a:xfrm>
            <a:prstGeom prst="line">
              <a:avLst/>
            </a:prstGeom>
            <a:noFill/>
            <a:ln w="28440">
              <a:solidFill>
                <a:srgbClr val="0033CC"/>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09" name="Line 310"/>
            <p:cNvSpPr>
              <a:spLocks noChangeShapeType="1"/>
            </p:cNvSpPr>
            <p:nvPr/>
          </p:nvSpPr>
          <p:spPr bwMode="auto">
            <a:xfrm>
              <a:off x="2233424" y="4425950"/>
              <a:ext cx="1620686" cy="20638"/>
            </a:xfrm>
            <a:prstGeom prst="line">
              <a:avLst/>
            </a:prstGeom>
            <a:noFill/>
            <a:ln w="28440">
              <a:solidFill>
                <a:srgbClr val="0033CC"/>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10" name="Line 311"/>
            <p:cNvSpPr>
              <a:spLocks noChangeShapeType="1"/>
            </p:cNvSpPr>
            <p:nvPr/>
          </p:nvSpPr>
          <p:spPr bwMode="auto">
            <a:xfrm>
              <a:off x="2246123" y="5148263"/>
              <a:ext cx="1620686" cy="20637"/>
            </a:xfrm>
            <a:prstGeom prst="line">
              <a:avLst/>
            </a:prstGeom>
            <a:noFill/>
            <a:ln w="28440">
              <a:solidFill>
                <a:srgbClr val="0033CC"/>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11" name="Line 312"/>
            <p:cNvSpPr>
              <a:spLocks noChangeShapeType="1"/>
            </p:cNvSpPr>
            <p:nvPr/>
          </p:nvSpPr>
          <p:spPr bwMode="auto">
            <a:xfrm>
              <a:off x="2238185" y="5867400"/>
              <a:ext cx="644465" cy="20638"/>
            </a:xfrm>
            <a:prstGeom prst="line">
              <a:avLst/>
            </a:prstGeom>
            <a:noFill/>
            <a:ln w="28440">
              <a:solidFill>
                <a:srgbClr val="0033CC"/>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12" name="Line 313"/>
            <p:cNvSpPr>
              <a:spLocks noChangeShapeType="1"/>
            </p:cNvSpPr>
            <p:nvPr/>
          </p:nvSpPr>
          <p:spPr bwMode="auto">
            <a:xfrm flipV="1">
              <a:off x="2236599" y="3716338"/>
              <a:ext cx="1587" cy="2157412"/>
            </a:xfrm>
            <a:prstGeom prst="line">
              <a:avLst/>
            </a:prstGeom>
            <a:noFill/>
            <a:ln w="28440">
              <a:solidFill>
                <a:srgbClr val="0033CC"/>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13" name="Line 314"/>
            <p:cNvSpPr>
              <a:spLocks noChangeShapeType="1"/>
            </p:cNvSpPr>
            <p:nvPr/>
          </p:nvSpPr>
          <p:spPr bwMode="auto">
            <a:xfrm>
              <a:off x="1931827" y="4694238"/>
              <a:ext cx="322232" cy="4762"/>
            </a:xfrm>
            <a:prstGeom prst="line">
              <a:avLst/>
            </a:prstGeom>
            <a:noFill/>
            <a:ln w="28440">
              <a:solidFill>
                <a:srgbClr val="0033CC"/>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14" name="Text Box 315"/>
            <p:cNvSpPr txBox="1">
              <a:spLocks noChangeArrowheads="1"/>
            </p:cNvSpPr>
            <p:nvPr/>
          </p:nvSpPr>
          <p:spPr bwMode="auto">
            <a:xfrm>
              <a:off x="1815950" y="6169025"/>
              <a:ext cx="1856145"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400" b="1" i="1" dirty="0">
                  <a:solidFill>
                    <a:srgbClr val="0033CC"/>
                  </a:solidFill>
                  <a:cs typeface="Arial" pitchFamily="34" charset="0"/>
                </a:rPr>
                <a:t>Service</a:t>
              </a:r>
              <a:r>
                <a:rPr lang="en-US" sz="1400" b="1" dirty="0">
                  <a:solidFill>
                    <a:srgbClr val="0033CC"/>
                  </a:solidFill>
                  <a:cs typeface="Arial" pitchFamily="34" charset="0"/>
                </a:rPr>
                <a:t> </a:t>
              </a:r>
              <a:r>
                <a:rPr lang="en-US" sz="1400" b="1" i="1" dirty="0">
                  <a:solidFill>
                    <a:srgbClr val="0033CC"/>
                  </a:solidFill>
                  <a:cs typeface="Arial" pitchFamily="34" charset="0"/>
                </a:rPr>
                <a:t>Production</a:t>
              </a:r>
            </a:p>
          </p:txBody>
        </p:sp>
        <p:cxnSp>
          <p:nvCxnSpPr>
            <p:cNvPr id="16419" name="AutoShape 320"/>
            <p:cNvCxnSpPr>
              <a:cxnSpLocks noChangeShapeType="1"/>
              <a:stCxn id="16426" idx="3"/>
              <a:endCxn id="16432" idx="0"/>
            </p:cNvCxnSpPr>
            <p:nvPr/>
          </p:nvCxnSpPr>
          <p:spPr bwMode="auto">
            <a:xfrm flipV="1">
              <a:off x="6789123" y="3897313"/>
              <a:ext cx="607955" cy="828675"/>
            </a:xfrm>
            <a:prstGeom prst="straightConnector1">
              <a:avLst/>
            </a:prstGeom>
            <a:noFill/>
            <a:ln w="38160">
              <a:solidFill>
                <a:srgbClr val="0000FF"/>
              </a:solidFill>
              <a:miter lim="800000"/>
              <a:headEnd/>
              <a:tailEnd/>
            </a:ln>
            <a:extLst>
              <a:ext uri="{909E8E84-426E-40dd-AFC4-6F175D3DCCD1}">
                <a14:hiddenFill xmlns:a14="http://schemas.microsoft.com/office/drawing/2010/main">
                  <a:noFill/>
                </a14:hiddenFill>
              </a:ext>
            </a:extLst>
          </p:spPr>
        </p:cxnSp>
        <p:cxnSp>
          <p:nvCxnSpPr>
            <p:cNvPr id="16420" name="AutoShape 321"/>
            <p:cNvCxnSpPr>
              <a:cxnSpLocks noChangeShapeType="1"/>
              <a:stCxn id="16427" idx="3"/>
              <a:endCxn id="16566" idx="2"/>
            </p:cNvCxnSpPr>
            <p:nvPr/>
          </p:nvCxnSpPr>
          <p:spPr bwMode="auto">
            <a:xfrm>
              <a:off x="6724041" y="3121025"/>
              <a:ext cx="714308" cy="650875"/>
            </a:xfrm>
            <a:prstGeom prst="straightConnector1">
              <a:avLst/>
            </a:prstGeom>
            <a:noFill/>
            <a:ln w="38160">
              <a:solidFill>
                <a:srgbClr val="FF0000"/>
              </a:solidFill>
              <a:miter lim="800000"/>
              <a:headEnd/>
              <a:tailEnd/>
            </a:ln>
            <a:extLst>
              <a:ext uri="{909E8E84-426E-40dd-AFC4-6F175D3DCCD1}">
                <a14:hiddenFill xmlns:a14="http://schemas.microsoft.com/office/drawing/2010/main">
                  <a:noFill/>
                </a14:hiddenFill>
              </a:ext>
            </a:extLst>
          </p:spPr>
        </p:cxnSp>
        <p:sp>
          <p:nvSpPr>
            <p:cNvPr id="3394" name="Text Box 322"/>
            <p:cNvSpPr txBox="1">
              <a:spLocks noChangeArrowheads="1"/>
            </p:cNvSpPr>
            <p:nvPr/>
          </p:nvSpPr>
          <p:spPr bwMode="auto">
            <a:xfrm>
              <a:off x="6388100" y="1970140"/>
              <a:ext cx="2105361"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defPPr>
                <a:defRPr lang="ja-JP"/>
              </a:defPPr>
              <a:lvl1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i="1">
                  <a:solidFill>
                    <a:srgbClr val="FF0000"/>
                  </a:solidFill>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9pPr>
            </a:lstStyle>
            <a:p>
              <a:pPr defTabSz="457200" fontAlgn="base">
                <a:spcBef>
                  <a:spcPct val="0"/>
                </a:spcBef>
                <a:spcAft>
                  <a:spcPct val="0"/>
                </a:spcAft>
              </a:pPr>
              <a:r>
                <a:rPr kumimoji="1" lang="en-US" i="0" dirty="0">
                  <a:ea typeface="ＭＳ Ｐゴシック" pitchFamily="34" charset="-128"/>
                </a:rPr>
                <a:t>CCSDS Cross Support</a:t>
              </a:r>
            </a:p>
            <a:p>
              <a:pPr defTabSz="457200" fontAlgn="base">
                <a:spcBef>
                  <a:spcPct val="0"/>
                </a:spcBef>
                <a:spcAft>
                  <a:spcPct val="0"/>
                </a:spcAft>
              </a:pPr>
              <a:r>
                <a:rPr kumimoji="1" lang="en-US" i="0" dirty="0">
                  <a:ea typeface="ＭＳ Ｐゴシック" pitchFamily="34" charset="-128"/>
                </a:rPr>
                <a:t>Service </a:t>
              </a:r>
              <a:r>
                <a:rPr kumimoji="1" lang="en-US" i="0" dirty="0" smtClean="0">
                  <a:ea typeface="ＭＳ Ｐゴシック" pitchFamily="34" charset="-128"/>
                </a:rPr>
                <a:t>Management </a:t>
              </a:r>
              <a:endParaRPr kumimoji="1" lang="en-US" i="0" dirty="0">
                <a:ea typeface="ＭＳ Ｐゴシック" pitchFamily="34" charset="-128"/>
              </a:endParaRPr>
            </a:p>
          </p:txBody>
        </p:sp>
        <p:sp>
          <p:nvSpPr>
            <p:cNvPr id="16422" name="Text Box 323"/>
            <p:cNvSpPr txBox="1">
              <a:spLocks noChangeArrowheads="1"/>
            </p:cNvSpPr>
            <p:nvPr/>
          </p:nvSpPr>
          <p:spPr bwMode="auto">
            <a:xfrm>
              <a:off x="6230376" y="5319713"/>
              <a:ext cx="2106952"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400" b="1" dirty="0">
                  <a:solidFill>
                    <a:srgbClr val="0000FF"/>
                  </a:solidFill>
                  <a:cs typeface="Arial" pitchFamily="34" charset="0"/>
                </a:rPr>
                <a:t>CCSDS Cross Support </a:t>
              </a:r>
            </a:p>
            <a:p>
              <a:pPr defTabSz="457200" eaLnBrk="1" fontAlgn="base" hangingPunct="1">
                <a:spcBef>
                  <a:spcPct val="0"/>
                </a:spcBef>
                <a:spcAft>
                  <a:spcPct val="0"/>
                </a:spcAft>
              </a:pPr>
              <a:r>
                <a:rPr lang="en-US" sz="1400" b="1" dirty="0">
                  <a:solidFill>
                    <a:srgbClr val="0000FF"/>
                  </a:solidFill>
                  <a:cs typeface="Arial" pitchFamily="34" charset="0"/>
                </a:rPr>
                <a:t>Transfer </a:t>
              </a:r>
              <a:r>
                <a:rPr lang="en-US" sz="1400" b="1" dirty="0" smtClean="0">
                  <a:solidFill>
                    <a:srgbClr val="0000FF"/>
                  </a:solidFill>
                  <a:cs typeface="Arial" pitchFamily="34" charset="0"/>
                </a:rPr>
                <a:t>Services</a:t>
              </a:r>
              <a:endParaRPr lang="en-US" sz="1400" b="1" dirty="0">
                <a:solidFill>
                  <a:srgbClr val="0000FF"/>
                </a:solidFill>
                <a:cs typeface="Arial" pitchFamily="34" charset="0"/>
              </a:endParaRPr>
            </a:p>
          </p:txBody>
        </p:sp>
        <p:sp>
          <p:nvSpPr>
            <p:cNvPr id="16423" name="AutoShape 324"/>
            <p:cNvSpPr>
              <a:spLocks noChangeArrowheads="1"/>
            </p:cNvSpPr>
            <p:nvPr/>
          </p:nvSpPr>
          <p:spPr bwMode="auto">
            <a:xfrm rot="16200000" flipH="1">
              <a:off x="5534161" y="2231151"/>
              <a:ext cx="879713" cy="817486"/>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3751 h 21600"/>
                <a:gd name="T14" fmla="*/ 19017 w 21600"/>
                <a:gd name="T15" fmla="*/ 8407 h 21600"/>
              </a:gdLst>
              <a:ahLst/>
              <a:cxnLst>
                <a:cxn ang="T8">
                  <a:pos x="T0" y="T1"/>
                </a:cxn>
                <a:cxn ang="T9">
                  <a:pos x="T2" y="T3"/>
                </a:cxn>
                <a:cxn ang="T10">
                  <a:pos x="T4" y="T5"/>
                </a:cxn>
                <a:cxn ang="T11">
                  <a:pos x="T6" y="T7"/>
                </a:cxn>
              </a:cxnLst>
              <a:rect l="T12" t="T13" r="T14" b="T15"/>
              <a:pathLst>
                <a:path w="21600" h="21600">
                  <a:moveTo>
                    <a:pt x="21600" y="6079"/>
                  </a:moveTo>
                  <a:lnTo>
                    <a:pt x="14854" y="0"/>
                  </a:lnTo>
                  <a:lnTo>
                    <a:pt x="14854" y="3751"/>
                  </a:lnTo>
                  <a:lnTo>
                    <a:pt x="12427" y="3751"/>
                  </a:lnTo>
                  <a:cubicBezTo>
                    <a:pt x="5564" y="3751"/>
                    <a:pt x="0" y="7515"/>
                    <a:pt x="0" y="12158"/>
                  </a:cubicBezTo>
                  <a:lnTo>
                    <a:pt x="0" y="21600"/>
                  </a:lnTo>
                  <a:lnTo>
                    <a:pt x="4759" y="21600"/>
                  </a:lnTo>
                  <a:lnTo>
                    <a:pt x="4759" y="12158"/>
                  </a:lnTo>
                  <a:cubicBezTo>
                    <a:pt x="4759" y="10086"/>
                    <a:pt x="8192" y="8407"/>
                    <a:pt x="12427" y="8407"/>
                  </a:cubicBezTo>
                  <a:lnTo>
                    <a:pt x="14854" y="8407"/>
                  </a:lnTo>
                  <a:lnTo>
                    <a:pt x="14854" y="12158"/>
                  </a:lnTo>
                  <a:lnTo>
                    <a:pt x="21600" y="6079"/>
                  </a:lnTo>
                  <a:close/>
                </a:path>
              </a:pathLst>
            </a:custGeom>
            <a:solidFill>
              <a:srgbClr val="009999"/>
            </a:solidFill>
            <a:ln w="12600">
              <a:solidFill>
                <a:srgbClr val="000000"/>
              </a:solidFill>
              <a:miter lim="800000"/>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25" name="Line 326"/>
            <p:cNvSpPr>
              <a:spLocks noChangeShapeType="1"/>
            </p:cNvSpPr>
            <p:nvPr/>
          </p:nvSpPr>
          <p:spPr bwMode="auto">
            <a:xfrm>
              <a:off x="4300156" y="4722813"/>
              <a:ext cx="234928" cy="1587"/>
            </a:xfrm>
            <a:prstGeom prst="line">
              <a:avLst/>
            </a:prstGeom>
            <a:noFill/>
            <a:ln w="3816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24" name="AutoShape 325"/>
            <p:cNvSpPr>
              <a:spLocks noChangeArrowheads="1"/>
            </p:cNvSpPr>
            <p:nvPr/>
          </p:nvSpPr>
          <p:spPr bwMode="auto">
            <a:xfrm rot="5400000" flipH="1" flipV="1">
              <a:off x="5453324" y="4896673"/>
              <a:ext cx="927100" cy="63970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3323 h 21600"/>
                <a:gd name="T14" fmla="*/ 18380 w 21600"/>
                <a:gd name="T15" fmla="*/ 8835 h 21600"/>
              </a:gdLst>
              <a:ahLst/>
              <a:cxnLst>
                <a:cxn ang="T8">
                  <a:pos x="T0" y="T1"/>
                </a:cxn>
                <a:cxn ang="T9">
                  <a:pos x="T2" y="T3"/>
                </a:cxn>
                <a:cxn ang="T10">
                  <a:pos x="T4" y="T5"/>
                </a:cxn>
                <a:cxn ang="T11">
                  <a:pos x="T6" y="T7"/>
                </a:cxn>
              </a:cxnLst>
              <a:rect l="T12" t="T13" r="T14" b="T15"/>
              <a:pathLst>
                <a:path w="21600" h="21600">
                  <a:moveTo>
                    <a:pt x="21600" y="6079"/>
                  </a:moveTo>
                  <a:lnTo>
                    <a:pt x="14498" y="0"/>
                  </a:lnTo>
                  <a:lnTo>
                    <a:pt x="14498" y="3323"/>
                  </a:lnTo>
                  <a:lnTo>
                    <a:pt x="12427" y="3323"/>
                  </a:lnTo>
                  <a:cubicBezTo>
                    <a:pt x="5564" y="3323"/>
                    <a:pt x="0" y="7279"/>
                    <a:pt x="0" y="12158"/>
                  </a:cubicBezTo>
                  <a:lnTo>
                    <a:pt x="0" y="21600"/>
                  </a:lnTo>
                  <a:lnTo>
                    <a:pt x="5634" y="21600"/>
                  </a:lnTo>
                  <a:lnTo>
                    <a:pt x="5634" y="12158"/>
                  </a:lnTo>
                  <a:cubicBezTo>
                    <a:pt x="5634" y="10323"/>
                    <a:pt x="8675" y="8835"/>
                    <a:pt x="12427" y="8835"/>
                  </a:cubicBezTo>
                  <a:lnTo>
                    <a:pt x="14498" y="8835"/>
                  </a:lnTo>
                  <a:lnTo>
                    <a:pt x="14498" y="12158"/>
                  </a:lnTo>
                  <a:lnTo>
                    <a:pt x="21600" y="6079"/>
                  </a:lnTo>
                  <a:close/>
                </a:path>
              </a:pathLst>
            </a:custGeom>
            <a:solidFill>
              <a:srgbClr val="0000FF"/>
            </a:solidFill>
            <a:ln w="12600">
              <a:solidFill>
                <a:srgbClr val="000000"/>
              </a:solidFill>
              <a:miter lim="800000"/>
              <a:headEnd/>
              <a:tailEnd/>
            </a:ln>
          </p:spPr>
          <p:txBody>
            <a:bodyPr wrap="none"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6426" name="Rectangle 327"/>
            <p:cNvSpPr>
              <a:spLocks noChangeArrowheads="1"/>
            </p:cNvSpPr>
            <p:nvPr/>
          </p:nvSpPr>
          <p:spPr bwMode="auto">
            <a:xfrm>
              <a:off x="6331966" y="4573588"/>
              <a:ext cx="457157" cy="304800"/>
            </a:xfrm>
            <a:prstGeom prst="rect">
              <a:avLst/>
            </a:prstGeom>
            <a:solidFill>
              <a:srgbClr val="FFFFFF"/>
            </a:solidFill>
            <a:ln w="9360">
              <a:solidFill>
                <a:srgbClr val="000000"/>
              </a:solidFill>
              <a:miter lim="800000"/>
              <a:headEnd/>
              <a:tailEnd/>
            </a:ln>
          </p:spPr>
          <p:txBody>
            <a:bodyPr wrap="none" lIns="90000" tIns="46800" rIns="90000" bIns="46800" anchor="ctr"/>
            <a:lstStyle/>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000" b="1" dirty="0">
                  <a:solidFill>
                    <a:srgbClr val="000000"/>
                  </a:solidFill>
                  <a:ea typeface="ＭＳ Ｐゴシック" pitchFamily="34" charset="-128"/>
                  <a:cs typeface="Arial" pitchFamily="34" charset="0"/>
                </a:rPr>
                <a:t>SD</a:t>
              </a:r>
            </a:p>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000" b="1" dirty="0">
                  <a:solidFill>
                    <a:srgbClr val="000000"/>
                  </a:solidFill>
                  <a:ea typeface="ＭＳ Ｐゴシック" pitchFamily="34" charset="-128"/>
                  <a:cs typeface="Arial" pitchFamily="34" charset="0"/>
                </a:rPr>
                <a:t>I/F</a:t>
              </a:r>
            </a:p>
          </p:txBody>
        </p:sp>
        <p:sp>
          <p:nvSpPr>
            <p:cNvPr id="16427" name="Rectangle 328"/>
            <p:cNvSpPr>
              <a:spLocks noChangeArrowheads="1"/>
            </p:cNvSpPr>
            <p:nvPr/>
          </p:nvSpPr>
          <p:spPr bwMode="auto">
            <a:xfrm>
              <a:off x="6343077" y="2968625"/>
              <a:ext cx="380964" cy="304800"/>
            </a:xfrm>
            <a:prstGeom prst="rect">
              <a:avLst/>
            </a:prstGeom>
            <a:solidFill>
              <a:srgbClr val="FFFFFF"/>
            </a:solidFill>
            <a:ln w="9360">
              <a:solidFill>
                <a:srgbClr val="000000"/>
              </a:solidFill>
              <a:miter lim="800000"/>
              <a:headEnd/>
              <a:tailEnd/>
            </a:ln>
          </p:spPr>
          <p:txBody>
            <a:bodyPr wrap="none" lIns="90000" tIns="46800" rIns="90000" bIns="46800" anchor="ctr"/>
            <a:lstStyle/>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000" b="1" dirty="0">
                  <a:solidFill>
                    <a:srgbClr val="000000"/>
                  </a:solidFill>
                  <a:ea typeface="ＭＳ Ｐゴシック" pitchFamily="34" charset="-128"/>
                  <a:cs typeface="Arial" pitchFamily="34" charset="0"/>
                </a:rPr>
                <a:t>SM</a:t>
              </a:r>
            </a:p>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000" b="1" dirty="0">
                  <a:solidFill>
                    <a:srgbClr val="000000"/>
                  </a:solidFill>
                  <a:ea typeface="ＭＳ Ｐゴシック" pitchFamily="34" charset="-128"/>
                  <a:cs typeface="Arial" pitchFamily="34" charset="0"/>
                </a:rPr>
                <a:t>I/F</a:t>
              </a:r>
            </a:p>
          </p:txBody>
        </p:sp>
        <p:sp>
          <p:nvSpPr>
            <p:cNvPr id="16428" name="Rectangle 335"/>
            <p:cNvSpPr>
              <a:spLocks noChangeArrowheads="1"/>
            </p:cNvSpPr>
            <p:nvPr/>
          </p:nvSpPr>
          <p:spPr bwMode="auto">
            <a:xfrm>
              <a:off x="6444736" y="1224699"/>
              <a:ext cx="199334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defTabSz="457200" fontAlgn="base">
                <a:spcBef>
                  <a:spcPct val="0"/>
                </a:spcBef>
                <a:spcAft>
                  <a:spcPct val="0"/>
                </a:spcAft>
              </a:pPr>
              <a:r>
                <a:rPr kumimoji="1" lang="en-US" b="1" dirty="0">
                  <a:solidFill>
                    <a:srgbClr val="000000"/>
                  </a:solidFill>
                  <a:ea typeface="ＭＳ Ｐゴシック" pitchFamily="34" charset="-128"/>
                  <a:cs typeface="Arial" pitchFamily="34" charset="0"/>
                </a:rPr>
                <a:t>Earth User Node</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(UE Service User)</a:t>
              </a:r>
            </a:p>
            <a:p>
              <a:pPr algn="ct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6429" name="Rectangle 331"/>
            <p:cNvSpPr>
              <a:spLocks noChangeArrowheads="1"/>
            </p:cNvSpPr>
            <p:nvPr/>
          </p:nvSpPr>
          <p:spPr bwMode="auto">
            <a:xfrm>
              <a:off x="138400" y="1224699"/>
              <a:ext cx="14421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defTabSz="457200" fontAlgn="base">
                <a:spcBef>
                  <a:spcPct val="0"/>
                </a:spcBef>
                <a:spcAft>
                  <a:spcPct val="0"/>
                </a:spcAft>
              </a:pPr>
              <a:r>
                <a:rPr kumimoji="1" lang="en-US" b="1" dirty="0">
                  <a:solidFill>
                    <a:srgbClr val="000000"/>
                  </a:solidFill>
                  <a:ea typeface="ＭＳ Ｐゴシック" pitchFamily="34" charset="-128"/>
                  <a:cs typeface="Arial" pitchFamily="34" charset="0"/>
                </a:rPr>
                <a:t>Space User</a:t>
              </a:r>
            </a:p>
            <a:p>
              <a:pPr algn="ctr" defTabSz="457200" fontAlgn="base">
                <a:spcBef>
                  <a:spcPct val="0"/>
                </a:spcBef>
                <a:spcAft>
                  <a:spcPct val="0"/>
                </a:spcAft>
              </a:pPr>
              <a:r>
                <a:rPr kumimoji="1" lang="en-US" b="1" dirty="0">
                  <a:solidFill>
                    <a:srgbClr val="000000"/>
                  </a:solidFill>
                  <a:ea typeface="ＭＳ Ｐゴシック" pitchFamily="34" charset="-128"/>
                  <a:cs typeface="Arial" pitchFamily="34" charset="0"/>
                </a:rPr>
                <a:t>Node</a:t>
              </a:r>
            </a:p>
          </p:txBody>
        </p:sp>
        <p:sp>
          <p:nvSpPr>
            <p:cNvPr id="16430" name="Rectangle 337"/>
            <p:cNvSpPr>
              <a:spLocks noChangeArrowheads="1"/>
            </p:cNvSpPr>
            <p:nvPr/>
          </p:nvSpPr>
          <p:spPr bwMode="auto">
            <a:xfrm>
              <a:off x="1042731" y="1224699"/>
              <a:ext cx="4571573"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457200" fontAlgn="base">
                <a:spcBef>
                  <a:spcPct val="0"/>
                </a:spcBef>
                <a:spcAft>
                  <a:spcPct val="0"/>
                </a:spcAft>
              </a:pPr>
              <a:r>
                <a:rPr kumimoji="1" lang="en-US" b="1" dirty="0">
                  <a:solidFill>
                    <a:srgbClr val="000000"/>
                  </a:solidFill>
                  <a:ea typeface="ＭＳ Ｐゴシック" pitchFamily="34" charset="-128"/>
                  <a:cs typeface="Arial" pitchFamily="34" charset="0"/>
                </a:rPr>
                <a:t>ABA ESLT</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(CSSE Service Provider)</a:t>
              </a:r>
            </a:p>
          </p:txBody>
        </p:sp>
        <p:sp>
          <p:nvSpPr>
            <p:cNvPr id="16431" name="Rectangle 338"/>
            <p:cNvSpPr>
              <a:spLocks noChangeArrowheads="1"/>
            </p:cNvSpPr>
            <p:nvPr/>
          </p:nvSpPr>
          <p:spPr bwMode="auto">
            <a:xfrm>
              <a:off x="438129" y="4029075"/>
              <a:ext cx="7119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a:t>
              </a:r>
            </a:p>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Link </a:t>
              </a:r>
              <a:endParaRPr kumimoji="1" lang="en-US" sz="1400" dirty="0">
                <a:solidFill>
                  <a:srgbClr val="000000"/>
                </a:solidFill>
                <a:ea typeface="ＭＳ Ｐゴシック" pitchFamily="34" charset="-128"/>
                <a:cs typeface="Arial" pitchFamily="34" charset="0"/>
              </a:endParaRPr>
            </a:p>
          </p:txBody>
        </p:sp>
        <p:sp>
          <p:nvSpPr>
            <p:cNvPr id="337" name="Text Box 315"/>
            <p:cNvSpPr txBox="1">
              <a:spLocks noChangeArrowheads="1"/>
            </p:cNvSpPr>
            <p:nvPr/>
          </p:nvSpPr>
          <p:spPr bwMode="auto">
            <a:xfrm>
              <a:off x="2654467" y="2861311"/>
              <a:ext cx="2006050"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400" b="1" i="1" dirty="0">
                  <a:solidFill>
                    <a:srgbClr val="FF0000"/>
                  </a:solidFill>
                  <a:cs typeface="Arial" pitchFamily="34" charset="0"/>
                </a:rPr>
                <a:t>Service</a:t>
              </a:r>
              <a:r>
                <a:rPr lang="en-US" sz="1400" b="1" dirty="0">
                  <a:solidFill>
                    <a:srgbClr val="FF0000"/>
                  </a:solidFill>
                  <a:cs typeface="Arial" pitchFamily="34" charset="0"/>
                </a:rPr>
                <a:t> </a:t>
              </a:r>
              <a:r>
                <a:rPr lang="en-US" sz="1400" b="1" i="1" dirty="0" smtClean="0">
                  <a:solidFill>
                    <a:srgbClr val="FF0000"/>
                  </a:solidFill>
                  <a:cs typeface="Arial" pitchFamily="34" charset="0"/>
                </a:rPr>
                <a:t>Management</a:t>
              </a:r>
              <a:endParaRPr lang="en-US" sz="1400" b="1" i="1" dirty="0">
                <a:solidFill>
                  <a:srgbClr val="FF0000"/>
                </a:solidFill>
                <a:cs typeface="Arial" pitchFamily="34" charset="0"/>
              </a:endParaRPr>
            </a:p>
          </p:txBody>
        </p:sp>
        <p:sp>
          <p:nvSpPr>
            <p:cNvPr id="16393" name="Rectangle 4"/>
            <p:cNvSpPr>
              <a:spLocks noChangeArrowheads="1"/>
            </p:cNvSpPr>
            <p:nvPr/>
          </p:nvSpPr>
          <p:spPr bwMode="auto">
            <a:xfrm rot="5400000">
              <a:off x="2508681" y="4595039"/>
              <a:ext cx="3175000" cy="458745"/>
            </a:xfrm>
            <a:prstGeom prst="rect">
              <a:avLst/>
            </a:prstGeom>
            <a:solidFill>
              <a:srgbClr val="CCCCFF"/>
            </a:solidFill>
            <a:ln w="12600">
              <a:solidFill>
                <a:srgbClr val="000000"/>
              </a:solidFill>
              <a:miter lim="800000"/>
              <a:headEnd/>
              <a:tailEnd/>
            </a:ln>
          </p:spPr>
          <p:txBody>
            <a:bodyPr wrap="none" lIns="90000" tIns="46800" rIns="90000" bIns="46800" anchor="ctr"/>
            <a:lstStyle/>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400" b="1" i="1" dirty="0">
                  <a:solidFill>
                    <a:srgbClr val="0033CC"/>
                  </a:solidFill>
                  <a:ea typeface="ＭＳ Ｐゴシック" pitchFamily="34" charset="-128"/>
                  <a:cs typeface="Arial" pitchFamily="34" charset="0"/>
                </a:rPr>
                <a:t>Service</a:t>
              </a:r>
              <a:r>
                <a:rPr kumimoji="1" lang="en-US" sz="1400" b="1" dirty="0">
                  <a:solidFill>
                    <a:srgbClr val="0033CC"/>
                  </a:solidFill>
                  <a:ea typeface="ＭＳ Ｐゴシック" pitchFamily="34" charset="-128"/>
                  <a:cs typeface="Arial" pitchFamily="34" charset="0"/>
                </a:rPr>
                <a:t> </a:t>
              </a:r>
              <a:r>
                <a:rPr kumimoji="1" lang="en-US" sz="1400" b="1" i="1" dirty="0">
                  <a:solidFill>
                    <a:srgbClr val="0033CC"/>
                  </a:solidFill>
                  <a:ea typeface="ＭＳ Ｐゴシック" pitchFamily="34" charset="-128"/>
                  <a:cs typeface="Arial" pitchFamily="34" charset="0"/>
                </a:rPr>
                <a:t>Provision</a:t>
              </a:r>
            </a:p>
          </p:txBody>
        </p:sp>
        <p:sp>
          <p:nvSpPr>
            <p:cNvPr id="16415" name="Rectangle 316"/>
            <p:cNvSpPr>
              <a:spLocks noChangeArrowheads="1"/>
            </p:cNvSpPr>
            <p:nvPr/>
          </p:nvSpPr>
          <p:spPr bwMode="auto">
            <a:xfrm>
              <a:off x="2368348" y="5564188"/>
              <a:ext cx="1554480" cy="620712"/>
            </a:xfrm>
            <a:prstGeom prst="rect">
              <a:avLst/>
            </a:prstGeom>
            <a:solidFill>
              <a:srgbClr val="FFFFFF"/>
            </a:solidFill>
            <a:ln w="12600">
              <a:solidFill>
                <a:srgbClr val="000000"/>
              </a:solidFill>
              <a:miter lim="800000"/>
              <a:headEnd/>
              <a:tailEnd/>
            </a:ln>
          </p:spPr>
          <p:txBody>
            <a:bodyPr wrap="none" lIns="90000" tIns="46800" rIns="90000" bIns="46800" anchor="ctr"/>
            <a:lstStyle/>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200" b="1" i="1" dirty="0">
                  <a:solidFill>
                    <a:srgbClr val="0033CC"/>
                  </a:solidFill>
                  <a:ea typeface="ＭＳ Ｐゴシック" pitchFamily="34" charset="-128"/>
                  <a:cs typeface="Arial" pitchFamily="34" charset="0"/>
                </a:rPr>
                <a:t>Position &amp; Timing</a:t>
              </a:r>
            </a:p>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200" b="1" i="1" dirty="0">
                  <a:solidFill>
                    <a:srgbClr val="0033CC"/>
                  </a:solidFill>
                  <a:ea typeface="ＭＳ Ｐゴシック" pitchFamily="34" charset="-128"/>
                  <a:cs typeface="Arial" pitchFamily="34" charset="0"/>
                </a:rPr>
                <a:t>Services</a:t>
              </a:r>
            </a:p>
          </p:txBody>
        </p:sp>
        <p:sp>
          <p:nvSpPr>
            <p:cNvPr id="16416" name="Rectangle 317"/>
            <p:cNvSpPr>
              <a:spLocks noChangeArrowheads="1"/>
            </p:cNvSpPr>
            <p:nvPr/>
          </p:nvSpPr>
          <p:spPr bwMode="auto">
            <a:xfrm>
              <a:off x="2368348" y="4848225"/>
              <a:ext cx="1554480" cy="620713"/>
            </a:xfrm>
            <a:prstGeom prst="rect">
              <a:avLst/>
            </a:prstGeom>
            <a:solidFill>
              <a:srgbClr val="FFFFFF"/>
            </a:solidFill>
            <a:ln w="12600">
              <a:solidFill>
                <a:srgbClr val="000000"/>
              </a:solidFill>
              <a:miter lim="800000"/>
              <a:headEnd/>
              <a:tailEnd/>
            </a:ln>
          </p:spPr>
          <p:txBody>
            <a:bodyPr wrap="none" lIns="90000" tIns="46800" rIns="90000" bIns="46800" anchor="ctr"/>
            <a:lstStyle/>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200" b="1" i="1" dirty="0">
                  <a:solidFill>
                    <a:srgbClr val="0033CC"/>
                  </a:solidFill>
                  <a:ea typeface="ＭＳ Ｐゴシック" pitchFamily="34" charset="-128"/>
                  <a:cs typeface="Arial" pitchFamily="34" charset="0"/>
                </a:rPr>
                <a:t>Radiometric</a:t>
              </a:r>
            </a:p>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200" b="1" i="1" dirty="0">
                  <a:solidFill>
                    <a:srgbClr val="0033CC"/>
                  </a:solidFill>
                  <a:ea typeface="ＭＳ Ｐゴシック" pitchFamily="34" charset="-128"/>
                  <a:cs typeface="Arial" pitchFamily="34" charset="0"/>
                </a:rPr>
                <a:t>Services</a:t>
              </a:r>
            </a:p>
          </p:txBody>
        </p:sp>
        <p:sp>
          <p:nvSpPr>
            <p:cNvPr id="16417" name="Rectangle 318"/>
            <p:cNvSpPr>
              <a:spLocks noChangeArrowheads="1"/>
            </p:cNvSpPr>
            <p:nvPr/>
          </p:nvSpPr>
          <p:spPr bwMode="auto">
            <a:xfrm>
              <a:off x="2368348" y="4146550"/>
              <a:ext cx="1554480" cy="620713"/>
            </a:xfrm>
            <a:prstGeom prst="rect">
              <a:avLst/>
            </a:prstGeom>
            <a:solidFill>
              <a:srgbClr val="FFFFFF"/>
            </a:solidFill>
            <a:ln w="12600">
              <a:solidFill>
                <a:srgbClr val="000000"/>
              </a:solidFill>
              <a:miter lim="800000"/>
              <a:headEnd/>
              <a:tailEnd/>
            </a:ln>
          </p:spPr>
          <p:txBody>
            <a:bodyPr wrap="none" lIns="90000" tIns="46800" rIns="90000" bIns="46800" anchor="ctr"/>
            <a:lstStyle/>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200" b="1" dirty="0">
                  <a:solidFill>
                    <a:srgbClr val="0033CC"/>
                  </a:solidFill>
                  <a:ea typeface="ＭＳ Ｐゴシック" pitchFamily="34" charset="-128"/>
                  <a:cs typeface="Arial" pitchFamily="34" charset="0"/>
                </a:rPr>
                <a:t>Return Data </a:t>
              </a:r>
            </a:p>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200" b="1" dirty="0">
                  <a:solidFill>
                    <a:srgbClr val="0033CC"/>
                  </a:solidFill>
                  <a:ea typeface="ＭＳ Ｐゴシック" pitchFamily="34" charset="-128"/>
                  <a:cs typeface="Arial" pitchFamily="34" charset="0"/>
                </a:rPr>
                <a:t>Delivery Services</a:t>
              </a:r>
            </a:p>
          </p:txBody>
        </p:sp>
        <p:sp>
          <p:nvSpPr>
            <p:cNvPr id="16418" name="Rectangle 319"/>
            <p:cNvSpPr>
              <a:spLocks noChangeArrowheads="1"/>
            </p:cNvSpPr>
            <p:nvPr/>
          </p:nvSpPr>
          <p:spPr bwMode="auto">
            <a:xfrm>
              <a:off x="2368348" y="3444875"/>
              <a:ext cx="1554480" cy="620713"/>
            </a:xfrm>
            <a:prstGeom prst="rect">
              <a:avLst/>
            </a:prstGeom>
            <a:solidFill>
              <a:srgbClr val="FFFFFF"/>
            </a:solidFill>
            <a:ln w="12600">
              <a:solidFill>
                <a:srgbClr val="000000"/>
              </a:solidFill>
              <a:miter lim="800000"/>
              <a:headEnd/>
              <a:tailEnd/>
            </a:ln>
          </p:spPr>
          <p:txBody>
            <a:bodyPr wrap="none" lIns="90000" tIns="46800" rIns="90000" bIns="46800" anchor="ctr"/>
            <a:lstStyle/>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200" b="1" dirty="0">
                  <a:solidFill>
                    <a:srgbClr val="0033CC"/>
                  </a:solidFill>
                  <a:ea typeface="ＭＳ Ｐゴシック" pitchFamily="34" charset="-128"/>
                  <a:cs typeface="Arial" pitchFamily="34" charset="0"/>
                </a:rPr>
                <a:t>Forward Data </a:t>
              </a:r>
            </a:p>
            <a:p>
              <a:pPr defTabSz="457200"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1" lang="en-US" sz="1200" b="1" dirty="0">
                  <a:solidFill>
                    <a:srgbClr val="0033CC"/>
                  </a:solidFill>
                  <a:ea typeface="ＭＳ Ｐゴシック" pitchFamily="34" charset="-128"/>
                  <a:cs typeface="Arial" pitchFamily="34" charset="0"/>
                </a:rPr>
                <a:t>Delivery Services</a:t>
              </a:r>
            </a:p>
          </p:txBody>
        </p:sp>
      </p:grpSp>
    </p:spTree>
    <p:extLst>
      <p:ext uri="{BB962C8B-B14F-4D97-AF65-F5344CB8AC3E}">
        <p14:creationId xmlns:p14="http://schemas.microsoft.com/office/powerpoint/2010/main" val="209972494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 &amp; CSTS use of ASN.1</a:t>
            </a:r>
            <a:endParaRPr lang="en-US" dirty="0"/>
          </a:p>
        </p:txBody>
      </p:sp>
      <p:sp>
        <p:nvSpPr>
          <p:cNvPr id="3" name="Content Placeholder 2"/>
          <p:cNvSpPr>
            <a:spLocks noGrp="1"/>
          </p:cNvSpPr>
          <p:nvPr>
            <p:ph idx="1"/>
          </p:nvPr>
        </p:nvSpPr>
        <p:spPr>
          <a:xfrm>
            <a:off x="457200" y="1497008"/>
            <a:ext cx="8229600" cy="5037300"/>
          </a:xfrm>
        </p:spPr>
        <p:txBody>
          <a:bodyPr>
            <a:normAutofit fontScale="62500" lnSpcReduction="20000"/>
          </a:bodyPr>
          <a:lstStyle/>
          <a:p>
            <a:r>
              <a:rPr lang="en-US" dirty="0" smtClean="0"/>
              <a:t>SLE and CSTS services, PDUs, and data objects are all defined using ASN.1.  Each document contains the complete, directly implementable, specification.</a:t>
            </a:r>
          </a:p>
          <a:p>
            <a:r>
              <a:rPr lang="en-US" dirty="0" smtClean="0"/>
              <a:t>Abstract Syntax Notation (ASN.1) is an ISO spec (</a:t>
            </a:r>
            <a:r>
              <a:rPr lang="en-US" i="1" dirty="0"/>
              <a:t>Information Technology—Abstract Syntax Notation One (ASN.1): Specification of Basic Notation</a:t>
            </a:r>
            <a:r>
              <a:rPr lang="en-US" dirty="0"/>
              <a:t>.  International Standard, ISO/IEC 8824-1:</a:t>
            </a:r>
            <a:r>
              <a:rPr lang="en-US" dirty="0" smtClean="0"/>
              <a:t>2008.  4th </a:t>
            </a:r>
            <a:r>
              <a:rPr lang="en-US" dirty="0"/>
              <a:t>ed.  Geneva:  ISO, </a:t>
            </a:r>
            <a:r>
              <a:rPr lang="en-US" dirty="0" smtClean="0"/>
              <a:t>2008.)</a:t>
            </a:r>
          </a:p>
          <a:p>
            <a:r>
              <a:rPr lang="en-US" dirty="0" smtClean="0"/>
              <a:t>ASN.1 can describe, in unambiguous terms, specifications for data, structures, syntax, interfaces, and protocol data units</a:t>
            </a:r>
          </a:p>
          <a:p>
            <a:r>
              <a:rPr lang="en-US" dirty="0" smtClean="0"/>
              <a:t>ASN.1 may be directly compiled into executable code using one of several COTS compilers</a:t>
            </a:r>
          </a:p>
          <a:p>
            <a:r>
              <a:rPr lang="en-US" dirty="0" smtClean="0"/>
              <a:t>There are several different, specified, “on-the-wire” bindings from ASN.1 to bit-level data transfer syntax, see </a:t>
            </a:r>
            <a:r>
              <a:rPr lang="en-US" i="1" dirty="0"/>
              <a:t>Information technology — ASN.1 encoding rules: Specification of Basic Encoding Rules (BER), Canonical Encoding Rules (CER) and Distinguished Encoding Rules (DER</a:t>
            </a:r>
            <a:r>
              <a:rPr lang="en-US" i="1" dirty="0" smtClean="0"/>
              <a:t>)</a:t>
            </a:r>
            <a:r>
              <a:rPr lang="en-US" dirty="0" smtClean="0"/>
              <a:t>, ISO/IEC 8825-1:2008 and also packed and XML encoding rules</a:t>
            </a:r>
          </a:p>
          <a:p>
            <a:r>
              <a:rPr lang="en-US" dirty="0" smtClean="0"/>
              <a:t>Both ESA and JPL have used ASN.1 compiled code to directly create interoperable, validated, service implementations, as have X.400, X.500, LDAP, SNMP &amp; UMTS.</a:t>
            </a:r>
            <a:endParaRPr lang="en-US" dirty="0"/>
          </a:p>
        </p:txBody>
      </p:sp>
      <p:sp>
        <p:nvSpPr>
          <p:cNvPr id="4" name="Footer Placeholder 3"/>
          <p:cNvSpPr>
            <a:spLocks noGrp="1"/>
          </p:cNvSpPr>
          <p:nvPr>
            <p:ph type="ftr" sz="quarter" idx="11"/>
          </p:nvPr>
        </p:nvSpPr>
        <p:spPr/>
        <p:txBody>
          <a:bodyPr/>
          <a:lstStyle/>
          <a:p>
            <a:r>
              <a:rPr lang="en-US" smtClean="0"/>
              <a:t>CSS and MO Service Alignment</a:t>
            </a:r>
            <a:endParaRPr lang="en-US"/>
          </a:p>
        </p:txBody>
      </p:sp>
      <p:sp>
        <p:nvSpPr>
          <p:cNvPr id="5" name="Slide Number Placeholder 4"/>
          <p:cNvSpPr>
            <a:spLocks noGrp="1"/>
          </p:cNvSpPr>
          <p:nvPr>
            <p:ph type="sldNum" sz="quarter" idx="12"/>
          </p:nvPr>
        </p:nvSpPr>
        <p:spPr/>
        <p:txBody>
          <a:bodyPr/>
          <a:lstStyle/>
          <a:p>
            <a:fld id="{D1FBE08E-CDD4-944A-B191-20B68C61983B}" type="slidenum">
              <a:rPr lang="en-US" smtClean="0"/>
              <a:t>9</a:t>
            </a:fld>
            <a:endParaRPr lang="en-US"/>
          </a:p>
        </p:txBody>
      </p:sp>
    </p:spTree>
    <p:extLst>
      <p:ext uri="{BB962C8B-B14F-4D97-AF65-F5344CB8AC3E}">
        <p14:creationId xmlns:p14="http://schemas.microsoft.com/office/powerpoint/2010/main" val="17341022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21562</TotalTime>
  <Words>5175</Words>
  <Application>Microsoft Macintosh PowerPoint</Application>
  <PresentationFormat>On-screen Show (4:3)</PresentationFormat>
  <Paragraphs>634</Paragraphs>
  <Slides>33</Slides>
  <Notes>11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Cross Support and Mission Operations Services &amp; Interfaces</vt:lpstr>
      <vt:lpstr>CCSDS CSS &amp; SM&amp;C</vt:lpstr>
      <vt:lpstr>Partial Standards Relationship Sketch (CCS Area Point of View – an example)</vt:lpstr>
      <vt:lpstr>Relationship of SM&amp;C MO to other CCSDS Standards (from CCSDS 520.0-G-3)</vt:lpstr>
      <vt:lpstr>SCCS-ADD Figure 5‑1: Generic ABA Building Block and Functions </vt:lpstr>
      <vt:lpstr>SCCS-ADD Figure 2-2: Basic ABA Configuration </vt:lpstr>
      <vt:lpstr>CSS Service and Interfaces</vt:lpstr>
      <vt:lpstr>SCCS-ADD Figure 4‑1: ABA Service View</vt:lpstr>
      <vt:lpstr>SLE &amp; CSTS use of ASN.1</vt:lpstr>
      <vt:lpstr>Cross Support / Mission Operations Interactions using Standard SLE / SM Services </vt:lpstr>
      <vt:lpstr>Cross Support / Mission Operations Interactions using Merri’s MAL Service recommendation dated 10 Nov 14</vt:lpstr>
      <vt:lpstr>CSS and MO Interface Alignment</vt:lpstr>
      <vt:lpstr>PowerPoint Presentation</vt:lpstr>
      <vt:lpstr>SMC&amp; Recommendations – Re-visited</vt:lpstr>
      <vt:lpstr>Partial Standards Relationship Sketch (SIS Area Point of View – an example)</vt:lpstr>
      <vt:lpstr>Some Thoughts on SIS and SM&amp;C</vt:lpstr>
      <vt:lpstr>Summary</vt:lpstr>
      <vt:lpstr>BACKUP SLIDES</vt:lpstr>
      <vt:lpstr>High Level Comparison of Cross Support and Mission Operations “Framework” Features</vt:lpstr>
      <vt:lpstr>MOIMS SM&amp;C Standards (core only)</vt:lpstr>
      <vt:lpstr>The Nominal MO / MAL / SPP Mapping (From CCSDS 524.1-R-0.1 )</vt:lpstr>
      <vt:lpstr>SM&amp;C use of the MAL</vt:lpstr>
      <vt:lpstr>Feedback from Merri on CSS Standards</vt:lpstr>
      <vt:lpstr>General Recommendations to SM&amp;C</vt:lpstr>
      <vt:lpstr>Pietras’ SM&amp;C and CSS diagram 8 March 2007 Telecon Notes </vt:lpstr>
      <vt:lpstr>Figure 6-1: ESLT Fwd / Ret Service Provider Protocol Stack Building Blocks</vt:lpstr>
      <vt:lpstr>Figure 6-3: ABA Service-User Service Management Building Blocks</vt:lpstr>
      <vt:lpstr>Figure 6-8: Service User / Provider ABA CSTS Forward-File Building Block</vt:lpstr>
      <vt:lpstr>Figure 6-10: ABA Service-User CLTU &amp; F-Frame Building Blocks</vt:lpstr>
      <vt:lpstr>Figure 6-11: ABA Service-User Protocol Return-Frame &amp; CFDP Building Block</vt:lpstr>
      <vt:lpstr>Figure 6-12: ABA Service User Radiometric / Monitor &amp; Service Data Protocol Stack Building Blocks</vt:lpstr>
      <vt:lpstr>Cross Support / Mission Operations Interactions using SPP Mapping </vt:lpstr>
      <vt:lpstr>Specific Recommendations to SM&amp;C From CESG Meeting, Sept 2009</vt:lpstr>
    </vt:vector>
  </TitlesOfParts>
  <Company>NASA/JPL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CSS SM, CMMS, and MOIMS M&amp;C</dc:title>
  <dc:creator>Peter Shames</dc:creator>
  <cp:lastModifiedBy>Peter Shames</cp:lastModifiedBy>
  <cp:revision>77</cp:revision>
  <dcterms:created xsi:type="dcterms:W3CDTF">2014-03-20T22:57:09Z</dcterms:created>
  <dcterms:modified xsi:type="dcterms:W3CDTF">2014-11-10T21:30:54Z</dcterms:modified>
</cp:coreProperties>
</file>