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4"/>
  </p:sldMasterIdLst>
  <p:notesMasterIdLst>
    <p:notesMasterId r:id="rId14"/>
  </p:notesMasterIdLst>
  <p:sldIdLst>
    <p:sldId id="286" r:id="rId5"/>
    <p:sldId id="383" r:id="rId6"/>
    <p:sldId id="392" r:id="rId7"/>
    <p:sldId id="400" r:id="rId8"/>
    <p:sldId id="324" r:id="rId9"/>
    <p:sldId id="384" r:id="rId10"/>
    <p:sldId id="402" r:id="rId11"/>
    <p:sldId id="401" r:id="rId12"/>
    <p:sldId id="397" r:id="rId13"/>
  </p:sldIdLst>
  <p:sldSz cx="9144000" cy="6858000" type="screen4x3"/>
  <p:notesSz cx="6946900" cy="10083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EE602969-E10F-4224-B009-A0338D2995F9}">
          <p14:sldIdLst>
            <p14:sldId id="286"/>
            <p14:sldId id="383"/>
            <p14:sldId id="392"/>
            <p14:sldId id="400"/>
          </p14:sldIdLst>
        </p14:section>
        <p14:section name="Electronic Data Sheets" id="{8725CDF1-B7B2-45C6-97C0-49AEF5B95B69}">
          <p14:sldIdLst>
            <p14:sldId id="324"/>
            <p14:sldId id="384"/>
            <p14:sldId id="402"/>
            <p14:sldId id="401"/>
          </p14:sldIdLst>
        </p14:section>
        <p14:section name="MO Services" id="{981CE282-34BB-45B7-A0E1-D8E700157438}">
          <p14:sldIdLst/>
        </p14:section>
        <p14:section name="Analysis" id="{3CC90331-118D-44C4-A93C-696D017551B4}">
          <p14:sldIdLst>
            <p14:sldId id="3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1FA"/>
    <a:srgbClr val="FFFF00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23" autoAdjust="0"/>
    <p:restoredTop sz="96699" autoAdjust="0"/>
  </p:normalViewPr>
  <p:slideViewPr>
    <p:cSldViewPr>
      <p:cViewPr>
        <p:scale>
          <a:sx n="238" d="100"/>
          <a:sy n="238" d="100"/>
        </p:scale>
        <p:origin x="256" y="-8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504190"/>
          </a:xfrm>
          <a:prstGeom prst="rect">
            <a:avLst/>
          </a:prstGeom>
        </p:spPr>
        <p:txBody>
          <a:bodyPr vert="horz" lIns="97310" tIns="48655" rIns="97310" bIns="48655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504190"/>
          </a:xfrm>
          <a:prstGeom prst="rect">
            <a:avLst/>
          </a:prstGeom>
        </p:spPr>
        <p:txBody>
          <a:bodyPr vert="horz" lIns="97310" tIns="48655" rIns="97310" bIns="48655" rtlCol="0"/>
          <a:lstStyle>
            <a:lvl1pPr algn="r">
              <a:defRPr sz="1300"/>
            </a:lvl1pPr>
          </a:lstStyle>
          <a:p>
            <a:fld id="{69A66EA2-8AF0-42A0-95B4-CB55298BA127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755650"/>
            <a:ext cx="5041900" cy="3781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310" tIns="48655" rIns="97310" bIns="4865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789805"/>
            <a:ext cx="5557520" cy="4537710"/>
          </a:xfrm>
          <a:prstGeom prst="rect">
            <a:avLst/>
          </a:prstGeom>
        </p:spPr>
        <p:txBody>
          <a:bodyPr vert="horz" lIns="97310" tIns="48655" rIns="97310" bIns="4865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77860"/>
            <a:ext cx="3010323" cy="504190"/>
          </a:xfrm>
          <a:prstGeom prst="rect">
            <a:avLst/>
          </a:prstGeom>
        </p:spPr>
        <p:txBody>
          <a:bodyPr vert="horz" lIns="97310" tIns="48655" rIns="97310" bIns="48655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9577860"/>
            <a:ext cx="3010323" cy="504190"/>
          </a:xfrm>
          <a:prstGeom prst="rect">
            <a:avLst/>
          </a:prstGeom>
        </p:spPr>
        <p:txBody>
          <a:bodyPr vert="horz" lIns="97310" tIns="48655" rIns="97310" bIns="48655" rtlCol="0" anchor="b"/>
          <a:lstStyle>
            <a:lvl1pPr algn="r">
              <a:defRPr sz="1300"/>
            </a:lvl1pPr>
          </a:lstStyle>
          <a:p>
            <a:fld id="{319EF49A-D7CF-449E-85A3-011999490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502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EF49A-D7CF-449E-85A3-0119994901D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460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15889" y="71439"/>
            <a:ext cx="88979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8621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7458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Single Corner Rectangle 9"/>
          <p:cNvSpPr/>
          <p:nvPr/>
        </p:nvSpPr>
        <p:spPr>
          <a:xfrm flipV="1">
            <a:off x="0" y="1"/>
            <a:ext cx="9144000" cy="692150"/>
          </a:xfrm>
          <a:prstGeom prst="round1Rect">
            <a:avLst>
              <a:gd name="adj" fmla="val 35084"/>
            </a:avLst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 bwMode="auto">
          <a:xfrm>
            <a:off x="115889" y="71439"/>
            <a:ext cx="88979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1913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spcBef>
          <a:spcPct val="0"/>
        </a:spcBef>
        <a:buNone/>
        <a:defRPr lang="en-GB" sz="3000" b="1" kern="1200" smtClean="0">
          <a:solidFill>
            <a:schemeClr val="accent5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lang="en-US" sz="28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»"/>
        <a:defRPr lang="en-US" sz="24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›"/>
        <a:defRPr lang="en-US" sz="20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-"/>
        <a:defRPr lang="en-US" sz="20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▪"/>
        <a:defRPr lang="en-GB" sz="20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8676456" cy="1470025"/>
          </a:xfrm>
        </p:spPr>
        <p:txBody>
          <a:bodyPr/>
          <a:lstStyle/>
          <a:p>
            <a:r>
              <a:rPr lang="en-GB" dirty="0"/>
              <a:t>CCSDS MO and SOIS EDS</a:t>
            </a:r>
          </a:p>
        </p:txBody>
      </p:sp>
    </p:spTree>
    <p:extLst>
      <p:ext uri="{BB962C8B-B14F-4D97-AF65-F5344CB8AC3E}">
        <p14:creationId xmlns:p14="http://schemas.microsoft.com/office/powerpoint/2010/main" val="4214589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Sample scenario showing use of MO and SOIS</a:t>
            </a:r>
          </a:p>
        </p:txBody>
      </p:sp>
      <p:pic>
        <p:nvPicPr>
          <p:cNvPr id="84" name="Picture 83">
            <a:extLst>
              <a:ext uri="{FF2B5EF4-FFF2-40B4-BE49-F238E27FC236}">
                <a16:creationId xmlns:a16="http://schemas.microsoft.com/office/drawing/2014/main" xmlns="" id="{953E7DE5-6F0A-493F-A5DB-491AA65074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183" y="1268760"/>
            <a:ext cx="8127636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4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Canvas 4">
            <a:extLst>
              <a:ext uri="{FF2B5EF4-FFF2-40B4-BE49-F238E27FC236}">
                <a16:creationId xmlns:a16="http://schemas.microsoft.com/office/drawing/2014/main" xmlns="" id="{9FF5151F-3047-45BF-A347-EC826008B6A5}"/>
              </a:ext>
            </a:extLst>
          </p:cNvPr>
          <p:cNvGrpSpPr/>
          <p:nvPr/>
        </p:nvGrpSpPr>
        <p:grpSpPr>
          <a:xfrm>
            <a:off x="1704657" y="1655127"/>
            <a:ext cx="5734685" cy="3547745"/>
            <a:chOff x="0" y="0"/>
            <a:chExt cx="5734685" cy="354774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7A80A710-3864-4165-9913-7EC71533AC8C}"/>
                </a:ext>
              </a:extLst>
            </p:cNvPr>
            <p:cNvSpPr/>
            <p:nvPr/>
          </p:nvSpPr>
          <p:spPr>
            <a:xfrm>
              <a:off x="0" y="0"/>
              <a:ext cx="5734685" cy="3547745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5" name="Text Box 31">
              <a:extLst>
                <a:ext uri="{FF2B5EF4-FFF2-40B4-BE49-F238E27FC236}">
                  <a16:creationId xmlns:a16="http://schemas.microsoft.com/office/drawing/2014/main" xmlns="" id="{83390023-D1BF-4173-A99C-FC1F76B7DC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3327" y="2635424"/>
              <a:ext cx="1166947" cy="4095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r>
                <a:rPr lang="en-GB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SPACELINK</a:t>
              </a:r>
            </a:p>
          </p:txBody>
        </p:sp>
        <p:sp>
          <p:nvSpPr>
            <p:cNvPr id="6" name="Text Box 31">
              <a:extLst>
                <a:ext uri="{FF2B5EF4-FFF2-40B4-BE49-F238E27FC236}">
                  <a16:creationId xmlns:a16="http://schemas.microsoft.com/office/drawing/2014/main" xmlns="" id="{81E5A8E4-1758-47E7-B5AC-410F8DA659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4805" y="138466"/>
              <a:ext cx="1031198" cy="4632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r>
                <a:rPr lang="en-GB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MO (logical)</a:t>
              </a: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E66ABBD2-2596-4FC3-BDF8-9A5BD1ECD3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8331" y="2552831"/>
              <a:ext cx="791069" cy="654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52AF98E0-D1D4-4EE6-AC49-5135649870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013" y="2743246"/>
              <a:ext cx="481531" cy="610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85E85C5F-6AB6-456C-A395-25CB72C9FA0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7674" y="48051"/>
              <a:ext cx="991726" cy="677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xmlns="" id="{20433416-2DC7-44C6-91CE-9F1F1A90AA4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84909" y="485891"/>
              <a:ext cx="1923898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93CDDD"/>
              </a:solidFill>
              <a:prstDash val="sys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xmlns="" id="{7B1F7132-EC99-4289-9C94-243B4E60C8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624602" y="2993792"/>
              <a:ext cx="2313072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D7E4BD"/>
              </a:solidFill>
              <a:prstDash val="solid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Text Box 31">
              <a:extLst>
                <a:ext uri="{FF2B5EF4-FFF2-40B4-BE49-F238E27FC236}">
                  <a16:creationId xmlns:a16="http://schemas.microsoft.com/office/drawing/2014/main" xmlns="" id="{5328356B-6B37-40B9-BF76-2F5B0B5092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2917" y="1412764"/>
              <a:ext cx="684530" cy="4095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r>
                <a:rPr lang="en-GB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SOIS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xmlns="" id="{3FE50D9D-8D67-44AA-9E44-0CDA1B777A4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615891" y="809180"/>
              <a:ext cx="0" cy="1622761"/>
            </a:xfrm>
            <a:prstGeom prst="straightConnector1">
              <a:avLst/>
            </a:prstGeom>
            <a:noFill/>
            <a:ln w="5715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xmlns="" id="{774F5EA8-1563-4F41-B11A-496D7681231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1601" y="36000"/>
              <a:ext cx="857081" cy="857081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xmlns="" id="{CFCB3900-8362-4321-9BC8-127D3AE89674}"/>
                </a:ext>
              </a:extLst>
            </p:cNvPr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891" y="1587777"/>
              <a:ext cx="1312302" cy="542822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xmlns="" id="{A10C462F-3A05-428E-B359-62DCD218783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76199" y="809180"/>
              <a:ext cx="0" cy="778597"/>
            </a:xfrm>
            <a:prstGeom prst="straightConnector1">
              <a:avLst/>
            </a:prstGeom>
            <a:noFill/>
            <a:ln w="57150" cap="flat" cmpd="sng" algn="ctr">
              <a:solidFill>
                <a:srgbClr val="93CDDD"/>
              </a:solidFill>
              <a:prstDash val="solid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xmlns="" id="{ECB26E7D-B7B4-4DA4-A394-D0B203BB34F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76199" y="1964736"/>
              <a:ext cx="0" cy="778510"/>
            </a:xfrm>
            <a:prstGeom prst="straightConnector1">
              <a:avLst/>
            </a:prstGeom>
            <a:ln w="57150">
              <a:solidFill>
                <a:schemeClr val="accent6">
                  <a:lumMod val="60000"/>
                  <a:lumOff val="40000"/>
                </a:schemeClr>
              </a:solidFill>
              <a:headEnd type="triangle" w="med" len="med"/>
              <a:tailEnd type="triangle" w="med" len="med"/>
            </a:ln>
            <a:extLst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8" name="Text Box 31">
              <a:extLst>
                <a:ext uri="{FF2B5EF4-FFF2-40B4-BE49-F238E27FC236}">
                  <a16:creationId xmlns:a16="http://schemas.microsoft.com/office/drawing/2014/main" xmlns="" id="{93C42B85-50BD-4205-90B3-27FBF3C51E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1898" y="1023001"/>
              <a:ext cx="1211429" cy="4629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MO (physical)</a:t>
              </a: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xmlns="" id="{71208BEF-960C-4828-905D-829FD83801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7230" y="2230284"/>
              <a:ext cx="684530" cy="4095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1214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27888" y="1196752"/>
            <a:ext cx="5968448" cy="4608512"/>
          </a:xfrm>
          <a:prstGeom prst="rect">
            <a:avLst/>
          </a:prstGeom>
          <a:solidFill>
            <a:srgbClr val="E6F1FA"/>
          </a:solidFill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E32CCC94-7878-4AD7-893D-A7A0BA3CED6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14500" y="1270952"/>
            <a:ext cx="5715000" cy="4316095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xmlns="" id="{0CD62EB3-54BB-440C-8507-2127B2298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Terminology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3350" y="853350"/>
            <a:ext cx="1152128" cy="9002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FF0000"/>
                </a:solidFill>
              </a:rPr>
              <a:t>&lt;&lt;SYSTEM&gt;&gt;</a:t>
            </a:r>
          </a:p>
          <a:p>
            <a:r>
              <a:rPr lang="en-US" sz="1050" dirty="0" smtClean="0">
                <a:solidFill>
                  <a:srgbClr val="FF0000"/>
                </a:solidFill>
              </a:rPr>
              <a:t>Hardware</a:t>
            </a:r>
          </a:p>
          <a:p>
            <a:r>
              <a:rPr lang="en-US" sz="1050" dirty="0" smtClean="0">
                <a:solidFill>
                  <a:srgbClr val="FF0000"/>
                </a:solidFill>
              </a:rPr>
              <a:t>Software</a:t>
            </a:r>
          </a:p>
          <a:p>
            <a:r>
              <a:rPr lang="en-US" sz="1050" dirty="0" smtClean="0">
                <a:solidFill>
                  <a:srgbClr val="FF0000"/>
                </a:solidFill>
              </a:rPr>
              <a:t>People</a:t>
            </a:r>
          </a:p>
          <a:p>
            <a:r>
              <a:rPr lang="en-US" sz="1050" dirty="0" smtClean="0">
                <a:solidFill>
                  <a:srgbClr val="FF0000"/>
                </a:solidFill>
              </a:rPr>
              <a:t>Procedures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84168" y="3140968"/>
            <a:ext cx="1345332" cy="5770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rgbClr val="FF0000"/>
                </a:solidFill>
              </a:rPr>
              <a:t>Hardware Device (is inside the System box)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27888" y="872715"/>
            <a:ext cx="922116" cy="324037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05667" y="881557"/>
            <a:ext cx="76655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SYSTEM</a:t>
            </a:r>
            <a:endParaRPr lang="en-US" sz="1100" dirty="0"/>
          </a:p>
        </p:txBody>
      </p:sp>
      <p:sp>
        <p:nvSpPr>
          <p:cNvPr id="11" name="Rectangle 10"/>
          <p:cNvSpPr/>
          <p:nvPr/>
        </p:nvSpPr>
        <p:spPr>
          <a:xfrm>
            <a:off x="4860032" y="2348880"/>
            <a:ext cx="91403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Software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Component</a:t>
            </a:r>
            <a:endParaRPr lang="en-US" sz="1100" dirty="0"/>
          </a:p>
        </p:txBody>
      </p:sp>
      <p:sp>
        <p:nvSpPr>
          <p:cNvPr id="12" name="Rectangle 11"/>
          <p:cNvSpPr/>
          <p:nvPr/>
        </p:nvSpPr>
        <p:spPr>
          <a:xfrm>
            <a:off x="6228184" y="1270952"/>
            <a:ext cx="10711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Element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(</a:t>
            </a:r>
            <a:r>
              <a:rPr lang="en-US" sz="1100" dirty="0" err="1" smtClean="0">
                <a:solidFill>
                  <a:srgbClr val="FF0000"/>
                </a:solidFill>
              </a:rPr>
              <a:t>Composable</a:t>
            </a:r>
            <a:r>
              <a:rPr lang="en-US" sz="1100" dirty="0" smtClean="0">
                <a:solidFill>
                  <a:srgbClr val="FF0000"/>
                </a:solidFill>
              </a:rPr>
              <a:t>)</a:t>
            </a:r>
            <a:endParaRPr lang="en-US" sz="1100" dirty="0"/>
          </a:p>
        </p:txBody>
      </p:sp>
      <p:sp>
        <p:nvSpPr>
          <p:cNvPr id="13" name="Rectangle 12"/>
          <p:cNvSpPr/>
          <p:nvPr/>
        </p:nvSpPr>
        <p:spPr>
          <a:xfrm>
            <a:off x="684746" y="3402050"/>
            <a:ext cx="922116" cy="324037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75368" y="3326063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Service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Interface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9138" y="3831866"/>
            <a:ext cx="1345332" cy="15465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FF0000"/>
                </a:solidFill>
              </a:rPr>
              <a:t>Service Interface exposes internal functions to external systems</a:t>
            </a:r>
          </a:p>
          <a:p>
            <a:r>
              <a:rPr lang="en-US" sz="1050" dirty="0" smtClean="0">
                <a:solidFill>
                  <a:srgbClr val="FF0000"/>
                </a:solidFill>
              </a:rPr>
              <a:t>Example: </a:t>
            </a:r>
          </a:p>
          <a:p>
            <a:r>
              <a:rPr lang="en-US" sz="1050" dirty="0" smtClean="0">
                <a:solidFill>
                  <a:srgbClr val="FF0000"/>
                </a:solidFill>
              </a:rPr>
              <a:t>- DSN SM</a:t>
            </a:r>
          </a:p>
          <a:p>
            <a:r>
              <a:rPr lang="en-US" sz="1050" dirty="0" smtClean="0">
                <a:solidFill>
                  <a:srgbClr val="FF0000"/>
                </a:solidFill>
              </a:rPr>
              <a:t>- DSN SLE</a:t>
            </a:r>
          </a:p>
          <a:p>
            <a:r>
              <a:rPr lang="en-US" sz="1050" dirty="0" smtClean="0">
                <a:solidFill>
                  <a:srgbClr val="FF0000"/>
                </a:solidFill>
              </a:rPr>
              <a:t>- DSN RF interface to space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16016" y="4189656"/>
            <a:ext cx="1345332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rgbClr val="FF0000"/>
                </a:solidFill>
              </a:rPr>
              <a:t>All applications have Interfaces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35696" y="2072401"/>
            <a:ext cx="891591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Software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6061348" y="1851298"/>
            <a:ext cx="960519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Hardware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66106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966120" y="836712"/>
            <a:ext cx="1800200" cy="914400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/>
              <a:t>Devices</a:t>
            </a:r>
          </a:p>
          <a:p>
            <a:pPr algn="ctr"/>
            <a:endParaRPr lang="en-GB" dirty="0"/>
          </a:p>
        </p:txBody>
      </p:sp>
      <p:sp>
        <p:nvSpPr>
          <p:cNvPr id="3" name="Rounded Rectangle 2"/>
          <p:cNvSpPr/>
          <p:nvPr/>
        </p:nvSpPr>
        <p:spPr>
          <a:xfrm>
            <a:off x="6372200" y="1735859"/>
            <a:ext cx="2016224" cy="914400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/>
              <a:t>Documentation</a:t>
            </a:r>
            <a:br>
              <a:rPr lang="en-GB" dirty="0"/>
            </a:br>
            <a:r>
              <a:rPr lang="en-GB" sz="1200" dirty="0"/>
              <a:t>IRDs, ICDs, Verification reports, etc.</a:t>
            </a:r>
          </a:p>
          <a:p>
            <a:pPr algn="ctr"/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51520" y="2537417"/>
            <a:ext cx="1800200" cy="914400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/>
              <a:t>System Design</a:t>
            </a:r>
          </a:p>
          <a:p>
            <a:pPr algn="ctr"/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SOIS EDS: Common Interchange Format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624369" y="4661520"/>
            <a:ext cx="1800200" cy="914400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/>
              <a:t>MCS/EGSE</a:t>
            </a:r>
            <a:br>
              <a:rPr lang="en-GB" dirty="0"/>
            </a:br>
            <a:r>
              <a:rPr lang="en-GB" sz="1400" dirty="0"/>
              <a:t>S/C database</a:t>
            </a:r>
          </a:p>
          <a:p>
            <a:pPr algn="ctr"/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3707904" y="4661520"/>
            <a:ext cx="2016224" cy="914400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/>
              <a:t>SVF/Simulators</a:t>
            </a:r>
            <a:br>
              <a:rPr lang="en-GB" dirty="0"/>
            </a:br>
            <a:r>
              <a:rPr lang="en-GB" sz="1200" dirty="0"/>
              <a:t>Data encoding, calibration</a:t>
            </a:r>
          </a:p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372200" y="3131598"/>
            <a:ext cx="2016224" cy="914400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/>
              <a:t>OBSW</a:t>
            </a:r>
            <a:br>
              <a:rPr lang="en-GB" dirty="0"/>
            </a:br>
            <a:r>
              <a:rPr lang="en-GB" sz="1100" dirty="0"/>
              <a:t>SOIS CDAS, …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843808" y="2366636"/>
            <a:ext cx="2016224" cy="1347403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EDS</a:t>
            </a:r>
            <a:br>
              <a:rPr lang="en-GB" dirty="0"/>
            </a:br>
            <a:r>
              <a:rPr lang="en-GB" sz="1400" dirty="0"/>
              <a:t>Interchangeable Model of data interfaces</a:t>
            </a:r>
          </a:p>
        </p:txBody>
      </p:sp>
      <p:cxnSp>
        <p:nvCxnSpPr>
          <p:cNvPr id="11" name="Straight Arrow Connector 10"/>
          <p:cNvCxnSpPr>
            <a:endCxn id="3" idx="1"/>
          </p:cNvCxnSpPr>
          <p:nvPr/>
        </p:nvCxnSpPr>
        <p:spPr bwMode="auto">
          <a:xfrm flipV="1">
            <a:off x="4860032" y="2193059"/>
            <a:ext cx="1512168" cy="598054"/>
          </a:xfrm>
          <a:prstGeom prst="straightConnector1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8D0F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5145865" y="2856118"/>
            <a:ext cx="7889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generate</a:t>
            </a:r>
            <a:endParaRPr lang="en-GB" dirty="0"/>
          </a:p>
        </p:txBody>
      </p:sp>
      <p:cxnSp>
        <p:nvCxnSpPr>
          <p:cNvPr id="13" name="Straight Arrow Connector 12"/>
          <p:cNvCxnSpPr>
            <a:stCxn id="9" idx="3"/>
            <a:endCxn id="8" idx="1"/>
          </p:cNvCxnSpPr>
          <p:nvPr/>
        </p:nvCxnSpPr>
        <p:spPr bwMode="auto">
          <a:xfrm>
            <a:off x="4860032" y="3040338"/>
            <a:ext cx="1512168" cy="548460"/>
          </a:xfrm>
          <a:prstGeom prst="straightConnector1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8D0F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>
            <a:endCxn id="7" idx="0"/>
          </p:cNvCxnSpPr>
          <p:nvPr/>
        </p:nvCxnSpPr>
        <p:spPr bwMode="auto">
          <a:xfrm>
            <a:off x="4028196" y="3714039"/>
            <a:ext cx="687820" cy="947481"/>
          </a:xfrm>
          <a:prstGeom prst="straightConnector1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8D0F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>
            <a:endCxn id="6" idx="0"/>
          </p:cNvCxnSpPr>
          <p:nvPr/>
        </p:nvCxnSpPr>
        <p:spPr bwMode="auto">
          <a:xfrm flipH="1">
            <a:off x="2524469" y="3714039"/>
            <a:ext cx="1183435" cy="947481"/>
          </a:xfrm>
          <a:prstGeom prst="straightConnector1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8D0F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3729959" y="1751112"/>
            <a:ext cx="0" cy="615525"/>
          </a:xfrm>
          <a:prstGeom prst="straightConnector1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8D0F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3809730" y="1916060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validate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3424569" y="4187779"/>
            <a:ext cx="833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transform</a:t>
            </a:r>
            <a:endParaRPr lang="en-GB" dirty="0"/>
          </a:p>
        </p:txBody>
      </p:sp>
      <p:cxnSp>
        <p:nvCxnSpPr>
          <p:cNvPr id="31" name="Straight Arrow Connector 30"/>
          <p:cNvCxnSpPr>
            <a:stCxn id="9" idx="1"/>
          </p:cNvCxnSpPr>
          <p:nvPr/>
        </p:nvCxnSpPr>
        <p:spPr bwMode="auto">
          <a:xfrm flipH="1">
            <a:off x="2064606" y="3040338"/>
            <a:ext cx="779202" cy="1"/>
          </a:xfrm>
          <a:prstGeom prst="straightConnector1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8D0F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4" name="TextBox 33"/>
          <p:cNvSpPr txBox="1"/>
          <p:nvPr/>
        </p:nvSpPr>
        <p:spPr>
          <a:xfrm>
            <a:off x="2064606" y="2652614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translate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697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A2BAEB92-192E-41A4-8DF5-4C61B008A7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-747464"/>
            <a:ext cx="8424936" cy="72860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95736" y="1196752"/>
            <a:ext cx="936103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FF0000"/>
                </a:solidFill>
              </a:rPr>
              <a:t>&lt;&lt;USER&gt;&gt;Applications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4008" y="332656"/>
            <a:ext cx="16086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Tooling turns Device Datasheet </a:t>
            </a:r>
            <a:r>
              <a:rPr lang="en-US" sz="1000" smtClean="0">
                <a:solidFill>
                  <a:srgbClr val="FF0000"/>
                </a:solidFill>
              </a:rPr>
              <a:t>into implemented device </a:t>
            </a:r>
            <a:r>
              <a:rPr lang="en-US" sz="1000" dirty="0" smtClean="0">
                <a:solidFill>
                  <a:srgbClr val="FF0000"/>
                </a:solidFill>
              </a:rPr>
              <a:t>interface module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3347864" y="1150585"/>
            <a:ext cx="1224136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Device API</a:t>
            </a:r>
          </a:p>
          <a:p>
            <a:r>
              <a:rPr lang="en-US" sz="900" dirty="0" smtClean="0">
                <a:solidFill>
                  <a:srgbClr val="FF0000"/>
                </a:solidFill>
              </a:rPr>
              <a:t>(hides underlying </a:t>
            </a:r>
            <a:r>
              <a:rPr lang="en-US" sz="900" dirty="0" err="1" smtClean="0">
                <a:solidFill>
                  <a:srgbClr val="FF0000"/>
                </a:solidFill>
              </a:rPr>
              <a:t>comm</a:t>
            </a:r>
            <a:r>
              <a:rPr lang="en-US" sz="900" dirty="0" smtClean="0">
                <a:solidFill>
                  <a:srgbClr val="FF0000"/>
                </a:solidFill>
              </a:rPr>
              <a:t> details)</a:t>
            </a:r>
            <a:endParaRPr lang="en-US" sz="9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1691680" y="2132856"/>
            <a:ext cx="2088232" cy="28803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8D0F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1835696" y="2420888"/>
            <a:ext cx="1944216" cy="936104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8D0F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1187624" y="2204864"/>
            <a:ext cx="432048" cy="1152128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8D0F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1654683" y="5319851"/>
            <a:ext cx="147616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&lt;&lt;SOIS&gt;&gt;</a:t>
            </a:r>
          </a:p>
          <a:p>
            <a:r>
              <a:rPr lang="en-US" sz="800" dirty="0" smtClean="0">
                <a:solidFill>
                  <a:srgbClr val="FF0000"/>
                </a:solidFill>
              </a:rPr>
              <a:t>Subnet Convergence Layer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3528" y="6604084"/>
            <a:ext cx="3168352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FF0000"/>
                </a:solidFill>
              </a:rPr>
              <a:t>For Subnet Convergence features, see next page</a:t>
            </a:r>
            <a:endParaRPr lang="en-US" sz="1050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2987824" y="4077072"/>
            <a:ext cx="1728192" cy="1944216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8D0F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7236296" y="3429000"/>
            <a:ext cx="72008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Semantics (tags &amp; meanings)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60232" y="1268760"/>
            <a:ext cx="72008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Syntax of device </a:t>
            </a:r>
            <a:r>
              <a:rPr lang="en-US" sz="800" smtClean="0">
                <a:solidFill>
                  <a:srgbClr val="FF0000"/>
                </a:solidFill>
              </a:rPr>
              <a:t>&amp; interfaces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60232" y="5157192"/>
            <a:ext cx="86409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Topology &amp; physical characteristics of an assembly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2843808" y="1658416"/>
            <a:ext cx="648072" cy="258416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8D0F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1907704" y="4221088"/>
            <a:ext cx="288032" cy="792088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8D0F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 flipH="1">
            <a:off x="2392765" y="2086690"/>
            <a:ext cx="91004" cy="2710462"/>
          </a:xfrm>
          <a:prstGeom prst="straightConnector1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8D0F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7" name="Straight Arrow Connector 36"/>
          <p:cNvCxnSpPr/>
          <p:nvPr/>
        </p:nvCxnSpPr>
        <p:spPr bwMode="auto">
          <a:xfrm flipH="1">
            <a:off x="1602663" y="2120081"/>
            <a:ext cx="881105" cy="1539751"/>
          </a:xfrm>
          <a:prstGeom prst="straightConnector1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8D0F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53329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764704"/>
            <a:ext cx="7200800" cy="634232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SOIS Subnet Convergence Layer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823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139ABD3B-FEF5-4640-A022-40C81F6A8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782" y="0"/>
            <a:ext cx="87364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135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980728"/>
            <a:ext cx="86409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SOIS has  a (draft) reference software architecture into which MO services fit cleanly as a client of the Device Services.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Each component of the SOIS reference architecture corresponds to a specified set of OSI layers.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In some cases there will be a duplication of functional layers between the internet and subnetwork contexts.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Terminology of ‘service’, interface’ and ‘system’ is not agreed.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A diagram similar to the PUS one which shows how a MO-based onboard architecture would be useful, but no one is currently in a position to draw it.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77549"/>
      </p:ext>
    </p:extLst>
  </p:cSld>
  <p:clrMapOvr>
    <a:masterClrMapping/>
  </p:clrMapOvr>
</p:sld>
</file>

<file path=ppt/theme/theme1.xml><?xml version="1.0" encoding="utf-8"?>
<a:theme xmlns:a="http://schemas.openxmlformats.org/drawingml/2006/main" name="EDS PnP and TFE">
  <a:themeElements>
    <a:clrScheme name="SCISYS CORE">
      <a:dk1>
        <a:srgbClr val="1C1C1A"/>
      </a:dk1>
      <a:lt1>
        <a:srgbClr val="FFFFFF"/>
      </a:lt1>
      <a:dk2>
        <a:srgbClr val="1C1C1A"/>
      </a:dk2>
      <a:lt2>
        <a:srgbClr val="FFFFFF"/>
      </a:lt2>
      <a:accent1>
        <a:srgbClr val="F2B535"/>
      </a:accent1>
      <a:accent2>
        <a:srgbClr val="ED8C33"/>
      </a:accent2>
      <a:accent3>
        <a:srgbClr val="E95F2F"/>
      </a:accent3>
      <a:accent4>
        <a:srgbClr val="E52729"/>
      </a:accent4>
      <a:accent5>
        <a:srgbClr val="C72E2D"/>
      </a:accent5>
      <a:accent6>
        <a:srgbClr val="7A2B2E"/>
      </a:accent6>
      <a:hlink>
        <a:srgbClr val="C72E2D"/>
      </a:hlink>
      <a:folHlink>
        <a:srgbClr val="C72E2D"/>
      </a:folHlink>
    </a:clrScheme>
    <a:fontScheme name="SCISY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headEnd type="none" w="med" len="med"/>
          <a:tailEnd type="triangle" w="med" len="med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8D0F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BC11CFE921654CA22562F68A99D6AE" ma:contentTypeVersion="0" ma:contentTypeDescription="Create a new document." ma:contentTypeScope="" ma:versionID="2b70e7b57542f28db3e49cdbccc2ba4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900A5A-86B5-4659-BF18-FA5FFCFCE814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FA74EC2-60C7-4F8A-8049-F6D3A15701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A53D6B4-B74A-4A4A-9C81-190162B7F8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EDS PnP and TFE</Template>
  <TotalTime>402</TotalTime>
  <Words>257</Words>
  <Application>Microsoft Macintosh PowerPoint</Application>
  <PresentationFormat>On-screen Show (4:3)</PresentationFormat>
  <Paragraphs>59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Times New Roman</vt:lpstr>
      <vt:lpstr>Arial</vt:lpstr>
      <vt:lpstr>EDS PnP and TFE</vt:lpstr>
      <vt:lpstr>CCSDS MO and SOIS EDS</vt:lpstr>
      <vt:lpstr>Sample scenario showing use of MO and SOIS</vt:lpstr>
      <vt:lpstr>PowerPoint Presentation</vt:lpstr>
      <vt:lpstr>Terminology</vt:lpstr>
      <vt:lpstr>SOIS EDS: Common Interchange Format</vt:lpstr>
      <vt:lpstr>PowerPoint Presentation</vt:lpstr>
      <vt:lpstr>SOIS Subnet Convergence Layer</vt:lpstr>
      <vt:lpstr>PowerPoint Presentation</vt:lpstr>
      <vt:lpstr>Conclusions</vt:lpstr>
    </vt:vector>
  </TitlesOfParts>
  <Company>Scisys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CCSDS MO and SOIS EDS</dc:title>
  <dc:creator>Richard Melvin</dc:creator>
  <cp:lastModifiedBy>Peter Shames</cp:lastModifiedBy>
  <cp:revision>32</cp:revision>
  <cp:lastPrinted>2014-04-22T12:21:52Z</cp:lastPrinted>
  <dcterms:created xsi:type="dcterms:W3CDTF">2017-05-03T16:40:47Z</dcterms:created>
  <dcterms:modified xsi:type="dcterms:W3CDTF">2017-11-08T10:21:42Z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0x010100DDBC11CFE921654CA22562F68A99D6AE</vt:lpwstr>
  </property>
</Properties>
</file>