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8" r:id="rId2"/>
  </p:sldMasterIdLst>
  <p:notesMasterIdLst>
    <p:notesMasterId r:id="rId35"/>
  </p:notesMasterIdLst>
  <p:handoutMasterIdLst>
    <p:handoutMasterId r:id="rId36"/>
  </p:handoutMasterIdLst>
  <p:sldIdLst>
    <p:sldId id="256" r:id="rId3"/>
    <p:sldId id="288" r:id="rId4"/>
    <p:sldId id="274" r:id="rId5"/>
    <p:sldId id="294" r:id="rId6"/>
    <p:sldId id="295" r:id="rId7"/>
    <p:sldId id="296" r:id="rId8"/>
    <p:sldId id="309" r:id="rId9"/>
    <p:sldId id="304" r:id="rId10"/>
    <p:sldId id="305" r:id="rId11"/>
    <p:sldId id="306" r:id="rId12"/>
    <p:sldId id="291" r:id="rId13"/>
    <p:sldId id="292" r:id="rId14"/>
    <p:sldId id="297" r:id="rId15"/>
    <p:sldId id="310" r:id="rId16"/>
    <p:sldId id="293" r:id="rId17"/>
    <p:sldId id="298" r:id="rId18"/>
    <p:sldId id="311" r:id="rId19"/>
    <p:sldId id="299" r:id="rId20"/>
    <p:sldId id="307" r:id="rId21"/>
    <p:sldId id="300" r:id="rId22"/>
    <p:sldId id="301" r:id="rId23"/>
    <p:sldId id="302" r:id="rId24"/>
    <p:sldId id="303" r:id="rId25"/>
    <p:sldId id="312" r:id="rId26"/>
    <p:sldId id="313" r:id="rId27"/>
    <p:sldId id="314" r:id="rId28"/>
    <p:sldId id="308" r:id="rId29"/>
    <p:sldId id="315" r:id="rId30"/>
    <p:sldId id="317" r:id="rId31"/>
    <p:sldId id="316" r:id="rId32"/>
    <p:sldId id="289" r:id="rId33"/>
    <p:sldId id="290" r:id="rId34"/>
  </p:sldIdLst>
  <p:sldSz cx="9144000" cy="6858000" type="screen4x3"/>
  <p:notesSz cx="6864350" cy="9996488"/>
  <p:defaultTextStyle>
    <a:defPPr>
      <a:defRPr lang="en-GB"/>
    </a:defPPr>
    <a:lvl1pPr algn="l" rtl="0" fontAlgn="base">
      <a:spcBef>
        <a:spcPct val="0"/>
      </a:spcBef>
      <a:spcAft>
        <a:spcPct val="0"/>
      </a:spcAft>
      <a:defRPr sz="2000" b="1" kern="1200">
        <a:solidFill>
          <a:srgbClr val="006699"/>
        </a:solidFill>
        <a:latin typeface="Gill Sans MT" pitchFamily="34" charset="0"/>
        <a:ea typeface="+mn-ea"/>
        <a:cs typeface="+mn-cs"/>
      </a:defRPr>
    </a:lvl1pPr>
    <a:lvl2pPr marL="457200" algn="l" rtl="0" fontAlgn="base">
      <a:spcBef>
        <a:spcPct val="0"/>
      </a:spcBef>
      <a:spcAft>
        <a:spcPct val="0"/>
      </a:spcAft>
      <a:defRPr sz="2000" b="1" kern="1200">
        <a:solidFill>
          <a:srgbClr val="006699"/>
        </a:solidFill>
        <a:latin typeface="Gill Sans MT" pitchFamily="34" charset="0"/>
        <a:ea typeface="+mn-ea"/>
        <a:cs typeface="+mn-cs"/>
      </a:defRPr>
    </a:lvl2pPr>
    <a:lvl3pPr marL="914400" algn="l" rtl="0" fontAlgn="base">
      <a:spcBef>
        <a:spcPct val="0"/>
      </a:spcBef>
      <a:spcAft>
        <a:spcPct val="0"/>
      </a:spcAft>
      <a:defRPr sz="2000" b="1" kern="1200">
        <a:solidFill>
          <a:srgbClr val="006699"/>
        </a:solidFill>
        <a:latin typeface="Gill Sans MT" pitchFamily="34" charset="0"/>
        <a:ea typeface="+mn-ea"/>
        <a:cs typeface="+mn-cs"/>
      </a:defRPr>
    </a:lvl3pPr>
    <a:lvl4pPr marL="1371600" algn="l" rtl="0" fontAlgn="base">
      <a:spcBef>
        <a:spcPct val="0"/>
      </a:spcBef>
      <a:spcAft>
        <a:spcPct val="0"/>
      </a:spcAft>
      <a:defRPr sz="2000" b="1" kern="1200">
        <a:solidFill>
          <a:srgbClr val="006699"/>
        </a:solidFill>
        <a:latin typeface="Gill Sans MT" pitchFamily="34" charset="0"/>
        <a:ea typeface="+mn-ea"/>
        <a:cs typeface="+mn-cs"/>
      </a:defRPr>
    </a:lvl4pPr>
    <a:lvl5pPr marL="1828800" algn="l" rtl="0" fontAlgn="base">
      <a:spcBef>
        <a:spcPct val="0"/>
      </a:spcBef>
      <a:spcAft>
        <a:spcPct val="0"/>
      </a:spcAft>
      <a:defRPr sz="2000" b="1" kern="1200">
        <a:solidFill>
          <a:srgbClr val="006699"/>
        </a:solidFill>
        <a:latin typeface="Gill Sans MT" pitchFamily="34" charset="0"/>
        <a:ea typeface="+mn-ea"/>
        <a:cs typeface="+mn-cs"/>
      </a:defRPr>
    </a:lvl5pPr>
    <a:lvl6pPr marL="2286000" algn="l" defTabSz="914400" rtl="0" eaLnBrk="1" latinLnBrk="0" hangingPunct="1">
      <a:defRPr sz="2000" b="1" kern="1200">
        <a:solidFill>
          <a:srgbClr val="006699"/>
        </a:solidFill>
        <a:latin typeface="Gill Sans MT" pitchFamily="34" charset="0"/>
        <a:ea typeface="+mn-ea"/>
        <a:cs typeface="+mn-cs"/>
      </a:defRPr>
    </a:lvl6pPr>
    <a:lvl7pPr marL="2743200" algn="l" defTabSz="914400" rtl="0" eaLnBrk="1" latinLnBrk="0" hangingPunct="1">
      <a:defRPr sz="2000" b="1" kern="1200">
        <a:solidFill>
          <a:srgbClr val="006699"/>
        </a:solidFill>
        <a:latin typeface="Gill Sans MT" pitchFamily="34" charset="0"/>
        <a:ea typeface="+mn-ea"/>
        <a:cs typeface="+mn-cs"/>
      </a:defRPr>
    </a:lvl7pPr>
    <a:lvl8pPr marL="3200400" algn="l" defTabSz="914400" rtl="0" eaLnBrk="1" latinLnBrk="0" hangingPunct="1">
      <a:defRPr sz="2000" b="1" kern="1200">
        <a:solidFill>
          <a:srgbClr val="006699"/>
        </a:solidFill>
        <a:latin typeface="Gill Sans MT" pitchFamily="34" charset="0"/>
        <a:ea typeface="+mn-ea"/>
        <a:cs typeface="+mn-cs"/>
      </a:defRPr>
    </a:lvl8pPr>
    <a:lvl9pPr marL="3657600" algn="l" defTabSz="914400" rtl="0" eaLnBrk="1" latinLnBrk="0" hangingPunct="1">
      <a:defRPr sz="2000" b="1" kern="1200">
        <a:solidFill>
          <a:srgbClr val="006699"/>
        </a:solidFill>
        <a:latin typeface="Gill Sans MT"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49">
          <p15:clr>
            <a:srgbClr val="A4A3A4"/>
          </p15:clr>
        </p15:guide>
        <p15:guide id="2" pos="216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FF61FF"/>
    <a:srgbClr val="FF8585"/>
    <a:srgbClr val="CCFF66"/>
    <a:srgbClr val="CC00CC"/>
    <a:srgbClr val="006600"/>
    <a:srgbClr val="0000FF"/>
    <a:srgbClr val="FF9900"/>
    <a:srgbClr val="FF6161"/>
    <a:srgbClr val="E0C6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830" autoAdjust="0"/>
    <p:restoredTop sz="89040" autoAdjust="0"/>
  </p:normalViewPr>
  <p:slideViewPr>
    <p:cSldViewPr snapToObjects="1">
      <p:cViewPr>
        <p:scale>
          <a:sx n="112" d="100"/>
          <a:sy n="112" d="100"/>
        </p:scale>
        <p:origin x="-1500" y="84"/>
      </p:cViewPr>
      <p:guideLst>
        <p:guide orient="horz" pos="2160"/>
        <p:guide pos="2880"/>
      </p:guideLst>
    </p:cSldViewPr>
  </p:slideViewPr>
  <p:notesTextViewPr>
    <p:cViewPr>
      <p:scale>
        <a:sx n="100" d="100"/>
        <a:sy n="100" d="100"/>
      </p:scale>
      <p:origin x="0" y="0"/>
    </p:cViewPr>
  </p:notesTextViewPr>
  <p:notesViewPr>
    <p:cSldViewPr snapToObjects="1">
      <p:cViewPr varScale="1">
        <p:scale>
          <a:sx n="80" d="100"/>
          <a:sy n="80" d="100"/>
        </p:scale>
        <p:origin x="-3966" y="-96"/>
      </p:cViewPr>
      <p:guideLst>
        <p:guide orient="horz" pos="3149"/>
        <p:guide pos="216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4768" cy="499180"/>
          </a:xfrm>
          <a:prstGeom prst="rect">
            <a:avLst/>
          </a:prstGeom>
        </p:spPr>
        <p:txBody>
          <a:bodyPr vert="horz" lIns="93022" tIns="46511" rIns="93022" bIns="46511" rtlCol="0"/>
          <a:lstStyle>
            <a:lvl1pPr algn="l">
              <a:defRPr sz="1200"/>
            </a:lvl1pPr>
          </a:lstStyle>
          <a:p>
            <a:endParaRPr lang="en-GB"/>
          </a:p>
        </p:txBody>
      </p:sp>
      <p:sp>
        <p:nvSpPr>
          <p:cNvPr id="3" name="Date Placeholder 2"/>
          <p:cNvSpPr>
            <a:spLocks noGrp="1"/>
          </p:cNvSpPr>
          <p:nvPr>
            <p:ph type="dt" sz="quarter" idx="1"/>
          </p:nvPr>
        </p:nvSpPr>
        <p:spPr>
          <a:xfrm>
            <a:off x="3887961" y="1"/>
            <a:ext cx="2974768" cy="499180"/>
          </a:xfrm>
          <a:prstGeom prst="rect">
            <a:avLst/>
          </a:prstGeom>
        </p:spPr>
        <p:txBody>
          <a:bodyPr vert="horz" lIns="93022" tIns="46511" rIns="93022" bIns="46511" rtlCol="0"/>
          <a:lstStyle>
            <a:lvl1pPr algn="r">
              <a:defRPr sz="1200"/>
            </a:lvl1pPr>
          </a:lstStyle>
          <a:p>
            <a:fld id="{D4168C6B-248F-4DEB-8641-6445C1432AC5}" type="datetimeFigureOut">
              <a:rPr lang="en-GB" smtClean="0"/>
              <a:t>30/08/2017</a:t>
            </a:fld>
            <a:endParaRPr lang="en-GB"/>
          </a:p>
        </p:txBody>
      </p:sp>
      <p:sp>
        <p:nvSpPr>
          <p:cNvPr id="4" name="Footer Placeholder 3"/>
          <p:cNvSpPr>
            <a:spLocks noGrp="1"/>
          </p:cNvSpPr>
          <p:nvPr>
            <p:ph type="ftr" sz="quarter" idx="2"/>
          </p:nvPr>
        </p:nvSpPr>
        <p:spPr>
          <a:xfrm>
            <a:off x="0" y="9495699"/>
            <a:ext cx="2974768" cy="499180"/>
          </a:xfrm>
          <a:prstGeom prst="rect">
            <a:avLst/>
          </a:prstGeom>
        </p:spPr>
        <p:txBody>
          <a:bodyPr vert="horz" lIns="93022" tIns="46511" rIns="93022" bIns="46511" rtlCol="0" anchor="b"/>
          <a:lstStyle>
            <a:lvl1pPr algn="l">
              <a:defRPr sz="1200"/>
            </a:lvl1pPr>
          </a:lstStyle>
          <a:p>
            <a:endParaRPr lang="en-GB"/>
          </a:p>
        </p:txBody>
      </p:sp>
      <p:sp>
        <p:nvSpPr>
          <p:cNvPr id="5" name="Slide Number Placeholder 4"/>
          <p:cNvSpPr>
            <a:spLocks noGrp="1"/>
          </p:cNvSpPr>
          <p:nvPr>
            <p:ph type="sldNum" sz="quarter" idx="3"/>
          </p:nvPr>
        </p:nvSpPr>
        <p:spPr>
          <a:xfrm>
            <a:off x="3887961" y="9495699"/>
            <a:ext cx="2974768" cy="499180"/>
          </a:xfrm>
          <a:prstGeom prst="rect">
            <a:avLst/>
          </a:prstGeom>
        </p:spPr>
        <p:txBody>
          <a:bodyPr vert="horz" lIns="93022" tIns="46511" rIns="93022" bIns="46511" rtlCol="0" anchor="b"/>
          <a:lstStyle>
            <a:lvl1pPr algn="r">
              <a:defRPr sz="1200"/>
            </a:lvl1pPr>
          </a:lstStyle>
          <a:p>
            <a:fld id="{CA2732B1-67AB-4C4B-8719-85A543D352CE}" type="slidenum">
              <a:rPr lang="en-GB" smtClean="0"/>
              <a:t>‹#›</a:t>
            </a:fld>
            <a:endParaRPr lang="en-GB"/>
          </a:p>
        </p:txBody>
      </p:sp>
    </p:spTree>
    <p:extLst>
      <p:ext uri="{BB962C8B-B14F-4D97-AF65-F5344CB8AC3E}">
        <p14:creationId xmlns:p14="http://schemas.microsoft.com/office/powerpoint/2010/main" val="3493862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79" name="Rectangle 3"/>
          <p:cNvSpPr>
            <a:spLocks noGrp="1" noChangeArrowheads="1"/>
          </p:cNvSpPr>
          <p:nvPr>
            <p:ph type="dt" idx="1"/>
          </p:nvPr>
        </p:nvSpPr>
        <p:spPr bwMode="auto">
          <a:xfrm>
            <a:off x="3887961"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algn="r" defTabSz="920529">
              <a:defRPr sz="1200" b="0">
                <a:solidFill>
                  <a:schemeClr val="tx1"/>
                </a:solidFill>
                <a:latin typeface="Times New Roman" pitchFamily="18" charset="0"/>
              </a:defRPr>
            </a:lvl1pPr>
          </a:lstStyle>
          <a:p>
            <a:endParaRPr lang="en-GB" altLang="en-US"/>
          </a:p>
        </p:txBody>
      </p:sp>
      <p:sp>
        <p:nvSpPr>
          <p:cNvPr id="24580" name="Rectangle 4"/>
          <p:cNvSpPr>
            <a:spLocks noGrp="1" noRot="1" noChangeAspect="1" noChangeArrowheads="1" noTextEdit="1"/>
          </p:cNvSpPr>
          <p:nvPr>
            <p:ph type="sldImg" idx="2"/>
          </p:nvPr>
        </p:nvSpPr>
        <p:spPr bwMode="auto">
          <a:xfrm>
            <a:off x="933450" y="750888"/>
            <a:ext cx="4997450" cy="37480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686112" y="4747044"/>
            <a:ext cx="5492129" cy="4499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4582" name="Rectangle 6"/>
          <p:cNvSpPr>
            <a:spLocks noGrp="1" noChangeArrowheads="1"/>
          </p:cNvSpPr>
          <p:nvPr>
            <p:ph type="ftr" sz="quarter" idx="4"/>
          </p:nvPr>
        </p:nvSpPr>
        <p:spPr bwMode="auto">
          <a:xfrm>
            <a:off x="0"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83" name="Rectangle 7"/>
          <p:cNvSpPr>
            <a:spLocks noGrp="1" noChangeArrowheads="1"/>
          </p:cNvSpPr>
          <p:nvPr>
            <p:ph type="sldNum" sz="quarter" idx="5"/>
          </p:nvPr>
        </p:nvSpPr>
        <p:spPr bwMode="auto">
          <a:xfrm>
            <a:off x="3887961"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algn="r" defTabSz="920529">
              <a:defRPr sz="1200" b="0">
                <a:solidFill>
                  <a:schemeClr val="tx1"/>
                </a:solidFill>
                <a:latin typeface="Times New Roman" pitchFamily="18" charset="0"/>
              </a:defRPr>
            </a:lvl1pPr>
          </a:lstStyle>
          <a:p>
            <a:fld id="{687653B5-CE8F-4032-ADA5-1E1B0879BAD9}" type="slidenum">
              <a:rPr lang="en-GB" altLang="en-US"/>
              <a:pPr/>
              <a:t>‹#›</a:t>
            </a:fld>
            <a:endParaRPr lang="en-GB" altLang="en-US"/>
          </a:p>
        </p:txBody>
      </p:sp>
    </p:spTree>
    <p:extLst>
      <p:ext uri="{BB962C8B-B14F-4D97-AF65-F5344CB8AC3E}">
        <p14:creationId xmlns:p14="http://schemas.microsoft.com/office/powerpoint/2010/main" val="18651338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smtClean="0"/>
              <a:t>ABA: Spacecraft, ESLT, MOC and SMC (ignore NOC)</a:t>
            </a:r>
            <a:br>
              <a:rPr lang="en-GB" sz="1200" dirty="0" smtClean="0"/>
            </a:br>
            <a:r>
              <a:rPr lang="en-GB" sz="1200" dirty="0" smtClean="0"/>
              <a:t>On-board Functions: Basic M&amp;C; On-board Procedures; On-board Scheduler</a:t>
            </a:r>
            <a:br>
              <a:rPr lang="en-GB" sz="1200" dirty="0" smtClean="0"/>
            </a:br>
            <a:r>
              <a:rPr lang="en-GB" sz="1200" dirty="0" smtClean="0"/>
              <a:t>Tracking done by Dedicated ESLT</a:t>
            </a:r>
            <a:br>
              <a:rPr lang="en-GB" sz="1200" dirty="0" smtClean="0"/>
            </a:br>
            <a:r>
              <a:rPr lang="en-GB" sz="1200" dirty="0" smtClean="0"/>
              <a:t>S/C DB, OBSW and OBCPs from S/C Manufacturer, also supporting performance monitoring and fault diagnosis</a:t>
            </a:r>
            <a:br>
              <a:rPr lang="en-GB" sz="1200" dirty="0" smtClean="0"/>
            </a:br>
            <a:r>
              <a:rPr lang="en-GB" sz="1200" dirty="0" smtClean="0"/>
              <a:t>All other functions in MOC</a:t>
            </a:r>
          </a:p>
          <a:p>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23</a:t>
            </a:fld>
            <a:endParaRPr lang="en-GB" altLang="en-US"/>
          </a:p>
        </p:txBody>
      </p:sp>
    </p:spTree>
    <p:extLst>
      <p:ext uri="{BB962C8B-B14F-4D97-AF65-F5344CB8AC3E}">
        <p14:creationId xmlns:p14="http://schemas.microsoft.com/office/powerpoint/2010/main" val="9051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smtClean="0"/>
              <a:t>ABA: Spacecraft, ESLT, MOC, POC, DPC, DAC, SCM, Users, NSC</a:t>
            </a:r>
            <a:br>
              <a:rPr lang="en-GB" sz="1200" dirty="0" smtClean="0"/>
            </a:br>
            <a:r>
              <a:rPr lang="en-GB" sz="1200" dirty="0" smtClean="0"/>
              <a:t>On-board Functions: Basic M&amp;C; OBCPs; On-board Plan Execution; On-board GPS; On-board Event Detection and </a:t>
            </a:r>
            <a:r>
              <a:rPr lang="en-GB" sz="1200" dirty="0" err="1" smtClean="0"/>
              <a:t>Replanning</a:t>
            </a:r>
            <a:endParaRPr lang="en-GB"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smtClean="0"/>
              <a:t>Separate</a:t>
            </a:r>
            <a:r>
              <a:rPr lang="en-GB" sz="1200" baseline="0" dirty="0" smtClean="0"/>
              <a:t> Ground Stations used for TT&amp;C and Payload Data Acquisition (PDA), connected to MOC and DPC respectively; alternatively a single Ground Station can route data to separate MOC and DPC systems.</a:t>
            </a:r>
            <a:r>
              <a:rPr lang="en-GB" sz="1200" dirty="0" smtClean="0"/>
              <a:t/>
            </a:r>
            <a:br>
              <a:rPr lang="en-GB" sz="1200" dirty="0" smtClean="0"/>
            </a:br>
            <a:r>
              <a:rPr lang="en-GB" sz="1200" dirty="0" smtClean="0"/>
              <a:t>Direct distribution of Mission Data from S/C to DPC, which also provides accurate Tracking data to MOC</a:t>
            </a:r>
            <a:br>
              <a:rPr lang="en-GB" sz="1200" dirty="0" smtClean="0"/>
            </a:br>
            <a:r>
              <a:rPr lang="en-GB" sz="1200" dirty="0" smtClean="0"/>
              <a:t>Mission Data Products and Operations History stored in DAC</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smtClean="0"/>
              <a:t>External Collision</a:t>
            </a:r>
            <a:r>
              <a:rPr lang="en-GB" sz="1200" baseline="0" dirty="0" smtClean="0"/>
              <a:t> Detection Service used</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25</a:t>
            </a:fld>
            <a:endParaRPr lang="en-GB" altLang="en-US"/>
          </a:p>
        </p:txBody>
      </p:sp>
    </p:spTree>
    <p:extLst>
      <p:ext uri="{BB962C8B-B14F-4D97-AF65-F5344CB8AC3E}">
        <p14:creationId xmlns:p14="http://schemas.microsoft.com/office/powerpoint/2010/main" val="2346043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smtClean="0"/>
              <a:t>SSI: Orbiter/Relay, Rover, ESLT, MOC, POC [ROC], SCM</a:t>
            </a:r>
            <a:br>
              <a:rPr lang="en-GB" sz="1200" dirty="0" smtClean="0"/>
            </a:br>
            <a:r>
              <a:rPr lang="en-GB" sz="1200" dirty="0" smtClean="0"/>
              <a:t>On-board Functions: Basic M&amp;C; OBCPs; On-board Scheduler; On-board </a:t>
            </a:r>
            <a:r>
              <a:rPr lang="en-GB" sz="1200" dirty="0" err="1" smtClean="0"/>
              <a:t>Replanning</a:t>
            </a:r>
            <a:endParaRPr lang="en-GB" sz="1200" dirty="0" smtClean="0"/>
          </a:p>
          <a:p>
            <a:endParaRPr lang="en-GB" dirty="0" smtClean="0"/>
          </a:p>
          <a:p>
            <a:r>
              <a:rPr lang="en-GB" dirty="0" smtClean="0"/>
              <a:t>May also</a:t>
            </a:r>
            <a:r>
              <a:rPr lang="en-GB" baseline="0" dirty="0" smtClean="0"/>
              <a:t> be DPC, DAC, Users – omitted for clarity as interfaces similar to Earth Observation case.</a:t>
            </a:r>
          </a:p>
          <a:p>
            <a:r>
              <a:rPr lang="en-GB" baseline="0" dirty="0" smtClean="0"/>
              <a:t>May be separate SCM for Orbiter and Rover.</a:t>
            </a:r>
          </a:p>
          <a:p>
            <a:r>
              <a:rPr lang="en-GB" baseline="0" dirty="0" smtClean="0"/>
              <a:t>Optionally the MOC could act as a Ground Router for all data to/from the Rover.</a:t>
            </a:r>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27</a:t>
            </a:fld>
            <a:endParaRPr lang="en-GB" altLang="en-US"/>
          </a:p>
        </p:txBody>
      </p:sp>
    </p:spTree>
    <p:extLst>
      <p:ext uri="{BB962C8B-B14F-4D97-AF65-F5344CB8AC3E}">
        <p14:creationId xmlns:p14="http://schemas.microsoft.com/office/powerpoint/2010/main" val="3160691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smtClean="0"/>
              <a:t>SSI: Multiple spacecraft with Inter-satellite links</a:t>
            </a:r>
            <a:br>
              <a:rPr lang="en-GB" sz="1200" dirty="0" smtClean="0"/>
            </a:br>
            <a:r>
              <a:rPr lang="en-GB" sz="1200" dirty="0" smtClean="0"/>
              <a:t>On-board GPS and Orbit Determination, Event Detection and Collaborative </a:t>
            </a:r>
            <a:r>
              <a:rPr lang="en-GB" sz="1200" dirty="0" err="1" smtClean="0"/>
              <a:t>Replanning</a:t>
            </a:r>
            <a:endParaRPr lang="en-GB" sz="120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smtClean="0"/>
              <a:t>Simplified Ground Architecture Shown</a:t>
            </a:r>
            <a:r>
              <a:rPr lang="en-GB" sz="1200" baseline="0" dirty="0" smtClean="0"/>
              <a:t> (e.g. for an EO Constellation) with a single Payload Processing Centre hosting DPC and DAC functions and direct interaction with external Users.  This could be omitted altogether, or separate DPC, POC and DAC nodes identified.</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29</a:t>
            </a:fld>
            <a:endParaRPr lang="en-GB" altLang="en-US"/>
          </a:p>
        </p:txBody>
      </p:sp>
    </p:spTree>
    <p:extLst>
      <p:ext uri="{BB962C8B-B14F-4D97-AF65-F5344CB8AC3E}">
        <p14:creationId xmlns:p14="http://schemas.microsoft.com/office/powerpoint/2010/main" val="999876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a:t>
            </a:r>
            <a:r>
              <a:rPr lang="en-GB" baseline="0" dirty="0"/>
              <a:t> generic deployment example.  **Health Warning** : many other deployment architectures are possible.</a:t>
            </a:r>
          </a:p>
          <a:p>
            <a:endParaRPr lang="en-GB" baseline="0" dirty="0"/>
          </a:p>
          <a:p>
            <a:r>
              <a:rPr lang="en-GB" baseline="0" dirty="0"/>
              <a:t>The intention is to highlight potential areas of interoperability.</a:t>
            </a:r>
          </a:p>
          <a:p>
            <a:endParaRPr lang="en-GB" baseline="0" dirty="0"/>
          </a:p>
          <a:p>
            <a:r>
              <a:rPr lang="en-GB" baseline="0" dirty="0"/>
              <a:t>Note that interactions between functions within the same node [which can be any of those shown on the previous diagram] are omitted for clarity.</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31</a:t>
            </a:fld>
            <a:endParaRPr lang="en-GB" altLang="en-US"/>
          </a:p>
        </p:txBody>
      </p:sp>
    </p:spTree>
    <p:extLst>
      <p:ext uri="{BB962C8B-B14F-4D97-AF65-F5344CB8AC3E}">
        <p14:creationId xmlns:p14="http://schemas.microsoft.com/office/powerpoint/2010/main" val="3688599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a:t>
            </a:r>
            <a:r>
              <a:rPr lang="en-GB" baseline="0" dirty="0"/>
              <a:t> generic deployment example.  **Health Warning** : many other deployment architectures are possible.</a:t>
            </a:r>
          </a:p>
          <a:p>
            <a:endParaRPr lang="en-GB" baseline="0" dirty="0"/>
          </a:p>
          <a:p>
            <a:r>
              <a:rPr lang="en-GB" baseline="0" dirty="0"/>
              <a:t>The intention is to highlight potential areas of interoperability.</a:t>
            </a:r>
          </a:p>
          <a:p>
            <a:endParaRPr lang="en-GB" baseline="0" dirty="0"/>
          </a:p>
          <a:p>
            <a:r>
              <a:rPr lang="en-GB" baseline="0" dirty="0"/>
              <a:t>Note that interactions between functions within the same node [which can be any of those shown on the previous diagram] are omitted for clarity.</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32</a:t>
            </a:fld>
            <a:endParaRPr lang="en-GB" altLang="en-US"/>
          </a:p>
        </p:txBody>
      </p:sp>
    </p:spTree>
    <p:extLst>
      <p:ext uri="{BB962C8B-B14F-4D97-AF65-F5344CB8AC3E}">
        <p14:creationId xmlns:p14="http://schemas.microsoft.com/office/powerpoint/2010/main" val="35611800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502" name="Rectangle 6"/>
          <p:cNvSpPr>
            <a:spLocks noGrp="1" noChangeArrowheads="1"/>
          </p:cNvSpPr>
          <p:nvPr>
            <p:ph type="subTitle" idx="1"/>
          </p:nvPr>
        </p:nvSpPr>
        <p:spPr>
          <a:xfrm>
            <a:off x="395288" y="4724400"/>
            <a:ext cx="8353425" cy="792163"/>
          </a:xfrm>
        </p:spPr>
        <p:txBody>
          <a:bodyPr/>
          <a:lstStyle>
            <a:lvl1pPr marL="0" indent="0" algn="ctr">
              <a:spcBef>
                <a:spcPct val="0"/>
              </a:spcBef>
              <a:buFont typeface="Gill Sans MT" pitchFamily="34" charset="0"/>
              <a:buNone/>
              <a:defRPr sz="1800">
                <a:latin typeface="Arial" panose="020B0604020202020204" pitchFamily="34" charset="0"/>
                <a:cs typeface="Arial" panose="020B0604020202020204" pitchFamily="34" charset="0"/>
              </a:defRPr>
            </a:lvl1pPr>
          </a:lstStyle>
          <a:p>
            <a:pPr lvl="0"/>
            <a:r>
              <a:rPr lang="en-US" altLang="en-US" noProof="0" smtClean="0"/>
              <a:t>Click to edit Master subtitle style</a:t>
            </a:r>
            <a:endParaRPr lang="en-GB" altLang="en-US" noProof="0"/>
          </a:p>
        </p:txBody>
      </p:sp>
      <p:sp>
        <p:nvSpPr>
          <p:cNvPr id="106504" name="Rectangle 8"/>
          <p:cNvSpPr>
            <a:spLocks noGrp="1" noChangeArrowheads="1"/>
          </p:cNvSpPr>
          <p:nvPr>
            <p:ph type="ctrTitle"/>
          </p:nvPr>
        </p:nvSpPr>
        <p:spPr>
          <a:xfrm>
            <a:off x="395288" y="3716338"/>
            <a:ext cx="8353425" cy="865187"/>
          </a:xfrm>
        </p:spPr>
        <p:txBody>
          <a:bodyPr/>
          <a:lstStyle>
            <a:lvl1pPr algn="ctr">
              <a:defRPr>
                <a:latin typeface="Arial" panose="020B0604020202020204" pitchFamily="34" charset="0"/>
                <a:cs typeface="Arial" panose="020B0604020202020204" pitchFamily="34" charset="0"/>
              </a:defRPr>
            </a:lvl1pPr>
          </a:lstStyle>
          <a:p>
            <a:pPr lvl="0"/>
            <a:r>
              <a:rPr lang="en-US" altLang="en-US" noProof="0" smtClean="0"/>
              <a:t>Click to edit Master title style</a:t>
            </a:r>
            <a:endParaRPr lang="en-GB" altLang="en-US" noProof="0"/>
          </a:p>
        </p:txBody>
      </p:sp>
      <p:pic>
        <p:nvPicPr>
          <p:cNvPr id="106509" name="Picture 13" descr="Banner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6338"/>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1"/>
          <p:cNvSpPr>
            <a:spLocks noGrp="1"/>
          </p:cNvSpPr>
          <p:nvPr>
            <p:ph type="dt" sz="half" idx="2"/>
          </p:nvPr>
        </p:nvSpPr>
        <p:spPr>
          <a:xfrm>
            <a:off x="4067944" y="6381328"/>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F54CDD87-446E-448F-83AB-D2EA02D31E8D}" type="datetime1">
              <a:rPr lang="en-GB" smtClean="0"/>
              <a:t>30/08/2017</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smtClean="0"/>
              <a:t>MOIMS Physical and Deployment Viewpoint for SEA Reference Architecture</a:t>
            </a:r>
            <a:endParaRPr lang="en-GB" altLang="en-US"/>
          </a:p>
        </p:txBody>
      </p:sp>
      <p:sp>
        <p:nvSpPr>
          <p:cNvPr id="4"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0416CA16-FE23-4C38-A524-178484AA8E4C}" type="datetime1">
              <a:rPr lang="en-GB" smtClean="0"/>
              <a:t>30/08/2017</a:t>
            </a:fld>
            <a:endParaRPr lang="en-GB" dirty="0"/>
          </a:p>
        </p:txBody>
      </p:sp>
    </p:spTree>
    <p:extLst>
      <p:ext uri="{BB962C8B-B14F-4D97-AF65-F5344CB8AC3E}">
        <p14:creationId xmlns:p14="http://schemas.microsoft.com/office/powerpoint/2010/main" val="357685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386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Physical and Deployment Viewpoint for SEA Reference Architecture</a:t>
            </a:r>
            <a:endParaRPr lang="en-GB" altLang="en-US"/>
          </a:p>
        </p:txBody>
      </p:sp>
      <p:sp>
        <p:nvSpPr>
          <p:cNvPr id="5"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DA6BF9D5-2306-458E-AC46-64E74A61115C}" type="datetime1">
              <a:rPr lang="en-GB" smtClean="0"/>
              <a:t>30/08/2017</a:t>
            </a:fld>
            <a:endParaRPr lang="en-GB" dirty="0"/>
          </a:p>
        </p:txBody>
      </p:sp>
    </p:spTree>
    <p:extLst>
      <p:ext uri="{BB962C8B-B14F-4D97-AF65-F5344CB8AC3E}">
        <p14:creationId xmlns:p14="http://schemas.microsoft.com/office/powerpoint/2010/main" val="209537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Physical and Deployment Viewpoint for SEA Reference Architecture</a:t>
            </a:r>
            <a:endParaRPr lang="en-GB" altLang="en-US"/>
          </a:p>
        </p:txBody>
      </p:sp>
      <p:sp>
        <p:nvSpPr>
          <p:cNvPr id="8"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47716F58-3E8B-454A-93A2-84DE2CC59FDF}" type="datetime1">
              <a:rPr lang="en-GB" smtClean="0"/>
              <a:t>30/08/2017</a:t>
            </a:fld>
            <a:endParaRPr lang="en-GB" dirty="0"/>
          </a:p>
        </p:txBody>
      </p:sp>
    </p:spTree>
    <p:extLst>
      <p:ext uri="{BB962C8B-B14F-4D97-AF65-F5344CB8AC3E}">
        <p14:creationId xmlns:p14="http://schemas.microsoft.com/office/powerpoint/2010/main" val="2314800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836613"/>
            <a:ext cx="435133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3125" y="836613"/>
            <a:ext cx="435292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smtClean="0"/>
              <a:t>MOIMS Physical and Deployment Viewpoint for SEA Reference Architecture</a:t>
            </a:r>
            <a:endParaRPr lang="en-GB" altLang="en-US"/>
          </a:p>
        </p:txBody>
      </p:sp>
      <p:sp>
        <p:nvSpPr>
          <p:cNvPr id="6" name="Date Placeholder 1"/>
          <p:cNvSpPr>
            <a:spLocks noGrp="1"/>
          </p:cNvSpPr>
          <p:nvPr>
            <p:ph type="dt" sz="half" idx="11"/>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7ED8B295-7B79-4151-9740-2D38AFA7FF83}" type="datetime1">
              <a:rPr lang="en-GB" smtClean="0"/>
              <a:t>30/08/2017</a:t>
            </a:fld>
            <a:endParaRPr lang="en-GB" dirty="0"/>
          </a:p>
        </p:txBody>
      </p:sp>
    </p:spTree>
    <p:extLst>
      <p:ext uri="{BB962C8B-B14F-4D97-AF65-F5344CB8AC3E}">
        <p14:creationId xmlns:p14="http://schemas.microsoft.com/office/powerpoint/2010/main" val="168855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smtClean="0"/>
              <a:t>MOIMS Physical and Deployment Viewpoint for SEA Reference Architecture</a:t>
            </a:r>
            <a:endParaRPr lang="en-GB" altLang="en-US"/>
          </a:p>
        </p:txBody>
      </p:sp>
      <p:sp>
        <p:nvSpPr>
          <p:cNvPr id="4"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CD3A0E5A-2828-40DF-9644-68A975C2EB6F}" type="datetime1">
              <a:rPr lang="en-GB" smtClean="0"/>
              <a:t>30/08/2017</a:t>
            </a:fld>
            <a:endParaRPr lang="en-GB" dirty="0"/>
          </a:p>
        </p:txBody>
      </p:sp>
    </p:spTree>
    <p:extLst>
      <p:ext uri="{BB962C8B-B14F-4D97-AF65-F5344CB8AC3E}">
        <p14:creationId xmlns:p14="http://schemas.microsoft.com/office/powerpoint/2010/main" val="3412098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297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Physical and Deployment Viewpoint for SEA Reference Architecture</a:t>
            </a:r>
            <a:endParaRPr lang="en-GB" altLang="en-US"/>
          </a:p>
        </p:txBody>
      </p:sp>
      <p:sp>
        <p:nvSpPr>
          <p:cNvPr id="5"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7485F523-3E5F-4319-AD35-524BE677E017}" type="datetime1">
              <a:rPr lang="en-GB" smtClean="0"/>
              <a:t>30/08/2017</a:t>
            </a:fld>
            <a:endParaRPr lang="en-GB" dirty="0"/>
          </a:p>
        </p:txBody>
      </p:sp>
    </p:spTree>
    <p:extLst>
      <p:ext uri="{BB962C8B-B14F-4D97-AF65-F5344CB8AC3E}">
        <p14:creationId xmlns:p14="http://schemas.microsoft.com/office/powerpoint/2010/main" val="230004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502" name="Rectangle 6"/>
          <p:cNvSpPr>
            <a:spLocks noGrp="1" noChangeArrowheads="1"/>
          </p:cNvSpPr>
          <p:nvPr>
            <p:ph type="subTitle" idx="1"/>
          </p:nvPr>
        </p:nvSpPr>
        <p:spPr>
          <a:xfrm>
            <a:off x="395288" y="4724400"/>
            <a:ext cx="8353425" cy="792163"/>
          </a:xfrm>
        </p:spPr>
        <p:txBody>
          <a:bodyPr/>
          <a:lstStyle>
            <a:lvl1pPr marL="0" indent="0" algn="ctr">
              <a:spcBef>
                <a:spcPct val="0"/>
              </a:spcBef>
              <a:buFont typeface="Gill Sans MT" pitchFamily="34" charset="0"/>
              <a:buNone/>
              <a:defRPr sz="1800">
                <a:latin typeface="Arial" panose="020B0604020202020204" pitchFamily="34" charset="0"/>
                <a:cs typeface="Arial" panose="020B0604020202020204" pitchFamily="34" charset="0"/>
              </a:defRPr>
            </a:lvl1pPr>
          </a:lstStyle>
          <a:p>
            <a:pPr lvl="0"/>
            <a:r>
              <a:rPr lang="en-US" altLang="en-US" noProof="0" smtClean="0"/>
              <a:t>Click to edit Master subtitle style</a:t>
            </a:r>
            <a:endParaRPr lang="en-GB" altLang="en-US" noProof="0" smtClean="0"/>
          </a:p>
        </p:txBody>
      </p:sp>
      <p:sp>
        <p:nvSpPr>
          <p:cNvPr id="106504" name="Rectangle 8"/>
          <p:cNvSpPr>
            <a:spLocks noGrp="1" noChangeArrowheads="1"/>
          </p:cNvSpPr>
          <p:nvPr>
            <p:ph type="ctrTitle"/>
          </p:nvPr>
        </p:nvSpPr>
        <p:spPr>
          <a:xfrm>
            <a:off x="395288" y="3716338"/>
            <a:ext cx="8353425" cy="865187"/>
          </a:xfrm>
        </p:spPr>
        <p:txBody>
          <a:bodyPr/>
          <a:lstStyle>
            <a:lvl1pPr algn="ctr">
              <a:defRPr>
                <a:latin typeface="Arial" panose="020B0604020202020204" pitchFamily="34" charset="0"/>
                <a:cs typeface="Arial" panose="020B0604020202020204" pitchFamily="34" charset="0"/>
              </a:defRPr>
            </a:lvl1pPr>
          </a:lstStyle>
          <a:p>
            <a:pPr lvl="0"/>
            <a:r>
              <a:rPr lang="en-US" altLang="en-US" noProof="0" smtClean="0"/>
              <a:t>Click to edit Master title style</a:t>
            </a:r>
            <a:endParaRPr lang="en-GB" altLang="en-US" noProof="0" smtClean="0"/>
          </a:p>
        </p:txBody>
      </p:sp>
      <p:pic>
        <p:nvPicPr>
          <p:cNvPr id="106509" name="Picture 13" descr="Banner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6338"/>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1"/>
          <p:cNvSpPr>
            <a:spLocks noGrp="1"/>
          </p:cNvSpPr>
          <p:nvPr>
            <p:ph type="dt" sz="half" idx="2"/>
          </p:nvPr>
        </p:nvSpPr>
        <p:spPr>
          <a:xfrm>
            <a:off x="4067944" y="6381328"/>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CA6D38CB-094A-417B-BE7F-7DA85B579CEB}" type="datetime1">
              <a:rPr lang="en-GB" smtClean="0"/>
              <a:t>30/08/2017</a:t>
            </a:fld>
            <a:endParaRPr lang="en-GB" dirty="0"/>
          </a:p>
        </p:txBody>
      </p:sp>
    </p:spTree>
    <p:extLst>
      <p:ext uri="{BB962C8B-B14F-4D97-AF65-F5344CB8AC3E}">
        <p14:creationId xmlns:p14="http://schemas.microsoft.com/office/powerpoint/2010/main" val="3485507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Physical and Deployment Viewpoint for SEA Reference Architecture</a:t>
            </a:r>
            <a:endParaRPr lang="en-GB" altLang="en-US"/>
          </a:p>
        </p:txBody>
      </p:sp>
      <p:sp>
        <p:nvSpPr>
          <p:cNvPr id="8"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CFCD454A-A77E-4CC6-BEAA-D14C20C3033E}" type="datetime1">
              <a:rPr lang="en-GB" smtClean="0"/>
              <a:t>30/08/2017</a:t>
            </a:fld>
            <a:endParaRPr lang="en-GB" dirty="0"/>
          </a:p>
        </p:txBody>
      </p:sp>
    </p:spTree>
    <p:extLst>
      <p:ext uri="{BB962C8B-B14F-4D97-AF65-F5344CB8AC3E}">
        <p14:creationId xmlns:p14="http://schemas.microsoft.com/office/powerpoint/2010/main" val="3534986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836613"/>
            <a:ext cx="435133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3125" y="836613"/>
            <a:ext cx="435292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smtClean="0"/>
              <a:t>MOIMS Physical and Deployment Viewpoint for SEA Reference Architecture</a:t>
            </a:r>
            <a:endParaRPr lang="en-GB" altLang="en-US"/>
          </a:p>
        </p:txBody>
      </p:sp>
      <p:sp>
        <p:nvSpPr>
          <p:cNvPr id="6" name="Date Placeholder 1"/>
          <p:cNvSpPr>
            <a:spLocks noGrp="1"/>
          </p:cNvSpPr>
          <p:nvPr>
            <p:ph type="dt" sz="half" idx="11"/>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05627A34-450B-4098-A991-4F497564CC9F}" type="datetime1">
              <a:rPr lang="en-GB" smtClean="0"/>
              <a:t>30/08/2017</a:t>
            </a:fld>
            <a:endParaRPr lang="en-GB" dirty="0"/>
          </a:p>
        </p:txBody>
      </p:sp>
    </p:spTree>
    <p:extLst>
      <p:ext uri="{BB962C8B-B14F-4D97-AF65-F5344CB8AC3E}">
        <p14:creationId xmlns:p14="http://schemas.microsoft.com/office/powerpoint/2010/main" val="3060273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public.ccsds.org/sites/pr/CCSDS%20Logos/CCSDSLogoNoOrg.jp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hyperlink" Target="http://public.ccsds.org/sites/pr/CCSDS%20Logos/CCSDSLogoNoOrg.jpg" TargetMode="External"/><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bwMode="auto">
          <a:xfrm>
            <a:off x="179388" y="836613"/>
            <a:ext cx="8856662"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 </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5476" name="Rectangle 4"/>
          <p:cNvSpPr>
            <a:spLocks noGrp="1" noChangeArrowheads="1"/>
          </p:cNvSpPr>
          <p:nvPr>
            <p:ph type="ftr" sz="quarter" idx="3"/>
          </p:nvPr>
        </p:nvSpPr>
        <p:spPr bwMode="auto">
          <a:xfrm>
            <a:off x="179512" y="6491547"/>
            <a:ext cx="7416824"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136798"/>
                </a:solidFill>
                <a:latin typeface="Arial" panose="020B0604020202020204" pitchFamily="34" charset="0"/>
                <a:cs typeface="Arial" panose="020B0604020202020204" pitchFamily="34" charset="0"/>
              </a:defRPr>
            </a:lvl1pPr>
          </a:lstStyle>
          <a:p>
            <a:r>
              <a:rPr lang="en-GB" altLang="en-US" smtClean="0"/>
              <a:t>MOIMS Physical and Deployment Viewpoint for SEA Reference Architecture</a:t>
            </a:r>
            <a:endParaRPr lang="en-GB" altLang="en-US" dirty="0"/>
          </a:p>
        </p:txBody>
      </p:sp>
      <p:sp>
        <p:nvSpPr>
          <p:cNvPr id="105477" name="Text Box 5"/>
          <p:cNvSpPr txBox="1">
            <a:spLocks noChangeArrowheads="1"/>
          </p:cNvSpPr>
          <p:nvPr/>
        </p:nvSpPr>
        <p:spPr bwMode="auto">
          <a:xfrm>
            <a:off x="8604768" y="6491547"/>
            <a:ext cx="43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fld id="{F8E4E667-8BBB-4D3E-951B-EE1E7F0C8C94}" type="slidenum">
              <a:rPr lang="en-GB" altLang="en-US" sz="1200" b="0">
                <a:solidFill>
                  <a:srgbClr val="136798"/>
                </a:solidFill>
                <a:latin typeface="Arial" panose="020B0604020202020204" pitchFamily="34" charset="0"/>
                <a:cs typeface="Arial" panose="020B0604020202020204" pitchFamily="34" charset="0"/>
              </a:rPr>
              <a:pPr algn="r">
                <a:spcBef>
                  <a:spcPct val="50000"/>
                </a:spcBef>
              </a:pPr>
              <a:t>‹#›</a:t>
            </a:fld>
            <a:endParaRPr lang="en-GB" altLang="en-US" sz="1200" b="0" dirty="0">
              <a:solidFill>
                <a:srgbClr val="136798"/>
              </a:solidFill>
              <a:latin typeface="Arial" panose="020B0604020202020204" pitchFamily="34" charset="0"/>
              <a:cs typeface="Arial" panose="020B0604020202020204" pitchFamily="34" charset="0"/>
            </a:endParaRPr>
          </a:p>
        </p:txBody>
      </p:sp>
      <p:sp>
        <p:nvSpPr>
          <p:cNvPr id="105478" name="Rectangle 6"/>
          <p:cNvSpPr>
            <a:spLocks noGrp="1" noChangeArrowheads="1"/>
          </p:cNvSpPr>
          <p:nvPr>
            <p:ph type="title"/>
          </p:nvPr>
        </p:nvSpPr>
        <p:spPr bwMode="auto">
          <a:xfrm>
            <a:off x="179388" y="188913"/>
            <a:ext cx="7272932" cy="506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a:t>Click to add Title</a:t>
            </a:r>
          </a:p>
        </p:txBody>
      </p:sp>
      <p:sp>
        <p:nvSpPr>
          <p:cNvPr id="105480" name="Text Box 8"/>
          <p:cNvSpPr txBox="1">
            <a:spLocks noChangeArrowheads="1"/>
          </p:cNvSpPr>
          <p:nvPr/>
        </p:nvSpPr>
        <p:spPr bwMode="auto">
          <a:xfrm>
            <a:off x="2771775" y="4941888"/>
            <a:ext cx="1152525" cy="274637"/>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algn="ctr">
              <a:spcBef>
                <a:spcPct val="50000"/>
              </a:spcBef>
            </a:pPr>
            <a:endParaRPr lang="en-US" altLang="en-US" sz="1200">
              <a:solidFill>
                <a:schemeClr val="tx2"/>
              </a:solidFill>
              <a:latin typeface="Tahoma" pitchFamily="34" charset="0"/>
            </a:endParaRPr>
          </a:p>
        </p:txBody>
      </p:sp>
      <p:pic>
        <p:nvPicPr>
          <p:cNvPr id="105481" name="Picture 9" descr="Full color JPEG without the .OR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39451" y="188640"/>
            <a:ext cx="1439863" cy="495300"/>
          </a:xfrm>
          <a:prstGeom prst="rect">
            <a:avLst/>
          </a:prstGeom>
          <a:noFill/>
          <a:extLst>
            <a:ext uri="{909E8E84-426E-40DD-AFC4-6F175D3DCCD1}">
              <a14:hiddenFill xmlns:a14="http://schemas.microsoft.com/office/drawing/2010/main">
                <a:solidFill>
                  <a:srgbClr val="FFFFFF"/>
                </a:solidFill>
              </a14:hiddenFill>
            </a:ext>
          </a:extLst>
        </p:spPr>
      </p:pic>
      <p:sp>
        <p:nvSpPr>
          <p:cNvPr id="105482" name="Line 10"/>
          <p:cNvSpPr>
            <a:spLocks noChangeShapeType="1"/>
          </p:cNvSpPr>
          <p:nvPr/>
        </p:nvSpPr>
        <p:spPr bwMode="auto">
          <a:xfrm>
            <a:off x="0" y="765175"/>
            <a:ext cx="9144000" cy="0"/>
          </a:xfrm>
          <a:prstGeom prst="line">
            <a:avLst/>
          </a:prstGeom>
          <a:noFill/>
          <a:ln w="19050">
            <a:solidFill>
              <a:srgbClr val="00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lIns="18000" tIns="18000" rIns="18000" bIns="18000" anchor="ctr"/>
          <a:lstStyle/>
          <a:p>
            <a:endParaRPr lang="en-GB"/>
          </a:p>
        </p:txBody>
      </p:sp>
      <p:sp>
        <p:nvSpPr>
          <p:cNvPr id="10" name="Date Placeholder 1"/>
          <p:cNvSpPr>
            <a:spLocks noGrp="1"/>
          </p:cNvSpPr>
          <p:nvPr>
            <p:ph type="dt" sz="half" idx="2"/>
          </p:nvPr>
        </p:nvSpPr>
        <p:spPr>
          <a:xfrm>
            <a:off x="7668344" y="6482816"/>
            <a:ext cx="949581" cy="292100"/>
          </a:xfrm>
          <a:prstGeom prst="rect">
            <a:avLst/>
          </a:prstGeom>
        </p:spPr>
        <p:txBody>
          <a:bodyPr/>
          <a:lstStyle>
            <a:lvl1pPr algn="r">
              <a:defRPr sz="1200" b="0">
                <a:latin typeface="Arial" panose="020B0604020202020204" pitchFamily="34" charset="0"/>
                <a:cs typeface="Arial" panose="020B0604020202020204" pitchFamily="34" charset="0"/>
              </a:defRPr>
            </a:lvl1pPr>
          </a:lstStyle>
          <a:p>
            <a:fld id="{1D443646-8362-4950-A434-8E3846991945}" type="datetime1">
              <a:rPr lang="en-GB" smtClean="0"/>
              <a:t>30/08/2017</a:t>
            </a:fld>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3" r:id="rId6"/>
  </p:sldLayoutIdLst>
  <p:hf sldNum="0" hdr="0"/>
  <p:txStyles>
    <p:titleStyle>
      <a:lvl1pPr algn="l" rtl="0" eaLnBrk="1" fontAlgn="base" hangingPunct="1">
        <a:spcBef>
          <a:spcPct val="0"/>
        </a:spcBef>
        <a:spcAft>
          <a:spcPct val="0"/>
        </a:spcAft>
        <a:defRPr sz="2800" b="1">
          <a:solidFill>
            <a:srgbClr val="006699"/>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b="1">
          <a:solidFill>
            <a:srgbClr val="006699"/>
          </a:solidFill>
          <a:latin typeface="Gill Sans MT" pitchFamily="34" charset="0"/>
        </a:defRPr>
      </a:lvl2pPr>
      <a:lvl3pPr algn="l" rtl="0" eaLnBrk="1" fontAlgn="base" hangingPunct="1">
        <a:spcBef>
          <a:spcPct val="0"/>
        </a:spcBef>
        <a:spcAft>
          <a:spcPct val="0"/>
        </a:spcAft>
        <a:defRPr sz="3200" b="1">
          <a:solidFill>
            <a:srgbClr val="006699"/>
          </a:solidFill>
          <a:latin typeface="Gill Sans MT" pitchFamily="34" charset="0"/>
        </a:defRPr>
      </a:lvl3pPr>
      <a:lvl4pPr algn="l" rtl="0" eaLnBrk="1" fontAlgn="base" hangingPunct="1">
        <a:spcBef>
          <a:spcPct val="0"/>
        </a:spcBef>
        <a:spcAft>
          <a:spcPct val="0"/>
        </a:spcAft>
        <a:defRPr sz="3200" b="1">
          <a:solidFill>
            <a:srgbClr val="006699"/>
          </a:solidFill>
          <a:latin typeface="Gill Sans MT" pitchFamily="34" charset="0"/>
        </a:defRPr>
      </a:lvl4pPr>
      <a:lvl5pPr algn="l" rtl="0" eaLnBrk="1" fontAlgn="base" hangingPunct="1">
        <a:spcBef>
          <a:spcPct val="0"/>
        </a:spcBef>
        <a:spcAft>
          <a:spcPct val="0"/>
        </a:spcAft>
        <a:defRPr sz="3200" b="1">
          <a:solidFill>
            <a:srgbClr val="006699"/>
          </a:solidFill>
          <a:latin typeface="Gill Sans MT" pitchFamily="34" charset="0"/>
        </a:defRPr>
      </a:lvl5pPr>
      <a:lvl6pPr marL="457200" algn="l" rtl="0" eaLnBrk="1" fontAlgn="base" hangingPunct="1">
        <a:spcBef>
          <a:spcPct val="0"/>
        </a:spcBef>
        <a:spcAft>
          <a:spcPct val="0"/>
        </a:spcAft>
        <a:defRPr sz="3200" b="1">
          <a:solidFill>
            <a:srgbClr val="006699"/>
          </a:solidFill>
          <a:latin typeface="Gill Sans MT" pitchFamily="34" charset="0"/>
        </a:defRPr>
      </a:lvl6pPr>
      <a:lvl7pPr marL="914400" algn="l" rtl="0" eaLnBrk="1" fontAlgn="base" hangingPunct="1">
        <a:spcBef>
          <a:spcPct val="0"/>
        </a:spcBef>
        <a:spcAft>
          <a:spcPct val="0"/>
        </a:spcAft>
        <a:defRPr sz="3200" b="1">
          <a:solidFill>
            <a:srgbClr val="006699"/>
          </a:solidFill>
          <a:latin typeface="Gill Sans MT" pitchFamily="34" charset="0"/>
        </a:defRPr>
      </a:lvl7pPr>
      <a:lvl8pPr marL="1371600" algn="l" rtl="0" eaLnBrk="1" fontAlgn="base" hangingPunct="1">
        <a:spcBef>
          <a:spcPct val="0"/>
        </a:spcBef>
        <a:spcAft>
          <a:spcPct val="0"/>
        </a:spcAft>
        <a:defRPr sz="3200" b="1">
          <a:solidFill>
            <a:srgbClr val="006699"/>
          </a:solidFill>
          <a:latin typeface="Gill Sans MT" pitchFamily="34" charset="0"/>
        </a:defRPr>
      </a:lvl8pPr>
      <a:lvl9pPr marL="1828800" algn="l" rtl="0" eaLnBrk="1" fontAlgn="base" hangingPunct="1">
        <a:spcBef>
          <a:spcPct val="0"/>
        </a:spcBef>
        <a:spcAft>
          <a:spcPct val="0"/>
        </a:spcAft>
        <a:defRPr sz="3200" b="1">
          <a:solidFill>
            <a:srgbClr val="006699"/>
          </a:solidFill>
          <a:latin typeface="Gill Sans MT" pitchFamily="34" charset="0"/>
        </a:defRPr>
      </a:lvl9pPr>
    </p:titleStyle>
    <p:body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bwMode="auto">
          <a:xfrm>
            <a:off x="179388" y="836613"/>
            <a:ext cx="8856662"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 </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105476" name="Rectangle 4"/>
          <p:cNvSpPr>
            <a:spLocks noGrp="1" noChangeArrowheads="1"/>
          </p:cNvSpPr>
          <p:nvPr>
            <p:ph type="ftr" sz="quarter" idx="3"/>
          </p:nvPr>
        </p:nvSpPr>
        <p:spPr bwMode="auto">
          <a:xfrm>
            <a:off x="179512" y="6491547"/>
            <a:ext cx="7416824"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136798"/>
                </a:solidFill>
                <a:latin typeface="Arial" panose="020B0604020202020204" pitchFamily="34" charset="0"/>
                <a:cs typeface="Arial" panose="020B0604020202020204" pitchFamily="34" charset="0"/>
              </a:defRPr>
            </a:lvl1pPr>
          </a:lstStyle>
          <a:p>
            <a:r>
              <a:rPr lang="en-GB" altLang="en-US" smtClean="0"/>
              <a:t>MOIMS Physical and Deployment Viewpoint for SEA Reference Architecture</a:t>
            </a:r>
            <a:endParaRPr lang="en-GB" altLang="en-US" dirty="0"/>
          </a:p>
        </p:txBody>
      </p:sp>
      <p:sp>
        <p:nvSpPr>
          <p:cNvPr id="105477" name="Text Box 5"/>
          <p:cNvSpPr txBox="1">
            <a:spLocks noChangeArrowheads="1"/>
          </p:cNvSpPr>
          <p:nvPr/>
        </p:nvSpPr>
        <p:spPr bwMode="auto">
          <a:xfrm>
            <a:off x="8604768" y="6491547"/>
            <a:ext cx="43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fld id="{F8E4E667-8BBB-4D3E-951B-EE1E7F0C8C94}" type="slidenum">
              <a:rPr lang="en-GB" altLang="en-US" sz="1200" b="0">
                <a:solidFill>
                  <a:srgbClr val="136798"/>
                </a:solidFill>
                <a:latin typeface="Arial" panose="020B0604020202020204" pitchFamily="34" charset="0"/>
                <a:cs typeface="Arial" panose="020B0604020202020204" pitchFamily="34" charset="0"/>
              </a:rPr>
              <a:pPr algn="r">
                <a:spcBef>
                  <a:spcPct val="50000"/>
                </a:spcBef>
              </a:pPr>
              <a:t>‹#›</a:t>
            </a:fld>
            <a:endParaRPr lang="en-GB" altLang="en-US" sz="1200" b="0" dirty="0">
              <a:solidFill>
                <a:srgbClr val="136798"/>
              </a:solidFill>
              <a:latin typeface="Arial" panose="020B0604020202020204" pitchFamily="34" charset="0"/>
              <a:cs typeface="Arial" panose="020B0604020202020204" pitchFamily="34" charset="0"/>
            </a:endParaRPr>
          </a:p>
        </p:txBody>
      </p:sp>
      <p:sp>
        <p:nvSpPr>
          <p:cNvPr id="105478" name="Rectangle 6"/>
          <p:cNvSpPr>
            <a:spLocks noGrp="1" noChangeArrowheads="1"/>
          </p:cNvSpPr>
          <p:nvPr>
            <p:ph type="title"/>
          </p:nvPr>
        </p:nvSpPr>
        <p:spPr bwMode="auto">
          <a:xfrm>
            <a:off x="179388" y="188913"/>
            <a:ext cx="7272932" cy="506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add Title</a:t>
            </a:r>
          </a:p>
        </p:txBody>
      </p:sp>
      <p:sp>
        <p:nvSpPr>
          <p:cNvPr id="105480" name="Text Box 8"/>
          <p:cNvSpPr txBox="1">
            <a:spLocks noChangeArrowheads="1"/>
          </p:cNvSpPr>
          <p:nvPr/>
        </p:nvSpPr>
        <p:spPr bwMode="auto">
          <a:xfrm>
            <a:off x="2771775" y="4941888"/>
            <a:ext cx="1152525" cy="274637"/>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algn="ctr">
              <a:spcBef>
                <a:spcPct val="50000"/>
              </a:spcBef>
            </a:pPr>
            <a:endParaRPr lang="en-US" altLang="en-US" sz="1200">
              <a:solidFill>
                <a:srgbClr val="1F497D"/>
              </a:solidFill>
              <a:latin typeface="Tahoma" pitchFamily="34" charset="0"/>
            </a:endParaRPr>
          </a:p>
        </p:txBody>
      </p:sp>
      <p:pic>
        <p:nvPicPr>
          <p:cNvPr id="105481" name="Picture 9" descr="Full color JPEG without the .OR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39451" y="188640"/>
            <a:ext cx="1439863" cy="495300"/>
          </a:xfrm>
          <a:prstGeom prst="rect">
            <a:avLst/>
          </a:prstGeom>
          <a:noFill/>
          <a:extLst>
            <a:ext uri="{909E8E84-426E-40DD-AFC4-6F175D3DCCD1}">
              <a14:hiddenFill xmlns:a14="http://schemas.microsoft.com/office/drawing/2010/main">
                <a:solidFill>
                  <a:srgbClr val="FFFFFF"/>
                </a:solidFill>
              </a14:hiddenFill>
            </a:ext>
          </a:extLst>
        </p:spPr>
      </p:pic>
      <p:sp>
        <p:nvSpPr>
          <p:cNvPr id="105482" name="Line 10"/>
          <p:cNvSpPr>
            <a:spLocks noChangeShapeType="1"/>
          </p:cNvSpPr>
          <p:nvPr/>
        </p:nvSpPr>
        <p:spPr bwMode="auto">
          <a:xfrm>
            <a:off x="0" y="765175"/>
            <a:ext cx="9144000" cy="0"/>
          </a:xfrm>
          <a:prstGeom prst="line">
            <a:avLst/>
          </a:prstGeom>
          <a:noFill/>
          <a:ln w="19050">
            <a:solidFill>
              <a:srgbClr val="00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lIns="18000" tIns="18000" rIns="18000" bIns="18000" anchor="ctr"/>
          <a:lstStyle/>
          <a:p>
            <a:endParaRPr lang="en-GB"/>
          </a:p>
        </p:txBody>
      </p:sp>
      <p:sp>
        <p:nvSpPr>
          <p:cNvPr id="10" name="Date Placeholder 1"/>
          <p:cNvSpPr>
            <a:spLocks noGrp="1"/>
          </p:cNvSpPr>
          <p:nvPr>
            <p:ph type="dt" sz="half" idx="2"/>
          </p:nvPr>
        </p:nvSpPr>
        <p:spPr>
          <a:xfrm>
            <a:off x="7668344" y="6482816"/>
            <a:ext cx="949581" cy="292100"/>
          </a:xfrm>
          <a:prstGeom prst="rect">
            <a:avLst/>
          </a:prstGeom>
        </p:spPr>
        <p:txBody>
          <a:bodyPr/>
          <a:lstStyle>
            <a:lvl1pPr algn="r">
              <a:defRPr sz="1200" b="0">
                <a:latin typeface="Arial" panose="020B0604020202020204" pitchFamily="34" charset="0"/>
                <a:cs typeface="Arial" panose="020B0604020202020204" pitchFamily="34" charset="0"/>
              </a:defRPr>
            </a:lvl1pPr>
          </a:lstStyle>
          <a:p>
            <a:fld id="{EDB53B9F-3723-4F26-AB35-319C30F734F1}" type="datetime1">
              <a:rPr lang="en-GB" smtClean="0"/>
              <a:t>30/08/2017</a:t>
            </a:fld>
            <a:endParaRPr lang="en-GB" dirty="0"/>
          </a:p>
        </p:txBody>
      </p:sp>
    </p:spTree>
    <p:extLst>
      <p:ext uri="{BB962C8B-B14F-4D97-AF65-F5344CB8AC3E}">
        <p14:creationId xmlns:p14="http://schemas.microsoft.com/office/powerpoint/2010/main" val="614631018"/>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timing>
    <p:tnLst>
      <p:par>
        <p:cTn id="1" dur="indefinite" restart="never" nodeType="tmRoot"/>
      </p:par>
    </p:tnLst>
  </p:timing>
  <p:hf sldNum="0" hdr="0"/>
  <p:txStyles>
    <p:titleStyle>
      <a:lvl1pPr algn="l" rtl="0" eaLnBrk="1" fontAlgn="base" hangingPunct="1">
        <a:spcBef>
          <a:spcPct val="0"/>
        </a:spcBef>
        <a:spcAft>
          <a:spcPct val="0"/>
        </a:spcAft>
        <a:defRPr sz="2800" b="1">
          <a:solidFill>
            <a:srgbClr val="006699"/>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b="1">
          <a:solidFill>
            <a:srgbClr val="006699"/>
          </a:solidFill>
          <a:latin typeface="Gill Sans MT" pitchFamily="34" charset="0"/>
        </a:defRPr>
      </a:lvl2pPr>
      <a:lvl3pPr algn="l" rtl="0" eaLnBrk="1" fontAlgn="base" hangingPunct="1">
        <a:spcBef>
          <a:spcPct val="0"/>
        </a:spcBef>
        <a:spcAft>
          <a:spcPct val="0"/>
        </a:spcAft>
        <a:defRPr sz="3200" b="1">
          <a:solidFill>
            <a:srgbClr val="006699"/>
          </a:solidFill>
          <a:latin typeface="Gill Sans MT" pitchFamily="34" charset="0"/>
        </a:defRPr>
      </a:lvl3pPr>
      <a:lvl4pPr algn="l" rtl="0" eaLnBrk="1" fontAlgn="base" hangingPunct="1">
        <a:spcBef>
          <a:spcPct val="0"/>
        </a:spcBef>
        <a:spcAft>
          <a:spcPct val="0"/>
        </a:spcAft>
        <a:defRPr sz="3200" b="1">
          <a:solidFill>
            <a:srgbClr val="006699"/>
          </a:solidFill>
          <a:latin typeface="Gill Sans MT" pitchFamily="34" charset="0"/>
        </a:defRPr>
      </a:lvl4pPr>
      <a:lvl5pPr algn="l" rtl="0" eaLnBrk="1" fontAlgn="base" hangingPunct="1">
        <a:spcBef>
          <a:spcPct val="0"/>
        </a:spcBef>
        <a:spcAft>
          <a:spcPct val="0"/>
        </a:spcAft>
        <a:defRPr sz="3200" b="1">
          <a:solidFill>
            <a:srgbClr val="006699"/>
          </a:solidFill>
          <a:latin typeface="Gill Sans MT" pitchFamily="34" charset="0"/>
        </a:defRPr>
      </a:lvl5pPr>
      <a:lvl6pPr marL="457200" algn="l" rtl="0" eaLnBrk="1" fontAlgn="base" hangingPunct="1">
        <a:spcBef>
          <a:spcPct val="0"/>
        </a:spcBef>
        <a:spcAft>
          <a:spcPct val="0"/>
        </a:spcAft>
        <a:defRPr sz="3200" b="1">
          <a:solidFill>
            <a:srgbClr val="006699"/>
          </a:solidFill>
          <a:latin typeface="Gill Sans MT" pitchFamily="34" charset="0"/>
        </a:defRPr>
      </a:lvl6pPr>
      <a:lvl7pPr marL="914400" algn="l" rtl="0" eaLnBrk="1" fontAlgn="base" hangingPunct="1">
        <a:spcBef>
          <a:spcPct val="0"/>
        </a:spcBef>
        <a:spcAft>
          <a:spcPct val="0"/>
        </a:spcAft>
        <a:defRPr sz="3200" b="1">
          <a:solidFill>
            <a:srgbClr val="006699"/>
          </a:solidFill>
          <a:latin typeface="Gill Sans MT" pitchFamily="34" charset="0"/>
        </a:defRPr>
      </a:lvl7pPr>
      <a:lvl8pPr marL="1371600" algn="l" rtl="0" eaLnBrk="1" fontAlgn="base" hangingPunct="1">
        <a:spcBef>
          <a:spcPct val="0"/>
        </a:spcBef>
        <a:spcAft>
          <a:spcPct val="0"/>
        </a:spcAft>
        <a:defRPr sz="3200" b="1">
          <a:solidFill>
            <a:srgbClr val="006699"/>
          </a:solidFill>
          <a:latin typeface="Gill Sans MT" pitchFamily="34" charset="0"/>
        </a:defRPr>
      </a:lvl8pPr>
      <a:lvl9pPr marL="1828800" algn="l" rtl="0" eaLnBrk="1" fontAlgn="base" hangingPunct="1">
        <a:spcBef>
          <a:spcPct val="0"/>
        </a:spcBef>
        <a:spcAft>
          <a:spcPct val="0"/>
        </a:spcAft>
        <a:defRPr sz="3200" b="1">
          <a:solidFill>
            <a:srgbClr val="006699"/>
          </a:solidFill>
          <a:latin typeface="Gill Sans MT" pitchFamily="34" charset="0"/>
        </a:defRPr>
      </a:lvl9pPr>
    </p:titleStyle>
    <p:body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60" name="Rectangle 20"/>
          <p:cNvSpPr>
            <a:spLocks noGrp="1" noChangeArrowheads="1"/>
          </p:cNvSpPr>
          <p:nvPr>
            <p:ph type="subTitle" idx="1"/>
          </p:nvPr>
        </p:nvSpPr>
        <p:spPr/>
        <p:txBody>
          <a:bodyPr/>
          <a:lstStyle/>
          <a:p>
            <a:r>
              <a:rPr lang="en-GB" altLang="en-US" dirty="0"/>
              <a:t>Inputs to SEA Reference Architecture</a:t>
            </a:r>
          </a:p>
          <a:p>
            <a:r>
              <a:rPr lang="en-GB" altLang="en-US" b="0" dirty="0"/>
              <a:t>Roger Thompson ESA</a:t>
            </a:r>
          </a:p>
        </p:txBody>
      </p:sp>
      <p:sp>
        <p:nvSpPr>
          <p:cNvPr id="35859" name="Rectangle 19"/>
          <p:cNvSpPr>
            <a:spLocks noGrp="1" noChangeArrowheads="1"/>
          </p:cNvSpPr>
          <p:nvPr>
            <p:ph type="ctrTitle"/>
          </p:nvPr>
        </p:nvSpPr>
        <p:spPr>
          <a:xfrm>
            <a:off x="395288" y="3357563"/>
            <a:ext cx="8353425" cy="1152525"/>
          </a:xfrm>
        </p:spPr>
        <p:txBody>
          <a:bodyPr/>
          <a:lstStyle/>
          <a:p>
            <a:r>
              <a:rPr lang="en-GB" altLang="en-US" dirty="0"/>
              <a:t>MOIMS </a:t>
            </a:r>
            <a:r>
              <a:rPr lang="en-GB" altLang="en-US" dirty="0" smtClean="0"/>
              <a:t>Physical and Deployment Viewpoint</a:t>
            </a:r>
            <a:endParaRPr lang="en-GB" altLang="en-US" dirty="0"/>
          </a:p>
        </p:txBody>
      </p:sp>
      <p:sp>
        <p:nvSpPr>
          <p:cNvPr id="2" name="Date Placeholder 1"/>
          <p:cNvSpPr>
            <a:spLocks noGrp="1"/>
          </p:cNvSpPr>
          <p:nvPr>
            <p:ph type="dt" sz="half" idx="2"/>
          </p:nvPr>
        </p:nvSpPr>
        <p:spPr/>
        <p:txBody>
          <a:bodyPr/>
          <a:lstStyle/>
          <a:p>
            <a:fld id="{13C095CE-4585-4CF4-90B1-DDD02CAD88DF}" type="datetime1">
              <a:rPr lang="en-GB" smtClean="0"/>
              <a:t>30/08/2017</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MOIMS </a:t>
            </a:r>
            <a:r>
              <a:rPr lang="en-GB" dirty="0" err="1" smtClean="0"/>
              <a:t>Comms</a:t>
            </a:r>
            <a:r>
              <a:rPr lang="en-GB" dirty="0" smtClean="0"/>
              <a:t> Context: On-board Link</a:t>
            </a:r>
            <a:endParaRPr lang="en-GB" dirty="0"/>
          </a:p>
        </p:txBody>
      </p:sp>
      <p:sp>
        <p:nvSpPr>
          <p:cNvPr id="4" name="Footer Placeholder 3"/>
          <p:cNvSpPr>
            <a:spLocks noGrp="1"/>
          </p:cNvSpPr>
          <p:nvPr>
            <p:ph type="ftr" sz="quarter" idx="10"/>
          </p:nvPr>
        </p:nvSpPr>
        <p:spPr/>
        <p:txBody>
          <a:bodyPr/>
          <a:lstStyle/>
          <a:p>
            <a:r>
              <a:rPr lang="en-GB" altLang="en-US" dirty="0" smtClean="0"/>
              <a:t>MOIMS Protocol Viewpoint for SEA Reference Architecture</a:t>
            </a:r>
            <a:endParaRPr lang="en-GB" altLang="en-US" dirty="0"/>
          </a:p>
        </p:txBody>
      </p:sp>
      <p:sp>
        <p:nvSpPr>
          <p:cNvPr id="5" name="Date Placeholder 4"/>
          <p:cNvSpPr>
            <a:spLocks noGrp="1"/>
          </p:cNvSpPr>
          <p:nvPr>
            <p:ph type="dt" sz="half" idx="2"/>
          </p:nvPr>
        </p:nvSpPr>
        <p:spPr/>
        <p:txBody>
          <a:bodyPr/>
          <a:lstStyle/>
          <a:p>
            <a:fld id="{497C20D3-C0DA-43D4-845D-710B1783CA48}" type="datetime1">
              <a:rPr lang="en-GB" smtClean="0"/>
              <a:t>30/08/2017</a:t>
            </a:fld>
            <a:endParaRPr lang="en-GB" dirty="0"/>
          </a:p>
        </p:txBody>
      </p:sp>
      <p:sp>
        <p:nvSpPr>
          <p:cNvPr id="9" name="AutoShape 1"/>
          <p:cNvSpPr>
            <a:spLocks noChangeArrowheads="1"/>
          </p:cNvSpPr>
          <p:nvPr/>
        </p:nvSpPr>
        <p:spPr bwMode="auto">
          <a:xfrm>
            <a:off x="1187624" y="1766261"/>
            <a:ext cx="6624736" cy="3020456"/>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Space</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Node</a:t>
            </a:r>
          </a:p>
        </p:txBody>
      </p:sp>
      <p:sp>
        <p:nvSpPr>
          <p:cNvPr id="10" name="Oval 8"/>
          <p:cNvSpPr>
            <a:spLocks noChangeArrowheads="1"/>
          </p:cNvSpPr>
          <p:nvPr/>
        </p:nvSpPr>
        <p:spPr bwMode="auto">
          <a:xfrm>
            <a:off x="1403648" y="3706597"/>
            <a:ext cx="1484354" cy="648072"/>
          </a:xfrm>
          <a:prstGeom prst="ellipse">
            <a:avLst/>
          </a:prstGeom>
          <a:solidFill>
            <a:srgbClr val="99CCFF"/>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SOIS</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 </a:t>
            </a: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sp>
        <p:nvSpPr>
          <p:cNvPr id="12" name="Oval 8"/>
          <p:cNvSpPr>
            <a:spLocks noChangeArrowheads="1"/>
          </p:cNvSpPr>
          <p:nvPr/>
        </p:nvSpPr>
        <p:spPr bwMode="auto">
          <a:xfrm>
            <a:off x="1403648" y="2693079"/>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8"/>
          <p:cNvSpPr>
            <a:spLocks noChangeArrowheads="1"/>
          </p:cNvSpPr>
          <p:nvPr/>
        </p:nvSpPr>
        <p:spPr bwMode="auto">
          <a:xfrm>
            <a:off x="5624306" y="2693079"/>
            <a:ext cx="1484354" cy="653478"/>
          </a:xfrm>
          <a:prstGeom prst="ellipse">
            <a:avLst/>
          </a:prstGeom>
          <a:solidFill>
            <a:srgbClr val="FF99CC"/>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8"/>
          <p:cNvSpPr>
            <a:spLocks noChangeArrowheads="1"/>
          </p:cNvSpPr>
          <p:nvPr/>
        </p:nvSpPr>
        <p:spPr bwMode="auto">
          <a:xfrm>
            <a:off x="5624306" y="3706597"/>
            <a:ext cx="1484354" cy="648072"/>
          </a:xfrm>
          <a:prstGeom prst="ellipse">
            <a:avLst/>
          </a:prstGeom>
          <a:solidFill>
            <a:srgbClr val="99CCFF"/>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SOIS</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 Processing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 name="Straight Connector 16"/>
          <p:cNvCxnSpPr>
            <a:stCxn id="10" idx="6"/>
            <a:endCxn id="14" idx="2"/>
          </p:cNvCxnSpPr>
          <p:nvPr/>
        </p:nvCxnSpPr>
        <p:spPr bwMode="auto">
          <a:xfrm>
            <a:off x="2888002" y="4030633"/>
            <a:ext cx="2736304" cy="0"/>
          </a:xfrm>
          <a:prstGeom prst="line">
            <a:avLst/>
          </a:prstGeom>
          <a:noFill/>
          <a:ln w="28575" cmpd="sng">
            <a:solidFill>
              <a:srgbClr val="CC0000"/>
            </a:solidFill>
            <a:round/>
            <a:headEnd/>
            <a:tailEnd/>
          </a:ln>
          <a:extLst>
            <a:ext uri="{909E8E84-426E-40DD-AFC4-6F175D3DCCD1}">
              <a14:hiddenFill xmlns:a14="http://schemas.microsoft.com/office/drawing/2010/main">
                <a:noFill/>
              </a14:hiddenFill>
            </a:ext>
          </a:extLst>
        </p:spPr>
      </p:cxnSp>
      <p:cxnSp>
        <p:nvCxnSpPr>
          <p:cNvPr id="19" name="Straight Connector 18"/>
          <p:cNvCxnSpPr>
            <a:stCxn id="12" idx="6"/>
            <a:endCxn id="13" idx="2"/>
          </p:cNvCxnSpPr>
          <p:nvPr/>
        </p:nvCxnSpPr>
        <p:spPr bwMode="auto">
          <a:xfrm>
            <a:off x="2888002" y="3019818"/>
            <a:ext cx="2736304" cy="0"/>
          </a:xfrm>
          <a:prstGeom prst="line">
            <a:avLst/>
          </a:prstGeom>
          <a:noFill/>
          <a:ln w="9525" cmpd="sng">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2" name="Straight Connector 21"/>
          <p:cNvCxnSpPr>
            <a:stCxn id="10" idx="0"/>
            <a:endCxn id="12" idx="4"/>
          </p:cNvCxnSpPr>
          <p:nvPr/>
        </p:nvCxnSpPr>
        <p:spPr bwMode="auto">
          <a:xfrm flipV="1">
            <a:off x="2145825" y="3346557"/>
            <a:ext cx="0" cy="360040"/>
          </a:xfrm>
          <a:prstGeom prst="line">
            <a:avLst/>
          </a:prstGeom>
          <a:noFill/>
          <a:ln w="28575" cmpd="sng">
            <a:solidFill>
              <a:srgbClr val="CC0000"/>
            </a:solidFill>
            <a:round/>
            <a:headEnd/>
            <a:tailEnd/>
          </a:ln>
          <a:extLst>
            <a:ext uri="{909E8E84-426E-40DD-AFC4-6F175D3DCCD1}">
              <a14:hiddenFill xmlns:a14="http://schemas.microsoft.com/office/drawing/2010/main">
                <a:noFill/>
              </a14:hiddenFill>
            </a:ext>
          </a:extLst>
        </p:spPr>
      </p:cxnSp>
      <p:cxnSp>
        <p:nvCxnSpPr>
          <p:cNvPr id="25" name="Straight Connector 24"/>
          <p:cNvCxnSpPr>
            <a:stCxn id="14" idx="0"/>
            <a:endCxn id="13" idx="4"/>
          </p:cNvCxnSpPr>
          <p:nvPr/>
        </p:nvCxnSpPr>
        <p:spPr bwMode="auto">
          <a:xfrm flipV="1">
            <a:off x="6366483" y="3346557"/>
            <a:ext cx="0" cy="360040"/>
          </a:xfrm>
          <a:prstGeom prst="line">
            <a:avLst/>
          </a:prstGeom>
          <a:noFill/>
          <a:ln w="28575" cmpd="sng">
            <a:solidFill>
              <a:srgbClr val="CC0000"/>
            </a:solidFill>
            <a:round/>
            <a:headEnd/>
            <a:tailEnd/>
          </a:ln>
          <a:extLst>
            <a:ext uri="{909E8E84-426E-40DD-AFC4-6F175D3DCCD1}">
              <a14:hiddenFill xmlns:a14="http://schemas.microsoft.com/office/drawing/2010/main">
                <a:noFill/>
              </a14:hiddenFill>
            </a:ext>
          </a:extLst>
        </p:spPr>
      </p:cxnSp>
      <p:cxnSp>
        <p:nvCxnSpPr>
          <p:cNvPr id="29" name="Straight Connector 28"/>
          <p:cNvCxnSpPr/>
          <p:nvPr/>
        </p:nvCxnSpPr>
        <p:spPr bwMode="auto">
          <a:xfrm>
            <a:off x="2145825" y="3490573"/>
            <a:ext cx="72000" cy="0"/>
          </a:xfrm>
          <a:prstGeom prst="line">
            <a:avLst/>
          </a:prstGeom>
          <a:noFill/>
          <a:ln w="28575" cmpd="sng">
            <a:solidFill>
              <a:srgbClr val="CC0000"/>
            </a:solidFill>
            <a:round/>
            <a:headEnd/>
            <a:tailEnd/>
          </a:ln>
          <a:extLst>
            <a:ext uri="{909E8E84-426E-40DD-AFC4-6F175D3DCCD1}">
              <a14:hiddenFill xmlns:a14="http://schemas.microsoft.com/office/drawing/2010/main">
                <a:noFill/>
              </a14:hiddenFill>
            </a:ext>
          </a:extLst>
        </p:spPr>
      </p:cxnSp>
      <p:cxnSp>
        <p:nvCxnSpPr>
          <p:cNvPr id="30" name="Straight Connector 29"/>
          <p:cNvCxnSpPr/>
          <p:nvPr/>
        </p:nvCxnSpPr>
        <p:spPr bwMode="auto">
          <a:xfrm>
            <a:off x="6366483" y="3490573"/>
            <a:ext cx="72000" cy="0"/>
          </a:xfrm>
          <a:prstGeom prst="line">
            <a:avLst/>
          </a:prstGeom>
          <a:noFill/>
          <a:ln w="28575" cmpd="sng">
            <a:solidFill>
              <a:srgbClr val="CC0000"/>
            </a:solidFill>
            <a:round/>
            <a:headEnd/>
            <a:tailEnd/>
          </a:ln>
          <a:extLst>
            <a:ext uri="{909E8E84-426E-40DD-AFC4-6F175D3DCCD1}">
              <a14:hiddenFill xmlns:a14="http://schemas.microsoft.com/office/drawing/2010/main">
                <a:noFill/>
              </a14:hiddenFill>
            </a:ext>
          </a:extLst>
        </p:spPr>
      </p:cxnSp>
      <p:sp>
        <p:nvSpPr>
          <p:cNvPr id="33" name="AutoShape 6"/>
          <p:cNvSpPr>
            <a:spLocks noChangeArrowheads="1"/>
          </p:cNvSpPr>
          <p:nvPr/>
        </p:nvSpPr>
        <p:spPr bwMode="auto">
          <a:xfrm>
            <a:off x="5128114" y="1974017"/>
            <a:ext cx="1440160" cy="474662"/>
          </a:xfrm>
          <a:prstGeom prst="wedgeRoundRectCallout">
            <a:avLst>
              <a:gd name="adj1" fmla="val -48101"/>
              <a:gd name="adj2" fmla="val 171945"/>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Information Exchange</a:t>
            </a:r>
          </a:p>
        </p:txBody>
      </p:sp>
      <p:sp>
        <p:nvSpPr>
          <p:cNvPr id="34" name="Oval 33"/>
          <p:cNvSpPr/>
          <p:nvPr/>
        </p:nvSpPr>
        <p:spPr>
          <a:xfrm>
            <a:off x="2816002" y="2947818"/>
            <a:ext cx="144000" cy="144000"/>
          </a:xfrm>
          <a:prstGeom prst="ellipse">
            <a:avLst/>
          </a:prstGeom>
          <a:solidFill>
            <a:srgbClr val="FF6DB6"/>
          </a:solidFill>
          <a:ln w="9525">
            <a:solidFill>
              <a:schemeClr val="tx1"/>
            </a:solidFill>
            <a:round/>
            <a:headEnd/>
            <a:tailEnd/>
          </a:ln>
        </p:spPr>
        <p:txBody>
          <a:bodyPr lIns="0" rIns="0" anchor="ctr"/>
          <a:lstStyle/>
          <a:p>
            <a:pPr algn="ctr"/>
            <a:endParaRPr kumimoji="1" lang="en-US" sz="1100" b="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5" name="Rectangle 34"/>
          <p:cNvSpPr/>
          <p:nvPr/>
        </p:nvSpPr>
        <p:spPr bwMode="auto">
          <a:xfrm>
            <a:off x="4139952" y="2932356"/>
            <a:ext cx="439694" cy="159462"/>
          </a:xfrm>
          <a:prstGeom prst="rect">
            <a:avLst/>
          </a:prstGeom>
          <a:solidFill>
            <a:srgbClr val="FF6DB6"/>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MOIMS</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7" name="Rounded Rectangle 36"/>
          <p:cNvSpPr/>
          <p:nvPr/>
        </p:nvSpPr>
        <p:spPr bwMode="auto">
          <a:xfrm>
            <a:off x="971600" y="3573015"/>
            <a:ext cx="6552728" cy="936105"/>
          </a:xfrm>
          <a:prstGeom prst="roundRect">
            <a:avLst/>
          </a:prstGeom>
          <a:solidFill>
            <a:srgbClr val="CC0000">
              <a:alpha val="20000"/>
            </a:srgbClr>
          </a:solidFill>
          <a:ln w="28575" cap="flat" cmpd="sng" algn="ctr">
            <a:solidFill>
              <a:srgbClr val="CC0000"/>
            </a:solidFill>
            <a:prstDash val="sysDot"/>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endParaRPr lang="en-GB"/>
          </a:p>
        </p:txBody>
      </p:sp>
      <p:sp>
        <p:nvSpPr>
          <p:cNvPr id="31" name="AutoShape 6"/>
          <p:cNvSpPr>
            <a:spLocks noChangeArrowheads="1"/>
          </p:cNvSpPr>
          <p:nvPr/>
        </p:nvSpPr>
        <p:spPr bwMode="auto">
          <a:xfrm>
            <a:off x="4561664" y="5018233"/>
            <a:ext cx="1440160" cy="474662"/>
          </a:xfrm>
          <a:prstGeom prst="wedgeRoundRectCallout">
            <a:avLst>
              <a:gd name="adj1" fmla="val -59025"/>
              <a:gd name="adj2" fmla="val -190554"/>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SOIS Compatible</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On-board Architecture</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8" name="AutoShape 6"/>
          <p:cNvSpPr>
            <a:spLocks noChangeArrowheads="1"/>
          </p:cNvSpPr>
          <p:nvPr/>
        </p:nvSpPr>
        <p:spPr bwMode="auto">
          <a:xfrm>
            <a:off x="2699792" y="5018233"/>
            <a:ext cx="1440160" cy="474662"/>
          </a:xfrm>
          <a:prstGeom prst="wedgeRoundRectCallout">
            <a:avLst>
              <a:gd name="adj1" fmla="val 65912"/>
              <a:gd name="adj2" fmla="val -258911"/>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SOIS Link</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1896860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Physical Node Identification</a:t>
            </a:r>
            <a:endParaRPr lang="en-GB" dirty="0"/>
          </a:p>
        </p:txBody>
      </p:sp>
      <p:sp>
        <p:nvSpPr>
          <p:cNvPr id="3" name="Content Placeholder 2"/>
          <p:cNvSpPr>
            <a:spLocks noGrp="1"/>
          </p:cNvSpPr>
          <p:nvPr>
            <p:ph idx="1"/>
          </p:nvPr>
        </p:nvSpPr>
        <p:spPr/>
        <p:txBody>
          <a:bodyPr/>
          <a:lstStyle/>
          <a:p>
            <a:r>
              <a:rPr lang="en-GB" dirty="0" smtClean="0"/>
              <a:t>Space User Nodes:</a:t>
            </a:r>
          </a:p>
          <a:p>
            <a:pPr lvl="1"/>
            <a:r>
              <a:rPr lang="en-GB" dirty="0" smtClean="0"/>
              <a:t>Spacecraft </a:t>
            </a:r>
            <a:r>
              <a:rPr lang="en-GB" sz="1600" dirty="0" smtClean="0"/>
              <a:t>(Orbiter/Relay, Lander/Rover)</a:t>
            </a:r>
            <a:endParaRPr lang="en-GB" dirty="0" smtClean="0"/>
          </a:p>
          <a:p>
            <a:pPr lvl="1"/>
            <a:r>
              <a:rPr lang="en-GB" dirty="0" smtClean="0"/>
              <a:t>Habitat </a:t>
            </a:r>
            <a:r>
              <a:rPr lang="en-GB" sz="1600" dirty="0" smtClean="0"/>
              <a:t>(Station, Base or Suit)</a:t>
            </a:r>
          </a:p>
          <a:p>
            <a:pPr lvl="1"/>
            <a:r>
              <a:rPr lang="en-GB" dirty="0" smtClean="0"/>
              <a:t>Payload </a:t>
            </a:r>
            <a:r>
              <a:rPr lang="en-GB" sz="1600" dirty="0" smtClean="0"/>
              <a:t>(or Instrument, hosted in a Spacecraft/Habitat)</a:t>
            </a:r>
            <a:endParaRPr lang="en-GB" dirty="0" smtClean="0"/>
          </a:p>
          <a:p>
            <a:endParaRPr lang="en-GB" dirty="0"/>
          </a:p>
          <a:p>
            <a:r>
              <a:rPr lang="en-GB" dirty="0" smtClean="0"/>
              <a:t>Earth User Nodes:</a:t>
            </a:r>
          </a:p>
          <a:p>
            <a:pPr lvl="1"/>
            <a:r>
              <a:rPr lang="en-GB" dirty="0" smtClean="0"/>
              <a:t>Mission Operations Centre [MOC]</a:t>
            </a:r>
          </a:p>
          <a:p>
            <a:pPr lvl="1"/>
            <a:r>
              <a:rPr lang="en-GB" dirty="0" smtClean="0"/>
              <a:t>Payload </a:t>
            </a:r>
            <a:r>
              <a:rPr lang="en-GB" dirty="0" smtClean="0"/>
              <a:t>(or Rover) Operations </a:t>
            </a:r>
            <a:r>
              <a:rPr lang="en-GB" dirty="0" smtClean="0"/>
              <a:t>Centre [</a:t>
            </a:r>
            <a:r>
              <a:rPr lang="en-GB" dirty="0" smtClean="0"/>
              <a:t>POC/ROC]</a:t>
            </a:r>
            <a:endParaRPr lang="en-GB" dirty="0" smtClean="0"/>
          </a:p>
          <a:p>
            <a:pPr lvl="1"/>
            <a:r>
              <a:rPr lang="en-GB" dirty="0" smtClean="0"/>
              <a:t>Navigation Services Centre [NSC]</a:t>
            </a:r>
          </a:p>
          <a:p>
            <a:pPr lvl="1"/>
            <a:r>
              <a:rPr lang="en-GB" dirty="0" smtClean="0"/>
              <a:t>Data Processing Centre [DPC]</a:t>
            </a:r>
          </a:p>
          <a:p>
            <a:pPr lvl="1"/>
            <a:r>
              <a:rPr lang="en-GB" dirty="0" smtClean="0"/>
              <a:t>Data Archive Centre [DAC]</a:t>
            </a:r>
          </a:p>
          <a:p>
            <a:pPr lvl="1"/>
            <a:r>
              <a:rPr lang="en-GB" dirty="0" smtClean="0"/>
              <a:t>PI / User</a:t>
            </a:r>
          </a:p>
          <a:p>
            <a:pPr lvl="1"/>
            <a:r>
              <a:rPr lang="en-GB" dirty="0" smtClean="0"/>
              <a:t>Spacecraft Manufacturer [SCM]</a:t>
            </a:r>
          </a:p>
          <a:p>
            <a:pPr marL="541337" lvl="1" indent="0">
              <a:buNone/>
            </a:pPr>
            <a:r>
              <a:rPr lang="en-GB" sz="1400" i="1" dirty="0" smtClean="0"/>
              <a:t>Note other Earth User Nodes could include AIV/Checkout facilities, Simulators and Launch Facilities, but these are not considered in the examples given.</a:t>
            </a:r>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3A75EA9D-DDB1-4A2D-A0BF-0414FD570166}" type="datetime1">
              <a:rPr lang="en-GB" smtClean="0"/>
              <a:t>30/08/2017</a:t>
            </a:fld>
            <a:endParaRPr lang="en-GB" dirty="0"/>
          </a:p>
        </p:txBody>
      </p:sp>
    </p:spTree>
    <p:extLst>
      <p:ext uri="{BB962C8B-B14F-4D97-AF65-F5344CB8AC3E}">
        <p14:creationId xmlns:p14="http://schemas.microsoft.com/office/powerpoint/2010/main" val="2634810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Physical Model (ABA Example)</a:t>
            </a:r>
            <a:endParaRPr lang="en-GB" dirty="0"/>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C7932B41-D98F-4419-8F80-0C1C3324DB00}" type="datetime1">
              <a:rPr lang="en-GB" smtClean="0"/>
              <a:t>30/08/2017</a:t>
            </a:fld>
            <a:endParaRPr lang="en-GB" dirty="0"/>
          </a:p>
        </p:txBody>
      </p:sp>
      <p:sp>
        <p:nvSpPr>
          <p:cNvPr id="7" name="Cube 6"/>
          <p:cNvSpPr/>
          <p:nvPr/>
        </p:nvSpPr>
        <p:spPr bwMode="auto">
          <a:xfrm>
            <a:off x="3776083" y="980728"/>
            <a:ext cx="1368152"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b="0" dirty="0" smtClean="0">
                <a:solidFill>
                  <a:schemeClr val="tx1"/>
                </a:solidFill>
                <a:latin typeface="Arial" panose="020B0604020202020204" pitchFamily="34" charset="0"/>
                <a:cs typeface="Arial" panose="020B0604020202020204" pitchFamily="34" charset="0"/>
              </a:rPr>
              <a:t>Spacecraft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 name="Cube 9"/>
          <p:cNvSpPr/>
          <p:nvPr/>
        </p:nvSpPr>
        <p:spPr bwMode="auto">
          <a:xfrm>
            <a:off x="2768606"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 name="Cube 10"/>
          <p:cNvSpPr/>
          <p:nvPr/>
        </p:nvSpPr>
        <p:spPr bwMode="auto">
          <a:xfrm>
            <a:off x="4846745"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DPC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2" name="Cube 11"/>
          <p:cNvSpPr/>
          <p:nvPr/>
        </p:nvSpPr>
        <p:spPr bwMode="auto">
          <a:xfrm>
            <a:off x="3776083" y="2344355"/>
            <a:ext cx="1368152" cy="936104"/>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ESLT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3" name="Cube 12"/>
          <p:cNvSpPr/>
          <p:nvPr/>
        </p:nvSpPr>
        <p:spPr bwMode="auto">
          <a:xfrm>
            <a:off x="6937857"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4" name="Cube 13"/>
          <p:cNvSpPr/>
          <p:nvPr/>
        </p:nvSpPr>
        <p:spPr bwMode="auto">
          <a:xfrm>
            <a:off x="2768606"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5" name="Cube 14"/>
          <p:cNvSpPr/>
          <p:nvPr/>
        </p:nvSpPr>
        <p:spPr bwMode="auto">
          <a:xfrm>
            <a:off x="4846745"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PI/User</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6" name="Cube 15"/>
          <p:cNvSpPr/>
          <p:nvPr/>
        </p:nvSpPr>
        <p:spPr bwMode="auto">
          <a:xfrm>
            <a:off x="698884"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SCM</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18" name="Straight Connector 17"/>
          <p:cNvCxnSpPr>
            <a:stCxn id="7" idx="3"/>
            <a:endCxn id="12" idx="1"/>
          </p:cNvCxnSpPr>
          <p:nvPr/>
        </p:nvCxnSpPr>
        <p:spPr bwMode="auto">
          <a:xfrm>
            <a:off x="4392675" y="1916832"/>
            <a:ext cx="0" cy="56249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Elbow Connector 23"/>
          <p:cNvCxnSpPr>
            <a:endCxn id="10" idx="1"/>
          </p:cNvCxnSpPr>
          <p:nvPr/>
        </p:nvCxnSpPr>
        <p:spPr bwMode="auto">
          <a:xfrm rot="5400000">
            <a:off x="3115766" y="3354371"/>
            <a:ext cx="922092" cy="398543"/>
          </a:xfrm>
          <a:prstGeom prst="bentConnector3">
            <a:avLst>
              <a:gd name="adj1" fmla="val -501"/>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Elbow Connector 25"/>
          <p:cNvCxnSpPr>
            <a:endCxn id="11" idx="1"/>
          </p:cNvCxnSpPr>
          <p:nvPr/>
        </p:nvCxnSpPr>
        <p:spPr bwMode="auto">
          <a:xfrm rot="16200000" flipH="1">
            <a:off x="4771429" y="3330438"/>
            <a:ext cx="922090" cy="446409"/>
          </a:xfrm>
          <a:prstGeom prst="bentConnector3">
            <a:avLst>
              <a:gd name="adj1" fmla="val 417"/>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7" name="Straight Connector 36"/>
          <p:cNvCxnSpPr>
            <a:stCxn id="14" idx="1"/>
            <a:endCxn id="10" idx="3"/>
          </p:cNvCxnSpPr>
          <p:nvPr/>
        </p:nvCxnSpPr>
        <p:spPr bwMode="auto">
          <a:xfrm flipV="1">
            <a:off x="3377540"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0" name="Straight Connector 39"/>
          <p:cNvCxnSpPr>
            <a:stCxn id="10" idx="4"/>
            <a:endCxn id="11" idx="2"/>
          </p:cNvCxnSpPr>
          <p:nvPr/>
        </p:nvCxnSpPr>
        <p:spPr bwMode="auto">
          <a:xfrm>
            <a:off x="3986475" y="4415257"/>
            <a:ext cx="860270"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1" name="Straight Connector 50"/>
          <p:cNvCxnSpPr>
            <a:stCxn id="11" idx="4"/>
            <a:endCxn id="13" idx="2"/>
          </p:cNvCxnSpPr>
          <p:nvPr/>
        </p:nvCxnSpPr>
        <p:spPr bwMode="auto">
          <a:xfrm>
            <a:off x="6064614" y="4415257"/>
            <a:ext cx="873243"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1" name="Elbow Connector 60"/>
          <p:cNvCxnSpPr>
            <a:stCxn id="48" idx="1"/>
            <a:endCxn id="10" idx="1"/>
          </p:cNvCxnSpPr>
          <p:nvPr/>
        </p:nvCxnSpPr>
        <p:spPr bwMode="auto">
          <a:xfrm rot="10800000" flipV="1">
            <a:off x="3377541" y="3092596"/>
            <a:ext cx="884961" cy="922091"/>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Elbow Connector 102"/>
          <p:cNvCxnSpPr>
            <a:endCxn id="11" idx="1"/>
          </p:cNvCxnSpPr>
          <p:nvPr/>
        </p:nvCxnSpPr>
        <p:spPr bwMode="auto">
          <a:xfrm>
            <a:off x="4522851" y="3092596"/>
            <a:ext cx="932828" cy="922092"/>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9" name="Straight Connector 107"/>
          <p:cNvCxnSpPr>
            <a:stCxn id="15" idx="1"/>
            <a:endCxn id="13" idx="3"/>
          </p:cNvCxnSpPr>
          <p:nvPr/>
        </p:nvCxnSpPr>
        <p:spPr bwMode="auto">
          <a:xfrm rot="5400000" flipH="1" flipV="1">
            <a:off x="6119052" y="4152452"/>
            <a:ext cx="764366" cy="2091112"/>
          </a:xfrm>
          <a:prstGeom prst="bentConnector3">
            <a:avLst>
              <a:gd name="adj1" fmla="val 50000"/>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4" name="Oval 113"/>
          <p:cNvSpPr/>
          <p:nvPr/>
        </p:nvSpPr>
        <p:spPr bwMode="auto">
          <a:xfrm>
            <a:off x="2236511" y="5144008"/>
            <a:ext cx="108000" cy="108000"/>
          </a:xfrm>
          <a:prstGeom prst="ellipse">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cxnSp>
        <p:nvCxnSpPr>
          <p:cNvPr id="57" name="Straight Connector 56"/>
          <p:cNvCxnSpPr>
            <a:stCxn id="16" idx="1"/>
            <a:endCxn id="47" idx="3"/>
          </p:cNvCxnSpPr>
          <p:nvPr/>
        </p:nvCxnSpPr>
        <p:spPr bwMode="auto">
          <a:xfrm flipV="1">
            <a:off x="1307818" y="4815825"/>
            <a:ext cx="0" cy="764366"/>
          </a:xfrm>
          <a:prstGeom prst="straightConnector1">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 name="Line Callout 1 (No Border) 30"/>
          <p:cNvSpPr/>
          <p:nvPr/>
        </p:nvSpPr>
        <p:spPr bwMode="auto">
          <a:xfrm>
            <a:off x="2555776" y="2274337"/>
            <a:ext cx="951887" cy="218559"/>
          </a:xfrm>
          <a:prstGeom prst="callout1">
            <a:avLst>
              <a:gd name="adj1" fmla="val 47653"/>
              <a:gd name="adj2" fmla="val 103377"/>
              <a:gd name="adj3" fmla="val 12445"/>
              <a:gd name="adj4" fmla="val 1900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2" name="Line Callout 1 (No Border) 31"/>
          <p:cNvSpPr/>
          <p:nvPr/>
        </p:nvSpPr>
        <p:spPr bwMode="auto">
          <a:xfrm>
            <a:off x="1779867" y="3276765"/>
            <a:ext cx="1161644" cy="218559"/>
          </a:xfrm>
          <a:prstGeom prst="callout1">
            <a:avLst>
              <a:gd name="adj1" fmla="val 47653"/>
              <a:gd name="adj2" fmla="val 103377"/>
              <a:gd name="adj3" fmla="val 101578"/>
              <a:gd name="adj4" fmla="val 1374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 Extension</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4" name="Line Callout 1 (No Border) 33"/>
          <p:cNvSpPr/>
          <p:nvPr/>
        </p:nvSpPr>
        <p:spPr bwMode="auto">
          <a:xfrm>
            <a:off x="7438173" y="5664393"/>
            <a:ext cx="1257240" cy="218559"/>
          </a:xfrm>
          <a:prstGeom prst="callout1">
            <a:avLst>
              <a:gd name="adj1" fmla="val 47653"/>
              <a:gd name="adj2" fmla="val -6825"/>
              <a:gd name="adj3" fmla="val -200314"/>
              <a:gd name="adj4" fmla="val -38447"/>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Terrestrial Link/Network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Line Callout 1 (No Border) 34"/>
          <p:cNvSpPr/>
          <p:nvPr/>
        </p:nvSpPr>
        <p:spPr bwMode="auto">
          <a:xfrm>
            <a:off x="6183286" y="3389737"/>
            <a:ext cx="753185" cy="218559"/>
          </a:xfrm>
          <a:prstGeom prst="callout1">
            <a:avLst>
              <a:gd name="adj1" fmla="val 47653"/>
              <a:gd name="adj2" fmla="val -6825"/>
              <a:gd name="adj3" fmla="val -136144"/>
              <a:gd name="adj4" fmla="val -195350"/>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900" b="0" dirty="0" smtClean="0">
                <a:solidFill>
                  <a:schemeClr val="tx1"/>
                </a:solidFill>
                <a:latin typeface="Arial" panose="020B0604020202020204" pitchFamily="34" charset="0"/>
                <a:cs typeface="Arial" panose="020B0604020202020204" pitchFamily="34" charset="0"/>
              </a:rPr>
              <a:t>Logical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44" name="Straight Connector 92"/>
          <p:cNvCxnSpPr>
            <a:stCxn id="48" idx="0"/>
            <a:endCxn id="7" idx="3"/>
          </p:cNvCxnSpPr>
          <p:nvPr/>
        </p:nvCxnSpPr>
        <p:spPr bwMode="auto">
          <a:xfrm flipH="1" flipV="1">
            <a:off x="4392675" y="1916832"/>
            <a:ext cx="1" cy="1080120"/>
          </a:xfrm>
          <a:prstGeom prst="straightConnector1">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7" name="Cube 46"/>
          <p:cNvSpPr/>
          <p:nvPr/>
        </p:nvSpPr>
        <p:spPr bwMode="auto">
          <a:xfrm>
            <a:off x="698884"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NSC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74" name="Straight Connector 73"/>
          <p:cNvCxnSpPr>
            <a:stCxn id="15" idx="1"/>
            <a:endCxn id="11" idx="3"/>
          </p:cNvCxnSpPr>
          <p:nvPr/>
        </p:nvCxnSpPr>
        <p:spPr bwMode="auto">
          <a:xfrm flipV="1">
            <a:off x="5455679"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5" name="Straight Connector 84"/>
          <p:cNvCxnSpPr/>
          <p:nvPr/>
        </p:nvCxnSpPr>
        <p:spPr bwMode="auto">
          <a:xfrm flipH="1">
            <a:off x="584216" y="5198008"/>
            <a:ext cx="7804208"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3" name="Straight Connector 107"/>
          <p:cNvCxnSpPr>
            <a:stCxn id="47" idx="1"/>
            <a:endCxn id="12" idx="2"/>
          </p:cNvCxnSpPr>
          <p:nvPr/>
        </p:nvCxnSpPr>
        <p:spPr bwMode="auto">
          <a:xfrm rot="5400000" flipH="1" flipV="1">
            <a:off x="1974552" y="2213158"/>
            <a:ext cx="1134797" cy="2468265"/>
          </a:xfrm>
          <a:prstGeom prst="bentConnector2">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pic>
        <p:nvPicPr>
          <p:cNvPr id="48"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501" y="2996952"/>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3675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Physical Model (SSI Example)</a:t>
            </a:r>
            <a:endParaRPr lang="en-GB" dirty="0"/>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BFF267DC-A27E-49E2-8552-B40BCBCCC1CC}" type="datetime1">
              <a:rPr lang="en-GB" smtClean="0"/>
              <a:t>30/08/2017</a:t>
            </a:fld>
            <a:endParaRPr lang="en-GB" dirty="0"/>
          </a:p>
        </p:txBody>
      </p:sp>
      <p:sp>
        <p:nvSpPr>
          <p:cNvPr id="7" name="Cube 6"/>
          <p:cNvSpPr/>
          <p:nvPr/>
        </p:nvSpPr>
        <p:spPr bwMode="auto">
          <a:xfrm>
            <a:off x="3776083" y="980728"/>
            <a:ext cx="1368152" cy="936104"/>
          </a:xfrm>
          <a:prstGeom prst="cube">
            <a:avLst>
              <a:gd name="adj" fmla="val 14418"/>
            </a:avLst>
          </a:prstGeom>
          <a:gradFill flip="none" rotWithShape="1">
            <a:gsLst>
              <a:gs pos="0">
                <a:srgbClr val="CCFF66"/>
              </a:gs>
              <a:gs pos="100000">
                <a:srgbClr val="00C0BC"/>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Relay Spacecraft</a:t>
            </a:r>
          </a:p>
        </p:txBody>
      </p:sp>
      <p:sp>
        <p:nvSpPr>
          <p:cNvPr id="8" name="Cube 7"/>
          <p:cNvSpPr/>
          <p:nvPr/>
        </p:nvSpPr>
        <p:spPr bwMode="auto">
          <a:xfrm>
            <a:off x="6037058" y="980728"/>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Lander/Rover</a:t>
            </a:r>
          </a:p>
          <a:p>
            <a:pPr marL="0" marR="0" indent="0" algn="ctr" defTabSz="914400" rtl="0" eaLnBrk="1" fontAlgn="base" latinLnBrk="0" hangingPunct="1">
              <a:lnSpc>
                <a:spcPct val="100000"/>
              </a:lnSpc>
              <a:spcBef>
                <a:spcPct val="0"/>
              </a:spcBef>
              <a:spcAft>
                <a:spcPct val="0"/>
              </a:spcAft>
              <a:buClrTx/>
              <a:buSzTx/>
              <a:buFontTx/>
              <a:buNone/>
              <a:tabLst/>
            </a:pPr>
            <a:r>
              <a:rPr lang="en-GB" sz="1200" b="0" i="1" dirty="0" smtClean="0">
                <a:solidFill>
                  <a:schemeClr val="tx1"/>
                </a:solidFill>
                <a:latin typeface="Arial" panose="020B0604020202020204" pitchFamily="34" charset="0"/>
                <a:cs typeface="Arial" panose="020B0604020202020204" pitchFamily="34" charset="0"/>
              </a:rPr>
              <a:t>or </a:t>
            </a:r>
            <a:r>
              <a:rPr lang="en-GB" sz="1200" b="0" dirty="0" smtClean="0">
                <a:solidFill>
                  <a:schemeClr val="tx1"/>
                </a:solidFill>
                <a:latin typeface="Arial" panose="020B0604020202020204" pitchFamily="34" charset="0"/>
                <a:cs typeface="Arial" panose="020B0604020202020204" pitchFamily="34" charset="0"/>
              </a:rPr>
              <a:t>Habitat</a:t>
            </a:r>
            <a:endParaRPr kumimoji="0" lang="en-GB" sz="1200" b="0"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 name="Cube 9"/>
          <p:cNvSpPr/>
          <p:nvPr/>
        </p:nvSpPr>
        <p:spPr bwMode="auto">
          <a:xfrm>
            <a:off x="2768606"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 name="Cube 10"/>
          <p:cNvSpPr/>
          <p:nvPr/>
        </p:nvSpPr>
        <p:spPr bwMode="auto">
          <a:xfrm>
            <a:off x="4846745"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DPC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2" name="Cube 11"/>
          <p:cNvSpPr/>
          <p:nvPr/>
        </p:nvSpPr>
        <p:spPr bwMode="auto">
          <a:xfrm>
            <a:off x="3776083" y="2344355"/>
            <a:ext cx="1368152" cy="936104"/>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ESLT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3" name="Cube 12"/>
          <p:cNvSpPr/>
          <p:nvPr/>
        </p:nvSpPr>
        <p:spPr bwMode="auto">
          <a:xfrm>
            <a:off x="6937857"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4" name="Cube 13"/>
          <p:cNvSpPr/>
          <p:nvPr/>
        </p:nvSpPr>
        <p:spPr bwMode="auto">
          <a:xfrm>
            <a:off x="2768606"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5" name="Cube 14"/>
          <p:cNvSpPr/>
          <p:nvPr/>
        </p:nvSpPr>
        <p:spPr bwMode="auto">
          <a:xfrm>
            <a:off x="4846745"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PI/User</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6" name="Cube 15"/>
          <p:cNvSpPr/>
          <p:nvPr/>
        </p:nvSpPr>
        <p:spPr bwMode="auto">
          <a:xfrm>
            <a:off x="698884"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SCM</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18" name="Straight Connector 17"/>
          <p:cNvCxnSpPr>
            <a:stCxn id="7" idx="3"/>
            <a:endCxn id="12" idx="1"/>
          </p:cNvCxnSpPr>
          <p:nvPr/>
        </p:nvCxnSpPr>
        <p:spPr bwMode="auto">
          <a:xfrm>
            <a:off x="4392675" y="1916832"/>
            <a:ext cx="0" cy="56249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Elbow Connector 23"/>
          <p:cNvCxnSpPr>
            <a:endCxn id="10" idx="1"/>
          </p:cNvCxnSpPr>
          <p:nvPr/>
        </p:nvCxnSpPr>
        <p:spPr bwMode="auto">
          <a:xfrm rot="5400000">
            <a:off x="3115766" y="3354371"/>
            <a:ext cx="922092" cy="398543"/>
          </a:xfrm>
          <a:prstGeom prst="bentConnector3">
            <a:avLst>
              <a:gd name="adj1" fmla="val -501"/>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Elbow Connector 25"/>
          <p:cNvCxnSpPr>
            <a:endCxn id="11" idx="1"/>
          </p:cNvCxnSpPr>
          <p:nvPr/>
        </p:nvCxnSpPr>
        <p:spPr bwMode="auto">
          <a:xfrm rot="16200000" flipH="1">
            <a:off x="4771429" y="3330438"/>
            <a:ext cx="922090" cy="446409"/>
          </a:xfrm>
          <a:prstGeom prst="bentConnector3">
            <a:avLst>
              <a:gd name="adj1" fmla="val 417"/>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a:stCxn id="7" idx="4"/>
            <a:endCxn id="8" idx="2"/>
          </p:cNvCxnSpPr>
          <p:nvPr/>
        </p:nvCxnSpPr>
        <p:spPr bwMode="auto">
          <a:xfrm>
            <a:off x="5009268" y="1516264"/>
            <a:ext cx="1027790" cy="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7" name="Straight Connector 36"/>
          <p:cNvCxnSpPr>
            <a:stCxn id="14" idx="1"/>
            <a:endCxn id="10" idx="3"/>
          </p:cNvCxnSpPr>
          <p:nvPr/>
        </p:nvCxnSpPr>
        <p:spPr bwMode="auto">
          <a:xfrm flipV="1">
            <a:off x="3377540"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0" name="Straight Connector 39"/>
          <p:cNvCxnSpPr>
            <a:stCxn id="10" idx="4"/>
            <a:endCxn id="11" idx="2"/>
          </p:cNvCxnSpPr>
          <p:nvPr/>
        </p:nvCxnSpPr>
        <p:spPr bwMode="auto">
          <a:xfrm>
            <a:off x="3986475" y="4415257"/>
            <a:ext cx="860270"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1" name="Straight Connector 50"/>
          <p:cNvCxnSpPr>
            <a:stCxn id="11" idx="4"/>
            <a:endCxn id="13" idx="2"/>
          </p:cNvCxnSpPr>
          <p:nvPr/>
        </p:nvCxnSpPr>
        <p:spPr bwMode="auto">
          <a:xfrm>
            <a:off x="6064614" y="4415257"/>
            <a:ext cx="873243"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1" name="Elbow Connector 60"/>
          <p:cNvCxnSpPr>
            <a:stCxn id="48" idx="1"/>
            <a:endCxn id="10" idx="1"/>
          </p:cNvCxnSpPr>
          <p:nvPr/>
        </p:nvCxnSpPr>
        <p:spPr bwMode="auto">
          <a:xfrm rot="10800000" flipV="1">
            <a:off x="3377541" y="3092596"/>
            <a:ext cx="884961" cy="922091"/>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Elbow Connector 102"/>
          <p:cNvCxnSpPr>
            <a:endCxn id="11" idx="1"/>
          </p:cNvCxnSpPr>
          <p:nvPr/>
        </p:nvCxnSpPr>
        <p:spPr bwMode="auto">
          <a:xfrm>
            <a:off x="4522851" y="3092596"/>
            <a:ext cx="932828" cy="922092"/>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9" name="Straight Connector 107"/>
          <p:cNvCxnSpPr>
            <a:stCxn id="15" idx="1"/>
            <a:endCxn id="13" idx="3"/>
          </p:cNvCxnSpPr>
          <p:nvPr/>
        </p:nvCxnSpPr>
        <p:spPr bwMode="auto">
          <a:xfrm rot="5400000" flipH="1" flipV="1">
            <a:off x="6119052" y="4152452"/>
            <a:ext cx="764366" cy="2091112"/>
          </a:xfrm>
          <a:prstGeom prst="bentConnector3">
            <a:avLst>
              <a:gd name="adj1" fmla="val 50000"/>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4" name="Oval 113"/>
          <p:cNvSpPr/>
          <p:nvPr/>
        </p:nvSpPr>
        <p:spPr bwMode="auto">
          <a:xfrm>
            <a:off x="2236511" y="5144008"/>
            <a:ext cx="108000" cy="108000"/>
          </a:xfrm>
          <a:prstGeom prst="ellipse">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cxnSp>
        <p:nvCxnSpPr>
          <p:cNvPr id="57" name="Straight Connector 56"/>
          <p:cNvCxnSpPr>
            <a:stCxn id="16" idx="1"/>
            <a:endCxn id="47" idx="3"/>
          </p:cNvCxnSpPr>
          <p:nvPr/>
        </p:nvCxnSpPr>
        <p:spPr bwMode="auto">
          <a:xfrm flipV="1">
            <a:off x="1307818" y="4815825"/>
            <a:ext cx="0" cy="764366"/>
          </a:xfrm>
          <a:prstGeom prst="straightConnector1">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 name="Line Callout 1 (No Border) 30"/>
          <p:cNvSpPr/>
          <p:nvPr/>
        </p:nvSpPr>
        <p:spPr bwMode="auto">
          <a:xfrm>
            <a:off x="2555776" y="2274337"/>
            <a:ext cx="951887" cy="218559"/>
          </a:xfrm>
          <a:prstGeom prst="callout1">
            <a:avLst>
              <a:gd name="adj1" fmla="val 47653"/>
              <a:gd name="adj2" fmla="val 103377"/>
              <a:gd name="adj3" fmla="val 12445"/>
              <a:gd name="adj4" fmla="val 1900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2" name="Line Callout 1 (No Border) 31"/>
          <p:cNvSpPr/>
          <p:nvPr/>
        </p:nvSpPr>
        <p:spPr bwMode="auto">
          <a:xfrm>
            <a:off x="1779867" y="3276765"/>
            <a:ext cx="1161644" cy="218559"/>
          </a:xfrm>
          <a:prstGeom prst="callout1">
            <a:avLst>
              <a:gd name="adj1" fmla="val 47653"/>
              <a:gd name="adj2" fmla="val 103377"/>
              <a:gd name="adj3" fmla="val 101578"/>
              <a:gd name="adj4" fmla="val 1374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 Extension</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4" name="Line Callout 1 (No Border) 33"/>
          <p:cNvSpPr/>
          <p:nvPr/>
        </p:nvSpPr>
        <p:spPr bwMode="auto">
          <a:xfrm>
            <a:off x="7438173" y="5664393"/>
            <a:ext cx="1257240" cy="218559"/>
          </a:xfrm>
          <a:prstGeom prst="callout1">
            <a:avLst>
              <a:gd name="adj1" fmla="val 47653"/>
              <a:gd name="adj2" fmla="val -6825"/>
              <a:gd name="adj3" fmla="val -200314"/>
              <a:gd name="adj4" fmla="val -38447"/>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Terrestrial Link/Network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Line Callout 1 (No Border) 34"/>
          <p:cNvSpPr/>
          <p:nvPr/>
        </p:nvSpPr>
        <p:spPr bwMode="auto">
          <a:xfrm>
            <a:off x="6183286" y="3389737"/>
            <a:ext cx="753185" cy="218559"/>
          </a:xfrm>
          <a:prstGeom prst="callout1">
            <a:avLst>
              <a:gd name="adj1" fmla="val 47653"/>
              <a:gd name="adj2" fmla="val -6825"/>
              <a:gd name="adj3" fmla="val -136144"/>
              <a:gd name="adj4" fmla="val -195350"/>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900" b="0" dirty="0" smtClean="0">
                <a:solidFill>
                  <a:schemeClr val="tx1"/>
                </a:solidFill>
                <a:latin typeface="Arial" panose="020B0604020202020204" pitchFamily="34" charset="0"/>
                <a:cs typeface="Arial" panose="020B0604020202020204" pitchFamily="34" charset="0"/>
              </a:rPr>
              <a:t>Logical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6" name="Line Callout 1 (No Border) 35"/>
          <p:cNvSpPr/>
          <p:nvPr/>
        </p:nvSpPr>
        <p:spPr bwMode="auto">
          <a:xfrm>
            <a:off x="5523163" y="2260763"/>
            <a:ext cx="1413308" cy="218559"/>
          </a:xfrm>
          <a:prstGeom prst="callout1">
            <a:avLst>
              <a:gd name="adj1" fmla="val 47653"/>
              <a:gd name="adj2" fmla="val -6825"/>
              <a:gd name="adj3" fmla="val -180373"/>
              <a:gd name="adj4" fmla="val -76389"/>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900" b="0" dirty="0" smtClean="0">
                <a:solidFill>
                  <a:schemeClr val="tx1"/>
                </a:solidFill>
                <a:latin typeface="Arial" panose="020B0604020202020204" pitchFamily="34" charset="0"/>
                <a:cs typeface="Arial" panose="020B0604020202020204" pitchFamily="34" charset="0"/>
              </a:rPr>
              <a:t>Router/Store-and-Forward</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38"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499" y="1690858"/>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9" name="Straight Connector 92"/>
          <p:cNvCxnSpPr>
            <a:stCxn id="38" idx="3"/>
          </p:cNvCxnSpPr>
          <p:nvPr/>
        </p:nvCxnSpPr>
        <p:spPr bwMode="auto">
          <a:xfrm flipV="1">
            <a:off x="4522849" y="1516264"/>
            <a:ext cx="1514209" cy="270239"/>
          </a:xfrm>
          <a:prstGeom prst="bentConnector3">
            <a:avLst>
              <a:gd name="adj1" fmla="val 21119"/>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1" name="Cube 40"/>
          <p:cNvSpPr/>
          <p:nvPr/>
        </p:nvSpPr>
        <p:spPr bwMode="auto">
          <a:xfrm>
            <a:off x="1528378" y="980728"/>
            <a:ext cx="1368152"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Spacecraft</a:t>
            </a:r>
          </a:p>
        </p:txBody>
      </p:sp>
      <p:cxnSp>
        <p:nvCxnSpPr>
          <p:cNvPr id="43" name="Straight Connector 42"/>
          <p:cNvCxnSpPr>
            <a:stCxn id="41" idx="4"/>
          </p:cNvCxnSpPr>
          <p:nvPr/>
        </p:nvCxnSpPr>
        <p:spPr bwMode="auto">
          <a:xfrm>
            <a:off x="2761563" y="1516264"/>
            <a:ext cx="1014520" cy="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4" name="Straight Connector 92"/>
          <p:cNvCxnSpPr>
            <a:stCxn id="48" idx="0"/>
            <a:endCxn id="38" idx="2"/>
          </p:cNvCxnSpPr>
          <p:nvPr/>
        </p:nvCxnSpPr>
        <p:spPr bwMode="auto">
          <a:xfrm flipH="1" flipV="1">
            <a:off x="4392674" y="1882147"/>
            <a:ext cx="2" cy="1114805"/>
          </a:xfrm>
          <a:prstGeom prst="straightConnector1">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5" name="Line Callout 1 (No Border) 44"/>
          <p:cNvSpPr/>
          <p:nvPr/>
        </p:nvSpPr>
        <p:spPr bwMode="auto">
          <a:xfrm>
            <a:off x="1946179" y="1979518"/>
            <a:ext cx="951887" cy="218559"/>
          </a:xfrm>
          <a:prstGeom prst="callout1">
            <a:avLst>
              <a:gd name="adj1" fmla="val 47653"/>
              <a:gd name="adj2" fmla="val 103377"/>
              <a:gd name="adj3" fmla="val -202200"/>
              <a:gd name="adj4" fmla="val 149925"/>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Inter-Satellite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42" name="Straight Connector 92"/>
          <p:cNvCxnSpPr>
            <a:stCxn id="41" idx="4"/>
            <a:endCxn id="38" idx="1"/>
          </p:cNvCxnSpPr>
          <p:nvPr/>
        </p:nvCxnSpPr>
        <p:spPr bwMode="auto">
          <a:xfrm>
            <a:off x="2761563" y="1516264"/>
            <a:ext cx="1500936" cy="270239"/>
          </a:xfrm>
          <a:prstGeom prst="bentConnector3">
            <a:avLst>
              <a:gd name="adj1" fmla="val 77547"/>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6" name="Line Callout 1 (No Border) 45"/>
          <p:cNvSpPr/>
          <p:nvPr/>
        </p:nvSpPr>
        <p:spPr bwMode="auto">
          <a:xfrm>
            <a:off x="5868144" y="1979518"/>
            <a:ext cx="951887" cy="218559"/>
          </a:xfrm>
          <a:prstGeom prst="callout1">
            <a:avLst>
              <a:gd name="adj1" fmla="val 36739"/>
              <a:gd name="adj2" fmla="val -7721"/>
              <a:gd name="adj3" fmla="val -209476"/>
              <a:gd name="adj4" fmla="val -41363"/>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Proximity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7" name="Cube 46"/>
          <p:cNvSpPr/>
          <p:nvPr/>
        </p:nvSpPr>
        <p:spPr bwMode="auto">
          <a:xfrm>
            <a:off x="698884"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NSC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74" name="Straight Connector 73"/>
          <p:cNvCxnSpPr>
            <a:stCxn id="15" idx="1"/>
            <a:endCxn id="11" idx="3"/>
          </p:cNvCxnSpPr>
          <p:nvPr/>
        </p:nvCxnSpPr>
        <p:spPr bwMode="auto">
          <a:xfrm flipV="1">
            <a:off x="5455679"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5" name="Straight Connector 84"/>
          <p:cNvCxnSpPr/>
          <p:nvPr/>
        </p:nvCxnSpPr>
        <p:spPr bwMode="auto">
          <a:xfrm flipH="1">
            <a:off x="584216" y="5198008"/>
            <a:ext cx="7804208"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3" name="Straight Connector 107"/>
          <p:cNvCxnSpPr>
            <a:stCxn id="47" idx="1"/>
            <a:endCxn id="12" idx="2"/>
          </p:cNvCxnSpPr>
          <p:nvPr/>
        </p:nvCxnSpPr>
        <p:spPr bwMode="auto">
          <a:xfrm rot="5400000" flipH="1" flipV="1">
            <a:off x="1974552" y="2213158"/>
            <a:ext cx="1134797" cy="2468265"/>
          </a:xfrm>
          <a:prstGeom prst="bentConnector2">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pic>
        <p:nvPicPr>
          <p:cNvPr id="48"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501" y="2996952"/>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4186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9387" y="188913"/>
            <a:ext cx="7367403" cy="506412"/>
          </a:xfrm>
        </p:spPr>
        <p:txBody>
          <a:bodyPr/>
          <a:lstStyle/>
          <a:p>
            <a:r>
              <a:rPr lang="en-GB" dirty="0" smtClean="0"/>
              <a:t>Physical Model (Hosted Payload Example)</a:t>
            </a:r>
            <a:endParaRPr lang="en-GB" dirty="0"/>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BFF267DC-A27E-49E2-8552-B40BCBCCC1CC}" type="datetime1">
              <a:rPr lang="en-GB" smtClean="0"/>
              <a:t>30/08/2017</a:t>
            </a:fld>
            <a:endParaRPr lang="en-GB" dirty="0"/>
          </a:p>
        </p:txBody>
      </p:sp>
      <p:sp>
        <p:nvSpPr>
          <p:cNvPr id="7" name="Cube 6"/>
          <p:cNvSpPr/>
          <p:nvPr/>
        </p:nvSpPr>
        <p:spPr bwMode="auto">
          <a:xfrm>
            <a:off x="3776083" y="980728"/>
            <a:ext cx="1368152" cy="936104"/>
          </a:xfrm>
          <a:prstGeom prst="cube">
            <a:avLst>
              <a:gd name="adj" fmla="val 14418"/>
            </a:avLst>
          </a:prstGeom>
          <a:gradFill flip="none" rotWithShape="1">
            <a:gsLst>
              <a:gs pos="0">
                <a:srgbClr val="CCFF66"/>
              </a:gs>
              <a:gs pos="100000">
                <a:srgbClr val="00C0BC"/>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schemeClr val="tx1"/>
                </a:solidFill>
                <a:latin typeface="Arial" panose="020B0604020202020204" pitchFamily="34" charset="0"/>
                <a:cs typeface="Arial" panose="020B0604020202020204" pitchFamily="34" charset="0"/>
              </a:rPr>
              <a:t>Spacecraft Platform</a:t>
            </a:r>
            <a:endParaRPr lang="en-GB" sz="1200" b="0" dirty="0">
              <a:solidFill>
                <a:schemeClr val="tx1"/>
              </a:solidFill>
              <a:latin typeface="Arial" panose="020B0604020202020204" pitchFamily="34" charset="0"/>
              <a:cs typeface="Arial" panose="020B0604020202020204" pitchFamily="34" charset="0"/>
            </a:endParaRPr>
          </a:p>
        </p:txBody>
      </p:sp>
      <p:sp>
        <p:nvSpPr>
          <p:cNvPr id="10" name="Cube 9"/>
          <p:cNvSpPr/>
          <p:nvPr/>
        </p:nvSpPr>
        <p:spPr bwMode="auto">
          <a:xfrm>
            <a:off x="2768606"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 name="Cube 10"/>
          <p:cNvSpPr/>
          <p:nvPr/>
        </p:nvSpPr>
        <p:spPr bwMode="auto">
          <a:xfrm>
            <a:off x="4846745"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DPC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2" name="Cube 11"/>
          <p:cNvSpPr/>
          <p:nvPr/>
        </p:nvSpPr>
        <p:spPr bwMode="auto">
          <a:xfrm>
            <a:off x="3776083" y="2344355"/>
            <a:ext cx="1368152" cy="936104"/>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ESLT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3" name="Cube 12"/>
          <p:cNvSpPr/>
          <p:nvPr/>
        </p:nvSpPr>
        <p:spPr bwMode="auto">
          <a:xfrm>
            <a:off x="6937857"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4" name="Cube 13"/>
          <p:cNvSpPr/>
          <p:nvPr/>
        </p:nvSpPr>
        <p:spPr bwMode="auto">
          <a:xfrm>
            <a:off x="2768606"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5" name="Cube 14"/>
          <p:cNvSpPr/>
          <p:nvPr/>
        </p:nvSpPr>
        <p:spPr bwMode="auto">
          <a:xfrm>
            <a:off x="4846745"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PI/User</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6" name="Cube 15"/>
          <p:cNvSpPr/>
          <p:nvPr/>
        </p:nvSpPr>
        <p:spPr bwMode="auto">
          <a:xfrm>
            <a:off x="698884"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SCM</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18" name="Straight Connector 17"/>
          <p:cNvCxnSpPr>
            <a:stCxn id="7" idx="3"/>
            <a:endCxn id="12" idx="1"/>
          </p:cNvCxnSpPr>
          <p:nvPr/>
        </p:nvCxnSpPr>
        <p:spPr bwMode="auto">
          <a:xfrm>
            <a:off x="4392675" y="1916832"/>
            <a:ext cx="0" cy="56249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Elbow Connector 23"/>
          <p:cNvCxnSpPr>
            <a:endCxn id="10" idx="1"/>
          </p:cNvCxnSpPr>
          <p:nvPr/>
        </p:nvCxnSpPr>
        <p:spPr bwMode="auto">
          <a:xfrm rot="5400000">
            <a:off x="3115766" y="3354371"/>
            <a:ext cx="922092" cy="398543"/>
          </a:xfrm>
          <a:prstGeom prst="bentConnector3">
            <a:avLst>
              <a:gd name="adj1" fmla="val -501"/>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Elbow Connector 25"/>
          <p:cNvCxnSpPr>
            <a:endCxn id="11" idx="1"/>
          </p:cNvCxnSpPr>
          <p:nvPr/>
        </p:nvCxnSpPr>
        <p:spPr bwMode="auto">
          <a:xfrm rot="16200000" flipH="1">
            <a:off x="4771429" y="3330438"/>
            <a:ext cx="922090" cy="446409"/>
          </a:xfrm>
          <a:prstGeom prst="bentConnector3">
            <a:avLst>
              <a:gd name="adj1" fmla="val 417"/>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7" name="Straight Connector 36"/>
          <p:cNvCxnSpPr>
            <a:stCxn id="14" idx="1"/>
            <a:endCxn id="10" idx="3"/>
          </p:cNvCxnSpPr>
          <p:nvPr/>
        </p:nvCxnSpPr>
        <p:spPr bwMode="auto">
          <a:xfrm flipV="1">
            <a:off x="3377540"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0" name="Straight Connector 39"/>
          <p:cNvCxnSpPr>
            <a:stCxn id="10" idx="4"/>
            <a:endCxn id="11" idx="2"/>
          </p:cNvCxnSpPr>
          <p:nvPr/>
        </p:nvCxnSpPr>
        <p:spPr bwMode="auto">
          <a:xfrm>
            <a:off x="3986475" y="4415257"/>
            <a:ext cx="860270"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1" name="Straight Connector 50"/>
          <p:cNvCxnSpPr>
            <a:stCxn id="11" idx="4"/>
            <a:endCxn id="13" idx="2"/>
          </p:cNvCxnSpPr>
          <p:nvPr/>
        </p:nvCxnSpPr>
        <p:spPr bwMode="auto">
          <a:xfrm>
            <a:off x="6064614" y="4415257"/>
            <a:ext cx="873243"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1" name="Elbow Connector 60"/>
          <p:cNvCxnSpPr>
            <a:stCxn id="48" idx="1"/>
            <a:endCxn id="10" idx="1"/>
          </p:cNvCxnSpPr>
          <p:nvPr/>
        </p:nvCxnSpPr>
        <p:spPr bwMode="auto">
          <a:xfrm rot="10800000" flipV="1">
            <a:off x="3377541" y="3092596"/>
            <a:ext cx="884961" cy="922091"/>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Elbow Connector 102"/>
          <p:cNvCxnSpPr>
            <a:endCxn id="11" idx="1"/>
          </p:cNvCxnSpPr>
          <p:nvPr/>
        </p:nvCxnSpPr>
        <p:spPr bwMode="auto">
          <a:xfrm>
            <a:off x="4522851" y="3092596"/>
            <a:ext cx="932828" cy="922092"/>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9" name="Straight Connector 107"/>
          <p:cNvCxnSpPr>
            <a:stCxn id="15" idx="1"/>
            <a:endCxn id="13" idx="3"/>
          </p:cNvCxnSpPr>
          <p:nvPr/>
        </p:nvCxnSpPr>
        <p:spPr bwMode="auto">
          <a:xfrm rot="5400000" flipH="1" flipV="1">
            <a:off x="6119052" y="4152452"/>
            <a:ext cx="764366" cy="2091112"/>
          </a:xfrm>
          <a:prstGeom prst="bentConnector3">
            <a:avLst>
              <a:gd name="adj1" fmla="val 50000"/>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4" name="Oval 113"/>
          <p:cNvSpPr/>
          <p:nvPr/>
        </p:nvSpPr>
        <p:spPr bwMode="auto">
          <a:xfrm>
            <a:off x="2236511" y="5144008"/>
            <a:ext cx="108000" cy="108000"/>
          </a:xfrm>
          <a:prstGeom prst="ellipse">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cxnSp>
        <p:nvCxnSpPr>
          <p:cNvPr id="57" name="Straight Connector 56"/>
          <p:cNvCxnSpPr>
            <a:stCxn id="16" idx="1"/>
            <a:endCxn id="47" idx="3"/>
          </p:cNvCxnSpPr>
          <p:nvPr/>
        </p:nvCxnSpPr>
        <p:spPr bwMode="auto">
          <a:xfrm flipV="1">
            <a:off x="1307818" y="4815825"/>
            <a:ext cx="0" cy="764366"/>
          </a:xfrm>
          <a:prstGeom prst="straightConnector1">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 name="Line Callout 1 (No Border) 30"/>
          <p:cNvSpPr/>
          <p:nvPr/>
        </p:nvSpPr>
        <p:spPr bwMode="auto">
          <a:xfrm>
            <a:off x="2555776" y="2274337"/>
            <a:ext cx="951887" cy="218559"/>
          </a:xfrm>
          <a:prstGeom prst="callout1">
            <a:avLst>
              <a:gd name="adj1" fmla="val 47653"/>
              <a:gd name="adj2" fmla="val 103377"/>
              <a:gd name="adj3" fmla="val 12445"/>
              <a:gd name="adj4" fmla="val 1900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2" name="Line Callout 1 (No Border) 31"/>
          <p:cNvSpPr/>
          <p:nvPr/>
        </p:nvSpPr>
        <p:spPr bwMode="auto">
          <a:xfrm>
            <a:off x="1779867" y="3276765"/>
            <a:ext cx="1161644" cy="218559"/>
          </a:xfrm>
          <a:prstGeom prst="callout1">
            <a:avLst>
              <a:gd name="adj1" fmla="val 47653"/>
              <a:gd name="adj2" fmla="val 103377"/>
              <a:gd name="adj3" fmla="val 101578"/>
              <a:gd name="adj4" fmla="val 1374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 Extension</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4" name="Line Callout 1 (No Border) 33"/>
          <p:cNvSpPr/>
          <p:nvPr/>
        </p:nvSpPr>
        <p:spPr bwMode="auto">
          <a:xfrm>
            <a:off x="7438173" y="5664393"/>
            <a:ext cx="1257240" cy="218559"/>
          </a:xfrm>
          <a:prstGeom prst="callout1">
            <a:avLst>
              <a:gd name="adj1" fmla="val 47653"/>
              <a:gd name="adj2" fmla="val -6825"/>
              <a:gd name="adj3" fmla="val -200314"/>
              <a:gd name="adj4" fmla="val -38447"/>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Terrestrial Link/Network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Line Callout 1 (No Border) 34"/>
          <p:cNvSpPr/>
          <p:nvPr/>
        </p:nvSpPr>
        <p:spPr bwMode="auto">
          <a:xfrm>
            <a:off x="6183286" y="3389737"/>
            <a:ext cx="753185" cy="218559"/>
          </a:xfrm>
          <a:prstGeom prst="callout1">
            <a:avLst>
              <a:gd name="adj1" fmla="val 47653"/>
              <a:gd name="adj2" fmla="val -6825"/>
              <a:gd name="adj3" fmla="val -136144"/>
              <a:gd name="adj4" fmla="val -195350"/>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900" b="0" dirty="0" smtClean="0">
                <a:solidFill>
                  <a:schemeClr val="tx1"/>
                </a:solidFill>
                <a:latin typeface="Arial" panose="020B0604020202020204" pitchFamily="34" charset="0"/>
                <a:cs typeface="Arial" panose="020B0604020202020204" pitchFamily="34" charset="0"/>
              </a:rPr>
              <a:t>Logical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38"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499" y="1690858"/>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Cube 40"/>
          <p:cNvSpPr/>
          <p:nvPr/>
        </p:nvSpPr>
        <p:spPr bwMode="auto">
          <a:xfrm>
            <a:off x="1528378" y="980728"/>
            <a:ext cx="1368152"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Payload</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43" name="Straight Connector 42"/>
          <p:cNvCxnSpPr>
            <a:stCxn id="41" idx="4"/>
          </p:cNvCxnSpPr>
          <p:nvPr/>
        </p:nvCxnSpPr>
        <p:spPr bwMode="auto">
          <a:xfrm>
            <a:off x="2761563" y="1516264"/>
            <a:ext cx="1014520" cy="0"/>
          </a:xfrm>
          <a:prstGeom prst="line">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4" name="Straight Connector 92"/>
          <p:cNvCxnSpPr>
            <a:stCxn id="48" idx="0"/>
            <a:endCxn id="38" idx="2"/>
          </p:cNvCxnSpPr>
          <p:nvPr/>
        </p:nvCxnSpPr>
        <p:spPr bwMode="auto">
          <a:xfrm flipH="1" flipV="1">
            <a:off x="4392674" y="1882147"/>
            <a:ext cx="2" cy="1114805"/>
          </a:xfrm>
          <a:prstGeom prst="straightConnector1">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5" name="Line Callout 1 (No Border) 44"/>
          <p:cNvSpPr/>
          <p:nvPr/>
        </p:nvSpPr>
        <p:spPr bwMode="auto">
          <a:xfrm>
            <a:off x="1946179" y="1979518"/>
            <a:ext cx="951887" cy="218559"/>
          </a:xfrm>
          <a:prstGeom prst="callout1">
            <a:avLst>
              <a:gd name="adj1" fmla="val 47653"/>
              <a:gd name="adj2" fmla="val 103377"/>
              <a:gd name="adj3" fmla="val -202200"/>
              <a:gd name="adj4" fmla="val 149925"/>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900" b="0" dirty="0" smtClean="0">
                <a:solidFill>
                  <a:schemeClr val="tx1"/>
                </a:solidFill>
                <a:latin typeface="Arial" panose="020B0604020202020204" pitchFamily="34" charset="0"/>
                <a:cs typeface="Arial" panose="020B0604020202020204" pitchFamily="34" charset="0"/>
              </a:rPr>
              <a:t>On-board </a:t>
            </a: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42" name="Straight Connector 92"/>
          <p:cNvCxnSpPr>
            <a:stCxn id="41" idx="4"/>
            <a:endCxn id="38" idx="1"/>
          </p:cNvCxnSpPr>
          <p:nvPr/>
        </p:nvCxnSpPr>
        <p:spPr bwMode="auto">
          <a:xfrm>
            <a:off x="2761563" y="1516264"/>
            <a:ext cx="1500936" cy="270239"/>
          </a:xfrm>
          <a:prstGeom prst="bentConnector3">
            <a:avLst>
              <a:gd name="adj1" fmla="val 77547"/>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7" name="Cube 46"/>
          <p:cNvSpPr/>
          <p:nvPr/>
        </p:nvSpPr>
        <p:spPr bwMode="auto">
          <a:xfrm>
            <a:off x="698884"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NSC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74" name="Straight Connector 73"/>
          <p:cNvCxnSpPr>
            <a:stCxn id="15" idx="1"/>
            <a:endCxn id="11" idx="3"/>
          </p:cNvCxnSpPr>
          <p:nvPr/>
        </p:nvCxnSpPr>
        <p:spPr bwMode="auto">
          <a:xfrm flipV="1">
            <a:off x="5455679"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5" name="Straight Connector 84"/>
          <p:cNvCxnSpPr/>
          <p:nvPr/>
        </p:nvCxnSpPr>
        <p:spPr bwMode="auto">
          <a:xfrm flipH="1">
            <a:off x="584216" y="5198008"/>
            <a:ext cx="7804208"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3" name="Straight Connector 107"/>
          <p:cNvCxnSpPr>
            <a:stCxn id="47" idx="1"/>
            <a:endCxn id="12" idx="2"/>
          </p:cNvCxnSpPr>
          <p:nvPr/>
        </p:nvCxnSpPr>
        <p:spPr bwMode="auto">
          <a:xfrm rot="5400000" flipH="1" flipV="1">
            <a:off x="1974552" y="2213158"/>
            <a:ext cx="1134797" cy="2468265"/>
          </a:xfrm>
          <a:prstGeom prst="bentConnector2">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pic>
        <p:nvPicPr>
          <p:cNvPr id="48"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501" y="2996952"/>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3009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Physical Model (ABA Example)</a:t>
            </a:r>
            <a:br>
              <a:rPr lang="en-GB" dirty="0" smtClean="0"/>
            </a:br>
            <a:r>
              <a:rPr lang="en-GB" sz="1000" dirty="0" smtClean="0"/>
              <a:t>With Potential Functional Deployment</a:t>
            </a:r>
            <a:endParaRPr lang="en-GB" dirty="0"/>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5009EBBD-EB5F-4360-82F1-A1F1C85B8175}" type="datetime1">
              <a:rPr lang="en-GB" smtClean="0"/>
              <a:t>30/08/2017</a:t>
            </a:fld>
            <a:endParaRPr lang="en-GB" dirty="0"/>
          </a:p>
        </p:txBody>
      </p:sp>
      <p:sp>
        <p:nvSpPr>
          <p:cNvPr id="7" name="Cube 6"/>
          <p:cNvSpPr/>
          <p:nvPr/>
        </p:nvSpPr>
        <p:spPr bwMode="auto">
          <a:xfrm>
            <a:off x="3776083" y="980728"/>
            <a:ext cx="1368152"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Spacecraft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2" name="Cube 11"/>
          <p:cNvSpPr/>
          <p:nvPr/>
        </p:nvSpPr>
        <p:spPr bwMode="auto">
          <a:xfrm>
            <a:off x="3776083" y="2344355"/>
            <a:ext cx="1368152" cy="936104"/>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ESLT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Oval 34"/>
          <p:cNvSpPr>
            <a:spLocks noChangeArrowheads="1"/>
          </p:cNvSpPr>
          <p:nvPr/>
        </p:nvSpPr>
        <p:spPr bwMode="auto">
          <a:xfrm>
            <a:off x="3849968" y="2691589"/>
            <a:ext cx="502847" cy="274171"/>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8" name="Straight Connector 17"/>
          <p:cNvCxnSpPr>
            <a:stCxn id="7" idx="3"/>
            <a:endCxn id="12" idx="1"/>
          </p:cNvCxnSpPr>
          <p:nvPr/>
        </p:nvCxnSpPr>
        <p:spPr bwMode="auto">
          <a:xfrm>
            <a:off x="4392675" y="1916832"/>
            <a:ext cx="0" cy="56249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7" name="Elbow Connector 86"/>
          <p:cNvCxnSpPr>
            <a:stCxn id="7" idx="3"/>
            <a:endCxn id="7" idx="3"/>
          </p:cNvCxnSpPr>
          <p:nvPr/>
        </p:nvCxnSpPr>
        <p:spPr bwMode="auto">
          <a:xfrm rot="5400000">
            <a:off x="4392675" y="1916832"/>
            <a:ext cx="12700" cy="12700"/>
          </a:xfrm>
          <a:prstGeom prst="bentConnector3">
            <a:avLst>
              <a:gd name="adj1" fmla="val 1800000"/>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2" name="Oval 8"/>
          <p:cNvSpPr>
            <a:spLocks noChangeArrowheads="1"/>
          </p:cNvSpPr>
          <p:nvPr/>
        </p:nvSpPr>
        <p:spPr bwMode="auto">
          <a:xfrm>
            <a:off x="4437945" y="1509992"/>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3" name="Oval 8"/>
          <p:cNvSpPr>
            <a:spLocks noChangeArrowheads="1"/>
          </p:cNvSpPr>
          <p:nvPr/>
        </p:nvSpPr>
        <p:spPr bwMode="auto">
          <a:xfrm>
            <a:off x="4154547" y="1332866"/>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4" name="Oval 8"/>
          <p:cNvSpPr>
            <a:spLocks noChangeArrowheads="1"/>
          </p:cNvSpPr>
          <p:nvPr/>
        </p:nvSpPr>
        <p:spPr bwMode="auto">
          <a:xfrm>
            <a:off x="4154547" y="1509992"/>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5" name="Oval 8"/>
          <p:cNvSpPr>
            <a:spLocks noChangeArrowheads="1"/>
          </p:cNvSpPr>
          <p:nvPr/>
        </p:nvSpPr>
        <p:spPr bwMode="auto">
          <a:xfrm>
            <a:off x="4437945" y="1332866"/>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8" name="Cube 67"/>
          <p:cNvSpPr/>
          <p:nvPr/>
        </p:nvSpPr>
        <p:spPr bwMode="auto">
          <a:xfrm>
            <a:off x="2768606"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9" name="Cube 68"/>
          <p:cNvSpPr/>
          <p:nvPr/>
        </p:nvSpPr>
        <p:spPr bwMode="auto">
          <a:xfrm>
            <a:off x="4846745"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DPC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0" name="Cube 69"/>
          <p:cNvSpPr/>
          <p:nvPr/>
        </p:nvSpPr>
        <p:spPr bwMode="auto">
          <a:xfrm>
            <a:off x="6937857"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1" name="Cube 70"/>
          <p:cNvSpPr/>
          <p:nvPr/>
        </p:nvSpPr>
        <p:spPr bwMode="auto">
          <a:xfrm>
            <a:off x="2768606"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3" name="Cube 72"/>
          <p:cNvSpPr/>
          <p:nvPr/>
        </p:nvSpPr>
        <p:spPr bwMode="auto">
          <a:xfrm>
            <a:off x="4846745"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PI/User</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4" name="Cube 73"/>
          <p:cNvSpPr/>
          <p:nvPr/>
        </p:nvSpPr>
        <p:spPr bwMode="auto">
          <a:xfrm>
            <a:off x="698884"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SCM</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75" name="Straight Connector 74"/>
          <p:cNvCxnSpPr>
            <a:stCxn id="71" idx="1"/>
            <a:endCxn id="68" idx="3"/>
          </p:cNvCxnSpPr>
          <p:nvPr/>
        </p:nvCxnSpPr>
        <p:spPr bwMode="auto">
          <a:xfrm flipV="1">
            <a:off x="3377540"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6" name="Straight Connector 75"/>
          <p:cNvCxnSpPr>
            <a:stCxn id="68" idx="4"/>
            <a:endCxn id="69" idx="2"/>
          </p:cNvCxnSpPr>
          <p:nvPr/>
        </p:nvCxnSpPr>
        <p:spPr bwMode="auto">
          <a:xfrm>
            <a:off x="3986475" y="4415257"/>
            <a:ext cx="860270"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7" name="Straight Connector 76"/>
          <p:cNvCxnSpPr>
            <a:stCxn id="69" idx="4"/>
            <a:endCxn id="70" idx="2"/>
          </p:cNvCxnSpPr>
          <p:nvPr/>
        </p:nvCxnSpPr>
        <p:spPr bwMode="auto">
          <a:xfrm>
            <a:off x="6064614" y="4415257"/>
            <a:ext cx="873243"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8" name="Straight Connector 107"/>
          <p:cNvCxnSpPr>
            <a:stCxn id="73" idx="1"/>
            <a:endCxn id="70" idx="3"/>
          </p:cNvCxnSpPr>
          <p:nvPr/>
        </p:nvCxnSpPr>
        <p:spPr bwMode="auto">
          <a:xfrm rot="5400000" flipH="1" flipV="1">
            <a:off x="6119052" y="4152452"/>
            <a:ext cx="764366" cy="2091112"/>
          </a:xfrm>
          <a:prstGeom prst="bentConnector3">
            <a:avLst>
              <a:gd name="adj1" fmla="val 50000"/>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5" name="Oval 84"/>
          <p:cNvSpPr/>
          <p:nvPr/>
        </p:nvSpPr>
        <p:spPr bwMode="auto">
          <a:xfrm>
            <a:off x="2236511" y="5144008"/>
            <a:ext cx="108000" cy="108000"/>
          </a:xfrm>
          <a:prstGeom prst="ellipse">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cxnSp>
        <p:nvCxnSpPr>
          <p:cNvPr id="86" name="Straight Connector 56"/>
          <p:cNvCxnSpPr>
            <a:stCxn id="74" idx="1"/>
            <a:endCxn id="89" idx="3"/>
          </p:cNvCxnSpPr>
          <p:nvPr/>
        </p:nvCxnSpPr>
        <p:spPr bwMode="auto">
          <a:xfrm flipV="1">
            <a:off x="1307818" y="4815825"/>
            <a:ext cx="0" cy="764366"/>
          </a:xfrm>
          <a:prstGeom prst="straightConnector1">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8" name="Line Callout 1 (No Border) 87"/>
          <p:cNvSpPr/>
          <p:nvPr/>
        </p:nvSpPr>
        <p:spPr bwMode="auto">
          <a:xfrm>
            <a:off x="7438173" y="5664393"/>
            <a:ext cx="1257240" cy="218559"/>
          </a:xfrm>
          <a:prstGeom prst="callout1">
            <a:avLst>
              <a:gd name="adj1" fmla="val 47653"/>
              <a:gd name="adj2" fmla="val -6825"/>
              <a:gd name="adj3" fmla="val -200314"/>
              <a:gd name="adj4" fmla="val -38447"/>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Terrestrial Link/Network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9" name="Cube 88"/>
          <p:cNvSpPr/>
          <p:nvPr/>
        </p:nvSpPr>
        <p:spPr bwMode="auto">
          <a:xfrm>
            <a:off x="698884"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NSC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92" name="Straight Connector 91"/>
          <p:cNvCxnSpPr>
            <a:stCxn id="73" idx="1"/>
            <a:endCxn id="69" idx="3"/>
          </p:cNvCxnSpPr>
          <p:nvPr/>
        </p:nvCxnSpPr>
        <p:spPr bwMode="auto">
          <a:xfrm flipV="1">
            <a:off x="5455679"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4" name="Straight Connector 93"/>
          <p:cNvCxnSpPr/>
          <p:nvPr/>
        </p:nvCxnSpPr>
        <p:spPr bwMode="auto">
          <a:xfrm flipH="1">
            <a:off x="584216" y="5198008"/>
            <a:ext cx="7804208"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5" name="Straight Connector 107"/>
          <p:cNvCxnSpPr>
            <a:stCxn id="89" idx="1"/>
            <a:endCxn id="12" idx="2"/>
          </p:cNvCxnSpPr>
          <p:nvPr/>
        </p:nvCxnSpPr>
        <p:spPr bwMode="auto">
          <a:xfrm rot="5400000" flipH="1" flipV="1">
            <a:off x="1974552" y="2213158"/>
            <a:ext cx="1134797" cy="2468265"/>
          </a:xfrm>
          <a:prstGeom prst="bentConnector2">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Elbow Connector 23"/>
          <p:cNvCxnSpPr>
            <a:endCxn id="68" idx="1"/>
          </p:cNvCxnSpPr>
          <p:nvPr/>
        </p:nvCxnSpPr>
        <p:spPr bwMode="auto">
          <a:xfrm rot="5400000">
            <a:off x="3114053" y="3352657"/>
            <a:ext cx="925519" cy="398543"/>
          </a:xfrm>
          <a:prstGeom prst="bentConnector3">
            <a:avLst>
              <a:gd name="adj1" fmla="val -1229"/>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1" name="Elbow Connector 60"/>
          <p:cNvCxnSpPr>
            <a:stCxn id="7" idx="3"/>
            <a:endCxn id="79" idx="0"/>
          </p:cNvCxnSpPr>
          <p:nvPr/>
        </p:nvCxnSpPr>
        <p:spPr bwMode="auto">
          <a:xfrm rot="5400000">
            <a:off x="3854329" y="2455178"/>
            <a:ext cx="1076693" cy="1"/>
          </a:xfrm>
          <a:prstGeom prst="bentConnector3">
            <a:avLst>
              <a:gd name="adj1" fmla="val 50000"/>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Elbow Connector 25"/>
          <p:cNvCxnSpPr>
            <a:endCxn id="69" idx="1"/>
          </p:cNvCxnSpPr>
          <p:nvPr/>
        </p:nvCxnSpPr>
        <p:spPr bwMode="auto">
          <a:xfrm rot="16200000" flipH="1">
            <a:off x="4769716" y="3328725"/>
            <a:ext cx="925516" cy="446409"/>
          </a:xfrm>
          <a:prstGeom prst="bentConnector3">
            <a:avLst>
              <a:gd name="adj1" fmla="val -314"/>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Elbow Connector 102"/>
          <p:cNvCxnSpPr>
            <a:stCxn id="79" idx="3"/>
            <a:endCxn id="69" idx="1"/>
          </p:cNvCxnSpPr>
          <p:nvPr/>
        </p:nvCxnSpPr>
        <p:spPr bwMode="auto">
          <a:xfrm>
            <a:off x="4522849" y="3089170"/>
            <a:ext cx="932830" cy="925518"/>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6" name="Oval 8"/>
          <p:cNvSpPr>
            <a:spLocks noChangeArrowheads="1"/>
          </p:cNvSpPr>
          <p:nvPr/>
        </p:nvSpPr>
        <p:spPr bwMode="auto">
          <a:xfrm>
            <a:off x="3445024" y="5845564"/>
            <a:ext cx="215904" cy="135424"/>
          </a:xfrm>
          <a:prstGeom prst="ellipse">
            <a:avLst/>
          </a:prstGeom>
          <a:solidFill>
            <a:srgbClr val="FFC00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OPS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7" name="Oval 8"/>
          <p:cNvSpPr>
            <a:spLocks noChangeArrowheads="1"/>
          </p:cNvSpPr>
          <p:nvPr/>
        </p:nvSpPr>
        <p:spPr bwMode="auto">
          <a:xfrm>
            <a:off x="3164079" y="6022690"/>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8" name="Oval 8"/>
          <p:cNvSpPr>
            <a:spLocks noChangeArrowheads="1"/>
          </p:cNvSpPr>
          <p:nvPr/>
        </p:nvSpPr>
        <p:spPr bwMode="auto">
          <a:xfrm>
            <a:off x="2880681" y="5845564"/>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9" name="Oval 8"/>
          <p:cNvSpPr>
            <a:spLocks noChangeArrowheads="1"/>
          </p:cNvSpPr>
          <p:nvPr/>
        </p:nvSpPr>
        <p:spPr bwMode="auto">
          <a:xfrm>
            <a:off x="2880681" y="6022690"/>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0" name="Oval 8"/>
          <p:cNvSpPr>
            <a:spLocks noChangeArrowheads="1"/>
          </p:cNvSpPr>
          <p:nvPr/>
        </p:nvSpPr>
        <p:spPr bwMode="auto">
          <a:xfrm>
            <a:off x="3164079" y="5845564"/>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6" name="Oval 8"/>
          <p:cNvSpPr>
            <a:spLocks noChangeArrowheads="1"/>
          </p:cNvSpPr>
          <p:nvPr/>
        </p:nvSpPr>
        <p:spPr bwMode="auto">
          <a:xfrm>
            <a:off x="3445024" y="4267184"/>
            <a:ext cx="215904" cy="135424"/>
          </a:xfrm>
          <a:prstGeom prst="ellipse">
            <a:avLst/>
          </a:prstGeom>
          <a:solidFill>
            <a:srgbClr val="FFC00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OPS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7" name="Oval 8"/>
          <p:cNvSpPr>
            <a:spLocks noChangeArrowheads="1"/>
          </p:cNvSpPr>
          <p:nvPr/>
        </p:nvSpPr>
        <p:spPr bwMode="auto">
          <a:xfrm>
            <a:off x="3164079" y="4444310"/>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8" name="Oval 8"/>
          <p:cNvSpPr>
            <a:spLocks noChangeArrowheads="1"/>
          </p:cNvSpPr>
          <p:nvPr/>
        </p:nvSpPr>
        <p:spPr bwMode="auto">
          <a:xfrm>
            <a:off x="2880681" y="4267184"/>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9" name="Oval 8"/>
          <p:cNvSpPr>
            <a:spLocks noChangeArrowheads="1"/>
          </p:cNvSpPr>
          <p:nvPr/>
        </p:nvSpPr>
        <p:spPr bwMode="auto">
          <a:xfrm>
            <a:off x="2880681" y="4444310"/>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0" name="Oval 8"/>
          <p:cNvSpPr>
            <a:spLocks noChangeArrowheads="1"/>
          </p:cNvSpPr>
          <p:nvPr/>
        </p:nvSpPr>
        <p:spPr bwMode="auto">
          <a:xfrm>
            <a:off x="3164079" y="4267184"/>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1" name="Oval 130"/>
          <p:cNvSpPr>
            <a:spLocks noChangeArrowheads="1"/>
          </p:cNvSpPr>
          <p:nvPr/>
        </p:nvSpPr>
        <p:spPr bwMode="auto">
          <a:xfrm>
            <a:off x="5082464" y="4391048"/>
            <a:ext cx="748164" cy="377371"/>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sp>
        <p:nvSpPr>
          <p:cNvPr id="132" name="Oval 8"/>
          <p:cNvSpPr>
            <a:spLocks noChangeArrowheads="1"/>
          </p:cNvSpPr>
          <p:nvPr/>
        </p:nvSpPr>
        <p:spPr bwMode="auto">
          <a:xfrm>
            <a:off x="5064049" y="4207205"/>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3" name="Oval 8"/>
          <p:cNvSpPr>
            <a:spLocks noChangeArrowheads="1"/>
          </p:cNvSpPr>
          <p:nvPr/>
        </p:nvSpPr>
        <p:spPr bwMode="auto">
          <a:xfrm>
            <a:off x="5347727" y="4207205"/>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4" name="Oval 8"/>
          <p:cNvSpPr>
            <a:spLocks noChangeArrowheads="1"/>
          </p:cNvSpPr>
          <p:nvPr/>
        </p:nvSpPr>
        <p:spPr bwMode="auto">
          <a:xfrm>
            <a:off x="5637048" y="4207205"/>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5" name="Oval 134"/>
          <p:cNvSpPr>
            <a:spLocks noChangeArrowheads="1"/>
          </p:cNvSpPr>
          <p:nvPr/>
        </p:nvSpPr>
        <p:spPr bwMode="auto">
          <a:xfrm>
            <a:off x="5081597" y="5882952"/>
            <a:ext cx="748164" cy="377371"/>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36" name="Oval 135"/>
          <p:cNvSpPr>
            <a:spLocks noChangeArrowheads="1"/>
          </p:cNvSpPr>
          <p:nvPr/>
        </p:nvSpPr>
        <p:spPr bwMode="auto">
          <a:xfrm>
            <a:off x="943516" y="5877272"/>
            <a:ext cx="748164" cy="377371"/>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Maintenance</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7" name="Oval 8"/>
          <p:cNvSpPr>
            <a:spLocks noChangeArrowheads="1"/>
          </p:cNvSpPr>
          <p:nvPr/>
        </p:nvSpPr>
        <p:spPr bwMode="auto">
          <a:xfrm>
            <a:off x="835564" y="4255624"/>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8" name="Oval 8"/>
          <p:cNvSpPr>
            <a:spLocks noChangeArrowheads="1"/>
          </p:cNvSpPr>
          <p:nvPr/>
        </p:nvSpPr>
        <p:spPr bwMode="auto">
          <a:xfrm>
            <a:off x="7092400" y="4255624"/>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pic>
        <p:nvPicPr>
          <p:cNvPr id="79"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499" y="2993525"/>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0" name="Elbow Connector 79"/>
          <p:cNvCxnSpPr>
            <a:stCxn id="79" idx="1"/>
            <a:endCxn id="68" idx="1"/>
          </p:cNvCxnSpPr>
          <p:nvPr/>
        </p:nvCxnSpPr>
        <p:spPr bwMode="auto">
          <a:xfrm rot="10800000" flipV="1">
            <a:off x="3377541" y="3089170"/>
            <a:ext cx="884959" cy="925518"/>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5" name="Oval 8"/>
          <p:cNvSpPr>
            <a:spLocks noChangeArrowheads="1"/>
          </p:cNvSpPr>
          <p:nvPr/>
        </p:nvSpPr>
        <p:spPr bwMode="auto">
          <a:xfrm>
            <a:off x="1583728" y="5762303"/>
            <a:ext cx="215904" cy="135424"/>
          </a:xfrm>
          <a:prstGeom prst="ellipse">
            <a:avLst/>
          </a:prstGeom>
          <a:solidFill>
            <a:srgbClr val="FFC00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OPS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2756058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Physical Model (SSI </a:t>
            </a:r>
            <a:r>
              <a:rPr lang="en-GB" dirty="0"/>
              <a:t>Example)</a:t>
            </a:r>
            <a:br>
              <a:rPr lang="en-GB" dirty="0"/>
            </a:br>
            <a:r>
              <a:rPr lang="en-GB" sz="1000" dirty="0"/>
              <a:t>With Potential Functional Deployment</a:t>
            </a:r>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5C34206F-FBA9-4437-BB8A-AF50349FF5FD}" type="datetime1">
              <a:rPr lang="en-GB" smtClean="0"/>
              <a:t>30/08/2017</a:t>
            </a:fld>
            <a:endParaRPr lang="en-GB" dirty="0"/>
          </a:p>
        </p:txBody>
      </p:sp>
      <p:sp>
        <p:nvSpPr>
          <p:cNvPr id="7" name="Cube 6"/>
          <p:cNvSpPr/>
          <p:nvPr/>
        </p:nvSpPr>
        <p:spPr bwMode="auto">
          <a:xfrm>
            <a:off x="3776083" y="980728"/>
            <a:ext cx="1368152" cy="936104"/>
          </a:xfrm>
          <a:prstGeom prst="cube">
            <a:avLst>
              <a:gd name="adj" fmla="val 14418"/>
            </a:avLst>
          </a:prstGeom>
          <a:gradFill flip="none" rotWithShape="1">
            <a:gsLst>
              <a:gs pos="0">
                <a:srgbClr val="CCFF66"/>
              </a:gs>
              <a:gs pos="100000">
                <a:srgbClr val="00C0BC"/>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Relay Spacecraft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Cube 7"/>
          <p:cNvSpPr/>
          <p:nvPr/>
        </p:nvSpPr>
        <p:spPr bwMode="auto">
          <a:xfrm>
            <a:off x="6037058" y="980728"/>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Lander/Rover</a:t>
            </a:r>
          </a:p>
          <a:p>
            <a:pPr marL="0" marR="0" indent="0" algn="ctr" defTabSz="914400" rtl="0" eaLnBrk="1" fontAlgn="base" latinLnBrk="0" hangingPunct="1">
              <a:lnSpc>
                <a:spcPct val="100000"/>
              </a:lnSpc>
              <a:spcBef>
                <a:spcPct val="0"/>
              </a:spcBef>
              <a:spcAft>
                <a:spcPct val="0"/>
              </a:spcAft>
              <a:buClrTx/>
              <a:buSzTx/>
              <a:buFontTx/>
              <a:buNone/>
              <a:tabLst/>
            </a:pPr>
            <a:r>
              <a:rPr lang="en-GB" sz="1200" b="0" i="1" dirty="0" smtClean="0">
                <a:solidFill>
                  <a:schemeClr val="tx1"/>
                </a:solidFill>
                <a:latin typeface="Arial" panose="020B0604020202020204" pitchFamily="34" charset="0"/>
                <a:cs typeface="Arial" panose="020B0604020202020204" pitchFamily="34" charset="0"/>
              </a:rPr>
              <a:t>or Habitat</a:t>
            </a:r>
            <a:endParaRPr kumimoji="0" lang="en-GB" sz="1200" b="0"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2" name="Cube 11"/>
          <p:cNvSpPr/>
          <p:nvPr/>
        </p:nvSpPr>
        <p:spPr bwMode="auto">
          <a:xfrm>
            <a:off x="3776083" y="2344355"/>
            <a:ext cx="1368152" cy="936104"/>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ESLT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Oval 34"/>
          <p:cNvSpPr>
            <a:spLocks noChangeArrowheads="1"/>
          </p:cNvSpPr>
          <p:nvPr/>
        </p:nvSpPr>
        <p:spPr bwMode="auto">
          <a:xfrm>
            <a:off x="3849968" y="2691589"/>
            <a:ext cx="502847" cy="274171"/>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8" name="Straight Connector 17"/>
          <p:cNvCxnSpPr>
            <a:stCxn id="7" idx="3"/>
            <a:endCxn id="12" idx="1"/>
          </p:cNvCxnSpPr>
          <p:nvPr/>
        </p:nvCxnSpPr>
        <p:spPr bwMode="auto">
          <a:xfrm>
            <a:off x="4392675" y="1916832"/>
            <a:ext cx="0" cy="56249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a:stCxn id="7" idx="4"/>
            <a:endCxn id="8" idx="2"/>
          </p:cNvCxnSpPr>
          <p:nvPr/>
        </p:nvCxnSpPr>
        <p:spPr bwMode="auto">
          <a:xfrm>
            <a:off x="5009268" y="1516264"/>
            <a:ext cx="1027790" cy="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pic>
        <p:nvPicPr>
          <p:cNvPr id="72"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499" y="1690858"/>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7" name="Elbow Connector 86"/>
          <p:cNvCxnSpPr>
            <a:stCxn id="7" idx="3"/>
            <a:endCxn id="72" idx="2"/>
          </p:cNvCxnSpPr>
          <p:nvPr/>
        </p:nvCxnSpPr>
        <p:spPr bwMode="auto">
          <a:xfrm rot="5400000" flipH="1">
            <a:off x="4375332" y="1899490"/>
            <a:ext cx="34685" cy="1"/>
          </a:xfrm>
          <a:prstGeom prst="bentConnector3">
            <a:avLst>
              <a:gd name="adj1" fmla="val -659075"/>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3" name="Straight Connector 92"/>
          <p:cNvCxnSpPr>
            <a:stCxn id="72" idx="3"/>
            <a:endCxn id="8" idx="2"/>
          </p:cNvCxnSpPr>
          <p:nvPr/>
        </p:nvCxnSpPr>
        <p:spPr bwMode="auto">
          <a:xfrm flipV="1">
            <a:off x="4522849" y="1516264"/>
            <a:ext cx="1514209" cy="270239"/>
          </a:xfrm>
          <a:prstGeom prst="bentConnector3">
            <a:avLst>
              <a:gd name="adj1" fmla="val 21119"/>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4" name="Cube 83"/>
          <p:cNvSpPr/>
          <p:nvPr/>
        </p:nvSpPr>
        <p:spPr bwMode="auto">
          <a:xfrm>
            <a:off x="1528378" y="980728"/>
            <a:ext cx="1368152"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Spacecraft</a:t>
            </a:r>
          </a:p>
        </p:txBody>
      </p:sp>
      <p:cxnSp>
        <p:nvCxnSpPr>
          <p:cNvPr id="91" name="Straight Connector 90"/>
          <p:cNvCxnSpPr>
            <a:stCxn id="84" idx="4"/>
            <a:endCxn id="7" idx="2"/>
          </p:cNvCxnSpPr>
          <p:nvPr/>
        </p:nvCxnSpPr>
        <p:spPr bwMode="auto">
          <a:xfrm>
            <a:off x="2761563" y="1516264"/>
            <a:ext cx="1014520" cy="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3" name="Oval 8"/>
          <p:cNvSpPr>
            <a:spLocks noChangeArrowheads="1"/>
          </p:cNvSpPr>
          <p:nvPr/>
        </p:nvSpPr>
        <p:spPr bwMode="auto">
          <a:xfrm>
            <a:off x="2175906" y="1559614"/>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5" name="Oval 8"/>
          <p:cNvSpPr>
            <a:spLocks noChangeArrowheads="1"/>
          </p:cNvSpPr>
          <p:nvPr/>
        </p:nvSpPr>
        <p:spPr bwMode="auto">
          <a:xfrm>
            <a:off x="1892508" y="1382488"/>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6" name="Oval 8"/>
          <p:cNvSpPr>
            <a:spLocks noChangeArrowheads="1"/>
          </p:cNvSpPr>
          <p:nvPr/>
        </p:nvSpPr>
        <p:spPr bwMode="auto">
          <a:xfrm>
            <a:off x="1892508" y="1559614"/>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7" name="Oval 8"/>
          <p:cNvSpPr>
            <a:spLocks noChangeArrowheads="1"/>
          </p:cNvSpPr>
          <p:nvPr/>
        </p:nvSpPr>
        <p:spPr bwMode="auto">
          <a:xfrm>
            <a:off x="2175906" y="1382488"/>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8" name="Oval 8"/>
          <p:cNvSpPr>
            <a:spLocks noChangeArrowheads="1"/>
          </p:cNvSpPr>
          <p:nvPr/>
        </p:nvSpPr>
        <p:spPr bwMode="auto">
          <a:xfrm>
            <a:off x="6660232" y="1709400"/>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9" name="Oval 8"/>
          <p:cNvSpPr>
            <a:spLocks noChangeArrowheads="1"/>
          </p:cNvSpPr>
          <p:nvPr/>
        </p:nvSpPr>
        <p:spPr bwMode="auto">
          <a:xfrm>
            <a:off x="6376834" y="1532274"/>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0" name="Oval 8"/>
          <p:cNvSpPr>
            <a:spLocks noChangeArrowheads="1"/>
          </p:cNvSpPr>
          <p:nvPr/>
        </p:nvSpPr>
        <p:spPr bwMode="auto">
          <a:xfrm>
            <a:off x="6376834" y="1709400"/>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1" name="Oval 8"/>
          <p:cNvSpPr>
            <a:spLocks noChangeArrowheads="1"/>
          </p:cNvSpPr>
          <p:nvPr/>
        </p:nvSpPr>
        <p:spPr bwMode="auto">
          <a:xfrm>
            <a:off x="6660232" y="1532274"/>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2" name="Oval 8"/>
          <p:cNvSpPr>
            <a:spLocks noChangeArrowheads="1"/>
          </p:cNvSpPr>
          <p:nvPr/>
        </p:nvSpPr>
        <p:spPr bwMode="auto">
          <a:xfrm>
            <a:off x="4437945" y="1509992"/>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3" name="Oval 8"/>
          <p:cNvSpPr>
            <a:spLocks noChangeArrowheads="1"/>
          </p:cNvSpPr>
          <p:nvPr/>
        </p:nvSpPr>
        <p:spPr bwMode="auto">
          <a:xfrm>
            <a:off x="4154547" y="1332866"/>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4" name="Oval 8"/>
          <p:cNvSpPr>
            <a:spLocks noChangeArrowheads="1"/>
          </p:cNvSpPr>
          <p:nvPr/>
        </p:nvSpPr>
        <p:spPr bwMode="auto">
          <a:xfrm>
            <a:off x="4154547" y="1509992"/>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5" name="Oval 8"/>
          <p:cNvSpPr>
            <a:spLocks noChangeArrowheads="1"/>
          </p:cNvSpPr>
          <p:nvPr/>
        </p:nvSpPr>
        <p:spPr bwMode="auto">
          <a:xfrm>
            <a:off x="4437945" y="1332866"/>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8" name="Cube 67"/>
          <p:cNvSpPr/>
          <p:nvPr/>
        </p:nvSpPr>
        <p:spPr bwMode="auto">
          <a:xfrm>
            <a:off x="2768606"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9" name="Cube 68"/>
          <p:cNvSpPr/>
          <p:nvPr/>
        </p:nvSpPr>
        <p:spPr bwMode="auto">
          <a:xfrm>
            <a:off x="4846745"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DPC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0" name="Cube 69"/>
          <p:cNvSpPr/>
          <p:nvPr/>
        </p:nvSpPr>
        <p:spPr bwMode="auto">
          <a:xfrm>
            <a:off x="6937857"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1" name="Cube 70"/>
          <p:cNvSpPr/>
          <p:nvPr/>
        </p:nvSpPr>
        <p:spPr bwMode="auto">
          <a:xfrm>
            <a:off x="2768606"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3" name="Cube 72"/>
          <p:cNvSpPr/>
          <p:nvPr/>
        </p:nvSpPr>
        <p:spPr bwMode="auto">
          <a:xfrm>
            <a:off x="4846745"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PI/User</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4" name="Cube 73"/>
          <p:cNvSpPr/>
          <p:nvPr/>
        </p:nvSpPr>
        <p:spPr bwMode="auto">
          <a:xfrm>
            <a:off x="698884"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SCM</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75" name="Straight Connector 74"/>
          <p:cNvCxnSpPr>
            <a:stCxn id="71" idx="1"/>
            <a:endCxn id="68" idx="3"/>
          </p:cNvCxnSpPr>
          <p:nvPr/>
        </p:nvCxnSpPr>
        <p:spPr bwMode="auto">
          <a:xfrm flipV="1">
            <a:off x="3377540"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6" name="Straight Connector 75"/>
          <p:cNvCxnSpPr>
            <a:stCxn id="68" idx="4"/>
            <a:endCxn id="69" idx="2"/>
          </p:cNvCxnSpPr>
          <p:nvPr/>
        </p:nvCxnSpPr>
        <p:spPr bwMode="auto">
          <a:xfrm>
            <a:off x="3986475" y="4415257"/>
            <a:ext cx="860270"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7" name="Straight Connector 76"/>
          <p:cNvCxnSpPr>
            <a:stCxn id="69" idx="4"/>
            <a:endCxn id="70" idx="2"/>
          </p:cNvCxnSpPr>
          <p:nvPr/>
        </p:nvCxnSpPr>
        <p:spPr bwMode="auto">
          <a:xfrm>
            <a:off x="6064614" y="4415257"/>
            <a:ext cx="873243"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8" name="Straight Connector 107"/>
          <p:cNvCxnSpPr>
            <a:stCxn id="73" idx="1"/>
            <a:endCxn id="70" idx="3"/>
          </p:cNvCxnSpPr>
          <p:nvPr/>
        </p:nvCxnSpPr>
        <p:spPr bwMode="auto">
          <a:xfrm rot="5400000" flipH="1" flipV="1">
            <a:off x="6119052" y="4152452"/>
            <a:ext cx="764366" cy="2091112"/>
          </a:xfrm>
          <a:prstGeom prst="bentConnector3">
            <a:avLst>
              <a:gd name="adj1" fmla="val 50000"/>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5" name="Oval 84"/>
          <p:cNvSpPr/>
          <p:nvPr/>
        </p:nvSpPr>
        <p:spPr bwMode="auto">
          <a:xfrm>
            <a:off x="2236511" y="5144008"/>
            <a:ext cx="108000" cy="108000"/>
          </a:xfrm>
          <a:prstGeom prst="ellipse">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cxnSp>
        <p:nvCxnSpPr>
          <p:cNvPr id="86" name="Straight Connector 56"/>
          <p:cNvCxnSpPr>
            <a:stCxn id="74" idx="1"/>
            <a:endCxn id="89" idx="3"/>
          </p:cNvCxnSpPr>
          <p:nvPr/>
        </p:nvCxnSpPr>
        <p:spPr bwMode="auto">
          <a:xfrm flipV="1">
            <a:off x="1307818" y="4815825"/>
            <a:ext cx="0" cy="764366"/>
          </a:xfrm>
          <a:prstGeom prst="straightConnector1">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8" name="Line Callout 1 (No Border) 87"/>
          <p:cNvSpPr/>
          <p:nvPr/>
        </p:nvSpPr>
        <p:spPr bwMode="auto">
          <a:xfrm>
            <a:off x="7438173" y="5664393"/>
            <a:ext cx="1257240" cy="218559"/>
          </a:xfrm>
          <a:prstGeom prst="callout1">
            <a:avLst>
              <a:gd name="adj1" fmla="val 47653"/>
              <a:gd name="adj2" fmla="val -6825"/>
              <a:gd name="adj3" fmla="val -200314"/>
              <a:gd name="adj4" fmla="val -38447"/>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Terrestrial Link/Network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9" name="Cube 88"/>
          <p:cNvSpPr/>
          <p:nvPr/>
        </p:nvSpPr>
        <p:spPr bwMode="auto">
          <a:xfrm>
            <a:off x="698884"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NSC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92" name="Straight Connector 91"/>
          <p:cNvCxnSpPr>
            <a:stCxn id="73" idx="1"/>
            <a:endCxn id="69" idx="3"/>
          </p:cNvCxnSpPr>
          <p:nvPr/>
        </p:nvCxnSpPr>
        <p:spPr bwMode="auto">
          <a:xfrm flipV="1">
            <a:off x="5455679"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4" name="Straight Connector 93"/>
          <p:cNvCxnSpPr/>
          <p:nvPr/>
        </p:nvCxnSpPr>
        <p:spPr bwMode="auto">
          <a:xfrm flipH="1">
            <a:off x="584216" y="5198008"/>
            <a:ext cx="7804208"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5" name="Straight Connector 107"/>
          <p:cNvCxnSpPr>
            <a:stCxn id="89" idx="1"/>
            <a:endCxn id="12" idx="2"/>
          </p:cNvCxnSpPr>
          <p:nvPr/>
        </p:nvCxnSpPr>
        <p:spPr bwMode="auto">
          <a:xfrm rot="5400000" flipH="1" flipV="1">
            <a:off x="1974552" y="2213158"/>
            <a:ext cx="1134797" cy="2468265"/>
          </a:xfrm>
          <a:prstGeom prst="bentConnector2">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Elbow Connector 23"/>
          <p:cNvCxnSpPr>
            <a:endCxn id="68" idx="1"/>
          </p:cNvCxnSpPr>
          <p:nvPr/>
        </p:nvCxnSpPr>
        <p:spPr bwMode="auto">
          <a:xfrm rot="5400000">
            <a:off x="3114053" y="3352657"/>
            <a:ext cx="925519" cy="398543"/>
          </a:xfrm>
          <a:prstGeom prst="bentConnector3">
            <a:avLst>
              <a:gd name="adj1" fmla="val -1229"/>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1" name="Elbow Connector 60"/>
          <p:cNvCxnSpPr>
            <a:stCxn id="7" idx="3"/>
            <a:endCxn id="79" idx="0"/>
          </p:cNvCxnSpPr>
          <p:nvPr/>
        </p:nvCxnSpPr>
        <p:spPr bwMode="auto">
          <a:xfrm rot="5400000">
            <a:off x="3854329" y="2455178"/>
            <a:ext cx="1076693" cy="1"/>
          </a:xfrm>
          <a:prstGeom prst="bentConnector3">
            <a:avLst>
              <a:gd name="adj1" fmla="val 50000"/>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Elbow Connector 25"/>
          <p:cNvCxnSpPr>
            <a:endCxn id="69" idx="1"/>
          </p:cNvCxnSpPr>
          <p:nvPr/>
        </p:nvCxnSpPr>
        <p:spPr bwMode="auto">
          <a:xfrm rot="16200000" flipH="1">
            <a:off x="4769716" y="3328725"/>
            <a:ext cx="925516" cy="446409"/>
          </a:xfrm>
          <a:prstGeom prst="bentConnector3">
            <a:avLst>
              <a:gd name="adj1" fmla="val -314"/>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Elbow Connector 102"/>
          <p:cNvCxnSpPr>
            <a:stCxn id="79" idx="3"/>
            <a:endCxn id="69" idx="1"/>
          </p:cNvCxnSpPr>
          <p:nvPr/>
        </p:nvCxnSpPr>
        <p:spPr bwMode="auto">
          <a:xfrm>
            <a:off x="4522849" y="3089170"/>
            <a:ext cx="932830" cy="925518"/>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6" name="Oval 8"/>
          <p:cNvSpPr>
            <a:spLocks noChangeArrowheads="1"/>
          </p:cNvSpPr>
          <p:nvPr/>
        </p:nvSpPr>
        <p:spPr bwMode="auto">
          <a:xfrm>
            <a:off x="3445024" y="5845564"/>
            <a:ext cx="215904" cy="135424"/>
          </a:xfrm>
          <a:prstGeom prst="ellipse">
            <a:avLst/>
          </a:prstGeom>
          <a:solidFill>
            <a:srgbClr val="FFC00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OPS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7" name="Oval 8"/>
          <p:cNvSpPr>
            <a:spLocks noChangeArrowheads="1"/>
          </p:cNvSpPr>
          <p:nvPr/>
        </p:nvSpPr>
        <p:spPr bwMode="auto">
          <a:xfrm>
            <a:off x="3164079" y="6022690"/>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8" name="Oval 8"/>
          <p:cNvSpPr>
            <a:spLocks noChangeArrowheads="1"/>
          </p:cNvSpPr>
          <p:nvPr/>
        </p:nvSpPr>
        <p:spPr bwMode="auto">
          <a:xfrm>
            <a:off x="2880681" y="5845564"/>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9" name="Oval 8"/>
          <p:cNvSpPr>
            <a:spLocks noChangeArrowheads="1"/>
          </p:cNvSpPr>
          <p:nvPr/>
        </p:nvSpPr>
        <p:spPr bwMode="auto">
          <a:xfrm>
            <a:off x="2880681" y="6022690"/>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0" name="Oval 8"/>
          <p:cNvSpPr>
            <a:spLocks noChangeArrowheads="1"/>
          </p:cNvSpPr>
          <p:nvPr/>
        </p:nvSpPr>
        <p:spPr bwMode="auto">
          <a:xfrm>
            <a:off x="3164079" y="5845564"/>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6" name="Oval 8"/>
          <p:cNvSpPr>
            <a:spLocks noChangeArrowheads="1"/>
          </p:cNvSpPr>
          <p:nvPr/>
        </p:nvSpPr>
        <p:spPr bwMode="auto">
          <a:xfrm>
            <a:off x="3445024" y="4267184"/>
            <a:ext cx="215904" cy="135424"/>
          </a:xfrm>
          <a:prstGeom prst="ellipse">
            <a:avLst/>
          </a:prstGeom>
          <a:solidFill>
            <a:srgbClr val="FFC00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OPS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7" name="Oval 8"/>
          <p:cNvSpPr>
            <a:spLocks noChangeArrowheads="1"/>
          </p:cNvSpPr>
          <p:nvPr/>
        </p:nvSpPr>
        <p:spPr bwMode="auto">
          <a:xfrm>
            <a:off x="3164079" y="4444310"/>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8" name="Oval 8"/>
          <p:cNvSpPr>
            <a:spLocks noChangeArrowheads="1"/>
          </p:cNvSpPr>
          <p:nvPr/>
        </p:nvSpPr>
        <p:spPr bwMode="auto">
          <a:xfrm>
            <a:off x="2880681" y="4267184"/>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9" name="Oval 8"/>
          <p:cNvSpPr>
            <a:spLocks noChangeArrowheads="1"/>
          </p:cNvSpPr>
          <p:nvPr/>
        </p:nvSpPr>
        <p:spPr bwMode="auto">
          <a:xfrm>
            <a:off x="2880681" y="4444310"/>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0" name="Oval 8"/>
          <p:cNvSpPr>
            <a:spLocks noChangeArrowheads="1"/>
          </p:cNvSpPr>
          <p:nvPr/>
        </p:nvSpPr>
        <p:spPr bwMode="auto">
          <a:xfrm>
            <a:off x="3164079" y="4267184"/>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1" name="Oval 130"/>
          <p:cNvSpPr>
            <a:spLocks noChangeArrowheads="1"/>
          </p:cNvSpPr>
          <p:nvPr/>
        </p:nvSpPr>
        <p:spPr bwMode="auto">
          <a:xfrm>
            <a:off x="5082464" y="4391048"/>
            <a:ext cx="748164" cy="377371"/>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sp>
        <p:nvSpPr>
          <p:cNvPr id="132" name="Oval 8"/>
          <p:cNvSpPr>
            <a:spLocks noChangeArrowheads="1"/>
          </p:cNvSpPr>
          <p:nvPr/>
        </p:nvSpPr>
        <p:spPr bwMode="auto">
          <a:xfrm>
            <a:off x="5064049" y="4207205"/>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3" name="Oval 8"/>
          <p:cNvSpPr>
            <a:spLocks noChangeArrowheads="1"/>
          </p:cNvSpPr>
          <p:nvPr/>
        </p:nvSpPr>
        <p:spPr bwMode="auto">
          <a:xfrm>
            <a:off x="5347727" y="4207205"/>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4" name="Oval 8"/>
          <p:cNvSpPr>
            <a:spLocks noChangeArrowheads="1"/>
          </p:cNvSpPr>
          <p:nvPr/>
        </p:nvSpPr>
        <p:spPr bwMode="auto">
          <a:xfrm>
            <a:off x="5637048" y="4207205"/>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5" name="Oval 134"/>
          <p:cNvSpPr>
            <a:spLocks noChangeArrowheads="1"/>
          </p:cNvSpPr>
          <p:nvPr/>
        </p:nvSpPr>
        <p:spPr bwMode="auto">
          <a:xfrm>
            <a:off x="5081597" y="5882952"/>
            <a:ext cx="748164" cy="377371"/>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36" name="Oval 135"/>
          <p:cNvSpPr>
            <a:spLocks noChangeArrowheads="1"/>
          </p:cNvSpPr>
          <p:nvPr/>
        </p:nvSpPr>
        <p:spPr bwMode="auto">
          <a:xfrm>
            <a:off x="943516" y="5877272"/>
            <a:ext cx="748164" cy="377371"/>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Maintenance</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7" name="Oval 8"/>
          <p:cNvSpPr>
            <a:spLocks noChangeArrowheads="1"/>
          </p:cNvSpPr>
          <p:nvPr/>
        </p:nvSpPr>
        <p:spPr bwMode="auto">
          <a:xfrm>
            <a:off x="835564" y="4255624"/>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8" name="Oval 8"/>
          <p:cNvSpPr>
            <a:spLocks noChangeArrowheads="1"/>
          </p:cNvSpPr>
          <p:nvPr/>
        </p:nvSpPr>
        <p:spPr bwMode="auto">
          <a:xfrm>
            <a:off x="7092400" y="4255624"/>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pic>
        <p:nvPicPr>
          <p:cNvPr id="79"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499" y="2993525"/>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0" name="Elbow Connector 79"/>
          <p:cNvCxnSpPr>
            <a:stCxn id="79" idx="1"/>
            <a:endCxn id="68" idx="1"/>
          </p:cNvCxnSpPr>
          <p:nvPr/>
        </p:nvCxnSpPr>
        <p:spPr bwMode="auto">
          <a:xfrm rot="10800000" flipV="1">
            <a:off x="3377541" y="3089170"/>
            <a:ext cx="884959" cy="925518"/>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0" name="Straight Connector 92"/>
          <p:cNvCxnSpPr>
            <a:stCxn id="84" idx="4"/>
            <a:endCxn id="72" idx="1"/>
          </p:cNvCxnSpPr>
          <p:nvPr/>
        </p:nvCxnSpPr>
        <p:spPr bwMode="auto">
          <a:xfrm>
            <a:off x="2761563" y="1516264"/>
            <a:ext cx="1500936" cy="270239"/>
          </a:xfrm>
          <a:prstGeom prst="bentConnector3">
            <a:avLst>
              <a:gd name="adj1" fmla="val 77547"/>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1" name="Oval 8"/>
          <p:cNvSpPr>
            <a:spLocks noChangeArrowheads="1"/>
          </p:cNvSpPr>
          <p:nvPr/>
        </p:nvSpPr>
        <p:spPr bwMode="auto">
          <a:xfrm>
            <a:off x="1583728" y="5762303"/>
            <a:ext cx="215904" cy="135424"/>
          </a:xfrm>
          <a:prstGeom prst="ellipse">
            <a:avLst/>
          </a:prstGeom>
          <a:solidFill>
            <a:srgbClr val="FFC00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OPS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2" name="Line Callout 1 (No Border) 81"/>
          <p:cNvSpPr/>
          <p:nvPr/>
        </p:nvSpPr>
        <p:spPr bwMode="auto">
          <a:xfrm>
            <a:off x="2555776" y="2274337"/>
            <a:ext cx="951887" cy="218559"/>
          </a:xfrm>
          <a:prstGeom prst="callout1">
            <a:avLst>
              <a:gd name="adj1" fmla="val 47653"/>
              <a:gd name="adj2" fmla="val 103377"/>
              <a:gd name="adj3" fmla="val 12445"/>
              <a:gd name="adj4" fmla="val 1900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3" name="Line Callout 1 (No Border) 82"/>
          <p:cNvSpPr/>
          <p:nvPr/>
        </p:nvSpPr>
        <p:spPr bwMode="auto">
          <a:xfrm>
            <a:off x="1779867" y="3276765"/>
            <a:ext cx="1161644" cy="218559"/>
          </a:xfrm>
          <a:prstGeom prst="callout1">
            <a:avLst>
              <a:gd name="adj1" fmla="val 47653"/>
              <a:gd name="adj2" fmla="val 103377"/>
              <a:gd name="adj3" fmla="val 101578"/>
              <a:gd name="adj4" fmla="val 1374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 Extension</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1" name="Line Callout 1 (No Border) 100"/>
          <p:cNvSpPr/>
          <p:nvPr/>
        </p:nvSpPr>
        <p:spPr bwMode="auto">
          <a:xfrm>
            <a:off x="6183286" y="3389737"/>
            <a:ext cx="753185" cy="218559"/>
          </a:xfrm>
          <a:prstGeom prst="callout1">
            <a:avLst>
              <a:gd name="adj1" fmla="val 47653"/>
              <a:gd name="adj2" fmla="val -6825"/>
              <a:gd name="adj3" fmla="val -136144"/>
              <a:gd name="adj4" fmla="val -195350"/>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900" b="0" dirty="0" smtClean="0">
                <a:solidFill>
                  <a:schemeClr val="tx1"/>
                </a:solidFill>
                <a:latin typeface="Arial" panose="020B0604020202020204" pitchFamily="34" charset="0"/>
                <a:cs typeface="Arial" panose="020B0604020202020204" pitchFamily="34" charset="0"/>
              </a:rPr>
              <a:t>Logical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2" name="Line Callout 1 (No Border) 101"/>
          <p:cNvSpPr/>
          <p:nvPr/>
        </p:nvSpPr>
        <p:spPr bwMode="auto">
          <a:xfrm>
            <a:off x="5523163" y="2260763"/>
            <a:ext cx="1413308" cy="218559"/>
          </a:xfrm>
          <a:prstGeom prst="callout1">
            <a:avLst>
              <a:gd name="adj1" fmla="val 47653"/>
              <a:gd name="adj2" fmla="val -6825"/>
              <a:gd name="adj3" fmla="val -180373"/>
              <a:gd name="adj4" fmla="val -76389"/>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900" b="0" dirty="0" smtClean="0">
                <a:solidFill>
                  <a:schemeClr val="tx1"/>
                </a:solidFill>
                <a:latin typeface="Arial" panose="020B0604020202020204" pitchFamily="34" charset="0"/>
                <a:cs typeface="Arial" panose="020B0604020202020204" pitchFamily="34" charset="0"/>
              </a:rPr>
              <a:t>Router/Store-and-Forward</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4" name="Line Callout 1 (No Border) 103"/>
          <p:cNvSpPr/>
          <p:nvPr/>
        </p:nvSpPr>
        <p:spPr bwMode="auto">
          <a:xfrm>
            <a:off x="1946179" y="1979518"/>
            <a:ext cx="951887" cy="218559"/>
          </a:xfrm>
          <a:prstGeom prst="callout1">
            <a:avLst>
              <a:gd name="adj1" fmla="val 47653"/>
              <a:gd name="adj2" fmla="val 103377"/>
              <a:gd name="adj3" fmla="val -202200"/>
              <a:gd name="adj4" fmla="val 149925"/>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Inter-Satellite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5" name="Line Callout 1 (No Border) 104"/>
          <p:cNvSpPr/>
          <p:nvPr/>
        </p:nvSpPr>
        <p:spPr bwMode="auto">
          <a:xfrm>
            <a:off x="5868144" y="1979518"/>
            <a:ext cx="951887" cy="218559"/>
          </a:xfrm>
          <a:prstGeom prst="callout1">
            <a:avLst>
              <a:gd name="adj1" fmla="val 36739"/>
              <a:gd name="adj2" fmla="val -7721"/>
              <a:gd name="adj3" fmla="val -209476"/>
              <a:gd name="adj4" fmla="val -41363"/>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Proximity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7310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9387" y="188913"/>
            <a:ext cx="7367403" cy="506412"/>
          </a:xfrm>
        </p:spPr>
        <p:txBody>
          <a:bodyPr/>
          <a:lstStyle/>
          <a:p>
            <a:r>
              <a:rPr lang="en-GB" dirty="0" smtClean="0"/>
              <a:t>Physical Model (Hosted Payload Example)</a:t>
            </a:r>
            <a:r>
              <a:rPr lang="en-GB" dirty="0"/>
              <a:t/>
            </a:r>
            <a:br>
              <a:rPr lang="en-GB" dirty="0"/>
            </a:br>
            <a:r>
              <a:rPr lang="en-GB" sz="1000" dirty="0"/>
              <a:t>With Potential Functional Deployment</a:t>
            </a:r>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5C34206F-FBA9-4437-BB8A-AF50349FF5FD}" type="datetime1">
              <a:rPr lang="en-GB" smtClean="0"/>
              <a:t>30/08/2017</a:t>
            </a:fld>
            <a:endParaRPr lang="en-GB" dirty="0"/>
          </a:p>
        </p:txBody>
      </p:sp>
      <p:sp>
        <p:nvSpPr>
          <p:cNvPr id="7" name="Cube 6"/>
          <p:cNvSpPr/>
          <p:nvPr/>
        </p:nvSpPr>
        <p:spPr bwMode="auto">
          <a:xfrm>
            <a:off x="3776083" y="980728"/>
            <a:ext cx="1368152" cy="936104"/>
          </a:xfrm>
          <a:prstGeom prst="cube">
            <a:avLst>
              <a:gd name="adj" fmla="val 14418"/>
            </a:avLst>
          </a:prstGeom>
          <a:gradFill flip="none" rotWithShape="1">
            <a:gsLst>
              <a:gs pos="0">
                <a:srgbClr val="CCFF66"/>
              </a:gs>
              <a:gs pos="100000">
                <a:srgbClr val="00C0BC"/>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Spacecraft</a:t>
            </a:r>
            <a:r>
              <a:rPr kumimoji="0" lang="en-GB" sz="105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Platform</a:t>
            </a:r>
            <a:endParaRPr kumimoji="0" lang="en-GB"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2" name="Cube 11"/>
          <p:cNvSpPr/>
          <p:nvPr/>
        </p:nvSpPr>
        <p:spPr bwMode="auto">
          <a:xfrm>
            <a:off x="3776083" y="2344355"/>
            <a:ext cx="1368152" cy="936104"/>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ESLT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Oval 34"/>
          <p:cNvSpPr>
            <a:spLocks noChangeArrowheads="1"/>
          </p:cNvSpPr>
          <p:nvPr/>
        </p:nvSpPr>
        <p:spPr bwMode="auto">
          <a:xfrm>
            <a:off x="3849968" y="2691589"/>
            <a:ext cx="502847" cy="274171"/>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8" name="Straight Connector 17"/>
          <p:cNvCxnSpPr>
            <a:stCxn id="7" idx="3"/>
            <a:endCxn id="12" idx="1"/>
          </p:cNvCxnSpPr>
          <p:nvPr/>
        </p:nvCxnSpPr>
        <p:spPr bwMode="auto">
          <a:xfrm>
            <a:off x="4392675" y="1916832"/>
            <a:ext cx="0" cy="56249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pic>
        <p:nvPicPr>
          <p:cNvPr id="72"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499" y="1690858"/>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7" name="Elbow Connector 86"/>
          <p:cNvCxnSpPr>
            <a:stCxn id="7" idx="3"/>
            <a:endCxn id="72" idx="2"/>
          </p:cNvCxnSpPr>
          <p:nvPr/>
        </p:nvCxnSpPr>
        <p:spPr bwMode="auto">
          <a:xfrm rot="5400000" flipH="1">
            <a:off x="4375332" y="1899490"/>
            <a:ext cx="34685" cy="1"/>
          </a:xfrm>
          <a:prstGeom prst="bentConnector3">
            <a:avLst>
              <a:gd name="adj1" fmla="val -659075"/>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4" name="Cube 83"/>
          <p:cNvSpPr/>
          <p:nvPr/>
        </p:nvSpPr>
        <p:spPr bwMode="auto">
          <a:xfrm>
            <a:off x="1528378" y="980728"/>
            <a:ext cx="1368152"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Payload</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91" name="Straight Connector 90"/>
          <p:cNvCxnSpPr>
            <a:stCxn id="84" idx="4"/>
            <a:endCxn id="7" idx="2"/>
          </p:cNvCxnSpPr>
          <p:nvPr/>
        </p:nvCxnSpPr>
        <p:spPr bwMode="auto">
          <a:xfrm>
            <a:off x="2761563" y="1516264"/>
            <a:ext cx="1014520" cy="0"/>
          </a:xfrm>
          <a:prstGeom prst="line">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3" name="Oval 8"/>
          <p:cNvSpPr>
            <a:spLocks noChangeArrowheads="1"/>
          </p:cNvSpPr>
          <p:nvPr/>
        </p:nvSpPr>
        <p:spPr bwMode="auto">
          <a:xfrm>
            <a:off x="2175906" y="1559614"/>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5" name="Oval 8"/>
          <p:cNvSpPr>
            <a:spLocks noChangeArrowheads="1"/>
          </p:cNvSpPr>
          <p:nvPr/>
        </p:nvSpPr>
        <p:spPr bwMode="auto">
          <a:xfrm>
            <a:off x="1892508" y="1382488"/>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6" name="Oval 8"/>
          <p:cNvSpPr>
            <a:spLocks noChangeArrowheads="1"/>
          </p:cNvSpPr>
          <p:nvPr/>
        </p:nvSpPr>
        <p:spPr bwMode="auto">
          <a:xfrm>
            <a:off x="1892508" y="1559614"/>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7" name="Oval 8"/>
          <p:cNvSpPr>
            <a:spLocks noChangeArrowheads="1"/>
          </p:cNvSpPr>
          <p:nvPr/>
        </p:nvSpPr>
        <p:spPr bwMode="auto">
          <a:xfrm>
            <a:off x="2175906" y="1382488"/>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2" name="Oval 8"/>
          <p:cNvSpPr>
            <a:spLocks noChangeArrowheads="1"/>
          </p:cNvSpPr>
          <p:nvPr/>
        </p:nvSpPr>
        <p:spPr bwMode="auto">
          <a:xfrm>
            <a:off x="4437945" y="1509992"/>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3" name="Oval 8"/>
          <p:cNvSpPr>
            <a:spLocks noChangeArrowheads="1"/>
          </p:cNvSpPr>
          <p:nvPr/>
        </p:nvSpPr>
        <p:spPr bwMode="auto">
          <a:xfrm>
            <a:off x="4154547" y="1332866"/>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4" name="Oval 8"/>
          <p:cNvSpPr>
            <a:spLocks noChangeArrowheads="1"/>
          </p:cNvSpPr>
          <p:nvPr/>
        </p:nvSpPr>
        <p:spPr bwMode="auto">
          <a:xfrm>
            <a:off x="4154547" y="1509992"/>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5" name="Oval 8"/>
          <p:cNvSpPr>
            <a:spLocks noChangeArrowheads="1"/>
          </p:cNvSpPr>
          <p:nvPr/>
        </p:nvSpPr>
        <p:spPr bwMode="auto">
          <a:xfrm>
            <a:off x="4437945" y="1332866"/>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8" name="Cube 67"/>
          <p:cNvSpPr/>
          <p:nvPr/>
        </p:nvSpPr>
        <p:spPr bwMode="auto">
          <a:xfrm>
            <a:off x="2768606"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9" name="Cube 68"/>
          <p:cNvSpPr/>
          <p:nvPr/>
        </p:nvSpPr>
        <p:spPr bwMode="auto">
          <a:xfrm>
            <a:off x="4846745"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DPC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0" name="Cube 69"/>
          <p:cNvSpPr/>
          <p:nvPr/>
        </p:nvSpPr>
        <p:spPr bwMode="auto">
          <a:xfrm>
            <a:off x="6937857"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1" name="Cube 70"/>
          <p:cNvSpPr/>
          <p:nvPr/>
        </p:nvSpPr>
        <p:spPr bwMode="auto">
          <a:xfrm>
            <a:off x="2768606"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3" name="Cube 72"/>
          <p:cNvSpPr/>
          <p:nvPr/>
        </p:nvSpPr>
        <p:spPr bwMode="auto">
          <a:xfrm>
            <a:off x="4846745"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PI/User</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4" name="Cube 73"/>
          <p:cNvSpPr/>
          <p:nvPr/>
        </p:nvSpPr>
        <p:spPr bwMode="auto">
          <a:xfrm>
            <a:off x="698884"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SCM</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75" name="Straight Connector 74"/>
          <p:cNvCxnSpPr>
            <a:stCxn id="71" idx="1"/>
            <a:endCxn id="68" idx="3"/>
          </p:cNvCxnSpPr>
          <p:nvPr/>
        </p:nvCxnSpPr>
        <p:spPr bwMode="auto">
          <a:xfrm flipV="1">
            <a:off x="3377540"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6" name="Straight Connector 75"/>
          <p:cNvCxnSpPr>
            <a:stCxn id="68" idx="4"/>
            <a:endCxn id="69" idx="2"/>
          </p:cNvCxnSpPr>
          <p:nvPr/>
        </p:nvCxnSpPr>
        <p:spPr bwMode="auto">
          <a:xfrm>
            <a:off x="3986475" y="4415257"/>
            <a:ext cx="860270"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7" name="Straight Connector 76"/>
          <p:cNvCxnSpPr>
            <a:stCxn id="69" idx="4"/>
            <a:endCxn id="70" idx="2"/>
          </p:cNvCxnSpPr>
          <p:nvPr/>
        </p:nvCxnSpPr>
        <p:spPr bwMode="auto">
          <a:xfrm>
            <a:off x="6064614" y="4415257"/>
            <a:ext cx="873243"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8" name="Straight Connector 107"/>
          <p:cNvCxnSpPr>
            <a:stCxn id="73" idx="1"/>
            <a:endCxn id="70" idx="3"/>
          </p:cNvCxnSpPr>
          <p:nvPr/>
        </p:nvCxnSpPr>
        <p:spPr bwMode="auto">
          <a:xfrm rot="5400000" flipH="1" flipV="1">
            <a:off x="6119052" y="4152452"/>
            <a:ext cx="764366" cy="2091112"/>
          </a:xfrm>
          <a:prstGeom prst="bentConnector3">
            <a:avLst>
              <a:gd name="adj1" fmla="val 50000"/>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5" name="Oval 84"/>
          <p:cNvSpPr/>
          <p:nvPr/>
        </p:nvSpPr>
        <p:spPr bwMode="auto">
          <a:xfrm>
            <a:off x="2236511" y="5144008"/>
            <a:ext cx="108000" cy="108000"/>
          </a:xfrm>
          <a:prstGeom prst="ellipse">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cxnSp>
        <p:nvCxnSpPr>
          <p:cNvPr id="86" name="Straight Connector 56"/>
          <p:cNvCxnSpPr>
            <a:stCxn id="74" idx="1"/>
            <a:endCxn id="89" idx="3"/>
          </p:cNvCxnSpPr>
          <p:nvPr/>
        </p:nvCxnSpPr>
        <p:spPr bwMode="auto">
          <a:xfrm flipV="1">
            <a:off x="1307818" y="4815825"/>
            <a:ext cx="0" cy="764366"/>
          </a:xfrm>
          <a:prstGeom prst="straightConnector1">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8" name="Line Callout 1 (No Border) 87"/>
          <p:cNvSpPr/>
          <p:nvPr/>
        </p:nvSpPr>
        <p:spPr bwMode="auto">
          <a:xfrm>
            <a:off x="7438173" y="5664393"/>
            <a:ext cx="1257240" cy="218559"/>
          </a:xfrm>
          <a:prstGeom prst="callout1">
            <a:avLst>
              <a:gd name="adj1" fmla="val 47653"/>
              <a:gd name="adj2" fmla="val -6825"/>
              <a:gd name="adj3" fmla="val -200314"/>
              <a:gd name="adj4" fmla="val -38447"/>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Terrestrial Link/Network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9" name="Cube 88"/>
          <p:cNvSpPr/>
          <p:nvPr/>
        </p:nvSpPr>
        <p:spPr bwMode="auto">
          <a:xfrm>
            <a:off x="698884"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NSC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92" name="Straight Connector 91"/>
          <p:cNvCxnSpPr>
            <a:stCxn id="73" idx="1"/>
            <a:endCxn id="69" idx="3"/>
          </p:cNvCxnSpPr>
          <p:nvPr/>
        </p:nvCxnSpPr>
        <p:spPr bwMode="auto">
          <a:xfrm flipV="1">
            <a:off x="5455679"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4" name="Straight Connector 93"/>
          <p:cNvCxnSpPr/>
          <p:nvPr/>
        </p:nvCxnSpPr>
        <p:spPr bwMode="auto">
          <a:xfrm flipH="1">
            <a:off x="584216" y="5198008"/>
            <a:ext cx="7804208"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5" name="Straight Connector 107"/>
          <p:cNvCxnSpPr>
            <a:stCxn id="89" idx="1"/>
            <a:endCxn id="12" idx="2"/>
          </p:cNvCxnSpPr>
          <p:nvPr/>
        </p:nvCxnSpPr>
        <p:spPr bwMode="auto">
          <a:xfrm rot="5400000" flipH="1" flipV="1">
            <a:off x="1974552" y="2213158"/>
            <a:ext cx="1134797" cy="2468265"/>
          </a:xfrm>
          <a:prstGeom prst="bentConnector2">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Elbow Connector 23"/>
          <p:cNvCxnSpPr>
            <a:endCxn id="68" idx="1"/>
          </p:cNvCxnSpPr>
          <p:nvPr/>
        </p:nvCxnSpPr>
        <p:spPr bwMode="auto">
          <a:xfrm rot="5400000">
            <a:off x="3114053" y="3352657"/>
            <a:ext cx="925519" cy="398543"/>
          </a:xfrm>
          <a:prstGeom prst="bentConnector3">
            <a:avLst>
              <a:gd name="adj1" fmla="val -1229"/>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1" name="Elbow Connector 60"/>
          <p:cNvCxnSpPr>
            <a:stCxn id="7" idx="3"/>
            <a:endCxn id="79" idx="0"/>
          </p:cNvCxnSpPr>
          <p:nvPr/>
        </p:nvCxnSpPr>
        <p:spPr bwMode="auto">
          <a:xfrm rot="5400000">
            <a:off x="3854329" y="2455178"/>
            <a:ext cx="1076693" cy="1"/>
          </a:xfrm>
          <a:prstGeom prst="bentConnector3">
            <a:avLst>
              <a:gd name="adj1" fmla="val 50000"/>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Elbow Connector 25"/>
          <p:cNvCxnSpPr>
            <a:endCxn id="69" idx="1"/>
          </p:cNvCxnSpPr>
          <p:nvPr/>
        </p:nvCxnSpPr>
        <p:spPr bwMode="auto">
          <a:xfrm rot="16200000" flipH="1">
            <a:off x="4769716" y="3328725"/>
            <a:ext cx="925516" cy="446409"/>
          </a:xfrm>
          <a:prstGeom prst="bentConnector3">
            <a:avLst>
              <a:gd name="adj1" fmla="val -314"/>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Elbow Connector 102"/>
          <p:cNvCxnSpPr>
            <a:stCxn id="79" idx="3"/>
            <a:endCxn id="69" idx="1"/>
          </p:cNvCxnSpPr>
          <p:nvPr/>
        </p:nvCxnSpPr>
        <p:spPr bwMode="auto">
          <a:xfrm>
            <a:off x="4522849" y="3089170"/>
            <a:ext cx="932830" cy="925518"/>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6" name="Oval 8"/>
          <p:cNvSpPr>
            <a:spLocks noChangeArrowheads="1"/>
          </p:cNvSpPr>
          <p:nvPr/>
        </p:nvSpPr>
        <p:spPr bwMode="auto">
          <a:xfrm>
            <a:off x="3445024" y="5845564"/>
            <a:ext cx="215904" cy="135424"/>
          </a:xfrm>
          <a:prstGeom prst="ellipse">
            <a:avLst/>
          </a:prstGeom>
          <a:solidFill>
            <a:srgbClr val="FFC00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OPS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7" name="Oval 8"/>
          <p:cNvSpPr>
            <a:spLocks noChangeArrowheads="1"/>
          </p:cNvSpPr>
          <p:nvPr/>
        </p:nvSpPr>
        <p:spPr bwMode="auto">
          <a:xfrm>
            <a:off x="3164079" y="6022690"/>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8" name="Oval 8"/>
          <p:cNvSpPr>
            <a:spLocks noChangeArrowheads="1"/>
          </p:cNvSpPr>
          <p:nvPr/>
        </p:nvSpPr>
        <p:spPr bwMode="auto">
          <a:xfrm>
            <a:off x="2880681" y="5845564"/>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9" name="Oval 8"/>
          <p:cNvSpPr>
            <a:spLocks noChangeArrowheads="1"/>
          </p:cNvSpPr>
          <p:nvPr/>
        </p:nvSpPr>
        <p:spPr bwMode="auto">
          <a:xfrm>
            <a:off x="2880681" y="6022690"/>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0" name="Oval 8"/>
          <p:cNvSpPr>
            <a:spLocks noChangeArrowheads="1"/>
          </p:cNvSpPr>
          <p:nvPr/>
        </p:nvSpPr>
        <p:spPr bwMode="auto">
          <a:xfrm>
            <a:off x="3164079" y="5845564"/>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6" name="Oval 8"/>
          <p:cNvSpPr>
            <a:spLocks noChangeArrowheads="1"/>
          </p:cNvSpPr>
          <p:nvPr/>
        </p:nvSpPr>
        <p:spPr bwMode="auto">
          <a:xfrm>
            <a:off x="3445024" y="4267184"/>
            <a:ext cx="215904" cy="135424"/>
          </a:xfrm>
          <a:prstGeom prst="ellipse">
            <a:avLst/>
          </a:prstGeom>
          <a:solidFill>
            <a:srgbClr val="FFC00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OPS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7" name="Oval 8"/>
          <p:cNvSpPr>
            <a:spLocks noChangeArrowheads="1"/>
          </p:cNvSpPr>
          <p:nvPr/>
        </p:nvSpPr>
        <p:spPr bwMode="auto">
          <a:xfrm>
            <a:off x="3164079" y="4444310"/>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8" name="Oval 8"/>
          <p:cNvSpPr>
            <a:spLocks noChangeArrowheads="1"/>
          </p:cNvSpPr>
          <p:nvPr/>
        </p:nvSpPr>
        <p:spPr bwMode="auto">
          <a:xfrm>
            <a:off x="2880681" y="4267184"/>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9" name="Oval 8"/>
          <p:cNvSpPr>
            <a:spLocks noChangeArrowheads="1"/>
          </p:cNvSpPr>
          <p:nvPr/>
        </p:nvSpPr>
        <p:spPr bwMode="auto">
          <a:xfrm>
            <a:off x="2880681" y="4444310"/>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0" name="Oval 8"/>
          <p:cNvSpPr>
            <a:spLocks noChangeArrowheads="1"/>
          </p:cNvSpPr>
          <p:nvPr/>
        </p:nvSpPr>
        <p:spPr bwMode="auto">
          <a:xfrm>
            <a:off x="3164079" y="4267184"/>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1" name="Oval 130"/>
          <p:cNvSpPr>
            <a:spLocks noChangeArrowheads="1"/>
          </p:cNvSpPr>
          <p:nvPr/>
        </p:nvSpPr>
        <p:spPr bwMode="auto">
          <a:xfrm>
            <a:off x="5082464" y="4391048"/>
            <a:ext cx="748164" cy="377371"/>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sp>
        <p:nvSpPr>
          <p:cNvPr id="132" name="Oval 8"/>
          <p:cNvSpPr>
            <a:spLocks noChangeArrowheads="1"/>
          </p:cNvSpPr>
          <p:nvPr/>
        </p:nvSpPr>
        <p:spPr bwMode="auto">
          <a:xfrm>
            <a:off x="5064049" y="4207205"/>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3" name="Oval 8"/>
          <p:cNvSpPr>
            <a:spLocks noChangeArrowheads="1"/>
          </p:cNvSpPr>
          <p:nvPr/>
        </p:nvSpPr>
        <p:spPr bwMode="auto">
          <a:xfrm>
            <a:off x="5347727" y="4207205"/>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4" name="Oval 8"/>
          <p:cNvSpPr>
            <a:spLocks noChangeArrowheads="1"/>
          </p:cNvSpPr>
          <p:nvPr/>
        </p:nvSpPr>
        <p:spPr bwMode="auto">
          <a:xfrm>
            <a:off x="5637048" y="4207205"/>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5" name="Oval 134"/>
          <p:cNvSpPr>
            <a:spLocks noChangeArrowheads="1"/>
          </p:cNvSpPr>
          <p:nvPr/>
        </p:nvSpPr>
        <p:spPr bwMode="auto">
          <a:xfrm>
            <a:off x="5081597" y="5882952"/>
            <a:ext cx="748164" cy="377371"/>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36" name="Oval 135"/>
          <p:cNvSpPr>
            <a:spLocks noChangeArrowheads="1"/>
          </p:cNvSpPr>
          <p:nvPr/>
        </p:nvSpPr>
        <p:spPr bwMode="auto">
          <a:xfrm>
            <a:off x="943516" y="5877272"/>
            <a:ext cx="748164" cy="377371"/>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Maintenance</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7" name="Oval 8"/>
          <p:cNvSpPr>
            <a:spLocks noChangeArrowheads="1"/>
          </p:cNvSpPr>
          <p:nvPr/>
        </p:nvSpPr>
        <p:spPr bwMode="auto">
          <a:xfrm>
            <a:off x="835564" y="4255624"/>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8" name="Oval 8"/>
          <p:cNvSpPr>
            <a:spLocks noChangeArrowheads="1"/>
          </p:cNvSpPr>
          <p:nvPr/>
        </p:nvSpPr>
        <p:spPr bwMode="auto">
          <a:xfrm>
            <a:off x="7092400" y="4255624"/>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pic>
        <p:nvPicPr>
          <p:cNvPr id="79"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499" y="2993525"/>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0" name="Elbow Connector 79"/>
          <p:cNvCxnSpPr>
            <a:stCxn id="79" idx="1"/>
            <a:endCxn id="68" idx="1"/>
          </p:cNvCxnSpPr>
          <p:nvPr/>
        </p:nvCxnSpPr>
        <p:spPr bwMode="auto">
          <a:xfrm rot="10800000" flipV="1">
            <a:off x="3377541" y="3089170"/>
            <a:ext cx="884959" cy="925518"/>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0" name="Straight Connector 92"/>
          <p:cNvCxnSpPr>
            <a:stCxn id="84" idx="4"/>
            <a:endCxn id="72" idx="1"/>
          </p:cNvCxnSpPr>
          <p:nvPr/>
        </p:nvCxnSpPr>
        <p:spPr bwMode="auto">
          <a:xfrm>
            <a:off x="2761563" y="1516264"/>
            <a:ext cx="1500936" cy="270239"/>
          </a:xfrm>
          <a:prstGeom prst="bentConnector3">
            <a:avLst>
              <a:gd name="adj1" fmla="val 77547"/>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1" name="Oval 8"/>
          <p:cNvSpPr>
            <a:spLocks noChangeArrowheads="1"/>
          </p:cNvSpPr>
          <p:nvPr/>
        </p:nvSpPr>
        <p:spPr bwMode="auto">
          <a:xfrm>
            <a:off x="1583728" y="5762303"/>
            <a:ext cx="215904" cy="135424"/>
          </a:xfrm>
          <a:prstGeom prst="ellipse">
            <a:avLst/>
          </a:prstGeom>
          <a:solidFill>
            <a:srgbClr val="FFC00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OPS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4" name="Line Callout 1 (No Border) 63"/>
          <p:cNvSpPr/>
          <p:nvPr/>
        </p:nvSpPr>
        <p:spPr bwMode="auto">
          <a:xfrm>
            <a:off x="2555776" y="2274337"/>
            <a:ext cx="951887" cy="218559"/>
          </a:xfrm>
          <a:prstGeom prst="callout1">
            <a:avLst>
              <a:gd name="adj1" fmla="val 47653"/>
              <a:gd name="adj2" fmla="val 103377"/>
              <a:gd name="adj3" fmla="val 12445"/>
              <a:gd name="adj4" fmla="val 1900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5" name="Line Callout 1 (No Border) 64"/>
          <p:cNvSpPr/>
          <p:nvPr/>
        </p:nvSpPr>
        <p:spPr bwMode="auto">
          <a:xfrm>
            <a:off x="1779867" y="3276765"/>
            <a:ext cx="1161644" cy="218559"/>
          </a:xfrm>
          <a:prstGeom prst="callout1">
            <a:avLst>
              <a:gd name="adj1" fmla="val 47653"/>
              <a:gd name="adj2" fmla="val 103377"/>
              <a:gd name="adj3" fmla="val 101578"/>
              <a:gd name="adj4" fmla="val 1374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 Extension</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6" name="Line Callout 1 (No Border) 65"/>
          <p:cNvSpPr/>
          <p:nvPr/>
        </p:nvSpPr>
        <p:spPr bwMode="auto">
          <a:xfrm>
            <a:off x="6183286" y="3389737"/>
            <a:ext cx="753185" cy="218559"/>
          </a:xfrm>
          <a:prstGeom prst="callout1">
            <a:avLst>
              <a:gd name="adj1" fmla="val 47653"/>
              <a:gd name="adj2" fmla="val -6825"/>
              <a:gd name="adj3" fmla="val -136144"/>
              <a:gd name="adj4" fmla="val -195350"/>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900" b="0" dirty="0" smtClean="0">
                <a:solidFill>
                  <a:schemeClr val="tx1"/>
                </a:solidFill>
                <a:latin typeface="Arial" panose="020B0604020202020204" pitchFamily="34" charset="0"/>
                <a:cs typeface="Arial" panose="020B0604020202020204" pitchFamily="34" charset="0"/>
              </a:rPr>
              <a:t>Logical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2" name="Line Callout 1 (No Border) 81"/>
          <p:cNvSpPr/>
          <p:nvPr/>
        </p:nvSpPr>
        <p:spPr bwMode="auto">
          <a:xfrm>
            <a:off x="1946179" y="1979518"/>
            <a:ext cx="951887" cy="218559"/>
          </a:xfrm>
          <a:prstGeom prst="callout1">
            <a:avLst>
              <a:gd name="adj1" fmla="val 47653"/>
              <a:gd name="adj2" fmla="val 103377"/>
              <a:gd name="adj3" fmla="val -202200"/>
              <a:gd name="adj4" fmla="val 149925"/>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On-board </a:t>
            </a: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4159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Notes on Physical Diagrams</a:t>
            </a:r>
            <a:endParaRPr lang="en-GB" dirty="0"/>
          </a:p>
        </p:txBody>
      </p:sp>
      <p:sp>
        <p:nvSpPr>
          <p:cNvPr id="7" name="Content Placeholder 6"/>
          <p:cNvSpPr>
            <a:spLocks noGrp="1"/>
          </p:cNvSpPr>
          <p:nvPr>
            <p:ph idx="1"/>
          </p:nvPr>
        </p:nvSpPr>
        <p:spPr/>
        <p:txBody>
          <a:bodyPr/>
          <a:lstStyle/>
          <a:p>
            <a:r>
              <a:rPr lang="en-GB" dirty="0" smtClean="0"/>
              <a:t>At Application Level ABA is just a subset of SSI</a:t>
            </a:r>
          </a:p>
          <a:p>
            <a:pPr lvl="1"/>
            <a:r>
              <a:rPr lang="en-GB" dirty="0" smtClean="0"/>
              <a:t>May be worth including both Physical diagrams, but only include the “potential functional deployment” diagram for the SSI case</a:t>
            </a:r>
          </a:p>
          <a:p>
            <a:r>
              <a:rPr lang="en-GB" dirty="0" smtClean="0"/>
              <a:t>Router nodes should technically appear in every node of the SSI case, but to simplify are only shown where data is routed to another node.</a:t>
            </a:r>
          </a:p>
          <a:p>
            <a:r>
              <a:rPr lang="en-GB" dirty="0" smtClean="0"/>
              <a:t>Habitats and Deployed Rovers/Landers have similar network topology and have been shown by a single Node</a:t>
            </a:r>
          </a:p>
          <a:p>
            <a:r>
              <a:rPr lang="en-GB" dirty="0" smtClean="0"/>
              <a:t>There may be multiple instances of all types of Node within a single system.</a:t>
            </a:r>
          </a:p>
          <a:p>
            <a:pPr lvl="1"/>
            <a:endParaRPr lang="en-GB" dirty="0" smtClean="0"/>
          </a:p>
          <a:p>
            <a:pPr lvl="1"/>
            <a:endParaRPr lang="en-GB" dirty="0" smtClean="0"/>
          </a:p>
        </p:txBody>
      </p:sp>
      <p:sp>
        <p:nvSpPr>
          <p:cNvPr id="3" name="Footer Placeholder 2"/>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4" name="Date Placeholder 3"/>
          <p:cNvSpPr>
            <a:spLocks noGrp="1"/>
          </p:cNvSpPr>
          <p:nvPr>
            <p:ph type="dt" sz="half" idx="2"/>
          </p:nvPr>
        </p:nvSpPr>
        <p:spPr/>
        <p:txBody>
          <a:bodyPr/>
          <a:lstStyle/>
          <a:p>
            <a:fld id="{E1EE9190-6FC1-4CA3-B8A0-62BBD562C69F}" type="datetime1">
              <a:rPr lang="en-GB" smtClean="0"/>
              <a:t>30/08/2017</a:t>
            </a:fld>
            <a:endParaRPr lang="en-GB" dirty="0"/>
          </a:p>
        </p:txBody>
      </p:sp>
    </p:spTree>
    <p:extLst>
      <p:ext uri="{BB962C8B-B14F-4D97-AF65-F5344CB8AC3E}">
        <p14:creationId xmlns:p14="http://schemas.microsoft.com/office/powerpoint/2010/main" val="3195178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Distributed/Proxy Functions</a:t>
            </a:r>
            <a:endParaRPr lang="en-GB" dirty="0"/>
          </a:p>
        </p:txBody>
      </p:sp>
      <p:sp>
        <p:nvSpPr>
          <p:cNvPr id="15" name="Content Placeholder 14"/>
          <p:cNvSpPr>
            <a:spLocks noGrp="1"/>
          </p:cNvSpPr>
          <p:nvPr>
            <p:ph idx="1"/>
          </p:nvPr>
        </p:nvSpPr>
        <p:spPr>
          <a:xfrm>
            <a:off x="179388" y="4293096"/>
            <a:ext cx="8856662" cy="1944192"/>
          </a:xfrm>
        </p:spPr>
        <p:txBody>
          <a:bodyPr/>
          <a:lstStyle/>
          <a:p>
            <a:r>
              <a:rPr lang="en-GB" sz="1600" dirty="0" smtClean="0"/>
              <a:t>MO functions may be distributed between Spacecraft and Ground Nodes, with the MOC or other nodes acting as Ground Proxies for the Spacecraft – e.g. Monitoring and Control.  Note that the Proxy function may augment the data provided.</a:t>
            </a:r>
          </a:p>
          <a:p>
            <a:r>
              <a:rPr lang="en-GB" sz="1600" dirty="0" smtClean="0"/>
              <a:t>MO </a:t>
            </a:r>
            <a:r>
              <a:rPr lang="en-GB" sz="1600" dirty="0"/>
              <a:t>functions may be distributed across multiple Nodes, requiring peer-to-peer application interfaces between functionally similar applications, as well as those between functionally dissimilar </a:t>
            </a:r>
            <a:r>
              <a:rPr lang="en-GB" sz="1600" dirty="0" smtClean="0"/>
              <a:t>applications identified in the Functional View.</a:t>
            </a:r>
            <a:endParaRPr lang="en-GB" sz="1600" dirty="0"/>
          </a:p>
          <a:p>
            <a:endParaRPr lang="en-GB" sz="1600" dirty="0"/>
          </a:p>
        </p:txBody>
      </p:sp>
      <p:sp>
        <p:nvSpPr>
          <p:cNvPr id="3" name="Footer Placeholder 2"/>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4" name="Date Placeholder 3"/>
          <p:cNvSpPr>
            <a:spLocks noGrp="1"/>
          </p:cNvSpPr>
          <p:nvPr>
            <p:ph type="dt" sz="half" idx="2"/>
          </p:nvPr>
        </p:nvSpPr>
        <p:spPr/>
        <p:txBody>
          <a:bodyPr/>
          <a:lstStyle/>
          <a:p>
            <a:fld id="{CD3A0E5A-2828-40DF-9644-68A975C2EB6F}" type="datetime1">
              <a:rPr lang="en-GB" smtClean="0"/>
              <a:t>30/08/2017</a:t>
            </a:fld>
            <a:endParaRPr lang="en-GB" dirty="0"/>
          </a:p>
        </p:txBody>
      </p:sp>
      <p:sp>
        <p:nvSpPr>
          <p:cNvPr id="5" name="AutoShape 1"/>
          <p:cNvSpPr>
            <a:spLocks noChangeArrowheads="1"/>
          </p:cNvSpPr>
          <p:nvPr/>
        </p:nvSpPr>
        <p:spPr bwMode="auto">
          <a:xfrm>
            <a:off x="293427" y="1052736"/>
            <a:ext cx="2220441" cy="3020456"/>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Space</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Node</a:t>
            </a:r>
          </a:p>
        </p:txBody>
      </p:sp>
      <p:sp>
        <p:nvSpPr>
          <p:cNvPr id="6" name="AutoShape 1"/>
          <p:cNvSpPr>
            <a:spLocks noChangeArrowheads="1"/>
          </p:cNvSpPr>
          <p:nvPr/>
        </p:nvSpPr>
        <p:spPr bwMode="auto">
          <a:xfrm>
            <a:off x="3463521" y="1052736"/>
            <a:ext cx="2232249" cy="3020456"/>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Earth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Node</a:t>
            </a:r>
          </a:p>
        </p:txBody>
      </p:sp>
      <p:sp>
        <p:nvSpPr>
          <p:cNvPr id="7" name="Oval 8"/>
          <p:cNvSpPr>
            <a:spLocks noChangeArrowheads="1"/>
          </p:cNvSpPr>
          <p:nvPr/>
        </p:nvSpPr>
        <p:spPr bwMode="auto">
          <a:xfrm>
            <a:off x="509451" y="1979554"/>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Function A</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8"/>
          <p:cNvSpPr>
            <a:spLocks noChangeArrowheads="1"/>
          </p:cNvSpPr>
          <p:nvPr/>
        </p:nvSpPr>
        <p:spPr bwMode="auto">
          <a:xfrm>
            <a:off x="3651732" y="1979554"/>
            <a:ext cx="1484354" cy="653478"/>
          </a:xfrm>
          <a:prstGeom prst="ellipse">
            <a:avLst/>
          </a:prstGeom>
          <a:solidFill>
            <a:srgbClr val="FF99CC"/>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Function A</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Proxy</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1" name="Straight Connector 10"/>
          <p:cNvCxnSpPr>
            <a:stCxn id="7" idx="6"/>
            <a:endCxn id="8" idx="2"/>
          </p:cNvCxnSpPr>
          <p:nvPr/>
        </p:nvCxnSpPr>
        <p:spPr bwMode="auto">
          <a:xfrm>
            <a:off x="1993805" y="2306293"/>
            <a:ext cx="1657927" cy="0"/>
          </a:xfrm>
          <a:prstGeom prst="line">
            <a:avLst/>
          </a:prstGeom>
          <a:noFill/>
          <a:ln w="9525" cmpd="sng">
            <a:solidFill>
              <a:schemeClr val="tx1"/>
            </a:solidFill>
            <a:prstDash val="dash"/>
            <a:round/>
            <a:headEnd/>
            <a:tailEnd/>
          </a:ln>
          <a:extLst>
            <a:ext uri="{909E8E84-426E-40DD-AFC4-6F175D3DCCD1}">
              <a14:hiddenFill xmlns:a14="http://schemas.microsoft.com/office/drawing/2010/main">
                <a:noFill/>
              </a14:hiddenFill>
            </a:ext>
          </a:extLst>
        </p:spPr>
      </p:cxnSp>
      <p:sp>
        <p:nvSpPr>
          <p:cNvPr id="9" name="Oval 8"/>
          <p:cNvSpPr/>
          <p:nvPr/>
        </p:nvSpPr>
        <p:spPr>
          <a:xfrm>
            <a:off x="1909010" y="2236761"/>
            <a:ext cx="144000" cy="144000"/>
          </a:xfrm>
          <a:prstGeom prst="ellipse">
            <a:avLst/>
          </a:prstGeom>
          <a:solidFill>
            <a:srgbClr val="FF6DB6"/>
          </a:solidFill>
          <a:ln w="9525">
            <a:solidFill>
              <a:schemeClr val="tx1"/>
            </a:solidFill>
            <a:round/>
            <a:headEnd/>
            <a:tailEnd/>
          </a:ln>
        </p:spPr>
        <p:txBody>
          <a:bodyPr lIns="0" rIns="0" anchor="ctr"/>
          <a:lstStyle/>
          <a:p>
            <a:pPr algn="ctr"/>
            <a:endParaRPr kumimoji="1" lang="en-US" sz="1100" b="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Rectangle 9"/>
          <p:cNvSpPr/>
          <p:nvPr/>
        </p:nvSpPr>
        <p:spPr bwMode="auto">
          <a:xfrm>
            <a:off x="2699792" y="2231498"/>
            <a:ext cx="439694" cy="159462"/>
          </a:xfrm>
          <a:prstGeom prst="rect">
            <a:avLst/>
          </a:prstGeom>
          <a:solidFill>
            <a:srgbClr val="FF6DB6"/>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Data A</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2" name="AutoShape 1"/>
          <p:cNvSpPr>
            <a:spLocks noChangeArrowheads="1"/>
          </p:cNvSpPr>
          <p:nvPr/>
        </p:nvSpPr>
        <p:spPr bwMode="auto">
          <a:xfrm>
            <a:off x="6588224" y="1057672"/>
            <a:ext cx="2232249" cy="3020456"/>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Earth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Node</a:t>
            </a:r>
          </a:p>
        </p:txBody>
      </p:sp>
      <p:sp>
        <p:nvSpPr>
          <p:cNvPr id="13" name="Oval 8"/>
          <p:cNvSpPr>
            <a:spLocks noChangeArrowheads="1"/>
          </p:cNvSpPr>
          <p:nvPr/>
        </p:nvSpPr>
        <p:spPr bwMode="auto">
          <a:xfrm>
            <a:off x="6776435" y="1984490"/>
            <a:ext cx="1484354" cy="653478"/>
          </a:xfrm>
          <a:prstGeom prst="ellipse">
            <a:avLst/>
          </a:prstGeom>
          <a:solidFill>
            <a:srgbClr val="FF99CC"/>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Function B</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 name="Straight Connector 16"/>
          <p:cNvCxnSpPr>
            <a:endCxn id="13" idx="2"/>
          </p:cNvCxnSpPr>
          <p:nvPr/>
        </p:nvCxnSpPr>
        <p:spPr bwMode="auto">
          <a:xfrm>
            <a:off x="5136086" y="2308761"/>
            <a:ext cx="1640349" cy="2468"/>
          </a:xfrm>
          <a:prstGeom prst="line">
            <a:avLst/>
          </a:prstGeom>
          <a:noFill/>
          <a:ln w="9525" cmpd="sng">
            <a:solidFill>
              <a:schemeClr val="tx1"/>
            </a:solidFill>
            <a:prstDash val="dash"/>
            <a:round/>
            <a:headEnd/>
            <a:tailEnd/>
          </a:ln>
          <a:extLst>
            <a:ext uri="{909E8E84-426E-40DD-AFC4-6F175D3DCCD1}">
              <a14:hiddenFill xmlns:a14="http://schemas.microsoft.com/office/drawing/2010/main">
                <a:noFill/>
              </a14:hiddenFill>
            </a:ext>
          </a:extLst>
        </p:spPr>
      </p:cxnSp>
      <p:sp>
        <p:nvSpPr>
          <p:cNvPr id="14" name="Rectangle 13"/>
          <p:cNvSpPr/>
          <p:nvPr/>
        </p:nvSpPr>
        <p:spPr bwMode="auto">
          <a:xfrm>
            <a:off x="5868144" y="2231498"/>
            <a:ext cx="439694" cy="159462"/>
          </a:xfrm>
          <a:prstGeom prst="rect">
            <a:avLst/>
          </a:prstGeom>
          <a:solidFill>
            <a:srgbClr val="FF6DB6"/>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Data A+</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Oval 19"/>
          <p:cNvSpPr/>
          <p:nvPr/>
        </p:nvSpPr>
        <p:spPr>
          <a:xfrm>
            <a:off x="5064086" y="2236761"/>
            <a:ext cx="144000" cy="144000"/>
          </a:xfrm>
          <a:prstGeom prst="ellipse">
            <a:avLst/>
          </a:prstGeom>
          <a:solidFill>
            <a:srgbClr val="FF6DB6"/>
          </a:solidFill>
          <a:ln w="9525">
            <a:solidFill>
              <a:schemeClr val="tx1"/>
            </a:solidFill>
            <a:round/>
            <a:headEnd/>
            <a:tailEnd/>
          </a:ln>
        </p:spPr>
        <p:txBody>
          <a:bodyPr lIns="0" rIns="0" anchor="ctr"/>
          <a:lstStyle/>
          <a:p>
            <a:pPr algn="ctr"/>
            <a:endParaRPr kumimoji="1" lang="en-US" sz="1100" b="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9" name="Oval 8"/>
          <p:cNvSpPr>
            <a:spLocks noChangeArrowheads="1"/>
          </p:cNvSpPr>
          <p:nvPr/>
        </p:nvSpPr>
        <p:spPr bwMode="auto">
          <a:xfrm>
            <a:off x="509451" y="3070579"/>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Distributed</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Function C1</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0" name="Oval 8"/>
          <p:cNvSpPr>
            <a:spLocks noChangeArrowheads="1"/>
          </p:cNvSpPr>
          <p:nvPr/>
        </p:nvSpPr>
        <p:spPr bwMode="auto">
          <a:xfrm>
            <a:off x="3651732" y="3070579"/>
            <a:ext cx="1484354" cy="653478"/>
          </a:xfrm>
          <a:prstGeom prst="ellipse">
            <a:avLst/>
          </a:prstGeom>
          <a:solidFill>
            <a:srgbClr val="FF99CC"/>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Distributed Function C2</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31" name="Straight Connector 30"/>
          <p:cNvCxnSpPr>
            <a:stCxn id="29" idx="6"/>
            <a:endCxn id="30" idx="2"/>
          </p:cNvCxnSpPr>
          <p:nvPr/>
        </p:nvCxnSpPr>
        <p:spPr bwMode="auto">
          <a:xfrm>
            <a:off x="1993805" y="3397318"/>
            <a:ext cx="1657927" cy="0"/>
          </a:xfrm>
          <a:prstGeom prst="line">
            <a:avLst/>
          </a:prstGeom>
          <a:noFill/>
          <a:ln w="9525" cmpd="sng">
            <a:solidFill>
              <a:schemeClr val="tx1"/>
            </a:solidFill>
            <a:prstDash val="dash"/>
            <a:round/>
            <a:headEnd/>
            <a:tailEnd/>
          </a:ln>
          <a:extLst>
            <a:ext uri="{909E8E84-426E-40DD-AFC4-6F175D3DCCD1}">
              <a14:hiddenFill xmlns:a14="http://schemas.microsoft.com/office/drawing/2010/main">
                <a:noFill/>
              </a14:hiddenFill>
            </a:ext>
          </a:extLst>
        </p:spPr>
      </p:cxnSp>
      <p:sp>
        <p:nvSpPr>
          <p:cNvPr id="32" name="Oval 31"/>
          <p:cNvSpPr/>
          <p:nvPr/>
        </p:nvSpPr>
        <p:spPr>
          <a:xfrm>
            <a:off x="1909010" y="3327786"/>
            <a:ext cx="144000" cy="144000"/>
          </a:xfrm>
          <a:prstGeom prst="ellipse">
            <a:avLst/>
          </a:prstGeom>
          <a:solidFill>
            <a:srgbClr val="FF6DB6"/>
          </a:solidFill>
          <a:ln w="9525">
            <a:solidFill>
              <a:schemeClr val="tx1"/>
            </a:solidFill>
            <a:round/>
            <a:headEnd/>
            <a:tailEnd/>
          </a:ln>
        </p:spPr>
        <p:txBody>
          <a:bodyPr lIns="0" rIns="0" anchor="ctr"/>
          <a:lstStyle/>
          <a:p>
            <a:pPr algn="ctr"/>
            <a:endParaRPr kumimoji="1" lang="en-US" sz="1100" b="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3" name="Rectangle 32"/>
          <p:cNvSpPr/>
          <p:nvPr/>
        </p:nvSpPr>
        <p:spPr bwMode="auto">
          <a:xfrm>
            <a:off x="2699792" y="3322523"/>
            <a:ext cx="439694" cy="159462"/>
          </a:xfrm>
          <a:prstGeom prst="rect">
            <a:avLst/>
          </a:prstGeom>
          <a:solidFill>
            <a:srgbClr val="FF6DB6"/>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Data C</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6776435" y="3075515"/>
            <a:ext cx="1484354" cy="653478"/>
          </a:xfrm>
          <a:prstGeom prst="ellipse">
            <a:avLst/>
          </a:prstGeom>
          <a:solidFill>
            <a:srgbClr val="FF99CC"/>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Distributed Function C3</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35" name="Straight Connector 34"/>
          <p:cNvCxnSpPr>
            <a:endCxn id="34" idx="2"/>
          </p:cNvCxnSpPr>
          <p:nvPr/>
        </p:nvCxnSpPr>
        <p:spPr bwMode="auto">
          <a:xfrm>
            <a:off x="5136086" y="3399786"/>
            <a:ext cx="1640349" cy="2468"/>
          </a:xfrm>
          <a:prstGeom prst="line">
            <a:avLst/>
          </a:prstGeom>
          <a:noFill/>
          <a:ln w="9525" cmpd="sng">
            <a:solidFill>
              <a:schemeClr val="tx1"/>
            </a:solidFill>
            <a:prstDash val="dash"/>
            <a:round/>
            <a:headEnd/>
            <a:tailEnd/>
          </a:ln>
          <a:extLst>
            <a:ext uri="{909E8E84-426E-40DD-AFC4-6F175D3DCCD1}">
              <a14:hiddenFill xmlns:a14="http://schemas.microsoft.com/office/drawing/2010/main">
                <a:noFill/>
              </a14:hiddenFill>
            </a:ext>
          </a:extLst>
        </p:spPr>
      </p:cxnSp>
      <p:sp>
        <p:nvSpPr>
          <p:cNvPr id="36" name="Rectangle 35"/>
          <p:cNvSpPr/>
          <p:nvPr/>
        </p:nvSpPr>
        <p:spPr bwMode="auto">
          <a:xfrm>
            <a:off x="5868144" y="3322523"/>
            <a:ext cx="439694" cy="159462"/>
          </a:xfrm>
          <a:prstGeom prst="rect">
            <a:avLst/>
          </a:prstGeom>
          <a:solidFill>
            <a:srgbClr val="FF6DB6"/>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Data C</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7" name="Oval 36"/>
          <p:cNvSpPr/>
          <p:nvPr/>
        </p:nvSpPr>
        <p:spPr>
          <a:xfrm>
            <a:off x="5064086" y="3327786"/>
            <a:ext cx="144000" cy="144000"/>
          </a:xfrm>
          <a:prstGeom prst="ellipse">
            <a:avLst/>
          </a:prstGeom>
          <a:solidFill>
            <a:srgbClr val="FF6DB6"/>
          </a:solidFill>
          <a:ln w="9525">
            <a:solidFill>
              <a:schemeClr val="tx1"/>
            </a:solidFill>
            <a:round/>
            <a:headEnd/>
            <a:tailEnd/>
          </a:ln>
        </p:spPr>
        <p:txBody>
          <a:bodyPr lIns="0" rIns="0" anchor="ctr"/>
          <a:lstStyle/>
          <a:p>
            <a:pPr algn="ctr"/>
            <a:endParaRPr kumimoji="1" lang="en-US" sz="1100" b="0">
              <a:solidFill>
                <a:srgbClr val="000000"/>
              </a:solidFill>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1680040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err="1"/>
              <a:t>RASDS</a:t>
            </a:r>
            <a:r>
              <a:rPr lang="en-GB" dirty="0"/>
              <a:t> Graphical Conventions</a:t>
            </a:r>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8A36A0B3-934A-424E-B7F4-B9C35BA9E228}" type="datetime1">
              <a:rPr lang="en-GB" smtClean="0"/>
              <a:t>30/08/2017</a:t>
            </a:fld>
            <a:endParaRPr lang="en-GB" dirty="0"/>
          </a:p>
        </p:txBody>
      </p:sp>
      <p:grpSp>
        <p:nvGrpSpPr>
          <p:cNvPr id="73" name="Group 72"/>
          <p:cNvGrpSpPr/>
          <p:nvPr/>
        </p:nvGrpSpPr>
        <p:grpSpPr>
          <a:xfrm>
            <a:off x="4290152" y="1124744"/>
            <a:ext cx="2133662" cy="1414487"/>
            <a:chOff x="4290152" y="1492250"/>
            <a:chExt cx="2133662" cy="1414487"/>
          </a:xfrm>
        </p:grpSpPr>
        <p:sp>
          <p:nvSpPr>
            <p:cNvPr id="74" name="Content Placeholder 2"/>
            <p:cNvSpPr txBox="1">
              <a:spLocks/>
            </p:cNvSpPr>
            <p:nvPr/>
          </p:nvSpPr>
          <p:spPr bwMode="auto">
            <a:xfrm>
              <a:off x="4290152" y="2286000"/>
              <a:ext cx="2133662" cy="6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pPr>
              <a:r>
                <a:rPr lang="en-US" sz="2000" dirty="0">
                  <a:solidFill>
                    <a:srgbClr val="000000"/>
                  </a:solidFill>
                  <a:ea typeface="Osaka"/>
                  <a:cs typeface="Arial" pitchFamily="34" charset="0"/>
                </a:rPr>
                <a:t>Organizational Element</a:t>
              </a:r>
            </a:p>
          </p:txBody>
        </p:sp>
        <p:sp>
          <p:nvSpPr>
            <p:cNvPr id="75" name="Cube 74"/>
            <p:cNvSpPr>
              <a:spLocks noChangeArrowheads="1"/>
            </p:cNvSpPr>
            <p:nvPr/>
          </p:nvSpPr>
          <p:spPr bwMode="auto">
            <a:xfrm>
              <a:off x="4790054" y="1492250"/>
              <a:ext cx="1133475" cy="715963"/>
            </a:xfrm>
            <a:prstGeom prst="cube">
              <a:avLst>
                <a:gd name="adj" fmla="val 25000"/>
              </a:avLst>
            </a:prstGeom>
            <a:noFill/>
            <a:ln w="28575">
              <a:solidFill>
                <a:srgbClr val="3366FF"/>
              </a:solidFill>
              <a:prstDash val="dash"/>
              <a:miter lim="800000"/>
              <a:headEnd/>
              <a:tailEnd/>
            </a:ln>
            <a:effectLst>
              <a:outerShdw blurRad="40000" dist="23000" dir="5400000" rotWithShape="0">
                <a:srgbClr val="808080">
                  <a:alpha val="34999"/>
                </a:srgbClr>
              </a:outerShdw>
            </a:effectLst>
            <a:ex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grpSp>
      <p:sp>
        <p:nvSpPr>
          <p:cNvPr id="76" name="Oval 8"/>
          <p:cNvSpPr>
            <a:spLocks noChangeArrowheads="1"/>
          </p:cNvSpPr>
          <p:nvPr/>
        </p:nvSpPr>
        <p:spPr bwMode="auto">
          <a:xfrm>
            <a:off x="987439" y="3644090"/>
            <a:ext cx="1484354" cy="452454"/>
          </a:xfrm>
          <a:prstGeom prst="ellipse">
            <a:avLst/>
          </a:prstGeom>
          <a:solidFill>
            <a:srgbClr val="FF99CC"/>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77" name="Content Placeholder 2"/>
          <p:cNvSpPr txBox="1">
            <a:spLocks/>
          </p:cNvSpPr>
          <p:nvPr/>
        </p:nvSpPr>
        <p:spPr bwMode="auto">
          <a:xfrm>
            <a:off x="5105400" y="4074458"/>
            <a:ext cx="2286066" cy="696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buFont typeface="Arial" pitchFamily="34" charset="0"/>
              <a:buNone/>
            </a:pPr>
            <a:r>
              <a:rPr lang="en-US" sz="2000" dirty="0">
                <a:solidFill>
                  <a:srgbClr val="000000"/>
                </a:solidFill>
                <a:ea typeface="Osaka"/>
                <a:cs typeface="Arial" pitchFamily="34" charset="0"/>
              </a:rPr>
              <a:t>Communications Protocol</a:t>
            </a:r>
          </a:p>
        </p:txBody>
      </p:sp>
      <p:sp>
        <p:nvSpPr>
          <p:cNvPr id="78" name="Rectangle 77"/>
          <p:cNvSpPr>
            <a:spLocks noChangeArrowheads="1"/>
          </p:cNvSpPr>
          <p:nvPr/>
        </p:nvSpPr>
        <p:spPr bwMode="auto">
          <a:xfrm>
            <a:off x="5514817" y="3703630"/>
            <a:ext cx="1466850" cy="333375"/>
          </a:xfrm>
          <a:prstGeom prst="rect">
            <a:avLst/>
          </a:prstGeom>
          <a:noFill/>
          <a:ln w="19050">
            <a:solidFill>
              <a:schemeClr val="tx1"/>
            </a:solidFill>
            <a:miter lim="800000"/>
            <a:headEnd/>
            <a:tailEnd/>
          </a:ln>
          <a:effectLst>
            <a:outerShdw blurRad="40000" dist="23000" dir="5400000" rotWithShape="0">
              <a:srgbClr val="808080">
                <a:alpha val="34999"/>
              </a:srgbClr>
            </a:outerShdw>
          </a:effectLst>
          <a:ex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grpSp>
        <p:nvGrpSpPr>
          <p:cNvPr id="79" name="Group 4"/>
          <p:cNvGrpSpPr>
            <a:grpSpLocks/>
          </p:cNvGrpSpPr>
          <p:nvPr/>
        </p:nvGrpSpPr>
        <p:grpSpPr bwMode="auto">
          <a:xfrm>
            <a:off x="2682142" y="1124745"/>
            <a:ext cx="1608185" cy="1020329"/>
            <a:chOff x="3651250" y="1492250"/>
            <a:chExt cx="1608138" cy="1020289"/>
          </a:xfrm>
        </p:grpSpPr>
        <p:sp>
          <p:nvSpPr>
            <p:cNvPr id="80" name="Can 79"/>
            <p:cNvSpPr/>
            <p:nvPr/>
          </p:nvSpPr>
          <p:spPr bwMode="auto">
            <a:xfrm>
              <a:off x="4152795" y="1492250"/>
              <a:ext cx="612757" cy="571478"/>
            </a:xfrm>
            <a:prstGeom prst="can">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tIns="0" bIns="0"/>
            <a:lstStyle/>
            <a:p>
              <a:pPr algn="ctr" fontAlgn="base">
                <a:spcBef>
                  <a:spcPct val="0"/>
                </a:spcBef>
                <a:spcAft>
                  <a:spcPct val="0"/>
                </a:spcAft>
                <a:defRPr/>
              </a:pPr>
              <a:r>
                <a:rPr kumimoji="1" lang="en-US" sz="1200" dirty="0">
                  <a:solidFill>
                    <a:srgbClr val="000000"/>
                  </a:solidFill>
                  <a:ea typeface="ＭＳ Ｐゴシック" charset="-128"/>
                  <a:cs typeface="Arial" pitchFamily="34" charset="0"/>
                </a:rPr>
                <a:t>Data</a:t>
              </a:r>
            </a:p>
            <a:p>
              <a:pPr algn="ctr" fontAlgn="base">
                <a:spcBef>
                  <a:spcPct val="0"/>
                </a:spcBef>
                <a:spcAft>
                  <a:spcPct val="0"/>
                </a:spcAft>
                <a:defRPr/>
              </a:pPr>
              <a:r>
                <a:rPr kumimoji="1" lang="en-US" sz="1200" dirty="0">
                  <a:solidFill>
                    <a:srgbClr val="000000"/>
                  </a:solidFill>
                  <a:ea typeface="ＭＳ Ｐゴシック" charset="-128"/>
                  <a:cs typeface="Arial" pitchFamily="34" charset="0"/>
                </a:rPr>
                <a:t>Store</a:t>
              </a:r>
            </a:p>
          </p:txBody>
        </p:sp>
        <p:sp>
          <p:nvSpPr>
            <p:cNvPr id="81" name="Content Placeholder 2"/>
            <p:cNvSpPr txBox="1">
              <a:spLocks/>
            </p:cNvSpPr>
            <p:nvPr/>
          </p:nvSpPr>
          <p:spPr bwMode="auto">
            <a:xfrm>
              <a:off x="3651250" y="2119317"/>
              <a:ext cx="1608138" cy="39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defRPr/>
              </a:pPr>
              <a:r>
                <a:rPr lang="en-US" sz="2000" dirty="0">
                  <a:solidFill>
                    <a:srgbClr val="000000"/>
                  </a:solidFill>
                  <a:ea typeface="Osaka"/>
                  <a:cs typeface="Arial" pitchFamily="34" charset="0"/>
                </a:rPr>
                <a:t>Data Store</a:t>
              </a:r>
            </a:p>
          </p:txBody>
        </p:sp>
      </p:grpSp>
      <p:grpSp>
        <p:nvGrpSpPr>
          <p:cNvPr id="82" name="Group 3"/>
          <p:cNvGrpSpPr>
            <a:grpSpLocks/>
          </p:cNvGrpSpPr>
          <p:nvPr/>
        </p:nvGrpSpPr>
        <p:grpSpPr bwMode="auto">
          <a:xfrm>
            <a:off x="795345" y="4871382"/>
            <a:ext cx="2393634" cy="1541325"/>
            <a:chOff x="795338" y="5041900"/>
            <a:chExt cx="2393564" cy="1541265"/>
          </a:xfrm>
        </p:grpSpPr>
        <p:sp>
          <p:nvSpPr>
            <p:cNvPr id="83" name="Rectangle 12"/>
            <p:cNvSpPr>
              <a:spLocks noChangeArrowheads="1"/>
            </p:cNvSpPr>
            <p:nvPr/>
          </p:nvSpPr>
          <p:spPr bwMode="auto">
            <a:xfrm>
              <a:off x="795338" y="5041900"/>
              <a:ext cx="11897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Color Keys:</a:t>
              </a:r>
            </a:p>
          </p:txBody>
        </p:sp>
        <p:grpSp>
          <p:nvGrpSpPr>
            <p:cNvPr id="84" name="Group 1"/>
            <p:cNvGrpSpPr>
              <a:grpSpLocks/>
            </p:cNvGrpSpPr>
            <p:nvPr/>
          </p:nvGrpSpPr>
          <p:grpSpPr bwMode="auto">
            <a:xfrm>
              <a:off x="909638" y="5362574"/>
              <a:ext cx="2279264" cy="1220591"/>
              <a:chOff x="1417726" y="5343525"/>
              <a:chExt cx="2281016" cy="1220590"/>
            </a:xfrm>
          </p:grpSpPr>
          <p:sp>
            <p:nvSpPr>
              <p:cNvPr id="85" name="Rectangle 84"/>
              <p:cNvSpPr>
                <a:spLocks noChangeArrowheads="1"/>
              </p:cNvSpPr>
              <p:nvPr/>
            </p:nvSpPr>
            <p:spPr bwMode="auto">
              <a:xfrm>
                <a:off x="1417716" y="5375125"/>
                <a:ext cx="222414" cy="222241"/>
              </a:xfrm>
              <a:prstGeom prst="rect">
                <a:avLst/>
              </a:prstGeom>
              <a:solidFill>
                <a:srgbClr val="CCFF66"/>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6" name="Rectangle 85"/>
              <p:cNvSpPr>
                <a:spLocks noChangeArrowheads="1"/>
              </p:cNvSpPr>
              <p:nvPr/>
            </p:nvSpPr>
            <p:spPr bwMode="auto">
              <a:xfrm>
                <a:off x="1417716" y="5678326"/>
                <a:ext cx="222414" cy="222241"/>
              </a:xfrm>
              <a:prstGeom prst="rect">
                <a:avLst/>
              </a:prstGeom>
              <a:solidFill>
                <a:srgbClr val="E0C62C"/>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7" name="Rectangle 86"/>
              <p:cNvSpPr>
                <a:spLocks noChangeArrowheads="1"/>
              </p:cNvSpPr>
              <p:nvPr/>
            </p:nvSpPr>
            <p:spPr bwMode="auto">
              <a:xfrm>
                <a:off x="1417716" y="5975176"/>
                <a:ext cx="222414" cy="222241"/>
              </a:xfrm>
              <a:prstGeom prst="rect">
                <a:avLst/>
              </a:prstGeom>
              <a:solidFill>
                <a:srgbClr val="4597A0"/>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8" name="Rectangle 16"/>
              <p:cNvSpPr>
                <a:spLocks noChangeArrowheads="1"/>
              </p:cNvSpPr>
              <p:nvPr/>
            </p:nvSpPr>
            <p:spPr bwMode="auto">
              <a:xfrm>
                <a:off x="1417726" y="6270625"/>
                <a:ext cx="222421" cy="222250"/>
              </a:xfrm>
              <a:prstGeom prst="rect">
                <a:avLst/>
              </a:prstGeom>
              <a:solidFill>
                <a:srgbClr val="D6ECEE"/>
              </a:solidFill>
              <a:ln w="9525">
                <a:solidFill>
                  <a:schemeClr val="tx1"/>
                </a:solidFill>
                <a:round/>
                <a:headEnd/>
                <a:tailEnd/>
              </a:ln>
            </p:spPr>
            <p:txBody>
              <a:bodyPr wrap="none" anchor="ctr"/>
              <a:lstStyle/>
              <a:p>
                <a:pP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89" name="Rectangle 22"/>
              <p:cNvSpPr>
                <a:spLocks noChangeArrowheads="1"/>
              </p:cNvSpPr>
              <p:nvPr/>
            </p:nvSpPr>
            <p:spPr bwMode="auto">
              <a:xfrm>
                <a:off x="1763713" y="5343525"/>
                <a:ext cx="10815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User Node</a:t>
                </a:r>
              </a:p>
            </p:txBody>
          </p:sp>
          <p:sp>
            <p:nvSpPr>
              <p:cNvPr id="90" name="Rectangle 23"/>
              <p:cNvSpPr>
                <a:spLocks noChangeArrowheads="1"/>
              </p:cNvSpPr>
              <p:nvPr/>
            </p:nvSpPr>
            <p:spPr bwMode="auto">
              <a:xfrm>
                <a:off x="1763713" y="5643563"/>
                <a:ext cx="18660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Earth Routing Node</a:t>
                </a:r>
              </a:p>
            </p:txBody>
          </p:sp>
          <p:sp>
            <p:nvSpPr>
              <p:cNvPr id="91" name="Rectangle 24"/>
              <p:cNvSpPr>
                <a:spLocks noChangeArrowheads="1"/>
              </p:cNvSpPr>
              <p:nvPr/>
            </p:nvSpPr>
            <p:spPr bwMode="auto">
              <a:xfrm>
                <a:off x="1763713" y="5943600"/>
                <a:ext cx="19350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Space Routing Node</a:t>
                </a:r>
              </a:p>
            </p:txBody>
          </p:sp>
          <p:sp>
            <p:nvSpPr>
              <p:cNvPr id="92" name="Rectangle 25"/>
              <p:cNvSpPr>
                <a:spLocks noChangeArrowheads="1"/>
              </p:cNvSpPr>
              <p:nvPr/>
            </p:nvSpPr>
            <p:spPr bwMode="auto">
              <a:xfrm>
                <a:off x="1763713" y="6256338"/>
                <a:ext cx="11021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WAN Node</a:t>
                </a:r>
              </a:p>
            </p:txBody>
          </p:sp>
        </p:grpSp>
      </p:grpSp>
      <p:grpSp>
        <p:nvGrpSpPr>
          <p:cNvPr id="93" name="Group 2"/>
          <p:cNvGrpSpPr>
            <a:grpSpLocks/>
          </p:cNvGrpSpPr>
          <p:nvPr/>
        </p:nvGrpSpPr>
        <p:grpSpPr bwMode="auto">
          <a:xfrm>
            <a:off x="3375107" y="5174607"/>
            <a:ext cx="2524888" cy="1226987"/>
            <a:chOff x="3375025" y="5345113"/>
            <a:chExt cx="2524815" cy="1226939"/>
          </a:xfrm>
        </p:grpSpPr>
        <p:sp>
          <p:nvSpPr>
            <p:cNvPr id="94" name="Rectangle 17"/>
            <p:cNvSpPr>
              <a:spLocks noChangeArrowheads="1"/>
            </p:cNvSpPr>
            <p:nvPr/>
          </p:nvSpPr>
          <p:spPr bwMode="auto">
            <a:xfrm>
              <a:off x="3375025" y="5357812"/>
              <a:ext cx="223838" cy="222250"/>
            </a:xfrm>
            <a:prstGeom prst="rect">
              <a:avLst/>
            </a:prstGeom>
            <a:solidFill>
              <a:srgbClr val="FF99CC"/>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5" name="Rectangle 18"/>
            <p:cNvSpPr>
              <a:spLocks noChangeArrowheads="1"/>
            </p:cNvSpPr>
            <p:nvPr/>
          </p:nvSpPr>
          <p:spPr bwMode="auto">
            <a:xfrm>
              <a:off x="3375025" y="5657850"/>
              <a:ext cx="223837" cy="222250"/>
            </a:xfrm>
            <a:prstGeom prst="rect">
              <a:avLst/>
            </a:prstGeom>
            <a:solidFill>
              <a:srgbClr val="FBDD30"/>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6" name="Rectangle 26"/>
            <p:cNvSpPr>
              <a:spLocks noChangeArrowheads="1"/>
            </p:cNvSpPr>
            <p:nvPr/>
          </p:nvSpPr>
          <p:spPr bwMode="auto">
            <a:xfrm>
              <a:off x="3727450" y="5345113"/>
              <a:ext cx="11576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Application</a:t>
              </a:r>
            </a:p>
          </p:txBody>
        </p:sp>
        <p:sp>
          <p:nvSpPr>
            <p:cNvPr id="97" name="Rectangle 27"/>
            <p:cNvSpPr>
              <a:spLocks noChangeArrowheads="1"/>
            </p:cNvSpPr>
            <p:nvPr/>
          </p:nvSpPr>
          <p:spPr bwMode="auto">
            <a:xfrm>
              <a:off x="3727450" y="5645150"/>
              <a:ext cx="2031266" cy="30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Element Management</a:t>
              </a:r>
            </a:p>
          </p:txBody>
        </p:sp>
        <p:sp>
          <p:nvSpPr>
            <p:cNvPr id="98" name="Rectangle 31"/>
            <p:cNvSpPr>
              <a:spLocks noChangeArrowheads="1"/>
            </p:cNvSpPr>
            <p:nvPr/>
          </p:nvSpPr>
          <p:spPr bwMode="auto">
            <a:xfrm>
              <a:off x="3375025" y="5967413"/>
              <a:ext cx="223837" cy="222250"/>
            </a:xfrm>
            <a:prstGeom prst="rect">
              <a:avLst/>
            </a:prstGeom>
            <a:solidFill>
              <a:srgbClr val="FB7317"/>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9" name="Rectangle 32"/>
            <p:cNvSpPr>
              <a:spLocks noChangeArrowheads="1"/>
            </p:cNvSpPr>
            <p:nvPr/>
          </p:nvSpPr>
          <p:spPr bwMode="auto">
            <a:xfrm>
              <a:off x="3375025" y="6276975"/>
              <a:ext cx="222250" cy="222250"/>
            </a:xfrm>
            <a:prstGeom prst="rect">
              <a:avLst/>
            </a:prstGeom>
            <a:solidFill>
              <a:srgbClr val="3366FF"/>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0" name="Rectangle 33"/>
            <p:cNvSpPr>
              <a:spLocks noChangeArrowheads="1"/>
            </p:cNvSpPr>
            <p:nvPr/>
          </p:nvSpPr>
          <p:spPr bwMode="auto">
            <a:xfrm>
              <a:off x="3727450" y="5956300"/>
              <a:ext cx="20345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Network Management</a:t>
              </a:r>
            </a:p>
          </p:txBody>
        </p:sp>
        <p:sp>
          <p:nvSpPr>
            <p:cNvPr id="101" name="Rectangle 34"/>
            <p:cNvSpPr>
              <a:spLocks noChangeArrowheads="1"/>
            </p:cNvSpPr>
            <p:nvPr/>
          </p:nvSpPr>
          <p:spPr bwMode="auto">
            <a:xfrm>
              <a:off x="3727450" y="6264275"/>
              <a:ext cx="21723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Network Layer function</a:t>
              </a:r>
            </a:p>
          </p:txBody>
        </p:sp>
      </p:grpSp>
      <p:grpSp>
        <p:nvGrpSpPr>
          <p:cNvPr id="102" name="Group 1"/>
          <p:cNvGrpSpPr>
            <a:grpSpLocks/>
          </p:cNvGrpSpPr>
          <p:nvPr/>
        </p:nvGrpSpPr>
        <p:grpSpPr bwMode="auto">
          <a:xfrm>
            <a:off x="6293017" y="5190482"/>
            <a:ext cx="2298533" cy="1217461"/>
            <a:chOff x="6292850" y="5360988"/>
            <a:chExt cx="2298466" cy="1217414"/>
          </a:xfrm>
        </p:grpSpPr>
        <p:sp>
          <p:nvSpPr>
            <p:cNvPr id="103" name="Rectangle 102"/>
            <p:cNvSpPr/>
            <p:nvPr/>
          </p:nvSpPr>
          <p:spPr bwMode="auto">
            <a:xfrm>
              <a:off x="6292683" y="5367188"/>
              <a:ext cx="222244" cy="222241"/>
            </a:xfrm>
            <a:prstGeom prst="rect">
              <a:avLst/>
            </a:prstGeom>
            <a:solidFill>
              <a:schemeClr val="accent1">
                <a:lumMod val="75000"/>
              </a:schemeClr>
            </a:solidFill>
            <a:ln w="9525">
              <a:solidFill>
                <a:schemeClr val="tx1"/>
              </a:solidFill>
              <a:round/>
              <a:headEnd/>
              <a:tailEnd/>
            </a:ln>
          </p:spPr>
          <p:txBody>
            <a:bodyPr lIns="0" rIns="0"/>
            <a:lstStyle/>
            <a:p>
              <a:pPr algn="ctr" fontAlgn="base">
                <a:spcBef>
                  <a:spcPct val="0"/>
                </a:spcBef>
                <a:spcAft>
                  <a:spcPct val="0"/>
                </a:spcAft>
                <a:defRPr/>
              </a:pPr>
              <a:endParaRPr kumimoji="1" lang="en-US" sz="1600" dirty="0">
                <a:solidFill>
                  <a:srgbClr val="000000"/>
                </a:solidFill>
                <a:ea typeface="ＭＳ Ｐゴシック" charset="0"/>
                <a:cs typeface="Arial" pitchFamily="34" charset="0"/>
              </a:endParaRPr>
            </a:p>
          </p:txBody>
        </p:sp>
        <p:sp>
          <p:nvSpPr>
            <p:cNvPr id="104" name="Rectangle 20"/>
            <p:cNvSpPr>
              <a:spLocks noChangeArrowheads="1"/>
            </p:cNvSpPr>
            <p:nvPr/>
          </p:nvSpPr>
          <p:spPr bwMode="auto">
            <a:xfrm>
              <a:off x="6292850" y="5667375"/>
              <a:ext cx="222250" cy="222250"/>
            </a:xfrm>
            <a:prstGeom prst="rect">
              <a:avLst/>
            </a:prstGeom>
            <a:pattFill prst="pct70">
              <a:fgClr>
                <a:srgbClr val="3366FF"/>
              </a:fgClr>
              <a:bgClr>
                <a:srgbClr val="FFFFFF"/>
              </a:bgClr>
            </a:patt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5" name="Rectangle 21"/>
            <p:cNvSpPr>
              <a:spLocks noChangeArrowheads="1"/>
            </p:cNvSpPr>
            <p:nvPr/>
          </p:nvSpPr>
          <p:spPr bwMode="auto">
            <a:xfrm>
              <a:off x="6292850" y="5976938"/>
              <a:ext cx="222250" cy="222250"/>
            </a:xfrm>
            <a:prstGeom prst="rect">
              <a:avLst/>
            </a:prstGeom>
            <a:pattFill prst="pct25">
              <a:fgClr>
                <a:srgbClr val="72BFC5"/>
              </a:fgClr>
              <a:bgClr>
                <a:srgbClr val="FFFFFF"/>
              </a:bgClr>
            </a:patt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6" name="Rectangle 28"/>
            <p:cNvSpPr>
              <a:spLocks noChangeArrowheads="1"/>
            </p:cNvSpPr>
            <p:nvPr/>
          </p:nvSpPr>
          <p:spPr bwMode="auto">
            <a:xfrm>
              <a:off x="6678613" y="5360988"/>
              <a:ext cx="18325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Link Layer function</a:t>
              </a:r>
            </a:p>
          </p:txBody>
        </p:sp>
        <p:sp>
          <p:nvSpPr>
            <p:cNvPr id="107" name="Rectangle 29"/>
            <p:cNvSpPr>
              <a:spLocks noChangeArrowheads="1"/>
            </p:cNvSpPr>
            <p:nvPr/>
          </p:nvSpPr>
          <p:spPr bwMode="auto">
            <a:xfrm>
              <a:off x="6678613" y="5661025"/>
              <a:ext cx="16129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Routing function</a:t>
              </a:r>
            </a:p>
          </p:txBody>
        </p:sp>
        <p:sp>
          <p:nvSpPr>
            <p:cNvPr id="108" name="Rectangle 30"/>
            <p:cNvSpPr>
              <a:spLocks noChangeArrowheads="1"/>
            </p:cNvSpPr>
            <p:nvPr/>
          </p:nvSpPr>
          <p:spPr bwMode="auto">
            <a:xfrm>
              <a:off x="6678613" y="5969000"/>
              <a:ext cx="19127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Forwarding function</a:t>
              </a:r>
            </a:p>
          </p:txBody>
        </p:sp>
        <p:sp>
          <p:nvSpPr>
            <p:cNvPr id="109" name="Rectangle 108"/>
            <p:cNvSpPr/>
            <p:nvPr/>
          </p:nvSpPr>
          <p:spPr bwMode="auto">
            <a:xfrm>
              <a:off x="6292683" y="6286314"/>
              <a:ext cx="222244" cy="222241"/>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fontAlgn="base">
                <a:spcBef>
                  <a:spcPct val="0"/>
                </a:spcBef>
                <a:spcAft>
                  <a:spcPct val="0"/>
                </a:spcAft>
                <a:defRPr/>
              </a:pPr>
              <a:endParaRPr kumimoji="1" lang="en-US" sz="1200" dirty="0">
                <a:solidFill>
                  <a:srgbClr val="000000"/>
                </a:solidFill>
                <a:ea typeface="ＭＳ Ｐゴシック" charset="-128"/>
                <a:cs typeface="Arial" pitchFamily="34" charset="0"/>
              </a:endParaRPr>
            </a:p>
          </p:txBody>
        </p:sp>
        <p:sp>
          <p:nvSpPr>
            <p:cNvPr id="110" name="Rectangle 36"/>
            <p:cNvSpPr>
              <a:spLocks noChangeArrowheads="1"/>
            </p:cNvSpPr>
            <p:nvPr/>
          </p:nvSpPr>
          <p:spPr bwMode="auto">
            <a:xfrm>
              <a:off x="6678613" y="6270625"/>
              <a:ext cx="10807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Data Store</a:t>
              </a:r>
            </a:p>
          </p:txBody>
        </p:sp>
      </p:grpSp>
      <p:grpSp>
        <p:nvGrpSpPr>
          <p:cNvPr id="111" name="Group 110"/>
          <p:cNvGrpSpPr/>
          <p:nvPr/>
        </p:nvGrpSpPr>
        <p:grpSpPr>
          <a:xfrm>
            <a:off x="714375" y="1124744"/>
            <a:ext cx="2030413" cy="1317589"/>
            <a:chOff x="714375" y="1492250"/>
            <a:chExt cx="2030413" cy="1317589"/>
          </a:xfrm>
        </p:grpSpPr>
        <p:sp>
          <p:nvSpPr>
            <p:cNvPr id="112" name="Content Placeholder 2"/>
            <p:cNvSpPr txBox="1">
              <a:spLocks/>
            </p:cNvSpPr>
            <p:nvPr/>
          </p:nvSpPr>
          <p:spPr bwMode="auto">
            <a:xfrm>
              <a:off x="714375" y="2306602"/>
              <a:ext cx="2030413" cy="50323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Aft>
                  <a:spcPct val="0"/>
                </a:spcAft>
                <a:buFont typeface="Wingdings" pitchFamily="2" charset="2"/>
                <a:buNone/>
                <a:defRPr/>
              </a:pPr>
              <a:r>
                <a:rPr kumimoji="1" lang="en-US" sz="2000" dirty="0">
                  <a:solidFill>
                    <a:srgbClr val="000000"/>
                  </a:solidFill>
                  <a:latin typeface="Arial" pitchFamily="34" charset="0"/>
                  <a:ea typeface="Osaka"/>
                  <a:cs typeface="Arial" pitchFamily="34" charset="0"/>
                </a:rPr>
                <a:t>Physical Node</a:t>
              </a:r>
            </a:p>
          </p:txBody>
        </p:sp>
        <p:sp>
          <p:nvSpPr>
            <p:cNvPr id="113" name="Cube 6"/>
            <p:cNvSpPr>
              <a:spLocks noChangeArrowheads="1"/>
            </p:cNvSpPr>
            <p:nvPr/>
          </p:nvSpPr>
          <p:spPr bwMode="auto">
            <a:xfrm>
              <a:off x="1163655" y="1492250"/>
              <a:ext cx="1133508" cy="715991"/>
            </a:xfrm>
            <a:prstGeom prst="cube">
              <a:avLst>
                <a:gd name="adj" fmla="val 25000"/>
              </a:avLst>
            </a:prstGeom>
            <a:solidFill>
              <a:srgbClr val="CCFF66"/>
            </a:solidFill>
            <a:ln w="9525">
              <a:solidFill>
                <a:schemeClr val="tx1"/>
              </a:solidFill>
              <a:round/>
              <a:headEnd/>
              <a:tailEnd/>
            </a:ln>
          </p:spPr>
          <p:txBody>
            <a:bodyPr/>
            <a:lstStyle/>
            <a:p>
              <a:pPr fontAlgn="base">
                <a:spcBef>
                  <a:spcPct val="0"/>
                </a:spcBef>
                <a:spcAft>
                  <a:spcPct val="0"/>
                </a:spcAft>
              </a:pPr>
              <a:endParaRPr kumimoji="1" lang="en-US" sz="2400" dirty="0">
                <a:solidFill>
                  <a:srgbClr val="000000"/>
                </a:solidFill>
                <a:ea typeface="ＭＳ Ｐゴシック" pitchFamily="34" charset="-128"/>
                <a:cs typeface="Arial" pitchFamily="34" charset="0"/>
              </a:endParaRPr>
            </a:p>
          </p:txBody>
        </p:sp>
      </p:grpSp>
      <p:sp>
        <p:nvSpPr>
          <p:cNvPr id="114" name="AutoShape 10"/>
          <p:cNvSpPr>
            <a:spLocks noChangeArrowheads="1"/>
          </p:cNvSpPr>
          <p:nvPr/>
        </p:nvSpPr>
        <p:spPr bwMode="auto">
          <a:xfrm rot="5400000" flipH="1">
            <a:off x="3679852" y="3110776"/>
            <a:ext cx="244355" cy="1519083"/>
          </a:xfrm>
          <a:prstGeom prst="can">
            <a:avLst>
              <a:gd name="adj" fmla="val 45228"/>
            </a:avLst>
          </a:prstGeom>
          <a:solidFill>
            <a:srgbClr val="FF99CC"/>
          </a:solidFill>
          <a:ln w="9525">
            <a:solidFill>
              <a:srgbClr val="000000"/>
            </a:solidFill>
            <a:round/>
            <a:headEnd/>
            <a:tailEnd/>
          </a:ln>
        </p:spPr>
        <p:txBody>
          <a:bodyP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15" name="Rectangle 114"/>
          <p:cNvSpPr/>
          <p:nvPr/>
        </p:nvSpPr>
        <p:spPr>
          <a:xfrm>
            <a:off x="2590800" y="4074458"/>
            <a:ext cx="2422458" cy="707886"/>
          </a:xfrm>
          <a:prstGeom prst="rect">
            <a:avLst/>
          </a:prstGeom>
        </p:spPr>
        <p:txBody>
          <a:bodyPr wrap="none">
            <a:spAutoFit/>
          </a:bodyPr>
          <a:lstStyle/>
          <a:p>
            <a:pPr algn="ctr" defTabSz="457200" fontAlgn="base">
              <a:spcBef>
                <a:spcPct val="20000"/>
              </a:spcBef>
              <a:spcAft>
                <a:spcPct val="0"/>
              </a:spcAft>
              <a:buFont typeface="Arial" pitchFamily="34" charset="0"/>
              <a:buNone/>
            </a:pPr>
            <a:r>
              <a:rPr kumimoji="1" lang="en-US" sz="2000" dirty="0">
                <a:solidFill>
                  <a:srgbClr val="000000"/>
                </a:solidFill>
                <a:latin typeface="Arial" pitchFamily="34" charset="0"/>
                <a:cs typeface="Arial" pitchFamily="34" charset="0"/>
              </a:rPr>
              <a:t>Physical, Logical, &amp;</a:t>
            </a:r>
            <a:br>
              <a:rPr kumimoji="1" lang="en-US" sz="2000" dirty="0">
                <a:solidFill>
                  <a:srgbClr val="000000"/>
                </a:solidFill>
                <a:latin typeface="Arial" pitchFamily="34" charset="0"/>
                <a:cs typeface="Arial" pitchFamily="34" charset="0"/>
              </a:rPr>
            </a:br>
            <a:r>
              <a:rPr kumimoji="1" lang="en-US" sz="2000" dirty="0">
                <a:solidFill>
                  <a:srgbClr val="000000"/>
                </a:solidFill>
                <a:latin typeface="Arial" pitchFamily="34" charset="0"/>
                <a:cs typeface="Arial" pitchFamily="34" charset="0"/>
              </a:rPr>
              <a:t>Service Connectors</a:t>
            </a:r>
          </a:p>
        </p:txBody>
      </p:sp>
      <p:grpSp>
        <p:nvGrpSpPr>
          <p:cNvPr id="116" name="Group 115"/>
          <p:cNvGrpSpPr/>
          <p:nvPr/>
        </p:nvGrpSpPr>
        <p:grpSpPr>
          <a:xfrm>
            <a:off x="863645" y="2891244"/>
            <a:ext cx="1856597" cy="519500"/>
            <a:chOff x="863645" y="3214300"/>
            <a:chExt cx="1856597" cy="519500"/>
          </a:xfrm>
        </p:grpSpPr>
        <p:cxnSp>
          <p:nvCxnSpPr>
            <p:cNvPr id="117" name="Straight Connector 116"/>
            <p:cNvCxnSpPr/>
            <p:nvPr/>
          </p:nvCxnSpPr>
          <p:spPr bwMode="auto">
            <a:xfrm>
              <a:off x="1032369" y="3214300"/>
              <a:ext cx="1519149" cy="0"/>
            </a:xfrm>
            <a:prstGeom prst="line">
              <a:avLst/>
            </a:prstGeom>
            <a:solidFill>
              <a:schemeClr val="accent1"/>
            </a:solidFill>
            <a:ln w="38100" cap="flat" cmpd="sng" algn="ctr">
              <a:solidFill>
                <a:srgbClr val="4F81BD"/>
              </a:solidFill>
              <a:prstDash val="solid"/>
              <a:round/>
              <a:headEnd type="none" w="med" len="med"/>
              <a:tailEnd type="none" w="med" len="med"/>
            </a:ln>
            <a:effectLst/>
          </p:spPr>
        </p:cxnSp>
        <p:sp>
          <p:nvSpPr>
            <p:cNvPr id="118" name="TextBox 117"/>
            <p:cNvSpPr txBox="1"/>
            <p:nvPr/>
          </p:nvSpPr>
          <p:spPr>
            <a:xfrm>
              <a:off x="863645" y="3272135"/>
              <a:ext cx="1856597" cy="461665"/>
            </a:xfrm>
            <a:prstGeom prst="rect">
              <a:avLst/>
            </a:prstGeom>
            <a:noFill/>
          </p:spPr>
          <p:txBody>
            <a:bodyPr wrap="none" rtlCol="0">
              <a:spAutoFit/>
            </a:bodyPr>
            <a:lstStyle/>
            <a:p>
              <a:pPr algn="ctr"/>
              <a:r>
                <a:rPr lang="en-US" sz="1200" b="1" dirty="0"/>
                <a:t>Physical or </a:t>
              </a:r>
            </a:p>
            <a:p>
              <a:pPr algn="ctr"/>
              <a:r>
                <a:rPr lang="en-US" sz="1200" b="1" dirty="0"/>
                <a:t>Functional Connection</a:t>
              </a:r>
            </a:p>
          </p:txBody>
        </p:sp>
      </p:grpSp>
      <p:grpSp>
        <p:nvGrpSpPr>
          <p:cNvPr id="119" name="Group 118"/>
          <p:cNvGrpSpPr/>
          <p:nvPr/>
        </p:nvGrpSpPr>
        <p:grpSpPr>
          <a:xfrm>
            <a:off x="3152233" y="2891244"/>
            <a:ext cx="1569660" cy="519500"/>
            <a:chOff x="3042488" y="3214300"/>
            <a:chExt cx="1569660" cy="519500"/>
          </a:xfrm>
        </p:grpSpPr>
        <p:cxnSp>
          <p:nvCxnSpPr>
            <p:cNvPr id="120" name="Straight Connector 119"/>
            <p:cNvCxnSpPr/>
            <p:nvPr/>
          </p:nvCxnSpPr>
          <p:spPr bwMode="auto">
            <a:xfrm>
              <a:off x="3067744" y="3214300"/>
              <a:ext cx="1519149" cy="0"/>
            </a:xfrm>
            <a:prstGeom prst="line">
              <a:avLst/>
            </a:prstGeom>
            <a:solidFill>
              <a:schemeClr val="accent1"/>
            </a:solidFill>
            <a:ln w="38100" cap="flat" cmpd="sng" algn="ctr">
              <a:solidFill>
                <a:srgbClr val="4F81BD"/>
              </a:solidFill>
              <a:prstDash val="dash"/>
              <a:round/>
              <a:headEnd type="none" w="med" len="med"/>
              <a:tailEnd type="none" w="med" len="med"/>
            </a:ln>
            <a:effectLst/>
          </p:spPr>
        </p:cxnSp>
        <p:sp>
          <p:nvSpPr>
            <p:cNvPr id="121" name="TextBox 120"/>
            <p:cNvSpPr txBox="1"/>
            <p:nvPr/>
          </p:nvSpPr>
          <p:spPr>
            <a:xfrm>
              <a:off x="3042488" y="3272135"/>
              <a:ext cx="1569660" cy="461665"/>
            </a:xfrm>
            <a:prstGeom prst="rect">
              <a:avLst/>
            </a:prstGeom>
            <a:noFill/>
          </p:spPr>
          <p:txBody>
            <a:bodyPr wrap="none" rtlCol="0">
              <a:spAutoFit/>
            </a:bodyPr>
            <a:lstStyle/>
            <a:p>
              <a:pPr algn="ctr"/>
              <a:r>
                <a:rPr lang="en-US" sz="1200" b="1" dirty="0"/>
                <a:t>Logical Link </a:t>
              </a:r>
            </a:p>
            <a:p>
              <a:pPr algn="ctr"/>
              <a:r>
                <a:rPr lang="en-US" sz="1200" b="1" dirty="0"/>
                <a:t>between Elements </a:t>
              </a:r>
            </a:p>
          </p:txBody>
        </p:sp>
      </p:grpSp>
      <p:grpSp>
        <p:nvGrpSpPr>
          <p:cNvPr id="122" name="Group 121"/>
          <p:cNvGrpSpPr/>
          <p:nvPr/>
        </p:nvGrpSpPr>
        <p:grpSpPr>
          <a:xfrm>
            <a:off x="6514606" y="1156494"/>
            <a:ext cx="2133662" cy="1382737"/>
            <a:chOff x="6514606" y="1524000"/>
            <a:chExt cx="2133662" cy="1382737"/>
          </a:xfrm>
        </p:grpSpPr>
        <p:sp>
          <p:nvSpPr>
            <p:cNvPr id="123" name="Content Placeholder 2"/>
            <p:cNvSpPr txBox="1">
              <a:spLocks/>
            </p:cNvSpPr>
            <p:nvPr/>
          </p:nvSpPr>
          <p:spPr bwMode="auto">
            <a:xfrm>
              <a:off x="6514606" y="2286000"/>
              <a:ext cx="2133662" cy="6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pPr>
              <a:r>
                <a:rPr lang="en-US" sz="2000" dirty="0">
                  <a:solidFill>
                    <a:srgbClr val="000000"/>
                  </a:solidFill>
                  <a:ea typeface="Osaka"/>
                  <a:cs typeface="Arial" pitchFamily="34" charset="0"/>
                </a:rPr>
                <a:t>Organizational Domain</a:t>
              </a:r>
            </a:p>
          </p:txBody>
        </p:sp>
        <p:sp>
          <p:nvSpPr>
            <p:cNvPr id="124" name="Rounded Rectangle 123"/>
            <p:cNvSpPr/>
            <p:nvPr/>
          </p:nvSpPr>
          <p:spPr bwMode="auto">
            <a:xfrm>
              <a:off x="7014134" y="1524000"/>
              <a:ext cx="1134606" cy="627093"/>
            </a:xfrm>
            <a:prstGeom prst="roundRect">
              <a:avLst/>
            </a:prstGeom>
            <a:noFill/>
            <a:ln w="28575" cap="flat" cmpd="sng" algn="ctr">
              <a:solidFill>
                <a:srgbClr val="3366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grpSp>
      <p:pic>
        <p:nvPicPr>
          <p:cNvPr id="125"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7633360" y="3654428"/>
            <a:ext cx="520700" cy="382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 name="Content Placeholder 2"/>
          <p:cNvSpPr txBox="1">
            <a:spLocks/>
          </p:cNvSpPr>
          <p:nvPr/>
        </p:nvSpPr>
        <p:spPr bwMode="auto">
          <a:xfrm>
            <a:off x="7329220" y="4074458"/>
            <a:ext cx="1128980" cy="415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buFont typeface="Arial" pitchFamily="34" charset="0"/>
              <a:buNone/>
            </a:pPr>
            <a:r>
              <a:rPr lang="en-US" sz="2000" dirty="0">
                <a:solidFill>
                  <a:srgbClr val="000000"/>
                </a:solidFill>
                <a:ea typeface="Osaka"/>
                <a:cs typeface="Arial" pitchFamily="34" charset="0"/>
              </a:rPr>
              <a:t>Router</a:t>
            </a:r>
          </a:p>
        </p:txBody>
      </p:sp>
      <p:sp>
        <p:nvSpPr>
          <p:cNvPr id="127" name="Rectangle 126"/>
          <p:cNvSpPr/>
          <p:nvPr/>
        </p:nvSpPr>
        <p:spPr>
          <a:xfrm>
            <a:off x="1044938" y="4074458"/>
            <a:ext cx="1369286" cy="707886"/>
          </a:xfrm>
          <a:prstGeom prst="rect">
            <a:avLst/>
          </a:prstGeom>
        </p:spPr>
        <p:txBody>
          <a:bodyPr wrap="none">
            <a:spAutoFit/>
          </a:bodyPr>
          <a:lstStyle/>
          <a:p>
            <a:pPr algn="ctr" defTabSz="457200" fontAlgn="base">
              <a:spcBef>
                <a:spcPct val="20000"/>
              </a:spcBef>
              <a:spcAft>
                <a:spcPct val="0"/>
              </a:spcAft>
            </a:pPr>
            <a:r>
              <a:rPr lang="en-US" sz="2000" dirty="0">
                <a:solidFill>
                  <a:srgbClr val="000000"/>
                </a:solidFill>
                <a:cs typeface="Arial" pitchFamily="34" charset="0"/>
              </a:rPr>
              <a:t>Functional</a:t>
            </a:r>
            <a:r>
              <a:rPr kumimoji="1" lang="en-US" sz="2000" dirty="0">
                <a:solidFill>
                  <a:srgbClr val="000000"/>
                </a:solidFill>
                <a:latin typeface="Arial" pitchFamily="34" charset="0"/>
                <a:cs typeface="Arial" pitchFamily="34" charset="0"/>
              </a:rPr>
              <a:t/>
            </a:r>
            <a:br>
              <a:rPr kumimoji="1" lang="en-US" sz="2000" dirty="0">
                <a:solidFill>
                  <a:srgbClr val="000000"/>
                </a:solidFill>
                <a:latin typeface="Arial" pitchFamily="34" charset="0"/>
                <a:cs typeface="Arial" pitchFamily="34" charset="0"/>
              </a:rPr>
            </a:br>
            <a:r>
              <a:rPr lang="en-US" sz="2000" dirty="0">
                <a:solidFill>
                  <a:srgbClr val="000000"/>
                </a:solidFill>
                <a:cs typeface="Arial" pitchFamily="34" charset="0"/>
              </a:rPr>
              <a:t>Element</a:t>
            </a:r>
          </a:p>
        </p:txBody>
      </p:sp>
      <p:grpSp>
        <p:nvGrpSpPr>
          <p:cNvPr id="128" name="Group 127"/>
          <p:cNvGrpSpPr/>
          <p:nvPr/>
        </p:nvGrpSpPr>
        <p:grpSpPr>
          <a:xfrm>
            <a:off x="5153884" y="2801144"/>
            <a:ext cx="1732269" cy="609600"/>
            <a:chOff x="4600400" y="3124200"/>
            <a:chExt cx="1732269" cy="609600"/>
          </a:xfrm>
        </p:grpSpPr>
        <p:grpSp>
          <p:nvGrpSpPr>
            <p:cNvPr id="129" name="Group 128"/>
            <p:cNvGrpSpPr/>
            <p:nvPr/>
          </p:nvGrpSpPr>
          <p:grpSpPr>
            <a:xfrm>
              <a:off x="5253328" y="3124200"/>
              <a:ext cx="426412" cy="180201"/>
              <a:chOff x="7759568" y="3124200"/>
              <a:chExt cx="426412" cy="180201"/>
            </a:xfrm>
          </p:grpSpPr>
          <p:sp>
            <p:nvSpPr>
              <p:cNvPr id="131" name="Line 8"/>
              <p:cNvSpPr>
                <a:spLocks noChangeAspect="1" noChangeShapeType="1"/>
              </p:cNvSpPr>
              <p:nvPr/>
            </p:nvSpPr>
            <p:spPr bwMode="auto">
              <a:xfrm>
                <a:off x="7759568" y="3238172"/>
                <a:ext cx="4264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cxnSp>
            <p:nvCxnSpPr>
              <p:cNvPr id="132" name="Straight Connector 131"/>
              <p:cNvCxnSpPr/>
              <p:nvPr/>
            </p:nvCxnSpPr>
            <p:spPr bwMode="auto">
              <a:xfrm>
                <a:off x="7924800"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30" name="TextBox 129"/>
            <p:cNvSpPr txBox="1"/>
            <p:nvPr/>
          </p:nvSpPr>
          <p:spPr>
            <a:xfrm>
              <a:off x="4600400" y="3272135"/>
              <a:ext cx="1732269" cy="461665"/>
            </a:xfrm>
            <a:prstGeom prst="rect">
              <a:avLst/>
            </a:prstGeom>
            <a:noFill/>
          </p:spPr>
          <p:txBody>
            <a:bodyPr wrap="none" rtlCol="0">
              <a:spAutoFit/>
            </a:bodyPr>
            <a:lstStyle/>
            <a:p>
              <a:pPr algn="ctr"/>
              <a:r>
                <a:rPr lang="en-US" sz="1200" b="1" dirty="0"/>
                <a:t>Link Layer User</a:t>
              </a:r>
            </a:p>
            <a:p>
              <a:pPr algn="ctr"/>
              <a:r>
                <a:rPr lang="en-US" sz="1200" b="1" dirty="0"/>
                <a:t>Service Access Point</a:t>
              </a:r>
            </a:p>
          </p:txBody>
        </p:sp>
      </p:grpSp>
      <p:grpSp>
        <p:nvGrpSpPr>
          <p:cNvPr id="133" name="Group 132"/>
          <p:cNvGrpSpPr/>
          <p:nvPr/>
        </p:nvGrpSpPr>
        <p:grpSpPr>
          <a:xfrm>
            <a:off x="7318144" y="2801144"/>
            <a:ext cx="1140056" cy="609600"/>
            <a:chOff x="6735445" y="3124200"/>
            <a:chExt cx="1140056" cy="609600"/>
          </a:xfrm>
        </p:grpSpPr>
        <p:grpSp>
          <p:nvGrpSpPr>
            <p:cNvPr id="134" name="Group 133"/>
            <p:cNvGrpSpPr/>
            <p:nvPr/>
          </p:nvGrpSpPr>
          <p:grpSpPr>
            <a:xfrm>
              <a:off x="7153073" y="3124200"/>
              <a:ext cx="304800" cy="180201"/>
              <a:chOff x="7848600" y="3124200"/>
              <a:chExt cx="304800" cy="180201"/>
            </a:xfrm>
          </p:grpSpPr>
          <p:cxnSp>
            <p:nvCxnSpPr>
              <p:cNvPr id="136" name="Straight Connector 135"/>
              <p:cNvCxnSpPr/>
              <p:nvPr/>
            </p:nvCxnSpPr>
            <p:spPr bwMode="auto">
              <a:xfrm>
                <a:off x="7848600" y="3238172"/>
                <a:ext cx="3048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37" name="Straight Connector 136"/>
              <p:cNvCxnSpPr/>
              <p:nvPr/>
            </p:nvCxnSpPr>
            <p:spPr bwMode="auto">
              <a:xfrm>
                <a:off x="7924800"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38" name="Straight Connector 137"/>
              <p:cNvCxnSpPr/>
              <p:nvPr/>
            </p:nvCxnSpPr>
            <p:spPr bwMode="auto">
              <a:xfrm>
                <a:off x="7980045"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35" name="TextBox 134"/>
            <p:cNvSpPr txBox="1"/>
            <p:nvPr/>
          </p:nvSpPr>
          <p:spPr>
            <a:xfrm>
              <a:off x="6735445" y="3272135"/>
              <a:ext cx="1140056" cy="461665"/>
            </a:xfrm>
            <a:prstGeom prst="rect">
              <a:avLst/>
            </a:prstGeom>
            <a:noFill/>
          </p:spPr>
          <p:txBody>
            <a:bodyPr wrap="none" rtlCol="0">
              <a:spAutoFit/>
            </a:bodyPr>
            <a:lstStyle/>
            <a:p>
              <a:pPr algn="ctr"/>
              <a:r>
                <a:rPr lang="en-US" sz="1200" b="1" dirty="0"/>
                <a:t> Peering</a:t>
              </a:r>
            </a:p>
            <a:p>
              <a:pPr algn="ctr"/>
              <a:r>
                <a:rPr lang="en-US" sz="1200" b="1" dirty="0"/>
                <a:t>Arrangement</a:t>
              </a:r>
            </a:p>
          </p:txBody>
        </p:sp>
      </p:grpSp>
      <p:grpSp>
        <p:nvGrpSpPr>
          <p:cNvPr id="143" name="Group 142"/>
          <p:cNvGrpSpPr/>
          <p:nvPr/>
        </p:nvGrpSpPr>
        <p:grpSpPr>
          <a:xfrm>
            <a:off x="2590800" y="2415414"/>
            <a:ext cx="2531704" cy="533665"/>
            <a:chOff x="2590800" y="2415414"/>
            <a:chExt cx="2531704" cy="533665"/>
          </a:xfrm>
        </p:grpSpPr>
        <p:sp>
          <p:nvSpPr>
            <p:cNvPr id="139" name="Oval 138"/>
            <p:cNvSpPr/>
            <p:nvPr/>
          </p:nvSpPr>
          <p:spPr>
            <a:xfrm>
              <a:off x="4624638" y="280507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Rectangle 139"/>
            <p:cNvSpPr/>
            <p:nvPr/>
          </p:nvSpPr>
          <p:spPr bwMode="auto">
            <a:xfrm>
              <a:off x="3785553" y="265280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DATA</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1" name="TextBox 140"/>
            <p:cNvSpPr txBox="1"/>
            <p:nvPr/>
          </p:nvSpPr>
          <p:spPr>
            <a:xfrm>
              <a:off x="4367169" y="2415414"/>
              <a:ext cx="755335" cy="461665"/>
            </a:xfrm>
            <a:prstGeom prst="rect">
              <a:avLst/>
            </a:prstGeom>
            <a:noFill/>
          </p:spPr>
          <p:txBody>
            <a:bodyPr wrap="none" rtlCol="0">
              <a:spAutoFit/>
            </a:bodyPr>
            <a:lstStyle/>
            <a:p>
              <a:r>
                <a:rPr lang="en-GB" sz="1200" b="0" i="1" dirty="0">
                  <a:latin typeface="Arial" panose="020B0604020202020204" pitchFamily="34" charset="0"/>
                  <a:cs typeface="Arial" panose="020B0604020202020204" pitchFamily="34" charset="0"/>
                </a:rPr>
                <a:t>Service</a:t>
              </a:r>
              <a:br>
                <a:rPr lang="en-GB" sz="1200" b="0" i="1" dirty="0">
                  <a:latin typeface="Arial" panose="020B0604020202020204" pitchFamily="34" charset="0"/>
                  <a:cs typeface="Arial" panose="020B0604020202020204" pitchFamily="34" charset="0"/>
                </a:rPr>
              </a:br>
              <a:r>
                <a:rPr lang="en-GB" sz="1200" b="0" i="1" dirty="0">
                  <a:latin typeface="Arial" panose="020B0604020202020204" pitchFamily="34" charset="0"/>
                  <a:cs typeface="Arial" panose="020B0604020202020204" pitchFamily="34" charset="0"/>
                </a:rPr>
                <a:t>Provider</a:t>
              </a:r>
            </a:p>
          </p:txBody>
        </p:sp>
        <p:sp>
          <p:nvSpPr>
            <p:cNvPr id="142" name="TextBox 141"/>
            <p:cNvSpPr txBox="1"/>
            <p:nvPr/>
          </p:nvSpPr>
          <p:spPr>
            <a:xfrm>
              <a:off x="2590800" y="2429579"/>
              <a:ext cx="891591" cy="461665"/>
            </a:xfrm>
            <a:prstGeom prst="rect">
              <a:avLst/>
            </a:prstGeom>
            <a:noFill/>
          </p:spPr>
          <p:txBody>
            <a:bodyPr wrap="none" rtlCol="0">
              <a:spAutoFit/>
            </a:bodyPr>
            <a:lstStyle/>
            <a:p>
              <a:pPr algn="r"/>
              <a:r>
                <a:rPr lang="en-GB" sz="1200" b="0" i="1" dirty="0">
                  <a:latin typeface="Arial" panose="020B0604020202020204" pitchFamily="34" charset="0"/>
                  <a:cs typeface="Arial" panose="020B0604020202020204" pitchFamily="34" charset="0"/>
                </a:rPr>
                <a:t>Service</a:t>
              </a:r>
              <a:br>
                <a:rPr lang="en-GB" sz="1200" b="0" i="1" dirty="0">
                  <a:latin typeface="Arial" panose="020B0604020202020204" pitchFamily="34" charset="0"/>
                  <a:cs typeface="Arial" panose="020B0604020202020204" pitchFamily="34" charset="0"/>
                </a:rPr>
              </a:br>
              <a:r>
                <a:rPr lang="en-GB" sz="1200" b="0" i="1" dirty="0">
                  <a:latin typeface="Arial" panose="020B0604020202020204" pitchFamily="34" charset="0"/>
                  <a:cs typeface="Arial" panose="020B0604020202020204" pitchFamily="34" charset="0"/>
                </a:rPr>
                <a:t>Consumer</a:t>
              </a:r>
            </a:p>
          </p:txBody>
        </p:sp>
      </p:grpSp>
      <p:sp>
        <p:nvSpPr>
          <p:cNvPr id="144" name="Rounded Rectangle 143"/>
          <p:cNvSpPr/>
          <p:nvPr/>
        </p:nvSpPr>
        <p:spPr bwMode="auto">
          <a:xfrm>
            <a:off x="3152233" y="4782344"/>
            <a:ext cx="5496035" cy="1619249"/>
          </a:xfrm>
          <a:prstGeom prst="roundRect">
            <a:avLst/>
          </a:pr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a:ln>
                  <a:noFill/>
                </a:ln>
                <a:solidFill>
                  <a:srgbClr val="FF0000"/>
                </a:solidFill>
                <a:effectLst/>
                <a:latin typeface="Arial" panose="020B0604020202020204" pitchFamily="34" charset="0"/>
                <a:cs typeface="Arial" panose="020B0604020202020204" pitchFamily="34" charset="0"/>
              </a:rPr>
              <a:t>As all Functions</a:t>
            </a:r>
            <a:r>
              <a:rPr kumimoji="0" lang="en-GB" sz="1200" b="1" i="1" u="none" strike="noStrike" cap="none" normalizeH="0" dirty="0">
                <a:ln>
                  <a:noFill/>
                </a:ln>
                <a:solidFill>
                  <a:srgbClr val="FF0000"/>
                </a:solidFill>
                <a:effectLst/>
                <a:latin typeface="Arial" panose="020B0604020202020204" pitchFamily="34" charset="0"/>
                <a:cs typeface="Arial" panose="020B0604020202020204" pitchFamily="34" charset="0"/>
              </a:rPr>
              <a:t> are Application Layer – overload by Functional Group</a:t>
            </a:r>
            <a:endParaRPr kumimoji="0" lang="en-GB" sz="1200" b="1" i="1"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329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anim calcmode="lin" valueType="num">
                                      <p:cBhvr>
                                        <p:cTn id="7" dur="500" fill="hold"/>
                                        <p:tgtEl>
                                          <p:spTgt spid="143"/>
                                        </p:tgtEl>
                                        <p:attrNameLst>
                                          <p:attrName>ppt_w</p:attrName>
                                        </p:attrNameLst>
                                      </p:cBhvr>
                                      <p:tavLst>
                                        <p:tav tm="0">
                                          <p:val>
                                            <p:fltVal val="0"/>
                                          </p:val>
                                        </p:tav>
                                        <p:tav tm="100000">
                                          <p:val>
                                            <p:strVal val="#ppt_w"/>
                                          </p:val>
                                        </p:tav>
                                      </p:tavLst>
                                    </p:anim>
                                    <p:anim calcmode="lin" valueType="num">
                                      <p:cBhvr>
                                        <p:cTn id="8" dur="500" fill="hold"/>
                                        <p:tgtEl>
                                          <p:spTgt spid="143"/>
                                        </p:tgtEl>
                                        <p:attrNameLst>
                                          <p:attrName>ppt_h</p:attrName>
                                        </p:attrNameLst>
                                      </p:cBhvr>
                                      <p:tavLst>
                                        <p:tav tm="0">
                                          <p:val>
                                            <p:fltVal val="0"/>
                                          </p:val>
                                        </p:tav>
                                        <p:tav tm="100000">
                                          <p:val>
                                            <p:strVal val="#ppt_h"/>
                                          </p:val>
                                        </p:tav>
                                      </p:tavLst>
                                    </p:anim>
                                    <p:animEffect transition="in" filter="fade">
                                      <p:cBhvr>
                                        <p:cTn id="9" dur="500"/>
                                        <p:tgtEl>
                                          <p:spTgt spid="14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4"/>
                                        </p:tgtEl>
                                        <p:attrNameLst>
                                          <p:attrName>style.visibility</p:attrName>
                                        </p:attrNameLst>
                                      </p:cBhvr>
                                      <p:to>
                                        <p:strVal val="visible"/>
                                      </p:to>
                                    </p:set>
                                    <p:anim calcmode="lin" valueType="num">
                                      <p:cBhvr>
                                        <p:cTn id="14" dur="500" fill="hold"/>
                                        <p:tgtEl>
                                          <p:spTgt spid="144"/>
                                        </p:tgtEl>
                                        <p:attrNameLst>
                                          <p:attrName>ppt_w</p:attrName>
                                        </p:attrNameLst>
                                      </p:cBhvr>
                                      <p:tavLst>
                                        <p:tav tm="0">
                                          <p:val>
                                            <p:fltVal val="0"/>
                                          </p:val>
                                        </p:tav>
                                        <p:tav tm="100000">
                                          <p:val>
                                            <p:strVal val="#ppt_w"/>
                                          </p:val>
                                        </p:tav>
                                      </p:tavLst>
                                    </p:anim>
                                    <p:anim calcmode="lin" valueType="num">
                                      <p:cBhvr>
                                        <p:cTn id="15" dur="500" fill="hold"/>
                                        <p:tgtEl>
                                          <p:spTgt spid="144"/>
                                        </p:tgtEl>
                                        <p:attrNameLst>
                                          <p:attrName>ppt_h</p:attrName>
                                        </p:attrNameLst>
                                      </p:cBhvr>
                                      <p:tavLst>
                                        <p:tav tm="0">
                                          <p:val>
                                            <p:fltVal val="0"/>
                                          </p:val>
                                        </p:tav>
                                        <p:tav tm="100000">
                                          <p:val>
                                            <p:strVal val="#ppt_h"/>
                                          </p:val>
                                        </p:tav>
                                      </p:tavLst>
                                    </p:anim>
                                    <p:animEffect transition="in" filter="fade">
                                      <p:cBhvr>
                                        <p:cTn id="16"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Notes on Deployment Diagrams</a:t>
            </a:r>
            <a:endParaRPr lang="en-GB" dirty="0"/>
          </a:p>
        </p:txBody>
      </p:sp>
      <p:sp>
        <p:nvSpPr>
          <p:cNvPr id="3" name="Content Placeholder 2"/>
          <p:cNvSpPr>
            <a:spLocks noGrp="1"/>
          </p:cNvSpPr>
          <p:nvPr>
            <p:ph idx="1"/>
          </p:nvPr>
        </p:nvSpPr>
        <p:spPr/>
        <p:txBody>
          <a:bodyPr/>
          <a:lstStyle/>
          <a:p>
            <a:r>
              <a:rPr lang="en-GB" dirty="0" smtClean="0"/>
              <a:t>Representative Examples showing distribution of Level 2 MOIMS functions and hence the interfaces exposed at interoperability boundaries.  In reality as drop to Level 2 complexity increases, cannot cover all options or represent everything in one diagram.</a:t>
            </a:r>
          </a:p>
          <a:p>
            <a:r>
              <a:rPr lang="en-GB" dirty="0" smtClean="0"/>
              <a:t>Examples should demonstrate:</a:t>
            </a:r>
          </a:p>
          <a:p>
            <a:pPr lvl="1"/>
            <a:r>
              <a:rPr lang="en-GB" dirty="0" smtClean="0"/>
              <a:t>Coverage of Mission Types</a:t>
            </a:r>
          </a:p>
          <a:p>
            <a:pPr lvl="1"/>
            <a:r>
              <a:rPr lang="en-GB" dirty="0" smtClean="0"/>
              <a:t>Coverage of Functions</a:t>
            </a:r>
          </a:p>
          <a:p>
            <a:pPr lvl="1"/>
            <a:r>
              <a:rPr lang="en-GB" dirty="0" smtClean="0"/>
              <a:t>Coverage of identified Physical Nodes</a:t>
            </a:r>
          </a:p>
          <a:p>
            <a:pPr lvl="1"/>
            <a:r>
              <a:rPr lang="en-GB" i="1" dirty="0" smtClean="0"/>
              <a:t>But can’t cover all the cells in the cube that creates</a:t>
            </a:r>
          </a:p>
          <a:p>
            <a:r>
              <a:rPr lang="en-GB" dirty="0" smtClean="0"/>
              <a:t>Functional Interfaces within a Node are omitted for clarity</a:t>
            </a:r>
          </a:p>
          <a:p>
            <a:r>
              <a:rPr lang="en-GB" dirty="0" smtClean="0"/>
              <a:t>Terrestrial Network Interfaces are omitted for clarity</a:t>
            </a:r>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2469CB9F-B413-40A2-9CBB-8A7B276E2277}" type="datetime1">
              <a:rPr lang="en-GB" smtClean="0"/>
              <a:t>30/08/2017</a:t>
            </a:fld>
            <a:endParaRPr lang="en-GB" dirty="0"/>
          </a:p>
        </p:txBody>
      </p:sp>
    </p:spTree>
    <p:extLst>
      <p:ext uri="{BB962C8B-B14F-4D97-AF65-F5344CB8AC3E}">
        <p14:creationId xmlns:p14="http://schemas.microsoft.com/office/powerpoint/2010/main" val="38666092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Set of Deployment Diagrams</a:t>
            </a:r>
            <a:endParaRPr lang="en-GB" dirty="0"/>
          </a:p>
        </p:txBody>
      </p:sp>
      <p:sp>
        <p:nvSpPr>
          <p:cNvPr id="3" name="Content Placeholder 2"/>
          <p:cNvSpPr>
            <a:spLocks noGrp="1"/>
          </p:cNvSpPr>
          <p:nvPr>
            <p:ph idx="1"/>
          </p:nvPr>
        </p:nvSpPr>
        <p:spPr/>
        <p:txBody>
          <a:bodyPr/>
          <a:lstStyle/>
          <a:p>
            <a:r>
              <a:rPr lang="en-GB" sz="1600" dirty="0" smtClean="0"/>
              <a:t>Simple Communications Satellite</a:t>
            </a:r>
          </a:p>
          <a:p>
            <a:pPr marL="355600" indent="0">
              <a:buNone/>
            </a:pPr>
            <a:r>
              <a:rPr lang="en-GB" sz="1000" dirty="0" smtClean="0"/>
              <a:t>ABA: Spacecraft, ESLT, MOC and SMC (ignore NOC)</a:t>
            </a:r>
            <a:br>
              <a:rPr lang="en-GB" sz="1000" dirty="0" smtClean="0"/>
            </a:br>
            <a:r>
              <a:rPr lang="en-GB" sz="1000" dirty="0" smtClean="0"/>
              <a:t>On-board Functions: Basic M&amp;C; On-board Procedures; On-board Scheduler</a:t>
            </a:r>
            <a:r>
              <a:rPr lang="en-GB" sz="1000" dirty="0"/>
              <a:t/>
            </a:r>
            <a:br>
              <a:rPr lang="en-GB" sz="1000" dirty="0"/>
            </a:br>
            <a:r>
              <a:rPr lang="en-GB" sz="1000" dirty="0" smtClean="0"/>
              <a:t>Tracking done by Dedicated ESLT</a:t>
            </a:r>
            <a:br>
              <a:rPr lang="en-GB" sz="1000" dirty="0" smtClean="0"/>
            </a:br>
            <a:r>
              <a:rPr lang="en-GB" sz="1000" dirty="0" smtClean="0"/>
              <a:t>S/C DB, OBSW and OBCPs from S/C Manufacturer, also supporting performance monitoring and fault diagnosis</a:t>
            </a:r>
            <a:br>
              <a:rPr lang="en-GB" sz="1000" dirty="0" smtClean="0"/>
            </a:br>
            <a:r>
              <a:rPr lang="en-GB" sz="1000" dirty="0" smtClean="0"/>
              <a:t>All other functions in MOC</a:t>
            </a:r>
          </a:p>
          <a:p>
            <a:r>
              <a:rPr lang="en-GB" sz="1600" dirty="0" smtClean="0"/>
              <a:t>Earth Observation Mission</a:t>
            </a:r>
          </a:p>
          <a:p>
            <a:pPr marL="355600" indent="0">
              <a:buNone/>
            </a:pPr>
            <a:r>
              <a:rPr lang="en-GB" sz="1000" dirty="0" smtClean="0"/>
              <a:t>ABA: Spacecraft, ESLT, MOC, POC, DPC, DAC, </a:t>
            </a:r>
            <a:r>
              <a:rPr lang="en-GB" sz="1000" dirty="0" smtClean="0"/>
              <a:t>SCM, </a:t>
            </a:r>
            <a:r>
              <a:rPr lang="en-GB" sz="1000" dirty="0" smtClean="0"/>
              <a:t>Users, NSC</a:t>
            </a:r>
            <a:br>
              <a:rPr lang="en-GB" sz="1000" dirty="0" smtClean="0"/>
            </a:br>
            <a:r>
              <a:rPr lang="en-GB" sz="1000" dirty="0" smtClean="0"/>
              <a:t>On-board Functions: Basic M&amp;C; OBCPs; On-board Plan Execution; On-board GPS; On-board Event Detection and </a:t>
            </a:r>
            <a:r>
              <a:rPr lang="en-GB" sz="1000" dirty="0" err="1" smtClean="0"/>
              <a:t>Replanning</a:t>
            </a:r>
            <a:r>
              <a:rPr lang="en-GB" sz="1000" dirty="0"/>
              <a:t/>
            </a:r>
            <a:br>
              <a:rPr lang="en-GB" sz="1000" dirty="0"/>
            </a:br>
            <a:r>
              <a:rPr lang="en-GB" sz="1000" dirty="0" smtClean="0"/>
              <a:t>Direct distribution of Mission Data from S/C to DPC, which also provides accurate Tracking data to MOC</a:t>
            </a:r>
            <a:br>
              <a:rPr lang="en-GB" sz="1000" dirty="0" smtClean="0"/>
            </a:br>
            <a:r>
              <a:rPr lang="en-GB" sz="1000" dirty="0" smtClean="0"/>
              <a:t>Mission Data Products and Operations History stored in DAC</a:t>
            </a:r>
          </a:p>
          <a:p>
            <a:r>
              <a:rPr lang="en-GB" sz="1600" dirty="0" smtClean="0"/>
              <a:t>Deep Space Mission with Orbiter/Relay and Rover</a:t>
            </a:r>
          </a:p>
          <a:p>
            <a:pPr marL="355600" lvl="0" indent="0">
              <a:buNone/>
            </a:pPr>
            <a:r>
              <a:rPr lang="en-GB" sz="1000" dirty="0" smtClean="0"/>
              <a:t>SSI: Orbiter/Relay, Rover, </a:t>
            </a:r>
            <a:r>
              <a:rPr lang="en-GB" sz="1000" dirty="0"/>
              <a:t>ESLT, MOC, </a:t>
            </a:r>
            <a:r>
              <a:rPr lang="en-GB" sz="1000" dirty="0" smtClean="0"/>
              <a:t>POC [ROC], SCM</a:t>
            </a:r>
            <a:r>
              <a:rPr lang="en-GB" sz="1000" dirty="0"/>
              <a:t/>
            </a:r>
            <a:br>
              <a:rPr lang="en-GB" sz="1000" dirty="0"/>
            </a:br>
            <a:r>
              <a:rPr lang="en-GB" sz="1000" dirty="0"/>
              <a:t>On-board Functions: Basic M&amp;C; OBCPs; On-board </a:t>
            </a:r>
            <a:r>
              <a:rPr lang="en-GB" sz="1000" dirty="0" smtClean="0"/>
              <a:t>Scheduler; On-board </a:t>
            </a:r>
            <a:r>
              <a:rPr lang="en-GB" sz="1000" dirty="0" err="1" smtClean="0"/>
              <a:t>Replanning</a:t>
            </a:r>
            <a:endParaRPr lang="en-GB" sz="1000" dirty="0" smtClean="0"/>
          </a:p>
          <a:p>
            <a:r>
              <a:rPr lang="en-GB" sz="1600" dirty="0" smtClean="0"/>
              <a:t>Constellation</a:t>
            </a:r>
          </a:p>
          <a:p>
            <a:pPr marL="355600" lvl="0" indent="0">
              <a:buNone/>
            </a:pPr>
            <a:r>
              <a:rPr lang="en-GB" sz="1000" dirty="0" smtClean="0"/>
              <a:t>SSI: Multiple spacecraft with Inter-satellite links</a:t>
            </a:r>
            <a:br>
              <a:rPr lang="en-GB" sz="1000" dirty="0" smtClean="0"/>
            </a:br>
            <a:r>
              <a:rPr lang="en-GB" sz="1000" dirty="0" smtClean="0"/>
              <a:t>On-board GPS and Orbit Determination, Event Detection and Collaborative </a:t>
            </a:r>
            <a:r>
              <a:rPr lang="en-GB" sz="1000" dirty="0" err="1" smtClean="0"/>
              <a:t>Replanning</a:t>
            </a:r>
            <a:endParaRPr lang="en-GB" sz="1000" dirty="0"/>
          </a:p>
          <a:p>
            <a:r>
              <a:rPr lang="en-GB" sz="1600" dirty="0" smtClean="0"/>
              <a:t>Manned Mission (Habitats)</a:t>
            </a:r>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825CD01F-50A9-44B0-AFCA-11E61E58C425}" type="datetime1">
              <a:rPr lang="en-GB" smtClean="0"/>
              <a:t>30/08/2017</a:t>
            </a:fld>
            <a:endParaRPr lang="en-GB" dirty="0"/>
          </a:p>
        </p:txBody>
      </p:sp>
    </p:spTree>
    <p:extLst>
      <p:ext uri="{BB962C8B-B14F-4D97-AF65-F5344CB8AC3E}">
        <p14:creationId xmlns:p14="http://schemas.microsoft.com/office/powerpoint/2010/main" val="20281167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Simple ABA Mission Example</a:t>
            </a:r>
            <a:endParaRPr lang="en-GB" dirty="0"/>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1F5F6100-C1F0-445A-ABA9-AD02AC6B2CF9}" type="datetime1">
              <a:rPr lang="en-GB" smtClean="0"/>
              <a:t>30/08/2017</a:t>
            </a:fld>
            <a:endParaRPr lang="en-GB" dirty="0"/>
          </a:p>
        </p:txBody>
      </p:sp>
      <p:sp>
        <p:nvSpPr>
          <p:cNvPr id="6" name="Cube 5"/>
          <p:cNvSpPr/>
          <p:nvPr/>
        </p:nvSpPr>
        <p:spPr bwMode="auto">
          <a:xfrm>
            <a:off x="3776083" y="1340768"/>
            <a:ext cx="1368152"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Spacecraft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 name="Cube 6"/>
          <p:cNvSpPr/>
          <p:nvPr/>
        </p:nvSpPr>
        <p:spPr bwMode="auto">
          <a:xfrm>
            <a:off x="3776083" y="2924944"/>
            <a:ext cx="1368152" cy="936104"/>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ESLT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Oval 7"/>
          <p:cNvSpPr>
            <a:spLocks noChangeArrowheads="1"/>
          </p:cNvSpPr>
          <p:nvPr/>
        </p:nvSpPr>
        <p:spPr bwMode="auto">
          <a:xfrm>
            <a:off x="3849968" y="3272178"/>
            <a:ext cx="502847" cy="274171"/>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9" name="Straight Connector 8"/>
          <p:cNvCxnSpPr>
            <a:stCxn id="6" idx="3"/>
            <a:endCxn id="7" idx="1"/>
          </p:cNvCxnSpPr>
          <p:nvPr/>
        </p:nvCxnSpPr>
        <p:spPr bwMode="auto">
          <a:xfrm>
            <a:off x="4392675" y="2276872"/>
            <a:ext cx="0" cy="783039"/>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 name="Oval 8"/>
          <p:cNvSpPr>
            <a:spLocks noChangeArrowheads="1"/>
          </p:cNvSpPr>
          <p:nvPr/>
        </p:nvSpPr>
        <p:spPr bwMode="auto">
          <a:xfrm>
            <a:off x="4437945" y="1870032"/>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8"/>
          <p:cNvSpPr>
            <a:spLocks noChangeArrowheads="1"/>
          </p:cNvSpPr>
          <p:nvPr/>
        </p:nvSpPr>
        <p:spPr bwMode="auto">
          <a:xfrm>
            <a:off x="4154547" y="1692906"/>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8"/>
          <p:cNvSpPr>
            <a:spLocks noChangeArrowheads="1"/>
          </p:cNvSpPr>
          <p:nvPr/>
        </p:nvSpPr>
        <p:spPr bwMode="auto">
          <a:xfrm>
            <a:off x="4154547" y="1870032"/>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8"/>
          <p:cNvSpPr>
            <a:spLocks noChangeArrowheads="1"/>
          </p:cNvSpPr>
          <p:nvPr/>
        </p:nvSpPr>
        <p:spPr bwMode="auto">
          <a:xfrm>
            <a:off x="4437945" y="1692906"/>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Cube 14"/>
          <p:cNvSpPr/>
          <p:nvPr/>
        </p:nvSpPr>
        <p:spPr bwMode="auto">
          <a:xfrm>
            <a:off x="3783741" y="4437112"/>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Cube 19"/>
          <p:cNvSpPr/>
          <p:nvPr/>
        </p:nvSpPr>
        <p:spPr bwMode="auto">
          <a:xfrm>
            <a:off x="6372200" y="4437112"/>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SCM</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5" name="Oval 24"/>
          <p:cNvSpPr/>
          <p:nvPr/>
        </p:nvSpPr>
        <p:spPr bwMode="auto">
          <a:xfrm>
            <a:off x="2236511" y="5144008"/>
            <a:ext cx="108000" cy="108000"/>
          </a:xfrm>
          <a:prstGeom prst="ellipse">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cxnSp>
        <p:nvCxnSpPr>
          <p:cNvPr id="26" name="Straight Connector 56"/>
          <p:cNvCxnSpPr>
            <a:endCxn id="15" idx="4"/>
          </p:cNvCxnSpPr>
          <p:nvPr/>
        </p:nvCxnSpPr>
        <p:spPr bwMode="auto">
          <a:xfrm flipH="1">
            <a:off x="5001610" y="4972648"/>
            <a:ext cx="1370590" cy="0"/>
          </a:xfrm>
          <a:prstGeom prst="straightConnector1">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 name="Line Callout 1 (No Border) 26"/>
          <p:cNvSpPr/>
          <p:nvPr/>
        </p:nvSpPr>
        <p:spPr bwMode="auto">
          <a:xfrm>
            <a:off x="6167307" y="6021288"/>
            <a:ext cx="1257240" cy="218559"/>
          </a:xfrm>
          <a:prstGeom prst="callout1">
            <a:avLst>
              <a:gd name="adj1" fmla="val 47653"/>
              <a:gd name="adj2" fmla="val -6825"/>
              <a:gd name="adj3" fmla="val -467608"/>
              <a:gd name="adj4" fmla="val -36427"/>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Terrestrial Link/Network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32" name="Elbow Connector 31"/>
          <p:cNvCxnSpPr>
            <a:stCxn id="7" idx="3"/>
            <a:endCxn id="15" idx="1"/>
          </p:cNvCxnSpPr>
          <p:nvPr/>
        </p:nvCxnSpPr>
        <p:spPr bwMode="auto">
          <a:xfrm>
            <a:off x="4392675" y="3861048"/>
            <a:ext cx="0" cy="711031"/>
          </a:xfrm>
          <a:prstGeom prst="straightConnector1">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1" name="Oval 8"/>
          <p:cNvSpPr>
            <a:spLocks noChangeArrowheads="1"/>
          </p:cNvSpPr>
          <p:nvPr/>
        </p:nvSpPr>
        <p:spPr bwMode="auto">
          <a:xfrm>
            <a:off x="4427055" y="4824575"/>
            <a:ext cx="215904" cy="135424"/>
          </a:xfrm>
          <a:prstGeom prst="ellipse">
            <a:avLst/>
          </a:prstGeom>
          <a:solidFill>
            <a:srgbClr val="FFC00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OPS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8"/>
          <p:cNvSpPr>
            <a:spLocks noChangeArrowheads="1"/>
          </p:cNvSpPr>
          <p:nvPr/>
        </p:nvSpPr>
        <p:spPr bwMode="auto">
          <a:xfrm>
            <a:off x="4146110" y="5001701"/>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3" name="Oval 8"/>
          <p:cNvSpPr>
            <a:spLocks noChangeArrowheads="1"/>
          </p:cNvSpPr>
          <p:nvPr/>
        </p:nvSpPr>
        <p:spPr bwMode="auto">
          <a:xfrm>
            <a:off x="3862712" y="4824575"/>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4" name="Oval 8"/>
          <p:cNvSpPr>
            <a:spLocks noChangeArrowheads="1"/>
          </p:cNvSpPr>
          <p:nvPr/>
        </p:nvSpPr>
        <p:spPr bwMode="auto">
          <a:xfrm>
            <a:off x="3862712" y="5001701"/>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5" name="Oval 8"/>
          <p:cNvSpPr>
            <a:spLocks noChangeArrowheads="1"/>
          </p:cNvSpPr>
          <p:nvPr/>
        </p:nvSpPr>
        <p:spPr bwMode="auto">
          <a:xfrm>
            <a:off x="4146110" y="4824575"/>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51" name="Oval 50"/>
          <p:cNvSpPr>
            <a:spLocks noChangeArrowheads="1"/>
          </p:cNvSpPr>
          <p:nvPr/>
        </p:nvSpPr>
        <p:spPr bwMode="auto">
          <a:xfrm>
            <a:off x="6616832" y="4869160"/>
            <a:ext cx="748164" cy="377371"/>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Maintenance</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0" name="Straight Connector 9"/>
          <p:cNvCxnSpPr>
            <a:stCxn id="6" idx="3"/>
            <a:endCxn id="15" idx="1"/>
          </p:cNvCxnSpPr>
          <p:nvPr/>
        </p:nvCxnSpPr>
        <p:spPr bwMode="auto">
          <a:xfrm>
            <a:off x="4392675" y="2276872"/>
            <a:ext cx="0" cy="2295207"/>
          </a:xfrm>
          <a:prstGeom prst="line">
            <a:avLst/>
          </a:prstGeom>
          <a:noFill/>
          <a:ln w="1270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pic>
        <p:nvPicPr>
          <p:cNvPr id="28"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9191" y="3597751"/>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Line Callout 1 (No Border) 28"/>
          <p:cNvSpPr/>
          <p:nvPr/>
        </p:nvSpPr>
        <p:spPr bwMode="auto">
          <a:xfrm>
            <a:off x="2588765" y="2493824"/>
            <a:ext cx="951887" cy="218559"/>
          </a:xfrm>
          <a:prstGeom prst="callout1">
            <a:avLst>
              <a:gd name="adj1" fmla="val 47653"/>
              <a:gd name="adj2" fmla="val 103377"/>
              <a:gd name="adj3" fmla="val 12445"/>
              <a:gd name="adj4" fmla="val 1900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0" name="Line Callout 1 (No Border) 29"/>
          <p:cNvSpPr/>
          <p:nvPr/>
        </p:nvSpPr>
        <p:spPr bwMode="auto">
          <a:xfrm>
            <a:off x="2379008" y="3998004"/>
            <a:ext cx="1161644" cy="218559"/>
          </a:xfrm>
          <a:prstGeom prst="callout1">
            <a:avLst>
              <a:gd name="adj1" fmla="val 47653"/>
              <a:gd name="adj2" fmla="val 103377"/>
              <a:gd name="adj3" fmla="val 105452"/>
              <a:gd name="adj4" fmla="val 171677"/>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 Extension</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9779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Simple ABA Mission Example</a:t>
            </a:r>
            <a:endParaRPr lang="en-GB" dirty="0"/>
          </a:p>
        </p:txBody>
      </p:sp>
      <p:sp>
        <p:nvSpPr>
          <p:cNvPr id="4" name="Footer Placeholder 3"/>
          <p:cNvSpPr>
            <a:spLocks noGrp="1"/>
          </p:cNvSpPr>
          <p:nvPr>
            <p:ph type="ftr" sz="quarter" idx="10"/>
          </p:nvPr>
        </p:nvSpPr>
        <p:spPr/>
        <p:txBody>
          <a:bodyPr/>
          <a:lstStyle/>
          <a:p>
            <a:r>
              <a:rPr lang="en-GB" altLang="en-US" dirty="0" smtClean="0"/>
              <a:t>MOIMS Physical and Deployment Viewpoint for SEA Reference Architecture</a:t>
            </a:r>
            <a:endParaRPr lang="en-GB" altLang="en-US" dirty="0"/>
          </a:p>
        </p:txBody>
      </p:sp>
      <p:sp>
        <p:nvSpPr>
          <p:cNvPr id="5" name="Date Placeholder 4"/>
          <p:cNvSpPr>
            <a:spLocks noGrp="1"/>
          </p:cNvSpPr>
          <p:nvPr>
            <p:ph type="dt" sz="half" idx="2"/>
          </p:nvPr>
        </p:nvSpPr>
        <p:spPr/>
        <p:txBody>
          <a:bodyPr/>
          <a:lstStyle/>
          <a:p>
            <a:fld id="{1F5F6100-C1F0-445A-ABA9-AD02AC6B2CF9}" type="datetime1">
              <a:rPr lang="en-GB" smtClean="0"/>
              <a:t>30/08/2017</a:t>
            </a:fld>
            <a:endParaRPr lang="en-GB" dirty="0"/>
          </a:p>
        </p:txBody>
      </p:sp>
      <p:sp>
        <p:nvSpPr>
          <p:cNvPr id="28" name="Cube 27"/>
          <p:cNvSpPr/>
          <p:nvPr/>
        </p:nvSpPr>
        <p:spPr bwMode="auto">
          <a:xfrm>
            <a:off x="899592" y="1395152"/>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Spacecraft</a:t>
            </a:r>
          </a:p>
        </p:txBody>
      </p:sp>
      <p:sp>
        <p:nvSpPr>
          <p:cNvPr id="29" name="Cube 28"/>
          <p:cNvSpPr/>
          <p:nvPr/>
        </p:nvSpPr>
        <p:spPr bwMode="auto">
          <a:xfrm>
            <a:off x="2915816" y="1395152"/>
            <a:ext cx="1512168" cy="4338104"/>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schemeClr val="tx1"/>
                </a:solidFill>
                <a:latin typeface="Arial" panose="020B0604020202020204" pitchFamily="34" charset="0"/>
                <a:cs typeface="Arial" panose="020B0604020202020204" pitchFamily="34" charset="0"/>
              </a:rPr>
              <a:t>ESLT</a:t>
            </a:r>
            <a:endParaRPr lang="en-GB" sz="1200" b="0" dirty="0">
              <a:solidFill>
                <a:schemeClr val="tx1"/>
              </a:solidFill>
              <a:latin typeface="Arial" panose="020B0604020202020204" pitchFamily="34" charset="0"/>
              <a:cs typeface="Arial" panose="020B0604020202020204" pitchFamily="34" charset="0"/>
            </a:endParaRPr>
          </a:p>
        </p:txBody>
      </p:sp>
      <p:sp>
        <p:nvSpPr>
          <p:cNvPr id="30" name="Cube 29"/>
          <p:cNvSpPr/>
          <p:nvPr/>
        </p:nvSpPr>
        <p:spPr bwMode="auto">
          <a:xfrm>
            <a:off x="4932040" y="1395152"/>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schemeClr val="tx1"/>
                </a:solidFill>
                <a:latin typeface="Arial" panose="020B0604020202020204" pitchFamily="34" charset="0"/>
                <a:cs typeface="Arial" panose="020B0604020202020204" pitchFamily="34" charset="0"/>
              </a:rPr>
              <a:t>MOC</a:t>
            </a:r>
            <a:endParaRPr lang="en-GB" sz="1200" b="0" dirty="0">
              <a:solidFill>
                <a:schemeClr val="tx1"/>
              </a:solidFill>
              <a:latin typeface="Arial" panose="020B0604020202020204" pitchFamily="34" charset="0"/>
              <a:cs typeface="Arial" panose="020B0604020202020204" pitchFamily="34" charset="0"/>
            </a:endParaRPr>
          </a:p>
        </p:txBody>
      </p:sp>
      <p:sp>
        <p:nvSpPr>
          <p:cNvPr id="31" name="Cube 30"/>
          <p:cNvSpPr/>
          <p:nvPr/>
        </p:nvSpPr>
        <p:spPr bwMode="auto">
          <a:xfrm>
            <a:off x="6948264" y="1395152"/>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schemeClr val="tx1"/>
                </a:solidFill>
                <a:latin typeface="Arial" panose="020B0604020202020204" pitchFamily="34" charset="0"/>
                <a:cs typeface="Arial" panose="020B0604020202020204" pitchFamily="34" charset="0"/>
              </a:rPr>
              <a:t>S/C Manufacturer</a:t>
            </a:r>
            <a:endParaRPr lang="en-GB" sz="1200" b="0" dirty="0">
              <a:solidFill>
                <a:schemeClr val="tx1"/>
              </a:solidFill>
              <a:latin typeface="Arial" panose="020B0604020202020204" pitchFamily="34" charset="0"/>
              <a:cs typeface="Arial" panose="020B0604020202020204" pitchFamily="34" charset="0"/>
            </a:endParaRPr>
          </a:p>
        </p:txBody>
      </p:sp>
      <p:cxnSp>
        <p:nvCxnSpPr>
          <p:cNvPr id="33" name="Straight Connector 32"/>
          <p:cNvCxnSpPr/>
          <p:nvPr/>
        </p:nvCxnSpPr>
        <p:spPr bwMode="auto">
          <a:xfrm flipV="1">
            <a:off x="2195736" y="5499608"/>
            <a:ext cx="720080" cy="1"/>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4" name="Straight Connector 33"/>
          <p:cNvCxnSpPr/>
          <p:nvPr/>
        </p:nvCxnSpPr>
        <p:spPr bwMode="auto">
          <a:xfrm flipV="1">
            <a:off x="4211960" y="5445224"/>
            <a:ext cx="720080" cy="1"/>
          </a:xfrm>
          <a:prstGeom prst="line">
            <a:avLst/>
          </a:prstGeom>
          <a:noFill/>
          <a:ln w="38100" cap="flat" cmpd="sng" algn="ctr">
            <a:solidFill>
              <a:srgbClr val="0000FF"/>
            </a:solidFill>
            <a:prstDash val="sysDot"/>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5" name="Straight Connector 34"/>
          <p:cNvCxnSpPr/>
          <p:nvPr/>
        </p:nvCxnSpPr>
        <p:spPr bwMode="auto">
          <a:xfrm flipV="1">
            <a:off x="4211960" y="5558431"/>
            <a:ext cx="720080" cy="1"/>
          </a:xfrm>
          <a:prstGeom prst="line">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6" name="Straight Connector 35"/>
          <p:cNvCxnSpPr/>
          <p:nvPr/>
        </p:nvCxnSpPr>
        <p:spPr bwMode="auto">
          <a:xfrm flipV="1">
            <a:off x="6228184" y="5500601"/>
            <a:ext cx="720080" cy="1"/>
          </a:xfrm>
          <a:prstGeom prst="line">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7" name="Oval 36"/>
          <p:cNvSpPr>
            <a:spLocks noChangeArrowheads="1"/>
          </p:cNvSpPr>
          <p:nvPr/>
        </p:nvSpPr>
        <p:spPr bwMode="auto">
          <a:xfrm>
            <a:off x="7092280" y="1906473"/>
            <a:ext cx="1008000" cy="504000"/>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Maintenance</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8" name="Oval 37"/>
          <p:cNvSpPr>
            <a:spLocks noChangeArrowheads="1"/>
          </p:cNvSpPr>
          <p:nvPr/>
        </p:nvSpPr>
        <p:spPr bwMode="auto">
          <a:xfrm>
            <a:off x="3059832" y="1906473"/>
            <a:ext cx="1008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9" name="Oval 8"/>
          <p:cNvSpPr>
            <a:spLocks noChangeArrowheads="1"/>
          </p:cNvSpPr>
          <p:nvPr/>
        </p:nvSpPr>
        <p:spPr bwMode="auto">
          <a:xfrm>
            <a:off x="5069243" y="3115621"/>
            <a:ext cx="1008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40" name="Oval 8"/>
          <p:cNvSpPr>
            <a:spLocks noChangeArrowheads="1"/>
          </p:cNvSpPr>
          <p:nvPr/>
        </p:nvSpPr>
        <p:spPr bwMode="auto">
          <a:xfrm>
            <a:off x="5076176" y="2467549"/>
            <a:ext cx="1008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46" name="Oval 45"/>
          <p:cNvSpPr>
            <a:spLocks noChangeArrowheads="1"/>
          </p:cNvSpPr>
          <p:nvPr/>
        </p:nvSpPr>
        <p:spPr bwMode="auto">
          <a:xfrm>
            <a:off x="5076176" y="3799697"/>
            <a:ext cx="1008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47" name="Oval 46"/>
          <p:cNvSpPr>
            <a:spLocks noChangeArrowheads="1"/>
          </p:cNvSpPr>
          <p:nvPr/>
        </p:nvSpPr>
        <p:spPr bwMode="auto">
          <a:xfrm>
            <a:off x="5069243" y="4455176"/>
            <a:ext cx="1008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Data Storage &amp; Archiving</a:t>
            </a:r>
          </a:p>
        </p:txBody>
      </p:sp>
      <p:sp>
        <p:nvSpPr>
          <p:cNvPr id="48" name="Oval 47"/>
          <p:cNvSpPr>
            <a:spLocks noChangeArrowheads="1"/>
          </p:cNvSpPr>
          <p:nvPr/>
        </p:nvSpPr>
        <p:spPr bwMode="auto">
          <a:xfrm>
            <a:off x="5076176" y="5138851"/>
            <a:ext cx="1008000" cy="504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Operations</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sp>
        <p:nvSpPr>
          <p:cNvPr id="49" name="Oval 8"/>
          <p:cNvSpPr>
            <a:spLocks noChangeArrowheads="1"/>
          </p:cNvSpPr>
          <p:nvPr/>
        </p:nvSpPr>
        <p:spPr bwMode="auto">
          <a:xfrm>
            <a:off x="1036675" y="3115621"/>
            <a:ext cx="1008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50" name="Oval 8"/>
          <p:cNvSpPr>
            <a:spLocks noChangeArrowheads="1"/>
          </p:cNvSpPr>
          <p:nvPr/>
        </p:nvSpPr>
        <p:spPr bwMode="auto">
          <a:xfrm>
            <a:off x="1043608" y="2467549"/>
            <a:ext cx="1008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Time/</a:t>
            </a: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Pos</a:t>
            </a: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 </a:t>
            </a: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Det</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52" name="Oval 51"/>
          <p:cNvSpPr>
            <a:spLocks noChangeArrowheads="1"/>
          </p:cNvSpPr>
          <p:nvPr/>
        </p:nvSpPr>
        <p:spPr bwMode="auto">
          <a:xfrm>
            <a:off x="1043608" y="3799697"/>
            <a:ext cx="1008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M&amp;C</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OBCM</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53" name="Oval 52"/>
          <p:cNvSpPr>
            <a:spLocks noChangeArrowheads="1"/>
          </p:cNvSpPr>
          <p:nvPr/>
        </p:nvSpPr>
        <p:spPr bwMode="auto">
          <a:xfrm>
            <a:off x="1036675" y="4455176"/>
            <a:ext cx="1008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OB File Store</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55" name="Straight Connector 54"/>
          <p:cNvCxnSpPr>
            <a:stCxn id="38" idx="5"/>
            <a:endCxn id="39" idx="1"/>
          </p:cNvCxnSpPr>
          <p:nvPr/>
        </p:nvCxnSpPr>
        <p:spPr bwMode="auto">
          <a:xfrm>
            <a:off x="3920214" y="2336664"/>
            <a:ext cx="1296647" cy="852774"/>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7" name="Rectangle 56"/>
          <p:cNvSpPr/>
          <p:nvPr/>
        </p:nvSpPr>
        <p:spPr bwMode="auto">
          <a:xfrm>
            <a:off x="4475361" y="2788593"/>
            <a:ext cx="408712" cy="128685"/>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600" dirty="0" err="1">
                <a:solidFill>
                  <a:schemeClr val="bg1"/>
                </a:solidFill>
                <a:latin typeface="Arial" panose="020B0604020202020204" pitchFamily="34" charset="0"/>
                <a:cs typeface="Arial" panose="020B0604020202020204" pitchFamily="34" charset="0"/>
              </a:rPr>
              <a:t>CSS</a:t>
            </a:r>
            <a:r>
              <a:rPr lang="en-GB" sz="600" dirty="0">
                <a:solidFill>
                  <a:schemeClr val="bg1"/>
                </a:solidFill>
                <a:latin typeface="Arial" panose="020B0604020202020204" pitchFamily="34" charset="0"/>
                <a:cs typeface="Arial" panose="020B0604020202020204" pitchFamily="34" charset="0"/>
              </a:rPr>
              <a:t>-SM</a:t>
            </a:r>
            <a:endParaRPr kumimoji="0" lang="en-GB" sz="6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9" name="Straight Connector 58"/>
          <p:cNvCxnSpPr>
            <a:endCxn id="46" idx="1"/>
          </p:cNvCxnSpPr>
          <p:nvPr/>
        </p:nvCxnSpPr>
        <p:spPr bwMode="auto">
          <a:xfrm>
            <a:off x="3922968" y="2336664"/>
            <a:ext cx="1300826" cy="1536842"/>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0" name="Straight Connector 59"/>
          <p:cNvCxnSpPr>
            <a:endCxn id="40" idx="1"/>
          </p:cNvCxnSpPr>
          <p:nvPr/>
        </p:nvCxnSpPr>
        <p:spPr bwMode="auto">
          <a:xfrm>
            <a:off x="3922968" y="2336664"/>
            <a:ext cx="1300826" cy="204694"/>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6" name="Oval 55"/>
          <p:cNvSpPr/>
          <p:nvPr/>
        </p:nvSpPr>
        <p:spPr>
          <a:xfrm>
            <a:off x="3868968" y="2278342"/>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bwMode="auto">
          <a:xfrm>
            <a:off x="4340278" y="2420888"/>
            <a:ext cx="408712" cy="128685"/>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a:solidFill>
                  <a:schemeClr val="bg1"/>
                </a:solidFill>
                <a:latin typeface="Arial" panose="020B0604020202020204" pitchFamily="34" charset="0"/>
                <a:cs typeface="Arial" panose="020B0604020202020204" pitchFamily="34" charset="0"/>
              </a:rPr>
              <a:t>CSS-TS</a:t>
            </a:r>
          </a:p>
        </p:txBody>
      </p:sp>
      <p:sp>
        <p:nvSpPr>
          <p:cNvPr id="64" name="Rectangle 63"/>
          <p:cNvSpPr/>
          <p:nvPr/>
        </p:nvSpPr>
        <p:spPr bwMode="auto">
          <a:xfrm>
            <a:off x="4743685" y="2420888"/>
            <a:ext cx="305240" cy="128685"/>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600" dirty="0" smtClean="0">
                <a:solidFill>
                  <a:schemeClr val="bg1"/>
                </a:solidFill>
                <a:latin typeface="Arial" panose="020B0604020202020204" pitchFamily="34" charset="0"/>
                <a:cs typeface="Arial" panose="020B0604020202020204" pitchFamily="34" charset="0"/>
              </a:rPr>
              <a:t>TRM</a:t>
            </a:r>
            <a:endParaRPr kumimoji="0" lang="en-GB" sz="6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5" name="Rectangle 64"/>
          <p:cNvSpPr/>
          <p:nvPr/>
        </p:nvSpPr>
        <p:spPr bwMode="auto">
          <a:xfrm>
            <a:off x="4527097" y="2292203"/>
            <a:ext cx="305240" cy="128685"/>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600" dirty="0" smtClean="0">
                <a:solidFill>
                  <a:schemeClr val="bg1"/>
                </a:solidFill>
                <a:latin typeface="Arial" panose="020B0604020202020204" pitchFamily="34" charset="0"/>
                <a:cs typeface="Arial" panose="020B0604020202020204" pitchFamily="34" charset="0"/>
              </a:rPr>
              <a:t>TDM</a:t>
            </a:r>
            <a:endParaRPr kumimoji="0" lang="en-GB" sz="6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8" name="Rectangle 57"/>
          <p:cNvSpPr/>
          <p:nvPr/>
        </p:nvSpPr>
        <p:spPr bwMode="auto">
          <a:xfrm>
            <a:off x="4475361" y="3105085"/>
            <a:ext cx="408712" cy="128685"/>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600" dirty="0" smtClean="0">
                <a:solidFill>
                  <a:schemeClr val="bg1"/>
                </a:solidFill>
                <a:latin typeface="Arial" panose="020B0604020202020204" pitchFamily="34" charset="0"/>
                <a:cs typeface="Arial" panose="020B0604020202020204" pitchFamily="34" charset="0"/>
              </a:rPr>
              <a:t>CSS-M&amp;C</a:t>
            </a:r>
            <a:endParaRPr kumimoji="0" lang="en-GB" sz="6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67" name="Straight Connector 66"/>
          <p:cNvCxnSpPr>
            <a:stCxn id="38" idx="6"/>
            <a:endCxn id="40" idx="0"/>
          </p:cNvCxnSpPr>
          <p:nvPr/>
        </p:nvCxnSpPr>
        <p:spPr bwMode="auto">
          <a:xfrm>
            <a:off x="4067832" y="2158473"/>
            <a:ext cx="1512344" cy="309076"/>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6" name="Oval 65"/>
          <p:cNvSpPr/>
          <p:nvPr/>
        </p:nvSpPr>
        <p:spPr>
          <a:xfrm>
            <a:off x="5526176" y="2419666"/>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bwMode="auto">
          <a:xfrm>
            <a:off x="4527097" y="2094130"/>
            <a:ext cx="305240" cy="128685"/>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600" dirty="0">
                <a:solidFill>
                  <a:schemeClr val="bg1"/>
                </a:solidFill>
                <a:latin typeface="Arial" panose="020B0604020202020204" pitchFamily="34" charset="0"/>
                <a:cs typeface="Arial" panose="020B0604020202020204" pitchFamily="34" charset="0"/>
              </a:rPr>
              <a:t>O</a:t>
            </a:r>
            <a:r>
              <a:rPr lang="en-GB" sz="600" dirty="0" smtClean="0">
                <a:solidFill>
                  <a:schemeClr val="bg1"/>
                </a:solidFill>
                <a:latin typeface="Arial" panose="020B0604020202020204" pitchFamily="34" charset="0"/>
                <a:cs typeface="Arial" panose="020B0604020202020204" pitchFamily="34" charset="0"/>
              </a:rPr>
              <a:t>DM</a:t>
            </a:r>
            <a:endParaRPr kumimoji="0" lang="en-GB" sz="6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72" name="Straight Connector 66"/>
          <p:cNvCxnSpPr>
            <a:stCxn id="50" idx="6"/>
            <a:endCxn id="40" idx="2"/>
          </p:cNvCxnSpPr>
          <p:nvPr/>
        </p:nvCxnSpPr>
        <p:spPr bwMode="auto">
          <a:xfrm>
            <a:off x="2051608" y="2719549"/>
            <a:ext cx="3024568"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5" name="Straight Connector 66"/>
          <p:cNvCxnSpPr>
            <a:stCxn id="49" idx="6"/>
            <a:endCxn id="39" idx="2"/>
          </p:cNvCxnSpPr>
          <p:nvPr/>
        </p:nvCxnSpPr>
        <p:spPr bwMode="auto">
          <a:xfrm>
            <a:off x="2044675" y="3367649"/>
            <a:ext cx="3024568"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8" name="Straight Connector 66"/>
          <p:cNvCxnSpPr>
            <a:stCxn id="52" idx="6"/>
            <a:endCxn id="46" idx="2"/>
          </p:cNvCxnSpPr>
          <p:nvPr/>
        </p:nvCxnSpPr>
        <p:spPr bwMode="auto">
          <a:xfrm>
            <a:off x="2051608" y="4051697"/>
            <a:ext cx="3024568"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1" name="Straight Connector 66"/>
          <p:cNvCxnSpPr>
            <a:stCxn id="53" idx="6"/>
            <a:endCxn id="47" idx="2"/>
          </p:cNvCxnSpPr>
          <p:nvPr/>
        </p:nvCxnSpPr>
        <p:spPr bwMode="auto">
          <a:xfrm>
            <a:off x="2044675" y="4707176"/>
            <a:ext cx="3024568"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4" name="Rectangle 83"/>
          <p:cNvSpPr/>
          <p:nvPr/>
        </p:nvSpPr>
        <p:spPr bwMode="auto">
          <a:xfrm>
            <a:off x="2510919" y="2595566"/>
            <a:ext cx="305240" cy="128685"/>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600" dirty="0" smtClean="0">
                <a:solidFill>
                  <a:schemeClr val="bg1"/>
                </a:solidFill>
                <a:latin typeface="Arial" panose="020B0604020202020204" pitchFamily="34" charset="0"/>
                <a:cs typeface="Arial" panose="020B0604020202020204" pitchFamily="34" charset="0"/>
              </a:rPr>
              <a:t>TRP</a:t>
            </a:r>
            <a:endParaRPr kumimoji="0" lang="en-GB" sz="6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5" name="Rectangle 84"/>
          <p:cNvSpPr/>
          <p:nvPr/>
        </p:nvSpPr>
        <p:spPr bwMode="auto">
          <a:xfrm>
            <a:off x="2510919" y="2724251"/>
            <a:ext cx="305240" cy="128685"/>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600" dirty="0" smtClean="0">
                <a:solidFill>
                  <a:schemeClr val="bg1"/>
                </a:solidFill>
                <a:latin typeface="Arial" panose="020B0604020202020204" pitchFamily="34" charset="0"/>
                <a:cs typeface="Arial" panose="020B0604020202020204" pitchFamily="34" charset="0"/>
              </a:rPr>
              <a:t>TDM</a:t>
            </a:r>
            <a:endParaRPr kumimoji="0" lang="en-GB" sz="6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6" name="Rectangle 85"/>
          <p:cNvSpPr/>
          <p:nvPr/>
        </p:nvSpPr>
        <p:spPr bwMode="auto">
          <a:xfrm>
            <a:off x="2510919" y="3372323"/>
            <a:ext cx="305240" cy="128685"/>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prstClr val="white"/>
                </a:solidFill>
                <a:latin typeface="Arial" panose="020B0604020202020204" pitchFamily="34" charset="0"/>
                <a:cs typeface="Arial" panose="020B0604020202020204" pitchFamily="34" charset="0"/>
              </a:rPr>
              <a:t>PEM</a:t>
            </a:r>
          </a:p>
        </p:txBody>
      </p:sp>
      <p:sp>
        <p:nvSpPr>
          <p:cNvPr id="87" name="Rectangle 86"/>
          <p:cNvSpPr/>
          <p:nvPr/>
        </p:nvSpPr>
        <p:spPr bwMode="auto">
          <a:xfrm>
            <a:off x="2510919" y="3237748"/>
            <a:ext cx="305240" cy="128685"/>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prstClr val="white"/>
                </a:solidFill>
                <a:latin typeface="Arial" panose="020B0604020202020204" pitchFamily="34" charset="0"/>
                <a:cs typeface="Arial" panose="020B0604020202020204" pitchFamily="34" charset="0"/>
              </a:rPr>
              <a:t>PLN</a:t>
            </a:r>
          </a:p>
        </p:txBody>
      </p:sp>
      <p:sp>
        <p:nvSpPr>
          <p:cNvPr id="88" name="Oval 87"/>
          <p:cNvSpPr/>
          <p:nvPr/>
        </p:nvSpPr>
        <p:spPr>
          <a:xfrm>
            <a:off x="1997608" y="2665548"/>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1990675" y="3303306"/>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a:off x="1990675" y="3997697"/>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bwMode="auto">
          <a:xfrm>
            <a:off x="2510919" y="3789040"/>
            <a:ext cx="305240" cy="128685"/>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prstClr val="white"/>
                </a:solidFill>
                <a:latin typeface="Arial" panose="020B0604020202020204" pitchFamily="34" charset="0"/>
                <a:cs typeface="Arial" panose="020B0604020202020204" pitchFamily="34" charset="0"/>
              </a:rPr>
              <a:t>M&amp;C</a:t>
            </a:r>
          </a:p>
        </p:txBody>
      </p:sp>
      <p:sp>
        <p:nvSpPr>
          <p:cNvPr id="94" name="Rectangle 93"/>
          <p:cNvSpPr/>
          <p:nvPr/>
        </p:nvSpPr>
        <p:spPr bwMode="auto">
          <a:xfrm>
            <a:off x="2510919" y="3917725"/>
            <a:ext cx="305240" cy="128685"/>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prstClr val="white"/>
                </a:solidFill>
                <a:latin typeface="Arial" panose="020B0604020202020204" pitchFamily="34" charset="0"/>
                <a:cs typeface="Arial" panose="020B0604020202020204" pitchFamily="34" charset="0"/>
              </a:rPr>
              <a:t>AUT</a:t>
            </a:r>
          </a:p>
        </p:txBody>
      </p:sp>
      <p:sp>
        <p:nvSpPr>
          <p:cNvPr id="95" name="Rectangle 94"/>
          <p:cNvSpPr/>
          <p:nvPr/>
        </p:nvSpPr>
        <p:spPr bwMode="auto">
          <a:xfrm>
            <a:off x="2510919" y="4046410"/>
            <a:ext cx="305240" cy="128685"/>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prstClr val="white"/>
                </a:solidFill>
                <a:latin typeface="Arial" panose="020B0604020202020204" pitchFamily="34" charset="0"/>
                <a:cs typeface="Arial" panose="020B0604020202020204" pitchFamily="34" charset="0"/>
              </a:rPr>
              <a:t>OPM</a:t>
            </a:r>
          </a:p>
        </p:txBody>
      </p:sp>
      <p:sp>
        <p:nvSpPr>
          <p:cNvPr id="96" name="Rectangle 95"/>
          <p:cNvSpPr/>
          <p:nvPr/>
        </p:nvSpPr>
        <p:spPr bwMode="auto">
          <a:xfrm>
            <a:off x="2510919" y="4175095"/>
            <a:ext cx="305240" cy="128685"/>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prstClr val="white"/>
                </a:solidFill>
                <a:latin typeface="Arial" panose="020B0604020202020204" pitchFamily="34" charset="0"/>
                <a:cs typeface="Arial" panose="020B0604020202020204" pitchFamily="34" charset="0"/>
              </a:rPr>
              <a:t>OSM</a:t>
            </a:r>
          </a:p>
        </p:txBody>
      </p:sp>
      <p:cxnSp>
        <p:nvCxnSpPr>
          <p:cNvPr id="108" name="Straight Connector 66"/>
          <p:cNvCxnSpPr>
            <a:stCxn id="37" idx="4"/>
            <a:endCxn id="48" idx="6"/>
          </p:cNvCxnSpPr>
          <p:nvPr/>
        </p:nvCxnSpPr>
        <p:spPr bwMode="auto">
          <a:xfrm rot="5400000">
            <a:off x="5350039" y="3144610"/>
            <a:ext cx="2980378" cy="1512104"/>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7" name="Oval 106"/>
          <p:cNvSpPr/>
          <p:nvPr/>
        </p:nvSpPr>
        <p:spPr>
          <a:xfrm>
            <a:off x="6023243" y="5337225"/>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Rectangle 99"/>
          <p:cNvSpPr/>
          <p:nvPr/>
        </p:nvSpPr>
        <p:spPr bwMode="auto">
          <a:xfrm>
            <a:off x="2510919" y="4636643"/>
            <a:ext cx="305240" cy="128685"/>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prstClr val="white"/>
                </a:solidFill>
                <a:latin typeface="Arial" panose="020B0604020202020204" pitchFamily="34" charset="0"/>
                <a:cs typeface="Arial" panose="020B0604020202020204" pitchFamily="34" charset="0"/>
              </a:rPr>
              <a:t>MDP</a:t>
            </a:r>
          </a:p>
        </p:txBody>
      </p:sp>
      <p:sp>
        <p:nvSpPr>
          <p:cNvPr id="103" name="Rectangle 102"/>
          <p:cNvSpPr/>
          <p:nvPr/>
        </p:nvSpPr>
        <p:spPr bwMode="auto">
          <a:xfrm>
            <a:off x="2510919" y="4765328"/>
            <a:ext cx="305240" cy="128685"/>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prstClr val="white"/>
                </a:solidFill>
                <a:latin typeface="Arial" panose="020B0604020202020204" pitchFamily="34" charset="0"/>
                <a:cs typeface="Arial" panose="020B0604020202020204" pitchFamily="34" charset="0"/>
              </a:rPr>
              <a:t>MCS</a:t>
            </a:r>
          </a:p>
        </p:txBody>
      </p:sp>
      <p:sp>
        <p:nvSpPr>
          <p:cNvPr id="104" name="Rectangle 103"/>
          <p:cNvSpPr/>
          <p:nvPr/>
        </p:nvSpPr>
        <p:spPr bwMode="auto">
          <a:xfrm>
            <a:off x="2510919" y="4894013"/>
            <a:ext cx="305240" cy="128685"/>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prstClr val="white"/>
                </a:solidFill>
                <a:latin typeface="Arial" panose="020B0604020202020204" pitchFamily="34" charset="0"/>
                <a:cs typeface="Arial" panose="020B0604020202020204" pitchFamily="34" charset="0"/>
              </a:rPr>
              <a:t>MPS</a:t>
            </a:r>
            <a:endParaRPr lang="en-GB" sz="600" dirty="0">
              <a:solidFill>
                <a:prstClr val="white"/>
              </a:solidFill>
              <a:latin typeface="Arial" panose="020B0604020202020204" pitchFamily="34" charset="0"/>
              <a:cs typeface="Arial" panose="020B0604020202020204" pitchFamily="34" charset="0"/>
            </a:endParaRPr>
          </a:p>
        </p:txBody>
      </p:sp>
      <p:sp>
        <p:nvSpPr>
          <p:cNvPr id="105" name="Rectangle 104"/>
          <p:cNvSpPr/>
          <p:nvPr/>
        </p:nvSpPr>
        <p:spPr bwMode="auto">
          <a:xfrm>
            <a:off x="2510919" y="5028507"/>
            <a:ext cx="305240" cy="128685"/>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schemeClr val="bg1"/>
                </a:solidFill>
                <a:latin typeface="Arial" panose="020B0604020202020204" pitchFamily="34" charset="0"/>
                <a:cs typeface="Arial" panose="020B0604020202020204" pitchFamily="34" charset="0"/>
              </a:rPr>
              <a:t>NAVT</a:t>
            </a:r>
            <a:endParaRPr lang="en-GB" sz="600" dirty="0">
              <a:solidFill>
                <a:schemeClr val="bg1"/>
              </a:solidFill>
              <a:latin typeface="Arial" panose="020B0604020202020204" pitchFamily="34" charset="0"/>
              <a:cs typeface="Arial" panose="020B0604020202020204" pitchFamily="34" charset="0"/>
            </a:endParaRPr>
          </a:p>
        </p:txBody>
      </p:sp>
      <p:cxnSp>
        <p:nvCxnSpPr>
          <p:cNvPr id="112" name="Straight Connector 66"/>
          <p:cNvCxnSpPr>
            <a:stCxn id="53" idx="6"/>
            <a:endCxn id="46" idx="2"/>
          </p:cNvCxnSpPr>
          <p:nvPr/>
        </p:nvCxnSpPr>
        <p:spPr bwMode="auto">
          <a:xfrm flipV="1">
            <a:off x="2044675" y="4051697"/>
            <a:ext cx="3031501" cy="655479"/>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2" name="Oval 91"/>
          <p:cNvSpPr/>
          <p:nvPr/>
        </p:nvSpPr>
        <p:spPr>
          <a:xfrm>
            <a:off x="1997608" y="4653176"/>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bwMode="auto">
          <a:xfrm>
            <a:off x="7734883" y="2685775"/>
            <a:ext cx="305240" cy="128685"/>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600" i="1" dirty="0">
                <a:solidFill>
                  <a:schemeClr val="bg1"/>
                </a:solidFill>
                <a:latin typeface="Arial" panose="020B0604020202020204" pitchFamily="34" charset="0"/>
                <a:cs typeface="Arial" panose="020B0604020202020204" pitchFamily="34" charset="0"/>
              </a:rPr>
              <a:t>SDB</a:t>
            </a:r>
            <a:endParaRPr kumimoji="0" lang="en-GB" sz="6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9" name="Rectangle 118"/>
          <p:cNvSpPr/>
          <p:nvPr/>
        </p:nvSpPr>
        <p:spPr bwMode="auto">
          <a:xfrm>
            <a:off x="7429643" y="2814461"/>
            <a:ext cx="305240" cy="128685"/>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600" i="1" dirty="0" smtClean="0">
                <a:solidFill>
                  <a:schemeClr val="bg1"/>
                </a:solidFill>
                <a:latin typeface="Arial" panose="020B0604020202020204" pitchFamily="34" charset="0"/>
                <a:cs typeface="Arial" panose="020B0604020202020204" pitchFamily="34" charset="0"/>
              </a:rPr>
              <a:t>APD</a:t>
            </a:r>
            <a:endParaRPr kumimoji="0" lang="en-GB" sz="6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20" name="Rectangle 119"/>
          <p:cNvSpPr/>
          <p:nvPr/>
        </p:nvSpPr>
        <p:spPr bwMode="auto">
          <a:xfrm>
            <a:off x="7429643" y="2943146"/>
            <a:ext cx="305240" cy="128685"/>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600" i="1" dirty="0" smtClean="0">
                <a:solidFill>
                  <a:schemeClr val="bg1"/>
                </a:solidFill>
                <a:latin typeface="Arial" panose="020B0604020202020204" pitchFamily="34" charset="0"/>
                <a:cs typeface="Arial" panose="020B0604020202020204" pitchFamily="34" charset="0"/>
              </a:rPr>
              <a:t>OSW</a:t>
            </a:r>
            <a:endParaRPr kumimoji="0" lang="en-GB" sz="6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6" name="Rectangle 115"/>
          <p:cNvSpPr/>
          <p:nvPr/>
        </p:nvSpPr>
        <p:spPr bwMode="auto">
          <a:xfrm>
            <a:off x="2510919" y="4487451"/>
            <a:ext cx="305240" cy="128685"/>
          </a:xfrm>
          <a:prstGeom prst="rect">
            <a:avLst/>
          </a:prstGeom>
          <a:solidFill>
            <a:srgbClr val="0066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prstClr val="white"/>
                </a:solidFill>
                <a:latin typeface="Arial" panose="020B0604020202020204" pitchFamily="34" charset="0"/>
                <a:cs typeface="Arial" panose="020B0604020202020204" pitchFamily="34" charset="0"/>
              </a:rPr>
              <a:t>FTM</a:t>
            </a:r>
          </a:p>
        </p:txBody>
      </p:sp>
      <p:cxnSp>
        <p:nvCxnSpPr>
          <p:cNvPr id="121" name="Straight Connector 66"/>
          <p:cNvCxnSpPr>
            <a:stCxn id="47" idx="6"/>
            <a:endCxn id="37" idx="3"/>
          </p:cNvCxnSpPr>
          <p:nvPr/>
        </p:nvCxnSpPr>
        <p:spPr bwMode="auto">
          <a:xfrm flipV="1">
            <a:off x="6077243" y="2336664"/>
            <a:ext cx="1162655" cy="2370512"/>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4" name="Oval 123"/>
          <p:cNvSpPr/>
          <p:nvPr/>
        </p:nvSpPr>
        <p:spPr>
          <a:xfrm>
            <a:off x="6023243" y="4653176"/>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Rectangle 124"/>
          <p:cNvSpPr/>
          <p:nvPr/>
        </p:nvSpPr>
        <p:spPr bwMode="auto">
          <a:xfrm>
            <a:off x="6534988" y="4509120"/>
            <a:ext cx="305240" cy="128685"/>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prstClr val="white"/>
                </a:solidFill>
                <a:latin typeface="Arial" panose="020B0604020202020204" pitchFamily="34" charset="0"/>
                <a:cs typeface="Arial" panose="020B0604020202020204" pitchFamily="34" charset="0"/>
              </a:rPr>
              <a:t>MDP</a:t>
            </a:r>
          </a:p>
        </p:txBody>
      </p:sp>
      <p:sp>
        <p:nvSpPr>
          <p:cNvPr id="126" name="Rectangle 125"/>
          <p:cNvSpPr/>
          <p:nvPr/>
        </p:nvSpPr>
        <p:spPr bwMode="auto">
          <a:xfrm>
            <a:off x="6534988" y="4637805"/>
            <a:ext cx="305240" cy="128685"/>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prstClr val="white"/>
                </a:solidFill>
                <a:latin typeface="Arial" panose="020B0604020202020204" pitchFamily="34" charset="0"/>
                <a:cs typeface="Arial" panose="020B0604020202020204" pitchFamily="34" charset="0"/>
              </a:rPr>
              <a:t>MCS</a:t>
            </a:r>
          </a:p>
        </p:txBody>
      </p:sp>
      <p:sp>
        <p:nvSpPr>
          <p:cNvPr id="128" name="Rectangle 127"/>
          <p:cNvSpPr/>
          <p:nvPr/>
        </p:nvSpPr>
        <p:spPr bwMode="auto">
          <a:xfrm>
            <a:off x="6534988" y="4773979"/>
            <a:ext cx="305240" cy="128685"/>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600" dirty="0" smtClean="0">
                <a:solidFill>
                  <a:schemeClr val="bg1"/>
                </a:solidFill>
                <a:latin typeface="Arial" panose="020B0604020202020204" pitchFamily="34" charset="0"/>
                <a:cs typeface="Arial" panose="020B0604020202020204" pitchFamily="34" charset="0"/>
              </a:rPr>
              <a:t>NAVT</a:t>
            </a:r>
            <a:endParaRPr lang="en-GB" sz="600" dirty="0">
              <a:solidFill>
                <a:schemeClr val="bg1"/>
              </a:solidFill>
              <a:latin typeface="Arial" panose="020B0604020202020204" pitchFamily="34" charset="0"/>
              <a:cs typeface="Arial" panose="020B0604020202020204" pitchFamily="34" charset="0"/>
            </a:endParaRPr>
          </a:p>
        </p:txBody>
      </p:sp>
      <p:sp>
        <p:nvSpPr>
          <p:cNvPr id="118" name="Rectangle 117"/>
          <p:cNvSpPr/>
          <p:nvPr/>
        </p:nvSpPr>
        <p:spPr bwMode="auto">
          <a:xfrm>
            <a:off x="7429643" y="2685776"/>
            <a:ext cx="298972" cy="128685"/>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600" dirty="0">
                <a:solidFill>
                  <a:schemeClr val="bg1"/>
                </a:solidFill>
                <a:latin typeface="Arial" panose="020B0604020202020204" pitchFamily="34" charset="0"/>
                <a:cs typeface="Arial" panose="020B0604020202020204" pitchFamily="34" charset="0"/>
              </a:rPr>
              <a:t>XTCE</a:t>
            </a:r>
            <a:endParaRPr kumimoji="0" lang="en-GB" sz="6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6217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a:xfrm>
            <a:off x="179387" y="188913"/>
            <a:ext cx="7367403" cy="506412"/>
          </a:xfrm>
        </p:spPr>
        <p:txBody>
          <a:bodyPr/>
          <a:lstStyle/>
          <a:p>
            <a:r>
              <a:rPr lang="en-GB" dirty="0" smtClean="0"/>
              <a:t>Earth Observation Mission (ABA Example)</a:t>
            </a:r>
            <a:endParaRPr lang="en-GB" dirty="0"/>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C7932B41-D98F-4419-8F80-0C1C3324DB00}" type="datetime1">
              <a:rPr lang="en-GB" smtClean="0"/>
              <a:t>30/08/2017</a:t>
            </a:fld>
            <a:endParaRPr lang="en-GB" dirty="0"/>
          </a:p>
        </p:txBody>
      </p:sp>
      <p:sp>
        <p:nvSpPr>
          <p:cNvPr id="36" name="Cube 35"/>
          <p:cNvSpPr/>
          <p:nvPr/>
        </p:nvSpPr>
        <p:spPr bwMode="auto">
          <a:xfrm>
            <a:off x="3776083" y="980728"/>
            <a:ext cx="1368152"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Spacecraft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8" name="Cube 37"/>
          <p:cNvSpPr/>
          <p:nvPr/>
        </p:nvSpPr>
        <p:spPr bwMode="auto">
          <a:xfrm>
            <a:off x="3776083" y="2344355"/>
            <a:ext cx="1368152" cy="936104"/>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ESLT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9" name="Oval 38"/>
          <p:cNvSpPr>
            <a:spLocks noChangeArrowheads="1"/>
          </p:cNvSpPr>
          <p:nvPr/>
        </p:nvSpPr>
        <p:spPr bwMode="auto">
          <a:xfrm>
            <a:off x="3849968" y="2691589"/>
            <a:ext cx="502847" cy="274171"/>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41" name="Straight Connector 40"/>
          <p:cNvCxnSpPr>
            <a:stCxn id="36" idx="3"/>
            <a:endCxn id="38" idx="1"/>
          </p:cNvCxnSpPr>
          <p:nvPr/>
        </p:nvCxnSpPr>
        <p:spPr bwMode="auto">
          <a:xfrm>
            <a:off x="4392675" y="1916832"/>
            <a:ext cx="0" cy="56249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Elbow Connector 41"/>
          <p:cNvCxnSpPr>
            <a:stCxn id="36" idx="3"/>
            <a:endCxn id="36" idx="3"/>
          </p:cNvCxnSpPr>
          <p:nvPr/>
        </p:nvCxnSpPr>
        <p:spPr bwMode="auto">
          <a:xfrm rot="5400000">
            <a:off x="4392675" y="1916832"/>
            <a:ext cx="12700" cy="12700"/>
          </a:xfrm>
          <a:prstGeom prst="bentConnector3">
            <a:avLst>
              <a:gd name="adj1" fmla="val 1800000"/>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3" name="Oval 8"/>
          <p:cNvSpPr>
            <a:spLocks noChangeArrowheads="1"/>
          </p:cNvSpPr>
          <p:nvPr/>
        </p:nvSpPr>
        <p:spPr bwMode="auto">
          <a:xfrm>
            <a:off x="4437945" y="1509992"/>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5" name="Oval 8"/>
          <p:cNvSpPr>
            <a:spLocks noChangeArrowheads="1"/>
          </p:cNvSpPr>
          <p:nvPr/>
        </p:nvSpPr>
        <p:spPr bwMode="auto">
          <a:xfrm>
            <a:off x="4154547" y="1332866"/>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6" name="Oval 8"/>
          <p:cNvSpPr>
            <a:spLocks noChangeArrowheads="1"/>
          </p:cNvSpPr>
          <p:nvPr/>
        </p:nvSpPr>
        <p:spPr bwMode="auto">
          <a:xfrm>
            <a:off x="4154547" y="1509992"/>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9" name="Oval 8"/>
          <p:cNvSpPr>
            <a:spLocks noChangeArrowheads="1"/>
          </p:cNvSpPr>
          <p:nvPr/>
        </p:nvSpPr>
        <p:spPr bwMode="auto">
          <a:xfrm>
            <a:off x="4437945" y="1332866"/>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50" name="Cube 49"/>
          <p:cNvSpPr/>
          <p:nvPr/>
        </p:nvSpPr>
        <p:spPr bwMode="auto">
          <a:xfrm>
            <a:off x="2768606"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2" name="Cube 51"/>
          <p:cNvSpPr/>
          <p:nvPr/>
        </p:nvSpPr>
        <p:spPr bwMode="auto">
          <a:xfrm>
            <a:off x="4846745"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DPC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3" name="Cube 52"/>
          <p:cNvSpPr/>
          <p:nvPr/>
        </p:nvSpPr>
        <p:spPr bwMode="auto">
          <a:xfrm>
            <a:off x="6937857"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4" name="Cube 53"/>
          <p:cNvSpPr/>
          <p:nvPr/>
        </p:nvSpPr>
        <p:spPr bwMode="auto">
          <a:xfrm>
            <a:off x="2768606"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5" name="Cube 54"/>
          <p:cNvSpPr/>
          <p:nvPr/>
        </p:nvSpPr>
        <p:spPr bwMode="auto">
          <a:xfrm>
            <a:off x="4846745"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PI/User</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6" name="Cube 55"/>
          <p:cNvSpPr/>
          <p:nvPr/>
        </p:nvSpPr>
        <p:spPr bwMode="auto">
          <a:xfrm>
            <a:off x="698884"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SCM</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58" name="Straight Connector 57"/>
          <p:cNvCxnSpPr>
            <a:stCxn id="54" idx="1"/>
            <a:endCxn id="50" idx="3"/>
          </p:cNvCxnSpPr>
          <p:nvPr/>
        </p:nvCxnSpPr>
        <p:spPr bwMode="auto">
          <a:xfrm flipV="1">
            <a:off x="3377540"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9" name="Straight Connector 58"/>
          <p:cNvCxnSpPr>
            <a:stCxn id="50" idx="4"/>
            <a:endCxn id="52" idx="2"/>
          </p:cNvCxnSpPr>
          <p:nvPr/>
        </p:nvCxnSpPr>
        <p:spPr bwMode="auto">
          <a:xfrm>
            <a:off x="3986475" y="4415257"/>
            <a:ext cx="860270"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0" name="Straight Connector 59"/>
          <p:cNvCxnSpPr>
            <a:stCxn id="52" idx="4"/>
            <a:endCxn id="53" idx="2"/>
          </p:cNvCxnSpPr>
          <p:nvPr/>
        </p:nvCxnSpPr>
        <p:spPr bwMode="auto">
          <a:xfrm>
            <a:off x="6064614" y="4415257"/>
            <a:ext cx="873243"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2" name="Straight Connector 107"/>
          <p:cNvCxnSpPr>
            <a:stCxn id="55" idx="1"/>
            <a:endCxn id="53" idx="3"/>
          </p:cNvCxnSpPr>
          <p:nvPr/>
        </p:nvCxnSpPr>
        <p:spPr bwMode="auto">
          <a:xfrm rot="5400000" flipH="1" flipV="1">
            <a:off x="6119052" y="4152452"/>
            <a:ext cx="764366" cy="2091112"/>
          </a:xfrm>
          <a:prstGeom prst="bentConnector3">
            <a:avLst>
              <a:gd name="adj1" fmla="val 50000"/>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3" name="Oval 62"/>
          <p:cNvSpPr/>
          <p:nvPr/>
        </p:nvSpPr>
        <p:spPr bwMode="auto">
          <a:xfrm>
            <a:off x="2236511" y="5144008"/>
            <a:ext cx="108000" cy="108000"/>
          </a:xfrm>
          <a:prstGeom prst="ellipse">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cxnSp>
        <p:nvCxnSpPr>
          <p:cNvPr id="64" name="Straight Connector 56"/>
          <p:cNvCxnSpPr>
            <a:stCxn id="56" idx="1"/>
            <a:endCxn id="66" idx="3"/>
          </p:cNvCxnSpPr>
          <p:nvPr/>
        </p:nvCxnSpPr>
        <p:spPr bwMode="auto">
          <a:xfrm flipV="1">
            <a:off x="1307818" y="4815825"/>
            <a:ext cx="0" cy="764366"/>
          </a:xfrm>
          <a:prstGeom prst="straightConnector1">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5" name="Line Callout 1 (No Border) 64"/>
          <p:cNvSpPr/>
          <p:nvPr/>
        </p:nvSpPr>
        <p:spPr bwMode="auto">
          <a:xfrm>
            <a:off x="7438173" y="5664393"/>
            <a:ext cx="1257240" cy="218559"/>
          </a:xfrm>
          <a:prstGeom prst="callout1">
            <a:avLst>
              <a:gd name="adj1" fmla="val 47653"/>
              <a:gd name="adj2" fmla="val -6825"/>
              <a:gd name="adj3" fmla="val -200314"/>
              <a:gd name="adj4" fmla="val -38447"/>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Terrestrial Link/Network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6" name="Cube 65"/>
          <p:cNvSpPr/>
          <p:nvPr/>
        </p:nvSpPr>
        <p:spPr bwMode="auto">
          <a:xfrm>
            <a:off x="698884"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NSC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67" name="Straight Connector 66"/>
          <p:cNvCxnSpPr>
            <a:stCxn id="55" idx="1"/>
            <a:endCxn id="52" idx="3"/>
          </p:cNvCxnSpPr>
          <p:nvPr/>
        </p:nvCxnSpPr>
        <p:spPr bwMode="auto">
          <a:xfrm flipV="1">
            <a:off x="5455679"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p:nvPr/>
        </p:nvCxnSpPr>
        <p:spPr bwMode="auto">
          <a:xfrm flipH="1">
            <a:off x="584216" y="5198008"/>
            <a:ext cx="7804208"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9" name="Straight Connector 107"/>
          <p:cNvCxnSpPr>
            <a:stCxn id="66" idx="1"/>
            <a:endCxn id="38" idx="2"/>
          </p:cNvCxnSpPr>
          <p:nvPr/>
        </p:nvCxnSpPr>
        <p:spPr bwMode="auto">
          <a:xfrm rot="5400000" flipH="1" flipV="1">
            <a:off x="1974552" y="2213158"/>
            <a:ext cx="1134797" cy="2468265"/>
          </a:xfrm>
          <a:prstGeom prst="bentConnector2">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Elbow Connector 69"/>
          <p:cNvCxnSpPr>
            <a:endCxn id="50" idx="1"/>
          </p:cNvCxnSpPr>
          <p:nvPr/>
        </p:nvCxnSpPr>
        <p:spPr bwMode="auto">
          <a:xfrm rot="5400000">
            <a:off x="3114053" y="3352657"/>
            <a:ext cx="925519" cy="398543"/>
          </a:xfrm>
          <a:prstGeom prst="bentConnector3">
            <a:avLst>
              <a:gd name="adj1" fmla="val -1229"/>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1" name="Elbow Connector 70"/>
          <p:cNvCxnSpPr>
            <a:stCxn id="36" idx="3"/>
            <a:endCxn id="95" idx="0"/>
          </p:cNvCxnSpPr>
          <p:nvPr/>
        </p:nvCxnSpPr>
        <p:spPr bwMode="auto">
          <a:xfrm rot="5400000">
            <a:off x="3854329" y="2455178"/>
            <a:ext cx="1076693" cy="1"/>
          </a:xfrm>
          <a:prstGeom prst="bentConnector3">
            <a:avLst>
              <a:gd name="adj1" fmla="val 50000"/>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2" name="Elbow Connector 71"/>
          <p:cNvCxnSpPr>
            <a:endCxn id="52" idx="1"/>
          </p:cNvCxnSpPr>
          <p:nvPr/>
        </p:nvCxnSpPr>
        <p:spPr bwMode="auto">
          <a:xfrm rot="16200000" flipH="1">
            <a:off x="4769716" y="3328725"/>
            <a:ext cx="925516" cy="446409"/>
          </a:xfrm>
          <a:prstGeom prst="bentConnector3">
            <a:avLst>
              <a:gd name="adj1" fmla="val -314"/>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Elbow Connector 72"/>
          <p:cNvCxnSpPr>
            <a:stCxn id="95" idx="3"/>
            <a:endCxn id="52" idx="1"/>
          </p:cNvCxnSpPr>
          <p:nvPr/>
        </p:nvCxnSpPr>
        <p:spPr bwMode="auto">
          <a:xfrm>
            <a:off x="4522849" y="3089170"/>
            <a:ext cx="932830" cy="925518"/>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7" name="Oval 8"/>
          <p:cNvSpPr>
            <a:spLocks noChangeArrowheads="1"/>
          </p:cNvSpPr>
          <p:nvPr/>
        </p:nvSpPr>
        <p:spPr bwMode="auto">
          <a:xfrm>
            <a:off x="2880681" y="5845564"/>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9" name="Oval 8"/>
          <p:cNvSpPr>
            <a:spLocks noChangeArrowheads="1"/>
          </p:cNvSpPr>
          <p:nvPr/>
        </p:nvSpPr>
        <p:spPr bwMode="auto">
          <a:xfrm>
            <a:off x="3164079" y="5845564"/>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0" name="Oval 8"/>
          <p:cNvSpPr>
            <a:spLocks noChangeArrowheads="1"/>
          </p:cNvSpPr>
          <p:nvPr/>
        </p:nvSpPr>
        <p:spPr bwMode="auto">
          <a:xfrm>
            <a:off x="3445024" y="4267184"/>
            <a:ext cx="215904" cy="135424"/>
          </a:xfrm>
          <a:prstGeom prst="ellipse">
            <a:avLst/>
          </a:prstGeom>
          <a:solidFill>
            <a:srgbClr val="FFC00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OPS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1" name="Oval 8"/>
          <p:cNvSpPr>
            <a:spLocks noChangeArrowheads="1"/>
          </p:cNvSpPr>
          <p:nvPr/>
        </p:nvSpPr>
        <p:spPr bwMode="auto">
          <a:xfrm>
            <a:off x="3164079" y="4444310"/>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2" name="Oval 8"/>
          <p:cNvSpPr>
            <a:spLocks noChangeArrowheads="1"/>
          </p:cNvSpPr>
          <p:nvPr/>
        </p:nvSpPr>
        <p:spPr bwMode="auto">
          <a:xfrm>
            <a:off x="2880681" y="4267184"/>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3" name="Oval 8"/>
          <p:cNvSpPr>
            <a:spLocks noChangeArrowheads="1"/>
          </p:cNvSpPr>
          <p:nvPr/>
        </p:nvSpPr>
        <p:spPr bwMode="auto">
          <a:xfrm>
            <a:off x="2880681" y="4444310"/>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4" name="Oval 8"/>
          <p:cNvSpPr>
            <a:spLocks noChangeArrowheads="1"/>
          </p:cNvSpPr>
          <p:nvPr/>
        </p:nvSpPr>
        <p:spPr bwMode="auto">
          <a:xfrm>
            <a:off x="3164079" y="4267184"/>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6" name="Oval 85"/>
          <p:cNvSpPr>
            <a:spLocks noChangeArrowheads="1"/>
          </p:cNvSpPr>
          <p:nvPr/>
        </p:nvSpPr>
        <p:spPr bwMode="auto">
          <a:xfrm>
            <a:off x="5082464" y="4391048"/>
            <a:ext cx="748164" cy="377371"/>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sp>
        <p:nvSpPr>
          <p:cNvPr id="87" name="Oval 8"/>
          <p:cNvSpPr>
            <a:spLocks noChangeArrowheads="1"/>
          </p:cNvSpPr>
          <p:nvPr/>
        </p:nvSpPr>
        <p:spPr bwMode="auto">
          <a:xfrm>
            <a:off x="5064049" y="4207205"/>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9" name="Oval 8"/>
          <p:cNvSpPr>
            <a:spLocks noChangeArrowheads="1"/>
          </p:cNvSpPr>
          <p:nvPr/>
        </p:nvSpPr>
        <p:spPr bwMode="auto">
          <a:xfrm>
            <a:off x="5637048" y="4207205"/>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0" name="Oval 89"/>
          <p:cNvSpPr>
            <a:spLocks noChangeArrowheads="1"/>
          </p:cNvSpPr>
          <p:nvPr/>
        </p:nvSpPr>
        <p:spPr bwMode="auto">
          <a:xfrm>
            <a:off x="5081597" y="5882952"/>
            <a:ext cx="748164" cy="377371"/>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91" name="Oval 90"/>
          <p:cNvSpPr>
            <a:spLocks noChangeArrowheads="1"/>
          </p:cNvSpPr>
          <p:nvPr/>
        </p:nvSpPr>
        <p:spPr bwMode="auto">
          <a:xfrm>
            <a:off x="943516" y="5877272"/>
            <a:ext cx="748164" cy="377371"/>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Maintenance</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2" name="Oval 8"/>
          <p:cNvSpPr>
            <a:spLocks noChangeArrowheads="1"/>
          </p:cNvSpPr>
          <p:nvPr/>
        </p:nvSpPr>
        <p:spPr bwMode="auto">
          <a:xfrm>
            <a:off x="835564" y="4255624"/>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4" name="Oval 8"/>
          <p:cNvSpPr>
            <a:spLocks noChangeArrowheads="1"/>
          </p:cNvSpPr>
          <p:nvPr/>
        </p:nvSpPr>
        <p:spPr bwMode="auto">
          <a:xfrm>
            <a:off x="7092400" y="4255624"/>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pic>
        <p:nvPicPr>
          <p:cNvPr id="95"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499" y="2993525"/>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6" name="Elbow Connector 95"/>
          <p:cNvCxnSpPr>
            <a:stCxn id="95" idx="1"/>
            <a:endCxn id="50" idx="1"/>
          </p:cNvCxnSpPr>
          <p:nvPr/>
        </p:nvCxnSpPr>
        <p:spPr bwMode="auto">
          <a:xfrm rot="10800000" flipV="1">
            <a:off x="3377541" y="3089170"/>
            <a:ext cx="884959" cy="925518"/>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8" name="Line Callout 1 (No Border) 97"/>
          <p:cNvSpPr/>
          <p:nvPr/>
        </p:nvSpPr>
        <p:spPr bwMode="auto">
          <a:xfrm>
            <a:off x="2555776" y="2165057"/>
            <a:ext cx="951887" cy="218559"/>
          </a:xfrm>
          <a:prstGeom prst="callout1">
            <a:avLst>
              <a:gd name="adj1" fmla="val 47653"/>
              <a:gd name="adj2" fmla="val 103377"/>
              <a:gd name="adj3" fmla="val 12445"/>
              <a:gd name="adj4" fmla="val 1900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99" name="Line Callout 1 (No Border) 98"/>
          <p:cNvSpPr/>
          <p:nvPr/>
        </p:nvSpPr>
        <p:spPr bwMode="auto">
          <a:xfrm>
            <a:off x="1606962" y="3171179"/>
            <a:ext cx="1161644" cy="218559"/>
          </a:xfrm>
          <a:prstGeom prst="callout1">
            <a:avLst>
              <a:gd name="adj1" fmla="val 47653"/>
              <a:gd name="adj2" fmla="val 103377"/>
              <a:gd name="adj3" fmla="val 190677"/>
              <a:gd name="adj4" fmla="val 151269"/>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 Extension</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0" name="Line Callout 1 (No Border) 99"/>
          <p:cNvSpPr/>
          <p:nvPr/>
        </p:nvSpPr>
        <p:spPr bwMode="auto">
          <a:xfrm>
            <a:off x="6282329" y="3108307"/>
            <a:ext cx="1161644" cy="218559"/>
          </a:xfrm>
          <a:prstGeom prst="callout1">
            <a:avLst>
              <a:gd name="adj1" fmla="val 47653"/>
              <a:gd name="adj2" fmla="val -3035"/>
              <a:gd name="adj3" fmla="val 233289"/>
              <a:gd name="adj4" fmla="val -7103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 Extension</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6683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7" y="188913"/>
            <a:ext cx="7399741" cy="506412"/>
          </a:xfrm>
        </p:spPr>
        <p:txBody>
          <a:bodyPr/>
          <a:lstStyle/>
          <a:p>
            <a:r>
              <a:rPr lang="en-GB" dirty="0" smtClean="0"/>
              <a:t>Earth Observation Mission (ABA Example)</a:t>
            </a:r>
            <a:endParaRPr lang="en-GB" dirty="0"/>
          </a:p>
        </p:txBody>
      </p:sp>
      <p:sp>
        <p:nvSpPr>
          <p:cNvPr id="4" name="Footer Placeholder 3"/>
          <p:cNvSpPr>
            <a:spLocks noGrp="1"/>
          </p:cNvSpPr>
          <p:nvPr>
            <p:ph type="ftr" sz="quarter" idx="10"/>
          </p:nvPr>
        </p:nvSpPr>
        <p:spPr/>
        <p:txBody>
          <a:bodyPr/>
          <a:lstStyle/>
          <a:p>
            <a:r>
              <a:rPr lang="en-GB" altLang="en-US" dirty="0" smtClean="0"/>
              <a:t>MOIMS Physical and Deployment Viewpoint for SEA Reference Architecture</a:t>
            </a:r>
            <a:endParaRPr lang="en-GB" altLang="en-US" dirty="0"/>
          </a:p>
        </p:txBody>
      </p:sp>
      <p:sp>
        <p:nvSpPr>
          <p:cNvPr id="5" name="Date Placeholder 4"/>
          <p:cNvSpPr>
            <a:spLocks noGrp="1"/>
          </p:cNvSpPr>
          <p:nvPr>
            <p:ph type="dt" sz="half" idx="2"/>
          </p:nvPr>
        </p:nvSpPr>
        <p:spPr/>
        <p:txBody>
          <a:bodyPr/>
          <a:lstStyle/>
          <a:p>
            <a:fld id="{1F5F6100-C1F0-445A-ABA9-AD02AC6B2CF9}" type="datetime1">
              <a:rPr lang="en-GB" smtClean="0"/>
              <a:t>30/08/2017</a:t>
            </a:fld>
            <a:endParaRPr lang="en-GB" dirty="0"/>
          </a:p>
        </p:txBody>
      </p:sp>
      <p:sp>
        <p:nvSpPr>
          <p:cNvPr id="28" name="Cube 27"/>
          <p:cNvSpPr/>
          <p:nvPr/>
        </p:nvSpPr>
        <p:spPr bwMode="auto">
          <a:xfrm>
            <a:off x="323528" y="908720"/>
            <a:ext cx="1296000" cy="525658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Spacecraft</a:t>
            </a:r>
          </a:p>
        </p:txBody>
      </p:sp>
      <p:sp>
        <p:nvSpPr>
          <p:cNvPr id="29" name="Cube 28"/>
          <p:cNvSpPr/>
          <p:nvPr/>
        </p:nvSpPr>
        <p:spPr bwMode="auto">
          <a:xfrm>
            <a:off x="2123728" y="908720"/>
            <a:ext cx="1296000" cy="3600000"/>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ESLT (TT&amp;C)</a:t>
            </a:r>
            <a:endParaRPr lang="en-GB" sz="1100" b="0" dirty="0">
              <a:solidFill>
                <a:schemeClr val="tx1"/>
              </a:solidFill>
              <a:latin typeface="Arial" panose="020B0604020202020204" pitchFamily="34" charset="0"/>
              <a:cs typeface="Arial" panose="020B0604020202020204" pitchFamily="34" charset="0"/>
            </a:endParaRPr>
          </a:p>
        </p:txBody>
      </p:sp>
      <p:sp>
        <p:nvSpPr>
          <p:cNvPr id="30" name="Cube 29"/>
          <p:cNvSpPr/>
          <p:nvPr/>
        </p:nvSpPr>
        <p:spPr bwMode="auto">
          <a:xfrm>
            <a:off x="3944021" y="908720"/>
            <a:ext cx="1296000" cy="3600000"/>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MOC</a:t>
            </a:r>
            <a:endParaRPr lang="en-GB" sz="1100" b="0" dirty="0">
              <a:solidFill>
                <a:schemeClr val="tx1"/>
              </a:solidFill>
              <a:latin typeface="Arial" panose="020B0604020202020204" pitchFamily="34" charset="0"/>
              <a:cs typeface="Arial" panose="020B0604020202020204" pitchFamily="34" charset="0"/>
            </a:endParaRPr>
          </a:p>
        </p:txBody>
      </p:sp>
      <p:sp>
        <p:nvSpPr>
          <p:cNvPr id="31" name="Cube 30"/>
          <p:cNvSpPr/>
          <p:nvPr/>
        </p:nvSpPr>
        <p:spPr bwMode="auto">
          <a:xfrm>
            <a:off x="5769645" y="908720"/>
            <a:ext cx="1296000" cy="1080120"/>
          </a:xfrm>
          <a:prstGeom prst="cube">
            <a:avLst>
              <a:gd name="adj" fmla="val 17553"/>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SCM</a:t>
            </a:r>
            <a:endParaRPr lang="en-GB" sz="1400" b="0" dirty="0">
              <a:solidFill>
                <a:schemeClr val="tx1"/>
              </a:solidFill>
              <a:latin typeface="Arial" panose="020B0604020202020204" pitchFamily="34" charset="0"/>
              <a:cs typeface="Arial" panose="020B0604020202020204" pitchFamily="34" charset="0"/>
            </a:endParaRPr>
          </a:p>
        </p:txBody>
      </p:sp>
      <p:cxnSp>
        <p:nvCxnSpPr>
          <p:cNvPr id="33" name="Straight Connector 32"/>
          <p:cNvCxnSpPr/>
          <p:nvPr/>
        </p:nvCxnSpPr>
        <p:spPr bwMode="auto">
          <a:xfrm flipV="1">
            <a:off x="1410451" y="4193542"/>
            <a:ext cx="720080" cy="1"/>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4" name="Straight Connector 33"/>
          <p:cNvCxnSpPr/>
          <p:nvPr/>
        </p:nvCxnSpPr>
        <p:spPr bwMode="auto">
          <a:xfrm flipV="1">
            <a:off x="3223941" y="4173486"/>
            <a:ext cx="720080" cy="1"/>
          </a:xfrm>
          <a:prstGeom prst="line">
            <a:avLst/>
          </a:prstGeom>
          <a:noFill/>
          <a:ln w="38100" cap="flat" cmpd="sng" algn="ctr">
            <a:solidFill>
              <a:srgbClr val="0000FF"/>
            </a:solidFill>
            <a:prstDash val="sysDot"/>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5" name="Straight Connector 34"/>
          <p:cNvCxnSpPr/>
          <p:nvPr/>
        </p:nvCxnSpPr>
        <p:spPr bwMode="auto">
          <a:xfrm flipV="1">
            <a:off x="3223941" y="4286693"/>
            <a:ext cx="720080" cy="1"/>
          </a:xfrm>
          <a:prstGeom prst="line">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7" name="Oval 36"/>
          <p:cNvSpPr>
            <a:spLocks noChangeArrowheads="1"/>
          </p:cNvSpPr>
          <p:nvPr/>
        </p:nvSpPr>
        <p:spPr bwMode="auto">
          <a:xfrm>
            <a:off x="5913661" y="1420041"/>
            <a:ext cx="864000" cy="432000"/>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70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Maintenance</a:t>
            </a:r>
            <a:endParaRPr kumimoji="1" lang="en-US" sz="9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8" name="Oval 37"/>
          <p:cNvSpPr>
            <a:spLocks noChangeArrowheads="1"/>
          </p:cNvSpPr>
          <p:nvPr/>
        </p:nvSpPr>
        <p:spPr bwMode="auto">
          <a:xfrm>
            <a:off x="2287795" y="1412824"/>
            <a:ext cx="864000" cy="432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9" name="Oval 8"/>
          <p:cNvSpPr>
            <a:spLocks noChangeArrowheads="1"/>
          </p:cNvSpPr>
          <p:nvPr/>
        </p:nvSpPr>
        <p:spPr bwMode="auto">
          <a:xfrm>
            <a:off x="4081224" y="2791287"/>
            <a:ext cx="864000" cy="432000"/>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40" name="Oval 8"/>
          <p:cNvSpPr>
            <a:spLocks noChangeArrowheads="1"/>
          </p:cNvSpPr>
          <p:nvPr/>
        </p:nvSpPr>
        <p:spPr bwMode="auto">
          <a:xfrm>
            <a:off x="4088157" y="2263106"/>
            <a:ext cx="864000" cy="432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46" name="Oval 45"/>
          <p:cNvSpPr>
            <a:spLocks noChangeArrowheads="1"/>
          </p:cNvSpPr>
          <p:nvPr/>
        </p:nvSpPr>
        <p:spPr bwMode="auto">
          <a:xfrm>
            <a:off x="4088157" y="3302487"/>
            <a:ext cx="864000" cy="432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47" name="Oval 46"/>
          <p:cNvSpPr>
            <a:spLocks noChangeArrowheads="1"/>
          </p:cNvSpPr>
          <p:nvPr/>
        </p:nvSpPr>
        <p:spPr bwMode="auto">
          <a:xfrm>
            <a:off x="4081224" y="3799399"/>
            <a:ext cx="864000" cy="432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Data Storage &amp; Archiving</a:t>
            </a:r>
          </a:p>
        </p:txBody>
      </p:sp>
      <p:sp>
        <p:nvSpPr>
          <p:cNvPr id="48" name="Oval 47"/>
          <p:cNvSpPr>
            <a:spLocks noChangeArrowheads="1"/>
          </p:cNvSpPr>
          <p:nvPr/>
        </p:nvSpPr>
        <p:spPr bwMode="auto">
          <a:xfrm>
            <a:off x="4088157" y="1418649"/>
            <a:ext cx="864000" cy="432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Operations</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sp>
        <p:nvSpPr>
          <p:cNvPr id="49" name="Oval 8"/>
          <p:cNvSpPr>
            <a:spLocks noChangeArrowheads="1"/>
          </p:cNvSpPr>
          <p:nvPr/>
        </p:nvSpPr>
        <p:spPr bwMode="auto">
          <a:xfrm>
            <a:off x="460611" y="2791287"/>
            <a:ext cx="864000" cy="432000"/>
          </a:xfrm>
          <a:prstGeom prst="ellipse">
            <a:avLst/>
          </a:prstGeom>
          <a:solidFill>
            <a:schemeClr val="tx2">
              <a:lumMod val="40000"/>
              <a:lumOff val="60000"/>
            </a:schemeClr>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Replanning</a:t>
            </a: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Plan </a:t>
            </a: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Execution</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50" name="Oval 8"/>
          <p:cNvSpPr>
            <a:spLocks noChangeArrowheads="1"/>
          </p:cNvSpPr>
          <p:nvPr/>
        </p:nvSpPr>
        <p:spPr bwMode="auto">
          <a:xfrm>
            <a:off x="467544" y="2263106"/>
            <a:ext cx="864000" cy="432000"/>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Time/</a:t>
            </a: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Pos</a:t>
            </a: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 </a:t>
            </a: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Det</a:t>
            </a: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Orbit </a:t>
            </a: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Det</a:t>
            </a: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Attitude </a:t>
            </a: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Det</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52" name="Oval 51"/>
          <p:cNvSpPr>
            <a:spLocks noChangeArrowheads="1"/>
          </p:cNvSpPr>
          <p:nvPr/>
        </p:nvSpPr>
        <p:spPr bwMode="auto">
          <a:xfrm>
            <a:off x="467544" y="3302487"/>
            <a:ext cx="864000" cy="432000"/>
          </a:xfrm>
          <a:prstGeom prst="ellipse">
            <a:avLst/>
          </a:prstGeom>
          <a:solidFill>
            <a:srgbClr val="FF7C80"/>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M&amp;C</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OBCM</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53" name="Oval 52"/>
          <p:cNvSpPr>
            <a:spLocks noChangeArrowheads="1"/>
          </p:cNvSpPr>
          <p:nvPr/>
        </p:nvSpPr>
        <p:spPr bwMode="auto">
          <a:xfrm>
            <a:off x="460611" y="3799399"/>
            <a:ext cx="864000" cy="432000"/>
          </a:xfrm>
          <a:prstGeom prst="ellipse">
            <a:avLst/>
          </a:prstGeom>
          <a:solidFill>
            <a:srgbClr val="66FF99"/>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OB File Store</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55" name="Straight Connector 54"/>
          <p:cNvCxnSpPr>
            <a:stCxn id="38" idx="5"/>
            <a:endCxn id="39" idx="1"/>
          </p:cNvCxnSpPr>
          <p:nvPr/>
        </p:nvCxnSpPr>
        <p:spPr bwMode="auto">
          <a:xfrm>
            <a:off x="3025265" y="1781559"/>
            <a:ext cx="1182489" cy="1072993"/>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7" name="Rectangle 56"/>
          <p:cNvSpPr/>
          <p:nvPr/>
        </p:nvSpPr>
        <p:spPr bwMode="auto">
          <a:xfrm>
            <a:off x="3507584" y="2276872"/>
            <a:ext cx="360000" cy="108000"/>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err="1">
                <a:solidFill>
                  <a:schemeClr val="bg1"/>
                </a:solidFill>
                <a:latin typeface="Arial" panose="020B0604020202020204" pitchFamily="34" charset="0"/>
                <a:cs typeface="Arial" panose="020B0604020202020204" pitchFamily="34" charset="0"/>
              </a:rPr>
              <a:t>CSS</a:t>
            </a:r>
            <a:r>
              <a:rPr lang="en-GB" sz="500" dirty="0">
                <a:solidFill>
                  <a:schemeClr val="bg1"/>
                </a:solidFill>
                <a:latin typeface="Arial" panose="020B0604020202020204" pitchFamily="34" charset="0"/>
                <a:cs typeface="Arial" panose="020B0604020202020204" pitchFamily="34" charset="0"/>
              </a:rPr>
              <a:t>-SM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9" name="Straight Connector 58"/>
          <p:cNvCxnSpPr>
            <a:stCxn id="38" idx="5"/>
            <a:endCxn id="46" idx="1"/>
          </p:cNvCxnSpPr>
          <p:nvPr/>
        </p:nvCxnSpPr>
        <p:spPr bwMode="auto">
          <a:xfrm>
            <a:off x="3025265" y="1781559"/>
            <a:ext cx="1189422" cy="1584193"/>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0" name="Straight Connector 59"/>
          <p:cNvCxnSpPr>
            <a:stCxn id="38" idx="5"/>
            <a:endCxn id="40" idx="1"/>
          </p:cNvCxnSpPr>
          <p:nvPr/>
        </p:nvCxnSpPr>
        <p:spPr bwMode="auto">
          <a:xfrm>
            <a:off x="3025265" y="1781559"/>
            <a:ext cx="1189422" cy="544812"/>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6" name="Oval 55"/>
          <p:cNvSpPr/>
          <p:nvPr/>
        </p:nvSpPr>
        <p:spPr>
          <a:xfrm>
            <a:off x="2971265" y="1719565"/>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bwMode="auto">
          <a:xfrm>
            <a:off x="3509936" y="2104179"/>
            <a:ext cx="360000" cy="108000"/>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a:solidFill>
                  <a:schemeClr val="bg1"/>
                </a:solidFill>
                <a:latin typeface="Arial" panose="020B0604020202020204" pitchFamily="34" charset="0"/>
                <a:cs typeface="Arial" panose="020B0604020202020204" pitchFamily="34" charset="0"/>
              </a:rPr>
              <a:t>CSS-TS</a:t>
            </a:r>
          </a:p>
        </p:txBody>
      </p:sp>
      <p:sp>
        <p:nvSpPr>
          <p:cNvPr id="64" name="Rectangle 63"/>
          <p:cNvSpPr/>
          <p:nvPr/>
        </p:nvSpPr>
        <p:spPr bwMode="auto">
          <a:xfrm>
            <a:off x="3870227" y="2106000"/>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TRM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5" name="Rectangle 64"/>
          <p:cNvSpPr/>
          <p:nvPr/>
        </p:nvSpPr>
        <p:spPr bwMode="auto">
          <a:xfrm>
            <a:off x="3563936" y="1988840"/>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8" name="Rectangle 57"/>
          <p:cNvSpPr/>
          <p:nvPr/>
        </p:nvSpPr>
        <p:spPr bwMode="auto">
          <a:xfrm>
            <a:off x="3509936" y="2564904"/>
            <a:ext cx="360000" cy="108000"/>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CSS-M&amp;C</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67" name="Straight Connector 66"/>
          <p:cNvCxnSpPr>
            <a:stCxn id="38" idx="6"/>
            <a:endCxn id="40" idx="0"/>
          </p:cNvCxnSpPr>
          <p:nvPr/>
        </p:nvCxnSpPr>
        <p:spPr bwMode="auto">
          <a:xfrm>
            <a:off x="3151795" y="1628824"/>
            <a:ext cx="1368362" cy="634282"/>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6" name="Oval 65"/>
          <p:cNvSpPr/>
          <p:nvPr/>
        </p:nvSpPr>
        <p:spPr>
          <a:xfrm>
            <a:off x="4459224" y="2215223"/>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bwMode="auto">
          <a:xfrm>
            <a:off x="3561584" y="1773186"/>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O</a:t>
            </a:r>
            <a:r>
              <a:rPr lang="en-GB" sz="500" dirty="0" smtClean="0">
                <a:solidFill>
                  <a:schemeClr val="bg1"/>
                </a:solidFill>
                <a:latin typeface="Arial" panose="020B0604020202020204" pitchFamily="34" charset="0"/>
                <a:cs typeface="Arial" panose="020B0604020202020204" pitchFamily="34" charset="0"/>
              </a:rPr>
              <a: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72" name="Straight Connector 66"/>
          <p:cNvCxnSpPr>
            <a:stCxn id="50" idx="6"/>
            <a:endCxn id="40" idx="2"/>
          </p:cNvCxnSpPr>
          <p:nvPr/>
        </p:nvCxnSpPr>
        <p:spPr bwMode="auto">
          <a:xfrm>
            <a:off x="1331544" y="2479106"/>
            <a:ext cx="2756613"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5" name="Straight Connector 66"/>
          <p:cNvCxnSpPr>
            <a:stCxn id="49" idx="6"/>
            <a:endCxn id="39" idx="2"/>
          </p:cNvCxnSpPr>
          <p:nvPr/>
        </p:nvCxnSpPr>
        <p:spPr bwMode="auto">
          <a:xfrm>
            <a:off x="1324611" y="3007287"/>
            <a:ext cx="2756613"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8" name="Straight Connector 66"/>
          <p:cNvCxnSpPr>
            <a:stCxn id="52" idx="6"/>
            <a:endCxn id="46" idx="2"/>
          </p:cNvCxnSpPr>
          <p:nvPr/>
        </p:nvCxnSpPr>
        <p:spPr bwMode="auto">
          <a:xfrm>
            <a:off x="1331544" y="3518487"/>
            <a:ext cx="2756613"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1" name="Straight Connector 66"/>
          <p:cNvCxnSpPr>
            <a:stCxn id="53" idx="6"/>
            <a:endCxn id="47" idx="2"/>
          </p:cNvCxnSpPr>
          <p:nvPr/>
        </p:nvCxnSpPr>
        <p:spPr bwMode="auto">
          <a:xfrm>
            <a:off x="1324611" y="4015399"/>
            <a:ext cx="2756613"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4" name="Rectangle 83"/>
          <p:cNvSpPr/>
          <p:nvPr/>
        </p:nvSpPr>
        <p:spPr bwMode="auto">
          <a:xfrm>
            <a:off x="1763688" y="2276872"/>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TRP</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5" name="Rectangle 84"/>
          <p:cNvSpPr/>
          <p:nvPr/>
        </p:nvSpPr>
        <p:spPr bwMode="auto">
          <a:xfrm>
            <a:off x="1763688" y="2371171"/>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6" name="Rectangle 85"/>
          <p:cNvSpPr/>
          <p:nvPr/>
        </p:nvSpPr>
        <p:spPr bwMode="auto">
          <a:xfrm>
            <a:off x="1763688" y="2963613"/>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PEM</a:t>
            </a:r>
          </a:p>
        </p:txBody>
      </p:sp>
      <p:sp>
        <p:nvSpPr>
          <p:cNvPr id="87" name="Rectangle 86"/>
          <p:cNvSpPr/>
          <p:nvPr/>
        </p:nvSpPr>
        <p:spPr bwMode="auto">
          <a:xfrm>
            <a:off x="1763688" y="2852936"/>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sp>
        <p:nvSpPr>
          <p:cNvPr id="88" name="Oval 87"/>
          <p:cNvSpPr/>
          <p:nvPr/>
        </p:nvSpPr>
        <p:spPr>
          <a:xfrm>
            <a:off x="1277544" y="2411808"/>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1254819" y="2939989"/>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a:off x="1270611" y="3471862"/>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Rectangle 92"/>
          <p:cNvSpPr/>
          <p:nvPr/>
        </p:nvSpPr>
        <p:spPr bwMode="auto">
          <a:xfrm>
            <a:off x="1763688" y="3295343"/>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M&amp;C</a:t>
            </a:r>
          </a:p>
        </p:txBody>
      </p:sp>
      <p:sp>
        <p:nvSpPr>
          <p:cNvPr id="94" name="Rectangle 93"/>
          <p:cNvSpPr/>
          <p:nvPr/>
        </p:nvSpPr>
        <p:spPr bwMode="auto">
          <a:xfrm>
            <a:off x="1763688" y="3395735"/>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AUT</a:t>
            </a:r>
          </a:p>
        </p:txBody>
      </p:sp>
      <p:sp>
        <p:nvSpPr>
          <p:cNvPr id="95" name="Rectangle 94"/>
          <p:cNvSpPr/>
          <p:nvPr/>
        </p:nvSpPr>
        <p:spPr bwMode="auto">
          <a:xfrm>
            <a:off x="1763688" y="3503735"/>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OPM</a:t>
            </a:r>
          </a:p>
        </p:txBody>
      </p:sp>
      <p:sp>
        <p:nvSpPr>
          <p:cNvPr id="96" name="Rectangle 95"/>
          <p:cNvSpPr/>
          <p:nvPr/>
        </p:nvSpPr>
        <p:spPr bwMode="auto">
          <a:xfrm>
            <a:off x="1763688" y="3611735"/>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OSM</a:t>
            </a:r>
          </a:p>
        </p:txBody>
      </p:sp>
      <p:cxnSp>
        <p:nvCxnSpPr>
          <p:cNvPr id="108" name="Straight Connector 66"/>
          <p:cNvCxnSpPr>
            <a:stCxn id="37" idx="2"/>
            <a:endCxn id="48" idx="6"/>
          </p:cNvCxnSpPr>
          <p:nvPr/>
        </p:nvCxnSpPr>
        <p:spPr bwMode="auto">
          <a:xfrm rot="10800000">
            <a:off x="4952157" y="1634649"/>
            <a:ext cx="961504" cy="1392"/>
          </a:xfrm>
          <a:prstGeom prst="bentConnector3">
            <a:avLst>
              <a:gd name="adj1" fmla="val 5000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7" name="Oval 106"/>
          <p:cNvSpPr/>
          <p:nvPr/>
        </p:nvSpPr>
        <p:spPr>
          <a:xfrm>
            <a:off x="4897314" y="1580069"/>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bwMode="auto">
          <a:xfrm>
            <a:off x="1763688" y="3967889"/>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104" name="Rectangle 103"/>
          <p:cNvSpPr/>
          <p:nvPr/>
        </p:nvSpPr>
        <p:spPr bwMode="auto">
          <a:xfrm>
            <a:off x="1763688" y="4077096"/>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MPS</a:t>
            </a:r>
            <a:endParaRPr lang="en-GB" sz="500" dirty="0">
              <a:solidFill>
                <a:prstClr val="white"/>
              </a:solidFill>
              <a:latin typeface="Arial" panose="020B0604020202020204" pitchFamily="34" charset="0"/>
              <a:cs typeface="Arial" panose="020B0604020202020204" pitchFamily="34" charset="0"/>
            </a:endParaRPr>
          </a:p>
        </p:txBody>
      </p:sp>
      <p:sp>
        <p:nvSpPr>
          <p:cNvPr id="105" name="Rectangle 104"/>
          <p:cNvSpPr/>
          <p:nvPr/>
        </p:nvSpPr>
        <p:spPr bwMode="auto">
          <a:xfrm>
            <a:off x="1763688" y="4185096"/>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cxnSp>
        <p:nvCxnSpPr>
          <p:cNvPr id="112" name="Straight Connector 66"/>
          <p:cNvCxnSpPr>
            <a:stCxn id="53" idx="6"/>
            <a:endCxn id="46" idx="2"/>
          </p:cNvCxnSpPr>
          <p:nvPr/>
        </p:nvCxnSpPr>
        <p:spPr bwMode="auto">
          <a:xfrm flipV="1">
            <a:off x="1324611" y="3518487"/>
            <a:ext cx="2763546" cy="496912"/>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2" name="Oval 91"/>
          <p:cNvSpPr/>
          <p:nvPr/>
        </p:nvSpPr>
        <p:spPr>
          <a:xfrm>
            <a:off x="1269160" y="3964804"/>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bwMode="auto">
          <a:xfrm>
            <a:off x="5368119" y="1682464"/>
            <a:ext cx="252000" cy="108000"/>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i="1" dirty="0">
                <a:solidFill>
                  <a:schemeClr val="bg1"/>
                </a:solidFill>
                <a:latin typeface="Arial" panose="020B0604020202020204" pitchFamily="34" charset="0"/>
                <a:cs typeface="Arial" panose="020B0604020202020204" pitchFamily="34" charset="0"/>
              </a:rPr>
              <a:t>SDB</a:t>
            </a:r>
            <a:endParaRPr kumimoji="0" lang="en-GB" sz="5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9" name="Rectangle 118"/>
          <p:cNvSpPr/>
          <p:nvPr/>
        </p:nvSpPr>
        <p:spPr bwMode="auto">
          <a:xfrm>
            <a:off x="5368119" y="1798104"/>
            <a:ext cx="252000" cy="108000"/>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i="1" dirty="0" smtClean="0">
                <a:solidFill>
                  <a:schemeClr val="bg1"/>
                </a:solidFill>
                <a:latin typeface="Arial" panose="020B0604020202020204" pitchFamily="34" charset="0"/>
                <a:cs typeface="Arial" panose="020B0604020202020204" pitchFamily="34" charset="0"/>
              </a:rPr>
              <a:t>APD</a:t>
            </a:r>
            <a:endParaRPr kumimoji="0" lang="en-GB" sz="5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20" name="Rectangle 119"/>
          <p:cNvSpPr/>
          <p:nvPr/>
        </p:nvSpPr>
        <p:spPr bwMode="auto">
          <a:xfrm>
            <a:off x="5368119" y="1911400"/>
            <a:ext cx="252000" cy="108000"/>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i="1" dirty="0" smtClean="0">
                <a:solidFill>
                  <a:schemeClr val="bg1"/>
                </a:solidFill>
                <a:latin typeface="Arial" panose="020B0604020202020204" pitchFamily="34" charset="0"/>
                <a:cs typeface="Arial" panose="020B0604020202020204" pitchFamily="34" charset="0"/>
              </a:rPr>
              <a:t>OSW</a:t>
            </a:r>
            <a:endParaRPr kumimoji="0" lang="en-GB" sz="5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6" name="Rectangle 115"/>
          <p:cNvSpPr/>
          <p:nvPr/>
        </p:nvSpPr>
        <p:spPr bwMode="auto">
          <a:xfrm>
            <a:off x="1763688" y="3831674"/>
            <a:ext cx="252000" cy="108000"/>
          </a:xfrm>
          <a:prstGeom prst="rect">
            <a:avLst/>
          </a:prstGeom>
          <a:solidFill>
            <a:srgbClr val="0066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FTM</a:t>
            </a:r>
          </a:p>
        </p:txBody>
      </p:sp>
      <p:sp>
        <p:nvSpPr>
          <p:cNvPr id="118" name="Rectangle 117"/>
          <p:cNvSpPr/>
          <p:nvPr/>
        </p:nvSpPr>
        <p:spPr bwMode="auto">
          <a:xfrm>
            <a:off x="5368119" y="1579647"/>
            <a:ext cx="252000" cy="108000"/>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XTCE</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7" name="Cube 96"/>
          <p:cNvSpPr/>
          <p:nvPr/>
        </p:nvSpPr>
        <p:spPr bwMode="auto">
          <a:xfrm>
            <a:off x="5769645" y="4696957"/>
            <a:ext cx="1296000" cy="1468347"/>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DAC</a:t>
            </a:r>
            <a:endParaRPr lang="en-GB" sz="1100" b="0" dirty="0">
              <a:solidFill>
                <a:schemeClr val="tx1"/>
              </a:solidFill>
              <a:latin typeface="Arial" panose="020B0604020202020204" pitchFamily="34" charset="0"/>
              <a:cs typeface="Arial" panose="020B0604020202020204" pitchFamily="34" charset="0"/>
            </a:endParaRPr>
          </a:p>
        </p:txBody>
      </p:sp>
      <p:sp>
        <p:nvSpPr>
          <p:cNvPr id="98" name="Cube 97"/>
          <p:cNvSpPr/>
          <p:nvPr/>
        </p:nvSpPr>
        <p:spPr bwMode="auto">
          <a:xfrm>
            <a:off x="5769645" y="2318056"/>
            <a:ext cx="1296000" cy="2172306"/>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POC</a:t>
            </a:r>
            <a:endParaRPr lang="en-GB" sz="1400" b="0" dirty="0">
              <a:solidFill>
                <a:schemeClr val="tx1"/>
              </a:solidFill>
              <a:latin typeface="Arial" panose="020B0604020202020204" pitchFamily="34" charset="0"/>
              <a:cs typeface="Arial" panose="020B0604020202020204" pitchFamily="34" charset="0"/>
            </a:endParaRPr>
          </a:p>
        </p:txBody>
      </p:sp>
      <p:sp>
        <p:nvSpPr>
          <p:cNvPr id="99" name="Cube 98"/>
          <p:cNvSpPr/>
          <p:nvPr/>
        </p:nvSpPr>
        <p:spPr bwMode="auto">
          <a:xfrm>
            <a:off x="7596336" y="2326371"/>
            <a:ext cx="1296000" cy="2163991"/>
          </a:xfrm>
          <a:prstGeom prst="cube">
            <a:avLst>
              <a:gd name="adj" fmla="val 13111"/>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PI/USER</a:t>
            </a:r>
            <a:endParaRPr lang="en-GB" sz="1400" b="0" dirty="0">
              <a:solidFill>
                <a:schemeClr val="tx1"/>
              </a:solidFill>
              <a:latin typeface="Arial" panose="020B0604020202020204" pitchFamily="34" charset="0"/>
              <a:cs typeface="Arial" panose="020B0604020202020204" pitchFamily="34" charset="0"/>
            </a:endParaRPr>
          </a:p>
        </p:txBody>
      </p:sp>
      <p:sp>
        <p:nvSpPr>
          <p:cNvPr id="101" name="Oval 100"/>
          <p:cNvSpPr>
            <a:spLocks noChangeArrowheads="1"/>
          </p:cNvSpPr>
          <p:nvPr/>
        </p:nvSpPr>
        <p:spPr bwMode="auto">
          <a:xfrm>
            <a:off x="7755088" y="2794911"/>
            <a:ext cx="864000" cy="432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06" name="Oval 8"/>
          <p:cNvSpPr>
            <a:spLocks noChangeArrowheads="1"/>
          </p:cNvSpPr>
          <p:nvPr/>
        </p:nvSpPr>
        <p:spPr bwMode="auto">
          <a:xfrm>
            <a:off x="5909552" y="2791287"/>
            <a:ext cx="864000" cy="432000"/>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Payload</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9" name="Oval 108"/>
          <p:cNvSpPr>
            <a:spLocks noChangeArrowheads="1"/>
          </p:cNvSpPr>
          <p:nvPr/>
        </p:nvSpPr>
        <p:spPr bwMode="auto">
          <a:xfrm>
            <a:off x="5909552" y="3302487"/>
            <a:ext cx="864000" cy="432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Payload</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111" name="Oval 110"/>
          <p:cNvSpPr>
            <a:spLocks noChangeArrowheads="1"/>
          </p:cNvSpPr>
          <p:nvPr/>
        </p:nvSpPr>
        <p:spPr bwMode="auto">
          <a:xfrm>
            <a:off x="5913661" y="5257101"/>
            <a:ext cx="864000" cy="432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Data Storage &amp; Archiving</a:t>
            </a:r>
          </a:p>
        </p:txBody>
      </p:sp>
      <p:sp>
        <p:nvSpPr>
          <p:cNvPr id="113" name="Cube 112"/>
          <p:cNvSpPr/>
          <p:nvPr/>
        </p:nvSpPr>
        <p:spPr bwMode="auto">
          <a:xfrm>
            <a:off x="2123728" y="4725144"/>
            <a:ext cx="1296000" cy="1440160"/>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ESLT (PDA)</a:t>
            </a:r>
            <a:endParaRPr lang="en-GB" sz="1100" b="0" dirty="0">
              <a:solidFill>
                <a:schemeClr val="tx1"/>
              </a:solidFill>
              <a:latin typeface="Arial" panose="020B0604020202020204" pitchFamily="34" charset="0"/>
              <a:cs typeface="Arial" panose="020B0604020202020204" pitchFamily="34" charset="0"/>
            </a:endParaRPr>
          </a:p>
        </p:txBody>
      </p:sp>
      <p:cxnSp>
        <p:nvCxnSpPr>
          <p:cNvPr id="114" name="Straight Connector 66"/>
          <p:cNvCxnSpPr>
            <a:stCxn id="39" idx="6"/>
            <a:endCxn id="106" idx="2"/>
          </p:cNvCxnSpPr>
          <p:nvPr/>
        </p:nvCxnSpPr>
        <p:spPr bwMode="auto">
          <a:xfrm>
            <a:off x="4945224" y="3007287"/>
            <a:ext cx="964328"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2" name="Straight Connector 66"/>
          <p:cNvCxnSpPr>
            <a:stCxn id="46" idx="6"/>
            <a:endCxn id="109" idx="2"/>
          </p:cNvCxnSpPr>
          <p:nvPr/>
        </p:nvCxnSpPr>
        <p:spPr bwMode="auto">
          <a:xfrm>
            <a:off x="4952157" y="3518487"/>
            <a:ext cx="957395"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7" name="Rectangle 126"/>
          <p:cNvSpPr/>
          <p:nvPr/>
        </p:nvSpPr>
        <p:spPr bwMode="auto">
          <a:xfrm>
            <a:off x="5368119" y="3471862"/>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M&amp;C</a:t>
            </a:r>
          </a:p>
        </p:txBody>
      </p:sp>
      <p:cxnSp>
        <p:nvCxnSpPr>
          <p:cNvPr id="129" name="Straight Connector 128"/>
          <p:cNvCxnSpPr/>
          <p:nvPr/>
        </p:nvCxnSpPr>
        <p:spPr bwMode="auto">
          <a:xfrm flipV="1">
            <a:off x="1430669" y="5949280"/>
            <a:ext cx="720080" cy="1"/>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0" name="Straight Connector 129"/>
          <p:cNvCxnSpPr/>
          <p:nvPr/>
        </p:nvCxnSpPr>
        <p:spPr bwMode="auto">
          <a:xfrm flipV="1">
            <a:off x="3246458" y="5836072"/>
            <a:ext cx="720080" cy="1"/>
          </a:xfrm>
          <a:prstGeom prst="line">
            <a:avLst/>
          </a:prstGeom>
          <a:noFill/>
          <a:ln w="38100" cap="flat" cmpd="sng" algn="ctr">
            <a:solidFill>
              <a:srgbClr val="0000FF"/>
            </a:solidFill>
            <a:prstDash val="sysDot"/>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1" name="Straight Connector 130"/>
          <p:cNvCxnSpPr/>
          <p:nvPr/>
        </p:nvCxnSpPr>
        <p:spPr bwMode="auto">
          <a:xfrm flipV="1">
            <a:off x="3246458" y="5949279"/>
            <a:ext cx="720080" cy="1"/>
          </a:xfrm>
          <a:prstGeom prst="line">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9" name="Cube 88"/>
          <p:cNvSpPr/>
          <p:nvPr/>
        </p:nvSpPr>
        <p:spPr bwMode="auto">
          <a:xfrm>
            <a:off x="3947116" y="4711050"/>
            <a:ext cx="1296000" cy="145425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DPC</a:t>
            </a:r>
            <a:endParaRPr lang="en-GB" sz="1100" b="0" dirty="0">
              <a:solidFill>
                <a:schemeClr val="tx1"/>
              </a:solidFill>
              <a:latin typeface="Arial" panose="020B0604020202020204" pitchFamily="34" charset="0"/>
              <a:cs typeface="Arial" panose="020B0604020202020204" pitchFamily="34" charset="0"/>
            </a:endParaRPr>
          </a:p>
        </p:txBody>
      </p:sp>
      <p:sp>
        <p:nvSpPr>
          <p:cNvPr id="102" name="Oval 101"/>
          <p:cNvSpPr>
            <a:spLocks noChangeArrowheads="1"/>
          </p:cNvSpPr>
          <p:nvPr/>
        </p:nvSpPr>
        <p:spPr bwMode="auto">
          <a:xfrm>
            <a:off x="4088157" y="5257101"/>
            <a:ext cx="864000" cy="432000"/>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cxnSp>
        <p:nvCxnSpPr>
          <p:cNvPr id="80" name="Elbow Connector 79"/>
          <p:cNvCxnSpPr>
            <a:stCxn id="53" idx="4"/>
            <a:endCxn id="102" idx="2"/>
          </p:cNvCxnSpPr>
          <p:nvPr/>
        </p:nvCxnSpPr>
        <p:spPr bwMode="auto">
          <a:xfrm rot="16200000" flipH="1">
            <a:off x="1869533" y="3254477"/>
            <a:ext cx="1241702" cy="3195546"/>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2" name="Oval 131"/>
          <p:cNvSpPr/>
          <p:nvPr/>
        </p:nvSpPr>
        <p:spPr>
          <a:xfrm>
            <a:off x="838611" y="4188125"/>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3" name="Straight Connector 66"/>
          <p:cNvCxnSpPr>
            <a:stCxn id="40" idx="6"/>
            <a:endCxn id="106" idx="1"/>
          </p:cNvCxnSpPr>
          <p:nvPr/>
        </p:nvCxnSpPr>
        <p:spPr bwMode="auto">
          <a:xfrm>
            <a:off x="4952157" y="2479106"/>
            <a:ext cx="1083925" cy="375446"/>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1" name="Straight Connector 66"/>
          <p:cNvCxnSpPr>
            <a:stCxn id="47" idx="6"/>
            <a:endCxn id="37" idx="6"/>
          </p:cNvCxnSpPr>
          <p:nvPr/>
        </p:nvCxnSpPr>
        <p:spPr bwMode="auto">
          <a:xfrm flipV="1">
            <a:off x="4945224" y="1636041"/>
            <a:ext cx="1832437" cy="2379358"/>
          </a:xfrm>
          <a:prstGeom prst="bentConnector3">
            <a:avLst>
              <a:gd name="adj1" fmla="val 11940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4" name="Oval 123"/>
          <p:cNvSpPr/>
          <p:nvPr/>
        </p:nvSpPr>
        <p:spPr>
          <a:xfrm>
            <a:off x="4891224" y="3960192"/>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a:off x="4903109" y="3471862"/>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2" name="Straight Connector 66"/>
          <p:cNvCxnSpPr>
            <a:stCxn id="47" idx="5"/>
            <a:endCxn id="111" idx="1"/>
          </p:cNvCxnSpPr>
          <p:nvPr/>
        </p:nvCxnSpPr>
        <p:spPr bwMode="auto">
          <a:xfrm>
            <a:off x="4818694" y="4168134"/>
            <a:ext cx="1221497" cy="1152232"/>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9" name="Oval 148"/>
          <p:cNvSpPr>
            <a:spLocks noChangeArrowheads="1"/>
          </p:cNvSpPr>
          <p:nvPr/>
        </p:nvSpPr>
        <p:spPr bwMode="auto">
          <a:xfrm>
            <a:off x="2270917" y="5589264"/>
            <a:ext cx="864000" cy="432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700" b="0" dirty="0" smtClean="0">
                <a:solidFill>
                  <a:srgbClr val="000000"/>
                </a:solidFill>
                <a:latin typeface="Arial" panose="020B0604020202020204" pitchFamily="34" charset="0"/>
                <a:ea typeface="ＭＳ Ｐゴシック" pitchFamily="34" charset="-128"/>
                <a:cs typeface="Arial" panose="020B0604020202020204" pitchFamily="34" charset="0"/>
              </a:rPr>
              <a:t>Payload Data Acquisition</a:t>
            </a:r>
            <a:endParaRPr kumimoji="1" lang="en-US" sz="7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51" name="Straight Connector 150"/>
          <p:cNvCxnSpPr>
            <a:stCxn id="149" idx="7"/>
            <a:endCxn id="46" idx="3"/>
          </p:cNvCxnSpPr>
          <p:nvPr/>
        </p:nvCxnSpPr>
        <p:spPr bwMode="auto">
          <a:xfrm flipV="1">
            <a:off x="3008387" y="3671222"/>
            <a:ext cx="1206300" cy="1981307"/>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4" name="Straight Connector 153"/>
          <p:cNvCxnSpPr>
            <a:stCxn id="149" idx="7"/>
            <a:endCxn id="39" idx="3"/>
          </p:cNvCxnSpPr>
          <p:nvPr/>
        </p:nvCxnSpPr>
        <p:spPr bwMode="auto">
          <a:xfrm flipV="1">
            <a:off x="3008387" y="3160022"/>
            <a:ext cx="1199367" cy="2492507"/>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0" name="Oval 149"/>
          <p:cNvSpPr/>
          <p:nvPr/>
        </p:nvSpPr>
        <p:spPr>
          <a:xfrm>
            <a:off x="2953182" y="5609501"/>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Rectangle 156"/>
          <p:cNvSpPr/>
          <p:nvPr/>
        </p:nvSpPr>
        <p:spPr bwMode="auto">
          <a:xfrm>
            <a:off x="3202160" y="4574562"/>
            <a:ext cx="360000" cy="108000"/>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err="1">
                <a:solidFill>
                  <a:schemeClr val="bg1"/>
                </a:solidFill>
                <a:latin typeface="Arial" panose="020B0604020202020204" pitchFamily="34" charset="0"/>
                <a:cs typeface="Arial" panose="020B0604020202020204" pitchFamily="34" charset="0"/>
              </a:rPr>
              <a:t>CSS</a:t>
            </a:r>
            <a:r>
              <a:rPr lang="en-GB" sz="500" dirty="0">
                <a:solidFill>
                  <a:schemeClr val="bg1"/>
                </a:solidFill>
                <a:latin typeface="Arial" panose="020B0604020202020204" pitchFamily="34" charset="0"/>
                <a:cs typeface="Arial" panose="020B0604020202020204" pitchFamily="34" charset="0"/>
              </a:rPr>
              <a:t>-SM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8" name="Rectangle 157"/>
          <p:cNvSpPr/>
          <p:nvPr/>
        </p:nvSpPr>
        <p:spPr bwMode="auto">
          <a:xfrm>
            <a:off x="3446788" y="4750674"/>
            <a:ext cx="360000" cy="108000"/>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CSS-M&amp;C</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0" name="Rectangle 99"/>
          <p:cNvSpPr/>
          <p:nvPr/>
        </p:nvSpPr>
        <p:spPr bwMode="auto">
          <a:xfrm>
            <a:off x="1745528" y="5419101"/>
            <a:ext cx="252000" cy="108000"/>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MDP</a:t>
            </a:r>
          </a:p>
        </p:txBody>
      </p:sp>
      <p:cxnSp>
        <p:nvCxnSpPr>
          <p:cNvPr id="159" name="Straight Connector 66"/>
          <p:cNvCxnSpPr>
            <a:stCxn id="102" idx="6"/>
            <a:endCxn id="111" idx="2"/>
          </p:cNvCxnSpPr>
          <p:nvPr/>
        </p:nvCxnSpPr>
        <p:spPr bwMode="auto">
          <a:xfrm>
            <a:off x="4952157" y="5473101"/>
            <a:ext cx="961504"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Oval 140"/>
          <p:cNvSpPr/>
          <p:nvPr/>
        </p:nvSpPr>
        <p:spPr>
          <a:xfrm>
            <a:off x="4890381" y="5419101"/>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Rectangle 163"/>
          <p:cNvSpPr/>
          <p:nvPr/>
        </p:nvSpPr>
        <p:spPr bwMode="auto">
          <a:xfrm>
            <a:off x="5368119" y="5429498"/>
            <a:ext cx="252000" cy="108000"/>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MDP</a:t>
            </a:r>
          </a:p>
        </p:txBody>
      </p:sp>
      <p:sp>
        <p:nvSpPr>
          <p:cNvPr id="165" name="Rectangle 164"/>
          <p:cNvSpPr/>
          <p:nvPr/>
        </p:nvSpPr>
        <p:spPr bwMode="auto">
          <a:xfrm>
            <a:off x="5368119" y="4721709"/>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166" name="Rectangle 165"/>
          <p:cNvSpPr/>
          <p:nvPr/>
        </p:nvSpPr>
        <p:spPr bwMode="auto">
          <a:xfrm>
            <a:off x="5368119" y="4825719"/>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sp>
        <p:nvSpPr>
          <p:cNvPr id="167" name="Rectangle 166"/>
          <p:cNvSpPr/>
          <p:nvPr/>
        </p:nvSpPr>
        <p:spPr bwMode="auto">
          <a:xfrm>
            <a:off x="5368119" y="4933719"/>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cxnSp>
        <p:nvCxnSpPr>
          <p:cNvPr id="192" name="Straight Connector 66"/>
          <p:cNvCxnSpPr>
            <a:stCxn id="106" idx="6"/>
            <a:endCxn id="101" idx="2"/>
          </p:cNvCxnSpPr>
          <p:nvPr/>
        </p:nvCxnSpPr>
        <p:spPr bwMode="auto">
          <a:xfrm>
            <a:off x="6773552" y="3007287"/>
            <a:ext cx="981536" cy="3624"/>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Rectangle 122"/>
          <p:cNvSpPr/>
          <p:nvPr/>
        </p:nvSpPr>
        <p:spPr bwMode="auto">
          <a:xfrm>
            <a:off x="7190106" y="2925473"/>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sp>
        <p:nvSpPr>
          <p:cNvPr id="190" name="Rectangle 189"/>
          <p:cNvSpPr/>
          <p:nvPr/>
        </p:nvSpPr>
        <p:spPr bwMode="auto">
          <a:xfrm>
            <a:off x="7190106" y="2821726"/>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PRQ</a:t>
            </a:r>
          </a:p>
        </p:txBody>
      </p:sp>
      <p:sp>
        <p:nvSpPr>
          <p:cNvPr id="191" name="Rectangle 190"/>
          <p:cNvSpPr/>
          <p:nvPr/>
        </p:nvSpPr>
        <p:spPr bwMode="auto">
          <a:xfrm>
            <a:off x="7190106" y="3027672"/>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PPM</a:t>
            </a:r>
          </a:p>
        </p:txBody>
      </p:sp>
      <p:sp>
        <p:nvSpPr>
          <p:cNvPr id="213" name="Rectangle 212"/>
          <p:cNvSpPr/>
          <p:nvPr/>
        </p:nvSpPr>
        <p:spPr bwMode="auto">
          <a:xfrm>
            <a:off x="5368119" y="2997481"/>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sp>
        <p:nvSpPr>
          <p:cNvPr id="214" name="Rectangle 213"/>
          <p:cNvSpPr/>
          <p:nvPr/>
        </p:nvSpPr>
        <p:spPr bwMode="auto">
          <a:xfrm>
            <a:off x="5368119" y="2893734"/>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PRQ</a:t>
            </a:r>
          </a:p>
        </p:txBody>
      </p:sp>
      <p:sp>
        <p:nvSpPr>
          <p:cNvPr id="215" name="Rectangle 214"/>
          <p:cNvSpPr/>
          <p:nvPr/>
        </p:nvSpPr>
        <p:spPr bwMode="auto">
          <a:xfrm>
            <a:off x="5368119" y="3099680"/>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PPM</a:t>
            </a:r>
          </a:p>
        </p:txBody>
      </p:sp>
      <p:sp>
        <p:nvSpPr>
          <p:cNvPr id="138" name="Oval 137"/>
          <p:cNvSpPr/>
          <p:nvPr/>
        </p:nvSpPr>
        <p:spPr>
          <a:xfrm>
            <a:off x="4888473" y="2963997"/>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3" name="Straight Connector 66"/>
          <p:cNvCxnSpPr>
            <a:stCxn id="111" idx="6"/>
            <a:endCxn id="37" idx="6"/>
          </p:cNvCxnSpPr>
          <p:nvPr/>
        </p:nvCxnSpPr>
        <p:spPr bwMode="auto">
          <a:xfrm flipV="1">
            <a:off x="6777661" y="1636041"/>
            <a:ext cx="12700" cy="3837060"/>
          </a:xfrm>
          <a:prstGeom prst="bentConnector3">
            <a:avLst>
              <a:gd name="adj1" fmla="val 600000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38" name="Rectangle 237"/>
          <p:cNvSpPr/>
          <p:nvPr/>
        </p:nvSpPr>
        <p:spPr bwMode="auto">
          <a:xfrm>
            <a:off x="7407798" y="2132880"/>
            <a:ext cx="252000" cy="108000"/>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MDP</a:t>
            </a:r>
          </a:p>
        </p:txBody>
      </p:sp>
      <p:cxnSp>
        <p:nvCxnSpPr>
          <p:cNvPr id="241" name="Straight Connector 66"/>
          <p:cNvCxnSpPr>
            <a:stCxn id="111" idx="6"/>
          </p:cNvCxnSpPr>
          <p:nvPr/>
        </p:nvCxnSpPr>
        <p:spPr bwMode="auto">
          <a:xfrm flipV="1">
            <a:off x="6777661" y="3226911"/>
            <a:ext cx="1409427" cy="2246190"/>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39" name="Oval 238"/>
          <p:cNvSpPr/>
          <p:nvPr/>
        </p:nvSpPr>
        <p:spPr>
          <a:xfrm>
            <a:off x="6719552" y="5412895"/>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5" name="Rectangle 244"/>
          <p:cNvSpPr/>
          <p:nvPr/>
        </p:nvSpPr>
        <p:spPr bwMode="auto">
          <a:xfrm>
            <a:off x="8061088" y="4971518"/>
            <a:ext cx="252000" cy="108000"/>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MDP</a:t>
            </a:r>
          </a:p>
        </p:txBody>
      </p:sp>
      <p:sp>
        <p:nvSpPr>
          <p:cNvPr id="246" name="Rectangle 245"/>
          <p:cNvSpPr/>
          <p:nvPr/>
        </p:nvSpPr>
        <p:spPr bwMode="auto">
          <a:xfrm>
            <a:off x="8061088" y="4651508"/>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247" name="Rectangle 246"/>
          <p:cNvSpPr/>
          <p:nvPr/>
        </p:nvSpPr>
        <p:spPr bwMode="auto">
          <a:xfrm>
            <a:off x="8061088" y="4755518"/>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sp>
        <p:nvSpPr>
          <p:cNvPr id="248" name="Rectangle 247"/>
          <p:cNvSpPr/>
          <p:nvPr/>
        </p:nvSpPr>
        <p:spPr bwMode="auto">
          <a:xfrm>
            <a:off x="8061088" y="4863518"/>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cxnSp>
        <p:nvCxnSpPr>
          <p:cNvPr id="254" name="Elbow Connector 218"/>
          <p:cNvCxnSpPr>
            <a:stCxn id="109" idx="4"/>
            <a:endCxn id="111" idx="0"/>
          </p:cNvCxnSpPr>
          <p:nvPr/>
        </p:nvCxnSpPr>
        <p:spPr bwMode="auto">
          <a:xfrm>
            <a:off x="6341552" y="3734487"/>
            <a:ext cx="4109" cy="1522614"/>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3" name="Oval 252"/>
          <p:cNvSpPr/>
          <p:nvPr/>
        </p:nvSpPr>
        <p:spPr>
          <a:xfrm>
            <a:off x="6287552" y="5203101"/>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37" name="Group 236"/>
          <p:cNvGrpSpPr/>
          <p:nvPr/>
        </p:nvGrpSpPr>
        <p:grpSpPr>
          <a:xfrm>
            <a:off x="7012320" y="2136870"/>
            <a:ext cx="252000" cy="212010"/>
            <a:chOff x="7012320" y="2045213"/>
            <a:chExt cx="252000" cy="212010"/>
          </a:xfrm>
        </p:grpSpPr>
        <p:sp>
          <p:nvSpPr>
            <p:cNvPr id="126" name="Rectangle 125"/>
            <p:cNvSpPr/>
            <p:nvPr/>
          </p:nvSpPr>
          <p:spPr bwMode="auto">
            <a:xfrm>
              <a:off x="7012320" y="2045213"/>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128" name="Rectangle 127"/>
            <p:cNvSpPr/>
            <p:nvPr/>
          </p:nvSpPr>
          <p:spPr bwMode="auto">
            <a:xfrm>
              <a:off x="7012320" y="2149223"/>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grpSp>
      <p:sp>
        <p:nvSpPr>
          <p:cNvPr id="260" name="Rectangle 259"/>
          <p:cNvSpPr/>
          <p:nvPr/>
        </p:nvSpPr>
        <p:spPr bwMode="auto">
          <a:xfrm>
            <a:off x="6215552" y="4661875"/>
            <a:ext cx="252000" cy="108000"/>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MDP</a:t>
            </a:r>
          </a:p>
        </p:txBody>
      </p:sp>
      <p:sp>
        <p:nvSpPr>
          <p:cNvPr id="261" name="Rectangle 260"/>
          <p:cNvSpPr/>
          <p:nvPr/>
        </p:nvSpPr>
        <p:spPr bwMode="auto">
          <a:xfrm>
            <a:off x="6215552" y="4341865"/>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262" name="Rectangle 261"/>
          <p:cNvSpPr/>
          <p:nvPr/>
        </p:nvSpPr>
        <p:spPr bwMode="auto">
          <a:xfrm>
            <a:off x="6215552" y="4445875"/>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sp>
        <p:nvSpPr>
          <p:cNvPr id="263" name="Rectangle 262"/>
          <p:cNvSpPr/>
          <p:nvPr/>
        </p:nvSpPr>
        <p:spPr bwMode="auto">
          <a:xfrm>
            <a:off x="6215552" y="4553875"/>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sp>
        <p:nvSpPr>
          <p:cNvPr id="266" name="Cube 265"/>
          <p:cNvSpPr/>
          <p:nvPr/>
        </p:nvSpPr>
        <p:spPr bwMode="auto">
          <a:xfrm>
            <a:off x="7596336" y="908720"/>
            <a:ext cx="1296000" cy="1080120"/>
          </a:xfrm>
          <a:prstGeom prst="cube">
            <a:avLst>
              <a:gd name="adj" fmla="val 17553"/>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NSC</a:t>
            </a:r>
            <a:endParaRPr lang="en-GB" sz="1400" b="0" dirty="0">
              <a:solidFill>
                <a:schemeClr val="tx1"/>
              </a:solidFill>
              <a:latin typeface="Arial" panose="020B0604020202020204" pitchFamily="34" charset="0"/>
              <a:cs typeface="Arial" panose="020B0604020202020204" pitchFamily="34" charset="0"/>
            </a:endParaRPr>
          </a:p>
        </p:txBody>
      </p:sp>
      <p:cxnSp>
        <p:nvCxnSpPr>
          <p:cNvPr id="267" name="Straight Connector 66"/>
          <p:cNvCxnSpPr>
            <a:stCxn id="40" idx="6"/>
            <a:endCxn id="101" idx="1"/>
          </p:cNvCxnSpPr>
          <p:nvPr/>
        </p:nvCxnSpPr>
        <p:spPr bwMode="auto">
          <a:xfrm>
            <a:off x="4952157" y="2479106"/>
            <a:ext cx="2929461" cy="37907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5" name="Oval 8"/>
          <p:cNvSpPr>
            <a:spLocks noChangeArrowheads="1"/>
          </p:cNvSpPr>
          <p:nvPr/>
        </p:nvSpPr>
        <p:spPr bwMode="auto">
          <a:xfrm>
            <a:off x="7751515" y="1417357"/>
            <a:ext cx="864000" cy="432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Conjunction</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Assessment</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80" name="Oval 279"/>
          <p:cNvSpPr/>
          <p:nvPr/>
        </p:nvSpPr>
        <p:spPr>
          <a:xfrm>
            <a:off x="6724800" y="2955099"/>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83" name="Elbow Connector 282"/>
          <p:cNvCxnSpPr>
            <a:stCxn id="101" idx="3"/>
            <a:endCxn id="109" idx="6"/>
          </p:cNvCxnSpPr>
          <p:nvPr/>
        </p:nvCxnSpPr>
        <p:spPr bwMode="auto">
          <a:xfrm rot="5400000">
            <a:off x="7150165" y="2787033"/>
            <a:ext cx="354841" cy="1108066"/>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84" name="Rectangle 283"/>
          <p:cNvSpPr/>
          <p:nvPr/>
        </p:nvSpPr>
        <p:spPr bwMode="auto">
          <a:xfrm>
            <a:off x="7190106" y="3471862"/>
            <a:ext cx="252000" cy="113296"/>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PRM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85" name="Straight Connector 66"/>
          <p:cNvCxnSpPr>
            <a:stCxn id="40" idx="6"/>
            <a:endCxn id="275" idx="3"/>
          </p:cNvCxnSpPr>
          <p:nvPr/>
        </p:nvCxnSpPr>
        <p:spPr bwMode="auto">
          <a:xfrm flipV="1">
            <a:off x="4952157" y="1786092"/>
            <a:ext cx="2925888" cy="693014"/>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4" name="Oval 133"/>
          <p:cNvSpPr/>
          <p:nvPr/>
        </p:nvSpPr>
        <p:spPr>
          <a:xfrm>
            <a:off x="4898157" y="2411808"/>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8" name="Rectangle 287"/>
          <p:cNvSpPr/>
          <p:nvPr/>
        </p:nvSpPr>
        <p:spPr bwMode="auto">
          <a:xfrm>
            <a:off x="5368119" y="2264467"/>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O</a:t>
            </a:r>
            <a:r>
              <a:rPr lang="en-GB" sz="500" dirty="0" smtClean="0">
                <a:solidFill>
                  <a:schemeClr val="bg1"/>
                </a:solidFill>
                <a:latin typeface="Arial" panose="020B0604020202020204" pitchFamily="34" charset="0"/>
                <a:cs typeface="Arial" panose="020B0604020202020204" pitchFamily="34" charset="0"/>
              </a:rPr>
              <a: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91" name="Rectangle 290"/>
          <p:cNvSpPr/>
          <p:nvPr/>
        </p:nvSpPr>
        <p:spPr bwMode="auto">
          <a:xfrm>
            <a:off x="5368119" y="2381851"/>
            <a:ext cx="252000" cy="113296"/>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SMM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36" name="Rectangle 135"/>
          <p:cNvSpPr/>
          <p:nvPr/>
        </p:nvSpPr>
        <p:spPr bwMode="auto">
          <a:xfrm>
            <a:off x="5368119" y="2528912"/>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O</a:t>
            </a:r>
            <a:r>
              <a:rPr lang="en-GB" sz="500" dirty="0" smtClean="0">
                <a:solidFill>
                  <a:schemeClr val="bg1"/>
                </a:solidFill>
                <a:latin typeface="Arial" panose="020B0604020202020204" pitchFamily="34" charset="0"/>
                <a:cs typeface="Arial" panose="020B0604020202020204" pitchFamily="34" charset="0"/>
              </a:rPr>
              <a: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37" name="Rectangle 136"/>
          <p:cNvSpPr/>
          <p:nvPr/>
        </p:nvSpPr>
        <p:spPr bwMode="auto">
          <a:xfrm>
            <a:off x="5368119" y="2739640"/>
            <a:ext cx="252000" cy="113296"/>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EVM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304" name="Elbow Connector 303"/>
          <p:cNvCxnSpPr>
            <a:stCxn id="275" idx="2"/>
            <a:endCxn id="40" idx="7"/>
          </p:cNvCxnSpPr>
          <p:nvPr/>
        </p:nvCxnSpPr>
        <p:spPr bwMode="auto">
          <a:xfrm flipH="1">
            <a:off x="4825627" y="1633357"/>
            <a:ext cx="2925888" cy="693014"/>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02" name="Oval 301"/>
          <p:cNvSpPr/>
          <p:nvPr/>
        </p:nvSpPr>
        <p:spPr>
          <a:xfrm>
            <a:off x="7707719" y="1573555"/>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5" name="Rectangle 304"/>
          <p:cNvSpPr/>
          <p:nvPr/>
        </p:nvSpPr>
        <p:spPr bwMode="auto">
          <a:xfrm>
            <a:off x="5368119" y="2104757"/>
            <a:ext cx="252000" cy="113296"/>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CDM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08" name="Freeform 307"/>
          <p:cNvSpPr/>
          <p:nvPr/>
        </p:nvSpPr>
        <p:spPr bwMode="auto">
          <a:xfrm>
            <a:off x="3790645" y="2635585"/>
            <a:ext cx="481634" cy="2675515"/>
          </a:xfrm>
          <a:custGeom>
            <a:avLst/>
            <a:gdLst>
              <a:gd name="connsiteX0" fmla="*/ 280342 w 365008"/>
              <a:gd name="connsiteY0" fmla="*/ 0 h 2032000"/>
              <a:gd name="connsiteX1" fmla="*/ 942 w 365008"/>
              <a:gd name="connsiteY1" fmla="*/ 1016000 h 2032000"/>
              <a:gd name="connsiteX2" fmla="*/ 365008 w 365008"/>
              <a:gd name="connsiteY2" fmla="*/ 2032000 h 2032000"/>
              <a:gd name="connsiteX0" fmla="*/ 280342 w 365008"/>
              <a:gd name="connsiteY0" fmla="*/ 0 h 2032000"/>
              <a:gd name="connsiteX1" fmla="*/ 942 w 365008"/>
              <a:gd name="connsiteY1" fmla="*/ 948266 h 2032000"/>
              <a:gd name="connsiteX2" fmla="*/ 365008 w 365008"/>
              <a:gd name="connsiteY2" fmla="*/ 2032000 h 2032000"/>
              <a:gd name="connsiteX0" fmla="*/ 279426 w 364092"/>
              <a:gd name="connsiteY0" fmla="*/ 0 h 2032000"/>
              <a:gd name="connsiteX1" fmla="*/ 26 w 364092"/>
              <a:gd name="connsiteY1" fmla="*/ 948266 h 2032000"/>
              <a:gd name="connsiteX2" fmla="*/ 364092 w 364092"/>
              <a:gd name="connsiteY2" fmla="*/ 2032000 h 2032000"/>
              <a:gd name="connsiteX0" fmla="*/ 279669 w 323109"/>
              <a:gd name="connsiteY0" fmla="*/ 0 h 2032000"/>
              <a:gd name="connsiteX1" fmla="*/ 269 w 323109"/>
              <a:gd name="connsiteY1" fmla="*/ 948266 h 2032000"/>
              <a:gd name="connsiteX2" fmla="*/ 323110 w 323109"/>
              <a:gd name="connsiteY2" fmla="*/ 2032000 h 2032000"/>
              <a:gd name="connsiteX0" fmla="*/ 309070 w 352511"/>
              <a:gd name="connsiteY0" fmla="*/ 0 h 2032000"/>
              <a:gd name="connsiteX1" fmla="*/ 224 w 352511"/>
              <a:gd name="connsiteY1" fmla="*/ 954696 h 2032000"/>
              <a:gd name="connsiteX2" fmla="*/ 352511 w 352511"/>
              <a:gd name="connsiteY2" fmla="*/ 2032000 h 2032000"/>
              <a:gd name="connsiteX0" fmla="*/ 308889 w 352330"/>
              <a:gd name="connsiteY0" fmla="*/ 0 h 2032000"/>
              <a:gd name="connsiteX1" fmla="*/ 43 w 352330"/>
              <a:gd name="connsiteY1" fmla="*/ 954696 h 2032000"/>
              <a:gd name="connsiteX2" fmla="*/ 352330 w 352330"/>
              <a:gd name="connsiteY2" fmla="*/ 2032000 h 2032000"/>
              <a:gd name="connsiteX0" fmla="*/ 308889 w 352330"/>
              <a:gd name="connsiteY0" fmla="*/ 0 h 2032000"/>
              <a:gd name="connsiteX1" fmla="*/ 43 w 352330"/>
              <a:gd name="connsiteY1" fmla="*/ 858242 h 2032000"/>
              <a:gd name="connsiteX2" fmla="*/ 352330 w 352330"/>
              <a:gd name="connsiteY2" fmla="*/ 2032000 h 2032000"/>
              <a:gd name="connsiteX0" fmla="*/ 313408 w 356849"/>
              <a:gd name="connsiteY0" fmla="*/ 0 h 2032000"/>
              <a:gd name="connsiteX1" fmla="*/ 4562 w 356849"/>
              <a:gd name="connsiteY1" fmla="*/ 858242 h 2032000"/>
              <a:gd name="connsiteX2" fmla="*/ 356849 w 356849"/>
              <a:gd name="connsiteY2" fmla="*/ 2032000 h 2032000"/>
              <a:gd name="connsiteX0" fmla="*/ 295932 w 339373"/>
              <a:gd name="connsiteY0" fmla="*/ 0 h 2032000"/>
              <a:gd name="connsiteX1" fmla="*/ 4754 w 339373"/>
              <a:gd name="connsiteY1" fmla="*/ 755357 h 2032000"/>
              <a:gd name="connsiteX2" fmla="*/ 339373 w 339373"/>
              <a:gd name="connsiteY2" fmla="*/ 2032000 h 2032000"/>
              <a:gd name="connsiteX0" fmla="*/ 302999 w 346440"/>
              <a:gd name="connsiteY0" fmla="*/ 0 h 2032000"/>
              <a:gd name="connsiteX1" fmla="*/ 11821 w 346440"/>
              <a:gd name="connsiteY1" fmla="*/ 755357 h 2032000"/>
              <a:gd name="connsiteX2" fmla="*/ 346440 w 346440"/>
              <a:gd name="connsiteY2" fmla="*/ 2032000 h 2032000"/>
              <a:gd name="connsiteX0" fmla="*/ 291224 w 334665"/>
              <a:gd name="connsiteY0" fmla="*/ 0 h 2032000"/>
              <a:gd name="connsiteX1" fmla="*/ 46 w 334665"/>
              <a:gd name="connsiteY1" fmla="*/ 755357 h 2032000"/>
              <a:gd name="connsiteX2" fmla="*/ 334665 w 334665"/>
              <a:gd name="connsiteY2" fmla="*/ 2032000 h 2032000"/>
              <a:gd name="connsiteX0" fmla="*/ 291427 w 334868"/>
              <a:gd name="connsiteY0" fmla="*/ 0 h 2032000"/>
              <a:gd name="connsiteX1" fmla="*/ 249 w 334868"/>
              <a:gd name="connsiteY1" fmla="*/ 755357 h 2032000"/>
              <a:gd name="connsiteX2" fmla="*/ 334868 w 334868"/>
              <a:gd name="connsiteY2" fmla="*/ 2032000 h 2032000"/>
              <a:gd name="connsiteX0" fmla="*/ 291570 w 335011"/>
              <a:gd name="connsiteY0" fmla="*/ 0 h 2032000"/>
              <a:gd name="connsiteX1" fmla="*/ 392 w 335011"/>
              <a:gd name="connsiteY1" fmla="*/ 755357 h 2032000"/>
              <a:gd name="connsiteX2" fmla="*/ 335011 w 335011"/>
              <a:gd name="connsiteY2" fmla="*/ 2032000 h 2032000"/>
            </a:gdLst>
            <a:ahLst/>
            <a:cxnLst>
              <a:cxn ang="0">
                <a:pos x="connsiteX0" y="connsiteY0"/>
              </a:cxn>
              <a:cxn ang="0">
                <a:pos x="connsiteX1" y="connsiteY1"/>
              </a:cxn>
              <a:cxn ang="0">
                <a:pos x="connsiteX2" y="connsiteY2"/>
              </a:cxn>
            </a:cxnLst>
            <a:rect l="l" t="t" r="r" b="b"/>
            <a:pathLst>
              <a:path w="335011" h="2032000">
                <a:moveTo>
                  <a:pt x="291570" y="0"/>
                </a:moveTo>
                <a:cubicBezTo>
                  <a:pt x="85922" y="293654"/>
                  <a:pt x="-6848" y="416690"/>
                  <a:pt x="392" y="755357"/>
                </a:cubicBezTo>
                <a:cubicBezTo>
                  <a:pt x="7632" y="1094024"/>
                  <a:pt x="335011" y="2032000"/>
                  <a:pt x="335011" y="2032000"/>
                </a:cubicBezTo>
              </a:path>
            </a:pathLst>
          </a:cu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226" name="Rectangle 225"/>
          <p:cNvSpPr/>
          <p:nvPr/>
        </p:nvSpPr>
        <p:spPr bwMode="auto">
          <a:xfrm>
            <a:off x="3905462" y="4554370"/>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09" name="Freeform 308"/>
          <p:cNvSpPr/>
          <p:nvPr/>
        </p:nvSpPr>
        <p:spPr bwMode="auto">
          <a:xfrm flipH="1">
            <a:off x="4771624" y="3155385"/>
            <a:ext cx="439523" cy="2155715"/>
          </a:xfrm>
          <a:custGeom>
            <a:avLst/>
            <a:gdLst>
              <a:gd name="connsiteX0" fmla="*/ 280342 w 365008"/>
              <a:gd name="connsiteY0" fmla="*/ 0 h 2032000"/>
              <a:gd name="connsiteX1" fmla="*/ 942 w 365008"/>
              <a:gd name="connsiteY1" fmla="*/ 1016000 h 2032000"/>
              <a:gd name="connsiteX2" fmla="*/ 365008 w 365008"/>
              <a:gd name="connsiteY2" fmla="*/ 2032000 h 2032000"/>
              <a:gd name="connsiteX0" fmla="*/ 280342 w 365008"/>
              <a:gd name="connsiteY0" fmla="*/ 0 h 2032000"/>
              <a:gd name="connsiteX1" fmla="*/ 942 w 365008"/>
              <a:gd name="connsiteY1" fmla="*/ 948266 h 2032000"/>
              <a:gd name="connsiteX2" fmla="*/ 365008 w 365008"/>
              <a:gd name="connsiteY2" fmla="*/ 2032000 h 2032000"/>
              <a:gd name="connsiteX0" fmla="*/ 279426 w 364092"/>
              <a:gd name="connsiteY0" fmla="*/ 0 h 2032000"/>
              <a:gd name="connsiteX1" fmla="*/ 26 w 364092"/>
              <a:gd name="connsiteY1" fmla="*/ 948266 h 2032000"/>
              <a:gd name="connsiteX2" fmla="*/ 364092 w 364092"/>
              <a:gd name="connsiteY2" fmla="*/ 2032000 h 2032000"/>
              <a:gd name="connsiteX0" fmla="*/ 279669 w 323109"/>
              <a:gd name="connsiteY0" fmla="*/ 0 h 2032000"/>
              <a:gd name="connsiteX1" fmla="*/ 269 w 323109"/>
              <a:gd name="connsiteY1" fmla="*/ 948266 h 2032000"/>
              <a:gd name="connsiteX2" fmla="*/ 323110 w 323109"/>
              <a:gd name="connsiteY2" fmla="*/ 2032000 h 2032000"/>
              <a:gd name="connsiteX0" fmla="*/ 309070 w 352511"/>
              <a:gd name="connsiteY0" fmla="*/ 0 h 2032000"/>
              <a:gd name="connsiteX1" fmla="*/ 224 w 352511"/>
              <a:gd name="connsiteY1" fmla="*/ 954696 h 2032000"/>
              <a:gd name="connsiteX2" fmla="*/ 352511 w 352511"/>
              <a:gd name="connsiteY2" fmla="*/ 2032000 h 2032000"/>
              <a:gd name="connsiteX0" fmla="*/ 308889 w 352330"/>
              <a:gd name="connsiteY0" fmla="*/ 0 h 2032000"/>
              <a:gd name="connsiteX1" fmla="*/ 43 w 352330"/>
              <a:gd name="connsiteY1" fmla="*/ 954696 h 2032000"/>
              <a:gd name="connsiteX2" fmla="*/ 352330 w 352330"/>
              <a:gd name="connsiteY2" fmla="*/ 2032000 h 2032000"/>
              <a:gd name="connsiteX0" fmla="*/ 308889 w 352330"/>
              <a:gd name="connsiteY0" fmla="*/ 0 h 2032000"/>
              <a:gd name="connsiteX1" fmla="*/ 43 w 352330"/>
              <a:gd name="connsiteY1" fmla="*/ 858242 h 2032000"/>
              <a:gd name="connsiteX2" fmla="*/ 352330 w 352330"/>
              <a:gd name="connsiteY2" fmla="*/ 2032000 h 2032000"/>
              <a:gd name="connsiteX0" fmla="*/ 313408 w 356849"/>
              <a:gd name="connsiteY0" fmla="*/ 0 h 2032000"/>
              <a:gd name="connsiteX1" fmla="*/ 4562 w 356849"/>
              <a:gd name="connsiteY1" fmla="*/ 858242 h 2032000"/>
              <a:gd name="connsiteX2" fmla="*/ 356849 w 356849"/>
              <a:gd name="connsiteY2" fmla="*/ 2032000 h 2032000"/>
              <a:gd name="connsiteX0" fmla="*/ 295932 w 339373"/>
              <a:gd name="connsiteY0" fmla="*/ 0 h 2032000"/>
              <a:gd name="connsiteX1" fmla="*/ 4754 w 339373"/>
              <a:gd name="connsiteY1" fmla="*/ 755357 h 2032000"/>
              <a:gd name="connsiteX2" fmla="*/ 339373 w 339373"/>
              <a:gd name="connsiteY2" fmla="*/ 2032000 h 2032000"/>
              <a:gd name="connsiteX0" fmla="*/ 302999 w 346440"/>
              <a:gd name="connsiteY0" fmla="*/ 0 h 2032000"/>
              <a:gd name="connsiteX1" fmla="*/ 11821 w 346440"/>
              <a:gd name="connsiteY1" fmla="*/ 755357 h 2032000"/>
              <a:gd name="connsiteX2" fmla="*/ 346440 w 346440"/>
              <a:gd name="connsiteY2" fmla="*/ 2032000 h 2032000"/>
              <a:gd name="connsiteX0" fmla="*/ 291224 w 334665"/>
              <a:gd name="connsiteY0" fmla="*/ 0 h 2032000"/>
              <a:gd name="connsiteX1" fmla="*/ 46 w 334665"/>
              <a:gd name="connsiteY1" fmla="*/ 755357 h 2032000"/>
              <a:gd name="connsiteX2" fmla="*/ 334665 w 334665"/>
              <a:gd name="connsiteY2" fmla="*/ 2032000 h 2032000"/>
              <a:gd name="connsiteX0" fmla="*/ 291427 w 334868"/>
              <a:gd name="connsiteY0" fmla="*/ 0 h 2032000"/>
              <a:gd name="connsiteX1" fmla="*/ 249 w 334868"/>
              <a:gd name="connsiteY1" fmla="*/ 755357 h 2032000"/>
              <a:gd name="connsiteX2" fmla="*/ 334868 w 334868"/>
              <a:gd name="connsiteY2" fmla="*/ 2032000 h 2032000"/>
              <a:gd name="connsiteX0" fmla="*/ 291570 w 335011"/>
              <a:gd name="connsiteY0" fmla="*/ 0 h 2032000"/>
              <a:gd name="connsiteX1" fmla="*/ 392 w 335011"/>
              <a:gd name="connsiteY1" fmla="*/ 755357 h 2032000"/>
              <a:gd name="connsiteX2" fmla="*/ 335011 w 335011"/>
              <a:gd name="connsiteY2" fmla="*/ 2032000 h 2032000"/>
              <a:gd name="connsiteX0" fmla="*/ 262279 w 305720"/>
              <a:gd name="connsiteY0" fmla="*/ 0 h 2032000"/>
              <a:gd name="connsiteX1" fmla="*/ 548 w 305720"/>
              <a:gd name="connsiteY1" fmla="*/ 755357 h 2032000"/>
              <a:gd name="connsiteX2" fmla="*/ 305720 w 305720"/>
              <a:gd name="connsiteY2" fmla="*/ 2032000 h 2032000"/>
            </a:gdLst>
            <a:ahLst/>
            <a:cxnLst>
              <a:cxn ang="0">
                <a:pos x="connsiteX0" y="connsiteY0"/>
              </a:cxn>
              <a:cxn ang="0">
                <a:pos x="connsiteX1" y="connsiteY1"/>
              </a:cxn>
              <a:cxn ang="0">
                <a:pos x="connsiteX2" y="connsiteY2"/>
              </a:cxn>
            </a:cxnLst>
            <a:rect l="l" t="t" r="r" b="b"/>
            <a:pathLst>
              <a:path w="305720" h="2032000">
                <a:moveTo>
                  <a:pt x="262279" y="0"/>
                </a:moveTo>
                <a:cubicBezTo>
                  <a:pt x="56631" y="293654"/>
                  <a:pt x="-6692" y="416690"/>
                  <a:pt x="548" y="755357"/>
                </a:cubicBezTo>
                <a:cubicBezTo>
                  <a:pt x="7788" y="1094024"/>
                  <a:pt x="305720" y="2032000"/>
                  <a:pt x="305720" y="2032000"/>
                </a:cubicBezTo>
              </a:path>
            </a:pathLst>
          </a:cu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223" name="Oval 222"/>
          <p:cNvSpPr/>
          <p:nvPr/>
        </p:nvSpPr>
        <p:spPr>
          <a:xfrm>
            <a:off x="4771625" y="3098025"/>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ectangle 224"/>
          <p:cNvSpPr/>
          <p:nvPr/>
        </p:nvSpPr>
        <p:spPr bwMode="auto">
          <a:xfrm>
            <a:off x="4903109" y="4553875"/>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sp>
        <p:nvSpPr>
          <p:cNvPr id="224" name="Oval 223"/>
          <p:cNvSpPr/>
          <p:nvPr/>
        </p:nvSpPr>
        <p:spPr>
          <a:xfrm>
            <a:off x="4245838" y="5257100"/>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6" name="Elbow Connector 315"/>
          <p:cNvCxnSpPr>
            <a:stCxn id="101" idx="3"/>
            <a:endCxn id="106" idx="5"/>
          </p:cNvCxnSpPr>
          <p:nvPr/>
        </p:nvCxnSpPr>
        <p:spPr bwMode="auto">
          <a:xfrm rot="5400000" flipH="1">
            <a:off x="7262508" y="2544536"/>
            <a:ext cx="3624" cy="1234596"/>
          </a:xfrm>
          <a:prstGeom prst="bentConnector3">
            <a:avLst>
              <a:gd name="adj1" fmla="val -343957"/>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20" name="Rectangle 319"/>
          <p:cNvSpPr/>
          <p:nvPr/>
        </p:nvSpPr>
        <p:spPr bwMode="auto">
          <a:xfrm>
            <a:off x="7190106" y="3166951"/>
            <a:ext cx="252000" cy="113296"/>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PRM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76" name="Oval 275"/>
          <p:cNvSpPr/>
          <p:nvPr/>
        </p:nvSpPr>
        <p:spPr>
          <a:xfrm>
            <a:off x="7827619" y="3118911"/>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Rectangle 146"/>
          <p:cNvSpPr/>
          <p:nvPr/>
        </p:nvSpPr>
        <p:spPr bwMode="auto">
          <a:xfrm>
            <a:off x="5368119" y="2636912"/>
            <a:ext cx="252000" cy="113296"/>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ADM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8" name="Rectangle 147"/>
          <p:cNvSpPr/>
          <p:nvPr/>
        </p:nvSpPr>
        <p:spPr bwMode="auto">
          <a:xfrm>
            <a:off x="1763123" y="2465685"/>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O</a:t>
            </a:r>
            <a:r>
              <a:rPr lang="en-GB" sz="500" dirty="0" smtClean="0">
                <a:solidFill>
                  <a:schemeClr val="bg1"/>
                </a:solidFill>
                <a:latin typeface="Arial" panose="020B0604020202020204" pitchFamily="34" charset="0"/>
                <a:cs typeface="Arial" panose="020B0604020202020204" pitchFamily="34" charset="0"/>
              </a:rPr>
              <a: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2" name="Rectangle 151"/>
          <p:cNvSpPr/>
          <p:nvPr/>
        </p:nvSpPr>
        <p:spPr bwMode="auto">
          <a:xfrm>
            <a:off x="1763123" y="2573685"/>
            <a:ext cx="252000" cy="113296"/>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ADM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3" name="Rectangle 152"/>
          <p:cNvSpPr/>
          <p:nvPr/>
        </p:nvSpPr>
        <p:spPr bwMode="auto">
          <a:xfrm>
            <a:off x="1763123" y="3066627"/>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PPM</a:t>
            </a:r>
          </a:p>
        </p:txBody>
      </p:sp>
      <p:sp>
        <p:nvSpPr>
          <p:cNvPr id="155" name="Rectangle 154"/>
          <p:cNvSpPr/>
          <p:nvPr/>
        </p:nvSpPr>
        <p:spPr bwMode="auto">
          <a:xfrm>
            <a:off x="5368119" y="4611848"/>
            <a:ext cx="252000" cy="113296"/>
          </a:xfrm>
          <a:prstGeom prst="rect">
            <a:avLst/>
          </a:prstGeom>
          <a:solidFill>
            <a:srgbClr val="0066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SIP</a:t>
            </a:r>
            <a:endParaRPr lang="en-GB" sz="500" dirty="0" smtClean="0">
              <a:solidFill>
                <a:prstClr val="white"/>
              </a:solidFill>
              <a:latin typeface="Arial" panose="020B0604020202020204" pitchFamily="34" charset="0"/>
              <a:cs typeface="Arial" panose="020B0604020202020204" pitchFamily="34" charset="0"/>
            </a:endParaRPr>
          </a:p>
        </p:txBody>
      </p:sp>
      <p:sp>
        <p:nvSpPr>
          <p:cNvPr id="156" name="Rectangle 155"/>
          <p:cNvSpPr/>
          <p:nvPr/>
        </p:nvSpPr>
        <p:spPr bwMode="auto">
          <a:xfrm>
            <a:off x="8061088" y="4533108"/>
            <a:ext cx="252000" cy="113296"/>
          </a:xfrm>
          <a:prstGeom prst="rect">
            <a:avLst/>
          </a:prstGeom>
          <a:solidFill>
            <a:srgbClr val="0066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a:solidFill>
                  <a:prstClr val="white"/>
                </a:solidFill>
                <a:latin typeface="Arial" panose="020B0604020202020204" pitchFamily="34" charset="0"/>
                <a:cs typeface="Arial" panose="020B0604020202020204" pitchFamily="34" charset="0"/>
              </a:rPr>
              <a:t>D</a:t>
            </a:r>
            <a:r>
              <a:rPr lang="en-GB" sz="500" dirty="0" smtClean="0">
                <a:solidFill>
                  <a:prstClr val="white"/>
                </a:solidFill>
                <a:latin typeface="Arial" panose="020B0604020202020204" pitchFamily="34" charset="0"/>
                <a:cs typeface="Arial" panose="020B0604020202020204" pitchFamily="34" charset="0"/>
              </a:rPr>
              <a:t>IP</a:t>
            </a:r>
            <a:endParaRPr lang="en-GB" sz="500" dirty="0" smtClean="0">
              <a:solidFill>
                <a:prstClr val="white"/>
              </a:solidFill>
              <a:latin typeface="Arial" panose="020B0604020202020204" pitchFamily="34" charset="0"/>
              <a:cs typeface="Arial" panose="020B0604020202020204" pitchFamily="34" charset="0"/>
            </a:endParaRPr>
          </a:p>
        </p:txBody>
      </p:sp>
      <p:sp>
        <p:nvSpPr>
          <p:cNvPr id="160" name="Rectangle 159"/>
          <p:cNvSpPr/>
          <p:nvPr/>
        </p:nvSpPr>
        <p:spPr bwMode="auto">
          <a:xfrm>
            <a:off x="7407718" y="2019303"/>
            <a:ext cx="252000" cy="113296"/>
          </a:xfrm>
          <a:prstGeom prst="rect">
            <a:avLst/>
          </a:prstGeom>
          <a:solidFill>
            <a:srgbClr val="0066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a:solidFill>
                  <a:prstClr val="white"/>
                </a:solidFill>
                <a:latin typeface="Arial" panose="020B0604020202020204" pitchFamily="34" charset="0"/>
                <a:cs typeface="Arial" panose="020B0604020202020204" pitchFamily="34" charset="0"/>
              </a:rPr>
              <a:t>D</a:t>
            </a:r>
            <a:r>
              <a:rPr lang="en-GB" sz="500" dirty="0" smtClean="0">
                <a:solidFill>
                  <a:prstClr val="white"/>
                </a:solidFill>
                <a:latin typeface="Arial" panose="020B0604020202020204" pitchFamily="34" charset="0"/>
                <a:cs typeface="Arial" panose="020B0604020202020204" pitchFamily="34" charset="0"/>
              </a:rPr>
              <a:t>IP</a:t>
            </a:r>
            <a:endParaRPr lang="en-GB" sz="500" dirty="0" smtClean="0">
              <a:solidFill>
                <a:prstClr val="white"/>
              </a:solidFill>
              <a:latin typeface="Arial" panose="020B0604020202020204" pitchFamily="34" charset="0"/>
              <a:cs typeface="Arial" panose="020B0604020202020204" pitchFamily="34" charset="0"/>
            </a:endParaRPr>
          </a:p>
        </p:txBody>
      </p:sp>
      <p:sp>
        <p:nvSpPr>
          <p:cNvPr id="162" name="Rectangle 161"/>
          <p:cNvSpPr/>
          <p:nvPr/>
        </p:nvSpPr>
        <p:spPr bwMode="auto">
          <a:xfrm>
            <a:off x="6215552" y="4231199"/>
            <a:ext cx="252000" cy="113296"/>
          </a:xfrm>
          <a:prstGeom prst="rect">
            <a:avLst/>
          </a:prstGeom>
          <a:solidFill>
            <a:srgbClr val="0066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SIP</a:t>
            </a:r>
            <a:endParaRPr lang="en-GB" sz="500" dirty="0" smtClean="0">
              <a:solidFill>
                <a:prstClr val="white"/>
              </a:solidFill>
              <a:latin typeface="Arial" panose="020B0604020202020204" pitchFamily="34" charset="0"/>
              <a:cs typeface="Arial" panose="020B0604020202020204" pitchFamily="34" charset="0"/>
            </a:endParaRPr>
          </a:p>
        </p:txBody>
      </p:sp>
      <p:sp>
        <p:nvSpPr>
          <p:cNvPr id="163" name="Oval 162"/>
          <p:cNvSpPr/>
          <p:nvPr/>
        </p:nvSpPr>
        <p:spPr>
          <a:xfrm>
            <a:off x="5982082" y="5278226"/>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5963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Deep Space Mission (SSI </a:t>
            </a:r>
            <a:r>
              <a:rPr lang="en-GB" dirty="0"/>
              <a:t>Example</a:t>
            </a:r>
            <a:r>
              <a:rPr lang="en-GB" dirty="0" smtClean="0"/>
              <a:t>)</a:t>
            </a:r>
            <a:endParaRPr lang="en-GB" sz="1000" dirty="0"/>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5C34206F-FBA9-4437-BB8A-AF50349FF5FD}" type="datetime1">
              <a:rPr lang="en-GB" smtClean="0"/>
              <a:pPr/>
              <a:t>30/08/2017</a:t>
            </a:fld>
            <a:endParaRPr lang="en-GB" dirty="0"/>
          </a:p>
        </p:txBody>
      </p:sp>
      <p:sp>
        <p:nvSpPr>
          <p:cNvPr id="7" name="Cube 6"/>
          <p:cNvSpPr/>
          <p:nvPr/>
        </p:nvSpPr>
        <p:spPr bwMode="auto">
          <a:xfrm>
            <a:off x="3776083" y="980728"/>
            <a:ext cx="1368152" cy="936104"/>
          </a:xfrm>
          <a:prstGeom prst="cube">
            <a:avLst>
              <a:gd name="adj" fmla="val 14418"/>
            </a:avLst>
          </a:prstGeom>
          <a:gradFill flip="none" rotWithShape="1">
            <a:gsLst>
              <a:gs pos="0">
                <a:srgbClr val="CCFF66"/>
              </a:gs>
              <a:gs pos="100000">
                <a:srgbClr val="00C0BC"/>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prstClr val="black"/>
                </a:solidFill>
                <a:latin typeface="Arial" panose="020B0604020202020204" pitchFamily="34" charset="0"/>
                <a:cs typeface="Arial" panose="020B0604020202020204" pitchFamily="34" charset="0"/>
              </a:rPr>
              <a:t>Orbiter</a:t>
            </a:r>
            <a:endParaRPr lang="en-GB" sz="1200" b="0" dirty="0">
              <a:solidFill>
                <a:prstClr val="black"/>
              </a:solidFill>
              <a:latin typeface="Arial" panose="020B0604020202020204" pitchFamily="34" charset="0"/>
              <a:cs typeface="Arial" panose="020B0604020202020204" pitchFamily="34" charset="0"/>
            </a:endParaRPr>
          </a:p>
        </p:txBody>
      </p:sp>
      <p:sp>
        <p:nvSpPr>
          <p:cNvPr id="8" name="Cube 7"/>
          <p:cNvSpPr/>
          <p:nvPr/>
        </p:nvSpPr>
        <p:spPr bwMode="auto">
          <a:xfrm>
            <a:off x="6037058" y="980728"/>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prstClr val="black"/>
                </a:solidFill>
                <a:latin typeface="Arial" panose="020B0604020202020204" pitchFamily="34" charset="0"/>
                <a:cs typeface="Arial" panose="020B0604020202020204" pitchFamily="34" charset="0"/>
              </a:rPr>
              <a:t>Rover</a:t>
            </a:r>
            <a:endParaRPr lang="en-GB" sz="1200" b="0" i="1" dirty="0">
              <a:solidFill>
                <a:prstClr val="black"/>
              </a:solidFill>
              <a:latin typeface="Arial" panose="020B0604020202020204" pitchFamily="34" charset="0"/>
              <a:cs typeface="Arial" panose="020B0604020202020204" pitchFamily="34" charset="0"/>
            </a:endParaRPr>
          </a:p>
        </p:txBody>
      </p:sp>
      <p:sp>
        <p:nvSpPr>
          <p:cNvPr id="12" name="Cube 11"/>
          <p:cNvSpPr/>
          <p:nvPr/>
        </p:nvSpPr>
        <p:spPr bwMode="auto">
          <a:xfrm>
            <a:off x="3776083" y="2344355"/>
            <a:ext cx="1368152" cy="936104"/>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prstClr val="black"/>
                </a:solidFill>
                <a:latin typeface="Arial" panose="020B0604020202020204" pitchFamily="34" charset="0"/>
                <a:cs typeface="Arial" panose="020B0604020202020204" pitchFamily="34" charset="0"/>
              </a:rPr>
              <a:t>ESLT</a:t>
            </a:r>
            <a:endParaRPr lang="en-GB" sz="1200" b="0" dirty="0">
              <a:solidFill>
                <a:prstClr val="black"/>
              </a:solidFill>
              <a:latin typeface="Arial" panose="020B0604020202020204" pitchFamily="34" charset="0"/>
              <a:cs typeface="Arial" panose="020B0604020202020204" pitchFamily="34" charset="0"/>
            </a:endParaRPr>
          </a:p>
        </p:txBody>
      </p:sp>
      <p:sp>
        <p:nvSpPr>
          <p:cNvPr id="35" name="Oval 34"/>
          <p:cNvSpPr>
            <a:spLocks noChangeArrowheads="1"/>
          </p:cNvSpPr>
          <p:nvPr/>
        </p:nvSpPr>
        <p:spPr bwMode="auto">
          <a:xfrm>
            <a:off x="3849968" y="2691589"/>
            <a:ext cx="502847" cy="274171"/>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8" name="Straight Connector 17"/>
          <p:cNvCxnSpPr>
            <a:stCxn id="7" idx="3"/>
            <a:endCxn id="12" idx="1"/>
          </p:cNvCxnSpPr>
          <p:nvPr/>
        </p:nvCxnSpPr>
        <p:spPr bwMode="auto">
          <a:xfrm>
            <a:off x="4392675" y="1916832"/>
            <a:ext cx="0" cy="56249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a:stCxn id="7" idx="4"/>
            <a:endCxn id="8" idx="2"/>
          </p:cNvCxnSpPr>
          <p:nvPr/>
        </p:nvCxnSpPr>
        <p:spPr bwMode="auto">
          <a:xfrm>
            <a:off x="5009268" y="1516264"/>
            <a:ext cx="1027790" cy="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pic>
        <p:nvPicPr>
          <p:cNvPr id="72"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499" y="1690858"/>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7" name="Elbow Connector 86"/>
          <p:cNvCxnSpPr>
            <a:stCxn id="7" idx="3"/>
            <a:endCxn id="72" idx="2"/>
          </p:cNvCxnSpPr>
          <p:nvPr/>
        </p:nvCxnSpPr>
        <p:spPr bwMode="auto">
          <a:xfrm rot="5400000" flipH="1">
            <a:off x="4375332" y="1899490"/>
            <a:ext cx="34685" cy="1"/>
          </a:xfrm>
          <a:prstGeom prst="bentConnector3">
            <a:avLst>
              <a:gd name="adj1" fmla="val -659075"/>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3" name="Straight Connector 92"/>
          <p:cNvCxnSpPr>
            <a:stCxn id="72" idx="3"/>
            <a:endCxn id="8" idx="2"/>
          </p:cNvCxnSpPr>
          <p:nvPr/>
        </p:nvCxnSpPr>
        <p:spPr bwMode="auto">
          <a:xfrm flipV="1">
            <a:off x="4522849" y="1516264"/>
            <a:ext cx="1514209" cy="270239"/>
          </a:xfrm>
          <a:prstGeom prst="bentConnector3">
            <a:avLst>
              <a:gd name="adj1" fmla="val 21119"/>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8" name="Oval 8"/>
          <p:cNvSpPr>
            <a:spLocks noChangeArrowheads="1"/>
          </p:cNvSpPr>
          <p:nvPr/>
        </p:nvSpPr>
        <p:spPr bwMode="auto">
          <a:xfrm>
            <a:off x="6660232" y="1517894"/>
            <a:ext cx="215904" cy="135424"/>
          </a:xfrm>
          <a:prstGeom prst="ellipse">
            <a:avLst/>
          </a:prstGeom>
          <a:solidFill>
            <a:srgbClr val="FF99FF"/>
          </a:solidFill>
          <a:ln w="9525">
            <a:solidFill>
              <a:schemeClr val="tx1"/>
            </a:solidFill>
            <a:round/>
            <a:headEnd/>
            <a:tailEnd/>
          </a:ln>
        </p:spPr>
        <p:txBody>
          <a:bodyPr wrap="none"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9" name="Oval 8"/>
          <p:cNvSpPr>
            <a:spLocks noChangeArrowheads="1"/>
          </p:cNvSpPr>
          <p:nvPr/>
        </p:nvSpPr>
        <p:spPr bwMode="auto">
          <a:xfrm>
            <a:off x="6376834" y="1340768"/>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0" name="Oval 8"/>
          <p:cNvSpPr>
            <a:spLocks noChangeArrowheads="1"/>
          </p:cNvSpPr>
          <p:nvPr/>
        </p:nvSpPr>
        <p:spPr bwMode="auto">
          <a:xfrm>
            <a:off x="6376834" y="1517894"/>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1" name="Oval 8"/>
          <p:cNvSpPr>
            <a:spLocks noChangeArrowheads="1"/>
          </p:cNvSpPr>
          <p:nvPr/>
        </p:nvSpPr>
        <p:spPr bwMode="auto">
          <a:xfrm>
            <a:off x="6660232" y="1340768"/>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2" name="Oval 8"/>
          <p:cNvSpPr>
            <a:spLocks noChangeArrowheads="1"/>
          </p:cNvSpPr>
          <p:nvPr/>
        </p:nvSpPr>
        <p:spPr bwMode="auto">
          <a:xfrm>
            <a:off x="4437945" y="1509992"/>
            <a:ext cx="215904" cy="135424"/>
          </a:xfrm>
          <a:prstGeom prst="ellipse">
            <a:avLst/>
          </a:prstGeom>
          <a:solidFill>
            <a:srgbClr val="FF99FF"/>
          </a:solidFill>
          <a:ln w="9525">
            <a:solidFill>
              <a:schemeClr val="tx1"/>
            </a:solidFill>
            <a:round/>
            <a:headEnd/>
            <a:tailEnd/>
          </a:ln>
        </p:spPr>
        <p:txBody>
          <a:bodyPr wrap="none"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3" name="Oval 8"/>
          <p:cNvSpPr>
            <a:spLocks noChangeArrowheads="1"/>
          </p:cNvSpPr>
          <p:nvPr/>
        </p:nvSpPr>
        <p:spPr bwMode="auto">
          <a:xfrm>
            <a:off x="4154547" y="1332866"/>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4" name="Oval 8"/>
          <p:cNvSpPr>
            <a:spLocks noChangeArrowheads="1"/>
          </p:cNvSpPr>
          <p:nvPr/>
        </p:nvSpPr>
        <p:spPr bwMode="auto">
          <a:xfrm>
            <a:off x="4154547" y="1509992"/>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5" name="Oval 8"/>
          <p:cNvSpPr>
            <a:spLocks noChangeArrowheads="1"/>
          </p:cNvSpPr>
          <p:nvPr/>
        </p:nvSpPr>
        <p:spPr bwMode="auto">
          <a:xfrm>
            <a:off x="4437945" y="1332866"/>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8" name="Cube 67"/>
          <p:cNvSpPr/>
          <p:nvPr/>
        </p:nvSpPr>
        <p:spPr bwMode="auto">
          <a:xfrm>
            <a:off x="3776083" y="3866844"/>
            <a:ext cx="1368152"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prstClr val="black"/>
                </a:solidFill>
                <a:latin typeface="Arial" panose="020B0604020202020204" pitchFamily="34" charset="0"/>
                <a:cs typeface="Arial" panose="020B0604020202020204" pitchFamily="34" charset="0"/>
              </a:rPr>
              <a:t>MOC</a:t>
            </a:r>
            <a:endParaRPr lang="en-GB" sz="1200" b="0" dirty="0">
              <a:solidFill>
                <a:prstClr val="black"/>
              </a:solidFill>
              <a:latin typeface="Arial" panose="020B0604020202020204" pitchFamily="34" charset="0"/>
              <a:cs typeface="Arial" panose="020B0604020202020204" pitchFamily="34" charset="0"/>
            </a:endParaRPr>
          </a:p>
        </p:txBody>
      </p:sp>
      <p:sp>
        <p:nvSpPr>
          <p:cNvPr id="71" name="Cube 70"/>
          <p:cNvSpPr/>
          <p:nvPr/>
        </p:nvSpPr>
        <p:spPr bwMode="auto">
          <a:xfrm>
            <a:off x="4917672" y="5434534"/>
            <a:ext cx="1368152"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prstClr val="black"/>
                </a:solidFill>
                <a:latin typeface="Arial" panose="020B0604020202020204" pitchFamily="34" charset="0"/>
                <a:cs typeface="Arial" panose="020B0604020202020204" pitchFamily="34" charset="0"/>
              </a:rPr>
              <a:t>ROC</a:t>
            </a:r>
            <a:endParaRPr lang="en-GB" sz="1200" b="0" dirty="0">
              <a:solidFill>
                <a:prstClr val="black"/>
              </a:solidFill>
              <a:latin typeface="Arial" panose="020B0604020202020204" pitchFamily="34" charset="0"/>
              <a:cs typeface="Arial" panose="020B0604020202020204" pitchFamily="34" charset="0"/>
            </a:endParaRPr>
          </a:p>
        </p:txBody>
      </p:sp>
      <p:sp>
        <p:nvSpPr>
          <p:cNvPr id="74" name="Cube 73"/>
          <p:cNvSpPr/>
          <p:nvPr/>
        </p:nvSpPr>
        <p:spPr bwMode="auto">
          <a:xfrm>
            <a:off x="2519971" y="543453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prstClr val="black"/>
                </a:solidFill>
                <a:latin typeface="Arial" panose="020B0604020202020204" pitchFamily="34" charset="0"/>
                <a:cs typeface="Arial" panose="020B0604020202020204" pitchFamily="34" charset="0"/>
              </a:rPr>
              <a:t>SCM</a:t>
            </a:r>
            <a:endParaRPr lang="en-GB" sz="1200" b="0" dirty="0">
              <a:solidFill>
                <a:prstClr val="black"/>
              </a:solidFill>
              <a:latin typeface="Arial" panose="020B0604020202020204" pitchFamily="34" charset="0"/>
              <a:cs typeface="Arial" panose="020B0604020202020204" pitchFamily="34" charset="0"/>
            </a:endParaRPr>
          </a:p>
        </p:txBody>
      </p:sp>
      <p:cxnSp>
        <p:nvCxnSpPr>
          <p:cNvPr id="75" name="Straight Connector 74"/>
          <p:cNvCxnSpPr>
            <a:endCxn id="68" idx="3"/>
          </p:cNvCxnSpPr>
          <p:nvPr/>
        </p:nvCxnSpPr>
        <p:spPr bwMode="auto">
          <a:xfrm flipH="1" flipV="1">
            <a:off x="4392675" y="4802948"/>
            <a:ext cx="1" cy="39506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5" name="Oval 84"/>
          <p:cNvSpPr/>
          <p:nvPr/>
        </p:nvSpPr>
        <p:spPr bwMode="auto">
          <a:xfrm>
            <a:off x="3020883" y="5133318"/>
            <a:ext cx="108000" cy="108000"/>
          </a:xfrm>
          <a:prstGeom prst="ellipse">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endParaRPr lang="en-GB" smtClean="0"/>
          </a:p>
        </p:txBody>
      </p:sp>
      <p:cxnSp>
        <p:nvCxnSpPr>
          <p:cNvPr id="86" name="Straight Connector 56"/>
          <p:cNvCxnSpPr>
            <a:stCxn id="74" idx="1"/>
          </p:cNvCxnSpPr>
          <p:nvPr/>
        </p:nvCxnSpPr>
        <p:spPr bwMode="auto">
          <a:xfrm flipV="1">
            <a:off x="3128905" y="5187318"/>
            <a:ext cx="0" cy="382183"/>
          </a:xfrm>
          <a:prstGeom prst="straightConnector1">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8" name="Line Callout 1 (No Border) 87"/>
          <p:cNvSpPr/>
          <p:nvPr/>
        </p:nvSpPr>
        <p:spPr bwMode="auto">
          <a:xfrm>
            <a:off x="7668345" y="5667991"/>
            <a:ext cx="1257240" cy="218559"/>
          </a:xfrm>
          <a:prstGeom prst="callout1">
            <a:avLst>
              <a:gd name="adj1" fmla="val 47653"/>
              <a:gd name="adj2" fmla="val -6825"/>
              <a:gd name="adj3" fmla="val -200314"/>
              <a:gd name="adj4" fmla="val -38447"/>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r>
              <a:rPr lang="en-GB" sz="900" b="0" dirty="0" smtClean="0">
                <a:solidFill>
                  <a:prstClr val="black"/>
                </a:solidFill>
                <a:latin typeface="Arial" panose="020B0604020202020204" pitchFamily="34" charset="0"/>
                <a:cs typeface="Arial" panose="020B0604020202020204" pitchFamily="34" charset="0"/>
              </a:rPr>
              <a:t>Terrestrial Link/Network</a:t>
            </a:r>
            <a:endParaRPr lang="en-GB" sz="900" b="0" dirty="0">
              <a:solidFill>
                <a:prstClr val="black"/>
              </a:solidFill>
              <a:latin typeface="Arial" panose="020B0604020202020204" pitchFamily="34" charset="0"/>
              <a:cs typeface="Arial" panose="020B0604020202020204" pitchFamily="34" charset="0"/>
            </a:endParaRPr>
          </a:p>
        </p:txBody>
      </p:sp>
      <p:cxnSp>
        <p:nvCxnSpPr>
          <p:cNvPr id="94" name="Straight Connector 93"/>
          <p:cNvCxnSpPr/>
          <p:nvPr/>
        </p:nvCxnSpPr>
        <p:spPr bwMode="auto">
          <a:xfrm flipH="1">
            <a:off x="1735600" y="5198008"/>
            <a:ext cx="5572704"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Elbow Connector 23"/>
          <p:cNvCxnSpPr>
            <a:stCxn id="12" idx="3"/>
            <a:endCxn id="68" idx="1"/>
          </p:cNvCxnSpPr>
          <p:nvPr/>
        </p:nvCxnSpPr>
        <p:spPr bwMode="auto">
          <a:xfrm>
            <a:off x="4392675" y="3280459"/>
            <a:ext cx="0" cy="721352"/>
          </a:xfrm>
          <a:prstGeom prst="straightConnector1">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1" name="Elbow Connector 60"/>
          <p:cNvCxnSpPr>
            <a:stCxn id="7" idx="3"/>
            <a:endCxn id="79" idx="0"/>
          </p:cNvCxnSpPr>
          <p:nvPr/>
        </p:nvCxnSpPr>
        <p:spPr bwMode="auto">
          <a:xfrm rot="5400000">
            <a:off x="3854329" y="2455178"/>
            <a:ext cx="1076693" cy="1"/>
          </a:xfrm>
          <a:prstGeom prst="bentConnector3">
            <a:avLst>
              <a:gd name="adj1" fmla="val 50000"/>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8" name="Oval 8"/>
          <p:cNvSpPr>
            <a:spLocks noChangeArrowheads="1"/>
          </p:cNvSpPr>
          <p:nvPr/>
        </p:nvSpPr>
        <p:spPr bwMode="auto">
          <a:xfrm>
            <a:off x="5058985" y="5834874"/>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0" name="Oval 8"/>
          <p:cNvSpPr>
            <a:spLocks noChangeArrowheads="1"/>
          </p:cNvSpPr>
          <p:nvPr/>
        </p:nvSpPr>
        <p:spPr bwMode="auto">
          <a:xfrm>
            <a:off x="5342383" y="5834874"/>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6" name="Oval 8"/>
          <p:cNvSpPr>
            <a:spLocks noChangeArrowheads="1"/>
          </p:cNvSpPr>
          <p:nvPr/>
        </p:nvSpPr>
        <p:spPr bwMode="auto">
          <a:xfrm>
            <a:off x="4452503" y="4254307"/>
            <a:ext cx="215904" cy="135424"/>
          </a:xfrm>
          <a:prstGeom prst="ellipse">
            <a:avLst/>
          </a:prstGeom>
          <a:solidFill>
            <a:srgbClr val="FFC00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OPS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7" name="Oval 8"/>
          <p:cNvSpPr>
            <a:spLocks noChangeArrowheads="1"/>
          </p:cNvSpPr>
          <p:nvPr/>
        </p:nvSpPr>
        <p:spPr bwMode="auto">
          <a:xfrm>
            <a:off x="4171558" y="4431433"/>
            <a:ext cx="215904" cy="135424"/>
          </a:xfrm>
          <a:prstGeom prst="ellipse">
            <a:avLst/>
          </a:prstGeom>
          <a:solidFill>
            <a:srgbClr val="FF99FF"/>
          </a:solidFill>
          <a:ln w="9525">
            <a:solidFill>
              <a:schemeClr val="tx1"/>
            </a:solidFill>
            <a:round/>
            <a:headEnd/>
            <a:tailEnd/>
          </a:ln>
        </p:spPr>
        <p:txBody>
          <a:bodyPr wrap="none"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8" name="Oval 8"/>
          <p:cNvSpPr>
            <a:spLocks noChangeArrowheads="1"/>
          </p:cNvSpPr>
          <p:nvPr/>
        </p:nvSpPr>
        <p:spPr bwMode="auto">
          <a:xfrm>
            <a:off x="3888160" y="4254307"/>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9" name="Oval 8"/>
          <p:cNvSpPr>
            <a:spLocks noChangeArrowheads="1"/>
          </p:cNvSpPr>
          <p:nvPr/>
        </p:nvSpPr>
        <p:spPr bwMode="auto">
          <a:xfrm>
            <a:off x="3888160" y="4431433"/>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0" name="Oval 8"/>
          <p:cNvSpPr>
            <a:spLocks noChangeArrowheads="1"/>
          </p:cNvSpPr>
          <p:nvPr/>
        </p:nvSpPr>
        <p:spPr bwMode="auto">
          <a:xfrm>
            <a:off x="4171558" y="4254307"/>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6" name="Oval 135"/>
          <p:cNvSpPr>
            <a:spLocks noChangeArrowheads="1"/>
          </p:cNvSpPr>
          <p:nvPr/>
        </p:nvSpPr>
        <p:spPr bwMode="auto">
          <a:xfrm>
            <a:off x="2764603" y="5866582"/>
            <a:ext cx="748164" cy="377371"/>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Maintenance</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pic>
        <p:nvPicPr>
          <p:cNvPr id="79"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499" y="2993525"/>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0" name="Elbow Connector 79"/>
          <p:cNvCxnSpPr>
            <a:stCxn id="79" idx="2"/>
            <a:endCxn id="68" idx="1"/>
          </p:cNvCxnSpPr>
          <p:nvPr/>
        </p:nvCxnSpPr>
        <p:spPr bwMode="auto">
          <a:xfrm>
            <a:off x="4392674" y="3184814"/>
            <a:ext cx="1" cy="816997"/>
          </a:xfrm>
          <a:prstGeom prst="straightConnector1">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2" name="Line Callout 1 (No Border) 81"/>
          <p:cNvSpPr/>
          <p:nvPr/>
        </p:nvSpPr>
        <p:spPr bwMode="auto">
          <a:xfrm>
            <a:off x="2555776" y="2198077"/>
            <a:ext cx="951887" cy="218559"/>
          </a:xfrm>
          <a:prstGeom prst="callout1">
            <a:avLst>
              <a:gd name="adj1" fmla="val 47653"/>
              <a:gd name="adj2" fmla="val 103377"/>
              <a:gd name="adj3" fmla="val 12445"/>
              <a:gd name="adj4" fmla="val 1900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3" name="Line Callout 1 (No Border) 82"/>
          <p:cNvSpPr/>
          <p:nvPr/>
        </p:nvSpPr>
        <p:spPr bwMode="auto">
          <a:xfrm>
            <a:off x="5523163" y="2260763"/>
            <a:ext cx="1413308" cy="218559"/>
          </a:xfrm>
          <a:prstGeom prst="callout1">
            <a:avLst>
              <a:gd name="adj1" fmla="val 47653"/>
              <a:gd name="adj2" fmla="val -6825"/>
              <a:gd name="adj3" fmla="val -180373"/>
              <a:gd name="adj4" fmla="val -76389"/>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900" b="0" dirty="0" smtClean="0">
                <a:solidFill>
                  <a:schemeClr val="tx1"/>
                </a:solidFill>
                <a:latin typeface="Arial" panose="020B0604020202020204" pitchFamily="34" charset="0"/>
                <a:cs typeface="Arial" panose="020B0604020202020204" pitchFamily="34" charset="0"/>
              </a:rPr>
              <a:t>Router/Store-and-Forward</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1" name="Line Callout 1 (No Border) 100"/>
          <p:cNvSpPr/>
          <p:nvPr/>
        </p:nvSpPr>
        <p:spPr bwMode="auto">
          <a:xfrm>
            <a:off x="5868144" y="1979518"/>
            <a:ext cx="951887" cy="218559"/>
          </a:xfrm>
          <a:prstGeom prst="callout1">
            <a:avLst>
              <a:gd name="adj1" fmla="val 36739"/>
              <a:gd name="adj2" fmla="val -7721"/>
              <a:gd name="adj3" fmla="val -209476"/>
              <a:gd name="adj4" fmla="val -41363"/>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Proximity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2" name="Line Callout 1 (No Border) 101"/>
          <p:cNvSpPr/>
          <p:nvPr/>
        </p:nvSpPr>
        <p:spPr bwMode="auto">
          <a:xfrm>
            <a:off x="2391332" y="3374752"/>
            <a:ext cx="1161644" cy="218559"/>
          </a:xfrm>
          <a:prstGeom prst="callout1">
            <a:avLst>
              <a:gd name="adj1" fmla="val 47653"/>
              <a:gd name="adj2" fmla="val 103377"/>
              <a:gd name="adj3" fmla="val 148065"/>
              <a:gd name="adj4" fmla="val 170948"/>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 Extension</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56" name="Straight Connector 55"/>
          <p:cNvCxnSpPr/>
          <p:nvPr/>
        </p:nvCxnSpPr>
        <p:spPr bwMode="auto">
          <a:xfrm>
            <a:off x="5534264" y="5198008"/>
            <a:ext cx="0" cy="371493"/>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Tree>
    <p:extLst>
      <p:ext uri="{BB962C8B-B14F-4D97-AF65-F5344CB8AC3E}">
        <p14:creationId xmlns:p14="http://schemas.microsoft.com/office/powerpoint/2010/main" val="2966335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ube 180"/>
          <p:cNvSpPr/>
          <p:nvPr/>
        </p:nvSpPr>
        <p:spPr bwMode="auto">
          <a:xfrm>
            <a:off x="2150363" y="912710"/>
            <a:ext cx="1296000" cy="5400600"/>
          </a:xfrm>
          <a:prstGeom prst="cube">
            <a:avLst>
              <a:gd name="adj" fmla="val 14418"/>
            </a:avLst>
          </a:prstGeom>
          <a:gradFill flip="none" rotWithShape="1">
            <a:gsLst>
              <a:gs pos="0">
                <a:srgbClr val="CCFF66"/>
              </a:gs>
              <a:gs pos="100000">
                <a:srgbClr val="009999"/>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Orbiter</a:t>
            </a:r>
            <a:endPar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82" name="Rounded Rectangle 181"/>
          <p:cNvSpPr/>
          <p:nvPr/>
        </p:nvSpPr>
        <p:spPr bwMode="auto">
          <a:xfrm>
            <a:off x="2266409" y="4085250"/>
            <a:ext cx="902208" cy="2152062"/>
          </a:xfrm>
          <a:prstGeom prst="roundRect">
            <a:avLst/>
          </a:prstGeom>
          <a:solidFill>
            <a:srgbClr val="009999">
              <a:alpha val="50196"/>
            </a:srgbClr>
          </a:solidFill>
          <a:ln>
            <a:solidFill>
              <a:schemeClr val="tx1"/>
            </a:solidFill>
            <a:prstDash val="sysDot"/>
          </a:ln>
          <a:effectLst/>
          <a:extLst/>
        </p:spPr>
        <p:txBody>
          <a:bodyPr vert="horz" wrap="square" lIns="18000" tIns="18000" rIns="18000" bIns="18000" numCol="1" rtlCol="0" anchor="b"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Router/</a:t>
            </a:r>
          </a:p>
          <a:p>
            <a:pPr marL="0" marR="0" indent="0" algn="ctr" defTabSz="914400" rtl="0" eaLnBrk="1" fontAlgn="base" latinLnBrk="0" hangingPunct="1">
              <a:lnSpc>
                <a:spcPct val="100000"/>
              </a:lnSpc>
              <a:spcBef>
                <a:spcPct val="0"/>
              </a:spcBef>
              <a:spcAft>
                <a:spcPct val="0"/>
              </a:spcAft>
              <a:buClrTx/>
              <a:buSzTx/>
              <a:buFontTx/>
              <a:buNone/>
              <a:tabLst/>
            </a:pPr>
            <a:r>
              <a:rPr lang="en-GB" sz="800" b="0" dirty="0" smtClean="0">
                <a:solidFill>
                  <a:schemeClr val="tx1"/>
                </a:solidFill>
                <a:latin typeface="Arial" panose="020B0604020202020204" pitchFamily="34" charset="0"/>
                <a:cs typeface="Arial" panose="020B0604020202020204" pitchFamily="34" charset="0"/>
              </a:rPr>
              <a:t>Store &amp; Forward</a:t>
            </a:r>
            <a:endPar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r>
              <a:rPr lang="en-GB" dirty="0" smtClean="0"/>
              <a:t>Deep Space Mission (SSI Example)</a:t>
            </a:r>
            <a:endParaRPr lang="en-GB" dirty="0"/>
          </a:p>
        </p:txBody>
      </p:sp>
      <p:sp>
        <p:nvSpPr>
          <p:cNvPr id="3" name="Footer Placeholder 2"/>
          <p:cNvSpPr>
            <a:spLocks noGrp="1"/>
          </p:cNvSpPr>
          <p:nvPr>
            <p:ph type="ftr" sz="quarter" idx="10"/>
          </p:nvPr>
        </p:nvSpPr>
        <p:spPr/>
        <p:txBody>
          <a:bodyPr/>
          <a:lstStyle/>
          <a:p>
            <a:r>
              <a:rPr lang="en-GB" altLang="en-US" dirty="0" smtClean="0"/>
              <a:t>MOIMS Physical and Deployment Viewpoint for SEA Reference Architecture</a:t>
            </a:r>
            <a:endParaRPr lang="en-GB" altLang="en-US" dirty="0"/>
          </a:p>
        </p:txBody>
      </p:sp>
      <p:sp>
        <p:nvSpPr>
          <p:cNvPr id="4" name="Date Placeholder 3"/>
          <p:cNvSpPr>
            <a:spLocks noGrp="1"/>
          </p:cNvSpPr>
          <p:nvPr>
            <p:ph type="dt" sz="half" idx="2"/>
          </p:nvPr>
        </p:nvSpPr>
        <p:spPr/>
        <p:txBody>
          <a:bodyPr/>
          <a:lstStyle/>
          <a:p>
            <a:fld id="{CD3A0E5A-2828-40DF-9644-68A975C2EB6F}" type="datetime1">
              <a:rPr lang="en-GB" smtClean="0"/>
              <a:t>30/08/2017</a:t>
            </a:fld>
            <a:endParaRPr lang="en-GB" dirty="0"/>
          </a:p>
        </p:txBody>
      </p:sp>
      <p:sp>
        <p:nvSpPr>
          <p:cNvPr id="6" name="Cube 5"/>
          <p:cNvSpPr/>
          <p:nvPr/>
        </p:nvSpPr>
        <p:spPr bwMode="auto">
          <a:xfrm>
            <a:off x="3950563" y="908720"/>
            <a:ext cx="1296000" cy="5400600"/>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ESLT (TT&amp;C)</a:t>
            </a:r>
            <a:endParaRPr lang="en-GB" sz="1100" b="0" dirty="0">
              <a:solidFill>
                <a:schemeClr val="tx1"/>
              </a:solidFill>
              <a:latin typeface="Arial" panose="020B0604020202020204" pitchFamily="34" charset="0"/>
              <a:cs typeface="Arial" panose="020B0604020202020204" pitchFamily="34" charset="0"/>
            </a:endParaRPr>
          </a:p>
        </p:txBody>
      </p:sp>
      <p:sp>
        <p:nvSpPr>
          <p:cNvPr id="7" name="Cube 6"/>
          <p:cNvSpPr/>
          <p:nvPr/>
        </p:nvSpPr>
        <p:spPr bwMode="auto">
          <a:xfrm>
            <a:off x="5770856" y="908720"/>
            <a:ext cx="1296000" cy="3135783"/>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MOC</a:t>
            </a:r>
            <a:endParaRPr lang="en-GB" sz="1100" b="0" dirty="0">
              <a:solidFill>
                <a:schemeClr val="tx1"/>
              </a:solidFill>
              <a:latin typeface="Arial" panose="020B0604020202020204" pitchFamily="34" charset="0"/>
              <a:cs typeface="Arial" panose="020B0604020202020204" pitchFamily="34" charset="0"/>
            </a:endParaRPr>
          </a:p>
        </p:txBody>
      </p:sp>
      <p:sp>
        <p:nvSpPr>
          <p:cNvPr id="8" name="Cube 7"/>
          <p:cNvSpPr/>
          <p:nvPr/>
        </p:nvSpPr>
        <p:spPr bwMode="auto">
          <a:xfrm>
            <a:off x="7596480" y="908720"/>
            <a:ext cx="1296000" cy="1080120"/>
          </a:xfrm>
          <a:prstGeom prst="cube">
            <a:avLst>
              <a:gd name="adj" fmla="val 17553"/>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SCM</a:t>
            </a:r>
            <a:endParaRPr lang="en-GB" sz="1400" b="0" dirty="0">
              <a:solidFill>
                <a:schemeClr val="tx1"/>
              </a:solidFill>
              <a:latin typeface="Arial" panose="020B0604020202020204" pitchFamily="34" charset="0"/>
              <a:cs typeface="Arial" panose="020B0604020202020204" pitchFamily="34" charset="0"/>
            </a:endParaRPr>
          </a:p>
        </p:txBody>
      </p:sp>
      <p:cxnSp>
        <p:nvCxnSpPr>
          <p:cNvPr id="9" name="Straight Connector 8"/>
          <p:cNvCxnSpPr/>
          <p:nvPr/>
        </p:nvCxnSpPr>
        <p:spPr bwMode="auto">
          <a:xfrm flipV="1">
            <a:off x="3237286" y="6093431"/>
            <a:ext cx="720080" cy="1"/>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 name="Straight Connector 9"/>
          <p:cNvCxnSpPr/>
          <p:nvPr/>
        </p:nvCxnSpPr>
        <p:spPr bwMode="auto">
          <a:xfrm>
            <a:off x="5062862" y="5980227"/>
            <a:ext cx="2540338" cy="0"/>
          </a:xfrm>
          <a:prstGeom prst="line">
            <a:avLst/>
          </a:prstGeom>
          <a:noFill/>
          <a:ln w="38100" cap="flat" cmpd="sng" algn="ctr">
            <a:solidFill>
              <a:srgbClr val="0000FF"/>
            </a:solidFill>
            <a:prstDash val="sysDot"/>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 name="Straight Connector 10"/>
          <p:cNvCxnSpPr/>
          <p:nvPr/>
        </p:nvCxnSpPr>
        <p:spPr bwMode="auto">
          <a:xfrm flipV="1">
            <a:off x="5062862" y="6093433"/>
            <a:ext cx="2533474" cy="2"/>
          </a:xfrm>
          <a:prstGeom prst="line">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 name="Oval 11"/>
          <p:cNvSpPr>
            <a:spLocks noChangeArrowheads="1"/>
          </p:cNvSpPr>
          <p:nvPr/>
        </p:nvSpPr>
        <p:spPr bwMode="auto">
          <a:xfrm>
            <a:off x="7740496" y="1420041"/>
            <a:ext cx="864000" cy="432000"/>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70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Maintenance</a:t>
            </a:r>
            <a:endParaRPr kumimoji="1" lang="en-US" sz="9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12"/>
          <p:cNvSpPr>
            <a:spLocks noChangeArrowheads="1"/>
          </p:cNvSpPr>
          <p:nvPr/>
        </p:nvSpPr>
        <p:spPr bwMode="auto">
          <a:xfrm>
            <a:off x="4114630" y="1412824"/>
            <a:ext cx="864000" cy="432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8"/>
          <p:cNvSpPr>
            <a:spLocks noChangeArrowheads="1"/>
          </p:cNvSpPr>
          <p:nvPr/>
        </p:nvSpPr>
        <p:spPr bwMode="auto">
          <a:xfrm>
            <a:off x="5908059" y="2492896"/>
            <a:ext cx="864000" cy="432000"/>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15" name="Oval 8"/>
          <p:cNvSpPr>
            <a:spLocks noChangeArrowheads="1"/>
          </p:cNvSpPr>
          <p:nvPr/>
        </p:nvSpPr>
        <p:spPr bwMode="auto">
          <a:xfrm>
            <a:off x="5914992" y="1964715"/>
            <a:ext cx="864000" cy="432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6" name="Oval 15"/>
          <p:cNvSpPr>
            <a:spLocks noChangeArrowheads="1"/>
          </p:cNvSpPr>
          <p:nvPr/>
        </p:nvSpPr>
        <p:spPr bwMode="auto">
          <a:xfrm>
            <a:off x="5914992" y="3004096"/>
            <a:ext cx="864000" cy="432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17" name="Oval 16"/>
          <p:cNvSpPr>
            <a:spLocks noChangeArrowheads="1"/>
          </p:cNvSpPr>
          <p:nvPr/>
        </p:nvSpPr>
        <p:spPr bwMode="auto">
          <a:xfrm>
            <a:off x="5908059" y="3501008"/>
            <a:ext cx="864000" cy="432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Data Storage &amp; Archiving</a:t>
            </a:r>
          </a:p>
        </p:txBody>
      </p:sp>
      <p:sp>
        <p:nvSpPr>
          <p:cNvPr id="18" name="Oval 17"/>
          <p:cNvSpPr>
            <a:spLocks noChangeArrowheads="1"/>
          </p:cNvSpPr>
          <p:nvPr/>
        </p:nvSpPr>
        <p:spPr bwMode="auto">
          <a:xfrm>
            <a:off x="5914992" y="1418649"/>
            <a:ext cx="864000" cy="432000"/>
          </a:xfrm>
          <a:prstGeom prst="ellipse">
            <a:avLst/>
          </a:prstGeom>
          <a:solidFill>
            <a:srgbClr val="FFC000"/>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Operations</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sp>
        <p:nvSpPr>
          <p:cNvPr id="19" name="Oval 8"/>
          <p:cNvSpPr>
            <a:spLocks noChangeArrowheads="1"/>
          </p:cNvSpPr>
          <p:nvPr/>
        </p:nvSpPr>
        <p:spPr bwMode="auto">
          <a:xfrm>
            <a:off x="2287446" y="2492896"/>
            <a:ext cx="864000" cy="432000"/>
          </a:xfrm>
          <a:prstGeom prst="ellipse">
            <a:avLst/>
          </a:prstGeom>
          <a:solidFill>
            <a:schemeClr val="tx2">
              <a:lumMod val="40000"/>
              <a:lumOff val="60000"/>
            </a:schemeClr>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0" name="Oval 8"/>
          <p:cNvSpPr>
            <a:spLocks noChangeArrowheads="1"/>
          </p:cNvSpPr>
          <p:nvPr/>
        </p:nvSpPr>
        <p:spPr bwMode="auto">
          <a:xfrm>
            <a:off x="2294379" y="1964715"/>
            <a:ext cx="864000" cy="432000"/>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Time/</a:t>
            </a: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Pos</a:t>
            </a: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 </a:t>
            </a: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Det</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1" name="Oval 20"/>
          <p:cNvSpPr>
            <a:spLocks noChangeArrowheads="1"/>
          </p:cNvSpPr>
          <p:nvPr/>
        </p:nvSpPr>
        <p:spPr bwMode="auto">
          <a:xfrm>
            <a:off x="2294379" y="3004096"/>
            <a:ext cx="864000" cy="432000"/>
          </a:xfrm>
          <a:prstGeom prst="ellipse">
            <a:avLst/>
          </a:prstGeom>
          <a:solidFill>
            <a:srgbClr val="FF7C80"/>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M&amp;C</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OBCM</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2" name="Oval 21"/>
          <p:cNvSpPr>
            <a:spLocks noChangeArrowheads="1"/>
          </p:cNvSpPr>
          <p:nvPr/>
        </p:nvSpPr>
        <p:spPr bwMode="auto">
          <a:xfrm>
            <a:off x="2287446" y="3501008"/>
            <a:ext cx="864000" cy="432000"/>
          </a:xfrm>
          <a:prstGeom prst="ellipse">
            <a:avLst/>
          </a:prstGeom>
          <a:solidFill>
            <a:srgbClr val="66FF99"/>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OB File Store</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3" name="Straight Connector 22"/>
          <p:cNvCxnSpPr>
            <a:stCxn id="13" idx="5"/>
            <a:endCxn id="14" idx="1"/>
          </p:cNvCxnSpPr>
          <p:nvPr/>
        </p:nvCxnSpPr>
        <p:spPr bwMode="auto">
          <a:xfrm>
            <a:off x="4852100" y="1781559"/>
            <a:ext cx="1182489" cy="774602"/>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4" name="Rectangle 23"/>
          <p:cNvSpPr/>
          <p:nvPr/>
        </p:nvSpPr>
        <p:spPr bwMode="auto">
          <a:xfrm>
            <a:off x="5337641" y="2221417"/>
            <a:ext cx="360000" cy="108000"/>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err="1">
                <a:solidFill>
                  <a:schemeClr val="bg1"/>
                </a:solidFill>
                <a:latin typeface="Arial" panose="020B0604020202020204" pitchFamily="34" charset="0"/>
                <a:cs typeface="Arial" panose="020B0604020202020204" pitchFamily="34" charset="0"/>
              </a:rPr>
              <a:t>CSS</a:t>
            </a:r>
            <a:r>
              <a:rPr lang="en-GB" sz="500" dirty="0">
                <a:solidFill>
                  <a:schemeClr val="bg1"/>
                </a:solidFill>
                <a:latin typeface="Arial" panose="020B0604020202020204" pitchFamily="34" charset="0"/>
                <a:cs typeface="Arial" panose="020B0604020202020204" pitchFamily="34" charset="0"/>
              </a:rPr>
              <a:t>-SM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5" name="Straight Connector 24"/>
          <p:cNvCxnSpPr>
            <a:stCxn id="13" idx="5"/>
            <a:endCxn id="16" idx="1"/>
          </p:cNvCxnSpPr>
          <p:nvPr/>
        </p:nvCxnSpPr>
        <p:spPr bwMode="auto">
          <a:xfrm>
            <a:off x="4852100" y="1781559"/>
            <a:ext cx="1189422" cy="1285802"/>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Straight Connector 25"/>
          <p:cNvCxnSpPr>
            <a:stCxn id="13" idx="5"/>
            <a:endCxn id="15" idx="1"/>
          </p:cNvCxnSpPr>
          <p:nvPr/>
        </p:nvCxnSpPr>
        <p:spPr bwMode="auto">
          <a:xfrm>
            <a:off x="4852100" y="1781559"/>
            <a:ext cx="1189422" cy="246421"/>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8" name="Rectangle 27"/>
          <p:cNvSpPr/>
          <p:nvPr/>
        </p:nvSpPr>
        <p:spPr bwMode="auto">
          <a:xfrm>
            <a:off x="5334419" y="1952824"/>
            <a:ext cx="360000" cy="108000"/>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a:solidFill>
                  <a:schemeClr val="bg1"/>
                </a:solidFill>
                <a:latin typeface="Arial" panose="020B0604020202020204" pitchFamily="34" charset="0"/>
                <a:cs typeface="Arial" panose="020B0604020202020204" pitchFamily="34" charset="0"/>
              </a:rPr>
              <a:t>CSS-TS</a:t>
            </a:r>
          </a:p>
        </p:txBody>
      </p:sp>
      <p:sp>
        <p:nvSpPr>
          <p:cNvPr id="29" name="Rectangle 28"/>
          <p:cNvSpPr/>
          <p:nvPr/>
        </p:nvSpPr>
        <p:spPr bwMode="auto">
          <a:xfrm>
            <a:off x="5697641" y="1952824"/>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TRM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0" name="Rectangle 29"/>
          <p:cNvSpPr/>
          <p:nvPr/>
        </p:nvSpPr>
        <p:spPr bwMode="auto">
          <a:xfrm>
            <a:off x="5390771" y="1844824"/>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1" name="Rectangle 30"/>
          <p:cNvSpPr/>
          <p:nvPr/>
        </p:nvSpPr>
        <p:spPr bwMode="auto">
          <a:xfrm>
            <a:off x="5337641" y="2477831"/>
            <a:ext cx="360000" cy="108000"/>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CSS-M&amp;C</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32" name="Straight Connector 66"/>
          <p:cNvCxnSpPr>
            <a:stCxn id="13" idx="6"/>
            <a:endCxn id="15" idx="0"/>
          </p:cNvCxnSpPr>
          <p:nvPr/>
        </p:nvCxnSpPr>
        <p:spPr bwMode="auto">
          <a:xfrm>
            <a:off x="4978630" y="1628824"/>
            <a:ext cx="1368362" cy="335891"/>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3" name="Oval 32"/>
          <p:cNvSpPr/>
          <p:nvPr/>
        </p:nvSpPr>
        <p:spPr>
          <a:xfrm>
            <a:off x="6286059" y="1916832"/>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bwMode="auto">
          <a:xfrm>
            <a:off x="5388419" y="1700157"/>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O</a:t>
            </a:r>
            <a:r>
              <a:rPr lang="en-GB" sz="500" dirty="0" smtClean="0">
                <a:solidFill>
                  <a:schemeClr val="bg1"/>
                </a:solidFill>
                <a:latin typeface="Arial" panose="020B0604020202020204" pitchFamily="34" charset="0"/>
                <a:cs typeface="Arial" panose="020B0604020202020204" pitchFamily="34" charset="0"/>
              </a:rPr>
              <a: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35" name="Straight Connector 66"/>
          <p:cNvCxnSpPr>
            <a:stCxn id="20" idx="6"/>
            <a:endCxn id="15" idx="2"/>
          </p:cNvCxnSpPr>
          <p:nvPr/>
        </p:nvCxnSpPr>
        <p:spPr bwMode="auto">
          <a:xfrm>
            <a:off x="3158379" y="2180715"/>
            <a:ext cx="2756613"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6" name="Straight Connector 66"/>
          <p:cNvCxnSpPr>
            <a:stCxn id="19" idx="6"/>
            <a:endCxn id="14" idx="2"/>
          </p:cNvCxnSpPr>
          <p:nvPr/>
        </p:nvCxnSpPr>
        <p:spPr bwMode="auto">
          <a:xfrm>
            <a:off x="3151446" y="2708896"/>
            <a:ext cx="2756613"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7" name="Straight Connector 66"/>
          <p:cNvCxnSpPr>
            <a:stCxn id="21" idx="6"/>
            <a:endCxn id="16" idx="2"/>
          </p:cNvCxnSpPr>
          <p:nvPr/>
        </p:nvCxnSpPr>
        <p:spPr bwMode="auto">
          <a:xfrm>
            <a:off x="3158379" y="3220096"/>
            <a:ext cx="2756613"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8" name="Straight Connector 66"/>
          <p:cNvCxnSpPr>
            <a:stCxn id="22" idx="6"/>
            <a:endCxn id="17" idx="2"/>
          </p:cNvCxnSpPr>
          <p:nvPr/>
        </p:nvCxnSpPr>
        <p:spPr bwMode="auto">
          <a:xfrm>
            <a:off x="3151446" y="3717008"/>
            <a:ext cx="2756613"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9" name="Rectangle 38"/>
          <p:cNvSpPr/>
          <p:nvPr/>
        </p:nvSpPr>
        <p:spPr bwMode="auto">
          <a:xfrm>
            <a:off x="3554547" y="2083460"/>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TRP</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0" name="Rectangle 39"/>
          <p:cNvSpPr/>
          <p:nvPr/>
        </p:nvSpPr>
        <p:spPr bwMode="auto">
          <a:xfrm>
            <a:off x="3554547" y="2177759"/>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3554547" y="2698275"/>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PEM</a:t>
            </a:r>
          </a:p>
        </p:txBody>
      </p:sp>
      <p:sp>
        <p:nvSpPr>
          <p:cNvPr id="42" name="Rectangle 41"/>
          <p:cNvSpPr/>
          <p:nvPr/>
        </p:nvSpPr>
        <p:spPr bwMode="auto">
          <a:xfrm>
            <a:off x="3554547" y="2587598"/>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sp>
        <p:nvSpPr>
          <p:cNvPr id="43" name="Oval 42"/>
          <p:cNvSpPr/>
          <p:nvPr/>
        </p:nvSpPr>
        <p:spPr>
          <a:xfrm>
            <a:off x="3104379" y="2113417"/>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3081654" y="2641598"/>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3097446" y="3173471"/>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bwMode="auto">
          <a:xfrm>
            <a:off x="3554547" y="2996952"/>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M&amp;C</a:t>
            </a:r>
          </a:p>
        </p:txBody>
      </p:sp>
      <p:sp>
        <p:nvSpPr>
          <p:cNvPr id="47" name="Rectangle 46"/>
          <p:cNvSpPr/>
          <p:nvPr/>
        </p:nvSpPr>
        <p:spPr bwMode="auto">
          <a:xfrm>
            <a:off x="3554547" y="3097344"/>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AUT</a:t>
            </a:r>
          </a:p>
        </p:txBody>
      </p:sp>
      <p:sp>
        <p:nvSpPr>
          <p:cNvPr id="48" name="Rectangle 47"/>
          <p:cNvSpPr/>
          <p:nvPr/>
        </p:nvSpPr>
        <p:spPr bwMode="auto">
          <a:xfrm>
            <a:off x="3554547" y="3205344"/>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OPM</a:t>
            </a:r>
          </a:p>
        </p:txBody>
      </p:sp>
      <p:sp>
        <p:nvSpPr>
          <p:cNvPr id="49" name="Rectangle 48"/>
          <p:cNvSpPr/>
          <p:nvPr/>
        </p:nvSpPr>
        <p:spPr bwMode="auto">
          <a:xfrm>
            <a:off x="3554547" y="3313344"/>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OSM</a:t>
            </a:r>
          </a:p>
        </p:txBody>
      </p:sp>
      <p:cxnSp>
        <p:nvCxnSpPr>
          <p:cNvPr id="50" name="Straight Connector 66"/>
          <p:cNvCxnSpPr>
            <a:stCxn id="12" idx="2"/>
            <a:endCxn id="18" idx="6"/>
          </p:cNvCxnSpPr>
          <p:nvPr/>
        </p:nvCxnSpPr>
        <p:spPr bwMode="auto">
          <a:xfrm rot="10800000">
            <a:off x="6778992" y="1634649"/>
            <a:ext cx="961504" cy="1392"/>
          </a:xfrm>
          <a:prstGeom prst="bentConnector3">
            <a:avLst>
              <a:gd name="adj1" fmla="val 5000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1" name="Oval 50"/>
          <p:cNvSpPr/>
          <p:nvPr/>
        </p:nvSpPr>
        <p:spPr>
          <a:xfrm>
            <a:off x="6724149" y="1580069"/>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bwMode="auto">
          <a:xfrm>
            <a:off x="3554547" y="3669498"/>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53" name="Rectangle 52"/>
          <p:cNvSpPr/>
          <p:nvPr/>
        </p:nvSpPr>
        <p:spPr bwMode="auto">
          <a:xfrm>
            <a:off x="3554547" y="3778705"/>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MPS</a:t>
            </a:r>
            <a:endParaRPr lang="en-GB" sz="500" dirty="0">
              <a:solidFill>
                <a:prstClr val="white"/>
              </a:solidFill>
              <a:latin typeface="Arial" panose="020B0604020202020204" pitchFamily="34" charset="0"/>
              <a:cs typeface="Arial" panose="020B0604020202020204" pitchFamily="34" charset="0"/>
            </a:endParaRPr>
          </a:p>
        </p:txBody>
      </p:sp>
      <p:sp>
        <p:nvSpPr>
          <p:cNvPr id="54" name="Rectangle 53"/>
          <p:cNvSpPr/>
          <p:nvPr/>
        </p:nvSpPr>
        <p:spPr bwMode="auto">
          <a:xfrm>
            <a:off x="3554547" y="3886705"/>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cxnSp>
        <p:nvCxnSpPr>
          <p:cNvPr id="55" name="Straight Connector 66"/>
          <p:cNvCxnSpPr>
            <a:stCxn id="22" idx="6"/>
            <a:endCxn id="16" idx="2"/>
          </p:cNvCxnSpPr>
          <p:nvPr/>
        </p:nvCxnSpPr>
        <p:spPr bwMode="auto">
          <a:xfrm flipV="1">
            <a:off x="3151446" y="3220096"/>
            <a:ext cx="2763546" cy="496912"/>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6" name="Oval 55"/>
          <p:cNvSpPr/>
          <p:nvPr/>
        </p:nvSpPr>
        <p:spPr>
          <a:xfrm>
            <a:off x="3095995" y="3666413"/>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bwMode="auto">
          <a:xfrm>
            <a:off x="7194954" y="1682464"/>
            <a:ext cx="252000" cy="108000"/>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i="1" dirty="0">
                <a:solidFill>
                  <a:schemeClr val="bg1"/>
                </a:solidFill>
                <a:latin typeface="Arial" panose="020B0604020202020204" pitchFamily="34" charset="0"/>
                <a:cs typeface="Arial" panose="020B0604020202020204" pitchFamily="34" charset="0"/>
              </a:rPr>
              <a:t>SDB</a:t>
            </a:r>
            <a:endParaRPr kumimoji="0" lang="en-GB" sz="5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8" name="Rectangle 57"/>
          <p:cNvSpPr/>
          <p:nvPr/>
        </p:nvSpPr>
        <p:spPr bwMode="auto">
          <a:xfrm>
            <a:off x="7194954" y="1798104"/>
            <a:ext cx="252000" cy="108000"/>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i="1" dirty="0" smtClean="0">
                <a:solidFill>
                  <a:schemeClr val="bg1"/>
                </a:solidFill>
                <a:latin typeface="Arial" panose="020B0604020202020204" pitchFamily="34" charset="0"/>
                <a:cs typeface="Arial" panose="020B0604020202020204" pitchFamily="34" charset="0"/>
              </a:rPr>
              <a:t>APD</a:t>
            </a:r>
            <a:endParaRPr kumimoji="0" lang="en-GB" sz="5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9" name="Rectangle 58"/>
          <p:cNvSpPr/>
          <p:nvPr/>
        </p:nvSpPr>
        <p:spPr bwMode="auto">
          <a:xfrm>
            <a:off x="7194954" y="1911400"/>
            <a:ext cx="252000" cy="108000"/>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i="1" dirty="0" smtClean="0">
                <a:solidFill>
                  <a:schemeClr val="bg1"/>
                </a:solidFill>
                <a:latin typeface="Arial" panose="020B0604020202020204" pitchFamily="34" charset="0"/>
                <a:cs typeface="Arial" panose="020B0604020202020204" pitchFamily="34" charset="0"/>
              </a:rPr>
              <a:t>OSW</a:t>
            </a:r>
            <a:endParaRPr kumimoji="0" lang="en-GB" sz="5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0" name="Rectangle 59"/>
          <p:cNvSpPr/>
          <p:nvPr/>
        </p:nvSpPr>
        <p:spPr bwMode="auto">
          <a:xfrm>
            <a:off x="3554547" y="3533283"/>
            <a:ext cx="252000" cy="108000"/>
          </a:xfrm>
          <a:prstGeom prst="rect">
            <a:avLst/>
          </a:prstGeom>
          <a:solidFill>
            <a:srgbClr val="0066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FTM</a:t>
            </a:r>
          </a:p>
        </p:txBody>
      </p:sp>
      <p:sp>
        <p:nvSpPr>
          <p:cNvPr id="61" name="Rectangle 60"/>
          <p:cNvSpPr/>
          <p:nvPr/>
        </p:nvSpPr>
        <p:spPr bwMode="auto">
          <a:xfrm>
            <a:off x="7194954" y="1579647"/>
            <a:ext cx="252000" cy="108000"/>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XTCE</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3" name="Cube 62"/>
          <p:cNvSpPr/>
          <p:nvPr/>
        </p:nvSpPr>
        <p:spPr bwMode="auto">
          <a:xfrm>
            <a:off x="7603200" y="3047889"/>
            <a:ext cx="1296000" cy="3261431"/>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ROC</a:t>
            </a:r>
            <a:endParaRPr lang="en-GB" sz="1400" b="0" dirty="0">
              <a:solidFill>
                <a:schemeClr val="tx1"/>
              </a:solidFill>
              <a:latin typeface="Arial" panose="020B0604020202020204" pitchFamily="34" charset="0"/>
              <a:cs typeface="Arial" panose="020B0604020202020204" pitchFamily="34" charset="0"/>
            </a:endParaRPr>
          </a:p>
        </p:txBody>
      </p:sp>
      <p:sp>
        <p:nvSpPr>
          <p:cNvPr id="66" name="Oval 8"/>
          <p:cNvSpPr>
            <a:spLocks noChangeArrowheads="1"/>
          </p:cNvSpPr>
          <p:nvPr/>
        </p:nvSpPr>
        <p:spPr bwMode="auto">
          <a:xfrm>
            <a:off x="7740496" y="4635434"/>
            <a:ext cx="864000" cy="432000"/>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Rover</a:t>
            </a: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7" name="Oval 66"/>
          <p:cNvSpPr>
            <a:spLocks noChangeArrowheads="1"/>
          </p:cNvSpPr>
          <p:nvPr/>
        </p:nvSpPr>
        <p:spPr bwMode="auto">
          <a:xfrm>
            <a:off x="7740496" y="5146634"/>
            <a:ext cx="864000" cy="432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Rover</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68" name="Oval 67"/>
          <p:cNvSpPr>
            <a:spLocks noChangeArrowheads="1"/>
          </p:cNvSpPr>
          <p:nvPr/>
        </p:nvSpPr>
        <p:spPr bwMode="auto">
          <a:xfrm>
            <a:off x="7740496" y="5675821"/>
            <a:ext cx="864000" cy="432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Data Storage &amp; Archiving</a:t>
            </a:r>
          </a:p>
        </p:txBody>
      </p:sp>
      <p:cxnSp>
        <p:nvCxnSpPr>
          <p:cNvPr id="70" name="Straight Connector 66"/>
          <p:cNvCxnSpPr>
            <a:stCxn id="14" idx="6"/>
            <a:endCxn id="66" idx="1"/>
          </p:cNvCxnSpPr>
          <p:nvPr/>
        </p:nvCxnSpPr>
        <p:spPr bwMode="auto">
          <a:xfrm>
            <a:off x="6772059" y="2708896"/>
            <a:ext cx="1094967" cy="1989803"/>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1" name="Straight Connector 66"/>
          <p:cNvCxnSpPr>
            <a:stCxn id="16" idx="6"/>
            <a:endCxn id="67" idx="1"/>
          </p:cNvCxnSpPr>
          <p:nvPr/>
        </p:nvCxnSpPr>
        <p:spPr bwMode="auto">
          <a:xfrm>
            <a:off x="6778992" y="3220096"/>
            <a:ext cx="1088034" cy="1989803"/>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2" name="Rectangle 71"/>
          <p:cNvSpPr/>
          <p:nvPr/>
        </p:nvSpPr>
        <p:spPr bwMode="auto">
          <a:xfrm>
            <a:off x="7193542" y="3994806"/>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M&amp;C</a:t>
            </a:r>
          </a:p>
        </p:txBody>
      </p:sp>
      <p:cxnSp>
        <p:nvCxnSpPr>
          <p:cNvPr id="80" name="Straight Connector 66"/>
          <p:cNvCxnSpPr>
            <a:stCxn id="15" idx="6"/>
            <a:endCxn id="135" idx="1"/>
          </p:cNvCxnSpPr>
          <p:nvPr/>
        </p:nvCxnSpPr>
        <p:spPr bwMode="auto">
          <a:xfrm>
            <a:off x="6778992" y="2180715"/>
            <a:ext cx="1088034" cy="196780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3" name="Oval 82"/>
          <p:cNvSpPr/>
          <p:nvPr/>
        </p:nvSpPr>
        <p:spPr>
          <a:xfrm>
            <a:off x="6729944" y="3173471"/>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bwMode="auto">
          <a:xfrm>
            <a:off x="7194954" y="3605194"/>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sp>
        <p:nvSpPr>
          <p:cNvPr id="103" name="Rectangle 102"/>
          <p:cNvSpPr/>
          <p:nvPr/>
        </p:nvSpPr>
        <p:spPr bwMode="auto">
          <a:xfrm>
            <a:off x="7194954" y="3501447"/>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PRQ</a:t>
            </a:r>
          </a:p>
        </p:txBody>
      </p:sp>
      <p:sp>
        <p:nvSpPr>
          <p:cNvPr id="104" name="Rectangle 103"/>
          <p:cNvSpPr/>
          <p:nvPr/>
        </p:nvSpPr>
        <p:spPr bwMode="auto">
          <a:xfrm>
            <a:off x="7194954" y="3707393"/>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PPM</a:t>
            </a:r>
          </a:p>
        </p:txBody>
      </p:sp>
      <p:sp>
        <p:nvSpPr>
          <p:cNvPr id="105" name="Oval 104"/>
          <p:cNvSpPr/>
          <p:nvPr/>
        </p:nvSpPr>
        <p:spPr>
          <a:xfrm>
            <a:off x="6715308" y="2665606"/>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Rectangle 106"/>
          <p:cNvSpPr/>
          <p:nvPr/>
        </p:nvSpPr>
        <p:spPr bwMode="auto">
          <a:xfrm>
            <a:off x="1763688" y="5951430"/>
            <a:ext cx="252000" cy="108000"/>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MDP</a:t>
            </a:r>
          </a:p>
        </p:txBody>
      </p:sp>
      <p:cxnSp>
        <p:nvCxnSpPr>
          <p:cNvPr id="114" name="Elbow Connector 218"/>
          <p:cNvCxnSpPr>
            <a:stCxn id="67" idx="4"/>
            <a:endCxn id="68" idx="0"/>
          </p:cNvCxnSpPr>
          <p:nvPr/>
        </p:nvCxnSpPr>
        <p:spPr bwMode="auto">
          <a:xfrm>
            <a:off x="8172496" y="5578634"/>
            <a:ext cx="0" cy="97187"/>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0" name="Oval 129"/>
          <p:cNvSpPr/>
          <p:nvPr/>
        </p:nvSpPr>
        <p:spPr>
          <a:xfrm>
            <a:off x="6724992" y="2113417"/>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bwMode="auto">
          <a:xfrm>
            <a:off x="7194954" y="2924944"/>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O</a:t>
            </a:r>
            <a:r>
              <a:rPr lang="en-GB" sz="500" dirty="0" smtClean="0">
                <a:solidFill>
                  <a:schemeClr val="bg1"/>
                </a:solidFill>
                <a:latin typeface="Arial" panose="020B0604020202020204" pitchFamily="34" charset="0"/>
                <a:cs typeface="Arial" panose="020B0604020202020204" pitchFamily="34" charset="0"/>
              </a:rPr>
              <a: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34" name="Rectangle 133"/>
          <p:cNvSpPr/>
          <p:nvPr/>
        </p:nvSpPr>
        <p:spPr bwMode="auto">
          <a:xfrm>
            <a:off x="7194954" y="3042338"/>
            <a:ext cx="252000" cy="113296"/>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EVM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23" name="Cube 122"/>
          <p:cNvSpPr/>
          <p:nvPr/>
        </p:nvSpPr>
        <p:spPr bwMode="auto">
          <a:xfrm>
            <a:off x="323528" y="908720"/>
            <a:ext cx="1296000" cy="5400600"/>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Rover</a:t>
            </a:r>
            <a:endPar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25" name="Oval 124"/>
          <p:cNvSpPr>
            <a:spLocks noChangeArrowheads="1"/>
          </p:cNvSpPr>
          <p:nvPr/>
        </p:nvSpPr>
        <p:spPr bwMode="auto">
          <a:xfrm>
            <a:off x="7740496" y="3553801"/>
            <a:ext cx="864000" cy="432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Operations</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sp>
        <p:nvSpPr>
          <p:cNvPr id="135" name="Oval 8"/>
          <p:cNvSpPr>
            <a:spLocks noChangeArrowheads="1"/>
          </p:cNvSpPr>
          <p:nvPr/>
        </p:nvSpPr>
        <p:spPr bwMode="auto">
          <a:xfrm>
            <a:off x="7740496" y="4085250"/>
            <a:ext cx="864000" cy="432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cxnSp>
        <p:nvCxnSpPr>
          <p:cNvPr id="143" name="Straight Connector 142"/>
          <p:cNvCxnSpPr/>
          <p:nvPr/>
        </p:nvCxnSpPr>
        <p:spPr bwMode="auto">
          <a:xfrm flipV="1">
            <a:off x="1430283" y="6116264"/>
            <a:ext cx="720080" cy="1"/>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8" name="Straight Connector 66"/>
          <p:cNvCxnSpPr>
            <a:stCxn id="125" idx="0"/>
            <a:endCxn id="12" idx="4"/>
          </p:cNvCxnSpPr>
          <p:nvPr/>
        </p:nvCxnSpPr>
        <p:spPr bwMode="auto">
          <a:xfrm flipV="1">
            <a:off x="8172496" y="1852041"/>
            <a:ext cx="0" cy="170176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2" name="Oval 151"/>
          <p:cNvSpPr/>
          <p:nvPr/>
        </p:nvSpPr>
        <p:spPr>
          <a:xfrm>
            <a:off x="8112192" y="3499801"/>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Rectangle 152"/>
          <p:cNvSpPr/>
          <p:nvPr/>
        </p:nvSpPr>
        <p:spPr bwMode="auto">
          <a:xfrm>
            <a:off x="8040192" y="2382670"/>
            <a:ext cx="252000" cy="108000"/>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i="1" dirty="0">
                <a:solidFill>
                  <a:schemeClr val="bg1"/>
                </a:solidFill>
                <a:latin typeface="Arial" panose="020B0604020202020204" pitchFamily="34" charset="0"/>
                <a:cs typeface="Arial" panose="020B0604020202020204" pitchFamily="34" charset="0"/>
              </a:rPr>
              <a:t>SDB</a:t>
            </a:r>
            <a:endParaRPr kumimoji="0" lang="en-GB" sz="5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4" name="Rectangle 153"/>
          <p:cNvSpPr/>
          <p:nvPr/>
        </p:nvSpPr>
        <p:spPr bwMode="auto">
          <a:xfrm>
            <a:off x="8040192" y="2498310"/>
            <a:ext cx="252000" cy="108000"/>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i="1" dirty="0" smtClean="0">
                <a:solidFill>
                  <a:schemeClr val="bg1"/>
                </a:solidFill>
                <a:latin typeface="Arial" panose="020B0604020202020204" pitchFamily="34" charset="0"/>
                <a:cs typeface="Arial" panose="020B0604020202020204" pitchFamily="34" charset="0"/>
              </a:rPr>
              <a:t>APD</a:t>
            </a:r>
            <a:endParaRPr kumimoji="0" lang="en-GB" sz="5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5" name="Rectangle 154"/>
          <p:cNvSpPr/>
          <p:nvPr/>
        </p:nvSpPr>
        <p:spPr bwMode="auto">
          <a:xfrm>
            <a:off x="8040192" y="2611606"/>
            <a:ext cx="252000" cy="108000"/>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i="1" dirty="0" smtClean="0">
                <a:solidFill>
                  <a:schemeClr val="bg1"/>
                </a:solidFill>
                <a:latin typeface="Arial" panose="020B0604020202020204" pitchFamily="34" charset="0"/>
                <a:cs typeface="Arial" panose="020B0604020202020204" pitchFamily="34" charset="0"/>
              </a:rPr>
              <a:t>OSW</a:t>
            </a:r>
            <a:endParaRPr kumimoji="0" lang="en-GB" sz="5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6" name="Rectangle 155"/>
          <p:cNvSpPr/>
          <p:nvPr/>
        </p:nvSpPr>
        <p:spPr bwMode="auto">
          <a:xfrm>
            <a:off x="8040192" y="2279853"/>
            <a:ext cx="252000" cy="108000"/>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XTCE</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7" name="Rectangle 156"/>
          <p:cNvSpPr/>
          <p:nvPr/>
        </p:nvSpPr>
        <p:spPr bwMode="auto">
          <a:xfrm>
            <a:off x="7194954" y="3155393"/>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3" name="Oval 8"/>
          <p:cNvSpPr>
            <a:spLocks noChangeArrowheads="1"/>
          </p:cNvSpPr>
          <p:nvPr/>
        </p:nvSpPr>
        <p:spPr bwMode="auto">
          <a:xfrm>
            <a:off x="432293" y="4635434"/>
            <a:ext cx="864000" cy="432000"/>
          </a:xfrm>
          <a:prstGeom prst="ellipse">
            <a:avLst/>
          </a:prstGeom>
          <a:solidFill>
            <a:schemeClr val="tx2">
              <a:lumMod val="40000"/>
              <a:lumOff val="60000"/>
            </a:schemeClr>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Replanning</a:t>
            </a:r>
            <a:endPar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endParaRPr>
          </a:p>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64" name="Oval 8"/>
          <p:cNvSpPr>
            <a:spLocks noChangeArrowheads="1"/>
          </p:cNvSpPr>
          <p:nvPr/>
        </p:nvSpPr>
        <p:spPr bwMode="auto">
          <a:xfrm>
            <a:off x="432293" y="4085250"/>
            <a:ext cx="864000" cy="432000"/>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Time/</a:t>
            </a: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Pos</a:t>
            </a: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 </a:t>
            </a: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Det</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65" name="Oval 164"/>
          <p:cNvSpPr>
            <a:spLocks noChangeArrowheads="1"/>
          </p:cNvSpPr>
          <p:nvPr/>
        </p:nvSpPr>
        <p:spPr bwMode="auto">
          <a:xfrm>
            <a:off x="432293" y="5146634"/>
            <a:ext cx="864000" cy="432000"/>
          </a:xfrm>
          <a:prstGeom prst="ellipse">
            <a:avLst/>
          </a:prstGeom>
          <a:solidFill>
            <a:srgbClr val="FF7C80"/>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M&amp;C</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OBCM</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66" name="Oval 165"/>
          <p:cNvSpPr>
            <a:spLocks noChangeArrowheads="1"/>
          </p:cNvSpPr>
          <p:nvPr/>
        </p:nvSpPr>
        <p:spPr bwMode="auto">
          <a:xfrm>
            <a:off x="432293" y="5675821"/>
            <a:ext cx="864000" cy="432000"/>
          </a:xfrm>
          <a:prstGeom prst="ellipse">
            <a:avLst/>
          </a:prstGeom>
          <a:solidFill>
            <a:srgbClr val="66FF99"/>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OB File Store</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3" name="Straight Connector 66"/>
          <p:cNvCxnSpPr>
            <a:stCxn id="164" idx="6"/>
            <a:endCxn id="135" idx="2"/>
          </p:cNvCxnSpPr>
          <p:nvPr/>
        </p:nvCxnSpPr>
        <p:spPr bwMode="auto">
          <a:xfrm>
            <a:off x="1296293" y="4301250"/>
            <a:ext cx="6444203"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pic>
        <p:nvPicPr>
          <p:cNvPr id="179" name="Picture 1" descr="router_joeseph_teed_01.jpg"/>
          <p:cNvPicPr>
            <a:picLocks noChangeAspect="1"/>
          </p:cNvPicPr>
          <p:nvPr/>
        </p:nvPicPr>
        <p:blipFill>
          <a:blip r:embed="rId3"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2589271" y="5056253"/>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0" name="Rounded Rectangle 179"/>
          <p:cNvSpPr/>
          <p:nvPr/>
        </p:nvSpPr>
        <p:spPr bwMode="auto">
          <a:xfrm>
            <a:off x="2589271" y="4101151"/>
            <a:ext cx="137108" cy="362099"/>
          </a:xfrm>
          <a:prstGeom prst="round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cxnSp>
        <p:nvCxnSpPr>
          <p:cNvPr id="183" name="Straight Connector 182"/>
          <p:cNvCxnSpPr/>
          <p:nvPr/>
        </p:nvCxnSpPr>
        <p:spPr bwMode="auto">
          <a:xfrm flipV="1">
            <a:off x="5062862" y="3933008"/>
            <a:ext cx="707994" cy="2"/>
          </a:xfrm>
          <a:prstGeom prst="line">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5" name="Straight Connector 184"/>
          <p:cNvCxnSpPr/>
          <p:nvPr/>
        </p:nvCxnSpPr>
        <p:spPr bwMode="auto">
          <a:xfrm>
            <a:off x="5055998" y="3818532"/>
            <a:ext cx="714858" cy="0"/>
          </a:xfrm>
          <a:prstGeom prst="line">
            <a:avLst/>
          </a:prstGeom>
          <a:noFill/>
          <a:ln w="38100" cap="flat" cmpd="sng" algn="ctr">
            <a:solidFill>
              <a:srgbClr val="0000FF"/>
            </a:solidFill>
            <a:prstDash val="sysDot"/>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8" name="Elbow Connector 187"/>
          <p:cNvCxnSpPr>
            <a:stCxn id="13" idx="5"/>
          </p:cNvCxnSpPr>
          <p:nvPr/>
        </p:nvCxnSpPr>
        <p:spPr bwMode="auto">
          <a:xfrm>
            <a:off x="4852100" y="1781559"/>
            <a:ext cx="914400" cy="914400"/>
          </a:xfrm>
          <a:prstGeom prst="bentConnector3">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0" name="Elbow Connector 189"/>
          <p:cNvCxnSpPr>
            <a:stCxn id="13" idx="5"/>
            <a:endCxn id="135" idx="1"/>
          </p:cNvCxnSpPr>
          <p:nvPr/>
        </p:nvCxnSpPr>
        <p:spPr bwMode="auto">
          <a:xfrm rot="16200000" flipH="1">
            <a:off x="5176085" y="1457574"/>
            <a:ext cx="2366956" cy="3014926"/>
          </a:xfrm>
          <a:prstGeom prst="bentConnector3">
            <a:avLst>
              <a:gd name="adj1" fmla="val 100436"/>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7" name="Oval 166"/>
          <p:cNvSpPr/>
          <p:nvPr/>
        </p:nvSpPr>
        <p:spPr>
          <a:xfrm>
            <a:off x="1243744" y="4247250"/>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4798100" y="1732151"/>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 name="Rectangle 192"/>
          <p:cNvSpPr/>
          <p:nvPr/>
        </p:nvSpPr>
        <p:spPr bwMode="auto">
          <a:xfrm>
            <a:off x="5333993" y="4101151"/>
            <a:ext cx="360000" cy="108000"/>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a:solidFill>
                  <a:schemeClr val="bg1"/>
                </a:solidFill>
                <a:latin typeface="Arial" panose="020B0604020202020204" pitchFamily="34" charset="0"/>
                <a:cs typeface="Arial" panose="020B0604020202020204" pitchFamily="34" charset="0"/>
              </a:rPr>
              <a:t>CSS-TS</a:t>
            </a:r>
          </a:p>
        </p:txBody>
      </p:sp>
      <p:sp>
        <p:nvSpPr>
          <p:cNvPr id="194" name="Rectangle 193"/>
          <p:cNvSpPr/>
          <p:nvPr/>
        </p:nvSpPr>
        <p:spPr bwMode="auto">
          <a:xfrm>
            <a:off x="5697215" y="4101151"/>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TRM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5" name="Rectangle 194"/>
          <p:cNvSpPr/>
          <p:nvPr/>
        </p:nvSpPr>
        <p:spPr bwMode="auto">
          <a:xfrm>
            <a:off x="1763688" y="4187901"/>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TRP</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6" name="Rectangle 195"/>
          <p:cNvSpPr/>
          <p:nvPr/>
        </p:nvSpPr>
        <p:spPr bwMode="auto">
          <a:xfrm>
            <a:off x="1763688" y="4282200"/>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97" name="Straight Connector 66"/>
          <p:cNvCxnSpPr>
            <a:stCxn id="163" idx="6"/>
            <a:endCxn id="66" idx="2"/>
          </p:cNvCxnSpPr>
          <p:nvPr/>
        </p:nvCxnSpPr>
        <p:spPr bwMode="auto">
          <a:xfrm>
            <a:off x="1296293" y="4851434"/>
            <a:ext cx="6444203"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8" name="Oval 167"/>
          <p:cNvSpPr/>
          <p:nvPr/>
        </p:nvSpPr>
        <p:spPr>
          <a:xfrm>
            <a:off x="1242293" y="4797434"/>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0" name="Rectangle 209"/>
          <p:cNvSpPr/>
          <p:nvPr/>
        </p:nvSpPr>
        <p:spPr bwMode="auto">
          <a:xfrm>
            <a:off x="1763688" y="4760656"/>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sp>
        <p:nvSpPr>
          <p:cNvPr id="211" name="Rectangle 210"/>
          <p:cNvSpPr/>
          <p:nvPr/>
        </p:nvSpPr>
        <p:spPr bwMode="auto">
          <a:xfrm>
            <a:off x="1763688" y="4656909"/>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PRQ</a:t>
            </a:r>
          </a:p>
        </p:txBody>
      </p:sp>
      <p:sp>
        <p:nvSpPr>
          <p:cNvPr id="212" name="Rectangle 211"/>
          <p:cNvSpPr/>
          <p:nvPr/>
        </p:nvSpPr>
        <p:spPr bwMode="auto">
          <a:xfrm>
            <a:off x="1763688" y="4862855"/>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PPM</a:t>
            </a:r>
          </a:p>
        </p:txBody>
      </p:sp>
      <p:sp>
        <p:nvSpPr>
          <p:cNvPr id="213" name="Rectangle 212"/>
          <p:cNvSpPr/>
          <p:nvPr/>
        </p:nvSpPr>
        <p:spPr bwMode="auto">
          <a:xfrm>
            <a:off x="1763688" y="4976151"/>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PEM</a:t>
            </a:r>
          </a:p>
        </p:txBody>
      </p:sp>
      <p:cxnSp>
        <p:nvCxnSpPr>
          <p:cNvPr id="214" name="Straight Connector 66"/>
          <p:cNvCxnSpPr>
            <a:stCxn id="165" idx="6"/>
            <a:endCxn id="67" idx="2"/>
          </p:cNvCxnSpPr>
          <p:nvPr/>
        </p:nvCxnSpPr>
        <p:spPr bwMode="auto">
          <a:xfrm>
            <a:off x="1296293" y="5362634"/>
            <a:ext cx="6444203"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9" name="Oval 168"/>
          <p:cNvSpPr/>
          <p:nvPr/>
        </p:nvSpPr>
        <p:spPr>
          <a:xfrm>
            <a:off x="1242293" y="5308634"/>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9" name="Rectangle 218"/>
          <p:cNvSpPr/>
          <p:nvPr/>
        </p:nvSpPr>
        <p:spPr bwMode="auto">
          <a:xfrm>
            <a:off x="1763688" y="5139415"/>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M&amp;C</a:t>
            </a:r>
          </a:p>
        </p:txBody>
      </p:sp>
      <p:sp>
        <p:nvSpPr>
          <p:cNvPr id="220" name="Rectangle 219"/>
          <p:cNvSpPr/>
          <p:nvPr/>
        </p:nvSpPr>
        <p:spPr bwMode="auto">
          <a:xfrm>
            <a:off x="1763688" y="5239807"/>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AUT</a:t>
            </a:r>
          </a:p>
        </p:txBody>
      </p:sp>
      <p:sp>
        <p:nvSpPr>
          <p:cNvPr id="221" name="Rectangle 220"/>
          <p:cNvSpPr/>
          <p:nvPr/>
        </p:nvSpPr>
        <p:spPr bwMode="auto">
          <a:xfrm>
            <a:off x="1763688" y="5347807"/>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OPM</a:t>
            </a:r>
          </a:p>
        </p:txBody>
      </p:sp>
      <p:sp>
        <p:nvSpPr>
          <p:cNvPr id="222" name="Rectangle 221"/>
          <p:cNvSpPr/>
          <p:nvPr/>
        </p:nvSpPr>
        <p:spPr bwMode="auto">
          <a:xfrm>
            <a:off x="1763688" y="5455807"/>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OSM</a:t>
            </a:r>
          </a:p>
        </p:txBody>
      </p:sp>
      <p:cxnSp>
        <p:nvCxnSpPr>
          <p:cNvPr id="223" name="Straight Connector 66"/>
          <p:cNvCxnSpPr>
            <a:stCxn id="166" idx="6"/>
            <a:endCxn id="68" idx="2"/>
          </p:cNvCxnSpPr>
          <p:nvPr/>
        </p:nvCxnSpPr>
        <p:spPr bwMode="auto">
          <a:xfrm>
            <a:off x="1296293" y="5891821"/>
            <a:ext cx="6444203"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0" name="Oval 169"/>
          <p:cNvSpPr/>
          <p:nvPr/>
        </p:nvSpPr>
        <p:spPr>
          <a:xfrm>
            <a:off x="1242293" y="5837821"/>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7" name="Rectangle 226"/>
          <p:cNvSpPr/>
          <p:nvPr/>
        </p:nvSpPr>
        <p:spPr bwMode="auto">
          <a:xfrm>
            <a:off x="1763688" y="5624163"/>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228" name="Rectangle 227"/>
          <p:cNvSpPr/>
          <p:nvPr/>
        </p:nvSpPr>
        <p:spPr bwMode="auto">
          <a:xfrm>
            <a:off x="1763688" y="5733370"/>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MPS</a:t>
            </a:r>
            <a:endParaRPr lang="en-GB" sz="500" dirty="0">
              <a:solidFill>
                <a:prstClr val="white"/>
              </a:solidFill>
              <a:latin typeface="Arial" panose="020B0604020202020204" pitchFamily="34" charset="0"/>
              <a:cs typeface="Arial" panose="020B0604020202020204" pitchFamily="34" charset="0"/>
            </a:endParaRPr>
          </a:p>
        </p:txBody>
      </p:sp>
      <p:sp>
        <p:nvSpPr>
          <p:cNvPr id="229" name="Rectangle 228"/>
          <p:cNvSpPr/>
          <p:nvPr/>
        </p:nvSpPr>
        <p:spPr bwMode="auto">
          <a:xfrm>
            <a:off x="1763688" y="5841370"/>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cxnSp>
        <p:nvCxnSpPr>
          <p:cNvPr id="230" name="Straight Connector 66"/>
          <p:cNvCxnSpPr>
            <a:stCxn id="17" idx="6"/>
            <a:endCxn id="68" idx="1"/>
          </p:cNvCxnSpPr>
          <p:nvPr/>
        </p:nvCxnSpPr>
        <p:spPr bwMode="auto">
          <a:xfrm>
            <a:off x="6772059" y="3717008"/>
            <a:ext cx="1094967" cy="2022078"/>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37" name="Rectangle 236"/>
          <p:cNvSpPr/>
          <p:nvPr/>
        </p:nvSpPr>
        <p:spPr bwMode="auto">
          <a:xfrm>
            <a:off x="3554547" y="3988280"/>
            <a:ext cx="252000" cy="108000"/>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MDP</a:t>
            </a:r>
          </a:p>
        </p:txBody>
      </p:sp>
      <p:sp>
        <p:nvSpPr>
          <p:cNvPr id="238" name="Rectangle 237"/>
          <p:cNvSpPr/>
          <p:nvPr/>
        </p:nvSpPr>
        <p:spPr bwMode="auto">
          <a:xfrm>
            <a:off x="7020272" y="4678604"/>
            <a:ext cx="252000" cy="108000"/>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MDP</a:t>
            </a:r>
          </a:p>
        </p:txBody>
      </p:sp>
      <p:sp>
        <p:nvSpPr>
          <p:cNvPr id="239" name="Rectangle 238"/>
          <p:cNvSpPr/>
          <p:nvPr/>
        </p:nvSpPr>
        <p:spPr bwMode="auto">
          <a:xfrm>
            <a:off x="7020272" y="4351337"/>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240" name="Rectangle 239"/>
          <p:cNvSpPr/>
          <p:nvPr/>
        </p:nvSpPr>
        <p:spPr bwMode="auto">
          <a:xfrm>
            <a:off x="7020272" y="4460544"/>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MPS</a:t>
            </a:r>
            <a:endParaRPr lang="en-GB" sz="500" dirty="0">
              <a:solidFill>
                <a:prstClr val="white"/>
              </a:solidFill>
              <a:latin typeface="Arial" panose="020B0604020202020204" pitchFamily="34" charset="0"/>
              <a:cs typeface="Arial" panose="020B0604020202020204" pitchFamily="34" charset="0"/>
            </a:endParaRPr>
          </a:p>
        </p:txBody>
      </p:sp>
      <p:sp>
        <p:nvSpPr>
          <p:cNvPr id="241" name="Rectangle 240"/>
          <p:cNvSpPr/>
          <p:nvPr/>
        </p:nvSpPr>
        <p:spPr bwMode="auto">
          <a:xfrm>
            <a:off x="7020272" y="4568544"/>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cxnSp>
        <p:nvCxnSpPr>
          <p:cNvPr id="242" name="Straight Connector 241"/>
          <p:cNvCxnSpPr/>
          <p:nvPr/>
        </p:nvCxnSpPr>
        <p:spPr bwMode="auto">
          <a:xfrm flipV="1">
            <a:off x="6877250" y="1303702"/>
            <a:ext cx="725950" cy="2"/>
          </a:xfrm>
          <a:prstGeom prst="line">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4" name="Straight Connector 243"/>
          <p:cNvCxnSpPr/>
          <p:nvPr/>
        </p:nvCxnSpPr>
        <p:spPr bwMode="auto">
          <a:xfrm flipV="1">
            <a:off x="8532440" y="1988841"/>
            <a:ext cx="0" cy="1238630"/>
          </a:xfrm>
          <a:prstGeom prst="line">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9" name="Straight Connector 248"/>
          <p:cNvCxnSpPr>
            <a:stCxn id="12" idx="3"/>
            <a:endCxn id="17" idx="6"/>
          </p:cNvCxnSpPr>
          <p:nvPr/>
        </p:nvCxnSpPr>
        <p:spPr bwMode="auto">
          <a:xfrm flipH="1">
            <a:off x="6772059" y="1788776"/>
            <a:ext cx="1094967" cy="192823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2" name="Oval 81"/>
          <p:cNvSpPr/>
          <p:nvPr/>
        </p:nvSpPr>
        <p:spPr>
          <a:xfrm>
            <a:off x="6737980" y="3670705"/>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Rectangle 249"/>
          <p:cNvSpPr/>
          <p:nvPr/>
        </p:nvSpPr>
        <p:spPr bwMode="auto">
          <a:xfrm>
            <a:off x="7397699" y="2554370"/>
            <a:ext cx="252000" cy="108000"/>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MDP</a:t>
            </a:r>
          </a:p>
        </p:txBody>
      </p:sp>
      <p:sp>
        <p:nvSpPr>
          <p:cNvPr id="251" name="Rectangle 250"/>
          <p:cNvSpPr/>
          <p:nvPr/>
        </p:nvSpPr>
        <p:spPr bwMode="auto">
          <a:xfrm>
            <a:off x="7397699" y="2227103"/>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252" name="Rectangle 251"/>
          <p:cNvSpPr/>
          <p:nvPr/>
        </p:nvSpPr>
        <p:spPr bwMode="auto">
          <a:xfrm>
            <a:off x="7397699" y="2336310"/>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MPS</a:t>
            </a:r>
            <a:endParaRPr lang="en-GB" sz="500" dirty="0">
              <a:solidFill>
                <a:prstClr val="white"/>
              </a:solidFill>
              <a:latin typeface="Arial" panose="020B0604020202020204" pitchFamily="34" charset="0"/>
              <a:cs typeface="Arial" panose="020B0604020202020204" pitchFamily="34" charset="0"/>
            </a:endParaRPr>
          </a:p>
        </p:txBody>
      </p:sp>
      <p:sp>
        <p:nvSpPr>
          <p:cNvPr id="253" name="Rectangle 252"/>
          <p:cNvSpPr/>
          <p:nvPr/>
        </p:nvSpPr>
        <p:spPr bwMode="auto">
          <a:xfrm>
            <a:off x="7397699" y="2444310"/>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cxnSp>
        <p:nvCxnSpPr>
          <p:cNvPr id="255" name="Elbow Connector 254"/>
          <p:cNvCxnSpPr>
            <a:stCxn id="12" idx="6"/>
            <a:endCxn id="68" idx="6"/>
          </p:cNvCxnSpPr>
          <p:nvPr/>
        </p:nvCxnSpPr>
        <p:spPr bwMode="auto">
          <a:xfrm>
            <a:off x="8604496" y="1636041"/>
            <a:ext cx="12700" cy="4255780"/>
          </a:xfrm>
          <a:prstGeom prst="bentConnector3">
            <a:avLst>
              <a:gd name="adj1" fmla="val 180000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7" name="Oval 256"/>
          <p:cNvSpPr/>
          <p:nvPr/>
        </p:nvSpPr>
        <p:spPr>
          <a:xfrm>
            <a:off x="8550496" y="5825868"/>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8" name="Rectangle 257"/>
          <p:cNvSpPr/>
          <p:nvPr/>
        </p:nvSpPr>
        <p:spPr bwMode="auto">
          <a:xfrm>
            <a:off x="8676456" y="2546730"/>
            <a:ext cx="252000" cy="108000"/>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MDP</a:t>
            </a:r>
          </a:p>
        </p:txBody>
      </p:sp>
      <p:sp>
        <p:nvSpPr>
          <p:cNvPr id="259" name="Rectangle 258"/>
          <p:cNvSpPr/>
          <p:nvPr/>
        </p:nvSpPr>
        <p:spPr bwMode="auto">
          <a:xfrm>
            <a:off x="8676456" y="2219463"/>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260" name="Rectangle 259"/>
          <p:cNvSpPr/>
          <p:nvPr/>
        </p:nvSpPr>
        <p:spPr bwMode="auto">
          <a:xfrm>
            <a:off x="8676456" y="2328670"/>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MPS</a:t>
            </a:r>
            <a:endParaRPr lang="en-GB" sz="500" dirty="0">
              <a:solidFill>
                <a:prstClr val="white"/>
              </a:solidFill>
              <a:latin typeface="Arial" panose="020B0604020202020204" pitchFamily="34" charset="0"/>
              <a:cs typeface="Arial" panose="020B0604020202020204" pitchFamily="34" charset="0"/>
            </a:endParaRPr>
          </a:p>
        </p:txBody>
      </p:sp>
      <p:sp>
        <p:nvSpPr>
          <p:cNvPr id="261" name="Rectangle 260"/>
          <p:cNvSpPr/>
          <p:nvPr/>
        </p:nvSpPr>
        <p:spPr bwMode="auto">
          <a:xfrm>
            <a:off x="8676456" y="2436670"/>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96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Constellation Mission (SSI Example)</a:t>
            </a:r>
            <a:endParaRPr lang="en-GB" dirty="0"/>
          </a:p>
        </p:txBody>
      </p:sp>
      <p:sp>
        <p:nvSpPr>
          <p:cNvPr id="3" name="Footer Placeholder 2"/>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4" name="Date Placeholder 3"/>
          <p:cNvSpPr>
            <a:spLocks noGrp="1"/>
          </p:cNvSpPr>
          <p:nvPr>
            <p:ph type="dt" sz="half" idx="2"/>
          </p:nvPr>
        </p:nvSpPr>
        <p:spPr/>
        <p:txBody>
          <a:bodyPr/>
          <a:lstStyle/>
          <a:p>
            <a:fld id="{CD3A0E5A-2828-40DF-9644-68A975C2EB6F}" type="datetime1">
              <a:rPr lang="en-GB" smtClean="0"/>
              <a:t>30/08/2017</a:t>
            </a:fld>
            <a:endParaRPr lang="en-GB" dirty="0"/>
          </a:p>
        </p:txBody>
      </p:sp>
      <p:sp>
        <p:nvSpPr>
          <p:cNvPr id="5" name="Cube 4"/>
          <p:cNvSpPr/>
          <p:nvPr/>
        </p:nvSpPr>
        <p:spPr bwMode="auto">
          <a:xfrm>
            <a:off x="3776083" y="980728"/>
            <a:ext cx="1368152" cy="936104"/>
          </a:xfrm>
          <a:prstGeom prst="cube">
            <a:avLst>
              <a:gd name="adj" fmla="val 14418"/>
            </a:avLst>
          </a:prstGeom>
          <a:gradFill flip="none" rotWithShape="1">
            <a:gsLst>
              <a:gs pos="0">
                <a:srgbClr val="CCFF66"/>
              </a:gs>
              <a:gs pos="100000">
                <a:srgbClr val="00C0BC"/>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Spacecraft</a:t>
            </a:r>
            <a:r>
              <a:rPr kumimoji="0" lang="en-GB" sz="1200" b="0" i="0" u="none" strike="noStrike" cap="none" normalizeH="0" baseline="30000" dirty="0" err="1" smtClean="0">
                <a:ln>
                  <a:noFill/>
                </a:ln>
                <a:solidFill>
                  <a:schemeClr val="tx1"/>
                </a:solidFill>
                <a:effectLst/>
                <a:latin typeface="Arial" panose="020B0604020202020204" pitchFamily="34" charset="0"/>
                <a:cs typeface="Arial" panose="020B0604020202020204" pitchFamily="34" charset="0"/>
              </a:rPr>
              <a:t>SGL</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 name="Cube 6"/>
          <p:cNvSpPr/>
          <p:nvPr/>
        </p:nvSpPr>
        <p:spPr bwMode="auto">
          <a:xfrm>
            <a:off x="3776083" y="2344355"/>
            <a:ext cx="1368152" cy="936104"/>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ESLT</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Oval 7"/>
          <p:cNvSpPr>
            <a:spLocks noChangeArrowheads="1"/>
          </p:cNvSpPr>
          <p:nvPr/>
        </p:nvSpPr>
        <p:spPr bwMode="auto">
          <a:xfrm>
            <a:off x="3849968" y="2691589"/>
            <a:ext cx="502847" cy="274171"/>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9" name="Straight Connector 8"/>
          <p:cNvCxnSpPr>
            <a:stCxn id="5" idx="3"/>
            <a:endCxn id="7" idx="1"/>
          </p:cNvCxnSpPr>
          <p:nvPr/>
        </p:nvCxnSpPr>
        <p:spPr bwMode="auto">
          <a:xfrm>
            <a:off x="4392675" y="1916832"/>
            <a:ext cx="0" cy="56249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pic>
        <p:nvPicPr>
          <p:cNvPr id="11"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499" y="1690858"/>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Elbow Connector 11"/>
          <p:cNvCxnSpPr>
            <a:stCxn id="5" idx="3"/>
            <a:endCxn id="11" idx="2"/>
          </p:cNvCxnSpPr>
          <p:nvPr/>
        </p:nvCxnSpPr>
        <p:spPr bwMode="auto">
          <a:xfrm rot="5400000" flipH="1">
            <a:off x="4375332" y="1899490"/>
            <a:ext cx="34685" cy="1"/>
          </a:xfrm>
          <a:prstGeom prst="bentConnector3">
            <a:avLst>
              <a:gd name="adj1" fmla="val -659075"/>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 name="Cube 13"/>
          <p:cNvSpPr/>
          <p:nvPr/>
        </p:nvSpPr>
        <p:spPr bwMode="auto">
          <a:xfrm>
            <a:off x="1528378" y="980728"/>
            <a:ext cx="1368152"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Spacecraft</a:t>
            </a:r>
            <a:r>
              <a:rPr kumimoji="0" lang="en-GB" sz="1200" b="0" i="0" u="none" strike="noStrike" cap="none" normalizeH="0" baseline="30000" dirty="0" err="1" smtClean="0">
                <a:ln>
                  <a:noFill/>
                </a:ln>
                <a:solidFill>
                  <a:schemeClr val="tx1"/>
                </a:solidFill>
                <a:effectLst/>
                <a:latin typeface="Arial" panose="020B0604020202020204" pitchFamily="34" charset="0"/>
                <a:cs typeface="Arial" panose="020B0604020202020204" pitchFamily="34" charset="0"/>
              </a:rPr>
              <a:t>ISL</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15" name="Straight Connector 14"/>
          <p:cNvCxnSpPr>
            <a:stCxn id="14" idx="4"/>
            <a:endCxn id="5" idx="2"/>
          </p:cNvCxnSpPr>
          <p:nvPr/>
        </p:nvCxnSpPr>
        <p:spPr bwMode="auto">
          <a:xfrm>
            <a:off x="2761563" y="1516264"/>
            <a:ext cx="1014520" cy="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 name="Oval 8"/>
          <p:cNvSpPr>
            <a:spLocks noChangeArrowheads="1"/>
          </p:cNvSpPr>
          <p:nvPr/>
        </p:nvSpPr>
        <p:spPr bwMode="auto">
          <a:xfrm>
            <a:off x="2175906" y="1559614"/>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7" name="Oval 8"/>
          <p:cNvSpPr>
            <a:spLocks noChangeArrowheads="1"/>
          </p:cNvSpPr>
          <p:nvPr/>
        </p:nvSpPr>
        <p:spPr bwMode="auto">
          <a:xfrm>
            <a:off x="1892508" y="1382488"/>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8" name="Oval 8"/>
          <p:cNvSpPr>
            <a:spLocks noChangeArrowheads="1"/>
          </p:cNvSpPr>
          <p:nvPr/>
        </p:nvSpPr>
        <p:spPr bwMode="auto">
          <a:xfrm>
            <a:off x="1892508" y="1559614"/>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9" name="Oval 8"/>
          <p:cNvSpPr>
            <a:spLocks noChangeArrowheads="1"/>
          </p:cNvSpPr>
          <p:nvPr/>
        </p:nvSpPr>
        <p:spPr bwMode="auto">
          <a:xfrm>
            <a:off x="2175906" y="1382488"/>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4" name="Oval 8"/>
          <p:cNvSpPr>
            <a:spLocks noChangeArrowheads="1"/>
          </p:cNvSpPr>
          <p:nvPr/>
        </p:nvSpPr>
        <p:spPr bwMode="auto">
          <a:xfrm>
            <a:off x="4437945" y="1509992"/>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5" name="Oval 8"/>
          <p:cNvSpPr>
            <a:spLocks noChangeArrowheads="1"/>
          </p:cNvSpPr>
          <p:nvPr/>
        </p:nvSpPr>
        <p:spPr bwMode="auto">
          <a:xfrm>
            <a:off x="4154547" y="1332866"/>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6" name="Oval 8"/>
          <p:cNvSpPr>
            <a:spLocks noChangeArrowheads="1"/>
          </p:cNvSpPr>
          <p:nvPr/>
        </p:nvSpPr>
        <p:spPr bwMode="auto">
          <a:xfrm>
            <a:off x="4154547" y="1509992"/>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7" name="Oval 8"/>
          <p:cNvSpPr>
            <a:spLocks noChangeArrowheads="1"/>
          </p:cNvSpPr>
          <p:nvPr/>
        </p:nvSpPr>
        <p:spPr bwMode="auto">
          <a:xfrm>
            <a:off x="4437945" y="1332866"/>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46" name="Elbow Connector 45"/>
          <p:cNvCxnSpPr>
            <a:stCxn id="5" idx="3"/>
            <a:endCxn id="67" idx="0"/>
          </p:cNvCxnSpPr>
          <p:nvPr/>
        </p:nvCxnSpPr>
        <p:spPr bwMode="auto">
          <a:xfrm rot="5400000">
            <a:off x="3854329" y="2455178"/>
            <a:ext cx="1076693" cy="1"/>
          </a:xfrm>
          <a:prstGeom prst="bentConnector3">
            <a:avLst>
              <a:gd name="adj1" fmla="val 50000"/>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pic>
        <p:nvPicPr>
          <p:cNvPr id="67"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4262499" y="2993525"/>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9" name="Straight Connector 92"/>
          <p:cNvCxnSpPr>
            <a:stCxn id="14" idx="4"/>
            <a:endCxn id="11" idx="1"/>
          </p:cNvCxnSpPr>
          <p:nvPr/>
        </p:nvCxnSpPr>
        <p:spPr bwMode="auto">
          <a:xfrm>
            <a:off x="2761563" y="1516264"/>
            <a:ext cx="1500936" cy="270239"/>
          </a:xfrm>
          <a:prstGeom prst="bentConnector3">
            <a:avLst>
              <a:gd name="adj1" fmla="val 77547"/>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1" name="Line Callout 1 (No Border) 70"/>
          <p:cNvSpPr/>
          <p:nvPr/>
        </p:nvSpPr>
        <p:spPr bwMode="auto">
          <a:xfrm>
            <a:off x="2555776" y="2274337"/>
            <a:ext cx="951887" cy="218559"/>
          </a:xfrm>
          <a:prstGeom prst="callout1">
            <a:avLst>
              <a:gd name="adj1" fmla="val 47653"/>
              <a:gd name="adj2" fmla="val 103377"/>
              <a:gd name="adj3" fmla="val 12445"/>
              <a:gd name="adj4" fmla="val 19002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4" name="Line Callout 1 (No Border) 73"/>
          <p:cNvSpPr/>
          <p:nvPr/>
        </p:nvSpPr>
        <p:spPr bwMode="auto">
          <a:xfrm>
            <a:off x="5523163" y="2260763"/>
            <a:ext cx="1413308" cy="218559"/>
          </a:xfrm>
          <a:prstGeom prst="callout1">
            <a:avLst>
              <a:gd name="adj1" fmla="val 47653"/>
              <a:gd name="adj2" fmla="val -6825"/>
              <a:gd name="adj3" fmla="val -180373"/>
              <a:gd name="adj4" fmla="val -76389"/>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900" b="0" dirty="0" smtClean="0">
                <a:solidFill>
                  <a:schemeClr val="tx1"/>
                </a:solidFill>
                <a:latin typeface="Arial" panose="020B0604020202020204" pitchFamily="34" charset="0"/>
                <a:cs typeface="Arial" panose="020B0604020202020204" pitchFamily="34" charset="0"/>
              </a:rPr>
              <a:t>Router/Store-and-Forward</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5" name="Line Callout 1 (No Border) 74"/>
          <p:cNvSpPr/>
          <p:nvPr/>
        </p:nvSpPr>
        <p:spPr bwMode="auto">
          <a:xfrm>
            <a:off x="1946179" y="1979518"/>
            <a:ext cx="951887" cy="218559"/>
          </a:xfrm>
          <a:prstGeom prst="callout1">
            <a:avLst>
              <a:gd name="adj1" fmla="val 47653"/>
              <a:gd name="adj2" fmla="val 103377"/>
              <a:gd name="adj3" fmla="val -202200"/>
              <a:gd name="adj4" fmla="val 149925"/>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Inter-Satellite Link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7" name="Cube 76"/>
          <p:cNvSpPr/>
          <p:nvPr/>
        </p:nvSpPr>
        <p:spPr bwMode="auto">
          <a:xfrm>
            <a:off x="2768606"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8" name="Cube 77"/>
          <p:cNvSpPr/>
          <p:nvPr/>
        </p:nvSpPr>
        <p:spPr bwMode="auto">
          <a:xfrm>
            <a:off x="4846745" y="3879721"/>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DPC/DAC</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1" name="Cube 80"/>
          <p:cNvSpPr/>
          <p:nvPr/>
        </p:nvSpPr>
        <p:spPr bwMode="auto">
          <a:xfrm>
            <a:off x="4846745"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PI/User</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2" name="Cube 81"/>
          <p:cNvSpPr/>
          <p:nvPr/>
        </p:nvSpPr>
        <p:spPr bwMode="auto">
          <a:xfrm>
            <a:off x="2787116" y="5445224"/>
            <a:ext cx="1352836" cy="936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SCM</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83" name="Straight Connector 82"/>
          <p:cNvCxnSpPr>
            <a:endCxn id="77" idx="3"/>
          </p:cNvCxnSpPr>
          <p:nvPr/>
        </p:nvCxnSpPr>
        <p:spPr bwMode="auto">
          <a:xfrm flipV="1">
            <a:off x="3377540"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7" name="Oval 86"/>
          <p:cNvSpPr/>
          <p:nvPr/>
        </p:nvSpPr>
        <p:spPr bwMode="auto">
          <a:xfrm>
            <a:off x="2236511" y="5144008"/>
            <a:ext cx="108000" cy="108000"/>
          </a:xfrm>
          <a:prstGeom prst="ellipse">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89" name="Line Callout 1 (No Border) 88"/>
          <p:cNvSpPr/>
          <p:nvPr/>
        </p:nvSpPr>
        <p:spPr bwMode="auto">
          <a:xfrm>
            <a:off x="6873519" y="5445224"/>
            <a:ext cx="1082857" cy="218559"/>
          </a:xfrm>
          <a:prstGeom prst="callout1">
            <a:avLst>
              <a:gd name="adj1" fmla="val 47653"/>
              <a:gd name="adj2" fmla="val -6825"/>
              <a:gd name="adj3" fmla="val -103468"/>
              <a:gd name="adj4" fmla="val -51242"/>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Terrestrial </a:t>
            </a: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Network</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91" name="Straight Connector 90"/>
          <p:cNvCxnSpPr>
            <a:stCxn id="81" idx="1"/>
            <a:endCxn id="78" idx="3"/>
          </p:cNvCxnSpPr>
          <p:nvPr/>
        </p:nvCxnSpPr>
        <p:spPr bwMode="auto">
          <a:xfrm flipV="1">
            <a:off x="5455679" y="4815825"/>
            <a:ext cx="0" cy="764366"/>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2" name="Straight Connector 91"/>
          <p:cNvCxnSpPr/>
          <p:nvPr/>
        </p:nvCxnSpPr>
        <p:spPr bwMode="auto">
          <a:xfrm flipH="1">
            <a:off x="2699792" y="5198008"/>
            <a:ext cx="3672408" cy="0"/>
          </a:xfrm>
          <a:prstGeom prst="line">
            <a:avLst/>
          </a:prstGeom>
          <a:noFill/>
          <a:ln w="28575"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3" name="Elbow Connector 92"/>
          <p:cNvCxnSpPr>
            <a:endCxn id="77" idx="1"/>
          </p:cNvCxnSpPr>
          <p:nvPr/>
        </p:nvCxnSpPr>
        <p:spPr bwMode="auto">
          <a:xfrm rot="5400000">
            <a:off x="3114053" y="3352657"/>
            <a:ext cx="925519" cy="398543"/>
          </a:xfrm>
          <a:prstGeom prst="bentConnector3">
            <a:avLst>
              <a:gd name="adj1" fmla="val -1229"/>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4" name="Elbow Connector 93"/>
          <p:cNvCxnSpPr>
            <a:endCxn id="78" idx="1"/>
          </p:cNvCxnSpPr>
          <p:nvPr/>
        </p:nvCxnSpPr>
        <p:spPr bwMode="auto">
          <a:xfrm rot="16200000" flipH="1">
            <a:off x="4769716" y="3328725"/>
            <a:ext cx="925516" cy="446409"/>
          </a:xfrm>
          <a:prstGeom prst="bentConnector3">
            <a:avLst>
              <a:gd name="adj1" fmla="val -314"/>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5" name="Elbow Connector 94"/>
          <p:cNvCxnSpPr>
            <a:endCxn id="78" idx="1"/>
          </p:cNvCxnSpPr>
          <p:nvPr/>
        </p:nvCxnSpPr>
        <p:spPr bwMode="auto">
          <a:xfrm>
            <a:off x="4522849" y="3089170"/>
            <a:ext cx="932830" cy="925518"/>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8" name="Oval 8"/>
          <p:cNvSpPr>
            <a:spLocks noChangeArrowheads="1"/>
          </p:cNvSpPr>
          <p:nvPr/>
        </p:nvSpPr>
        <p:spPr bwMode="auto">
          <a:xfrm>
            <a:off x="3445024" y="4267184"/>
            <a:ext cx="215904" cy="135424"/>
          </a:xfrm>
          <a:prstGeom prst="ellipse">
            <a:avLst/>
          </a:prstGeom>
          <a:solidFill>
            <a:srgbClr val="FFC00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OPS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9" name="Oval 8"/>
          <p:cNvSpPr>
            <a:spLocks noChangeArrowheads="1"/>
          </p:cNvSpPr>
          <p:nvPr/>
        </p:nvSpPr>
        <p:spPr bwMode="auto">
          <a:xfrm>
            <a:off x="3164079" y="4444310"/>
            <a:ext cx="215904" cy="135424"/>
          </a:xfrm>
          <a:prstGeom prst="ellipse">
            <a:avLst/>
          </a:prstGeom>
          <a:solidFill>
            <a:srgbClr val="FF99FF"/>
          </a:solidFill>
          <a:ln w="9525">
            <a:solidFill>
              <a:schemeClr val="tx1"/>
            </a:solidFill>
            <a:round/>
            <a:headEnd/>
            <a:tailEnd/>
          </a:ln>
        </p:spPr>
        <p:txBody>
          <a:bodyPr wrap="none" lIns="0" rIns="0" anchor="ctr"/>
          <a:lstStyle/>
          <a:p>
            <a:pPr algn="ctr" fontAlgn="base">
              <a:spcBef>
                <a:spcPct val="0"/>
              </a:spcBef>
              <a:spcAft>
                <a:spcPct val="0"/>
              </a:spcAft>
            </a:pP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NAVT</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0" name="Oval 8"/>
          <p:cNvSpPr>
            <a:spLocks noChangeArrowheads="1"/>
          </p:cNvSpPr>
          <p:nvPr/>
        </p:nvSpPr>
        <p:spPr bwMode="auto">
          <a:xfrm>
            <a:off x="2880681" y="4267184"/>
            <a:ext cx="215904" cy="135424"/>
          </a:xfrm>
          <a:prstGeom prst="ellipse">
            <a:avLst/>
          </a:prstGeom>
          <a:solidFill>
            <a:srgbClr val="FF7C80"/>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MCS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1" name="Oval 8"/>
          <p:cNvSpPr>
            <a:spLocks noChangeArrowheads="1"/>
          </p:cNvSpPr>
          <p:nvPr/>
        </p:nvSpPr>
        <p:spPr bwMode="auto">
          <a:xfrm>
            <a:off x="2880681" y="4444310"/>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2" name="Oval 8"/>
          <p:cNvSpPr>
            <a:spLocks noChangeArrowheads="1"/>
          </p:cNvSpPr>
          <p:nvPr/>
        </p:nvSpPr>
        <p:spPr bwMode="auto">
          <a:xfrm>
            <a:off x="3164079" y="4267184"/>
            <a:ext cx="215904" cy="135424"/>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MPS</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3" name="Oval 102"/>
          <p:cNvSpPr>
            <a:spLocks noChangeArrowheads="1"/>
          </p:cNvSpPr>
          <p:nvPr/>
        </p:nvSpPr>
        <p:spPr bwMode="auto">
          <a:xfrm>
            <a:off x="5082464" y="4391048"/>
            <a:ext cx="748164" cy="377371"/>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sp>
        <p:nvSpPr>
          <p:cNvPr id="106" name="Oval 105"/>
          <p:cNvSpPr>
            <a:spLocks noChangeArrowheads="1"/>
          </p:cNvSpPr>
          <p:nvPr/>
        </p:nvSpPr>
        <p:spPr bwMode="auto">
          <a:xfrm>
            <a:off x="5081597" y="5882952"/>
            <a:ext cx="748164" cy="377371"/>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07" name="Oval 106"/>
          <p:cNvSpPr>
            <a:spLocks noChangeArrowheads="1"/>
          </p:cNvSpPr>
          <p:nvPr/>
        </p:nvSpPr>
        <p:spPr bwMode="auto">
          <a:xfrm>
            <a:off x="3031748" y="5877272"/>
            <a:ext cx="748164" cy="377371"/>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60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Maintenance</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9" name="Oval 8"/>
          <p:cNvSpPr>
            <a:spLocks noChangeArrowheads="1"/>
          </p:cNvSpPr>
          <p:nvPr/>
        </p:nvSpPr>
        <p:spPr bwMode="auto">
          <a:xfrm>
            <a:off x="5614724" y="4234597"/>
            <a:ext cx="215904" cy="135424"/>
          </a:xfrm>
          <a:prstGeom prst="ellipse">
            <a:avLst/>
          </a:prstGeom>
          <a:solidFill>
            <a:srgbClr val="66FF99"/>
          </a:solidFill>
          <a:ln w="9525">
            <a:solidFill>
              <a:schemeClr val="tx1"/>
            </a:solidFill>
            <a:round/>
            <a:headEnd/>
            <a:tailEnd/>
          </a:ln>
        </p:spPr>
        <p:txBody>
          <a:bodyPr lIns="0" rIns="0" anchor="ctr"/>
          <a:lstStyle/>
          <a:p>
            <a:pPr algn="ctr"/>
            <a:r>
              <a:rPr kumimoji="1" lang="en-US" sz="500" b="0" dirty="0" smtClean="0">
                <a:solidFill>
                  <a:srgbClr val="000000"/>
                </a:solidFill>
                <a:latin typeface="Arial" panose="020B0604020202020204" pitchFamily="34" charset="0"/>
                <a:ea typeface="ＭＳ Ｐゴシック" pitchFamily="34" charset="-128"/>
                <a:cs typeface="Arial" panose="020B0604020202020204" pitchFamily="34" charset="0"/>
              </a:rPr>
              <a:t>DSA</a:t>
            </a:r>
            <a:endParaRPr kumimoji="1" lang="en-US" sz="5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11" name="Elbow Connector 110"/>
          <p:cNvCxnSpPr>
            <a:endCxn id="77" idx="1"/>
          </p:cNvCxnSpPr>
          <p:nvPr/>
        </p:nvCxnSpPr>
        <p:spPr bwMode="auto">
          <a:xfrm rot="10800000" flipV="1">
            <a:off x="3377541" y="3089170"/>
            <a:ext cx="884959" cy="925518"/>
          </a:xfrm>
          <a:prstGeom prst="bentConnector2">
            <a:avLst/>
          </a:prstGeom>
          <a:noFill/>
          <a:ln w="1905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2" name="Line Callout 1 (No Border) 111"/>
          <p:cNvSpPr/>
          <p:nvPr/>
        </p:nvSpPr>
        <p:spPr bwMode="auto">
          <a:xfrm>
            <a:off x="1606962" y="3171179"/>
            <a:ext cx="1161644" cy="218559"/>
          </a:xfrm>
          <a:prstGeom prst="callout1">
            <a:avLst>
              <a:gd name="adj1" fmla="val 47653"/>
              <a:gd name="adj2" fmla="val 103377"/>
              <a:gd name="adj3" fmla="val 190677"/>
              <a:gd name="adj4" fmla="val 151269"/>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 Extension</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3" name="Line Callout 1 (No Border) 112"/>
          <p:cNvSpPr/>
          <p:nvPr/>
        </p:nvSpPr>
        <p:spPr bwMode="auto">
          <a:xfrm>
            <a:off x="6282329" y="3108307"/>
            <a:ext cx="1161644" cy="218559"/>
          </a:xfrm>
          <a:prstGeom prst="callout1">
            <a:avLst>
              <a:gd name="adj1" fmla="val 47653"/>
              <a:gd name="adj2" fmla="val -3035"/>
              <a:gd name="adj3" fmla="val 233289"/>
              <a:gd name="adj4" fmla="val -7103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 Link Extension</a:t>
            </a:r>
            <a:endParaRPr kumimoji="0" lang="en-GB"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61975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Cube 256"/>
          <p:cNvSpPr/>
          <p:nvPr/>
        </p:nvSpPr>
        <p:spPr bwMode="auto">
          <a:xfrm>
            <a:off x="7668345" y="2031311"/>
            <a:ext cx="1296000" cy="1397689"/>
          </a:xfrm>
          <a:prstGeom prst="cube">
            <a:avLst>
              <a:gd name="adj" fmla="val 14563"/>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PI/USER</a:t>
            </a:r>
            <a:endParaRPr lang="en-GB" sz="1400" b="0" dirty="0">
              <a:solidFill>
                <a:schemeClr val="tx1"/>
              </a:solidFill>
              <a:latin typeface="Arial" panose="020B0604020202020204" pitchFamily="34" charset="0"/>
              <a:cs typeface="Arial" panose="020B0604020202020204" pitchFamily="34" charset="0"/>
            </a:endParaRPr>
          </a:p>
        </p:txBody>
      </p:sp>
      <p:sp>
        <p:nvSpPr>
          <p:cNvPr id="62" name="Cube 61"/>
          <p:cNvSpPr/>
          <p:nvPr/>
        </p:nvSpPr>
        <p:spPr bwMode="auto">
          <a:xfrm>
            <a:off x="5845675" y="4589756"/>
            <a:ext cx="1296000" cy="172355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DPC/DAC</a:t>
            </a:r>
            <a:endParaRPr lang="en-GB" sz="1400" b="0" dirty="0">
              <a:solidFill>
                <a:schemeClr val="tx1"/>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r>
              <a:rPr lang="en-GB" dirty="0" smtClean="0"/>
              <a:t>Constellation Mission (SSI Example)</a:t>
            </a:r>
            <a:endParaRPr lang="en-GB" dirty="0"/>
          </a:p>
        </p:txBody>
      </p:sp>
      <p:sp>
        <p:nvSpPr>
          <p:cNvPr id="3" name="Footer Placeholder 2"/>
          <p:cNvSpPr>
            <a:spLocks noGrp="1"/>
          </p:cNvSpPr>
          <p:nvPr>
            <p:ph type="ftr" sz="quarter" idx="10"/>
          </p:nvPr>
        </p:nvSpPr>
        <p:spPr/>
        <p:txBody>
          <a:bodyPr/>
          <a:lstStyle/>
          <a:p>
            <a:r>
              <a:rPr lang="en-GB" altLang="en-US" dirty="0" smtClean="0"/>
              <a:t>MOIMS Physical and Deployment Viewpoint for SEA Reference Architecture</a:t>
            </a:r>
            <a:endParaRPr lang="en-GB" altLang="en-US" dirty="0"/>
          </a:p>
        </p:txBody>
      </p:sp>
      <p:sp>
        <p:nvSpPr>
          <p:cNvPr id="4" name="Date Placeholder 3"/>
          <p:cNvSpPr>
            <a:spLocks noGrp="1"/>
          </p:cNvSpPr>
          <p:nvPr>
            <p:ph type="dt" sz="half" idx="2"/>
          </p:nvPr>
        </p:nvSpPr>
        <p:spPr/>
        <p:txBody>
          <a:bodyPr/>
          <a:lstStyle/>
          <a:p>
            <a:fld id="{CD3A0E5A-2828-40DF-9644-68A975C2EB6F}" type="datetime1">
              <a:rPr lang="en-GB" smtClean="0"/>
              <a:t>30/08/2017</a:t>
            </a:fld>
            <a:endParaRPr lang="en-GB" dirty="0"/>
          </a:p>
        </p:txBody>
      </p:sp>
      <p:sp>
        <p:nvSpPr>
          <p:cNvPr id="5" name="Cube 4"/>
          <p:cNvSpPr/>
          <p:nvPr/>
        </p:nvSpPr>
        <p:spPr bwMode="auto">
          <a:xfrm>
            <a:off x="2078355" y="912710"/>
            <a:ext cx="1296000" cy="5400600"/>
          </a:xfrm>
          <a:prstGeom prst="cube">
            <a:avLst>
              <a:gd name="adj" fmla="val 14418"/>
            </a:avLst>
          </a:prstGeom>
          <a:gradFill flip="none" rotWithShape="1">
            <a:gsLst>
              <a:gs pos="0">
                <a:srgbClr val="CCFF66"/>
              </a:gs>
              <a:gs pos="100000">
                <a:srgbClr val="009999"/>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Spacecraft</a:t>
            </a:r>
            <a:r>
              <a:rPr kumimoji="0" lang="en-GB" sz="1100" b="0" i="0" u="none" strike="noStrike" cap="none" normalizeH="0" baseline="30000" dirty="0" err="1" smtClean="0">
                <a:ln>
                  <a:noFill/>
                </a:ln>
                <a:solidFill>
                  <a:schemeClr val="tx1"/>
                </a:solidFill>
                <a:effectLst/>
                <a:latin typeface="Arial" panose="020B0604020202020204" pitchFamily="34" charset="0"/>
                <a:cs typeface="Arial" panose="020B0604020202020204" pitchFamily="34" charset="0"/>
              </a:rPr>
              <a:t>SGL</a:t>
            </a:r>
            <a:endPar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Rounded Rectangle 5"/>
          <p:cNvSpPr/>
          <p:nvPr/>
        </p:nvSpPr>
        <p:spPr bwMode="auto">
          <a:xfrm>
            <a:off x="2194401" y="4085250"/>
            <a:ext cx="902208" cy="2152062"/>
          </a:xfrm>
          <a:prstGeom prst="roundRect">
            <a:avLst/>
          </a:prstGeom>
          <a:solidFill>
            <a:srgbClr val="009999">
              <a:alpha val="50196"/>
            </a:srgbClr>
          </a:solidFill>
          <a:ln>
            <a:solidFill>
              <a:schemeClr val="tx1"/>
            </a:solidFill>
            <a:prstDash val="sysDot"/>
          </a:ln>
          <a:effectLst/>
          <a:extLst/>
        </p:spPr>
        <p:txBody>
          <a:bodyPr vert="horz" wrap="square" lIns="18000" tIns="18000" rIns="18000" bIns="18000" numCol="1" rtlCol="0" anchor="b"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Router/</a:t>
            </a:r>
          </a:p>
          <a:p>
            <a:pPr marL="0" marR="0" indent="0" algn="ctr" defTabSz="914400" rtl="0" eaLnBrk="1" fontAlgn="base" latinLnBrk="0" hangingPunct="1">
              <a:lnSpc>
                <a:spcPct val="100000"/>
              </a:lnSpc>
              <a:spcBef>
                <a:spcPct val="0"/>
              </a:spcBef>
              <a:spcAft>
                <a:spcPct val="0"/>
              </a:spcAft>
              <a:buClrTx/>
              <a:buSzTx/>
              <a:buFontTx/>
              <a:buNone/>
              <a:tabLst/>
            </a:pPr>
            <a:r>
              <a:rPr lang="en-GB" sz="800" b="0" dirty="0" smtClean="0">
                <a:solidFill>
                  <a:schemeClr val="tx1"/>
                </a:solidFill>
                <a:latin typeface="Arial" panose="020B0604020202020204" pitchFamily="34" charset="0"/>
                <a:cs typeface="Arial" panose="020B0604020202020204" pitchFamily="34" charset="0"/>
              </a:rPr>
              <a:t>Store &amp; Forward</a:t>
            </a:r>
            <a:endPar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 name="Cube 6"/>
          <p:cNvSpPr/>
          <p:nvPr/>
        </p:nvSpPr>
        <p:spPr bwMode="auto">
          <a:xfrm>
            <a:off x="4022571" y="908720"/>
            <a:ext cx="1296000" cy="5400600"/>
          </a:xfrm>
          <a:prstGeom prst="cube">
            <a:avLst>
              <a:gd name="adj" fmla="val 14418"/>
            </a:avLst>
          </a:prstGeom>
          <a:solidFill>
            <a:srgbClr val="E0C62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ESLT (TT&amp;C)</a:t>
            </a:r>
            <a:endParaRPr lang="en-GB" sz="1100" b="0" dirty="0">
              <a:solidFill>
                <a:schemeClr val="tx1"/>
              </a:solidFill>
              <a:latin typeface="Arial" panose="020B0604020202020204" pitchFamily="34" charset="0"/>
              <a:cs typeface="Arial" panose="020B0604020202020204" pitchFamily="34" charset="0"/>
            </a:endParaRPr>
          </a:p>
        </p:txBody>
      </p:sp>
      <p:sp>
        <p:nvSpPr>
          <p:cNvPr id="8" name="Cube 7"/>
          <p:cNvSpPr/>
          <p:nvPr/>
        </p:nvSpPr>
        <p:spPr bwMode="auto">
          <a:xfrm>
            <a:off x="5842864" y="908720"/>
            <a:ext cx="1296000" cy="3135783"/>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MOC</a:t>
            </a:r>
            <a:endParaRPr lang="en-GB" sz="1100" b="0" dirty="0">
              <a:solidFill>
                <a:schemeClr val="tx1"/>
              </a:solidFill>
              <a:latin typeface="Arial" panose="020B0604020202020204" pitchFamily="34" charset="0"/>
              <a:cs typeface="Arial" panose="020B0604020202020204" pitchFamily="34" charset="0"/>
            </a:endParaRPr>
          </a:p>
        </p:txBody>
      </p:sp>
      <p:sp>
        <p:nvSpPr>
          <p:cNvPr id="9" name="Cube 8"/>
          <p:cNvSpPr/>
          <p:nvPr/>
        </p:nvSpPr>
        <p:spPr bwMode="auto">
          <a:xfrm>
            <a:off x="7668488" y="908720"/>
            <a:ext cx="1296000" cy="1080120"/>
          </a:xfrm>
          <a:prstGeom prst="cube">
            <a:avLst>
              <a:gd name="adj" fmla="val 15985"/>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100" b="0" dirty="0" smtClean="0">
                <a:solidFill>
                  <a:schemeClr val="tx1"/>
                </a:solidFill>
                <a:latin typeface="Arial" panose="020B0604020202020204" pitchFamily="34" charset="0"/>
                <a:cs typeface="Arial" panose="020B0604020202020204" pitchFamily="34" charset="0"/>
              </a:rPr>
              <a:t>SCM</a:t>
            </a:r>
            <a:endParaRPr lang="en-GB" sz="1400" b="0" dirty="0">
              <a:solidFill>
                <a:schemeClr val="tx1"/>
              </a:solidFill>
              <a:latin typeface="Arial" panose="020B0604020202020204" pitchFamily="34" charset="0"/>
              <a:cs typeface="Arial" panose="020B0604020202020204" pitchFamily="34" charset="0"/>
            </a:endParaRPr>
          </a:p>
        </p:txBody>
      </p:sp>
      <p:cxnSp>
        <p:nvCxnSpPr>
          <p:cNvPr id="10" name="Straight Connector 9"/>
          <p:cNvCxnSpPr/>
          <p:nvPr/>
        </p:nvCxnSpPr>
        <p:spPr bwMode="auto">
          <a:xfrm>
            <a:off x="3140371" y="6093431"/>
            <a:ext cx="882200" cy="4"/>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 name="Straight Connector 10"/>
          <p:cNvCxnSpPr/>
          <p:nvPr/>
        </p:nvCxnSpPr>
        <p:spPr bwMode="auto">
          <a:xfrm>
            <a:off x="5134870" y="5980227"/>
            <a:ext cx="710805" cy="0"/>
          </a:xfrm>
          <a:prstGeom prst="line">
            <a:avLst/>
          </a:prstGeom>
          <a:noFill/>
          <a:ln w="38100" cap="flat" cmpd="sng" algn="ctr">
            <a:solidFill>
              <a:srgbClr val="0000FF"/>
            </a:solidFill>
            <a:prstDash val="sysDot"/>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 name="Straight Connector 11"/>
          <p:cNvCxnSpPr/>
          <p:nvPr/>
        </p:nvCxnSpPr>
        <p:spPr bwMode="auto">
          <a:xfrm flipV="1">
            <a:off x="5134870" y="6093431"/>
            <a:ext cx="710805" cy="4"/>
          </a:xfrm>
          <a:prstGeom prst="line">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 name="Oval 12"/>
          <p:cNvSpPr>
            <a:spLocks noChangeArrowheads="1"/>
          </p:cNvSpPr>
          <p:nvPr/>
        </p:nvSpPr>
        <p:spPr bwMode="auto">
          <a:xfrm>
            <a:off x="7812504" y="1420041"/>
            <a:ext cx="864000" cy="432000"/>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70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Maintenance</a:t>
            </a:r>
            <a:endParaRPr kumimoji="1" lang="en-US" sz="9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13"/>
          <p:cNvSpPr>
            <a:spLocks noChangeArrowheads="1"/>
          </p:cNvSpPr>
          <p:nvPr/>
        </p:nvSpPr>
        <p:spPr bwMode="auto">
          <a:xfrm>
            <a:off x="4186638" y="1412824"/>
            <a:ext cx="864000" cy="432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8"/>
          <p:cNvSpPr>
            <a:spLocks noChangeArrowheads="1"/>
          </p:cNvSpPr>
          <p:nvPr/>
        </p:nvSpPr>
        <p:spPr bwMode="auto">
          <a:xfrm>
            <a:off x="5980067" y="2492896"/>
            <a:ext cx="864000" cy="432000"/>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16" name="Oval 8"/>
          <p:cNvSpPr>
            <a:spLocks noChangeArrowheads="1"/>
          </p:cNvSpPr>
          <p:nvPr/>
        </p:nvSpPr>
        <p:spPr bwMode="auto">
          <a:xfrm>
            <a:off x="5980067" y="1964715"/>
            <a:ext cx="864000" cy="432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7" name="Oval 16"/>
          <p:cNvSpPr>
            <a:spLocks noChangeArrowheads="1"/>
          </p:cNvSpPr>
          <p:nvPr/>
        </p:nvSpPr>
        <p:spPr bwMode="auto">
          <a:xfrm>
            <a:off x="5980067" y="3004096"/>
            <a:ext cx="864000" cy="432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18" name="Oval 17"/>
          <p:cNvSpPr>
            <a:spLocks noChangeArrowheads="1"/>
          </p:cNvSpPr>
          <p:nvPr/>
        </p:nvSpPr>
        <p:spPr bwMode="auto">
          <a:xfrm>
            <a:off x="5980067" y="3501008"/>
            <a:ext cx="864000" cy="432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Data Storage &amp; Archiving</a:t>
            </a:r>
          </a:p>
        </p:txBody>
      </p:sp>
      <p:sp>
        <p:nvSpPr>
          <p:cNvPr id="19" name="Oval 18"/>
          <p:cNvSpPr>
            <a:spLocks noChangeArrowheads="1"/>
          </p:cNvSpPr>
          <p:nvPr/>
        </p:nvSpPr>
        <p:spPr bwMode="auto">
          <a:xfrm>
            <a:off x="5980067" y="1418649"/>
            <a:ext cx="864000" cy="432000"/>
          </a:xfrm>
          <a:prstGeom prst="ellipse">
            <a:avLst/>
          </a:prstGeom>
          <a:solidFill>
            <a:srgbClr val="FFC000"/>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Operations</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sp>
        <p:nvSpPr>
          <p:cNvPr id="20" name="Oval 8"/>
          <p:cNvSpPr>
            <a:spLocks noChangeArrowheads="1"/>
          </p:cNvSpPr>
          <p:nvPr/>
        </p:nvSpPr>
        <p:spPr bwMode="auto">
          <a:xfrm>
            <a:off x="2215438" y="2492896"/>
            <a:ext cx="864000" cy="432000"/>
          </a:xfrm>
          <a:prstGeom prst="ellipse">
            <a:avLst/>
          </a:prstGeom>
          <a:solidFill>
            <a:schemeClr val="tx2">
              <a:lumMod val="40000"/>
              <a:lumOff val="60000"/>
            </a:schemeClr>
          </a:solidFill>
          <a:ln w="9525">
            <a:solidFill>
              <a:schemeClr val="tx1"/>
            </a:solidFill>
            <a:round/>
            <a:headEnd/>
            <a:tailEnd/>
          </a:ln>
        </p:spPr>
        <p:txBody>
          <a:bodyPr wrap="none" lIns="0" rIns="0" anchor="ctr"/>
          <a:lstStyle/>
          <a:p>
            <a:pPr algn="ctr"/>
            <a:r>
              <a:rPr kumimoji="1" lang="en-US" sz="800" b="0" dirty="0" err="1">
                <a:solidFill>
                  <a:srgbClr val="000000"/>
                </a:solidFill>
                <a:latin typeface="Arial" panose="020B0604020202020204" pitchFamily="34" charset="0"/>
                <a:ea typeface="ＭＳ Ｐゴシック" pitchFamily="34" charset="-128"/>
                <a:cs typeface="Arial" panose="020B0604020202020204" pitchFamily="34" charset="0"/>
              </a:rPr>
              <a:t>Replanning</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a:p>
            <a:pPr algn="ct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1" name="Oval 8"/>
          <p:cNvSpPr>
            <a:spLocks noChangeArrowheads="1"/>
          </p:cNvSpPr>
          <p:nvPr/>
        </p:nvSpPr>
        <p:spPr bwMode="auto">
          <a:xfrm>
            <a:off x="2222371" y="1964715"/>
            <a:ext cx="864000" cy="432000"/>
          </a:xfrm>
          <a:prstGeom prst="ellipse">
            <a:avLst/>
          </a:prstGeom>
          <a:solidFill>
            <a:srgbClr val="FF99FF"/>
          </a:solidFill>
          <a:ln w="9525">
            <a:solidFill>
              <a:schemeClr val="tx1"/>
            </a:solidFill>
            <a:round/>
            <a:headEnd/>
            <a:tailEnd/>
          </a:ln>
        </p:spPr>
        <p:txBody>
          <a:bodyPr wrap="none" lIns="0" rIns="0" anchor="ctr"/>
          <a:lstStyle/>
          <a:p>
            <a:pPr algn="ct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Time/</a:t>
            </a:r>
            <a:r>
              <a:rPr kumimoji="1" lang="en-US" sz="800" b="0" dirty="0" err="1">
                <a:solidFill>
                  <a:srgbClr val="000000"/>
                </a:solidFill>
                <a:latin typeface="Arial" panose="020B0604020202020204" pitchFamily="34" charset="0"/>
                <a:ea typeface="ＭＳ Ｐゴシック" pitchFamily="34" charset="-128"/>
                <a:cs typeface="Arial" panose="020B0604020202020204" pitchFamily="34" charset="0"/>
              </a:rPr>
              <a:t>Pos</a:t>
            </a: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 </a:t>
            </a:r>
            <a:r>
              <a:rPr kumimoji="1" lang="en-US" sz="800" b="0" dirty="0" err="1">
                <a:solidFill>
                  <a:srgbClr val="000000"/>
                </a:solidFill>
                <a:latin typeface="Arial" panose="020B0604020202020204" pitchFamily="34" charset="0"/>
                <a:ea typeface="ＭＳ Ｐゴシック" pitchFamily="34" charset="-128"/>
                <a:cs typeface="Arial" panose="020B0604020202020204" pitchFamily="34" charset="0"/>
              </a:rPr>
              <a:t>Det</a:t>
            </a: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Orbit </a:t>
            </a:r>
            <a:r>
              <a:rPr kumimoji="1" lang="en-US" sz="800" b="0" dirty="0" err="1">
                <a:solidFill>
                  <a:srgbClr val="000000"/>
                </a:solidFill>
                <a:latin typeface="Arial" panose="020B0604020202020204" pitchFamily="34" charset="0"/>
                <a:ea typeface="ＭＳ Ｐゴシック" pitchFamily="34" charset="-128"/>
                <a:cs typeface="Arial" panose="020B0604020202020204" pitchFamily="34" charset="0"/>
              </a:rPr>
              <a:t>Det</a:t>
            </a: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Attitude </a:t>
            </a:r>
            <a:r>
              <a:rPr kumimoji="1" lang="en-US" sz="800" b="0" dirty="0" err="1">
                <a:solidFill>
                  <a:srgbClr val="000000"/>
                </a:solidFill>
                <a:latin typeface="Arial" panose="020B0604020202020204" pitchFamily="34" charset="0"/>
                <a:ea typeface="ＭＳ Ｐゴシック" pitchFamily="34" charset="-128"/>
                <a:cs typeface="Arial" panose="020B0604020202020204" pitchFamily="34" charset="0"/>
              </a:rPr>
              <a:t>Det</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2" name="Oval 21"/>
          <p:cNvSpPr>
            <a:spLocks noChangeArrowheads="1"/>
          </p:cNvSpPr>
          <p:nvPr/>
        </p:nvSpPr>
        <p:spPr bwMode="auto">
          <a:xfrm>
            <a:off x="2222371" y="3004096"/>
            <a:ext cx="864000" cy="432000"/>
          </a:xfrm>
          <a:prstGeom prst="ellipse">
            <a:avLst/>
          </a:prstGeom>
          <a:solidFill>
            <a:srgbClr val="FF7C80"/>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M&amp;C</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OBCM</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3" name="Oval 22"/>
          <p:cNvSpPr>
            <a:spLocks noChangeArrowheads="1"/>
          </p:cNvSpPr>
          <p:nvPr/>
        </p:nvSpPr>
        <p:spPr bwMode="auto">
          <a:xfrm>
            <a:off x="2232609" y="3501008"/>
            <a:ext cx="864000" cy="432000"/>
          </a:xfrm>
          <a:prstGeom prst="ellipse">
            <a:avLst/>
          </a:prstGeom>
          <a:solidFill>
            <a:srgbClr val="66FF99"/>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OB File Store</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4" name="Straight Connector 23"/>
          <p:cNvCxnSpPr>
            <a:stCxn id="14" idx="5"/>
            <a:endCxn id="15" idx="1"/>
          </p:cNvCxnSpPr>
          <p:nvPr/>
        </p:nvCxnSpPr>
        <p:spPr bwMode="auto">
          <a:xfrm>
            <a:off x="4924108" y="1781559"/>
            <a:ext cx="1182489" cy="774602"/>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Rectangle 24"/>
          <p:cNvSpPr/>
          <p:nvPr/>
        </p:nvSpPr>
        <p:spPr bwMode="auto">
          <a:xfrm>
            <a:off x="5409649" y="2221417"/>
            <a:ext cx="360000" cy="108000"/>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err="1">
                <a:solidFill>
                  <a:schemeClr val="bg1"/>
                </a:solidFill>
                <a:latin typeface="Arial" panose="020B0604020202020204" pitchFamily="34" charset="0"/>
                <a:cs typeface="Arial" panose="020B0604020202020204" pitchFamily="34" charset="0"/>
              </a:rPr>
              <a:t>CSS</a:t>
            </a:r>
            <a:r>
              <a:rPr lang="en-GB" sz="500" dirty="0">
                <a:solidFill>
                  <a:schemeClr val="bg1"/>
                </a:solidFill>
                <a:latin typeface="Arial" panose="020B0604020202020204" pitchFamily="34" charset="0"/>
                <a:cs typeface="Arial" panose="020B0604020202020204" pitchFamily="34" charset="0"/>
              </a:rPr>
              <a:t>-SM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6" name="Straight Connector 25"/>
          <p:cNvCxnSpPr>
            <a:stCxn id="14" idx="5"/>
            <a:endCxn id="17" idx="1"/>
          </p:cNvCxnSpPr>
          <p:nvPr/>
        </p:nvCxnSpPr>
        <p:spPr bwMode="auto">
          <a:xfrm>
            <a:off x="4924108" y="1781559"/>
            <a:ext cx="1182489" cy="1285802"/>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 name="Straight Connector 26"/>
          <p:cNvCxnSpPr>
            <a:stCxn id="14" idx="5"/>
            <a:endCxn id="16" idx="1"/>
          </p:cNvCxnSpPr>
          <p:nvPr/>
        </p:nvCxnSpPr>
        <p:spPr bwMode="auto">
          <a:xfrm>
            <a:off x="4924108" y="1781559"/>
            <a:ext cx="1182489" cy="246421"/>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8" name="Rectangle 27"/>
          <p:cNvSpPr/>
          <p:nvPr/>
        </p:nvSpPr>
        <p:spPr bwMode="auto">
          <a:xfrm>
            <a:off x="5406427" y="1952824"/>
            <a:ext cx="360000" cy="108000"/>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a:solidFill>
                  <a:schemeClr val="bg1"/>
                </a:solidFill>
                <a:latin typeface="Arial" panose="020B0604020202020204" pitchFamily="34" charset="0"/>
                <a:cs typeface="Arial" panose="020B0604020202020204" pitchFamily="34" charset="0"/>
              </a:rPr>
              <a:t>CSS-TS</a:t>
            </a:r>
          </a:p>
        </p:txBody>
      </p:sp>
      <p:sp>
        <p:nvSpPr>
          <p:cNvPr id="29" name="Rectangle 28"/>
          <p:cNvSpPr/>
          <p:nvPr/>
        </p:nvSpPr>
        <p:spPr bwMode="auto">
          <a:xfrm>
            <a:off x="5769649" y="1952824"/>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TRM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0" name="Rectangle 29"/>
          <p:cNvSpPr/>
          <p:nvPr/>
        </p:nvSpPr>
        <p:spPr bwMode="auto">
          <a:xfrm>
            <a:off x="5462779" y="1844824"/>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1" name="Rectangle 30"/>
          <p:cNvSpPr/>
          <p:nvPr/>
        </p:nvSpPr>
        <p:spPr bwMode="auto">
          <a:xfrm>
            <a:off x="5409649" y="2477831"/>
            <a:ext cx="360000" cy="108000"/>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CSS-M&amp;C</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32" name="Straight Connector 66"/>
          <p:cNvCxnSpPr>
            <a:stCxn id="14" idx="6"/>
            <a:endCxn id="16" idx="0"/>
          </p:cNvCxnSpPr>
          <p:nvPr/>
        </p:nvCxnSpPr>
        <p:spPr bwMode="auto">
          <a:xfrm>
            <a:off x="5050638" y="1628824"/>
            <a:ext cx="1361429" cy="335891"/>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3" name="Oval 32"/>
          <p:cNvSpPr/>
          <p:nvPr/>
        </p:nvSpPr>
        <p:spPr>
          <a:xfrm>
            <a:off x="6358067" y="1916832"/>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bwMode="auto">
          <a:xfrm>
            <a:off x="5460427" y="1700157"/>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O</a:t>
            </a:r>
            <a:r>
              <a:rPr lang="en-GB" sz="500" dirty="0" smtClean="0">
                <a:solidFill>
                  <a:schemeClr val="bg1"/>
                </a:solidFill>
                <a:latin typeface="Arial" panose="020B0604020202020204" pitchFamily="34" charset="0"/>
                <a:cs typeface="Arial" panose="020B0604020202020204" pitchFamily="34" charset="0"/>
              </a:rPr>
              <a: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35" name="Straight Connector 66"/>
          <p:cNvCxnSpPr>
            <a:stCxn id="21" idx="6"/>
            <a:endCxn id="16" idx="2"/>
          </p:cNvCxnSpPr>
          <p:nvPr/>
        </p:nvCxnSpPr>
        <p:spPr bwMode="auto">
          <a:xfrm>
            <a:off x="3086371" y="2180715"/>
            <a:ext cx="2893696"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6" name="Straight Connector 66"/>
          <p:cNvCxnSpPr>
            <a:stCxn id="20" idx="6"/>
            <a:endCxn id="15" idx="2"/>
          </p:cNvCxnSpPr>
          <p:nvPr/>
        </p:nvCxnSpPr>
        <p:spPr bwMode="auto">
          <a:xfrm>
            <a:off x="3079438" y="2708896"/>
            <a:ext cx="2900629"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7" name="Straight Connector 66"/>
          <p:cNvCxnSpPr>
            <a:stCxn id="22" idx="6"/>
            <a:endCxn id="17" idx="2"/>
          </p:cNvCxnSpPr>
          <p:nvPr/>
        </p:nvCxnSpPr>
        <p:spPr bwMode="auto">
          <a:xfrm>
            <a:off x="3086371" y="3220096"/>
            <a:ext cx="2893696"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3" name="Oval 42"/>
          <p:cNvSpPr/>
          <p:nvPr/>
        </p:nvSpPr>
        <p:spPr>
          <a:xfrm>
            <a:off x="3032371" y="2113417"/>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3009646" y="2641598"/>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3025438" y="3173471"/>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0" name="Straight Connector 66"/>
          <p:cNvCxnSpPr>
            <a:stCxn id="13" idx="2"/>
            <a:endCxn id="19" idx="6"/>
          </p:cNvCxnSpPr>
          <p:nvPr/>
        </p:nvCxnSpPr>
        <p:spPr bwMode="auto">
          <a:xfrm rot="10800000">
            <a:off x="6844068" y="1634649"/>
            <a:ext cx="968437" cy="1392"/>
          </a:xfrm>
          <a:prstGeom prst="bentConnector3">
            <a:avLst>
              <a:gd name="adj1" fmla="val 5000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1" name="Oval 50"/>
          <p:cNvSpPr/>
          <p:nvPr/>
        </p:nvSpPr>
        <p:spPr>
          <a:xfrm>
            <a:off x="6796157" y="1580069"/>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5" name="Straight Connector 66"/>
          <p:cNvCxnSpPr>
            <a:stCxn id="23" idx="6"/>
            <a:endCxn id="190" idx="2"/>
          </p:cNvCxnSpPr>
          <p:nvPr/>
        </p:nvCxnSpPr>
        <p:spPr bwMode="auto">
          <a:xfrm>
            <a:off x="3096609" y="3717008"/>
            <a:ext cx="2883458" cy="2160288"/>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7" name="Rectangle 56"/>
          <p:cNvSpPr/>
          <p:nvPr/>
        </p:nvSpPr>
        <p:spPr bwMode="auto">
          <a:xfrm>
            <a:off x="7266962" y="1515593"/>
            <a:ext cx="252000" cy="108000"/>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i="1" dirty="0">
                <a:solidFill>
                  <a:schemeClr val="bg1"/>
                </a:solidFill>
                <a:latin typeface="Arial" panose="020B0604020202020204" pitchFamily="34" charset="0"/>
                <a:cs typeface="Arial" panose="020B0604020202020204" pitchFamily="34" charset="0"/>
              </a:rPr>
              <a:t>SDB</a:t>
            </a:r>
            <a:endParaRPr kumimoji="0" lang="en-GB" sz="5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8" name="Rectangle 57"/>
          <p:cNvSpPr/>
          <p:nvPr/>
        </p:nvSpPr>
        <p:spPr bwMode="auto">
          <a:xfrm>
            <a:off x="7266962" y="1631233"/>
            <a:ext cx="252000" cy="108000"/>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i="1" dirty="0" smtClean="0">
                <a:solidFill>
                  <a:schemeClr val="bg1"/>
                </a:solidFill>
                <a:latin typeface="Arial" panose="020B0604020202020204" pitchFamily="34" charset="0"/>
                <a:cs typeface="Arial" panose="020B0604020202020204" pitchFamily="34" charset="0"/>
              </a:rPr>
              <a:t>APD</a:t>
            </a:r>
            <a:endParaRPr kumimoji="0" lang="en-GB" sz="5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9" name="Rectangle 58"/>
          <p:cNvSpPr/>
          <p:nvPr/>
        </p:nvSpPr>
        <p:spPr bwMode="auto">
          <a:xfrm>
            <a:off x="7266962" y="1744529"/>
            <a:ext cx="252000" cy="108000"/>
          </a:xfrm>
          <a:prstGeom prst="rect">
            <a:avLst/>
          </a:prstGeom>
          <a:solidFill>
            <a:srgbClr val="FF9900"/>
          </a:solidFill>
          <a:ln>
            <a:solidFill>
              <a:schemeClr val="bg1">
                <a:lumMod val="7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i="1" dirty="0" smtClean="0">
                <a:solidFill>
                  <a:schemeClr val="bg1"/>
                </a:solidFill>
                <a:latin typeface="Arial" panose="020B0604020202020204" pitchFamily="34" charset="0"/>
                <a:cs typeface="Arial" panose="020B0604020202020204" pitchFamily="34" charset="0"/>
              </a:rPr>
              <a:t>OSW</a:t>
            </a:r>
            <a:endParaRPr kumimoji="0" lang="en-GB" sz="5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1" name="Rectangle 60"/>
          <p:cNvSpPr/>
          <p:nvPr/>
        </p:nvSpPr>
        <p:spPr bwMode="auto">
          <a:xfrm>
            <a:off x="7266962" y="1412776"/>
            <a:ext cx="252000" cy="108000"/>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XTCE</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5" name="Oval 64"/>
          <p:cNvSpPr>
            <a:spLocks noChangeArrowheads="1"/>
          </p:cNvSpPr>
          <p:nvPr/>
        </p:nvSpPr>
        <p:spPr bwMode="auto">
          <a:xfrm>
            <a:off x="5980067" y="5085184"/>
            <a:ext cx="864000" cy="432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Data Storage &amp; Archiving</a:t>
            </a:r>
          </a:p>
        </p:txBody>
      </p:sp>
      <p:cxnSp>
        <p:nvCxnSpPr>
          <p:cNvPr id="66" name="Straight Connector 66"/>
          <p:cNvCxnSpPr>
            <a:stCxn id="15" idx="6"/>
            <a:endCxn id="258" idx="2"/>
          </p:cNvCxnSpPr>
          <p:nvPr/>
        </p:nvCxnSpPr>
        <p:spPr bwMode="auto">
          <a:xfrm>
            <a:off x="6844067" y="2708896"/>
            <a:ext cx="968389"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9" name="Straight Connector 66"/>
          <p:cNvCxnSpPr>
            <a:stCxn id="16" idx="6"/>
            <a:endCxn id="258" idx="1"/>
          </p:cNvCxnSpPr>
          <p:nvPr/>
        </p:nvCxnSpPr>
        <p:spPr bwMode="auto">
          <a:xfrm>
            <a:off x="6844067" y="2180715"/>
            <a:ext cx="1094919" cy="375446"/>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1" name="Rectangle 70"/>
          <p:cNvSpPr/>
          <p:nvPr/>
        </p:nvSpPr>
        <p:spPr bwMode="auto">
          <a:xfrm>
            <a:off x="7266962" y="2682949"/>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sp>
        <p:nvSpPr>
          <p:cNvPr id="72" name="Rectangle 71"/>
          <p:cNvSpPr/>
          <p:nvPr/>
        </p:nvSpPr>
        <p:spPr bwMode="auto">
          <a:xfrm>
            <a:off x="7266962" y="2564904"/>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PRQ</a:t>
            </a:r>
          </a:p>
        </p:txBody>
      </p:sp>
      <p:sp>
        <p:nvSpPr>
          <p:cNvPr id="73" name="Rectangle 72"/>
          <p:cNvSpPr/>
          <p:nvPr/>
        </p:nvSpPr>
        <p:spPr bwMode="auto">
          <a:xfrm>
            <a:off x="7266962" y="2785148"/>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PPM</a:t>
            </a:r>
          </a:p>
        </p:txBody>
      </p:sp>
      <p:sp>
        <p:nvSpPr>
          <p:cNvPr id="77" name="Oval 76"/>
          <p:cNvSpPr/>
          <p:nvPr/>
        </p:nvSpPr>
        <p:spPr>
          <a:xfrm>
            <a:off x="6797000" y="2113417"/>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bwMode="auto">
          <a:xfrm>
            <a:off x="7266962" y="2132856"/>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O</a:t>
            </a:r>
            <a:r>
              <a:rPr lang="en-GB" sz="500" dirty="0" smtClean="0">
                <a:solidFill>
                  <a:schemeClr val="bg1"/>
                </a:solidFill>
                <a:latin typeface="Arial" panose="020B0604020202020204" pitchFamily="34" charset="0"/>
                <a:cs typeface="Arial" panose="020B0604020202020204" pitchFamily="34" charset="0"/>
              </a:rPr>
              <a: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9" name="Rectangle 78"/>
          <p:cNvSpPr/>
          <p:nvPr/>
        </p:nvSpPr>
        <p:spPr bwMode="auto">
          <a:xfrm>
            <a:off x="7266962" y="2250250"/>
            <a:ext cx="252000" cy="113296"/>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EVM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0" name="Cube 79"/>
          <p:cNvSpPr/>
          <p:nvPr/>
        </p:nvSpPr>
        <p:spPr bwMode="auto">
          <a:xfrm>
            <a:off x="251520" y="3558094"/>
            <a:ext cx="1296000" cy="2751225"/>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Spacecraft</a:t>
            </a:r>
            <a:r>
              <a:rPr kumimoji="0" lang="en-GB" sz="1100" b="0" i="0" u="none" strike="noStrike" cap="none" normalizeH="0" baseline="30000" dirty="0" err="1" smtClean="0">
                <a:ln>
                  <a:noFill/>
                </a:ln>
                <a:solidFill>
                  <a:schemeClr val="tx1"/>
                </a:solidFill>
                <a:effectLst/>
                <a:latin typeface="Arial" panose="020B0604020202020204" pitchFamily="34" charset="0"/>
                <a:cs typeface="Arial" panose="020B0604020202020204" pitchFamily="34" charset="0"/>
              </a:rPr>
              <a:t>ISL</a:t>
            </a:r>
            <a:endParaRPr kumimoji="0" lang="en-GB" sz="11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83" name="Straight Connector 82"/>
          <p:cNvCxnSpPr/>
          <p:nvPr/>
        </p:nvCxnSpPr>
        <p:spPr bwMode="auto">
          <a:xfrm flipV="1">
            <a:off x="1358275" y="6116264"/>
            <a:ext cx="720080" cy="1"/>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0" name="Rectangle 89"/>
          <p:cNvSpPr/>
          <p:nvPr/>
        </p:nvSpPr>
        <p:spPr bwMode="auto">
          <a:xfrm>
            <a:off x="7266962" y="2363305"/>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1" name="Oval 8"/>
          <p:cNvSpPr>
            <a:spLocks noChangeArrowheads="1"/>
          </p:cNvSpPr>
          <p:nvPr/>
        </p:nvSpPr>
        <p:spPr bwMode="auto">
          <a:xfrm>
            <a:off x="371042" y="4631619"/>
            <a:ext cx="864000" cy="432000"/>
          </a:xfrm>
          <a:prstGeom prst="ellipse">
            <a:avLst/>
          </a:prstGeom>
          <a:solidFill>
            <a:schemeClr val="tx2">
              <a:lumMod val="40000"/>
              <a:lumOff val="60000"/>
            </a:schemeClr>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err="1" smtClean="0">
                <a:solidFill>
                  <a:srgbClr val="000000"/>
                </a:solidFill>
                <a:latin typeface="Arial" panose="020B0604020202020204" pitchFamily="34" charset="0"/>
                <a:ea typeface="ＭＳ Ｐゴシック" pitchFamily="34" charset="-128"/>
                <a:cs typeface="Arial" panose="020B0604020202020204" pitchFamily="34" charset="0"/>
              </a:rPr>
              <a:t>Replanning</a:t>
            </a:r>
            <a:endPar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endParaRPr>
          </a:p>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2" name="Oval 8"/>
          <p:cNvSpPr>
            <a:spLocks noChangeArrowheads="1"/>
          </p:cNvSpPr>
          <p:nvPr/>
        </p:nvSpPr>
        <p:spPr bwMode="auto">
          <a:xfrm>
            <a:off x="371042" y="4098845"/>
            <a:ext cx="864000" cy="432000"/>
          </a:xfrm>
          <a:prstGeom prst="ellipse">
            <a:avLst/>
          </a:prstGeom>
          <a:solidFill>
            <a:srgbClr val="FF99FF"/>
          </a:solidFill>
          <a:ln w="9525">
            <a:solidFill>
              <a:schemeClr val="tx1"/>
            </a:solidFill>
            <a:round/>
            <a:headEnd/>
            <a:tailEnd/>
          </a:ln>
        </p:spPr>
        <p:txBody>
          <a:bodyPr wrap="none" lIns="0" rIns="0" anchor="ctr"/>
          <a:lstStyle/>
          <a:p>
            <a:pPr algn="ct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Time/</a:t>
            </a:r>
            <a:r>
              <a:rPr kumimoji="1" lang="en-US" sz="800" b="0" dirty="0" err="1">
                <a:solidFill>
                  <a:srgbClr val="000000"/>
                </a:solidFill>
                <a:latin typeface="Arial" panose="020B0604020202020204" pitchFamily="34" charset="0"/>
                <a:ea typeface="ＭＳ Ｐゴシック" pitchFamily="34" charset="-128"/>
                <a:cs typeface="Arial" panose="020B0604020202020204" pitchFamily="34" charset="0"/>
              </a:rPr>
              <a:t>Pos</a:t>
            </a: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 </a:t>
            </a:r>
            <a:r>
              <a:rPr kumimoji="1" lang="en-US" sz="800" b="0" dirty="0" err="1">
                <a:solidFill>
                  <a:srgbClr val="000000"/>
                </a:solidFill>
                <a:latin typeface="Arial" panose="020B0604020202020204" pitchFamily="34" charset="0"/>
                <a:ea typeface="ＭＳ Ｐゴシック" pitchFamily="34" charset="-128"/>
                <a:cs typeface="Arial" panose="020B0604020202020204" pitchFamily="34" charset="0"/>
              </a:rPr>
              <a:t>Det</a:t>
            </a: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Orbit </a:t>
            </a:r>
            <a:r>
              <a:rPr kumimoji="1" lang="en-US" sz="800" b="0" dirty="0" err="1">
                <a:solidFill>
                  <a:srgbClr val="000000"/>
                </a:solidFill>
                <a:latin typeface="Arial" panose="020B0604020202020204" pitchFamily="34" charset="0"/>
                <a:ea typeface="ＭＳ Ｐゴシック" pitchFamily="34" charset="-128"/>
                <a:cs typeface="Arial" panose="020B0604020202020204" pitchFamily="34" charset="0"/>
              </a:rPr>
              <a:t>Det</a:t>
            </a: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Attitude </a:t>
            </a:r>
            <a:r>
              <a:rPr kumimoji="1" lang="en-US" sz="800" b="0" dirty="0" err="1">
                <a:solidFill>
                  <a:srgbClr val="000000"/>
                </a:solidFill>
                <a:latin typeface="Arial" panose="020B0604020202020204" pitchFamily="34" charset="0"/>
                <a:ea typeface="ＭＳ Ｐゴシック" pitchFamily="34" charset="-128"/>
                <a:cs typeface="Arial" panose="020B0604020202020204" pitchFamily="34" charset="0"/>
              </a:rPr>
              <a:t>Det</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3" name="Oval 92"/>
          <p:cNvSpPr>
            <a:spLocks noChangeArrowheads="1"/>
          </p:cNvSpPr>
          <p:nvPr/>
        </p:nvSpPr>
        <p:spPr bwMode="auto">
          <a:xfrm>
            <a:off x="371042" y="5132109"/>
            <a:ext cx="864000" cy="432000"/>
          </a:xfrm>
          <a:prstGeom prst="ellipse">
            <a:avLst/>
          </a:prstGeom>
          <a:solidFill>
            <a:srgbClr val="FF7C80"/>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M&amp;C</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b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OBCM</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4" name="Oval 93"/>
          <p:cNvSpPr>
            <a:spLocks noChangeArrowheads="1"/>
          </p:cNvSpPr>
          <p:nvPr/>
        </p:nvSpPr>
        <p:spPr bwMode="auto">
          <a:xfrm>
            <a:off x="371042" y="5661296"/>
            <a:ext cx="864000" cy="432000"/>
          </a:xfrm>
          <a:prstGeom prst="ellipse">
            <a:avLst/>
          </a:prstGeom>
          <a:solidFill>
            <a:srgbClr val="66FF99"/>
          </a:solidFill>
          <a:ln w="9525">
            <a:solidFill>
              <a:schemeClr val="tx1"/>
            </a:solidFill>
            <a:round/>
            <a:headEnd/>
            <a:tailEnd/>
          </a:ln>
        </p:spPr>
        <p:txBody>
          <a:bodyPr wrap="none" lIns="0" rIns="0" anchor="ctr"/>
          <a:lstStyle/>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OB File Store</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pic>
        <p:nvPicPr>
          <p:cNvPr id="96" name="Picture 1" descr="router_joeseph_teed_01.jpg"/>
          <p:cNvPicPr>
            <a:picLocks noChangeAspect="1"/>
          </p:cNvPicPr>
          <p:nvPr/>
        </p:nvPicPr>
        <p:blipFill>
          <a:blip r:embed="rId3"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2517263" y="5056253"/>
            <a:ext cx="260350" cy="19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8" name="Straight Connector 97"/>
          <p:cNvCxnSpPr/>
          <p:nvPr/>
        </p:nvCxnSpPr>
        <p:spPr bwMode="auto">
          <a:xfrm flipV="1">
            <a:off x="5134870" y="3933008"/>
            <a:ext cx="707994" cy="2"/>
          </a:xfrm>
          <a:prstGeom prst="line">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9" name="Straight Connector 98"/>
          <p:cNvCxnSpPr/>
          <p:nvPr/>
        </p:nvCxnSpPr>
        <p:spPr bwMode="auto">
          <a:xfrm>
            <a:off x="5128006" y="3818532"/>
            <a:ext cx="714858" cy="0"/>
          </a:xfrm>
          <a:prstGeom prst="line">
            <a:avLst/>
          </a:prstGeom>
          <a:noFill/>
          <a:ln w="38100" cap="flat" cmpd="sng" algn="ctr">
            <a:solidFill>
              <a:srgbClr val="0000FF"/>
            </a:solidFill>
            <a:prstDash val="sysDot"/>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0" name="Elbow Connector 99"/>
          <p:cNvCxnSpPr>
            <a:stCxn id="14" idx="5"/>
          </p:cNvCxnSpPr>
          <p:nvPr/>
        </p:nvCxnSpPr>
        <p:spPr bwMode="auto">
          <a:xfrm>
            <a:off x="4924108" y="1781559"/>
            <a:ext cx="914400" cy="914400"/>
          </a:xfrm>
          <a:prstGeom prst="bentConnector3">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2" name="Oval 101"/>
          <p:cNvSpPr/>
          <p:nvPr/>
        </p:nvSpPr>
        <p:spPr>
          <a:xfrm>
            <a:off x="1181042" y="4265473"/>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a:off x="4870108" y="1732151"/>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8" name="Straight Connector 66"/>
          <p:cNvCxnSpPr>
            <a:stCxn id="91" idx="6"/>
            <a:endCxn id="15" idx="2"/>
          </p:cNvCxnSpPr>
          <p:nvPr/>
        </p:nvCxnSpPr>
        <p:spPr bwMode="auto">
          <a:xfrm flipV="1">
            <a:off x="1235042" y="2708896"/>
            <a:ext cx="4745025" cy="2138723"/>
          </a:xfrm>
          <a:prstGeom prst="bentConnector3">
            <a:avLst>
              <a:gd name="adj1" fmla="val 54104"/>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9" name="Oval 108"/>
          <p:cNvSpPr/>
          <p:nvPr/>
        </p:nvSpPr>
        <p:spPr>
          <a:xfrm>
            <a:off x="1187525" y="4793619"/>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p:cNvSpPr/>
          <p:nvPr/>
        </p:nvSpPr>
        <p:spPr bwMode="auto">
          <a:xfrm>
            <a:off x="1691680" y="4772020"/>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sp>
        <p:nvSpPr>
          <p:cNvPr id="111" name="Rectangle 110"/>
          <p:cNvSpPr/>
          <p:nvPr/>
        </p:nvSpPr>
        <p:spPr bwMode="auto">
          <a:xfrm>
            <a:off x="1691680" y="4668273"/>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PRQ</a:t>
            </a:r>
          </a:p>
        </p:txBody>
      </p:sp>
      <p:sp>
        <p:nvSpPr>
          <p:cNvPr id="112" name="Rectangle 111"/>
          <p:cNvSpPr/>
          <p:nvPr/>
        </p:nvSpPr>
        <p:spPr bwMode="auto">
          <a:xfrm>
            <a:off x="1691680" y="4874219"/>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PPM</a:t>
            </a:r>
          </a:p>
        </p:txBody>
      </p:sp>
      <p:sp>
        <p:nvSpPr>
          <p:cNvPr id="113" name="Rectangle 112"/>
          <p:cNvSpPr/>
          <p:nvPr/>
        </p:nvSpPr>
        <p:spPr bwMode="auto">
          <a:xfrm>
            <a:off x="1691680" y="4987515"/>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PEM</a:t>
            </a:r>
          </a:p>
        </p:txBody>
      </p:sp>
      <p:cxnSp>
        <p:nvCxnSpPr>
          <p:cNvPr id="114" name="Straight Connector 66"/>
          <p:cNvCxnSpPr>
            <a:stCxn id="93" idx="6"/>
            <a:endCxn id="17" idx="2"/>
          </p:cNvCxnSpPr>
          <p:nvPr/>
        </p:nvCxnSpPr>
        <p:spPr bwMode="auto">
          <a:xfrm flipV="1">
            <a:off x="1235042" y="3220096"/>
            <a:ext cx="4745025" cy="2128013"/>
          </a:xfrm>
          <a:prstGeom prst="bentConnector3">
            <a:avLst>
              <a:gd name="adj1" fmla="val 5571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5" name="Oval 114"/>
          <p:cNvSpPr/>
          <p:nvPr/>
        </p:nvSpPr>
        <p:spPr>
          <a:xfrm>
            <a:off x="1198200" y="5294109"/>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bwMode="auto">
          <a:xfrm>
            <a:off x="1691680" y="5164848"/>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M&amp;C</a:t>
            </a:r>
          </a:p>
        </p:txBody>
      </p:sp>
      <p:sp>
        <p:nvSpPr>
          <p:cNvPr id="117" name="Rectangle 116"/>
          <p:cNvSpPr/>
          <p:nvPr/>
        </p:nvSpPr>
        <p:spPr bwMode="auto">
          <a:xfrm>
            <a:off x="1691680" y="5265240"/>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AUT</a:t>
            </a:r>
          </a:p>
        </p:txBody>
      </p:sp>
      <p:sp>
        <p:nvSpPr>
          <p:cNvPr id="118" name="Rectangle 117"/>
          <p:cNvSpPr/>
          <p:nvPr/>
        </p:nvSpPr>
        <p:spPr bwMode="auto">
          <a:xfrm>
            <a:off x="1691680" y="5373240"/>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OPM</a:t>
            </a:r>
          </a:p>
        </p:txBody>
      </p:sp>
      <p:sp>
        <p:nvSpPr>
          <p:cNvPr id="119" name="Rectangle 118"/>
          <p:cNvSpPr/>
          <p:nvPr/>
        </p:nvSpPr>
        <p:spPr bwMode="auto">
          <a:xfrm>
            <a:off x="1691680" y="5481240"/>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OSM</a:t>
            </a:r>
          </a:p>
        </p:txBody>
      </p:sp>
      <p:cxnSp>
        <p:nvCxnSpPr>
          <p:cNvPr id="120" name="Straight Connector 66"/>
          <p:cNvCxnSpPr>
            <a:stCxn id="94" idx="6"/>
            <a:endCxn id="18" idx="2"/>
          </p:cNvCxnSpPr>
          <p:nvPr/>
        </p:nvCxnSpPr>
        <p:spPr bwMode="auto">
          <a:xfrm flipV="1">
            <a:off x="1235042" y="3717008"/>
            <a:ext cx="4745025" cy="2160288"/>
          </a:xfrm>
          <a:prstGeom prst="bentConnector3">
            <a:avLst>
              <a:gd name="adj1" fmla="val 5731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1" name="Straight Connector 130"/>
          <p:cNvCxnSpPr/>
          <p:nvPr/>
        </p:nvCxnSpPr>
        <p:spPr bwMode="auto">
          <a:xfrm flipV="1">
            <a:off x="6949258" y="1303702"/>
            <a:ext cx="725950" cy="2"/>
          </a:xfrm>
          <a:prstGeom prst="line">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3" name="Straight Connector 132"/>
          <p:cNvCxnSpPr>
            <a:stCxn id="13" idx="6"/>
            <a:endCxn id="18" idx="6"/>
          </p:cNvCxnSpPr>
          <p:nvPr/>
        </p:nvCxnSpPr>
        <p:spPr bwMode="auto">
          <a:xfrm flipH="1">
            <a:off x="6844067" y="1636041"/>
            <a:ext cx="1832437" cy="2080967"/>
          </a:xfrm>
          <a:prstGeom prst="bentConnector3">
            <a:avLst>
              <a:gd name="adj1" fmla="val -12475"/>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4" name="Oval 133"/>
          <p:cNvSpPr/>
          <p:nvPr/>
        </p:nvSpPr>
        <p:spPr>
          <a:xfrm>
            <a:off x="6787316" y="3659554"/>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Rectangle 135"/>
          <p:cNvSpPr/>
          <p:nvPr/>
        </p:nvSpPr>
        <p:spPr bwMode="auto">
          <a:xfrm>
            <a:off x="7268993" y="3561050"/>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137" name="Rectangle 136"/>
          <p:cNvSpPr/>
          <p:nvPr/>
        </p:nvSpPr>
        <p:spPr bwMode="auto">
          <a:xfrm>
            <a:off x="7268993" y="3670257"/>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MPS</a:t>
            </a:r>
            <a:endParaRPr lang="en-GB" sz="500" dirty="0">
              <a:solidFill>
                <a:prstClr val="white"/>
              </a:solidFill>
              <a:latin typeface="Arial" panose="020B0604020202020204" pitchFamily="34" charset="0"/>
              <a:cs typeface="Arial" panose="020B0604020202020204" pitchFamily="34" charset="0"/>
            </a:endParaRPr>
          </a:p>
        </p:txBody>
      </p:sp>
      <p:sp>
        <p:nvSpPr>
          <p:cNvPr id="138" name="Rectangle 137"/>
          <p:cNvSpPr/>
          <p:nvPr/>
        </p:nvSpPr>
        <p:spPr bwMode="auto">
          <a:xfrm>
            <a:off x="7268993" y="3778257"/>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sp>
        <p:nvSpPr>
          <p:cNvPr id="149" name="Rectangle 148"/>
          <p:cNvSpPr/>
          <p:nvPr/>
        </p:nvSpPr>
        <p:spPr bwMode="auto">
          <a:xfrm>
            <a:off x="1691680" y="4146101"/>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TRP</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0" name="Rectangle 149"/>
          <p:cNvSpPr/>
          <p:nvPr/>
        </p:nvSpPr>
        <p:spPr bwMode="auto">
          <a:xfrm>
            <a:off x="1691680" y="4240400"/>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1" name="Rectangle 150"/>
          <p:cNvSpPr/>
          <p:nvPr/>
        </p:nvSpPr>
        <p:spPr bwMode="auto">
          <a:xfrm>
            <a:off x="1691680" y="4334914"/>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O</a:t>
            </a:r>
            <a:r>
              <a:rPr lang="en-GB" sz="500" dirty="0" smtClean="0">
                <a:solidFill>
                  <a:schemeClr val="bg1"/>
                </a:solidFill>
                <a:latin typeface="Arial" panose="020B0604020202020204" pitchFamily="34" charset="0"/>
                <a:cs typeface="Arial" panose="020B0604020202020204" pitchFamily="34" charset="0"/>
              </a:rPr>
              <a: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2" name="Rectangle 151"/>
          <p:cNvSpPr/>
          <p:nvPr/>
        </p:nvSpPr>
        <p:spPr bwMode="auto">
          <a:xfrm>
            <a:off x="1691680" y="4442914"/>
            <a:ext cx="252000" cy="113296"/>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ADM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59" name="Elbow Connector 158"/>
          <p:cNvCxnSpPr>
            <a:stCxn id="92" idx="6"/>
            <a:endCxn id="16" idx="2"/>
          </p:cNvCxnSpPr>
          <p:nvPr/>
        </p:nvCxnSpPr>
        <p:spPr bwMode="auto">
          <a:xfrm flipV="1">
            <a:off x="1235042" y="2180715"/>
            <a:ext cx="4745025" cy="2134130"/>
          </a:xfrm>
          <a:prstGeom prst="bentConnector3">
            <a:avLst>
              <a:gd name="adj1" fmla="val 5232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0" name="Oval 189"/>
          <p:cNvSpPr>
            <a:spLocks noChangeArrowheads="1"/>
          </p:cNvSpPr>
          <p:nvPr/>
        </p:nvSpPr>
        <p:spPr bwMode="auto">
          <a:xfrm>
            <a:off x="5980067" y="5661296"/>
            <a:ext cx="864000" cy="432000"/>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cxnSp>
        <p:nvCxnSpPr>
          <p:cNvPr id="38" name="Straight Connector 66"/>
          <p:cNvCxnSpPr>
            <a:stCxn id="23" idx="6"/>
            <a:endCxn id="18" idx="2"/>
          </p:cNvCxnSpPr>
          <p:nvPr/>
        </p:nvCxnSpPr>
        <p:spPr bwMode="auto">
          <a:xfrm>
            <a:off x="3096609" y="3717008"/>
            <a:ext cx="2883458"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3" name="Straight Connector 66"/>
          <p:cNvCxnSpPr>
            <a:stCxn id="94" idx="6"/>
            <a:endCxn id="190" idx="2"/>
          </p:cNvCxnSpPr>
          <p:nvPr/>
        </p:nvCxnSpPr>
        <p:spPr bwMode="auto">
          <a:xfrm>
            <a:off x="1235042" y="5877296"/>
            <a:ext cx="4745025" cy="0"/>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6" name="Rectangle 225"/>
          <p:cNvSpPr/>
          <p:nvPr/>
        </p:nvSpPr>
        <p:spPr bwMode="auto">
          <a:xfrm>
            <a:off x="5409649" y="5823296"/>
            <a:ext cx="252000" cy="108000"/>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MDP</a:t>
            </a:r>
          </a:p>
        </p:txBody>
      </p:sp>
      <p:sp>
        <p:nvSpPr>
          <p:cNvPr id="56" name="Oval 55"/>
          <p:cNvSpPr/>
          <p:nvPr/>
        </p:nvSpPr>
        <p:spPr>
          <a:xfrm>
            <a:off x="3032371" y="3664215"/>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bwMode="auto">
          <a:xfrm>
            <a:off x="3419872" y="3004608"/>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M&amp;C</a:t>
            </a:r>
          </a:p>
        </p:txBody>
      </p:sp>
      <p:sp>
        <p:nvSpPr>
          <p:cNvPr id="47" name="Rectangle 46"/>
          <p:cNvSpPr/>
          <p:nvPr/>
        </p:nvSpPr>
        <p:spPr bwMode="auto">
          <a:xfrm>
            <a:off x="3419872" y="3105000"/>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AUT</a:t>
            </a:r>
          </a:p>
        </p:txBody>
      </p:sp>
      <p:sp>
        <p:nvSpPr>
          <p:cNvPr id="48" name="Rectangle 47"/>
          <p:cNvSpPr/>
          <p:nvPr/>
        </p:nvSpPr>
        <p:spPr bwMode="auto">
          <a:xfrm>
            <a:off x="3419872" y="3213000"/>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OPM</a:t>
            </a:r>
          </a:p>
        </p:txBody>
      </p:sp>
      <p:sp>
        <p:nvSpPr>
          <p:cNvPr id="49" name="Rectangle 48"/>
          <p:cNvSpPr/>
          <p:nvPr/>
        </p:nvSpPr>
        <p:spPr bwMode="auto">
          <a:xfrm>
            <a:off x="3419872" y="3321000"/>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OSM</a:t>
            </a:r>
          </a:p>
        </p:txBody>
      </p:sp>
      <p:sp>
        <p:nvSpPr>
          <p:cNvPr id="52" name="Rectangle 51"/>
          <p:cNvSpPr/>
          <p:nvPr/>
        </p:nvSpPr>
        <p:spPr bwMode="auto">
          <a:xfrm>
            <a:off x="3419872" y="3501008"/>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53" name="Rectangle 52"/>
          <p:cNvSpPr/>
          <p:nvPr/>
        </p:nvSpPr>
        <p:spPr bwMode="auto">
          <a:xfrm>
            <a:off x="3419872" y="3610215"/>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MPS</a:t>
            </a:r>
            <a:endParaRPr lang="en-GB" sz="500" dirty="0">
              <a:solidFill>
                <a:prstClr val="white"/>
              </a:solidFill>
              <a:latin typeface="Arial" panose="020B0604020202020204" pitchFamily="34" charset="0"/>
              <a:cs typeface="Arial" panose="020B0604020202020204" pitchFamily="34" charset="0"/>
            </a:endParaRPr>
          </a:p>
        </p:txBody>
      </p:sp>
      <p:sp>
        <p:nvSpPr>
          <p:cNvPr id="54" name="Rectangle 53"/>
          <p:cNvSpPr/>
          <p:nvPr/>
        </p:nvSpPr>
        <p:spPr bwMode="auto">
          <a:xfrm>
            <a:off x="3419872" y="3718215"/>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sp>
        <p:nvSpPr>
          <p:cNvPr id="126" name="Rectangle 125"/>
          <p:cNvSpPr/>
          <p:nvPr/>
        </p:nvSpPr>
        <p:spPr bwMode="auto">
          <a:xfrm>
            <a:off x="3419872" y="3933008"/>
            <a:ext cx="252000" cy="108000"/>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MDP</a:t>
            </a:r>
          </a:p>
        </p:txBody>
      </p:sp>
      <p:sp>
        <p:nvSpPr>
          <p:cNvPr id="175" name="Rectangle 174"/>
          <p:cNvSpPr/>
          <p:nvPr/>
        </p:nvSpPr>
        <p:spPr bwMode="auto">
          <a:xfrm>
            <a:off x="3419872" y="2626301"/>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sp>
        <p:nvSpPr>
          <p:cNvPr id="177" name="Rectangle 176"/>
          <p:cNvSpPr/>
          <p:nvPr/>
        </p:nvSpPr>
        <p:spPr bwMode="auto">
          <a:xfrm>
            <a:off x="3419872" y="2728500"/>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PPM</a:t>
            </a:r>
          </a:p>
        </p:txBody>
      </p:sp>
      <p:sp>
        <p:nvSpPr>
          <p:cNvPr id="178" name="Rectangle 177"/>
          <p:cNvSpPr/>
          <p:nvPr/>
        </p:nvSpPr>
        <p:spPr bwMode="auto">
          <a:xfrm>
            <a:off x="3419872" y="2841796"/>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PEM</a:t>
            </a:r>
          </a:p>
        </p:txBody>
      </p:sp>
      <p:sp>
        <p:nvSpPr>
          <p:cNvPr id="179" name="Rectangle 178"/>
          <p:cNvSpPr/>
          <p:nvPr/>
        </p:nvSpPr>
        <p:spPr bwMode="auto">
          <a:xfrm>
            <a:off x="3419872" y="2000382"/>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TRP</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80" name="Rectangle 179"/>
          <p:cNvSpPr/>
          <p:nvPr/>
        </p:nvSpPr>
        <p:spPr bwMode="auto">
          <a:xfrm>
            <a:off x="3419872" y="2094681"/>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81" name="Rectangle 180"/>
          <p:cNvSpPr/>
          <p:nvPr/>
        </p:nvSpPr>
        <p:spPr bwMode="auto">
          <a:xfrm>
            <a:off x="3419872" y="2189195"/>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a:solidFill>
                  <a:schemeClr val="bg1"/>
                </a:solidFill>
                <a:latin typeface="Arial" panose="020B0604020202020204" pitchFamily="34" charset="0"/>
                <a:cs typeface="Arial" panose="020B0604020202020204" pitchFamily="34" charset="0"/>
              </a:rPr>
              <a:t>O</a:t>
            </a:r>
            <a:r>
              <a:rPr lang="en-GB" sz="500" dirty="0" smtClean="0">
                <a:solidFill>
                  <a:schemeClr val="bg1"/>
                </a:solidFill>
                <a:latin typeface="Arial" panose="020B0604020202020204" pitchFamily="34" charset="0"/>
                <a:cs typeface="Arial" panose="020B0604020202020204" pitchFamily="34" charset="0"/>
              </a:rPr>
              <a:t>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82" name="Rectangle 181"/>
          <p:cNvSpPr/>
          <p:nvPr/>
        </p:nvSpPr>
        <p:spPr bwMode="auto">
          <a:xfrm>
            <a:off x="3419872" y="2297195"/>
            <a:ext cx="252000" cy="113296"/>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ADM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21" name="Oval 120"/>
          <p:cNvSpPr/>
          <p:nvPr/>
        </p:nvSpPr>
        <p:spPr>
          <a:xfrm>
            <a:off x="1203367" y="5824001"/>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8" name="Oval 257"/>
          <p:cNvSpPr>
            <a:spLocks noChangeArrowheads="1"/>
          </p:cNvSpPr>
          <p:nvPr/>
        </p:nvSpPr>
        <p:spPr bwMode="auto">
          <a:xfrm>
            <a:off x="7812456" y="2492896"/>
            <a:ext cx="864000" cy="432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269" name="Rectangle 268"/>
          <p:cNvSpPr/>
          <p:nvPr/>
        </p:nvSpPr>
        <p:spPr bwMode="auto">
          <a:xfrm>
            <a:off x="7520993" y="2564904"/>
            <a:ext cx="252000" cy="113296"/>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500" dirty="0" smtClean="0">
                <a:solidFill>
                  <a:schemeClr val="bg1"/>
                </a:solidFill>
                <a:latin typeface="Arial" panose="020B0604020202020204" pitchFamily="34" charset="0"/>
                <a:cs typeface="Arial" panose="020B0604020202020204" pitchFamily="34" charset="0"/>
              </a:rPr>
              <a:t>PRM</a:t>
            </a:r>
            <a:endParaRPr kumimoji="0" lang="en-GB" sz="5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70" name="Straight Connector 132"/>
          <p:cNvCxnSpPr>
            <a:stCxn id="258" idx="4"/>
            <a:endCxn id="65" idx="6"/>
          </p:cNvCxnSpPr>
          <p:nvPr/>
        </p:nvCxnSpPr>
        <p:spPr bwMode="auto">
          <a:xfrm rot="5400000">
            <a:off x="6356118" y="3412846"/>
            <a:ext cx="2376288" cy="1400389"/>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3" name="Oval 272"/>
          <p:cNvSpPr/>
          <p:nvPr/>
        </p:nvSpPr>
        <p:spPr>
          <a:xfrm>
            <a:off x="6805716" y="5240491"/>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bwMode="auto">
          <a:xfrm>
            <a:off x="8118456" y="4194419"/>
            <a:ext cx="252000" cy="108000"/>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MDP</a:t>
            </a:r>
          </a:p>
        </p:txBody>
      </p:sp>
      <p:sp>
        <p:nvSpPr>
          <p:cNvPr id="279" name="Rectangle 278"/>
          <p:cNvSpPr/>
          <p:nvPr/>
        </p:nvSpPr>
        <p:spPr bwMode="auto">
          <a:xfrm>
            <a:off x="8118504" y="4077072"/>
            <a:ext cx="252000" cy="113296"/>
          </a:xfrm>
          <a:prstGeom prst="rect">
            <a:avLst/>
          </a:prstGeom>
          <a:solidFill>
            <a:srgbClr val="0066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a:solidFill>
                  <a:prstClr val="white"/>
                </a:solidFill>
                <a:latin typeface="Arial" panose="020B0604020202020204" pitchFamily="34" charset="0"/>
                <a:cs typeface="Arial" panose="020B0604020202020204" pitchFamily="34" charset="0"/>
              </a:rPr>
              <a:t>D</a:t>
            </a:r>
            <a:r>
              <a:rPr lang="en-GB" sz="500" dirty="0" smtClean="0">
                <a:solidFill>
                  <a:prstClr val="white"/>
                </a:solidFill>
                <a:latin typeface="Arial" panose="020B0604020202020204" pitchFamily="34" charset="0"/>
                <a:cs typeface="Arial" panose="020B0604020202020204" pitchFamily="34" charset="0"/>
              </a:rPr>
              <a:t>IP</a:t>
            </a:r>
            <a:endParaRPr lang="en-GB" sz="500" dirty="0" smtClean="0">
              <a:solidFill>
                <a:prstClr val="white"/>
              </a:solidFill>
              <a:latin typeface="Arial" panose="020B0604020202020204" pitchFamily="34" charset="0"/>
              <a:cs typeface="Arial" panose="020B0604020202020204" pitchFamily="34" charset="0"/>
            </a:endParaRPr>
          </a:p>
        </p:txBody>
      </p:sp>
      <p:cxnSp>
        <p:nvCxnSpPr>
          <p:cNvPr id="284" name="Straight Connector 132"/>
          <p:cNvCxnSpPr>
            <a:stCxn id="65" idx="7"/>
            <a:endCxn id="18" idx="5"/>
          </p:cNvCxnSpPr>
          <p:nvPr/>
        </p:nvCxnSpPr>
        <p:spPr bwMode="auto">
          <a:xfrm flipV="1">
            <a:off x="6717537" y="3869743"/>
            <a:ext cx="0" cy="1278706"/>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89" name="Oval 288"/>
          <p:cNvSpPr/>
          <p:nvPr/>
        </p:nvSpPr>
        <p:spPr>
          <a:xfrm>
            <a:off x="6665814" y="3815743"/>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ectangle 121"/>
          <p:cNvSpPr/>
          <p:nvPr/>
        </p:nvSpPr>
        <p:spPr bwMode="auto">
          <a:xfrm>
            <a:off x="1691680" y="5696081"/>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123" name="Rectangle 122"/>
          <p:cNvSpPr/>
          <p:nvPr/>
        </p:nvSpPr>
        <p:spPr bwMode="auto">
          <a:xfrm>
            <a:off x="1691680" y="5805288"/>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MPS</a:t>
            </a:r>
            <a:endParaRPr lang="en-GB" sz="500" dirty="0">
              <a:solidFill>
                <a:prstClr val="white"/>
              </a:solidFill>
              <a:latin typeface="Arial" panose="020B0604020202020204" pitchFamily="34" charset="0"/>
              <a:cs typeface="Arial" panose="020B0604020202020204" pitchFamily="34" charset="0"/>
            </a:endParaRPr>
          </a:p>
        </p:txBody>
      </p:sp>
      <p:sp>
        <p:nvSpPr>
          <p:cNvPr id="124" name="Rectangle 123"/>
          <p:cNvSpPr/>
          <p:nvPr/>
        </p:nvSpPr>
        <p:spPr bwMode="auto">
          <a:xfrm>
            <a:off x="1691680" y="5913288"/>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sp>
        <p:nvSpPr>
          <p:cNvPr id="294" name="Rectangle 293"/>
          <p:cNvSpPr/>
          <p:nvPr/>
        </p:nvSpPr>
        <p:spPr bwMode="auto">
          <a:xfrm>
            <a:off x="6569221" y="4086909"/>
            <a:ext cx="252000" cy="113296"/>
          </a:xfrm>
          <a:prstGeom prst="rect">
            <a:avLst/>
          </a:prstGeom>
          <a:solidFill>
            <a:srgbClr val="0066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SIP</a:t>
            </a:r>
            <a:endParaRPr lang="en-GB" sz="500" dirty="0" smtClean="0">
              <a:solidFill>
                <a:prstClr val="white"/>
              </a:solidFill>
              <a:latin typeface="Arial" panose="020B0604020202020204" pitchFamily="34" charset="0"/>
              <a:cs typeface="Arial" panose="020B0604020202020204" pitchFamily="34" charset="0"/>
            </a:endParaRPr>
          </a:p>
        </p:txBody>
      </p:sp>
      <p:sp>
        <p:nvSpPr>
          <p:cNvPr id="295" name="Rectangle 294"/>
          <p:cNvSpPr/>
          <p:nvPr/>
        </p:nvSpPr>
        <p:spPr bwMode="auto">
          <a:xfrm>
            <a:off x="6569221" y="4183913"/>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296" name="Rectangle 295"/>
          <p:cNvSpPr/>
          <p:nvPr/>
        </p:nvSpPr>
        <p:spPr bwMode="auto">
          <a:xfrm>
            <a:off x="6569221" y="4293120"/>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MPS</a:t>
            </a:r>
            <a:endParaRPr lang="en-GB" sz="500" dirty="0">
              <a:solidFill>
                <a:prstClr val="white"/>
              </a:solidFill>
              <a:latin typeface="Arial" panose="020B0604020202020204" pitchFamily="34" charset="0"/>
              <a:cs typeface="Arial" panose="020B0604020202020204" pitchFamily="34" charset="0"/>
            </a:endParaRPr>
          </a:p>
        </p:txBody>
      </p:sp>
      <p:sp>
        <p:nvSpPr>
          <p:cNvPr id="297" name="Rectangle 296"/>
          <p:cNvSpPr/>
          <p:nvPr/>
        </p:nvSpPr>
        <p:spPr bwMode="auto">
          <a:xfrm>
            <a:off x="6569221" y="4401120"/>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sp>
        <p:nvSpPr>
          <p:cNvPr id="298" name="Rectangle 297"/>
          <p:cNvSpPr/>
          <p:nvPr/>
        </p:nvSpPr>
        <p:spPr bwMode="auto">
          <a:xfrm>
            <a:off x="8118504" y="4303941"/>
            <a:ext cx="252000" cy="10800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MCS</a:t>
            </a:r>
          </a:p>
        </p:txBody>
      </p:sp>
      <p:sp>
        <p:nvSpPr>
          <p:cNvPr id="299" name="Rectangle 298"/>
          <p:cNvSpPr/>
          <p:nvPr/>
        </p:nvSpPr>
        <p:spPr bwMode="auto">
          <a:xfrm>
            <a:off x="8118504" y="4413148"/>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MPS</a:t>
            </a:r>
            <a:endParaRPr lang="en-GB" sz="500" dirty="0">
              <a:solidFill>
                <a:prstClr val="white"/>
              </a:solidFill>
              <a:latin typeface="Arial" panose="020B0604020202020204" pitchFamily="34" charset="0"/>
              <a:cs typeface="Arial" panose="020B0604020202020204" pitchFamily="34" charset="0"/>
            </a:endParaRPr>
          </a:p>
        </p:txBody>
      </p:sp>
      <p:sp>
        <p:nvSpPr>
          <p:cNvPr id="300" name="Rectangle 299"/>
          <p:cNvSpPr/>
          <p:nvPr/>
        </p:nvSpPr>
        <p:spPr bwMode="auto">
          <a:xfrm>
            <a:off x="8118504" y="4521148"/>
            <a:ext cx="252000" cy="108000"/>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schemeClr val="bg1"/>
                </a:solidFill>
                <a:latin typeface="Arial" panose="020B0604020202020204" pitchFamily="34" charset="0"/>
                <a:cs typeface="Arial" panose="020B0604020202020204" pitchFamily="34" charset="0"/>
              </a:rPr>
              <a:t>NAVT</a:t>
            </a:r>
            <a:endParaRPr lang="en-GB" sz="500" dirty="0">
              <a:solidFill>
                <a:schemeClr val="bg1"/>
              </a:solidFill>
              <a:latin typeface="Arial" panose="020B0604020202020204" pitchFamily="34" charset="0"/>
              <a:cs typeface="Arial" panose="020B0604020202020204" pitchFamily="34" charset="0"/>
            </a:endParaRPr>
          </a:p>
        </p:txBody>
      </p:sp>
      <p:sp>
        <p:nvSpPr>
          <p:cNvPr id="301" name="Freeform 300"/>
          <p:cNvSpPr/>
          <p:nvPr/>
        </p:nvSpPr>
        <p:spPr bwMode="auto">
          <a:xfrm flipH="1">
            <a:off x="6834686" y="2734296"/>
            <a:ext cx="447683" cy="3105719"/>
          </a:xfrm>
          <a:custGeom>
            <a:avLst/>
            <a:gdLst>
              <a:gd name="connsiteX0" fmla="*/ 280342 w 365008"/>
              <a:gd name="connsiteY0" fmla="*/ 0 h 2032000"/>
              <a:gd name="connsiteX1" fmla="*/ 942 w 365008"/>
              <a:gd name="connsiteY1" fmla="*/ 1016000 h 2032000"/>
              <a:gd name="connsiteX2" fmla="*/ 365008 w 365008"/>
              <a:gd name="connsiteY2" fmla="*/ 2032000 h 2032000"/>
              <a:gd name="connsiteX0" fmla="*/ 280342 w 365008"/>
              <a:gd name="connsiteY0" fmla="*/ 0 h 2032000"/>
              <a:gd name="connsiteX1" fmla="*/ 942 w 365008"/>
              <a:gd name="connsiteY1" fmla="*/ 948266 h 2032000"/>
              <a:gd name="connsiteX2" fmla="*/ 365008 w 365008"/>
              <a:gd name="connsiteY2" fmla="*/ 2032000 h 2032000"/>
              <a:gd name="connsiteX0" fmla="*/ 279426 w 364092"/>
              <a:gd name="connsiteY0" fmla="*/ 0 h 2032000"/>
              <a:gd name="connsiteX1" fmla="*/ 26 w 364092"/>
              <a:gd name="connsiteY1" fmla="*/ 948266 h 2032000"/>
              <a:gd name="connsiteX2" fmla="*/ 364092 w 364092"/>
              <a:gd name="connsiteY2" fmla="*/ 2032000 h 2032000"/>
              <a:gd name="connsiteX0" fmla="*/ 279669 w 323109"/>
              <a:gd name="connsiteY0" fmla="*/ 0 h 2032000"/>
              <a:gd name="connsiteX1" fmla="*/ 269 w 323109"/>
              <a:gd name="connsiteY1" fmla="*/ 948266 h 2032000"/>
              <a:gd name="connsiteX2" fmla="*/ 323110 w 323109"/>
              <a:gd name="connsiteY2" fmla="*/ 2032000 h 2032000"/>
              <a:gd name="connsiteX0" fmla="*/ 309070 w 352511"/>
              <a:gd name="connsiteY0" fmla="*/ 0 h 2032000"/>
              <a:gd name="connsiteX1" fmla="*/ 224 w 352511"/>
              <a:gd name="connsiteY1" fmla="*/ 954696 h 2032000"/>
              <a:gd name="connsiteX2" fmla="*/ 352511 w 352511"/>
              <a:gd name="connsiteY2" fmla="*/ 2032000 h 2032000"/>
              <a:gd name="connsiteX0" fmla="*/ 308889 w 352330"/>
              <a:gd name="connsiteY0" fmla="*/ 0 h 2032000"/>
              <a:gd name="connsiteX1" fmla="*/ 43 w 352330"/>
              <a:gd name="connsiteY1" fmla="*/ 954696 h 2032000"/>
              <a:gd name="connsiteX2" fmla="*/ 352330 w 352330"/>
              <a:gd name="connsiteY2" fmla="*/ 2032000 h 2032000"/>
              <a:gd name="connsiteX0" fmla="*/ 308889 w 352330"/>
              <a:gd name="connsiteY0" fmla="*/ 0 h 2032000"/>
              <a:gd name="connsiteX1" fmla="*/ 43 w 352330"/>
              <a:gd name="connsiteY1" fmla="*/ 858242 h 2032000"/>
              <a:gd name="connsiteX2" fmla="*/ 352330 w 352330"/>
              <a:gd name="connsiteY2" fmla="*/ 2032000 h 2032000"/>
              <a:gd name="connsiteX0" fmla="*/ 313408 w 356849"/>
              <a:gd name="connsiteY0" fmla="*/ 0 h 2032000"/>
              <a:gd name="connsiteX1" fmla="*/ 4562 w 356849"/>
              <a:gd name="connsiteY1" fmla="*/ 858242 h 2032000"/>
              <a:gd name="connsiteX2" fmla="*/ 356849 w 356849"/>
              <a:gd name="connsiteY2" fmla="*/ 2032000 h 2032000"/>
              <a:gd name="connsiteX0" fmla="*/ 295932 w 339373"/>
              <a:gd name="connsiteY0" fmla="*/ 0 h 2032000"/>
              <a:gd name="connsiteX1" fmla="*/ 4754 w 339373"/>
              <a:gd name="connsiteY1" fmla="*/ 755357 h 2032000"/>
              <a:gd name="connsiteX2" fmla="*/ 339373 w 339373"/>
              <a:gd name="connsiteY2" fmla="*/ 2032000 h 2032000"/>
              <a:gd name="connsiteX0" fmla="*/ 302999 w 346440"/>
              <a:gd name="connsiteY0" fmla="*/ 0 h 2032000"/>
              <a:gd name="connsiteX1" fmla="*/ 11821 w 346440"/>
              <a:gd name="connsiteY1" fmla="*/ 755357 h 2032000"/>
              <a:gd name="connsiteX2" fmla="*/ 346440 w 346440"/>
              <a:gd name="connsiteY2" fmla="*/ 2032000 h 2032000"/>
              <a:gd name="connsiteX0" fmla="*/ 291224 w 334665"/>
              <a:gd name="connsiteY0" fmla="*/ 0 h 2032000"/>
              <a:gd name="connsiteX1" fmla="*/ 46 w 334665"/>
              <a:gd name="connsiteY1" fmla="*/ 755357 h 2032000"/>
              <a:gd name="connsiteX2" fmla="*/ 334665 w 334665"/>
              <a:gd name="connsiteY2" fmla="*/ 2032000 h 2032000"/>
              <a:gd name="connsiteX0" fmla="*/ 291427 w 334868"/>
              <a:gd name="connsiteY0" fmla="*/ 0 h 2032000"/>
              <a:gd name="connsiteX1" fmla="*/ 249 w 334868"/>
              <a:gd name="connsiteY1" fmla="*/ 755357 h 2032000"/>
              <a:gd name="connsiteX2" fmla="*/ 334868 w 334868"/>
              <a:gd name="connsiteY2" fmla="*/ 2032000 h 2032000"/>
              <a:gd name="connsiteX0" fmla="*/ 291570 w 335011"/>
              <a:gd name="connsiteY0" fmla="*/ 0 h 2032000"/>
              <a:gd name="connsiteX1" fmla="*/ 392 w 335011"/>
              <a:gd name="connsiteY1" fmla="*/ 755357 h 2032000"/>
              <a:gd name="connsiteX2" fmla="*/ 335011 w 335011"/>
              <a:gd name="connsiteY2" fmla="*/ 2032000 h 2032000"/>
              <a:gd name="connsiteX0" fmla="*/ 262279 w 305720"/>
              <a:gd name="connsiteY0" fmla="*/ 0 h 2032000"/>
              <a:gd name="connsiteX1" fmla="*/ 548 w 305720"/>
              <a:gd name="connsiteY1" fmla="*/ 755357 h 2032000"/>
              <a:gd name="connsiteX2" fmla="*/ 305720 w 305720"/>
              <a:gd name="connsiteY2" fmla="*/ 2032000 h 2032000"/>
              <a:gd name="connsiteX0" fmla="*/ 450337 w 493778"/>
              <a:gd name="connsiteY0" fmla="*/ 0 h 2032000"/>
              <a:gd name="connsiteX1" fmla="*/ 152 w 493778"/>
              <a:gd name="connsiteY1" fmla="*/ 1349052 h 2032000"/>
              <a:gd name="connsiteX2" fmla="*/ 493778 w 493778"/>
              <a:gd name="connsiteY2" fmla="*/ 2032000 h 2032000"/>
              <a:gd name="connsiteX0" fmla="*/ 450337 w 450337"/>
              <a:gd name="connsiteY0" fmla="*/ 0 h 2134988"/>
              <a:gd name="connsiteX1" fmla="*/ 152 w 450337"/>
              <a:gd name="connsiteY1" fmla="*/ 1349052 h 2134988"/>
              <a:gd name="connsiteX2" fmla="*/ 358327 w 450337"/>
              <a:gd name="connsiteY2" fmla="*/ 2134988 h 2134988"/>
              <a:gd name="connsiteX0" fmla="*/ 356197 w 358414"/>
              <a:gd name="connsiteY0" fmla="*/ 0 h 2117669"/>
              <a:gd name="connsiteX1" fmla="*/ 239 w 358414"/>
              <a:gd name="connsiteY1" fmla="*/ 1331733 h 2117669"/>
              <a:gd name="connsiteX2" fmla="*/ 358414 w 358414"/>
              <a:gd name="connsiteY2" fmla="*/ 2117669 h 2117669"/>
              <a:gd name="connsiteX0" fmla="*/ 309179 w 311396"/>
              <a:gd name="connsiteY0" fmla="*/ 0 h 2117669"/>
              <a:gd name="connsiteX1" fmla="*/ 335 w 311396"/>
              <a:gd name="connsiteY1" fmla="*/ 1279775 h 2117669"/>
              <a:gd name="connsiteX2" fmla="*/ 311396 w 311396"/>
              <a:gd name="connsiteY2" fmla="*/ 2117669 h 2117669"/>
            </a:gdLst>
            <a:ahLst/>
            <a:cxnLst>
              <a:cxn ang="0">
                <a:pos x="connsiteX0" y="connsiteY0"/>
              </a:cxn>
              <a:cxn ang="0">
                <a:pos x="connsiteX1" y="connsiteY1"/>
              </a:cxn>
              <a:cxn ang="0">
                <a:pos x="connsiteX2" y="connsiteY2"/>
              </a:cxn>
            </a:cxnLst>
            <a:rect l="l" t="t" r="r" b="b"/>
            <a:pathLst>
              <a:path w="311396" h="2117669">
                <a:moveTo>
                  <a:pt x="309179" y="0"/>
                </a:moveTo>
                <a:cubicBezTo>
                  <a:pt x="103531" y="293654"/>
                  <a:pt x="-6905" y="941108"/>
                  <a:pt x="335" y="1279775"/>
                </a:cubicBezTo>
                <a:cubicBezTo>
                  <a:pt x="7575" y="1618442"/>
                  <a:pt x="311396" y="2117669"/>
                  <a:pt x="311396" y="2117669"/>
                </a:cubicBezTo>
              </a:path>
            </a:pathLst>
          </a:cu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303" name="Rectangle 302"/>
          <p:cNvSpPr/>
          <p:nvPr/>
        </p:nvSpPr>
        <p:spPr bwMode="auto">
          <a:xfrm>
            <a:off x="7138864" y="4075913"/>
            <a:ext cx="252000" cy="108000"/>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PLN</a:t>
            </a:r>
          </a:p>
        </p:txBody>
      </p:sp>
      <p:sp>
        <p:nvSpPr>
          <p:cNvPr id="74" name="Oval 73"/>
          <p:cNvSpPr/>
          <p:nvPr/>
        </p:nvSpPr>
        <p:spPr>
          <a:xfrm>
            <a:off x="6780565" y="2654896"/>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5" name="Elbow Connector 304"/>
          <p:cNvCxnSpPr>
            <a:stCxn id="20" idx="2"/>
            <a:endCxn id="91" idx="2"/>
          </p:cNvCxnSpPr>
          <p:nvPr/>
        </p:nvCxnSpPr>
        <p:spPr bwMode="auto">
          <a:xfrm rot="10800000" flipV="1">
            <a:off x="371042" y="2708895"/>
            <a:ext cx="1844396" cy="2138723"/>
          </a:xfrm>
          <a:prstGeom prst="bentConnector3">
            <a:avLst>
              <a:gd name="adj1" fmla="val 11606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06" name="Oval 305"/>
          <p:cNvSpPr/>
          <p:nvPr/>
        </p:nvSpPr>
        <p:spPr>
          <a:xfrm>
            <a:off x="317042" y="4797152"/>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7" name="Elbow Connector 306"/>
          <p:cNvCxnSpPr>
            <a:stCxn id="22" idx="2"/>
            <a:endCxn id="93" idx="2"/>
          </p:cNvCxnSpPr>
          <p:nvPr/>
        </p:nvCxnSpPr>
        <p:spPr bwMode="auto">
          <a:xfrm rot="10800000" flipV="1">
            <a:off x="371043" y="3220095"/>
            <a:ext cx="1851329" cy="2128013"/>
          </a:xfrm>
          <a:prstGeom prst="bentConnector3">
            <a:avLst>
              <a:gd name="adj1" fmla="val 112348"/>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1" name="Oval 310"/>
          <p:cNvSpPr/>
          <p:nvPr/>
        </p:nvSpPr>
        <p:spPr>
          <a:xfrm>
            <a:off x="2178609" y="3159000"/>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2" name="Rectangle 311"/>
          <p:cNvSpPr/>
          <p:nvPr/>
        </p:nvSpPr>
        <p:spPr bwMode="auto">
          <a:xfrm>
            <a:off x="1691680" y="3173471"/>
            <a:ext cx="252000" cy="190240"/>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M&amp;C Event</a:t>
            </a:r>
            <a:endParaRPr lang="en-GB" sz="500" dirty="0" smtClean="0">
              <a:solidFill>
                <a:prstClr val="white"/>
              </a:solidFill>
              <a:latin typeface="Arial" panose="020B0604020202020204" pitchFamily="34" charset="0"/>
              <a:cs typeface="Arial" panose="020B0604020202020204" pitchFamily="34" charset="0"/>
            </a:endParaRPr>
          </a:p>
        </p:txBody>
      </p:sp>
      <p:sp>
        <p:nvSpPr>
          <p:cNvPr id="176" name="Rectangle 175"/>
          <p:cNvSpPr/>
          <p:nvPr/>
        </p:nvSpPr>
        <p:spPr bwMode="auto">
          <a:xfrm>
            <a:off x="1691680" y="2654896"/>
            <a:ext cx="252000" cy="113296"/>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500" dirty="0" smtClean="0">
                <a:solidFill>
                  <a:prstClr val="white"/>
                </a:solidFill>
                <a:latin typeface="Arial" panose="020B0604020202020204" pitchFamily="34" charset="0"/>
                <a:cs typeface="Arial" panose="020B0604020202020204" pitchFamily="34" charset="0"/>
              </a:rPr>
              <a:t>PRQ</a:t>
            </a:r>
          </a:p>
        </p:txBody>
      </p:sp>
    </p:spTree>
    <p:extLst>
      <p:ext uri="{BB962C8B-B14F-4D97-AF65-F5344CB8AC3E}">
        <p14:creationId xmlns:p14="http://schemas.microsoft.com/office/powerpoint/2010/main" val="788438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p:txBody>
          <a:bodyPr/>
          <a:lstStyle/>
          <a:p>
            <a:r>
              <a:rPr lang="en-GB" dirty="0" smtClean="0"/>
              <a:t>Example Deployment Viewpoint for MOIMS Services</a:t>
            </a:r>
            <a:endParaRPr lang="en-GB" dirty="0"/>
          </a:p>
          <a:p>
            <a:r>
              <a:rPr lang="en-GB" dirty="0" smtClean="0"/>
              <a:t>Two parts:</a:t>
            </a:r>
          </a:p>
          <a:p>
            <a:pPr lvl="1"/>
            <a:r>
              <a:rPr lang="en-GB" dirty="0" smtClean="0"/>
              <a:t>Physical:  identification of a representative set of example Deployment Nodes and their physical connections (in terms of the Protocol viewpoint contexts already identified)</a:t>
            </a:r>
          </a:p>
          <a:p>
            <a:pPr lvl="1"/>
            <a:r>
              <a:rPr lang="en-GB" dirty="0" smtClean="0"/>
              <a:t>Deployment:  example Functional deployments showing the exposed interoperable application level interfaces between Nodes (in terms of the Service and Data viewpoints already identified).</a:t>
            </a:r>
          </a:p>
          <a:p>
            <a:r>
              <a:rPr lang="en-GB" dirty="0" smtClean="0"/>
              <a:t>Nodes identified in the Protocol Viewpoint are consistent with the SCCS ADD: generic Space User Node; Earth User Node; and ESLT</a:t>
            </a:r>
          </a:p>
          <a:p>
            <a:r>
              <a:rPr lang="en-GB" dirty="0" smtClean="0"/>
              <a:t>The Physical model identifies various classes of User Nodes that are representative of existing or planned space systems and relevant to the MOIMS functions.  It should, however, be stressed that these are only </a:t>
            </a:r>
            <a:r>
              <a:rPr lang="en-GB" i="1" dirty="0" smtClean="0"/>
              <a:t>example </a:t>
            </a:r>
            <a:r>
              <a:rPr lang="en-GB" dirty="0" smtClean="0"/>
              <a:t>classes of User Node and that an actual system may have a different physical architecture.</a:t>
            </a:r>
            <a:endParaRPr lang="en-GB" dirty="0"/>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FC798451-87C7-40F2-8312-A8DA40449133}" type="datetime1">
              <a:rPr lang="en-GB" smtClean="0"/>
              <a:t>30/08/2017</a:t>
            </a:fld>
            <a:endParaRPr lang="en-GB" dirty="0"/>
          </a:p>
        </p:txBody>
      </p:sp>
    </p:spTree>
    <p:extLst>
      <p:ext uri="{BB962C8B-B14F-4D97-AF65-F5344CB8AC3E}">
        <p14:creationId xmlns:p14="http://schemas.microsoft.com/office/powerpoint/2010/main" val="94936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Archive Slides</a:t>
            </a:r>
            <a:endParaRPr lang="en-GB" dirty="0"/>
          </a:p>
        </p:txBody>
      </p:sp>
      <p:sp>
        <p:nvSpPr>
          <p:cNvPr id="5" name="Text Placeholder 4"/>
          <p:cNvSpPr>
            <a:spLocks noGrp="1"/>
          </p:cNvSpPr>
          <p:nvPr>
            <p:ph type="body" idx="1"/>
          </p:nvPr>
        </p:nvSpPr>
        <p:spPr/>
        <p:txBody>
          <a:bodyPr/>
          <a:lstStyle/>
          <a:p>
            <a:endParaRPr lang="en-GB"/>
          </a:p>
        </p:txBody>
      </p:sp>
      <p:sp>
        <p:nvSpPr>
          <p:cNvPr id="3" name="Footer Placeholder 2"/>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4" name="Date Placeholder 3"/>
          <p:cNvSpPr>
            <a:spLocks noGrp="1"/>
          </p:cNvSpPr>
          <p:nvPr>
            <p:ph type="dt" sz="half" idx="2"/>
          </p:nvPr>
        </p:nvSpPr>
        <p:spPr/>
        <p:txBody>
          <a:bodyPr/>
          <a:lstStyle/>
          <a:p>
            <a:fld id="{CD3A0E5A-2828-40DF-9644-68A975C2EB6F}" type="datetime1">
              <a:rPr lang="en-GB" smtClean="0"/>
              <a:t>30/08/2017</a:t>
            </a:fld>
            <a:endParaRPr lang="en-GB" dirty="0"/>
          </a:p>
        </p:txBody>
      </p:sp>
    </p:spTree>
    <p:extLst>
      <p:ext uri="{BB962C8B-B14F-4D97-AF65-F5344CB8AC3E}">
        <p14:creationId xmlns:p14="http://schemas.microsoft.com/office/powerpoint/2010/main" val="3331707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MOIMS Deployment (Example</a:t>
            </a:r>
            <a:r>
              <a:rPr lang="en-GB" dirty="0" smtClean="0"/>
              <a:t>)  [OLD]</a:t>
            </a:r>
            <a:endParaRPr lang="en-GB" dirty="0"/>
          </a:p>
        </p:txBody>
      </p:sp>
      <p:sp>
        <p:nvSpPr>
          <p:cNvPr id="3" name="Footer Placeholder 2"/>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4" name="Date Placeholder 3"/>
          <p:cNvSpPr>
            <a:spLocks noGrp="1"/>
          </p:cNvSpPr>
          <p:nvPr>
            <p:ph type="dt" sz="half" idx="2"/>
          </p:nvPr>
        </p:nvSpPr>
        <p:spPr/>
        <p:txBody>
          <a:bodyPr/>
          <a:lstStyle/>
          <a:p>
            <a:fld id="{05BAF1B4-370E-41E8-9448-D8F2ED603D64}" type="datetime1">
              <a:rPr lang="en-GB" smtClean="0"/>
              <a:t>30/08/2017</a:t>
            </a:fld>
            <a:endParaRPr lang="en-GB" dirty="0"/>
          </a:p>
        </p:txBody>
      </p:sp>
      <p:sp>
        <p:nvSpPr>
          <p:cNvPr id="5" name="Cube 4"/>
          <p:cNvSpPr/>
          <p:nvPr/>
        </p:nvSpPr>
        <p:spPr bwMode="auto">
          <a:xfrm>
            <a:off x="683568" y="980728"/>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Spacecraft</a:t>
            </a:r>
          </a:p>
        </p:txBody>
      </p:sp>
      <p:sp>
        <p:nvSpPr>
          <p:cNvPr id="8" name="Cube 7"/>
          <p:cNvSpPr/>
          <p:nvPr/>
        </p:nvSpPr>
        <p:spPr bwMode="auto">
          <a:xfrm>
            <a:off x="2699792" y="980728"/>
            <a:ext cx="1512168" cy="4338104"/>
          </a:xfrm>
          <a:prstGeom prst="cube">
            <a:avLst>
              <a:gd name="adj" fmla="val 14418"/>
            </a:avLst>
          </a:prstGeom>
          <a:solidFill>
            <a:srgbClr val="00C0B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Ground Station</a:t>
            </a:r>
          </a:p>
        </p:txBody>
      </p:sp>
      <p:sp>
        <p:nvSpPr>
          <p:cNvPr id="9" name="Cube 8"/>
          <p:cNvSpPr/>
          <p:nvPr/>
        </p:nvSpPr>
        <p:spPr bwMode="auto">
          <a:xfrm>
            <a:off x="4716016" y="980728"/>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Mission Control</a:t>
            </a:r>
          </a:p>
        </p:txBody>
      </p:sp>
      <p:sp>
        <p:nvSpPr>
          <p:cNvPr id="10" name="Cube 9"/>
          <p:cNvSpPr/>
          <p:nvPr/>
        </p:nvSpPr>
        <p:spPr bwMode="auto">
          <a:xfrm>
            <a:off x="6660232" y="980728"/>
            <a:ext cx="1512168" cy="2367890"/>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User Node</a:t>
            </a:r>
          </a:p>
        </p:txBody>
      </p:sp>
      <p:sp>
        <p:nvSpPr>
          <p:cNvPr id="11" name="Cube 10"/>
          <p:cNvSpPr/>
          <p:nvPr/>
        </p:nvSpPr>
        <p:spPr bwMode="auto">
          <a:xfrm>
            <a:off x="6660232" y="3465005"/>
            <a:ext cx="1512168" cy="1843926"/>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S/C Manufacturer</a:t>
            </a:r>
          </a:p>
        </p:txBody>
      </p:sp>
      <p:sp>
        <p:nvSpPr>
          <p:cNvPr id="12" name="Oval 8"/>
          <p:cNvSpPr>
            <a:spLocks noChangeArrowheads="1"/>
          </p:cNvSpPr>
          <p:nvPr/>
        </p:nvSpPr>
        <p:spPr bwMode="auto">
          <a:xfrm>
            <a:off x="806305" y="2708920"/>
            <a:ext cx="1080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13" name="Oval 8"/>
          <p:cNvSpPr>
            <a:spLocks noChangeArrowheads="1"/>
          </p:cNvSpPr>
          <p:nvPr/>
        </p:nvSpPr>
        <p:spPr bwMode="auto">
          <a:xfrm>
            <a:off x="806305" y="2060848"/>
            <a:ext cx="1080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4" name="Oval 13"/>
          <p:cNvSpPr>
            <a:spLocks noChangeArrowheads="1"/>
          </p:cNvSpPr>
          <p:nvPr/>
        </p:nvSpPr>
        <p:spPr bwMode="auto">
          <a:xfrm>
            <a:off x="813238" y="3392996"/>
            <a:ext cx="1080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Mission Control</a:t>
            </a:r>
          </a:p>
        </p:txBody>
      </p:sp>
      <p:sp>
        <p:nvSpPr>
          <p:cNvPr id="16" name="Oval 15"/>
          <p:cNvSpPr>
            <a:spLocks noChangeArrowheads="1"/>
          </p:cNvSpPr>
          <p:nvPr/>
        </p:nvSpPr>
        <p:spPr bwMode="auto">
          <a:xfrm>
            <a:off x="806305" y="4678539"/>
            <a:ext cx="1080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On-board</a:t>
            </a:r>
            <a:b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Data Storage</a:t>
            </a:r>
          </a:p>
        </p:txBody>
      </p:sp>
      <p:sp>
        <p:nvSpPr>
          <p:cNvPr id="17" name="Oval 16"/>
          <p:cNvSpPr>
            <a:spLocks noChangeArrowheads="1"/>
          </p:cNvSpPr>
          <p:nvPr/>
        </p:nvSpPr>
        <p:spPr bwMode="auto">
          <a:xfrm>
            <a:off x="806305" y="4030467"/>
            <a:ext cx="1080000" cy="504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Configuration</a:t>
            </a:r>
          </a:p>
        </p:txBody>
      </p:sp>
      <p:sp>
        <p:nvSpPr>
          <p:cNvPr id="18" name="Oval 17"/>
          <p:cNvSpPr>
            <a:spLocks noChangeArrowheads="1"/>
          </p:cNvSpPr>
          <p:nvPr/>
        </p:nvSpPr>
        <p:spPr bwMode="auto">
          <a:xfrm>
            <a:off x="6804248" y="2709032"/>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9" name="Oval 18"/>
          <p:cNvSpPr>
            <a:spLocks noChangeArrowheads="1"/>
          </p:cNvSpPr>
          <p:nvPr/>
        </p:nvSpPr>
        <p:spPr bwMode="auto">
          <a:xfrm>
            <a:off x="2843808" y="1484728"/>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0" name="Oval 19"/>
          <p:cNvSpPr>
            <a:spLocks noChangeArrowheads="1"/>
          </p:cNvSpPr>
          <p:nvPr/>
        </p:nvSpPr>
        <p:spPr bwMode="auto">
          <a:xfrm>
            <a:off x="6811629" y="4025768"/>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000" b="0" dirty="0" err="1">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a:t>
            </a:r>
          </a:p>
        </p:txBody>
      </p:sp>
      <p:sp>
        <p:nvSpPr>
          <p:cNvPr id="21" name="Oval 8"/>
          <p:cNvSpPr>
            <a:spLocks noChangeArrowheads="1"/>
          </p:cNvSpPr>
          <p:nvPr/>
        </p:nvSpPr>
        <p:spPr bwMode="auto">
          <a:xfrm>
            <a:off x="4806152" y="2708920"/>
            <a:ext cx="1080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22" name="Oval 8"/>
          <p:cNvSpPr>
            <a:spLocks noChangeArrowheads="1"/>
          </p:cNvSpPr>
          <p:nvPr/>
        </p:nvSpPr>
        <p:spPr bwMode="auto">
          <a:xfrm>
            <a:off x="4813085" y="2060848"/>
            <a:ext cx="1080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23" name="Oval 22"/>
          <p:cNvSpPr>
            <a:spLocks noChangeArrowheads="1"/>
          </p:cNvSpPr>
          <p:nvPr/>
        </p:nvSpPr>
        <p:spPr bwMode="auto">
          <a:xfrm>
            <a:off x="4813085" y="3392996"/>
            <a:ext cx="1080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25" name="Oval 24"/>
          <p:cNvSpPr>
            <a:spLocks noChangeArrowheads="1"/>
          </p:cNvSpPr>
          <p:nvPr/>
        </p:nvSpPr>
        <p:spPr bwMode="auto">
          <a:xfrm>
            <a:off x="4806152" y="4678539"/>
            <a:ext cx="1080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Data Storage &amp; Archiving</a:t>
            </a:r>
          </a:p>
        </p:txBody>
      </p:sp>
      <p:sp>
        <p:nvSpPr>
          <p:cNvPr id="26" name="Oval 25"/>
          <p:cNvSpPr>
            <a:spLocks noChangeArrowheads="1"/>
          </p:cNvSpPr>
          <p:nvPr/>
        </p:nvSpPr>
        <p:spPr bwMode="auto">
          <a:xfrm>
            <a:off x="4806152" y="4030467"/>
            <a:ext cx="1080000" cy="504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Operations</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cxnSp>
        <p:nvCxnSpPr>
          <p:cNvPr id="27" name="Straight Connector 26"/>
          <p:cNvCxnSpPr>
            <a:stCxn id="21" idx="6"/>
            <a:endCxn id="18" idx="2"/>
          </p:cNvCxnSpPr>
          <p:nvPr/>
        </p:nvCxnSpPr>
        <p:spPr bwMode="auto">
          <a:xfrm>
            <a:off x="5886152" y="2960948"/>
            <a:ext cx="918096" cy="8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0" name="Straight Connector 29"/>
          <p:cNvCxnSpPr>
            <a:stCxn id="19" idx="6"/>
            <a:endCxn id="22" idx="1"/>
          </p:cNvCxnSpPr>
          <p:nvPr/>
        </p:nvCxnSpPr>
        <p:spPr bwMode="auto">
          <a:xfrm>
            <a:off x="3923808" y="1736728"/>
            <a:ext cx="1047439" cy="39792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a:stCxn id="13" idx="6"/>
            <a:endCxn id="22" idx="2"/>
          </p:cNvCxnSpPr>
          <p:nvPr/>
        </p:nvCxnSpPr>
        <p:spPr bwMode="auto">
          <a:xfrm>
            <a:off x="1886305" y="2312848"/>
            <a:ext cx="292678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6" name="Straight Connector 35"/>
          <p:cNvCxnSpPr>
            <a:stCxn id="12" idx="6"/>
            <a:endCxn id="21" idx="2"/>
          </p:cNvCxnSpPr>
          <p:nvPr/>
        </p:nvCxnSpPr>
        <p:spPr bwMode="auto">
          <a:xfrm>
            <a:off x="1886305" y="2960948"/>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14" idx="6"/>
            <a:endCxn id="23" idx="2"/>
          </p:cNvCxnSpPr>
          <p:nvPr/>
        </p:nvCxnSpPr>
        <p:spPr bwMode="auto">
          <a:xfrm>
            <a:off x="1893238" y="3644996"/>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17" idx="6"/>
            <a:endCxn id="26" idx="2"/>
          </p:cNvCxnSpPr>
          <p:nvPr/>
        </p:nvCxnSpPr>
        <p:spPr bwMode="auto">
          <a:xfrm>
            <a:off x="1886305" y="4282467"/>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8" name="Straight Connector 47"/>
          <p:cNvCxnSpPr>
            <a:stCxn id="16" idx="6"/>
            <a:endCxn id="25" idx="2"/>
          </p:cNvCxnSpPr>
          <p:nvPr/>
        </p:nvCxnSpPr>
        <p:spPr bwMode="auto">
          <a:xfrm>
            <a:off x="1886305" y="4930539"/>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1" name="Straight Connector 50"/>
          <p:cNvCxnSpPr>
            <a:stCxn id="22" idx="6"/>
            <a:endCxn id="18" idx="1"/>
          </p:cNvCxnSpPr>
          <p:nvPr/>
        </p:nvCxnSpPr>
        <p:spPr bwMode="auto">
          <a:xfrm>
            <a:off x="5893085" y="2312848"/>
            <a:ext cx="1069325" cy="46999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4" name="Straight Connector 53"/>
          <p:cNvCxnSpPr>
            <a:stCxn id="23" idx="7"/>
            <a:endCxn id="18" idx="3"/>
          </p:cNvCxnSpPr>
          <p:nvPr/>
        </p:nvCxnSpPr>
        <p:spPr bwMode="auto">
          <a:xfrm flipV="1">
            <a:off x="5734923" y="3139223"/>
            <a:ext cx="1227487" cy="32758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9" name="Straight Connector 58"/>
          <p:cNvCxnSpPr>
            <a:stCxn id="25" idx="7"/>
            <a:endCxn id="18" idx="3"/>
          </p:cNvCxnSpPr>
          <p:nvPr/>
        </p:nvCxnSpPr>
        <p:spPr bwMode="auto">
          <a:xfrm flipV="1">
            <a:off x="5727990" y="3139223"/>
            <a:ext cx="1234420" cy="16131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4" name="Straight Connector 63"/>
          <p:cNvCxnSpPr>
            <a:stCxn id="26" idx="6"/>
            <a:endCxn id="20" idx="2"/>
          </p:cNvCxnSpPr>
          <p:nvPr/>
        </p:nvCxnSpPr>
        <p:spPr bwMode="auto">
          <a:xfrm flipV="1">
            <a:off x="5886152" y="4277768"/>
            <a:ext cx="925477" cy="46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Straight Connector 69"/>
          <p:cNvCxnSpPr>
            <a:stCxn id="23" idx="6"/>
            <a:endCxn id="20" idx="1"/>
          </p:cNvCxnSpPr>
          <p:nvPr/>
        </p:nvCxnSpPr>
        <p:spPr bwMode="auto">
          <a:xfrm>
            <a:off x="5893085" y="3644996"/>
            <a:ext cx="1076706" cy="45458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a:stCxn id="25" idx="6"/>
            <a:endCxn id="20" idx="3"/>
          </p:cNvCxnSpPr>
          <p:nvPr/>
        </p:nvCxnSpPr>
        <p:spPr bwMode="auto">
          <a:xfrm flipV="1">
            <a:off x="5886152" y="4455959"/>
            <a:ext cx="1083639" cy="4745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6" name="Straight Connector 75"/>
          <p:cNvCxnSpPr>
            <a:stCxn id="19" idx="5"/>
          </p:cNvCxnSpPr>
          <p:nvPr/>
        </p:nvCxnSpPr>
        <p:spPr bwMode="auto">
          <a:xfrm>
            <a:off x="3765646" y="1914919"/>
            <a:ext cx="1205601" cy="867818"/>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9" name="Straight Connector 78"/>
          <p:cNvCxnSpPr>
            <a:stCxn id="13" idx="6"/>
            <a:endCxn id="21" idx="1"/>
          </p:cNvCxnSpPr>
          <p:nvPr/>
        </p:nvCxnSpPr>
        <p:spPr bwMode="auto">
          <a:xfrm>
            <a:off x="1886305" y="2312848"/>
            <a:ext cx="3078009" cy="46988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6" name="Straight Connector 85"/>
          <p:cNvCxnSpPr>
            <a:stCxn id="14" idx="6"/>
            <a:endCxn id="21" idx="3"/>
          </p:cNvCxnSpPr>
          <p:nvPr/>
        </p:nvCxnSpPr>
        <p:spPr bwMode="auto">
          <a:xfrm flipV="1">
            <a:off x="1893238" y="3139159"/>
            <a:ext cx="3071076" cy="50583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4" name="Elbow Connector 93"/>
          <p:cNvCxnSpPr>
            <a:stCxn id="18" idx="6"/>
            <a:endCxn id="16" idx="4"/>
          </p:cNvCxnSpPr>
          <p:nvPr/>
        </p:nvCxnSpPr>
        <p:spPr bwMode="auto">
          <a:xfrm flipH="1">
            <a:off x="1346305" y="2961032"/>
            <a:ext cx="6537943" cy="2221507"/>
          </a:xfrm>
          <a:prstGeom prst="bentConnector4">
            <a:avLst>
              <a:gd name="adj1" fmla="val -8159"/>
              <a:gd name="adj2" fmla="val 11029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Straight Connector 102"/>
          <p:cNvCxnSpPr>
            <a:stCxn id="13" idx="6"/>
            <a:endCxn id="23" idx="1"/>
          </p:cNvCxnSpPr>
          <p:nvPr/>
        </p:nvCxnSpPr>
        <p:spPr bwMode="auto">
          <a:xfrm>
            <a:off x="1886305" y="2312848"/>
            <a:ext cx="3084942" cy="115395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0" name="Oval 109"/>
          <p:cNvSpPr/>
          <p:nvPr/>
        </p:nvSpPr>
        <p:spPr>
          <a:xfrm>
            <a:off x="5832152" y="2906976"/>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1839238" y="2912930"/>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3" name="Straight Connector 112"/>
          <p:cNvCxnSpPr/>
          <p:nvPr/>
        </p:nvCxnSpPr>
        <p:spPr bwMode="auto">
          <a:xfrm>
            <a:off x="1987062" y="1556792"/>
            <a:ext cx="71273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7" name="Straight Connector 116"/>
          <p:cNvCxnSpPr/>
          <p:nvPr/>
        </p:nvCxnSpPr>
        <p:spPr bwMode="auto">
          <a:xfrm>
            <a:off x="3995936" y="1553562"/>
            <a:ext cx="720080" cy="333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8" name="Straight Connector 117"/>
          <p:cNvCxnSpPr/>
          <p:nvPr/>
        </p:nvCxnSpPr>
        <p:spPr bwMode="auto">
          <a:xfrm>
            <a:off x="6002995" y="1550332"/>
            <a:ext cx="657237"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9" name="Straight Connector 118"/>
          <p:cNvCxnSpPr/>
          <p:nvPr/>
        </p:nvCxnSpPr>
        <p:spPr bwMode="auto">
          <a:xfrm>
            <a:off x="6030021" y="4005064"/>
            <a:ext cx="642233" cy="10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7" name="Oval 126"/>
          <p:cNvSpPr/>
          <p:nvPr/>
        </p:nvSpPr>
        <p:spPr>
          <a:xfrm>
            <a:off x="1839231" y="3590996"/>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832732" y="2258848"/>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3869808" y="1682728"/>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5839085" y="2276816"/>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Oval 130"/>
          <p:cNvSpPr/>
          <p:nvPr/>
        </p:nvSpPr>
        <p:spPr>
          <a:xfrm>
            <a:off x="4910314" y="2080657"/>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832305" y="4228467"/>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5826252" y="4223768"/>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Oval 137"/>
          <p:cNvSpPr/>
          <p:nvPr/>
        </p:nvSpPr>
        <p:spPr>
          <a:xfrm>
            <a:off x="1833302" y="4876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a:off x="1292305" y="5128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5673990" y="4698348"/>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5839085" y="4876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5680923" y="3400540"/>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Oval 142"/>
          <p:cNvSpPr/>
          <p:nvPr/>
        </p:nvSpPr>
        <p:spPr>
          <a:xfrm>
            <a:off x="5832152" y="3580423"/>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3711646" y="1836737"/>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p:cNvSpPr/>
          <p:nvPr/>
        </p:nvSpPr>
        <p:spPr bwMode="auto">
          <a:xfrm>
            <a:off x="6169737" y="287850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1" name="Rectangle 150"/>
          <p:cNvSpPr/>
          <p:nvPr/>
        </p:nvSpPr>
        <p:spPr bwMode="auto">
          <a:xfrm>
            <a:off x="6175674" y="246811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3" name="Rectangle 152"/>
          <p:cNvSpPr/>
          <p:nvPr/>
        </p:nvSpPr>
        <p:spPr bwMode="auto">
          <a:xfrm>
            <a:off x="6184350" y="323194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4" name="Rectangle 153"/>
          <p:cNvSpPr/>
          <p:nvPr/>
        </p:nvSpPr>
        <p:spPr bwMode="auto">
          <a:xfrm>
            <a:off x="6184350" y="420273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6" name="Rectangle 155"/>
          <p:cNvSpPr/>
          <p:nvPr/>
        </p:nvSpPr>
        <p:spPr bwMode="auto">
          <a:xfrm>
            <a:off x="8244408" y="3226703"/>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8" name="Rectangle 157"/>
          <p:cNvSpPr/>
          <p:nvPr/>
        </p:nvSpPr>
        <p:spPr bwMode="auto">
          <a:xfrm>
            <a:off x="2115762" y="288719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0" name="Rectangle 159"/>
          <p:cNvSpPr/>
          <p:nvPr/>
        </p:nvSpPr>
        <p:spPr bwMode="auto">
          <a:xfrm>
            <a:off x="2115762" y="232366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1" name="Rectangle 160"/>
          <p:cNvSpPr/>
          <p:nvPr/>
        </p:nvSpPr>
        <p:spPr bwMode="auto">
          <a:xfrm>
            <a:off x="2115762" y="352896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2" name="Rectangle 161"/>
          <p:cNvSpPr/>
          <p:nvPr/>
        </p:nvSpPr>
        <p:spPr bwMode="auto">
          <a:xfrm>
            <a:off x="2115762" y="421466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4" name="Rectangle 163"/>
          <p:cNvSpPr/>
          <p:nvPr/>
        </p:nvSpPr>
        <p:spPr bwMode="auto">
          <a:xfrm>
            <a:off x="6876256" y="32564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65" name="Rectangle 164"/>
          <p:cNvSpPr/>
          <p:nvPr/>
        </p:nvSpPr>
        <p:spPr bwMode="auto">
          <a:xfrm>
            <a:off x="6876256" y="342242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66" name="Rectangle 165"/>
          <p:cNvSpPr/>
          <p:nvPr/>
        </p:nvSpPr>
        <p:spPr bwMode="auto">
          <a:xfrm>
            <a:off x="7227182" y="32564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67" name="Rectangle 166"/>
          <p:cNvSpPr/>
          <p:nvPr/>
        </p:nvSpPr>
        <p:spPr bwMode="auto">
          <a:xfrm>
            <a:off x="7227182" y="342128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4" name="Rectangle 173"/>
          <p:cNvSpPr/>
          <p:nvPr/>
        </p:nvSpPr>
        <p:spPr bwMode="auto">
          <a:xfrm>
            <a:off x="6422130" y="45091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76" name="Rectangle 175"/>
          <p:cNvSpPr/>
          <p:nvPr/>
        </p:nvSpPr>
        <p:spPr bwMode="auto">
          <a:xfrm>
            <a:off x="6422130" y="465313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77" name="Rectangle 176"/>
          <p:cNvSpPr/>
          <p:nvPr/>
        </p:nvSpPr>
        <p:spPr bwMode="auto">
          <a:xfrm>
            <a:off x="6422130" y="495999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8" name="Rectangle 177"/>
          <p:cNvSpPr/>
          <p:nvPr/>
        </p:nvSpPr>
        <p:spPr bwMode="auto">
          <a:xfrm>
            <a:off x="6422130" y="4810813"/>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OPD</a:t>
            </a:r>
          </a:p>
        </p:txBody>
      </p:sp>
      <p:sp>
        <p:nvSpPr>
          <p:cNvPr id="181" name="Rectangle 180"/>
          <p:cNvSpPr/>
          <p:nvPr/>
        </p:nvSpPr>
        <p:spPr bwMode="auto">
          <a:xfrm>
            <a:off x="2483768" y="461842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83" name="Rectangle 182"/>
          <p:cNvSpPr/>
          <p:nvPr/>
        </p:nvSpPr>
        <p:spPr bwMode="auto">
          <a:xfrm>
            <a:off x="2483768" y="476114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84" name="Rectangle 183"/>
          <p:cNvSpPr/>
          <p:nvPr/>
        </p:nvSpPr>
        <p:spPr bwMode="auto">
          <a:xfrm>
            <a:off x="2483768" y="506800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85" name="Rectangle 184"/>
          <p:cNvSpPr/>
          <p:nvPr/>
        </p:nvSpPr>
        <p:spPr bwMode="auto">
          <a:xfrm>
            <a:off x="2483768" y="4918825"/>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OPD</a:t>
            </a:r>
          </a:p>
        </p:txBody>
      </p:sp>
      <p:sp>
        <p:nvSpPr>
          <p:cNvPr id="186" name="Rectangle 185"/>
          <p:cNvSpPr/>
          <p:nvPr/>
        </p:nvSpPr>
        <p:spPr bwMode="auto">
          <a:xfrm>
            <a:off x="2483768" y="445896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87" name="Rectangle 186"/>
          <p:cNvSpPr/>
          <p:nvPr/>
        </p:nvSpPr>
        <p:spPr bwMode="auto">
          <a:xfrm>
            <a:off x="4264350" y="183673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88" name="Rectangle 187"/>
          <p:cNvSpPr/>
          <p:nvPr/>
        </p:nvSpPr>
        <p:spPr bwMode="auto">
          <a:xfrm>
            <a:off x="3802344" y="2023908"/>
            <a:ext cx="462005"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CSS</a:t>
            </a:r>
            <a:r>
              <a:rPr lang="en-GB" sz="800" dirty="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0" name="Rectangle 189"/>
          <p:cNvSpPr/>
          <p:nvPr/>
        </p:nvSpPr>
        <p:spPr bwMode="auto">
          <a:xfrm>
            <a:off x="6431438" y="389699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3" name="Oval 192"/>
          <p:cNvSpPr/>
          <p:nvPr/>
        </p:nvSpPr>
        <p:spPr>
          <a:xfrm>
            <a:off x="3333592" y="1935692"/>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4" name="Straight Connector 193"/>
          <p:cNvCxnSpPr>
            <a:stCxn id="19" idx="4"/>
            <a:endCxn id="23" idx="1"/>
          </p:cNvCxnSpPr>
          <p:nvPr/>
        </p:nvCxnSpPr>
        <p:spPr bwMode="auto">
          <a:xfrm>
            <a:off x="3383808" y="1988728"/>
            <a:ext cx="1587439" cy="1478077"/>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8" name="Rectangle 197"/>
          <p:cNvSpPr/>
          <p:nvPr/>
        </p:nvSpPr>
        <p:spPr bwMode="auto">
          <a:xfrm>
            <a:off x="3131840" y="2112659"/>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CSS</a:t>
            </a:r>
            <a:r>
              <a:rPr lang="en-GB" sz="800" dirty="0">
                <a:solidFill>
                  <a:schemeClr val="bg1"/>
                </a:solidFill>
                <a:latin typeface="Arial" panose="020B0604020202020204" pitchFamily="34" charset="0"/>
                <a:cs typeface="Arial" panose="020B0604020202020204" pitchFamily="34" charset="0"/>
              </a:rPr>
              <a:t> 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9" name="Rectangle 198"/>
          <p:cNvSpPr/>
          <p:nvPr/>
        </p:nvSpPr>
        <p:spPr bwMode="auto">
          <a:xfrm>
            <a:off x="251520" y="6309320"/>
            <a:ext cx="7952602" cy="221018"/>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a:ln>
                  <a:noFill/>
                </a:ln>
                <a:solidFill>
                  <a:srgbClr val="006699"/>
                </a:solidFill>
                <a:effectLst/>
                <a:latin typeface="Arial" panose="020B0604020202020204" pitchFamily="34" charset="0"/>
                <a:cs typeface="Arial" panose="020B0604020202020204" pitchFamily="34" charset="0"/>
              </a:rPr>
              <a:t>Note: interaction between functions within a deployment node</a:t>
            </a:r>
            <a:r>
              <a:rPr kumimoji="0" lang="en-GB" sz="1200" b="0" i="1" u="none" strike="noStrike" cap="none" normalizeH="0" dirty="0">
                <a:ln>
                  <a:noFill/>
                </a:ln>
                <a:solidFill>
                  <a:srgbClr val="006699"/>
                </a:solidFill>
                <a:effectLst/>
                <a:latin typeface="Arial" panose="020B0604020202020204" pitchFamily="34" charset="0"/>
                <a:cs typeface="Arial" panose="020B0604020202020204" pitchFamily="34" charset="0"/>
              </a:rPr>
              <a:t> are omitted for clarity – see previous slide</a:t>
            </a:r>
            <a:endParaRPr kumimoji="0" lang="en-GB" sz="1200" b="0" i="1" u="none" strike="noStrike" cap="none" normalizeH="0" baseline="0" dirty="0">
              <a:ln>
                <a:noFill/>
              </a:ln>
              <a:solidFill>
                <a:srgbClr val="006699"/>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28754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MOIMS Deployment (Example</a:t>
            </a:r>
            <a:r>
              <a:rPr lang="en-GB" dirty="0" smtClean="0"/>
              <a:t>) [OLD]</a:t>
            </a:r>
            <a:endParaRPr lang="en-GB" dirty="0"/>
          </a:p>
        </p:txBody>
      </p:sp>
      <p:sp>
        <p:nvSpPr>
          <p:cNvPr id="3" name="Footer Placeholder 2"/>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4" name="Date Placeholder 3"/>
          <p:cNvSpPr>
            <a:spLocks noGrp="1"/>
          </p:cNvSpPr>
          <p:nvPr>
            <p:ph type="dt" sz="half" idx="2"/>
          </p:nvPr>
        </p:nvSpPr>
        <p:spPr/>
        <p:txBody>
          <a:bodyPr/>
          <a:lstStyle/>
          <a:p>
            <a:fld id="{1790F34E-7AA1-405C-B3DE-2ACD99543243}" type="datetime1">
              <a:rPr lang="en-GB" smtClean="0"/>
              <a:t>30/08/2017</a:t>
            </a:fld>
            <a:endParaRPr lang="en-GB" dirty="0"/>
          </a:p>
        </p:txBody>
      </p:sp>
      <p:sp>
        <p:nvSpPr>
          <p:cNvPr id="5" name="Cube 4"/>
          <p:cNvSpPr/>
          <p:nvPr/>
        </p:nvSpPr>
        <p:spPr bwMode="auto">
          <a:xfrm>
            <a:off x="683568" y="980728"/>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Spacecraft</a:t>
            </a:r>
          </a:p>
        </p:txBody>
      </p:sp>
      <p:sp>
        <p:nvSpPr>
          <p:cNvPr id="8" name="Cube 7"/>
          <p:cNvSpPr/>
          <p:nvPr/>
        </p:nvSpPr>
        <p:spPr bwMode="auto">
          <a:xfrm>
            <a:off x="2699792" y="980728"/>
            <a:ext cx="1512168" cy="4338104"/>
          </a:xfrm>
          <a:prstGeom prst="cube">
            <a:avLst>
              <a:gd name="adj" fmla="val 14418"/>
            </a:avLst>
          </a:prstGeom>
          <a:solidFill>
            <a:srgbClr val="00C0B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Ground Station</a:t>
            </a:r>
          </a:p>
        </p:txBody>
      </p:sp>
      <p:sp>
        <p:nvSpPr>
          <p:cNvPr id="9" name="Cube 8"/>
          <p:cNvSpPr/>
          <p:nvPr/>
        </p:nvSpPr>
        <p:spPr bwMode="auto">
          <a:xfrm>
            <a:off x="4716016" y="980728"/>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Mission Control</a:t>
            </a:r>
          </a:p>
        </p:txBody>
      </p:sp>
      <p:sp>
        <p:nvSpPr>
          <p:cNvPr id="10" name="Cube 9"/>
          <p:cNvSpPr/>
          <p:nvPr/>
        </p:nvSpPr>
        <p:spPr bwMode="auto">
          <a:xfrm>
            <a:off x="6660232" y="980728"/>
            <a:ext cx="1512168" cy="2367890"/>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User Node</a:t>
            </a:r>
          </a:p>
        </p:txBody>
      </p:sp>
      <p:sp>
        <p:nvSpPr>
          <p:cNvPr id="11" name="Cube 10"/>
          <p:cNvSpPr/>
          <p:nvPr/>
        </p:nvSpPr>
        <p:spPr bwMode="auto">
          <a:xfrm>
            <a:off x="6660232" y="3465005"/>
            <a:ext cx="1512168" cy="1843926"/>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S/C Manufacturer</a:t>
            </a:r>
          </a:p>
        </p:txBody>
      </p:sp>
      <p:sp>
        <p:nvSpPr>
          <p:cNvPr id="12" name="Oval 8"/>
          <p:cNvSpPr>
            <a:spLocks noChangeArrowheads="1"/>
          </p:cNvSpPr>
          <p:nvPr/>
        </p:nvSpPr>
        <p:spPr bwMode="auto">
          <a:xfrm>
            <a:off x="806305" y="2708920"/>
            <a:ext cx="1080000" cy="504056"/>
          </a:xfrm>
          <a:prstGeom prst="ellipse">
            <a:avLst/>
          </a:prstGeom>
          <a:solidFill>
            <a:srgbClr val="CADCF2"/>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13" name="Oval 8"/>
          <p:cNvSpPr>
            <a:spLocks noChangeArrowheads="1"/>
          </p:cNvSpPr>
          <p:nvPr/>
        </p:nvSpPr>
        <p:spPr bwMode="auto">
          <a:xfrm>
            <a:off x="806305" y="2060848"/>
            <a:ext cx="1080000" cy="504000"/>
          </a:xfrm>
          <a:prstGeom prst="ellipse">
            <a:avLst/>
          </a:prstGeom>
          <a:solidFill>
            <a:srgbClr val="FFD1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4" name="Oval 13"/>
          <p:cNvSpPr>
            <a:spLocks noChangeArrowheads="1"/>
          </p:cNvSpPr>
          <p:nvPr/>
        </p:nvSpPr>
        <p:spPr bwMode="auto">
          <a:xfrm>
            <a:off x="813238" y="3392996"/>
            <a:ext cx="1080000" cy="504000"/>
          </a:xfrm>
          <a:prstGeom prst="ellipse">
            <a:avLst/>
          </a:prstGeom>
          <a:solidFill>
            <a:srgbClr val="FFC1C2"/>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Mission Control</a:t>
            </a:r>
          </a:p>
        </p:txBody>
      </p:sp>
      <p:sp>
        <p:nvSpPr>
          <p:cNvPr id="16" name="Oval 15"/>
          <p:cNvSpPr>
            <a:spLocks noChangeArrowheads="1"/>
          </p:cNvSpPr>
          <p:nvPr/>
        </p:nvSpPr>
        <p:spPr bwMode="auto">
          <a:xfrm>
            <a:off x="806305" y="4678539"/>
            <a:ext cx="1080000" cy="504000"/>
          </a:xfrm>
          <a:prstGeom prst="ellipse">
            <a:avLst/>
          </a:prstGeom>
          <a:solidFill>
            <a:srgbClr val="C5FFD8"/>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On-board</a:t>
            </a:r>
            <a:b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Data Storage</a:t>
            </a:r>
          </a:p>
        </p:txBody>
      </p:sp>
      <p:sp>
        <p:nvSpPr>
          <p:cNvPr id="17" name="Oval 16"/>
          <p:cNvSpPr>
            <a:spLocks noChangeArrowheads="1"/>
          </p:cNvSpPr>
          <p:nvPr/>
        </p:nvSpPr>
        <p:spPr bwMode="auto">
          <a:xfrm>
            <a:off x="806305" y="4030467"/>
            <a:ext cx="1080000" cy="504000"/>
          </a:xfrm>
          <a:prstGeom prst="ellipse">
            <a:avLst/>
          </a:prstGeom>
          <a:solidFill>
            <a:srgbClr val="FFDE75"/>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Configuration</a:t>
            </a:r>
          </a:p>
        </p:txBody>
      </p:sp>
      <p:sp>
        <p:nvSpPr>
          <p:cNvPr id="18" name="Oval 17"/>
          <p:cNvSpPr>
            <a:spLocks noChangeArrowheads="1"/>
          </p:cNvSpPr>
          <p:nvPr/>
        </p:nvSpPr>
        <p:spPr bwMode="auto">
          <a:xfrm>
            <a:off x="6804248" y="2709032"/>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9" name="Oval 18"/>
          <p:cNvSpPr>
            <a:spLocks noChangeArrowheads="1"/>
          </p:cNvSpPr>
          <p:nvPr/>
        </p:nvSpPr>
        <p:spPr bwMode="auto">
          <a:xfrm>
            <a:off x="2843808" y="1484728"/>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0" name="Oval 19"/>
          <p:cNvSpPr>
            <a:spLocks noChangeArrowheads="1"/>
          </p:cNvSpPr>
          <p:nvPr/>
        </p:nvSpPr>
        <p:spPr bwMode="auto">
          <a:xfrm>
            <a:off x="6811629" y="4025768"/>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000" b="0" dirty="0" err="1">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a:t>
            </a:r>
          </a:p>
        </p:txBody>
      </p:sp>
      <p:sp>
        <p:nvSpPr>
          <p:cNvPr id="21" name="Oval 8"/>
          <p:cNvSpPr>
            <a:spLocks noChangeArrowheads="1"/>
          </p:cNvSpPr>
          <p:nvPr/>
        </p:nvSpPr>
        <p:spPr bwMode="auto">
          <a:xfrm>
            <a:off x="4806152" y="2708920"/>
            <a:ext cx="1080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22" name="Oval 8"/>
          <p:cNvSpPr>
            <a:spLocks noChangeArrowheads="1"/>
          </p:cNvSpPr>
          <p:nvPr/>
        </p:nvSpPr>
        <p:spPr bwMode="auto">
          <a:xfrm>
            <a:off x="4813085" y="2060848"/>
            <a:ext cx="1080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23" name="Oval 22"/>
          <p:cNvSpPr>
            <a:spLocks noChangeArrowheads="1"/>
          </p:cNvSpPr>
          <p:nvPr/>
        </p:nvSpPr>
        <p:spPr bwMode="auto">
          <a:xfrm>
            <a:off x="4813085" y="3392996"/>
            <a:ext cx="1080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25" name="Oval 24"/>
          <p:cNvSpPr>
            <a:spLocks noChangeArrowheads="1"/>
          </p:cNvSpPr>
          <p:nvPr/>
        </p:nvSpPr>
        <p:spPr bwMode="auto">
          <a:xfrm>
            <a:off x="4806152" y="4678539"/>
            <a:ext cx="1080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Data Storage &amp; Archiving</a:t>
            </a:r>
          </a:p>
        </p:txBody>
      </p:sp>
      <p:sp>
        <p:nvSpPr>
          <p:cNvPr id="26" name="Oval 25"/>
          <p:cNvSpPr>
            <a:spLocks noChangeArrowheads="1"/>
          </p:cNvSpPr>
          <p:nvPr/>
        </p:nvSpPr>
        <p:spPr bwMode="auto">
          <a:xfrm>
            <a:off x="4806152" y="4030467"/>
            <a:ext cx="1080000" cy="504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Operations</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cxnSp>
        <p:nvCxnSpPr>
          <p:cNvPr id="27" name="Straight Connector 26"/>
          <p:cNvCxnSpPr>
            <a:stCxn id="21" idx="6"/>
            <a:endCxn id="18" idx="2"/>
          </p:cNvCxnSpPr>
          <p:nvPr/>
        </p:nvCxnSpPr>
        <p:spPr bwMode="auto">
          <a:xfrm>
            <a:off x="5886152" y="2960948"/>
            <a:ext cx="918096" cy="8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0" name="Straight Connector 29"/>
          <p:cNvCxnSpPr>
            <a:stCxn id="19" idx="6"/>
            <a:endCxn id="22" idx="1"/>
          </p:cNvCxnSpPr>
          <p:nvPr/>
        </p:nvCxnSpPr>
        <p:spPr bwMode="auto">
          <a:xfrm>
            <a:off x="3923808" y="1736728"/>
            <a:ext cx="1047439" cy="39792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a:stCxn id="13" idx="6"/>
            <a:endCxn id="22" idx="2"/>
          </p:cNvCxnSpPr>
          <p:nvPr/>
        </p:nvCxnSpPr>
        <p:spPr bwMode="auto">
          <a:xfrm>
            <a:off x="1886305" y="2312848"/>
            <a:ext cx="292678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6" name="Straight Connector 35"/>
          <p:cNvCxnSpPr>
            <a:stCxn id="12" idx="6"/>
            <a:endCxn id="21" idx="2"/>
          </p:cNvCxnSpPr>
          <p:nvPr/>
        </p:nvCxnSpPr>
        <p:spPr bwMode="auto">
          <a:xfrm>
            <a:off x="1886305" y="2960948"/>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14" idx="6"/>
            <a:endCxn id="23" idx="2"/>
          </p:cNvCxnSpPr>
          <p:nvPr/>
        </p:nvCxnSpPr>
        <p:spPr bwMode="auto">
          <a:xfrm>
            <a:off x="1893238" y="3644996"/>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17" idx="6"/>
            <a:endCxn id="26" idx="2"/>
          </p:cNvCxnSpPr>
          <p:nvPr/>
        </p:nvCxnSpPr>
        <p:spPr bwMode="auto">
          <a:xfrm>
            <a:off x="1886305" y="4282467"/>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8" name="Straight Connector 47"/>
          <p:cNvCxnSpPr>
            <a:stCxn id="16" idx="6"/>
            <a:endCxn id="25" idx="2"/>
          </p:cNvCxnSpPr>
          <p:nvPr/>
        </p:nvCxnSpPr>
        <p:spPr bwMode="auto">
          <a:xfrm>
            <a:off x="1886305" y="4930539"/>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1" name="Straight Connector 50"/>
          <p:cNvCxnSpPr>
            <a:stCxn id="22" idx="6"/>
            <a:endCxn id="18" idx="1"/>
          </p:cNvCxnSpPr>
          <p:nvPr/>
        </p:nvCxnSpPr>
        <p:spPr bwMode="auto">
          <a:xfrm>
            <a:off x="5893085" y="2312848"/>
            <a:ext cx="1069325" cy="46999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4" name="Straight Connector 53"/>
          <p:cNvCxnSpPr>
            <a:stCxn id="23" idx="7"/>
            <a:endCxn id="18" idx="3"/>
          </p:cNvCxnSpPr>
          <p:nvPr/>
        </p:nvCxnSpPr>
        <p:spPr bwMode="auto">
          <a:xfrm flipV="1">
            <a:off x="5734923" y="3139223"/>
            <a:ext cx="1227487" cy="32758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9" name="Straight Connector 58"/>
          <p:cNvCxnSpPr>
            <a:stCxn id="25" idx="7"/>
            <a:endCxn id="18" idx="3"/>
          </p:cNvCxnSpPr>
          <p:nvPr/>
        </p:nvCxnSpPr>
        <p:spPr bwMode="auto">
          <a:xfrm flipV="1">
            <a:off x="5727990" y="3139223"/>
            <a:ext cx="1234420" cy="16131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4" name="Straight Connector 63"/>
          <p:cNvCxnSpPr>
            <a:stCxn id="26" idx="6"/>
            <a:endCxn id="20" idx="2"/>
          </p:cNvCxnSpPr>
          <p:nvPr/>
        </p:nvCxnSpPr>
        <p:spPr bwMode="auto">
          <a:xfrm flipV="1">
            <a:off x="5886152" y="4277768"/>
            <a:ext cx="925477" cy="46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Straight Connector 69"/>
          <p:cNvCxnSpPr>
            <a:stCxn id="23" idx="6"/>
            <a:endCxn id="20" idx="1"/>
          </p:cNvCxnSpPr>
          <p:nvPr/>
        </p:nvCxnSpPr>
        <p:spPr bwMode="auto">
          <a:xfrm>
            <a:off x="5893085" y="3644996"/>
            <a:ext cx="1076706" cy="45458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a:stCxn id="25" idx="6"/>
            <a:endCxn id="20" idx="3"/>
          </p:cNvCxnSpPr>
          <p:nvPr/>
        </p:nvCxnSpPr>
        <p:spPr bwMode="auto">
          <a:xfrm flipV="1">
            <a:off x="5886152" y="4455959"/>
            <a:ext cx="1083639" cy="4745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6" name="Straight Connector 75"/>
          <p:cNvCxnSpPr>
            <a:stCxn id="19" idx="5"/>
          </p:cNvCxnSpPr>
          <p:nvPr/>
        </p:nvCxnSpPr>
        <p:spPr bwMode="auto">
          <a:xfrm>
            <a:off x="3765646" y="1914919"/>
            <a:ext cx="1205601" cy="867818"/>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9" name="Straight Connector 78"/>
          <p:cNvCxnSpPr>
            <a:stCxn id="13" idx="6"/>
            <a:endCxn id="21" idx="1"/>
          </p:cNvCxnSpPr>
          <p:nvPr/>
        </p:nvCxnSpPr>
        <p:spPr bwMode="auto">
          <a:xfrm>
            <a:off x="1886305" y="2312848"/>
            <a:ext cx="3078009" cy="46988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6" name="Straight Connector 85"/>
          <p:cNvCxnSpPr>
            <a:stCxn id="14" idx="6"/>
            <a:endCxn id="21" idx="3"/>
          </p:cNvCxnSpPr>
          <p:nvPr/>
        </p:nvCxnSpPr>
        <p:spPr bwMode="auto">
          <a:xfrm flipV="1">
            <a:off x="1893238" y="3139159"/>
            <a:ext cx="3071076" cy="50583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4" name="Elbow Connector 93"/>
          <p:cNvCxnSpPr>
            <a:stCxn id="18" idx="6"/>
            <a:endCxn id="16" idx="4"/>
          </p:cNvCxnSpPr>
          <p:nvPr/>
        </p:nvCxnSpPr>
        <p:spPr bwMode="auto">
          <a:xfrm flipH="1">
            <a:off x="1346305" y="2961032"/>
            <a:ext cx="6537943" cy="2221507"/>
          </a:xfrm>
          <a:prstGeom prst="bentConnector4">
            <a:avLst>
              <a:gd name="adj1" fmla="val -8159"/>
              <a:gd name="adj2" fmla="val 11029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Straight Connector 102"/>
          <p:cNvCxnSpPr>
            <a:stCxn id="13" idx="6"/>
            <a:endCxn id="23" idx="1"/>
          </p:cNvCxnSpPr>
          <p:nvPr/>
        </p:nvCxnSpPr>
        <p:spPr bwMode="auto">
          <a:xfrm>
            <a:off x="1886305" y="2312848"/>
            <a:ext cx="3084942" cy="115395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0" name="Oval 109"/>
          <p:cNvSpPr/>
          <p:nvPr/>
        </p:nvSpPr>
        <p:spPr>
          <a:xfrm>
            <a:off x="5832152" y="2906976"/>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1839238" y="2912930"/>
            <a:ext cx="108000" cy="108000"/>
          </a:xfrm>
          <a:prstGeom prst="ellipse">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3" name="Straight Connector 112"/>
          <p:cNvCxnSpPr/>
          <p:nvPr/>
        </p:nvCxnSpPr>
        <p:spPr bwMode="auto">
          <a:xfrm>
            <a:off x="1987062" y="1556792"/>
            <a:ext cx="71273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7" name="Straight Connector 116"/>
          <p:cNvCxnSpPr/>
          <p:nvPr/>
        </p:nvCxnSpPr>
        <p:spPr bwMode="auto">
          <a:xfrm>
            <a:off x="3995936" y="1553562"/>
            <a:ext cx="720080" cy="333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8" name="Straight Connector 117"/>
          <p:cNvCxnSpPr/>
          <p:nvPr/>
        </p:nvCxnSpPr>
        <p:spPr bwMode="auto">
          <a:xfrm>
            <a:off x="6002995" y="1550332"/>
            <a:ext cx="657237"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9" name="Straight Connector 118"/>
          <p:cNvCxnSpPr/>
          <p:nvPr/>
        </p:nvCxnSpPr>
        <p:spPr bwMode="auto">
          <a:xfrm>
            <a:off x="6030021" y="4005064"/>
            <a:ext cx="642233" cy="10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7" name="Oval 126"/>
          <p:cNvSpPr/>
          <p:nvPr/>
        </p:nvSpPr>
        <p:spPr>
          <a:xfrm>
            <a:off x="1839231" y="3590996"/>
            <a:ext cx="108000" cy="108000"/>
          </a:xfrm>
          <a:prstGeom prst="ellipse">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832732" y="2258848"/>
            <a:ext cx="108000" cy="108000"/>
          </a:xfrm>
          <a:prstGeom prst="ellipse">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3869808" y="1682728"/>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5839085" y="2276816"/>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Oval 130"/>
          <p:cNvSpPr/>
          <p:nvPr/>
        </p:nvSpPr>
        <p:spPr>
          <a:xfrm>
            <a:off x="4910314" y="2080657"/>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832305" y="4228467"/>
            <a:ext cx="108000" cy="108000"/>
          </a:xfrm>
          <a:prstGeom prst="ellipse">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5826252" y="4223768"/>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Oval 137"/>
          <p:cNvSpPr/>
          <p:nvPr/>
        </p:nvSpPr>
        <p:spPr>
          <a:xfrm>
            <a:off x="1833302" y="4876539"/>
            <a:ext cx="108000" cy="108000"/>
          </a:xfrm>
          <a:prstGeom prst="ellipse">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a:off x="1292305" y="5128539"/>
            <a:ext cx="108000" cy="108000"/>
          </a:xfrm>
          <a:prstGeom prst="ellipse">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5673990" y="4698348"/>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5839085" y="4876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5680923" y="3400540"/>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Oval 142"/>
          <p:cNvSpPr/>
          <p:nvPr/>
        </p:nvSpPr>
        <p:spPr>
          <a:xfrm>
            <a:off x="5832152" y="3580423"/>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3711646" y="1836737"/>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p:cNvSpPr/>
          <p:nvPr/>
        </p:nvSpPr>
        <p:spPr bwMode="auto">
          <a:xfrm>
            <a:off x="6169737" y="287850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1" name="Rectangle 150"/>
          <p:cNvSpPr/>
          <p:nvPr/>
        </p:nvSpPr>
        <p:spPr bwMode="auto">
          <a:xfrm>
            <a:off x="6175674" y="246811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3" name="Rectangle 152"/>
          <p:cNvSpPr/>
          <p:nvPr/>
        </p:nvSpPr>
        <p:spPr bwMode="auto">
          <a:xfrm>
            <a:off x="6184350" y="323194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4" name="Rectangle 153"/>
          <p:cNvSpPr/>
          <p:nvPr/>
        </p:nvSpPr>
        <p:spPr bwMode="auto">
          <a:xfrm>
            <a:off x="6184350" y="420273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4" name="Rectangle 163"/>
          <p:cNvSpPr/>
          <p:nvPr/>
        </p:nvSpPr>
        <p:spPr bwMode="auto">
          <a:xfrm>
            <a:off x="6876256" y="32564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65" name="Rectangle 164"/>
          <p:cNvSpPr/>
          <p:nvPr/>
        </p:nvSpPr>
        <p:spPr bwMode="auto">
          <a:xfrm>
            <a:off x="6876256" y="342242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66" name="Rectangle 165"/>
          <p:cNvSpPr/>
          <p:nvPr/>
        </p:nvSpPr>
        <p:spPr bwMode="auto">
          <a:xfrm>
            <a:off x="7227182" y="32564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67" name="Rectangle 166"/>
          <p:cNvSpPr/>
          <p:nvPr/>
        </p:nvSpPr>
        <p:spPr bwMode="auto">
          <a:xfrm>
            <a:off x="7227182" y="342128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4" name="Rectangle 173"/>
          <p:cNvSpPr/>
          <p:nvPr/>
        </p:nvSpPr>
        <p:spPr bwMode="auto">
          <a:xfrm>
            <a:off x="6422130" y="45091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76" name="Rectangle 175"/>
          <p:cNvSpPr/>
          <p:nvPr/>
        </p:nvSpPr>
        <p:spPr bwMode="auto">
          <a:xfrm>
            <a:off x="6422130" y="465313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77" name="Rectangle 176"/>
          <p:cNvSpPr/>
          <p:nvPr/>
        </p:nvSpPr>
        <p:spPr bwMode="auto">
          <a:xfrm>
            <a:off x="6422130" y="495999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8" name="Rectangle 177"/>
          <p:cNvSpPr/>
          <p:nvPr/>
        </p:nvSpPr>
        <p:spPr bwMode="auto">
          <a:xfrm>
            <a:off x="6422130" y="4810813"/>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OPD</a:t>
            </a:r>
          </a:p>
        </p:txBody>
      </p:sp>
      <p:sp>
        <p:nvSpPr>
          <p:cNvPr id="187" name="Rectangle 186"/>
          <p:cNvSpPr/>
          <p:nvPr/>
        </p:nvSpPr>
        <p:spPr bwMode="auto">
          <a:xfrm>
            <a:off x="4264350" y="183673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88" name="Rectangle 187"/>
          <p:cNvSpPr/>
          <p:nvPr/>
        </p:nvSpPr>
        <p:spPr bwMode="auto">
          <a:xfrm>
            <a:off x="3802344" y="2023908"/>
            <a:ext cx="462005"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CSS</a:t>
            </a:r>
            <a:r>
              <a:rPr lang="en-GB" sz="800" dirty="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0" name="Rectangle 189"/>
          <p:cNvSpPr/>
          <p:nvPr/>
        </p:nvSpPr>
        <p:spPr bwMode="auto">
          <a:xfrm>
            <a:off x="6431438" y="389699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3" name="Oval 192"/>
          <p:cNvSpPr/>
          <p:nvPr/>
        </p:nvSpPr>
        <p:spPr>
          <a:xfrm>
            <a:off x="3333592" y="1935692"/>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4" name="Straight Connector 193"/>
          <p:cNvCxnSpPr>
            <a:stCxn id="19" idx="4"/>
            <a:endCxn id="23" idx="1"/>
          </p:cNvCxnSpPr>
          <p:nvPr/>
        </p:nvCxnSpPr>
        <p:spPr bwMode="auto">
          <a:xfrm>
            <a:off x="3383808" y="1988728"/>
            <a:ext cx="1587439" cy="1478077"/>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8" name="Rectangle 197"/>
          <p:cNvSpPr/>
          <p:nvPr/>
        </p:nvSpPr>
        <p:spPr bwMode="auto">
          <a:xfrm>
            <a:off x="3125683" y="2112659"/>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CSS</a:t>
            </a:r>
            <a:r>
              <a:rPr lang="en-GB" sz="800" dirty="0">
                <a:solidFill>
                  <a:schemeClr val="bg1"/>
                </a:solidFill>
                <a:latin typeface="Arial" panose="020B0604020202020204" pitchFamily="34" charset="0"/>
                <a:cs typeface="Arial" panose="020B0604020202020204" pitchFamily="34" charset="0"/>
              </a:rPr>
              <a:t> 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9" name="Rectangle 198"/>
          <p:cNvSpPr/>
          <p:nvPr/>
        </p:nvSpPr>
        <p:spPr bwMode="auto">
          <a:xfrm>
            <a:off x="251520" y="6309320"/>
            <a:ext cx="7952602" cy="221018"/>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a:ln>
                  <a:noFill/>
                </a:ln>
                <a:solidFill>
                  <a:srgbClr val="006699"/>
                </a:solidFill>
                <a:effectLst/>
                <a:latin typeface="Arial" panose="020B0604020202020204" pitchFamily="34" charset="0"/>
                <a:cs typeface="Arial" panose="020B0604020202020204" pitchFamily="34" charset="0"/>
              </a:rPr>
              <a:t>Note: interaction between functions within a deployment node</a:t>
            </a:r>
            <a:r>
              <a:rPr kumimoji="0" lang="en-GB" sz="1200" b="0" i="1" u="none" strike="noStrike" cap="none" normalizeH="0" dirty="0">
                <a:ln>
                  <a:noFill/>
                </a:ln>
                <a:solidFill>
                  <a:srgbClr val="006699"/>
                </a:solidFill>
                <a:effectLst/>
                <a:latin typeface="Arial" panose="020B0604020202020204" pitchFamily="34" charset="0"/>
                <a:cs typeface="Arial" panose="020B0604020202020204" pitchFamily="34" charset="0"/>
              </a:rPr>
              <a:t> are omitted for clarity – see previous slide</a:t>
            </a:r>
            <a:endParaRPr kumimoji="0" lang="en-GB" sz="1200" b="0" i="1" u="none" strike="noStrike" cap="none" normalizeH="0" baseline="0" dirty="0">
              <a:ln>
                <a:noFill/>
              </a:ln>
              <a:solidFill>
                <a:srgbClr val="006699"/>
              </a:solidFill>
              <a:effectLst/>
              <a:latin typeface="Arial" panose="020B0604020202020204" pitchFamily="34" charset="0"/>
              <a:cs typeface="Arial" panose="020B0604020202020204" pitchFamily="34" charset="0"/>
            </a:endParaRPr>
          </a:p>
        </p:txBody>
      </p:sp>
      <p:sp>
        <p:nvSpPr>
          <p:cNvPr id="90" name="Rectangle 89"/>
          <p:cNvSpPr/>
          <p:nvPr/>
        </p:nvSpPr>
        <p:spPr bwMode="auto">
          <a:xfrm>
            <a:off x="2113824" y="2338377"/>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Bespoke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1" name="Rectangle 90"/>
          <p:cNvSpPr/>
          <p:nvPr/>
        </p:nvSpPr>
        <p:spPr bwMode="auto">
          <a:xfrm>
            <a:off x="2119256" y="2876161"/>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Bespoke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2" name="Rectangle 91"/>
          <p:cNvSpPr/>
          <p:nvPr/>
        </p:nvSpPr>
        <p:spPr bwMode="auto">
          <a:xfrm>
            <a:off x="2108182" y="3523301"/>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Bespoke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3" name="Rectangle 92"/>
          <p:cNvSpPr/>
          <p:nvPr/>
        </p:nvSpPr>
        <p:spPr bwMode="auto">
          <a:xfrm>
            <a:off x="2108182" y="4203574"/>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Bespoke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5" name="Rectangle 94"/>
          <p:cNvSpPr/>
          <p:nvPr/>
        </p:nvSpPr>
        <p:spPr bwMode="auto">
          <a:xfrm>
            <a:off x="2131141" y="4849043"/>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Bespoke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6" name="Rectangle 95"/>
          <p:cNvSpPr/>
          <p:nvPr/>
        </p:nvSpPr>
        <p:spPr bwMode="auto">
          <a:xfrm>
            <a:off x="2122609" y="5305719"/>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Bespoke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3214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SCCS Context </a:t>
            </a:r>
            <a:endParaRPr lang="en-GB" dirty="0"/>
          </a:p>
        </p:txBody>
      </p:sp>
      <p:sp>
        <p:nvSpPr>
          <p:cNvPr id="12" name="Content Placeholder 11"/>
          <p:cNvSpPr>
            <a:spLocks noGrp="1"/>
          </p:cNvSpPr>
          <p:nvPr>
            <p:ph idx="1"/>
          </p:nvPr>
        </p:nvSpPr>
        <p:spPr>
          <a:xfrm>
            <a:off x="179388" y="2996952"/>
            <a:ext cx="8856662" cy="3240336"/>
          </a:xfrm>
        </p:spPr>
        <p:txBody>
          <a:bodyPr/>
          <a:lstStyle/>
          <a:p>
            <a:r>
              <a:rPr lang="en-GB" dirty="0" smtClean="0"/>
              <a:t>Space Communications Cross Support (SCCS) Architecture</a:t>
            </a:r>
          </a:p>
          <a:p>
            <a:r>
              <a:rPr lang="en-GB" dirty="0" smtClean="0"/>
              <a:t>Describes Communications Architecture for two primary cases:</a:t>
            </a:r>
          </a:p>
          <a:p>
            <a:pPr lvl="1"/>
            <a:r>
              <a:rPr lang="en-GB" dirty="0"/>
              <a:t>ABA: </a:t>
            </a:r>
            <a:r>
              <a:rPr lang="en-GB" dirty="0" smtClean="0"/>
              <a:t>a </a:t>
            </a:r>
            <a:r>
              <a:rPr lang="en-GB" dirty="0"/>
              <a:t>‘single-hop’ space communications configuration that involves only a single </a:t>
            </a:r>
            <a:r>
              <a:rPr lang="en-GB" dirty="0" smtClean="0"/>
              <a:t>direct to/from </a:t>
            </a:r>
            <a:r>
              <a:rPr lang="en-GB" dirty="0"/>
              <a:t>Earth space link. Term derives from the notion of an Agency ‘A’ using the </a:t>
            </a:r>
            <a:r>
              <a:rPr lang="en-GB" dirty="0" smtClean="0"/>
              <a:t>ground station </a:t>
            </a:r>
            <a:r>
              <a:rPr lang="en-GB" dirty="0"/>
              <a:t>of an Agency ‘B’ to communicate between its MOC and its spacecraft, hence ABA</a:t>
            </a:r>
            <a:r>
              <a:rPr lang="en-GB" dirty="0" smtClean="0"/>
              <a:t>.</a:t>
            </a:r>
          </a:p>
          <a:p>
            <a:pPr lvl="1"/>
            <a:r>
              <a:rPr lang="en-GB" dirty="0"/>
              <a:t>SSI: A loose confederation of independent </a:t>
            </a:r>
            <a:r>
              <a:rPr lang="en-GB" dirty="0" smtClean="0"/>
              <a:t>space communications </a:t>
            </a:r>
            <a:r>
              <a:rPr lang="en-GB" dirty="0"/>
              <a:t>networks that all share a single Network-Layer protocol that allows them </a:t>
            </a:r>
            <a:r>
              <a:rPr lang="en-GB" dirty="0" smtClean="0"/>
              <a:t>to interoperate </a:t>
            </a:r>
            <a:r>
              <a:rPr lang="en-GB" dirty="0"/>
              <a:t>and exchange Network-Layer PDUs, each often owned and administered by </a:t>
            </a:r>
            <a:r>
              <a:rPr lang="en-GB" dirty="0" smtClean="0"/>
              <a:t>a different </a:t>
            </a:r>
            <a:r>
              <a:rPr lang="en-GB" dirty="0"/>
              <a:t>space agency.</a:t>
            </a:r>
          </a:p>
        </p:txBody>
      </p:sp>
      <p:sp>
        <p:nvSpPr>
          <p:cNvPr id="3" name="Footer Placeholder 2"/>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4" name="Date Placeholder 3"/>
          <p:cNvSpPr>
            <a:spLocks noGrp="1"/>
          </p:cNvSpPr>
          <p:nvPr>
            <p:ph type="dt" sz="half" idx="2"/>
          </p:nvPr>
        </p:nvSpPr>
        <p:spPr/>
        <p:txBody>
          <a:bodyPr/>
          <a:lstStyle/>
          <a:p>
            <a:fld id="{D2460D52-66B2-48C7-A6F8-86C1DBF929CD}" type="datetime1">
              <a:rPr lang="en-GB" smtClean="0"/>
              <a:t>30/08/2017</a:t>
            </a:fld>
            <a:endParaRPr lang="en-GB" dirty="0"/>
          </a:p>
        </p:txBody>
      </p:sp>
      <p:sp>
        <p:nvSpPr>
          <p:cNvPr id="5" name="Line 8"/>
          <p:cNvSpPr>
            <a:spLocks noChangeAspect="1" noChangeShapeType="1"/>
          </p:cNvSpPr>
          <p:nvPr/>
        </p:nvSpPr>
        <p:spPr bwMode="auto">
          <a:xfrm>
            <a:off x="2992438" y="1924097"/>
            <a:ext cx="3028950" cy="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6" name="Cloud"/>
          <p:cNvSpPr>
            <a:spLocks noChangeAspect="1" noEditPoints="1" noChangeArrowheads="1"/>
          </p:cNvSpPr>
          <p:nvPr/>
        </p:nvSpPr>
        <p:spPr bwMode="auto">
          <a:xfrm>
            <a:off x="3690938" y="1268760"/>
            <a:ext cx="1633537" cy="1316038"/>
          </a:xfrm>
          <a:custGeom>
            <a:avLst/>
            <a:gdLst>
              <a:gd name="T0" fmla="*/ 5067 w 21600"/>
              <a:gd name="T1" fmla="*/ 658019 h 21600"/>
              <a:gd name="T2" fmla="*/ 816769 w 21600"/>
              <a:gd name="T3" fmla="*/ 1314637 h 21600"/>
              <a:gd name="T4" fmla="*/ 1632176 w 21600"/>
              <a:gd name="T5" fmla="*/ 658019 h 21600"/>
              <a:gd name="T6" fmla="*/ 816769 w 21600"/>
              <a:gd name="T7" fmla="*/ 7524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12E343"/>
          </a:solidFill>
          <a:ln w="9525">
            <a:solidFill>
              <a:srgbClr val="000000"/>
            </a:solidFill>
            <a:miter lim="800000"/>
            <a:headEnd/>
            <a:tailEnd/>
          </a:ln>
          <a:effectLst>
            <a:outerShdw blurRad="63500" dist="107763" dir="2700000" algn="ctr" rotWithShape="0">
              <a:srgbClr val="000000">
                <a:alpha val="74997"/>
              </a:srgbClr>
            </a:outerShdw>
          </a:effectLst>
        </p:spPr>
        <p:txBody>
          <a:bodyPr/>
          <a:lstStyle/>
          <a:p>
            <a:pPr defTabSz="457200" fontAlgn="base">
              <a:spcBef>
                <a:spcPct val="0"/>
              </a:spcBef>
              <a:spcAft>
                <a:spcPct val="0"/>
              </a:spcAft>
              <a:defRPr/>
            </a:pPr>
            <a:endParaRPr kumimoji="1" lang="en-US" dirty="0">
              <a:solidFill>
                <a:srgbClr val="000000"/>
              </a:solidFill>
              <a:ea typeface="ＭＳ Ｐゴシック" pitchFamily="34" charset="-128"/>
              <a:cs typeface="Arial" pitchFamily="34" charset="0"/>
            </a:endParaRPr>
          </a:p>
        </p:txBody>
      </p:sp>
      <p:sp>
        <p:nvSpPr>
          <p:cNvPr id="7" name="Text Box 10"/>
          <p:cNvSpPr txBox="1">
            <a:spLocks noChangeAspect="1" noChangeArrowheads="1"/>
          </p:cNvSpPr>
          <p:nvPr/>
        </p:nvSpPr>
        <p:spPr bwMode="auto">
          <a:xfrm>
            <a:off x="3175000" y="1726048"/>
            <a:ext cx="242374" cy="3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600" b="1" dirty="0">
                <a:solidFill>
                  <a:srgbClr val="000099"/>
                </a:solidFill>
                <a:cs typeface="Arial" pitchFamily="34" charset="0"/>
              </a:rPr>
              <a:t>I</a:t>
            </a:r>
          </a:p>
        </p:txBody>
      </p:sp>
      <p:sp>
        <p:nvSpPr>
          <p:cNvPr id="8" name="Text Box 11"/>
          <p:cNvSpPr txBox="1">
            <a:spLocks noChangeAspect="1" noChangeArrowheads="1"/>
          </p:cNvSpPr>
          <p:nvPr/>
        </p:nvSpPr>
        <p:spPr bwMode="auto">
          <a:xfrm>
            <a:off x="5575300" y="1727636"/>
            <a:ext cx="242374" cy="3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600" b="1" dirty="0">
                <a:solidFill>
                  <a:srgbClr val="000099"/>
                </a:solidFill>
                <a:cs typeface="Arial" pitchFamily="34" charset="0"/>
              </a:rPr>
              <a:t>I</a:t>
            </a:r>
          </a:p>
        </p:txBody>
      </p:sp>
      <p:sp>
        <p:nvSpPr>
          <p:cNvPr id="9" name="AutoShape 12"/>
          <p:cNvSpPr>
            <a:spLocks noChangeAspect="1" noChangeArrowheads="1"/>
          </p:cNvSpPr>
          <p:nvPr/>
        </p:nvSpPr>
        <p:spPr bwMode="auto">
          <a:xfrm>
            <a:off x="2160588" y="1621185"/>
            <a:ext cx="906462" cy="603250"/>
          </a:xfrm>
          <a:prstGeom prst="roundRect">
            <a:avLst>
              <a:gd name="adj" fmla="val 16667"/>
            </a:avLst>
          </a:prstGeom>
          <a:solidFill>
            <a:srgbClr val="FFFF99"/>
          </a:solidFill>
          <a:ln w="9525">
            <a:solidFill>
              <a:srgbClr val="000099"/>
            </a:solidFill>
            <a:round/>
            <a:headEnd/>
            <a:tailEnd/>
          </a:ln>
        </p:spPr>
        <p:txBody>
          <a:bodyPr wrap="none" anchor="ctr"/>
          <a:lstStyle/>
          <a:p>
            <a:pPr algn="ctr" defTabSz="457200" fontAlgn="base">
              <a:spcBef>
                <a:spcPct val="0"/>
              </a:spcBef>
              <a:spcAft>
                <a:spcPct val="0"/>
              </a:spcAft>
              <a:defRPr/>
            </a:pPr>
            <a:r>
              <a:rPr kumimoji="1" lang="en-US" sz="1050" b="1" dirty="0">
                <a:solidFill>
                  <a:srgbClr val="000099"/>
                </a:solidFill>
                <a:ea typeface="ＭＳ Ｐゴシック" charset="0"/>
                <a:cs typeface="Arial" pitchFamily="34" charset="0"/>
              </a:rPr>
              <a:t>User</a:t>
            </a:r>
          </a:p>
          <a:p>
            <a:pPr algn="ctr" defTabSz="457200" fontAlgn="base">
              <a:spcBef>
                <a:spcPct val="0"/>
              </a:spcBef>
              <a:spcAft>
                <a:spcPct val="0"/>
              </a:spcAft>
              <a:defRPr/>
            </a:pPr>
            <a:r>
              <a:rPr kumimoji="1" lang="en-US" sz="1050" b="1" dirty="0">
                <a:solidFill>
                  <a:srgbClr val="000099"/>
                </a:solidFill>
                <a:ea typeface="ＭＳ Ｐゴシック" charset="0"/>
                <a:cs typeface="Arial" pitchFamily="34" charset="0"/>
              </a:rPr>
              <a:t>Applications</a:t>
            </a:r>
          </a:p>
        </p:txBody>
      </p:sp>
      <p:sp>
        <p:nvSpPr>
          <p:cNvPr id="10" name="AutoShape 13"/>
          <p:cNvSpPr>
            <a:spLocks noChangeAspect="1" noChangeArrowheads="1"/>
          </p:cNvSpPr>
          <p:nvPr/>
        </p:nvSpPr>
        <p:spPr bwMode="auto">
          <a:xfrm>
            <a:off x="5995988" y="1614835"/>
            <a:ext cx="906462" cy="603250"/>
          </a:xfrm>
          <a:prstGeom prst="roundRect">
            <a:avLst>
              <a:gd name="adj" fmla="val 16667"/>
            </a:avLst>
          </a:prstGeom>
          <a:solidFill>
            <a:srgbClr val="FFFF99"/>
          </a:solidFill>
          <a:ln w="9525">
            <a:solidFill>
              <a:srgbClr val="000099"/>
            </a:solidFill>
            <a:round/>
            <a:headEnd/>
            <a:tailEnd/>
          </a:ln>
        </p:spPr>
        <p:txBody>
          <a:bodyPr wrap="none" anchor="ctr"/>
          <a:lstStyle/>
          <a:p>
            <a:pPr algn="ctr" defTabSz="457200" fontAlgn="base">
              <a:spcBef>
                <a:spcPct val="0"/>
              </a:spcBef>
              <a:spcAft>
                <a:spcPct val="0"/>
              </a:spcAft>
              <a:defRPr/>
            </a:pPr>
            <a:r>
              <a:rPr kumimoji="1" lang="en-US" sz="1050" b="1" dirty="0">
                <a:solidFill>
                  <a:srgbClr val="000099"/>
                </a:solidFill>
                <a:ea typeface="ＭＳ Ｐゴシック" charset="0"/>
                <a:cs typeface="Arial" pitchFamily="34" charset="0"/>
              </a:rPr>
              <a:t>User</a:t>
            </a:r>
          </a:p>
          <a:p>
            <a:pPr algn="ctr" defTabSz="457200" fontAlgn="base">
              <a:spcBef>
                <a:spcPct val="0"/>
              </a:spcBef>
              <a:spcAft>
                <a:spcPct val="0"/>
              </a:spcAft>
              <a:defRPr/>
            </a:pPr>
            <a:r>
              <a:rPr kumimoji="1" lang="en-US" sz="1050" b="1" dirty="0">
                <a:solidFill>
                  <a:srgbClr val="000099"/>
                </a:solidFill>
                <a:ea typeface="ＭＳ Ｐゴシック" charset="0"/>
                <a:cs typeface="Arial" pitchFamily="34" charset="0"/>
              </a:rPr>
              <a:t>Applications</a:t>
            </a:r>
          </a:p>
        </p:txBody>
      </p:sp>
      <p:sp>
        <p:nvSpPr>
          <p:cNvPr id="11" name="Rectangle 10"/>
          <p:cNvSpPr/>
          <p:nvPr/>
        </p:nvSpPr>
        <p:spPr bwMode="auto">
          <a:xfrm>
            <a:off x="3770313" y="1478310"/>
            <a:ext cx="1433512" cy="830263"/>
          </a:xfrm>
          <a:prstGeom prst="rect">
            <a:avLst/>
          </a:prstGeom>
        </p:spPr>
        <p:txBody>
          <a:bodyPr wrap="none">
            <a:spAutoFit/>
          </a:bodyPr>
          <a:lstStyle/>
          <a:p>
            <a:pPr algn="ctr" defTabSz="457200" fontAlgn="base">
              <a:spcBef>
                <a:spcPct val="0"/>
              </a:spcBef>
              <a:spcAft>
                <a:spcPct val="0"/>
              </a:spcAft>
              <a:defRPr/>
            </a:pPr>
            <a:r>
              <a:rPr kumimoji="1" lang="en-US" sz="2400" b="1" dirty="0">
                <a:solidFill>
                  <a:srgbClr val="FFFFFF"/>
                </a:solidFill>
                <a:effectLst>
                  <a:outerShdw blurRad="38100" dist="38100" dir="2700000" algn="tl">
                    <a:srgbClr val="C0C0C0"/>
                  </a:outerShdw>
                </a:effectLst>
                <a:ea typeface="ＭＳ Ｐゴシック" pitchFamily="34" charset="-128"/>
                <a:cs typeface="Arial" pitchFamily="34" charset="0"/>
              </a:rPr>
              <a:t>SCCS</a:t>
            </a:r>
          </a:p>
          <a:p>
            <a:pPr algn="ctr" defTabSz="457200" fontAlgn="base">
              <a:spcBef>
                <a:spcPct val="0"/>
              </a:spcBef>
              <a:spcAft>
                <a:spcPct val="0"/>
              </a:spcAft>
              <a:defRPr/>
            </a:pPr>
            <a:r>
              <a:rPr kumimoji="1" lang="en-US" sz="2400" b="1" dirty="0">
                <a:solidFill>
                  <a:srgbClr val="FFFFFF"/>
                </a:solidFill>
                <a:effectLst>
                  <a:outerShdw blurRad="38100" dist="38100" dir="2700000" algn="tl">
                    <a:srgbClr val="C0C0C0"/>
                  </a:outerShdw>
                </a:effectLst>
                <a:ea typeface="ＭＳ Ｐゴシック" pitchFamily="34" charset="-128"/>
                <a:cs typeface="Arial" pitchFamily="34" charset="0"/>
              </a:rPr>
              <a:t>ABA/SSI</a:t>
            </a:r>
          </a:p>
        </p:txBody>
      </p:sp>
    </p:spTree>
    <p:extLst>
      <p:ext uri="{BB962C8B-B14F-4D97-AF65-F5344CB8AC3E}">
        <p14:creationId xmlns:p14="http://schemas.microsoft.com/office/powerpoint/2010/main" val="212017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SCCS Basic ABA Configuration</a:t>
            </a:r>
            <a:endParaRPr lang="en-GB" dirty="0"/>
          </a:p>
        </p:txBody>
      </p:sp>
      <p:sp>
        <p:nvSpPr>
          <p:cNvPr id="4" name="Footer Placeholder 3"/>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5" name="Date Placeholder 4"/>
          <p:cNvSpPr>
            <a:spLocks noGrp="1"/>
          </p:cNvSpPr>
          <p:nvPr>
            <p:ph type="dt" sz="half" idx="2"/>
          </p:nvPr>
        </p:nvSpPr>
        <p:spPr/>
        <p:txBody>
          <a:bodyPr/>
          <a:lstStyle/>
          <a:p>
            <a:fld id="{0C750A86-BFDA-409D-9399-A0BD31DEC899}" type="datetime1">
              <a:rPr lang="en-GB" smtClean="0"/>
              <a:t>30/08/2017</a:t>
            </a:fld>
            <a:endParaRPr lang="en-GB" dirty="0"/>
          </a:p>
        </p:txBody>
      </p:sp>
      <p:grpSp>
        <p:nvGrpSpPr>
          <p:cNvPr id="7" name="Group 1"/>
          <p:cNvGrpSpPr>
            <a:grpSpLocks/>
          </p:cNvGrpSpPr>
          <p:nvPr/>
        </p:nvGrpSpPr>
        <p:grpSpPr bwMode="auto">
          <a:xfrm>
            <a:off x="2196958" y="2630902"/>
            <a:ext cx="4660900" cy="1046162"/>
            <a:chOff x="1892300" y="4567238"/>
            <a:chExt cx="4660900" cy="1046162"/>
          </a:xfrm>
        </p:grpSpPr>
        <p:sp>
          <p:nvSpPr>
            <p:cNvPr id="8" name="AutoShape 1"/>
            <p:cNvSpPr>
              <a:spLocks noChangeArrowheads="1"/>
            </p:cNvSpPr>
            <p:nvPr/>
          </p:nvSpPr>
          <p:spPr bwMode="auto">
            <a:xfrm>
              <a:off x="1892300" y="4622800"/>
              <a:ext cx="1079500" cy="952500"/>
            </a:xfrm>
            <a:prstGeom prst="cube">
              <a:avLst>
                <a:gd name="adj" fmla="val 15731"/>
              </a:avLst>
            </a:prstGeom>
            <a:solidFill>
              <a:srgbClr val="CCFF66"/>
            </a:solidFill>
            <a:ln w="9525">
              <a:solidFill>
                <a:schemeClr val="tx1"/>
              </a:solidFill>
              <a:round/>
              <a:headEnd/>
              <a:tailEnd/>
            </a:ln>
          </p:spPr>
          <p:txBody>
            <a:bodyPr wrap="none" anchor="ctr"/>
            <a:lstStyle/>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Space</a:t>
              </a:r>
              <a:br>
                <a:rPr kumimoji="1" lang="en-US" sz="1400" b="1" dirty="0">
                  <a:solidFill>
                    <a:srgbClr val="000000"/>
                  </a:solidFill>
                  <a:ea typeface="ＭＳ Ｐゴシック" pitchFamily="34" charset="-128"/>
                  <a:cs typeface="Arial" pitchFamily="34" charset="0"/>
                </a:rPr>
              </a:br>
              <a:r>
                <a:rPr kumimoji="1" lang="en-US" sz="1400" b="1" dirty="0">
                  <a:solidFill>
                    <a:srgbClr val="000000"/>
                  </a:solidFill>
                  <a:ea typeface="ＭＳ Ｐゴシック" pitchFamily="34" charset="-128"/>
                  <a:cs typeface="Arial" pitchFamily="34" charset="0"/>
                </a:rPr>
                <a:t>User </a:t>
              </a:r>
            </a:p>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Node</a:t>
              </a:r>
            </a:p>
          </p:txBody>
        </p:sp>
        <p:sp>
          <p:nvSpPr>
            <p:cNvPr id="9" name="AutoShape 2"/>
            <p:cNvSpPr>
              <a:spLocks noChangeArrowheads="1"/>
            </p:cNvSpPr>
            <p:nvPr/>
          </p:nvSpPr>
          <p:spPr bwMode="auto">
            <a:xfrm>
              <a:off x="3670300" y="4567238"/>
              <a:ext cx="1092200" cy="1046162"/>
            </a:xfrm>
            <a:prstGeom prst="cube">
              <a:avLst>
                <a:gd name="adj" fmla="val 16667"/>
              </a:avLst>
            </a:prstGeom>
            <a:solidFill>
              <a:srgbClr val="E0C62C"/>
            </a:solidFill>
            <a:ln w="9525">
              <a:solidFill>
                <a:schemeClr val="tx1"/>
              </a:solidFill>
              <a:round/>
              <a:headEnd/>
              <a:tailEnd/>
            </a:ln>
          </p:spPr>
          <p:txBody>
            <a:bodyPr wrap="none" anchor="ctr"/>
            <a:lstStyle/>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ABA</a:t>
              </a:r>
            </a:p>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ESLT</a:t>
              </a:r>
            </a:p>
          </p:txBody>
        </p:sp>
        <p:sp>
          <p:nvSpPr>
            <p:cNvPr id="10" name="Line 3"/>
            <p:cNvSpPr>
              <a:spLocks noChangeShapeType="1"/>
            </p:cNvSpPr>
            <p:nvPr/>
          </p:nvSpPr>
          <p:spPr bwMode="auto">
            <a:xfrm>
              <a:off x="4762500" y="5338100"/>
              <a:ext cx="6985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1" name="AutoShape 4"/>
            <p:cNvSpPr>
              <a:spLocks noChangeArrowheads="1"/>
            </p:cNvSpPr>
            <p:nvPr/>
          </p:nvSpPr>
          <p:spPr bwMode="auto">
            <a:xfrm>
              <a:off x="5473700" y="4610100"/>
              <a:ext cx="1079500" cy="952500"/>
            </a:xfrm>
            <a:prstGeom prst="cube">
              <a:avLst>
                <a:gd name="adj" fmla="val 15731"/>
              </a:avLst>
            </a:prstGeom>
            <a:solidFill>
              <a:srgbClr val="CCFF66"/>
            </a:solidFill>
            <a:ln w="9525">
              <a:solidFill>
                <a:schemeClr val="tx1"/>
              </a:solidFill>
              <a:round/>
              <a:headEnd/>
              <a:tailEnd/>
            </a:ln>
          </p:spPr>
          <p:txBody>
            <a:bodyPr wrap="none" anchor="ctr"/>
            <a:lstStyle/>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Earth</a:t>
              </a:r>
              <a:br>
                <a:rPr kumimoji="1" lang="en-US" sz="1400" b="1" dirty="0">
                  <a:solidFill>
                    <a:srgbClr val="000000"/>
                  </a:solidFill>
                  <a:ea typeface="ＭＳ Ｐゴシック" pitchFamily="34" charset="-128"/>
                  <a:cs typeface="Arial" pitchFamily="34" charset="0"/>
                </a:rPr>
              </a:br>
              <a:r>
                <a:rPr kumimoji="1" lang="en-US" sz="1400" b="1" dirty="0">
                  <a:solidFill>
                    <a:srgbClr val="000000"/>
                  </a:solidFill>
                  <a:ea typeface="ＭＳ Ｐゴシック" pitchFamily="34" charset="-128"/>
                  <a:cs typeface="Arial" pitchFamily="34" charset="0"/>
                </a:rPr>
                <a:t>User </a:t>
              </a:r>
            </a:p>
            <a:p>
              <a:pPr algn="ct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Node</a:t>
              </a:r>
            </a:p>
          </p:txBody>
        </p:sp>
        <p:sp>
          <p:nvSpPr>
            <p:cNvPr id="12" name="Line 5"/>
            <p:cNvSpPr>
              <a:spLocks noChangeShapeType="1"/>
            </p:cNvSpPr>
            <p:nvPr/>
          </p:nvSpPr>
          <p:spPr bwMode="auto">
            <a:xfrm>
              <a:off x="2971800" y="5363500"/>
              <a:ext cx="6985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grpSp>
      <p:grpSp>
        <p:nvGrpSpPr>
          <p:cNvPr id="13" name="Group 2"/>
          <p:cNvGrpSpPr>
            <a:grpSpLocks/>
          </p:cNvGrpSpPr>
          <p:nvPr/>
        </p:nvGrpSpPr>
        <p:grpSpPr bwMode="auto">
          <a:xfrm>
            <a:off x="2736708" y="1990119"/>
            <a:ext cx="3930650" cy="2580045"/>
            <a:chOff x="2432050" y="2097655"/>
            <a:chExt cx="3930650" cy="2580045"/>
          </a:xfrm>
        </p:grpSpPr>
        <p:sp>
          <p:nvSpPr>
            <p:cNvPr id="14" name="AutoShape 6"/>
            <p:cNvSpPr>
              <a:spLocks noChangeArrowheads="1"/>
            </p:cNvSpPr>
            <p:nvPr/>
          </p:nvSpPr>
          <p:spPr bwMode="auto">
            <a:xfrm>
              <a:off x="5016500" y="4203038"/>
              <a:ext cx="1193800" cy="474662"/>
            </a:xfrm>
            <a:prstGeom prst="wedgeRoundRectCallout">
              <a:avLst>
                <a:gd name="adj1" fmla="val -69266"/>
                <a:gd name="adj2" fmla="val -190554"/>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50" b="1" dirty="0">
                  <a:solidFill>
                    <a:srgbClr val="000000"/>
                  </a:solidFill>
                  <a:ea typeface="ＭＳ Ｐゴシック" pitchFamily="34" charset="-128"/>
                  <a:cs typeface="Arial" pitchFamily="34" charset="0"/>
                </a:rPr>
                <a:t>Terrestrial Service Provider Interface</a:t>
              </a:r>
            </a:p>
          </p:txBody>
        </p:sp>
        <p:sp>
          <p:nvSpPr>
            <p:cNvPr id="15" name="AutoShape 7"/>
            <p:cNvSpPr>
              <a:spLocks noChangeArrowheads="1"/>
            </p:cNvSpPr>
            <p:nvPr/>
          </p:nvSpPr>
          <p:spPr bwMode="auto">
            <a:xfrm>
              <a:off x="2432050" y="4203038"/>
              <a:ext cx="1238250" cy="474662"/>
            </a:xfrm>
            <a:prstGeom prst="wedgeRoundRectCallout">
              <a:avLst>
                <a:gd name="adj1" fmla="val 63014"/>
                <a:gd name="adj2" fmla="val -184449"/>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50" b="1" dirty="0" smtClean="0">
                  <a:solidFill>
                    <a:srgbClr val="000000"/>
                  </a:solidFill>
                  <a:ea typeface="ＭＳ Ｐゴシック" pitchFamily="34" charset="-128"/>
                  <a:cs typeface="Arial" pitchFamily="34" charset="0"/>
                </a:rPr>
                <a:t>Space-Link </a:t>
              </a:r>
              <a:r>
                <a:rPr kumimoji="1" lang="en-US" sz="1050" b="1" dirty="0">
                  <a:solidFill>
                    <a:srgbClr val="000000"/>
                  </a:solidFill>
                  <a:ea typeface="ＭＳ Ｐゴシック" pitchFamily="34" charset="-128"/>
                  <a:cs typeface="Arial" pitchFamily="34" charset="0"/>
                </a:rPr>
                <a:t>Service Provider Interface</a:t>
              </a:r>
            </a:p>
          </p:txBody>
        </p:sp>
        <p:sp>
          <p:nvSpPr>
            <p:cNvPr id="16" name="AutoShape 6"/>
            <p:cNvSpPr>
              <a:spLocks noChangeArrowheads="1"/>
            </p:cNvSpPr>
            <p:nvPr/>
          </p:nvSpPr>
          <p:spPr bwMode="auto">
            <a:xfrm>
              <a:off x="5168900" y="2097655"/>
              <a:ext cx="1193800" cy="474662"/>
            </a:xfrm>
            <a:prstGeom prst="wedgeRoundRectCallout">
              <a:avLst>
                <a:gd name="adj1" fmla="val -82239"/>
                <a:gd name="adj2" fmla="val 161814"/>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50" b="1" dirty="0">
                  <a:solidFill>
                    <a:srgbClr val="000000"/>
                  </a:solidFill>
                  <a:ea typeface="ＭＳ Ｐゴシック" pitchFamily="34" charset="-128"/>
                  <a:cs typeface="Arial" pitchFamily="34" charset="0"/>
                </a:rPr>
                <a:t>Service</a:t>
              </a:r>
            </a:p>
            <a:p>
              <a:pPr algn="ctr" defTabSz="457200" fontAlgn="base">
                <a:spcBef>
                  <a:spcPct val="0"/>
                </a:spcBef>
                <a:spcAft>
                  <a:spcPct val="0"/>
                </a:spcAft>
                <a:defRPr/>
              </a:pPr>
              <a:r>
                <a:rPr kumimoji="1" lang="en-US" sz="1050" b="1" dirty="0">
                  <a:solidFill>
                    <a:srgbClr val="000000"/>
                  </a:solidFill>
                  <a:ea typeface="ＭＳ Ｐゴシック" pitchFamily="34" charset="-128"/>
                  <a:cs typeface="Arial" pitchFamily="34" charset="0"/>
                </a:rPr>
                <a:t>Management</a:t>
              </a:r>
            </a:p>
            <a:p>
              <a:pPr algn="ctr" defTabSz="457200" fontAlgn="base">
                <a:spcBef>
                  <a:spcPct val="0"/>
                </a:spcBef>
                <a:spcAft>
                  <a:spcPct val="0"/>
                </a:spcAft>
                <a:defRPr/>
              </a:pPr>
              <a:r>
                <a:rPr kumimoji="1" lang="en-US" sz="1050" b="1" dirty="0">
                  <a:solidFill>
                    <a:srgbClr val="000000"/>
                  </a:solidFill>
                  <a:ea typeface="ＭＳ Ｐゴシック" pitchFamily="34" charset="-128"/>
                  <a:cs typeface="Arial" pitchFamily="34" charset="0"/>
                </a:rPr>
                <a:t>Interface</a:t>
              </a:r>
            </a:p>
          </p:txBody>
        </p:sp>
      </p:grpSp>
      <p:sp>
        <p:nvSpPr>
          <p:cNvPr id="17" name="Rectangle 16"/>
          <p:cNvSpPr/>
          <p:nvPr/>
        </p:nvSpPr>
        <p:spPr bwMode="auto">
          <a:xfrm>
            <a:off x="1691680" y="2227450"/>
            <a:ext cx="5584372" cy="246017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1" lang="en-US" sz="2400">
              <a:solidFill>
                <a:srgbClr val="000000"/>
              </a:solidFill>
              <a:ea typeface="ＭＳ Ｐゴシック" charset="-128"/>
              <a:cs typeface="ＭＳ Ｐゴシック" charset="-128"/>
            </a:endParaRPr>
          </a:p>
        </p:txBody>
      </p:sp>
      <p:cxnSp>
        <p:nvCxnSpPr>
          <p:cNvPr id="18" name="Straight Arrow Connector 17"/>
          <p:cNvCxnSpPr>
            <a:endCxn id="9" idx="5"/>
          </p:cNvCxnSpPr>
          <p:nvPr/>
        </p:nvCxnSpPr>
        <p:spPr bwMode="auto">
          <a:xfrm flipH="1">
            <a:off x="5067158" y="3066801"/>
            <a:ext cx="711200" cy="0"/>
          </a:xfrm>
          <a:prstGeom prst="straightConnector1">
            <a:avLst/>
          </a:prstGeom>
          <a:noFill/>
          <a:ln w="28575" cmpd="sng">
            <a:solidFill>
              <a:srgbClr val="FF0000"/>
            </a:solidFill>
            <a:prstDash val="solid"/>
            <a:miter lim="800000"/>
            <a:headEnd type="none"/>
            <a:tailEnd type="none" w="med" len="med"/>
          </a:ln>
          <a:effectLst>
            <a:outerShdw blurRad="40000" dist="20000" dir="5400000" rotWithShape="0">
              <a:srgbClr val="808080">
                <a:alpha val="37999"/>
              </a:srgbClr>
            </a:outerShdw>
          </a:effectLst>
        </p:spPr>
      </p:cxnSp>
    </p:spTree>
    <p:extLst>
      <p:ext uri="{BB962C8B-B14F-4D97-AF65-F5344CB8AC3E}">
        <p14:creationId xmlns:p14="http://schemas.microsoft.com/office/powerpoint/2010/main" val="744551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SCCS SSI Core Configuration </a:t>
            </a:r>
            <a:endParaRPr lang="en-GB" dirty="0"/>
          </a:p>
        </p:txBody>
      </p:sp>
      <p:sp>
        <p:nvSpPr>
          <p:cNvPr id="3" name="Footer Placeholder 2"/>
          <p:cNvSpPr>
            <a:spLocks noGrp="1"/>
          </p:cNvSpPr>
          <p:nvPr>
            <p:ph type="ftr" sz="quarter" idx="10"/>
          </p:nvPr>
        </p:nvSpPr>
        <p:spPr/>
        <p:txBody>
          <a:bodyPr/>
          <a:lstStyle/>
          <a:p>
            <a:r>
              <a:rPr lang="en-GB" altLang="en-US" smtClean="0"/>
              <a:t>MOIMS Physical and Deployment Viewpoint for SEA Reference Architecture</a:t>
            </a:r>
            <a:endParaRPr lang="en-GB" altLang="en-US"/>
          </a:p>
        </p:txBody>
      </p:sp>
      <p:sp>
        <p:nvSpPr>
          <p:cNvPr id="4" name="Date Placeholder 3"/>
          <p:cNvSpPr>
            <a:spLocks noGrp="1"/>
          </p:cNvSpPr>
          <p:nvPr>
            <p:ph type="dt" sz="half" idx="2"/>
          </p:nvPr>
        </p:nvSpPr>
        <p:spPr/>
        <p:txBody>
          <a:bodyPr/>
          <a:lstStyle/>
          <a:p>
            <a:fld id="{B05C4922-5D42-4AED-A020-2FED6CF08D36}" type="datetime1">
              <a:rPr lang="en-GB" smtClean="0"/>
              <a:t>30/08/2017</a:t>
            </a:fld>
            <a:endParaRPr lang="en-GB" dirty="0"/>
          </a:p>
        </p:txBody>
      </p:sp>
      <p:grpSp>
        <p:nvGrpSpPr>
          <p:cNvPr id="23" name="Group 22"/>
          <p:cNvGrpSpPr/>
          <p:nvPr/>
        </p:nvGrpSpPr>
        <p:grpSpPr>
          <a:xfrm>
            <a:off x="468086" y="1988840"/>
            <a:ext cx="8131628" cy="2752952"/>
            <a:chOff x="468086" y="2842305"/>
            <a:chExt cx="8131628" cy="2752952"/>
          </a:xfrm>
        </p:grpSpPr>
        <p:cxnSp>
          <p:nvCxnSpPr>
            <p:cNvPr id="24" name="Straight Arrow Connector 23"/>
            <p:cNvCxnSpPr>
              <a:stCxn id="40" idx="2"/>
            </p:cNvCxnSpPr>
            <p:nvPr/>
          </p:nvCxnSpPr>
          <p:spPr bwMode="auto">
            <a:xfrm flipH="1" flipV="1">
              <a:off x="4914900" y="4505325"/>
              <a:ext cx="816198" cy="745063"/>
            </a:xfrm>
            <a:prstGeom prst="straightConnector1">
              <a:avLst/>
            </a:prstGeom>
            <a:noFill/>
            <a:ln w="28575" cmpd="sng">
              <a:solidFill>
                <a:srgbClr val="FF0000"/>
              </a:solidFill>
              <a:prstDash val="solid"/>
              <a:miter lim="800000"/>
              <a:headEnd type="none"/>
              <a:tailEnd type="none" w="med" len="med"/>
            </a:ln>
            <a:effectLst>
              <a:outerShdw blurRad="40000" dist="20000" dir="5400000" rotWithShape="0">
                <a:srgbClr val="808080">
                  <a:alpha val="37999"/>
                </a:srgbClr>
              </a:outerShdw>
            </a:effectLst>
          </p:spPr>
        </p:cxnSp>
        <p:grpSp>
          <p:nvGrpSpPr>
            <p:cNvPr id="25" name="Group 24"/>
            <p:cNvGrpSpPr/>
            <p:nvPr/>
          </p:nvGrpSpPr>
          <p:grpSpPr>
            <a:xfrm>
              <a:off x="722814" y="2842305"/>
              <a:ext cx="7779835" cy="2752952"/>
              <a:chOff x="452438" y="2842305"/>
              <a:chExt cx="7861300" cy="2752952"/>
            </a:xfrm>
          </p:grpSpPr>
          <p:sp>
            <p:nvSpPr>
              <p:cNvPr id="28" name="AutoShape 6"/>
              <p:cNvSpPr>
                <a:spLocks noChangeArrowheads="1"/>
              </p:cNvSpPr>
              <p:nvPr/>
            </p:nvSpPr>
            <p:spPr bwMode="auto">
              <a:xfrm>
                <a:off x="5346700" y="2842305"/>
                <a:ext cx="1028700" cy="469900"/>
              </a:xfrm>
              <a:prstGeom prst="wedgeRoundRectCallout">
                <a:avLst>
                  <a:gd name="adj1" fmla="val -105007"/>
                  <a:gd name="adj2" fmla="val 207852"/>
                  <a:gd name="adj3" fmla="val 16667"/>
                </a:avLst>
              </a:prstGeom>
              <a:solidFill>
                <a:srgbClr val="FFFFCC"/>
              </a:solidFill>
              <a:ln w="9525">
                <a:solidFill>
                  <a:srgbClr val="333399"/>
                </a:solidFill>
                <a:prstDash val="sysDot"/>
                <a:miter lim="800000"/>
                <a:headEnd/>
                <a:tailEnd type="arrow" w="lg" len="lg"/>
              </a:ln>
            </p:spPr>
            <p:txBody>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en-US" sz="10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endParaRPr>
              </a:p>
            </p:txBody>
          </p:sp>
          <p:sp>
            <p:nvSpPr>
              <p:cNvPr id="29" name="AutoShape 1"/>
              <p:cNvSpPr>
                <a:spLocks noChangeArrowheads="1"/>
              </p:cNvSpPr>
              <p:nvPr/>
            </p:nvSpPr>
            <p:spPr bwMode="auto">
              <a:xfrm>
                <a:off x="452438" y="3566319"/>
                <a:ext cx="1079500" cy="952500"/>
              </a:xfrm>
              <a:prstGeom prst="cube">
                <a:avLst>
                  <a:gd name="adj" fmla="val 15731"/>
                </a:avLst>
              </a:prstGeom>
              <a:solidFill>
                <a:srgbClr val="CCFF66"/>
              </a:solidFill>
              <a:ln w="9525">
                <a:solidFill>
                  <a:srgbClr val="000000"/>
                </a:solidFill>
                <a:round/>
                <a:headEnd/>
                <a:tailEnd/>
              </a:ln>
            </p:spPr>
            <p:txBody>
              <a:bodyPr wrap="none" t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Space</a:t>
                </a:r>
                <a:b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b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Node</a:t>
                </a:r>
              </a:p>
            </p:txBody>
          </p:sp>
          <p:sp>
            <p:nvSpPr>
              <p:cNvPr id="30" name="AutoShape 2"/>
              <p:cNvSpPr>
                <a:spLocks noChangeArrowheads="1"/>
              </p:cNvSpPr>
              <p:nvPr/>
            </p:nvSpPr>
            <p:spPr bwMode="auto">
              <a:xfrm>
                <a:off x="3670300" y="3569494"/>
                <a:ext cx="1092200" cy="1046162"/>
              </a:xfrm>
              <a:prstGeom prst="cube">
                <a:avLst>
                  <a:gd name="adj" fmla="val 16667"/>
                </a:avLst>
              </a:prstGeom>
              <a:solidFill>
                <a:srgbClr val="E0C62C"/>
              </a:solidFill>
              <a:ln w="9525">
                <a:solidFill>
                  <a:srgbClr val="000000"/>
                </a:solidFill>
                <a:round/>
                <a:headEnd/>
                <a:tailEnd/>
              </a:ln>
            </p:spPr>
            <p:txBody>
              <a:bodyPr wrap="none" t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SSI</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ESLT</a:t>
                </a:r>
              </a:p>
            </p:txBody>
          </p:sp>
          <p:sp>
            <p:nvSpPr>
              <p:cNvPr id="31" name="Line 3"/>
              <p:cNvSpPr>
                <a:spLocks noChangeShapeType="1"/>
              </p:cNvSpPr>
              <p:nvPr/>
            </p:nvSpPr>
            <p:spPr bwMode="auto">
              <a:xfrm>
                <a:off x="4762500" y="4082256"/>
                <a:ext cx="26162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1" lang="en-US" sz="1800" i="0" u="none" strike="noStrike" kern="0" cap="none" spc="0" normalizeH="0" baseline="0" noProof="0" smtClean="0">
                  <a:ln>
                    <a:noFill/>
                  </a:ln>
                  <a:solidFill>
                    <a:srgbClr val="000000"/>
                  </a:solidFill>
                  <a:effectLst/>
                  <a:uLnTx/>
                  <a:uFillTx/>
                  <a:latin typeface="Arial"/>
                  <a:ea typeface="ＭＳ Ｐゴシック" pitchFamily="34" charset="-128"/>
                </a:endParaRPr>
              </a:p>
            </p:txBody>
          </p:sp>
          <p:sp>
            <p:nvSpPr>
              <p:cNvPr id="32" name="AutoShape 4"/>
              <p:cNvSpPr>
                <a:spLocks noChangeArrowheads="1"/>
              </p:cNvSpPr>
              <p:nvPr/>
            </p:nvSpPr>
            <p:spPr bwMode="auto">
              <a:xfrm>
                <a:off x="7234238" y="3563144"/>
                <a:ext cx="1079500" cy="952500"/>
              </a:xfrm>
              <a:prstGeom prst="cube">
                <a:avLst>
                  <a:gd name="adj" fmla="val 15731"/>
                </a:avLst>
              </a:prstGeom>
              <a:solidFill>
                <a:srgbClr val="CCFF66"/>
              </a:solidFill>
              <a:ln w="9525">
                <a:solidFill>
                  <a:srgbClr val="000000"/>
                </a:solidFill>
                <a:round/>
                <a:headEnd/>
                <a:tailEnd/>
              </a:ln>
            </p:spPr>
            <p:txBody>
              <a:bodyPr wrap="none" t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Earth</a:t>
                </a:r>
                <a:b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b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Node</a:t>
                </a:r>
              </a:p>
            </p:txBody>
          </p:sp>
          <p:sp>
            <p:nvSpPr>
              <p:cNvPr id="33" name="Line 5"/>
              <p:cNvSpPr>
                <a:spLocks noChangeShapeType="1"/>
              </p:cNvSpPr>
              <p:nvPr/>
            </p:nvSpPr>
            <p:spPr bwMode="auto">
              <a:xfrm>
                <a:off x="1531938" y="4107656"/>
                <a:ext cx="2138362"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1" lang="en-US" sz="1800" i="0" u="none" strike="noStrike" kern="0" cap="none" spc="0" normalizeH="0" baseline="0" noProof="0" smtClean="0">
                  <a:ln>
                    <a:noFill/>
                  </a:ln>
                  <a:solidFill>
                    <a:srgbClr val="000000"/>
                  </a:solidFill>
                  <a:effectLst/>
                  <a:uLnTx/>
                  <a:uFillTx/>
                  <a:latin typeface="Arial"/>
                  <a:ea typeface="ＭＳ Ｐゴシック" pitchFamily="34" charset="-128"/>
                </a:endParaRPr>
              </a:p>
            </p:txBody>
          </p:sp>
          <p:sp>
            <p:nvSpPr>
              <p:cNvPr id="34" name="AutoShape 7"/>
              <p:cNvSpPr>
                <a:spLocks noChangeArrowheads="1"/>
              </p:cNvSpPr>
              <p:nvPr/>
            </p:nvSpPr>
            <p:spPr bwMode="auto">
              <a:xfrm>
                <a:off x="2076450" y="2855005"/>
                <a:ext cx="927100" cy="465138"/>
              </a:xfrm>
              <a:prstGeom prst="wedgeRoundRectCallout">
                <a:avLst>
                  <a:gd name="adj1" fmla="val 108513"/>
                  <a:gd name="adj2" fmla="val 207540"/>
                  <a:gd name="adj3" fmla="val 16667"/>
                </a:avLst>
              </a:prstGeom>
              <a:solidFill>
                <a:srgbClr val="FFFFCC"/>
              </a:solidFill>
              <a:ln w="9525">
                <a:solidFill>
                  <a:srgbClr val="333399"/>
                </a:solidFill>
                <a:prstDash val="sysDot"/>
                <a:miter lim="800000"/>
                <a:headEnd/>
                <a:tailEnd type="arrow" w="lg" len="lg"/>
              </a:ln>
            </p:spPr>
            <p:txBody>
              <a:bodyPr/>
              <a:lstStyle/>
              <a:p>
                <a:pPr marL="0" marR="0" lvl="0" indent="0" defTabSz="457200" eaLnBrk="1" fontAlgn="auto" latinLnBrk="0" hangingPunct="1">
                  <a:lnSpc>
                    <a:spcPct val="100000"/>
                  </a:lnSpc>
                  <a:spcBef>
                    <a:spcPts val="0"/>
                  </a:spcBef>
                  <a:spcAft>
                    <a:spcPts val="0"/>
                  </a:spcAft>
                  <a:buClrTx/>
                  <a:buSzTx/>
                  <a:buFontTx/>
                  <a:buNone/>
                  <a:tabLst/>
                  <a:defRPr/>
                </a:pPr>
                <a:r>
                  <a:rPr kumimoji="1" lang="en-US" sz="10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Space Link</a:t>
                </a:r>
              </a:p>
              <a:p>
                <a:pPr marL="0" marR="0" lvl="0" indent="0" defTabSz="457200" eaLnBrk="1" fontAlgn="auto" latinLnBrk="0" hangingPunct="1">
                  <a:lnSpc>
                    <a:spcPct val="100000"/>
                  </a:lnSpc>
                  <a:spcBef>
                    <a:spcPts val="0"/>
                  </a:spcBef>
                  <a:spcAft>
                    <a:spcPts val="0"/>
                  </a:spcAft>
                  <a:buClrTx/>
                  <a:buSzTx/>
                  <a:buFontTx/>
                  <a:buNone/>
                  <a:tabLst/>
                  <a:defRPr/>
                </a:pPr>
                <a:r>
                  <a:rPr kumimoji="1" lang="en-US" sz="10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Interfaces</a:t>
                </a:r>
              </a:p>
            </p:txBody>
          </p:sp>
          <p:sp>
            <p:nvSpPr>
              <p:cNvPr id="35" name="Oval 4"/>
              <p:cNvSpPr>
                <a:spLocks noChangeArrowheads="1"/>
              </p:cNvSpPr>
              <p:nvPr/>
            </p:nvSpPr>
            <p:spPr bwMode="auto">
              <a:xfrm>
                <a:off x="5461000" y="3688556"/>
                <a:ext cx="1049338" cy="787400"/>
              </a:xfrm>
              <a:prstGeom prst="cube">
                <a:avLst>
                  <a:gd name="adj" fmla="val 10583"/>
                </a:avLst>
              </a:prstGeom>
              <a:solidFill>
                <a:srgbClr val="BBE0E3">
                  <a:lumMod val="60000"/>
                  <a:lumOff val="40000"/>
                </a:srgbClr>
              </a:solidFill>
              <a:ln w="9525">
                <a:solidFill>
                  <a:srgbClr val="000000"/>
                </a:solidFill>
                <a:prstDash val="solid"/>
                <a:round/>
                <a:headEnd/>
                <a:tailEnd/>
              </a:ln>
              <a:effectLst/>
            </p:spPr>
            <p:txBody>
              <a:bodyPr wrap="none" t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Terrestrial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WANs</a:t>
                </a:r>
              </a:p>
            </p:txBody>
          </p:sp>
          <p:sp>
            <p:nvSpPr>
              <p:cNvPr id="36" name="Oval 12"/>
              <p:cNvSpPr>
                <a:spLocks noChangeArrowheads="1"/>
              </p:cNvSpPr>
              <p:nvPr/>
            </p:nvSpPr>
            <p:spPr bwMode="auto">
              <a:xfrm>
                <a:off x="2109788" y="3715544"/>
                <a:ext cx="962025" cy="782637"/>
              </a:xfrm>
              <a:prstGeom prst="cube">
                <a:avLst>
                  <a:gd name="adj" fmla="val 11870"/>
                </a:avLst>
              </a:prstGeom>
              <a:solidFill>
                <a:srgbClr val="DAEDEF">
                  <a:lumMod val="50000"/>
                </a:srgbClr>
              </a:solidFill>
              <a:ln w="9525">
                <a:solidFill>
                  <a:srgbClr val="000000"/>
                </a:solidFill>
                <a:prstDash val="solid"/>
                <a:round/>
                <a:headEnd/>
                <a:tailEnd/>
              </a:ln>
            </p:spPr>
            <p:txBody>
              <a:bodyPr wrap="none" t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Space</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Routing</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Node</a:t>
                </a:r>
              </a:p>
            </p:txBody>
          </p:sp>
          <p:sp>
            <p:nvSpPr>
              <p:cNvPr id="37" name="AutoShape 6"/>
              <p:cNvSpPr>
                <a:spLocks noChangeArrowheads="1"/>
              </p:cNvSpPr>
              <p:nvPr/>
            </p:nvSpPr>
            <p:spPr bwMode="auto">
              <a:xfrm>
                <a:off x="5346700" y="2845480"/>
                <a:ext cx="1114425" cy="469900"/>
              </a:xfrm>
              <a:prstGeom prst="wedgeRoundRectCallout">
                <a:avLst>
                  <a:gd name="adj1" fmla="val 113673"/>
                  <a:gd name="adj2" fmla="val 197371"/>
                  <a:gd name="adj3" fmla="val 16667"/>
                </a:avLst>
              </a:prstGeom>
              <a:solidFill>
                <a:srgbClr val="FFFFCC"/>
              </a:solidFill>
              <a:ln w="9525">
                <a:solidFill>
                  <a:srgbClr val="333399"/>
                </a:solidFill>
                <a:prstDash val="sysDot"/>
                <a:miter lim="800000"/>
                <a:headEnd/>
                <a:tailEnd type="arrow" w="lg" len="lg"/>
              </a:ln>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Terrestrial-Link</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Interfaces</a:t>
                </a:r>
              </a:p>
            </p:txBody>
          </p:sp>
          <p:sp>
            <p:nvSpPr>
              <p:cNvPr id="38" name="AutoShape 7"/>
              <p:cNvSpPr>
                <a:spLocks noChangeArrowheads="1"/>
              </p:cNvSpPr>
              <p:nvPr/>
            </p:nvSpPr>
            <p:spPr bwMode="auto">
              <a:xfrm>
                <a:off x="2076450" y="2855005"/>
                <a:ext cx="1004887" cy="465138"/>
              </a:xfrm>
              <a:prstGeom prst="wedgeRoundRectCallout">
                <a:avLst>
                  <a:gd name="adj1" fmla="val -99206"/>
                  <a:gd name="adj2" fmla="val 211979"/>
                  <a:gd name="adj3" fmla="val 16667"/>
                </a:avLst>
              </a:prstGeom>
              <a:solidFill>
                <a:srgbClr val="FFFFCC"/>
              </a:solidFill>
              <a:ln w="9525">
                <a:solidFill>
                  <a:srgbClr val="333399"/>
                </a:solidFill>
                <a:prstDash val="sysDot"/>
                <a:miter lim="800000"/>
                <a:headEnd/>
                <a:tailEnd type="arrow" w="lg" len="lg"/>
              </a:ln>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Space-Link</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Interfaces</a:t>
                </a:r>
              </a:p>
            </p:txBody>
          </p:sp>
          <p:sp>
            <p:nvSpPr>
              <p:cNvPr id="39" name="Line 3"/>
              <p:cNvSpPr>
                <a:spLocks noChangeShapeType="1"/>
              </p:cNvSpPr>
              <p:nvPr/>
            </p:nvSpPr>
            <p:spPr bwMode="auto">
              <a:xfrm>
                <a:off x="5961005" y="4475956"/>
                <a:ext cx="0" cy="45912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1" lang="en-US" sz="1800" i="0" u="none" strike="noStrike" kern="0" cap="none" spc="0" normalizeH="0" baseline="0" noProof="0" smtClean="0">
                  <a:ln>
                    <a:noFill/>
                  </a:ln>
                  <a:solidFill>
                    <a:srgbClr val="000000"/>
                  </a:solidFill>
                  <a:effectLst/>
                  <a:uLnTx/>
                  <a:uFillTx/>
                  <a:latin typeface="Arial"/>
                  <a:ea typeface="ＭＳ Ｐゴシック" pitchFamily="34" charset="-128"/>
                </a:endParaRPr>
              </a:p>
            </p:txBody>
          </p:sp>
          <p:sp>
            <p:nvSpPr>
              <p:cNvPr id="40" name="Oval 12"/>
              <p:cNvSpPr>
                <a:spLocks noChangeArrowheads="1"/>
              </p:cNvSpPr>
              <p:nvPr/>
            </p:nvSpPr>
            <p:spPr bwMode="auto">
              <a:xfrm>
                <a:off x="5513165" y="4812620"/>
                <a:ext cx="962025" cy="782637"/>
              </a:xfrm>
              <a:prstGeom prst="cube">
                <a:avLst>
                  <a:gd name="adj" fmla="val 11870"/>
                </a:avLst>
              </a:prstGeom>
              <a:solidFill>
                <a:srgbClr val="DAEDEF">
                  <a:lumMod val="50000"/>
                </a:srgbClr>
              </a:solidFill>
              <a:ln w="9525">
                <a:solidFill>
                  <a:srgbClr val="000000"/>
                </a:solidFill>
                <a:prstDash val="solid"/>
                <a:round/>
                <a:headEnd/>
                <a:tailEnd/>
              </a:ln>
            </p:spPr>
            <p:txBody>
              <a:bodyPr wrap="none" t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Earth</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Routing</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a:ln>
                      <a:noFill/>
                    </a:ln>
                    <a:solidFill>
                      <a:srgbClr val="000000"/>
                    </a:solidFill>
                    <a:effectLst/>
                    <a:uLnTx/>
                    <a:uFillTx/>
                    <a:latin typeface="Arial"/>
                    <a:ea typeface="ＭＳ Ｐゴシック" charset="0"/>
                    <a:cs typeface="Arial" pitchFamily="34" charset="0"/>
                  </a:rPr>
                  <a:t>Node</a:t>
                </a:r>
              </a:p>
            </p:txBody>
          </p:sp>
        </p:grpSp>
        <p:sp>
          <p:nvSpPr>
            <p:cNvPr id="26" name="Rectangle 25"/>
            <p:cNvSpPr/>
            <p:nvPr/>
          </p:nvSpPr>
          <p:spPr bwMode="auto">
            <a:xfrm>
              <a:off x="468086" y="3320143"/>
              <a:ext cx="8131628" cy="227511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sz="2400" i="0" u="none" strike="noStrike" kern="0" cap="none" spc="0" normalizeH="0" baseline="0" noProof="0" smtClean="0">
                <a:ln>
                  <a:noFill/>
                </a:ln>
                <a:solidFill>
                  <a:srgbClr val="000000"/>
                </a:solidFill>
                <a:effectLst/>
                <a:uLnTx/>
                <a:uFillTx/>
                <a:latin typeface="Arial"/>
                <a:ea typeface="ＭＳ Ｐゴシック" charset="-128"/>
                <a:cs typeface="ＭＳ Ｐゴシック" charset="-128"/>
              </a:endParaRPr>
            </a:p>
          </p:txBody>
        </p:sp>
        <p:sp>
          <p:nvSpPr>
            <p:cNvPr id="27" name="AutoShape 6"/>
            <p:cNvSpPr>
              <a:spLocks noChangeArrowheads="1"/>
            </p:cNvSpPr>
            <p:nvPr/>
          </p:nvSpPr>
          <p:spPr bwMode="auto">
            <a:xfrm>
              <a:off x="3794413" y="4893137"/>
              <a:ext cx="1193800" cy="474662"/>
            </a:xfrm>
            <a:prstGeom prst="wedgeRoundRectCallout">
              <a:avLst>
                <a:gd name="adj1" fmla="val 44898"/>
                <a:gd name="adj2" fmla="val -110075"/>
                <a:gd name="adj3" fmla="val 16667"/>
              </a:avLst>
            </a:prstGeom>
            <a:solidFill>
              <a:srgbClr val="FFFFCC"/>
            </a:solidFill>
            <a:ln w="9525">
              <a:solidFill>
                <a:srgbClr val="333399"/>
              </a:solidFill>
              <a:prstDash val="sysDot"/>
              <a:miter lim="800000"/>
              <a:headEnd/>
              <a:tailEnd type="arrow" w="lg" len="lg"/>
            </a:ln>
          </p:spPr>
          <p:txBody>
            <a:bodyPr lIns="0" tIns="0" rIns="0" bIns="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Service</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Management</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050" i="0" u="none" strike="noStrike" kern="0" cap="none" spc="0" normalizeH="0" baseline="0" noProof="0" dirty="0">
                  <a:ln>
                    <a:noFill/>
                  </a:ln>
                  <a:solidFill>
                    <a:srgbClr val="000000"/>
                  </a:solidFill>
                  <a:effectLst/>
                  <a:uLnTx/>
                  <a:uFillTx/>
                  <a:latin typeface="Arial"/>
                  <a:ea typeface="ＭＳ Ｐゴシック" pitchFamily="34" charset="-128"/>
                  <a:cs typeface="Arial" pitchFamily="34" charset="0"/>
                </a:rPr>
                <a:t>Interface</a:t>
              </a:r>
            </a:p>
          </p:txBody>
        </p:sp>
      </p:grpSp>
    </p:spTree>
    <p:extLst>
      <p:ext uri="{BB962C8B-B14F-4D97-AF65-F5344CB8AC3E}">
        <p14:creationId xmlns:p14="http://schemas.microsoft.com/office/powerpoint/2010/main" val="3894512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Communications Link Contexts</a:t>
            </a:r>
            <a:endParaRPr lang="en-GB" dirty="0"/>
          </a:p>
        </p:txBody>
      </p:sp>
      <p:sp>
        <p:nvSpPr>
          <p:cNvPr id="5" name="Content Placeholder 4"/>
          <p:cNvSpPr>
            <a:spLocks noGrp="1"/>
          </p:cNvSpPr>
          <p:nvPr>
            <p:ph idx="1"/>
          </p:nvPr>
        </p:nvSpPr>
        <p:spPr>
          <a:xfrm>
            <a:off x="179388" y="836613"/>
            <a:ext cx="8856662" cy="2520379"/>
          </a:xfrm>
        </p:spPr>
        <p:txBody>
          <a:bodyPr/>
          <a:lstStyle/>
          <a:p>
            <a:r>
              <a:rPr lang="en-GB" dirty="0" smtClean="0"/>
              <a:t>Covered in Protocol Viewpoint (see next 3 slides)</a:t>
            </a:r>
          </a:p>
          <a:p>
            <a:r>
              <a:rPr lang="en-GB" dirty="0" smtClean="0"/>
              <a:t>MOIMS Interactions may be deployed over three physical link contexts:</a:t>
            </a:r>
          </a:p>
          <a:p>
            <a:pPr lvl="1"/>
            <a:r>
              <a:rPr lang="en-GB" dirty="0" smtClean="0"/>
              <a:t>Space Link: </a:t>
            </a:r>
            <a:r>
              <a:rPr lang="en-GB" sz="1600" dirty="0" smtClean="0"/>
              <a:t>CCSDS SLS, may also be extended using CSS SLE</a:t>
            </a:r>
          </a:p>
          <a:p>
            <a:pPr lvl="1"/>
            <a:r>
              <a:rPr lang="en-GB" dirty="0" smtClean="0"/>
              <a:t>Terrestrial Link: </a:t>
            </a:r>
            <a:r>
              <a:rPr lang="en-GB" sz="1600" dirty="0" smtClean="0"/>
              <a:t>non-CCSDS Internet standards</a:t>
            </a:r>
          </a:p>
          <a:p>
            <a:pPr lvl="1"/>
            <a:r>
              <a:rPr lang="en-GB" dirty="0" smtClean="0"/>
              <a:t>On-board Link: </a:t>
            </a:r>
            <a:r>
              <a:rPr lang="en-GB" sz="1600" dirty="0" smtClean="0"/>
              <a:t>SOIS</a:t>
            </a:r>
          </a:p>
          <a:p>
            <a:pPr marL="541337" lvl="1" indent="0">
              <a:buNone/>
            </a:pPr>
            <a:r>
              <a:rPr lang="en-GB" dirty="0" smtClean="0"/>
              <a:t>These are colour-coded in Physical and Deployment diagrams as follows:</a:t>
            </a:r>
          </a:p>
          <a:p>
            <a:pPr marL="541337" lvl="1" indent="0">
              <a:buNone/>
            </a:pPr>
            <a:endParaRPr lang="en-GB" sz="2000" dirty="0"/>
          </a:p>
        </p:txBody>
      </p:sp>
      <p:sp>
        <p:nvSpPr>
          <p:cNvPr id="3" name="Footer Placeholder 2"/>
          <p:cNvSpPr>
            <a:spLocks noGrp="1"/>
          </p:cNvSpPr>
          <p:nvPr>
            <p:ph type="ftr" sz="quarter" idx="10"/>
          </p:nvPr>
        </p:nvSpPr>
        <p:spPr/>
        <p:txBody>
          <a:bodyPr/>
          <a:lstStyle/>
          <a:p>
            <a:r>
              <a:rPr lang="en-GB" altLang="en-US" dirty="0" smtClean="0"/>
              <a:t>MOIMS Physical and Deployment Viewpoint for SEA Reference Architecture</a:t>
            </a:r>
            <a:endParaRPr lang="en-GB" altLang="en-US" dirty="0"/>
          </a:p>
        </p:txBody>
      </p:sp>
      <p:sp>
        <p:nvSpPr>
          <p:cNvPr id="4" name="Date Placeholder 3"/>
          <p:cNvSpPr>
            <a:spLocks noGrp="1"/>
          </p:cNvSpPr>
          <p:nvPr>
            <p:ph type="dt" sz="half" idx="2"/>
          </p:nvPr>
        </p:nvSpPr>
        <p:spPr/>
        <p:txBody>
          <a:bodyPr/>
          <a:lstStyle/>
          <a:p>
            <a:fld id="{CD3A0E5A-2828-40DF-9644-68A975C2EB6F}" type="datetime1">
              <a:rPr lang="en-GB" smtClean="0"/>
              <a:t>30/08/2017</a:t>
            </a:fld>
            <a:endParaRPr lang="en-GB" dirty="0"/>
          </a:p>
        </p:txBody>
      </p:sp>
      <p:cxnSp>
        <p:nvCxnSpPr>
          <p:cNvPr id="7" name="Straight Connector 6"/>
          <p:cNvCxnSpPr/>
          <p:nvPr/>
        </p:nvCxnSpPr>
        <p:spPr bwMode="auto">
          <a:xfrm>
            <a:off x="827584" y="3501008"/>
            <a:ext cx="936104" cy="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 name="Straight Connector 10"/>
          <p:cNvCxnSpPr/>
          <p:nvPr/>
        </p:nvCxnSpPr>
        <p:spPr bwMode="auto">
          <a:xfrm>
            <a:off x="1763688" y="4221088"/>
            <a:ext cx="914400" cy="914400"/>
          </a:xfrm>
          <a:prstGeom prst="line">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 name="Straight Connector 11"/>
          <p:cNvCxnSpPr/>
          <p:nvPr/>
        </p:nvCxnSpPr>
        <p:spPr bwMode="auto">
          <a:xfrm>
            <a:off x="827584" y="3959337"/>
            <a:ext cx="936104" cy="0"/>
          </a:xfrm>
          <a:prstGeom prst="line">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 name="Straight Connector 12"/>
          <p:cNvCxnSpPr/>
          <p:nvPr/>
        </p:nvCxnSpPr>
        <p:spPr bwMode="auto">
          <a:xfrm>
            <a:off x="827584" y="4174149"/>
            <a:ext cx="936104" cy="0"/>
          </a:xfrm>
          <a:prstGeom prst="line">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 name="TextBox 13"/>
          <p:cNvSpPr txBox="1"/>
          <p:nvPr/>
        </p:nvSpPr>
        <p:spPr>
          <a:xfrm>
            <a:off x="1907704" y="3356992"/>
            <a:ext cx="1483098" cy="1219436"/>
          </a:xfrm>
          <a:prstGeom prst="rect">
            <a:avLst/>
          </a:prstGeom>
          <a:noFill/>
        </p:spPr>
        <p:txBody>
          <a:bodyPr wrap="none" rtlCol="0">
            <a:spAutoFit/>
          </a:bodyPr>
          <a:lstStyle/>
          <a:p>
            <a:pPr>
              <a:lnSpc>
                <a:spcPts val="1800"/>
              </a:lnSpc>
            </a:pPr>
            <a:r>
              <a:rPr lang="en-GB" sz="1050" b="0" dirty="0" smtClean="0">
                <a:solidFill>
                  <a:schemeClr val="tx1"/>
                </a:solidFill>
                <a:latin typeface="Arial" panose="020B0604020202020204" pitchFamily="34" charset="0"/>
                <a:cs typeface="Arial" panose="020B0604020202020204" pitchFamily="34" charset="0"/>
              </a:rPr>
              <a:t>Space Link</a:t>
            </a:r>
          </a:p>
          <a:p>
            <a:pPr>
              <a:lnSpc>
                <a:spcPts val="1800"/>
              </a:lnSpc>
            </a:pPr>
            <a:r>
              <a:rPr lang="en-GB" sz="1050" b="0" dirty="0" smtClean="0">
                <a:solidFill>
                  <a:schemeClr val="tx1"/>
                </a:solidFill>
                <a:latin typeface="Arial" panose="020B0604020202020204" pitchFamily="34" charset="0"/>
                <a:cs typeface="Arial" panose="020B0604020202020204" pitchFamily="34" charset="0"/>
              </a:rPr>
              <a:t>Space Link Extension</a:t>
            </a:r>
          </a:p>
          <a:p>
            <a:pPr>
              <a:lnSpc>
                <a:spcPts val="1800"/>
              </a:lnSpc>
            </a:pPr>
            <a:r>
              <a:rPr lang="en-GB" sz="1050" b="0" dirty="0" smtClean="0">
                <a:solidFill>
                  <a:schemeClr val="tx1"/>
                </a:solidFill>
                <a:latin typeface="Arial" panose="020B0604020202020204" pitchFamily="34" charset="0"/>
                <a:cs typeface="Arial" panose="020B0604020202020204" pitchFamily="34" charset="0"/>
              </a:rPr>
              <a:t>Terrestrial Link</a:t>
            </a:r>
          </a:p>
          <a:p>
            <a:pPr>
              <a:lnSpc>
                <a:spcPts val="1800"/>
              </a:lnSpc>
            </a:pPr>
            <a:r>
              <a:rPr lang="en-GB" sz="1050" b="0" dirty="0" smtClean="0">
                <a:solidFill>
                  <a:schemeClr val="tx1"/>
                </a:solidFill>
                <a:latin typeface="Arial" panose="020B0604020202020204" pitchFamily="34" charset="0"/>
                <a:cs typeface="Arial" panose="020B0604020202020204" pitchFamily="34" charset="0"/>
              </a:rPr>
              <a:t>On-board Link</a:t>
            </a:r>
          </a:p>
          <a:p>
            <a:pPr>
              <a:lnSpc>
                <a:spcPts val="1800"/>
              </a:lnSpc>
            </a:pPr>
            <a:r>
              <a:rPr lang="en-GB" sz="1050" b="0" dirty="0" smtClean="0">
                <a:solidFill>
                  <a:schemeClr val="tx1"/>
                </a:solidFill>
                <a:latin typeface="Arial" panose="020B0604020202020204" pitchFamily="34" charset="0"/>
                <a:cs typeface="Arial" panose="020B0604020202020204" pitchFamily="34" charset="0"/>
              </a:rPr>
              <a:t>Logical Link</a:t>
            </a:r>
            <a:endParaRPr lang="en-GB" sz="1050" b="0" dirty="0">
              <a:solidFill>
                <a:schemeClr val="tx1"/>
              </a:solidFill>
              <a:latin typeface="Arial" panose="020B0604020202020204" pitchFamily="34" charset="0"/>
              <a:cs typeface="Arial" panose="020B0604020202020204" pitchFamily="34" charset="0"/>
            </a:endParaRPr>
          </a:p>
        </p:txBody>
      </p:sp>
      <p:cxnSp>
        <p:nvCxnSpPr>
          <p:cNvPr id="17" name="Straight Connector 16"/>
          <p:cNvCxnSpPr/>
          <p:nvPr/>
        </p:nvCxnSpPr>
        <p:spPr bwMode="auto">
          <a:xfrm>
            <a:off x="827584" y="4432589"/>
            <a:ext cx="468052" cy="0"/>
          </a:xfrm>
          <a:prstGeom prst="line">
            <a:avLst/>
          </a:pr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 name="Straight Connector 18"/>
          <p:cNvCxnSpPr/>
          <p:nvPr/>
        </p:nvCxnSpPr>
        <p:spPr bwMode="auto">
          <a:xfrm>
            <a:off x="1295636" y="4432589"/>
            <a:ext cx="468052" cy="0"/>
          </a:xfrm>
          <a:prstGeom prst="line">
            <a:avLst/>
          </a:prstGeom>
          <a:noFill/>
          <a:ln w="38100" cap="flat" cmpd="sng" algn="ctr">
            <a:solidFill>
              <a:srgbClr val="0066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 name="Straight Connector 19"/>
          <p:cNvCxnSpPr/>
          <p:nvPr/>
        </p:nvCxnSpPr>
        <p:spPr bwMode="auto">
          <a:xfrm>
            <a:off x="827584" y="4437112"/>
            <a:ext cx="936104" cy="0"/>
          </a:xfrm>
          <a:prstGeom prst="line">
            <a:avLst/>
          </a:prstGeom>
          <a:noFill/>
          <a:ln w="12700" cap="flat" cmpd="sng" algn="ctr">
            <a:solidFill>
              <a:srgbClr val="CC00CC"/>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 name="Straight Connector 20"/>
          <p:cNvCxnSpPr/>
          <p:nvPr/>
        </p:nvCxnSpPr>
        <p:spPr bwMode="auto">
          <a:xfrm>
            <a:off x="827584" y="3717032"/>
            <a:ext cx="936104" cy="0"/>
          </a:xfrm>
          <a:prstGeom prst="line">
            <a:avLst/>
          </a:prstGeom>
          <a:noFill/>
          <a:ln w="38100" cap="flat" cmpd="sng" algn="ctr">
            <a:solidFill>
              <a:srgbClr val="0000FF"/>
            </a:solidFill>
            <a:prstDash val="sysDot"/>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Tree>
    <p:extLst>
      <p:ext uri="{BB962C8B-B14F-4D97-AF65-F5344CB8AC3E}">
        <p14:creationId xmlns:p14="http://schemas.microsoft.com/office/powerpoint/2010/main" val="1208062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MOIMS </a:t>
            </a:r>
            <a:r>
              <a:rPr lang="en-GB" dirty="0" err="1" smtClean="0"/>
              <a:t>Comms</a:t>
            </a:r>
            <a:r>
              <a:rPr lang="en-GB" dirty="0" smtClean="0"/>
              <a:t> Context: Space Link</a:t>
            </a:r>
            <a:endParaRPr lang="en-GB" dirty="0"/>
          </a:p>
        </p:txBody>
      </p:sp>
      <p:sp>
        <p:nvSpPr>
          <p:cNvPr id="4" name="Footer Placeholder 3"/>
          <p:cNvSpPr>
            <a:spLocks noGrp="1"/>
          </p:cNvSpPr>
          <p:nvPr>
            <p:ph type="ftr" sz="quarter" idx="10"/>
          </p:nvPr>
        </p:nvSpPr>
        <p:spPr/>
        <p:txBody>
          <a:bodyPr/>
          <a:lstStyle/>
          <a:p>
            <a:r>
              <a:rPr lang="en-GB" altLang="en-US" smtClean="0"/>
              <a:t>MOIMS Protocol Viewpoint for SEA Reference Architecture</a:t>
            </a:r>
            <a:endParaRPr lang="en-GB" altLang="en-US"/>
          </a:p>
        </p:txBody>
      </p:sp>
      <p:sp>
        <p:nvSpPr>
          <p:cNvPr id="5" name="Date Placeholder 4"/>
          <p:cNvSpPr>
            <a:spLocks noGrp="1"/>
          </p:cNvSpPr>
          <p:nvPr>
            <p:ph type="dt" sz="half" idx="2"/>
          </p:nvPr>
        </p:nvSpPr>
        <p:spPr/>
        <p:txBody>
          <a:bodyPr/>
          <a:lstStyle/>
          <a:p>
            <a:fld id="{497C20D3-C0DA-43D4-845D-710B1783CA48}" type="datetime1">
              <a:rPr lang="en-GB" smtClean="0"/>
              <a:t>30/08/2017</a:t>
            </a:fld>
            <a:endParaRPr lang="en-GB" dirty="0"/>
          </a:p>
        </p:txBody>
      </p:sp>
      <p:sp>
        <p:nvSpPr>
          <p:cNvPr id="9" name="AutoShape 1"/>
          <p:cNvSpPr>
            <a:spLocks noChangeArrowheads="1"/>
          </p:cNvSpPr>
          <p:nvPr/>
        </p:nvSpPr>
        <p:spPr bwMode="auto">
          <a:xfrm>
            <a:off x="1187624" y="1766261"/>
            <a:ext cx="2220441" cy="3020456"/>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Space</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Node</a:t>
            </a:r>
          </a:p>
        </p:txBody>
      </p:sp>
      <p:sp>
        <p:nvSpPr>
          <p:cNvPr id="10" name="Oval 8"/>
          <p:cNvSpPr>
            <a:spLocks noChangeArrowheads="1"/>
          </p:cNvSpPr>
          <p:nvPr/>
        </p:nvSpPr>
        <p:spPr bwMode="auto">
          <a:xfrm>
            <a:off x="1403648" y="3706597"/>
            <a:ext cx="1484354" cy="648072"/>
          </a:xfrm>
          <a:prstGeom prst="ellipse">
            <a:avLst/>
          </a:prstGeom>
          <a:solidFill>
            <a:srgbClr val="99CCFF"/>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Space Link</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 name="AutoShape 1"/>
          <p:cNvSpPr>
            <a:spLocks noChangeArrowheads="1"/>
          </p:cNvSpPr>
          <p:nvPr/>
        </p:nvSpPr>
        <p:spPr bwMode="auto">
          <a:xfrm>
            <a:off x="5436095" y="1766261"/>
            <a:ext cx="2232249" cy="3020456"/>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Space or Earth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Node</a:t>
            </a:r>
          </a:p>
        </p:txBody>
      </p:sp>
      <p:sp>
        <p:nvSpPr>
          <p:cNvPr id="12" name="Oval 8"/>
          <p:cNvSpPr>
            <a:spLocks noChangeArrowheads="1"/>
          </p:cNvSpPr>
          <p:nvPr/>
        </p:nvSpPr>
        <p:spPr bwMode="auto">
          <a:xfrm>
            <a:off x="1403648" y="2693079"/>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8"/>
          <p:cNvSpPr>
            <a:spLocks noChangeArrowheads="1"/>
          </p:cNvSpPr>
          <p:nvPr/>
        </p:nvSpPr>
        <p:spPr bwMode="auto">
          <a:xfrm>
            <a:off x="5624306" y="2693079"/>
            <a:ext cx="1484354" cy="653478"/>
          </a:xfrm>
          <a:prstGeom prst="ellipse">
            <a:avLst/>
          </a:prstGeom>
          <a:solidFill>
            <a:srgbClr val="FF99CC"/>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8"/>
          <p:cNvSpPr>
            <a:spLocks noChangeArrowheads="1"/>
          </p:cNvSpPr>
          <p:nvPr/>
        </p:nvSpPr>
        <p:spPr bwMode="auto">
          <a:xfrm>
            <a:off x="5624306" y="3706597"/>
            <a:ext cx="1484354" cy="648072"/>
          </a:xfrm>
          <a:prstGeom prst="ellipse">
            <a:avLst/>
          </a:prstGeom>
          <a:solidFill>
            <a:srgbClr val="99CCFF"/>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Space Link</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 Processing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 name="Straight Connector 16"/>
          <p:cNvCxnSpPr>
            <a:stCxn id="10" idx="6"/>
            <a:endCxn id="14" idx="2"/>
          </p:cNvCxnSpPr>
          <p:nvPr/>
        </p:nvCxnSpPr>
        <p:spPr bwMode="auto">
          <a:xfrm>
            <a:off x="2888002" y="4030633"/>
            <a:ext cx="2736304"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cxnSp>
      <p:cxnSp>
        <p:nvCxnSpPr>
          <p:cNvPr id="19" name="Straight Connector 18"/>
          <p:cNvCxnSpPr>
            <a:stCxn id="12" idx="6"/>
            <a:endCxn id="13" idx="2"/>
          </p:cNvCxnSpPr>
          <p:nvPr/>
        </p:nvCxnSpPr>
        <p:spPr bwMode="auto">
          <a:xfrm>
            <a:off x="2888002" y="3019818"/>
            <a:ext cx="2736304" cy="0"/>
          </a:xfrm>
          <a:prstGeom prst="line">
            <a:avLst/>
          </a:prstGeom>
          <a:noFill/>
          <a:ln w="9525" cmpd="sng">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2" name="Straight Connector 21"/>
          <p:cNvCxnSpPr>
            <a:stCxn id="10" idx="0"/>
            <a:endCxn id="12" idx="4"/>
          </p:cNvCxnSpPr>
          <p:nvPr/>
        </p:nvCxnSpPr>
        <p:spPr bwMode="auto">
          <a:xfrm flipV="1">
            <a:off x="2145825" y="3346557"/>
            <a:ext cx="0" cy="36004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cxnSp>
      <p:cxnSp>
        <p:nvCxnSpPr>
          <p:cNvPr id="25" name="Straight Connector 24"/>
          <p:cNvCxnSpPr>
            <a:stCxn id="14" idx="0"/>
            <a:endCxn id="13" idx="4"/>
          </p:cNvCxnSpPr>
          <p:nvPr/>
        </p:nvCxnSpPr>
        <p:spPr bwMode="auto">
          <a:xfrm flipV="1">
            <a:off x="6366483" y="3346557"/>
            <a:ext cx="0" cy="36004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cxnSp>
      <p:cxnSp>
        <p:nvCxnSpPr>
          <p:cNvPr id="29" name="Straight Connector 28"/>
          <p:cNvCxnSpPr/>
          <p:nvPr/>
        </p:nvCxnSpPr>
        <p:spPr bwMode="auto">
          <a:xfrm>
            <a:off x="2145825" y="3490573"/>
            <a:ext cx="720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cxnSp>
      <p:cxnSp>
        <p:nvCxnSpPr>
          <p:cNvPr id="30" name="Straight Connector 29"/>
          <p:cNvCxnSpPr/>
          <p:nvPr/>
        </p:nvCxnSpPr>
        <p:spPr bwMode="auto">
          <a:xfrm>
            <a:off x="6366483" y="3490573"/>
            <a:ext cx="720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cxnSp>
      <p:sp>
        <p:nvSpPr>
          <p:cNvPr id="33" name="AutoShape 6"/>
          <p:cNvSpPr>
            <a:spLocks noChangeArrowheads="1"/>
          </p:cNvSpPr>
          <p:nvPr/>
        </p:nvSpPr>
        <p:spPr bwMode="auto">
          <a:xfrm>
            <a:off x="3707904" y="1974017"/>
            <a:ext cx="1440160" cy="474662"/>
          </a:xfrm>
          <a:prstGeom prst="wedgeRoundRectCallout">
            <a:avLst>
              <a:gd name="adj1" fmla="val -48101"/>
              <a:gd name="adj2" fmla="val 171945"/>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Information Exchange</a:t>
            </a:r>
          </a:p>
        </p:txBody>
      </p:sp>
      <p:sp>
        <p:nvSpPr>
          <p:cNvPr id="34" name="Oval 33"/>
          <p:cNvSpPr/>
          <p:nvPr/>
        </p:nvSpPr>
        <p:spPr>
          <a:xfrm>
            <a:off x="2816002" y="2947818"/>
            <a:ext cx="144000" cy="144000"/>
          </a:xfrm>
          <a:prstGeom prst="ellipse">
            <a:avLst/>
          </a:prstGeom>
          <a:solidFill>
            <a:srgbClr val="FF6DB6"/>
          </a:solidFill>
          <a:ln w="9525">
            <a:solidFill>
              <a:schemeClr val="tx1"/>
            </a:solidFill>
            <a:round/>
            <a:headEnd/>
            <a:tailEnd/>
          </a:ln>
        </p:spPr>
        <p:txBody>
          <a:bodyPr lIns="0" rIns="0" anchor="ctr"/>
          <a:lstStyle/>
          <a:p>
            <a:pPr algn="ctr"/>
            <a:endParaRPr kumimoji="1" lang="en-US" sz="1100" b="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5" name="Rectangle 34"/>
          <p:cNvSpPr/>
          <p:nvPr/>
        </p:nvSpPr>
        <p:spPr bwMode="auto">
          <a:xfrm>
            <a:off x="4139952" y="2932356"/>
            <a:ext cx="439694" cy="159462"/>
          </a:xfrm>
          <a:prstGeom prst="rect">
            <a:avLst/>
          </a:prstGeom>
          <a:solidFill>
            <a:srgbClr val="FF6DB6"/>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MOIMS</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7" name="Rounded Rectangle 36"/>
          <p:cNvSpPr/>
          <p:nvPr/>
        </p:nvSpPr>
        <p:spPr bwMode="auto">
          <a:xfrm>
            <a:off x="971600" y="3573015"/>
            <a:ext cx="6552728" cy="936105"/>
          </a:xfrm>
          <a:prstGeom prst="roundRect">
            <a:avLst/>
          </a:prstGeom>
          <a:solidFill>
            <a:srgbClr val="3333CC">
              <a:alpha val="20000"/>
            </a:srgbClr>
          </a:solidFill>
          <a:ln w="28575" cap="flat" cmpd="sng" algn="ctr">
            <a:solidFill>
              <a:srgbClr val="3333CC"/>
            </a:solidFill>
            <a:prstDash val="sysDot"/>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endParaRPr lang="en-GB"/>
          </a:p>
        </p:txBody>
      </p:sp>
      <p:sp>
        <p:nvSpPr>
          <p:cNvPr id="31" name="AutoShape 6"/>
          <p:cNvSpPr>
            <a:spLocks noChangeArrowheads="1"/>
          </p:cNvSpPr>
          <p:nvPr/>
        </p:nvSpPr>
        <p:spPr bwMode="auto">
          <a:xfrm>
            <a:off x="4561664" y="5018233"/>
            <a:ext cx="1440160" cy="474662"/>
          </a:xfrm>
          <a:prstGeom prst="wedgeRoundRectCallout">
            <a:avLst>
              <a:gd name="adj1" fmla="val -59025"/>
              <a:gd name="adj2" fmla="val -190554"/>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Any SCCS Architecture</a:t>
            </a:r>
          </a:p>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(ABA/SSI)</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8" name="AutoShape 6"/>
          <p:cNvSpPr>
            <a:spLocks noChangeArrowheads="1"/>
          </p:cNvSpPr>
          <p:nvPr/>
        </p:nvSpPr>
        <p:spPr bwMode="auto">
          <a:xfrm>
            <a:off x="2699792" y="5018233"/>
            <a:ext cx="1440160" cy="474662"/>
          </a:xfrm>
          <a:prstGeom prst="wedgeRoundRectCallout">
            <a:avLst>
              <a:gd name="adj1" fmla="val 65912"/>
              <a:gd name="adj2" fmla="val -258911"/>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Space Link</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2075765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MOIMS </a:t>
            </a:r>
            <a:r>
              <a:rPr lang="en-GB" dirty="0" err="1" smtClean="0"/>
              <a:t>Comms</a:t>
            </a:r>
            <a:r>
              <a:rPr lang="en-GB" dirty="0" smtClean="0"/>
              <a:t> Context: Terrestrial Link</a:t>
            </a:r>
            <a:endParaRPr lang="en-GB" dirty="0"/>
          </a:p>
        </p:txBody>
      </p:sp>
      <p:sp>
        <p:nvSpPr>
          <p:cNvPr id="4" name="Footer Placeholder 3"/>
          <p:cNvSpPr>
            <a:spLocks noGrp="1"/>
          </p:cNvSpPr>
          <p:nvPr>
            <p:ph type="ftr" sz="quarter" idx="10"/>
          </p:nvPr>
        </p:nvSpPr>
        <p:spPr/>
        <p:txBody>
          <a:bodyPr/>
          <a:lstStyle/>
          <a:p>
            <a:r>
              <a:rPr lang="en-GB" altLang="en-US" smtClean="0"/>
              <a:t>MOIMS Protocol Viewpoint for SEA Reference Architecture</a:t>
            </a:r>
            <a:endParaRPr lang="en-GB" altLang="en-US"/>
          </a:p>
        </p:txBody>
      </p:sp>
      <p:sp>
        <p:nvSpPr>
          <p:cNvPr id="5" name="Date Placeholder 4"/>
          <p:cNvSpPr>
            <a:spLocks noGrp="1"/>
          </p:cNvSpPr>
          <p:nvPr>
            <p:ph type="dt" sz="half" idx="2"/>
          </p:nvPr>
        </p:nvSpPr>
        <p:spPr/>
        <p:txBody>
          <a:bodyPr/>
          <a:lstStyle/>
          <a:p>
            <a:fld id="{497C20D3-C0DA-43D4-845D-710B1783CA48}" type="datetime1">
              <a:rPr lang="en-GB" smtClean="0"/>
              <a:t>30/08/2017</a:t>
            </a:fld>
            <a:endParaRPr lang="en-GB" dirty="0"/>
          </a:p>
        </p:txBody>
      </p:sp>
      <p:sp>
        <p:nvSpPr>
          <p:cNvPr id="9" name="AutoShape 1"/>
          <p:cNvSpPr>
            <a:spLocks noChangeArrowheads="1"/>
          </p:cNvSpPr>
          <p:nvPr/>
        </p:nvSpPr>
        <p:spPr bwMode="auto">
          <a:xfrm>
            <a:off x="1187624" y="1766261"/>
            <a:ext cx="2220441" cy="3020456"/>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Earth</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Node</a:t>
            </a:r>
          </a:p>
        </p:txBody>
      </p:sp>
      <p:sp>
        <p:nvSpPr>
          <p:cNvPr id="10" name="Oval 8"/>
          <p:cNvSpPr>
            <a:spLocks noChangeArrowheads="1"/>
          </p:cNvSpPr>
          <p:nvPr/>
        </p:nvSpPr>
        <p:spPr bwMode="auto">
          <a:xfrm>
            <a:off x="1403648" y="3706597"/>
            <a:ext cx="1484354" cy="648072"/>
          </a:xfrm>
          <a:prstGeom prst="ellipse">
            <a:avLst/>
          </a:prstGeom>
          <a:solidFill>
            <a:srgbClr val="99CCFF"/>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Terrestrial Link</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 </a:t>
            </a: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sp>
        <p:nvSpPr>
          <p:cNvPr id="11" name="AutoShape 1"/>
          <p:cNvSpPr>
            <a:spLocks noChangeArrowheads="1"/>
          </p:cNvSpPr>
          <p:nvPr/>
        </p:nvSpPr>
        <p:spPr bwMode="auto">
          <a:xfrm>
            <a:off x="5436095" y="1766261"/>
            <a:ext cx="2232249" cy="3020456"/>
          </a:xfrm>
          <a:prstGeom prst="cube">
            <a:avLst>
              <a:gd name="adj" fmla="val 15731"/>
            </a:avLst>
          </a:prstGeom>
          <a:solidFill>
            <a:srgbClr val="CCFF66"/>
          </a:solidFill>
          <a:ln w="9525">
            <a:solidFill>
              <a:srgbClr val="000000"/>
            </a:solidFill>
            <a:round/>
            <a:headEnd/>
            <a:tailEnd/>
          </a:ln>
        </p:spPr>
        <p:txBody>
          <a:bodyPr wrap="none" tIns="0" bIns="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Earth </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sz="1400" i="0" u="none" strike="noStrike" kern="0" cap="none" spc="0" normalizeH="0" baseline="0" noProof="0" dirty="0" smtClean="0">
                <a:ln>
                  <a:noFill/>
                </a:ln>
                <a:solidFill>
                  <a:srgbClr val="000000"/>
                </a:solidFill>
                <a:effectLst/>
                <a:uLnTx/>
                <a:uFillTx/>
                <a:latin typeface="Arial"/>
                <a:ea typeface="ＭＳ Ｐゴシック" pitchFamily="34" charset="-128"/>
                <a:cs typeface="Arial" pitchFamily="34" charset="0"/>
              </a:rPr>
              <a:t>User Node</a:t>
            </a:r>
          </a:p>
        </p:txBody>
      </p:sp>
      <p:sp>
        <p:nvSpPr>
          <p:cNvPr id="12" name="Oval 8"/>
          <p:cNvSpPr>
            <a:spLocks noChangeArrowheads="1"/>
          </p:cNvSpPr>
          <p:nvPr/>
        </p:nvSpPr>
        <p:spPr bwMode="auto">
          <a:xfrm>
            <a:off x="1403648" y="2693079"/>
            <a:ext cx="1484354" cy="653478"/>
          </a:xfrm>
          <a:prstGeom prst="ellipse">
            <a:avLst/>
          </a:prstGeom>
          <a:solidFill>
            <a:srgbClr val="FF99CC"/>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8"/>
          <p:cNvSpPr>
            <a:spLocks noChangeArrowheads="1"/>
          </p:cNvSpPr>
          <p:nvPr/>
        </p:nvSpPr>
        <p:spPr bwMode="auto">
          <a:xfrm>
            <a:off x="5624306" y="2693079"/>
            <a:ext cx="1484354" cy="653478"/>
          </a:xfrm>
          <a:prstGeom prst="ellipse">
            <a:avLst/>
          </a:prstGeom>
          <a:solidFill>
            <a:srgbClr val="FF99CC"/>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User Application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8"/>
          <p:cNvSpPr>
            <a:spLocks noChangeArrowheads="1"/>
          </p:cNvSpPr>
          <p:nvPr/>
        </p:nvSpPr>
        <p:spPr bwMode="auto">
          <a:xfrm>
            <a:off x="5624306" y="3706597"/>
            <a:ext cx="1484354" cy="648072"/>
          </a:xfrm>
          <a:prstGeom prst="ellipse">
            <a:avLst/>
          </a:prstGeom>
          <a:solidFill>
            <a:srgbClr val="99CCFF"/>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Terrestrial Link</a:t>
            </a:r>
          </a:p>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Communications Processing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 name="Straight Connector 16"/>
          <p:cNvCxnSpPr>
            <a:stCxn id="10" idx="6"/>
            <a:endCxn id="14" idx="2"/>
          </p:cNvCxnSpPr>
          <p:nvPr/>
        </p:nvCxnSpPr>
        <p:spPr bwMode="auto">
          <a:xfrm>
            <a:off x="2888002" y="4030633"/>
            <a:ext cx="2736304" cy="0"/>
          </a:xfrm>
          <a:prstGeom prst="line">
            <a:avLst/>
          </a:prstGeom>
          <a:noFill/>
          <a:ln w="28575" cmpd="sng">
            <a:solidFill>
              <a:srgbClr val="008000"/>
            </a:solidFill>
            <a:round/>
            <a:headEnd/>
            <a:tailEnd/>
          </a:ln>
          <a:extLst>
            <a:ext uri="{909E8E84-426E-40DD-AFC4-6F175D3DCCD1}">
              <a14:hiddenFill xmlns:a14="http://schemas.microsoft.com/office/drawing/2010/main">
                <a:noFill/>
              </a14:hiddenFill>
            </a:ext>
          </a:extLst>
        </p:spPr>
      </p:cxnSp>
      <p:cxnSp>
        <p:nvCxnSpPr>
          <p:cNvPr id="19" name="Straight Connector 18"/>
          <p:cNvCxnSpPr>
            <a:stCxn id="12" idx="6"/>
            <a:endCxn id="13" idx="2"/>
          </p:cNvCxnSpPr>
          <p:nvPr/>
        </p:nvCxnSpPr>
        <p:spPr bwMode="auto">
          <a:xfrm>
            <a:off x="2888002" y="3019818"/>
            <a:ext cx="2736304" cy="0"/>
          </a:xfrm>
          <a:prstGeom prst="line">
            <a:avLst/>
          </a:prstGeom>
          <a:noFill/>
          <a:ln w="9525" cmpd="sng">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2" name="Straight Connector 21"/>
          <p:cNvCxnSpPr>
            <a:stCxn id="10" idx="0"/>
            <a:endCxn id="12" idx="4"/>
          </p:cNvCxnSpPr>
          <p:nvPr/>
        </p:nvCxnSpPr>
        <p:spPr bwMode="auto">
          <a:xfrm flipV="1">
            <a:off x="2145825" y="3346557"/>
            <a:ext cx="0" cy="360040"/>
          </a:xfrm>
          <a:prstGeom prst="line">
            <a:avLst/>
          </a:prstGeom>
          <a:noFill/>
          <a:ln w="28575" cmpd="sng">
            <a:solidFill>
              <a:srgbClr val="008000"/>
            </a:solidFill>
            <a:round/>
            <a:headEnd/>
            <a:tailEnd/>
          </a:ln>
          <a:extLst>
            <a:ext uri="{909E8E84-426E-40DD-AFC4-6F175D3DCCD1}">
              <a14:hiddenFill xmlns:a14="http://schemas.microsoft.com/office/drawing/2010/main">
                <a:noFill/>
              </a14:hiddenFill>
            </a:ext>
          </a:extLst>
        </p:spPr>
      </p:cxnSp>
      <p:cxnSp>
        <p:nvCxnSpPr>
          <p:cNvPr id="25" name="Straight Connector 24"/>
          <p:cNvCxnSpPr>
            <a:stCxn id="14" idx="0"/>
            <a:endCxn id="13" idx="4"/>
          </p:cNvCxnSpPr>
          <p:nvPr/>
        </p:nvCxnSpPr>
        <p:spPr bwMode="auto">
          <a:xfrm flipV="1">
            <a:off x="6366483" y="3346557"/>
            <a:ext cx="0" cy="360040"/>
          </a:xfrm>
          <a:prstGeom prst="line">
            <a:avLst/>
          </a:prstGeom>
          <a:noFill/>
          <a:ln w="28575" cmpd="sng">
            <a:solidFill>
              <a:srgbClr val="008000"/>
            </a:solidFill>
            <a:round/>
            <a:headEnd/>
            <a:tailEnd/>
          </a:ln>
          <a:extLst>
            <a:ext uri="{909E8E84-426E-40DD-AFC4-6F175D3DCCD1}">
              <a14:hiddenFill xmlns:a14="http://schemas.microsoft.com/office/drawing/2010/main">
                <a:noFill/>
              </a14:hiddenFill>
            </a:ext>
          </a:extLst>
        </p:spPr>
      </p:cxnSp>
      <p:cxnSp>
        <p:nvCxnSpPr>
          <p:cNvPr id="29" name="Straight Connector 28"/>
          <p:cNvCxnSpPr/>
          <p:nvPr/>
        </p:nvCxnSpPr>
        <p:spPr bwMode="auto">
          <a:xfrm>
            <a:off x="2145825" y="3490573"/>
            <a:ext cx="72000" cy="0"/>
          </a:xfrm>
          <a:prstGeom prst="line">
            <a:avLst/>
          </a:prstGeom>
          <a:noFill/>
          <a:ln w="28575" cmpd="sng">
            <a:solidFill>
              <a:srgbClr val="008000"/>
            </a:solidFill>
            <a:round/>
            <a:headEnd/>
            <a:tailEnd/>
          </a:ln>
          <a:extLst>
            <a:ext uri="{909E8E84-426E-40DD-AFC4-6F175D3DCCD1}">
              <a14:hiddenFill xmlns:a14="http://schemas.microsoft.com/office/drawing/2010/main">
                <a:noFill/>
              </a14:hiddenFill>
            </a:ext>
          </a:extLst>
        </p:spPr>
      </p:cxnSp>
      <p:cxnSp>
        <p:nvCxnSpPr>
          <p:cNvPr id="30" name="Straight Connector 29"/>
          <p:cNvCxnSpPr/>
          <p:nvPr/>
        </p:nvCxnSpPr>
        <p:spPr bwMode="auto">
          <a:xfrm>
            <a:off x="6366483" y="3490573"/>
            <a:ext cx="72000" cy="0"/>
          </a:xfrm>
          <a:prstGeom prst="line">
            <a:avLst/>
          </a:prstGeom>
          <a:noFill/>
          <a:ln w="28575" cmpd="sng">
            <a:solidFill>
              <a:srgbClr val="008000"/>
            </a:solidFill>
            <a:round/>
            <a:headEnd/>
            <a:tailEnd/>
          </a:ln>
          <a:extLst>
            <a:ext uri="{909E8E84-426E-40DD-AFC4-6F175D3DCCD1}">
              <a14:hiddenFill xmlns:a14="http://schemas.microsoft.com/office/drawing/2010/main">
                <a:noFill/>
              </a14:hiddenFill>
            </a:ext>
          </a:extLst>
        </p:spPr>
      </p:cxnSp>
      <p:sp>
        <p:nvSpPr>
          <p:cNvPr id="33" name="AutoShape 6"/>
          <p:cNvSpPr>
            <a:spLocks noChangeArrowheads="1"/>
          </p:cNvSpPr>
          <p:nvPr/>
        </p:nvSpPr>
        <p:spPr bwMode="auto">
          <a:xfrm>
            <a:off x="3707904" y="1974017"/>
            <a:ext cx="1440160" cy="474662"/>
          </a:xfrm>
          <a:prstGeom prst="wedgeRoundRectCallout">
            <a:avLst>
              <a:gd name="adj1" fmla="val -48101"/>
              <a:gd name="adj2" fmla="val 171945"/>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MOIMS</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Information Exchange</a:t>
            </a:r>
          </a:p>
        </p:txBody>
      </p:sp>
      <p:sp>
        <p:nvSpPr>
          <p:cNvPr id="34" name="Oval 33"/>
          <p:cNvSpPr/>
          <p:nvPr/>
        </p:nvSpPr>
        <p:spPr>
          <a:xfrm>
            <a:off x="2816002" y="2947818"/>
            <a:ext cx="144000" cy="144000"/>
          </a:xfrm>
          <a:prstGeom prst="ellipse">
            <a:avLst/>
          </a:prstGeom>
          <a:solidFill>
            <a:srgbClr val="FF6DB6"/>
          </a:solidFill>
          <a:ln w="9525">
            <a:solidFill>
              <a:schemeClr val="tx1"/>
            </a:solidFill>
            <a:round/>
            <a:headEnd/>
            <a:tailEnd/>
          </a:ln>
        </p:spPr>
        <p:txBody>
          <a:bodyPr lIns="0" rIns="0" anchor="ctr"/>
          <a:lstStyle/>
          <a:p>
            <a:pPr algn="ctr"/>
            <a:endParaRPr kumimoji="1" lang="en-US" sz="1100" b="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5" name="Rectangle 34"/>
          <p:cNvSpPr/>
          <p:nvPr/>
        </p:nvSpPr>
        <p:spPr bwMode="auto">
          <a:xfrm>
            <a:off x="4139952" y="2932356"/>
            <a:ext cx="439694" cy="159462"/>
          </a:xfrm>
          <a:prstGeom prst="rect">
            <a:avLst/>
          </a:prstGeom>
          <a:solidFill>
            <a:srgbClr val="FF6DB6"/>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tx1"/>
                </a:solidFill>
                <a:latin typeface="Arial" panose="020B0604020202020204" pitchFamily="34" charset="0"/>
                <a:cs typeface="Arial" panose="020B0604020202020204" pitchFamily="34" charset="0"/>
              </a:rPr>
              <a:t>MOIMS</a:t>
            </a:r>
            <a:endParaRPr kumimoji="0" lang="en-GB"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7" name="Rounded Rectangle 36"/>
          <p:cNvSpPr/>
          <p:nvPr/>
        </p:nvSpPr>
        <p:spPr bwMode="auto">
          <a:xfrm>
            <a:off x="971600" y="3573015"/>
            <a:ext cx="6552728" cy="936105"/>
          </a:xfrm>
          <a:prstGeom prst="roundRect">
            <a:avLst/>
          </a:prstGeom>
          <a:solidFill>
            <a:srgbClr val="008000">
              <a:alpha val="20000"/>
            </a:srgbClr>
          </a:solidFill>
          <a:ln w="28575" cap="flat" cmpd="sng" algn="ctr">
            <a:solidFill>
              <a:srgbClr val="008000"/>
            </a:solidFill>
            <a:prstDash val="sysDot"/>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endParaRPr lang="en-GB"/>
          </a:p>
        </p:txBody>
      </p:sp>
      <p:sp>
        <p:nvSpPr>
          <p:cNvPr id="31" name="AutoShape 6"/>
          <p:cNvSpPr>
            <a:spLocks noChangeArrowheads="1"/>
          </p:cNvSpPr>
          <p:nvPr/>
        </p:nvSpPr>
        <p:spPr bwMode="auto">
          <a:xfrm>
            <a:off x="4561664" y="5018233"/>
            <a:ext cx="1440160" cy="474662"/>
          </a:xfrm>
          <a:prstGeom prst="wedgeRoundRectCallout">
            <a:avLst>
              <a:gd name="adj1" fmla="val -59025"/>
              <a:gd name="adj2" fmla="val -190554"/>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Any Terrestrial</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Network Architecture</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8" name="AutoShape 6"/>
          <p:cNvSpPr>
            <a:spLocks noChangeArrowheads="1"/>
          </p:cNvSpPr>
          <p:nvPr/>
        </p:nvSpPr>
        <p:spPr bwMode="auto">
          <a:xfrm>
            <a:off x="2699792" y="5018233"/>
            <a:ext cx="1440160" cy="474662"/>
          </a:xfrm>
          <a:prstGeom prst="wedgeRoundRectCallout">
            <a:avLst>
              <a:gd name="adj1" fmla="val 65912"/>
              <a:gd name="adj2" fmla="val -258911"/>
              <a:gd name="adj3" fmla="val 16667"/>
            </a:avLst>
          </a:prstGeom>
          <a:solidFill>
            <a:srgbClr val="FFFFCC"/>
          </a:solidFill>
          <a:ln w="9525">
            <a:solidFill>
              <a:schemeClr val="accent2"/>
            </a:solidFill>
            <a:prstDash val="sysDot"/>
            <a:miter lim="800000"/>
            <a:headEnd/>
            <a:tailEnd type="arrow" w="lg" len="lg"/>
          </a:ln>
        </p:spPr>
        <p:txBody>
          <a:bodyPr lIns="0" tIns="0" rIns="0" bIns="0" anchor="ctr"/>
          <a:lstStyle/>
          <a:p>
            <a:pPr algn="ctr" defTabSz="457200" fontAlgn="base">
              <a:spcBef>
                <a:spcPct val="0"/>
              </a:spcBef>
              <a:spcAft>
                <a:spcPct val="0"/>
              </a:spcAft>
              <a:defRPr/>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Terrestrial Link</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859804740"/>
      </p:ext>
    </p:extLst>
  </p:cSld>
  <p:clrMapOvr>
    <a:masterClrMapping/>
  </p:clrMapOvr>
</p:sld>
</file>

<file path=ppt/theme/theme1.xml><?xml version="1.0" encoding="utf-8"?>
<a:theme xmlns:a="http://schemas.openxmlformats.org/drawingml/2006/main" name="MOIMS Information Viewpoint v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SDS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lnDef>
    <a:txDef>
      <a:spPr>
        <a:noFill/>
      </a:spPr>
      <a:bodyPr wrap="square" rtlCol="0">
        <a:spAutoFit/>
      </a:bodyPr>
      <a:lstStyle>
        <a:defPPr>
          <a:defRPr sz="1200" b="0" dirty="0">
            <a:latin typeface="Arial" panose="020B0604020202020204" pitchFamily="34" charset="0"/>
            <a:cs typeface="Arial" panose="020B0604020202020204" pitchFamily="34" charset="0"/>
          </a:defRPr>
        </a:defPPr>
      </a:lstStyle>
    </a:txDef>
  </a:objectDefaults>
  <a:extraClrSchemeLst>
    <a:extraClrScheme>
      <a:clrScheme name="CCSDS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D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DS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DS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D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D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D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SDS 2 8">
        <a:dk1>
          <a:srgbClr val="000000"/>
        </a:dk1>
        <a:lt1>
          <a:srgbClr val="FFFFFF"/>
        </a:lt1>
        <a:dk2>
          <a:srgbClr val="000000"/>
        </a:dk2>
        <a:lt2>
          <a:srgbClr val="808080"/>
        </a:lt2>
        <a:accent1>
          <a:srgbClr val="AAC9E9"/>
        </a:accent1>
        <a:accent2>
          <a:srgbClr val="99FFCC"/>
        </a:accent2>
        <a:accent3>
          <a:srgbClr val="FFFFFF"/>
        </a:accent3>
        <a:accent4>
          <a:srgbClr val="000000"/>
        </a:accent4>
        <a:accent5>
          <a:srgbClr val="D2E1F2"/>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IMS Services 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SDS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lnDef>
    <a:txDef>
      <a:spPr>
        <a:noFill/>
      </a:spPr>
      <a:bodyPr wrap="square" rtlCol="0">
        <a:spAutoFit/>
      </a:bodyPr>
      <a:lstStyle>
        <a:defPPr>
          <a:defRPr sz="1200" b="0" dirty="0">
            <a:latin typeface="Arial" panose="020B0604020202020204" pitchFamily="34" charset="0"/>
            <a:cs typeface="Arial" panose="020B0604020202020204" pitchFamily="34" charset="0"/>
          </a:defRPr>
        </a:defPPr>
      </a:lstStyle>
    </a:txDef>
  </a:objectDefaults>
  <a:extraClrSchemeLst>
    <a:extraClrScheme>
      <a:clrScheme name="CCSDS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D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DS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DS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D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D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D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SDS 2 8">
        <a:dk1>
          <a:srgbClr val="000000"/>
        </a:dk1>
        <a:lt1>
          <a:srgbClr val="FFFFFF"/>
        </a:lt1>
        <a:dk2>
          <a:srgbClr val="000000"/>
        </a:dk2>
        <a:lt2>
          <a:srgbClr val="808080"/>
        </a:lt2>
        <a:accent1>
          <a:srgbClr val="AAC9E9"/>
        </a:accent1>
        <a:accent2>
          <a:srgbClr val="99FFCC"/>
        </a:accent2>
        <a:accent3>
          <a:srgbClr val="FFFFFF"/>
        </a:accent3>
        <a:accent4>
          <a:srgbClr val="000000"/>
        </a:accent4>
        <a:accent5>
          <a:srgbClr val="D2E1F2"/>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MOIMS Information Viewpoint v3</Template>
  <TotalTime>1528</TotalTime>
  <Words>2517</Words>
  <Application>Microsoft Office PowerPoint</Application>
  <PresentationFormat>On-screen Show (4:3)</PresentationFormat>
  <Paragraphs>1028</Paragraphs>
  <Slides>32</Slides>
  <Notes>6</Notes>
  <HiddenSlides>7</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MOIMS Information Viewpoint v3</vt:lpstr>
      <vt:lpstr>MOIMS Services v4</vt:lpstr>
      <vt:lpstr>MOIMS Physical and Deployment Viewpoint</vt:lpstr>
      <vt:lpstr>RASDS Graphical Conventions</vt:lpstr>
      <vt:lpstr>Introduction</vt:lpstr>
      <vt:lpstr>SCCS Context </vt:lpstr>
      <vt:lpstr>SCCS Basic ABA Configuration</vt:lpstr>
      <vt:lpstr>SCCS SSI Core Configuration </vt:lpstr>
      <vt:lpstr>Communications Link Contexts</vt:lpstr>
      <vt:lpstr>MOIMS Comms Context: Space Link</vt:lpstr>
      <vt:lpstr>MOIMS Comms Context: Terrestrial Link</vt:lpstr>
      <vt:lpstr>MOIMS Comms Context: On-board Link</vt:lpstr>
      <vt:lpstr>Physical Node Identification</vt:lpstr>
      <vt:lpstr>Physical Model (ABA Example)</vt:lpstr>
      <vt:lpstr>Physical Model (SSI Example)</vt:lpstr>
      <vt:lpstr>Physical Model (Hosted Payload Example)</vt:lpstr>
      <vt:lpstr>Physical Model (ABA Example) With Potential Functional Deployment</vt:lpstr>
      <vt:lpstr>Physical Model (SSI Example) With Potential Functional Deployment</vt:lpstr>
      <vt:lpstr>Physical Model (Hosted Payload Example) With Potential Functional Deployment</vt:lpstr>
      <vt:lpstr>Notes on Physical Diagrams</vt:lpstr>
      <vt:lpstr>Distributed/Proxy Functions</vt:lpstr>
      <vt:lpstr>Notes on Deployment Diagrams</vt:lpstr>
      <vt:lpstr>Proposed Set of Deployment Diagrams</vt:lpstr>
      <vt:lpstr>Simple ABA Mission Example</vt:lpstr>
      <vt:lpstr>Simple ABA Mission Example</vt:lpstr>
      <vt:lpstr>Earth Observation Mission (ABA Example)</vt:lpstr>
      <vt:lpstr>Earth Observation Mission (ABA Example)</vt:lpstr>
      <vt:lpstr>Deep Space Mission (SSI Example)</vt:lpstr>
      <vt:lpstr>Deep Space Mission (SSI Example)</vt:lpstr>
      <vt:lpstr>Constellation Mission (SSI Example)</vt:lpstr>
      <vt:lpstr>Constellation Mission (SSI Example)</vt:lpstr>
      <vt:lpstr>Archive Slides</vt:lpstr>
      <vt:lpstr>MOIMS Deployment (Example)  [OLD]</vt:lpstr>
      <vt:lpstr>MOIMS Deployment (Example) [OLD]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MOIMS Information Viewpoint</dc:title>
  <dc:creator>Roger Thompson</dc:creator>
  <cp:lastModifiedBy>Roger Thompson</cp:lastModifiedBy>
  <cp:revision>100</cp:revision>
  <cp:lastPrinted>2017-08-29T09:33:37Z</cp:lastPrinted>
  <dcterms:created xsi:type="dcterms:W3CDTF">2017-03-29T14:38:28Z</dcterms:created>
  <dcterms:modified xsi:type="dcterms:W3CDTF">2017-08-30T14:07:41Z</dcterms:modified>
</cp:coreProperties>
</file>