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8" r:id="rId2"/>
  </p:sldMasterIdLst>
  <p:notesMasterIdLst>
    <p:notesMasterId r:id="rId9"/>
  </p:notesMasterIdLst>
  <p:handoutMasterIdLst>
    <p:handoutMasterId r:id="rId10"/>
  </p:handoutMasterIdLst>
  <p:sldIdLst>
    <p:sldId id="282" r:id="rId3"/>
    <p:sldId id="292" r:id="rId4"/>
    <p:sldId id="293" r:id="rId5"/>
    <p:sldId id="262" r:id="rId6"/>
    <p:sldId id="286" r:id="rId7"/>
    <p:sldId id="295" r:id="rId8"/>
  </p:sldIdLst>
  <p:sldSz cx="9144000" cy="6858000" type="screen4x3"/>
  <p:notesSz cx="6864350" cy="99964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9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99"/>
    <a:srgbClr val="FF99CC"/>
    <a:srgbClr val="CC0000"/>
    <a:srgbClr val="008000"/>
    <a:srgbClr val="3333CC"/>
    <a:srgbClr val="FF6DB6"/>
    <a:srgbClr val="FFB9FF"/>
    <a:srgbClr val="C5FFD8"/>
    <a:srgbClr val="FFD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8830" autoAdjust="0"/>
    <p:restoredTop sz="85989" autoAdjust="0"/>
  </p:normalViewPr>
  <p:slideViewPr>
    <p:cSldViewPr>
      <p:cViewPr>
        <p:scale>
          <a:sx n="100" d="100"/>
          <a:sy n="100" d="100"/>
        </p:scale>
        <p:origin x="-186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146"/>
    </p:cViewPr>
  </p:sorterViewPr>
  <p:notesViewPr>
    <p:cSldViewPr>
      <p:cViewPr varScale="1">
        <p:scale>
          <a:sx n="80" d="100"/>
          <a:sy n="80" d="100"/>
        </p:scale>
        <p:origin x="-3966" y="-96"/>
      </p:cViewPr>
      <p:guideLst>
        <p:guide orient="horz" pos="3149"/>
        <p:guide pos="216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7961" y="1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r">
              <a:defRPr sz="1200"/>
            </a:lvl1pPr>
          </a:lstStyle>
          <a:p>
            <a:fld id="{D4168C6B-248F-4DEB-8641-6445C1432AC5}" type="datetimeFigureOut">
              <a:rPr lang="en-GB" smtClean="0"/>
              <a:t>08/08/2017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5699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7961" y="9495699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r">
              <a:defRPr sz="1200"/>
            </a:lvl1pPr>
          </a:lstStyle>
          <a:p>
            <a:fld id="{CA2732B1-67AB-4C4B-8719-85A543D35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62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>
            <a:lvl1pPr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961" y="1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>
            <a:lvl1pPr algn="r"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50888"/>
            <a:ext cx="4997450" cy="3748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2" y="4747044"/>
            <a:ext cx="5492129" cy="4499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5699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b" anchorCtr="0" compatLnSpc="1">
            <a:prstTxWarp prst="textNoShape">
              <a:avLst/>
            </a:prstTxWarp>
          </a:bodyPr>
          <a:lstStyle>
            <a:lvl1pPr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961" y="9495699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b" anchorCtr="0" compatLnSpc="1">
            <a:prstTxWarp prst="textNoShape">
              <a:avLst/>
            </a:prstTxWarp>
          </a:bodyPr>
          <a:lstStyle>
            <a:lvl1pPr algn="r"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687653B5-CE8F-4032-ADA5-1E1B0879BA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5133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53B5-CE8F-4032-ADA5-1E1B0879BAD9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452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24400"/>
            <a:ext cx="8353425" cy="792163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Gill Sans MT" pitchFamily="34" charset="0"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/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5288" y="3716338"/>
            <a:ext cx="8353425" cy="865187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/>
          </a:p>
        </p:txBody>
      </p:sp>
      <p:pic>
        <p:nvPicPr>
          <p:cNvPr id="106509" name="Picture 13" descr="Banner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4067944" y="6381328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5CDB5B-DF70-47C0-8678-861471D66FE7}" type="datetime1">
              <a:rPr lang="en-GB" smtClean="0"/>
              <a:t>08/08/2017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MOIMS Protocol Viewpoint for SEA Reference Architecture</a:t>
            </a:r>
            <a:endParaRPr lang="en-GB" alt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F12098-F688-49A1-B074-D16A425D0822}" type="datetime1">
              <a:rPr lang="en-GB" smtClean="0"/>
              <a:t>08/08/2017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8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0497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 smtClean="0"/>
              <a:t>MOIMS Protocol Viewpoint for SEA Reference Architecture</a:t>
            </a:r>
            <a:endParaRPr lang="en-GB" alt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57B6DD-89B7-4987-80F5-84E5F2CFA580}" type="datetime1">
              <a:rPr lang="en-GB" smtClean="0"/>
              <a:t>08/08/2017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07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 smtClean="0"/>
              <a:t>MOIMS Protocol Viewpoint for SEA Reference Architecture</a:t>
            </a:r>
            <a:endParaRPr lang="en-GB" alt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97C20D3-C0DA-43D4-845D-710B1783CA48}" type="datetime1">
              <a:rPr lang="en-GB" smtClean="0"/>
              <a:t>08/08/2017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80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35133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836613"/>
            <a:ext cx="4352925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MOIMS Protocol Viewpoint for SEA Reference Architecture</a:t>
            </a:r>
            <a:endParaRPr lang="en-GB" alt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311AC44-8F05-411C-B006-1C582AC0F7A9}" type="datetime1">
              <a:rPr lang="en-GB" smtClean="0"/>
              <a:t>08/08/2017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5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MOIMS Protocol Viewpoint for SEA Reference Architecture</a:t>
            </a:r>
            <a:endParaRPr lang="en-GB" alt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C4BB16-AD08-40C6-8905-1EF25BE06B6F}" type="datetime1">
              <a:rPr lang="en-GB" smtClean="0"/>
              <a:t>08/08/2017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09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97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 smtClean="0"/>
              <a:t>MOIMS Protocol Viewpoint for SEA Reference Architecture</a:t>
            </a:r>
            <a:endParaRPr lang="en-GB" alt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0F474F2-44EF-4B55-A4B8-3B12E4760215}" type="datetime1">
              <a:rPr lang="en-GB" smtClean="0"/>
              <a:t>08/08/2017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04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24400"/>
            <a:ext cx="8353425" cy="792163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Gill Sans MT" pitchFamily="34" charset="0"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5288" y="3716338"/>
            <a:ext cx="8353425" cy="865187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pic>
        <p:nvPicPr>
          <p:cNvPr id="106509" name="Picture 13" descr="Banner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4067944" y="6381328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06FADB-DB9D-4869-A876-F2E87EA4A802}" type="datetime1">
              <a:rPr lang="en-GB" smtClean="0"/>
              <a:t>08/08/2017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576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 smtClean="0"/>
              <a:t>MOIMS Protocol Viewpoint for SEA Reference Architecture</a:t>
            </a:r>
            <a:endParaRPr lang="en-GB" alt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1F3D6D-4226-490D-833A-8F80A62FEF4A}" type="datetime1">
              <a:rPr lang="en-GB" smtClean="0"/>
              <a:t>08/08/2017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25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35133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836613"/>
            <a:ext cx="4352925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MOIMS Protocol Viewpoint for SEA Reference Architecture</a:t>
            </a:r>
            <a:endParaRPr lang="en-GB" alt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A2137BC-E2E1-4ABA-B7DA-92E55B72ABA6}" type="datetime1">
              <a:rPr lang="en-GB" smtClean="0"/>
              <a:t>08/08/2017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23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.ccsds.org/sites/pr/CCSDS%20Logos/CCSDSLogoNoOrg.jpg" TargetMode="Externa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.ccsds.org/sites/pr/CCSDS%20Logos/CCSDSLogoNoOrg.jpg" TargetMode="External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8566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 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512" y="6491547"/>
            <a:ext cx="741682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 smtClean="0"/>
              <a:t>MOIMS Protocol Viewpoint for SEA Reference Architecture</a:t>
            </a:r>
            <a:endParaRPr lang="en-GB" altLang="en-US" dirty="0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8604768" y="6491547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F8E4E667-8BBB-4D3E-951B-EE1E7F0C8C94}" type="slidenum">
              <a:rPr lang="en-GB" altLang="en-US"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altLang="en-US" sz="1200" b="0" dirty="0">
              <a:solidFill>
                <a:srgbClr val="1367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7272932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add Title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771775" y="4941888"/>
            <a:ext cx="1152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200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105481" name="Picture 9" descr="Full color JPEG without the .ORG.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451" y="188640"/>
            <a:ext cx="143986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 anchor="ctr"/>
          <a:lstStyle/>
          <a:p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4" y="6482816"/>
            <a:ext cx="949581" cy="292100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CEED57E-F1AC-4AE0-92AD-F193EA0B29E7}" type="datetime1">
              <a:rPr lang="en-GB" smtClean="0"/>
              <a:t>08/08/2017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  <p:sldLayoutId id="2147483657" r:id="rId5"/>
    <p:sldLayoutId id="2147483653" r:id="rId6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Gill Sans MT" pitchFamily="34" charset="0"/>
        <a:buChar char="•"/>
        <a:defRPr sz="2000" b="1">
          <a:solidFill>
            <a:srgbClr val="13679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98525" indent="-357188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»"/>
        <a:defRPr sz="18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427163" indent="-3492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6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971675" indent="-365125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4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5130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2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9702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6pPr>
      <a:lvl7pPr marL="34274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7pPr>
      <a:lvl8pPr marL="38846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8pPr>
      <a:lvl9pPr marL="43418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8566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 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512" y="6491547"/>
            <a:ext cx="741682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 smtClean="0"/>
              <a:t>MOIMS Protocol Viewpoint for SEA Reference Architecture</a:t>
            </a:r>
            <a:endParaRPr lang="en-GB" altLang="en-US" dirty="0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8604768" y="6491547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F8E4E667-8BBB-4D3E-951B-EE1E7F0C8C94}" type="slidenum">
              <a:rPr lang="en-GB" altLang="en-US"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altLang="en-US" sz="1200" b="0" dirty="0">
              <a:solidFill>
                <a:srgbClr val="1367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7272932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add Title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771775" y="4941888"/>
            <a:ext cx="1152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200">
              <a:solidFill>
                <a:srgbClr val="1F497D"/>
              </a:solidFill>
              <a:latin typeface="Tahoma" pitchFamily="34" charset="0"/>
            </a:endParaRPr>
          </a:p>
        </p:txBody>
      </p:sp>
      <p:pic>
        <p:nvPicPr>
          <p:cNvPr id="105481" name="Picture 9" descr="Full color JPEG without the .ORG.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451" y="188640"/>
            <a:ext cx="143986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 anchor="ctr"/>
          <a:lstStyle/>
          <a:p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4" y="6482816"/>
            <a:ext cx="949581" cy="292100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AA892DA-BACE-43DD-A1CE-CAD3002DB9D1}" type="datetime1">
              <a:rPr lang="en-GB" smtClean="0"/>
              <a:t>08/08/2017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19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Gill Sans MT" pitchFamily="34" charset="0"/>
        <a:buChar char="•"/>
        <a:defRPr sz="2000" b="1">
          <a:solidFill>
            <a:srgbClr val="13679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98525" indent="-357188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»"/>
        <a:defRPr sz="18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427163" indent="-3492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6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971675" indent="-365125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4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5130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2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9702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6pPr>
      <a:lvl7pPr marL="34274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7pPr>
      <a:lvl8pPr marL="38846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8pPr>
      <a:lvl9pPr marL="43418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MOIMS </a:t>
            </a:r>
            <a:r>
              <a:rPr lang="en-GB" dirty="0" err="1" smtClean="0"/>
              <a:t>Comms</a:t>
            </a:r>
            <a:r>
              <a:rPr lang="en-GB" dirty="0" smtClean="0"/>
              <a:t> Context: On-board Link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 smtClean="0"/>
              <a:t>MOIMS Protocol Viewpoint for SEA Reference Architecture</a:t>
            </a:r>
            <a:endParaRPr lang="en-GB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97C20D3-C0DA-43D4-845D-710B1783CA48}" type="datetime1">
              <a:rPr lang="en-GB" smtClean="0"/>
              <a:t>08/08/2017</a:t>
            </a:fld>
            <a:endParaRPr lang="en-GB" dirty="0"/>
          </a:p>
        </p:txBody>
      </p:sp>
      <p:sp>
        <p:nvSpPr>
          <p:cNvPr id="9" name="AutoShape 1"/>
          <p:cNvSpPr>
            <a:spLocks noChangeArrowheads="1"/>
          </p:cNvSpPr>
          <p:nvPr/>
        </p:nvSpPr>
        <p:spPr bwMode="auto">
          <a:xfrm>
            <a:off x="1187624" y="1766261"/>
            <a:ext cx="6624736" cy="3020456"/>
          </a:xfrm>
          <a:prstGeom prst="cube">
            <a:avLst>
              <a:gd name="adj" fmla="val 15731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Space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User Node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403648" y="3706597"/>
            <a:ext cx="1484354" cy="648072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SOIS</a:t>
            </a:r>
          </a:p>
          <a:p>
            <a:pPr algn="ctr"/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Communications </a:t>
            </a: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Processing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1403648" y="2693079"/>
            <a:ext cx="1484354" cy="653478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MOIMS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User Application</a:t>
            </a:r>
            <a:endParaRPr kumimoji="1" lang="en-US" sz="11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5624306" y="2693079"/>
            <a:ext cx="1484354" cy="653478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MOIMS</a:t>
            </a:r>
          </a:p>
          <a:p>
            <a:pPr algn="ctr"/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User Application</a:t>
            </a:r>
            <a:endParaRPr kumimoji="1" lang="en-US" sz="11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624306" y="3706597"/>
            <a:ext cx="1484354" cy="648072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SOIS</a:t>
            </a:r>
          </a:p>
          <a:p>
            <a:pPr algn="ctr"/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Communications Processing</a:t>
            </a:r>
            <a:endParaRPr kumimoji="1" lang="en-US" sz="11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>
            <a:stCxn id="10" idx="6"/>
            <a:endCxn id="14" idx="2"/>
          </p:cNvCxnSpPr>
          <p:nvPr/>
        </p:nvCxnSpPr>
        <p:spPr bwMode="auto">
          <a:xfrm>
            <a:off x="2888002" y="4030633"/>
            <a:ext cx="2736304" cy="0"/>
          </a:xfrm>
          <a:prstGeom prst="line">
            <a:avLst/>
          </a:prstGeom>
          <a:noFill/>
          <a:ln w="28575" cmpd="sng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stCxn id="12" idx="6"/>
            <a:endCxn id="13" idx="2"/>
          </p:cNvCxnSpPr>
          <p:nvPr/>
        </p:nvCxnSpPr>
        <p:spPr bwMode="auto">
          <a:xfrm>
            <a:off x="2888002" y="3019818"/>
            <a:ext cx="2736304" cy="0"/>
          </a:xfrm>
          <a:prstGeom prst="line">
            <a:avLst/>
          </a:prstGeom>
          <a:noFill/>
          <a:ln w="9525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1"/>
          <p:cNvCxnSpPr>
            <a:stCxn id="10" idx="0"/>
            <a:endCxn id="12" idx="4"/>
          </p:cNvCxnSpPr>
          <p:nvPr/>
        </p:nvCxnSpPr>
        <p:spPr bwMode="auto">
          <a:xfrm flipV="1">
            <a:off x="2145825" y="3346557"/>
            <a:ext cx="0" cy="360040"/>
          </a:xfrm>
          <a:prstGeom prst="line">
            <a:avLst/>
          </a:prstGeom>
          <a:noFill/>
          <a:ln w="28575" cmpd="sng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4"/>
          <p:cNvCxnSpPr>
            <a:stCxn id="14" idx="0"/>
            <a:endCxn id="13" idx="4"/>
          </p:cNvCxnSpPr>
          <p:nvPr/>
        </p:nvCxnSpPr>
        <p:spPr bwMode="auto">
          <a:xfrm flipV="1">
            <a:off x="6366483" y="3346557"/>
            <a:ext cx="0" cy="360040"/>
          </a:xfrm>
          <a:prstGeom prst="line">
            <a:avLst/>
          </a:prstGeom>
          <a:noFill/>
          <a:ln w="28575" cmpd="sng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2145825" y="3490573"/>
            <a:ext cx="72000" cy="0"/>
          </a:xfrm>
          <a:prstGeom prst="line">
            <a:avLst/>
          </a:prstGeom>
          <a:noFill/>
          <a:ln w="28575" cmpd="sng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6366483" y="3490573"/>
            <a:ext cx="72000" cy="0"/>
          </a:xfrm>
          <a:prstGeom prst="line">
            <a:avLst/>
          </a:prstGeom>
          <a:noFill/>
          <a:ln w="28575" cmpd="sng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AutoShape 6"/>
          <p:cNvSpPr>
            <a:spLocks noChangeArrowheads="1"/>
          </p:cNvSpPr>
          <p:nvPr/>
        </p:nvSpPr>
        <p:spPr bwMode="auto">
          <a:xfrm>
            <a:off x="5128114" y="1974017"/>
            <a:ext cx="1440160" cy="474662"/>
          </a:xfrm>
          <a:prstGeom prst="wedgeRoundRectCallout">
            <a:avLst>
              <a:gd name="adj1" fmla="val -48101"/>
              <a:gd name="adj2" fmla="val 171945"/>
              <a:gd name="adj3" fmla="val 16667"/>
            </a:avLst>
          </a:prstGeom>
          <a:solidFill>
            <a:srgbClr val="FFFFCC"/>
          </a:solidFill>
          <a:ln w="9525">
            <a:solidFill>
              <a:schemeClr val="accent2"/>
            </a:solidFill>
            <a:prstDash val="sysDot"/>
            <a:miter lim="800000"/>
            <a:headEnd/>
            <a:tailEnd type="arrow" w="lg" len="lg"/>
          </a:ln>
        </p:spPr>
        <p:txBody>
          <a:bodyPr lIns="0" tIns="0" rIns="0" bIns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10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MOIMS</a:t>
            </a:r>
            <a:br>
              <a:rPr kumimoji="1" lang="en-US" sz="10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10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Information Exchange</a:t>
            </a:r>
          </a:p>
        </p:txBody>
      </p:sp>
      <p:sp>
        <p:nvSpPr>
          <p:cNvPr id="34" name="Oval 33"/>
          <p:cNvSpPr/>
          <p:nvPr/>
        </p:nvSpPr>
        <p:spPr>
          <a:xfrm>
            <a:off x="2816002" y="2947818"/>
            <a:ext cx="144000" cy="144000"/>
          </a:xfrm>
          <a:prstGeom prst="ellipse">
            <a:avLst/>
          </a:prstGeom>
          <a:solidFill>
            <a:srgbClr val="FF6DB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kumimoji="1" lang="en-US" sz="1100" b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139952" y="2932356"/>
            <a:ext cx="439694" cy="159462"/>
          </a:xfrm>
          <a:prstGeom prst="rect">
            <a:avLst/>
          </a:prstGeom>
          <a:solidFill>
            <a:srgbClr val="FF6DB6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MOIMS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971600" y="3573015"/>
            <a:ext cx="6552728" cy="936105"/>
          </a:xfrm>
          <a:prstGeom prst="roundRect">
            <a:avLst/>
          </a:prstGeom>
          <a:solidFill>
            <a:srgbClr val="CC0000">
              <a:alpha val="20000"/>
            </a:srgbClr>
          </a:solidFill>
          <a:ln w="28575" cap="flat" cmpd="sng" algn="ctr">
            <a:solidFill>
              <a:srgbClr val="CC0000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4561664" y="5018233"/>
            <a:ext cx="1440160" cy="474662"/>
          </a:xfrm>
          <a:prstGeom prst="wedgeRoundRectCallout">
            <a:avLst>
              <a:gd name="adj1" fmla="val -59025"/>
              <a:gd name="adj2" fmla="val -190554"/>
              <a:gd name="adj3" fmla="val 16667"/>
            </a:avLst>
          </a:prstGeom>
          <a:solidFill>
            <a:srgbClr val="FFFFCC"/>
          </a:solidFill>
          <a:ln w="9525">
            <a:solidFill>
              <a:schemeClr val="accent2"/>
            </a:solidFill>
            <a:prstDash val="sysDot"/>
            <a:miter lim="800000"/>
            <a:headEnd/>
            <a:tailEnd type="arrow" w="lg" len="lg"/>
          </a:ln>
        </p:spPr>
        <p:txBody>
          <a:bodyPr lIns="0" tIns="0" rIns="0" bIns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10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SOIS Compatible</a:t>
            </a:r>
            <a:br>
              <a:rPr kumimoji="1" lang="en-US" sz="10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10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On-board Architecture</a:t>
            </a:r>
            <a:endParaRPr kumimoji="1" lang="en-US" sz="10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8" name="AutoShape 6"/>
          <p:cNvSpPr>
            <a:spLocks noChangeArrowheads="1"/>
          </p:cNvSpPr>
          <p:nvPr/>
        </p:nvSpPr>
        <p:spPr bwMode="auto">
          <a:xfrm>
            <a:off x="2699792" y="5018233"/>
            <a:ext cx="1440160" cy="474662"/>
          </a:xfrm>
          <a:prstGeom prst="wedgeRoundRectCallout">
            <a:avLst>
              <a:gd name="adj1" fmla="val 65912"/>
              <a:gd name="adj2" fmla="val -258911"/>
              <a:gd name="adj3" fmla="val 16667"/>
            </a:avLst>
          </a:prstGeom>
          <a:solidFill>
            <a:srgbClr val="FFFFCC"/>
          </a:solidFill>
          <a:ln w="9525">
            <a:solidFill>
              <a:schemeClr val="accent2"/>
            </a:solidFill>
            <a:prstDash val="sysDot"/>
            <a:miter lim="800000"/>
            <a:headEnd/>
            <a:tailEnd type="arrow" w="lg" len="lg"/>
          </a:ln>
        </p:spPr>
        <p:txBody>
          <a:bodyPr lIns="0" tIns="0" rIns="0" bIns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10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SOIS Link</a:t>
            </a:r>
            <a:endParaRPr kumimoji="1" lang="en-US" sz="10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744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MOIMS Generic Protocol Stacks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smtClean="0"/>
              <a:t>MOIMS Protocol Viewpoint for SEA Reference Architecture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BC4BB16-AD08-40C6-8905-1EF25BE06B6F}" type="datetime1">
              <a:rPr lang="en-GB" smtClean="0"/>
              <a:t>08/08/2017</a:t>
            </a:fld>
            <a:endParaRPr lang="en-GB" dirty="0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070351" y="1479378"/>
            <a:ext cx="1484354" cy="653478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MOIMS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User Application</a:t>
            </a:r>
            <a:endParaRPr kumimoji="1" lang="en-US" sz="11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>
            <a:stCxn id="5" idx="4"/>
            <a:endCxn id="23" idx="0"/>
          </p:cNvCxnSpPr>
          <p:nvPr/>
        </p:nvCxnSpPr>
        <p:spPr bwMode="auto">
          <a:xfrm flipH="1">
            <a:off x="1811918" y="2132856"/>
            <a:ext cx="610" cy="32404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Rectangle 11"/>
          <p:cNvSpPr/>
          <p:nvPr/>
        </p:nvSpPr>
        <p:spPr bwMode="auto">
          <a:xfrm>
            <a:off x="1019217" y="3032960"/>
            <a:ext cx="1585399" cy="570358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MALTechnology</a:t>
            </a:r>
            <a:r>
              <a:rPr lang="en-GB" sz="10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Binding</a:t>
            </a:r>
            <a:endParaRPr kumimoji="0" lang="en-GB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019218" y="2744928"/>
            <a:ext cx="1585399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019218" y="2456896"/>
            <a:ext cx="1585399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 Service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019217" y="3859077"/>
            <a:ext cx="1584176" cy="28803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Protocol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>
            <a:stCxn id="45" idx="2"/>
            <a:endCxn id="48" idx="0"/>
          </p:cNvCxnSpPr>
          <p:nvPr/>
        </p:nvCxnSpPr>
        <p:spPr bwMode="auto">
          <a:xfrm>
            <a:off x="6312750" y="3323540"/>
            <a:ext cx="0" cy="53750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4" name="AutoShape 6"/>
          <p:cNvSpPr>
            <a:spLocks noChangeArrowheads="1"/>
          </p:cNvSpPr>
          <p:nvPr/>
        </p:nvSpPr>
        <p:spPr bwMode="auto">
          <a:xfrm>
            <a:off x="2948455" y="3896302"/>
            <a:ext cx="1440160" cy="237331"/>
          </a:xfrm>
          <a:prstGeom prst="wedgeRoundRectCallout">
            <a:avLst>
              <a:gd name="adj1" fmla="val -76094"/>
              <a:gd name="adj2" fmla="val -39340"/>
              <a:gd name="adj3" fmla="val 16667"/>
            </a:avLst>
          </a:prstGeom>
          <a:solidFill>
            <a:srgbClr val="FFFFCC"/>
          </a:solidFill>
          <a:ln w="9525">
            <a:solidFill>
              <a:schemeClr val="accent2"/>
            </a:solidFill>
            <a:prstDash val="sysDot"/>
            <a:miter lim="800000"/>
            <a:headEnd/>
            <a:tailEnd type="arrow" w="lg" len="lg"/>
          </a:ln>
        </p:spPr>
        <p:txBody>
          <a:bodyPr lIns="0" tIns="0" rIns="0" bIns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10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Messaging or File</a:t>
            </a:r>
            <a:endParaRPr kumimoji="1" lang="en-US" sz="10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99592" y="1055611"/>
            <a:ext cx="1861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 Compliant Service 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36096" y="1055611"/>
            <a:ext cx="1786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MOIMS File Exchange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8"/>
          <p:cNvSpPr>
            <a:spLocks noChangeArrowheads="1"/>
          </p:cNvSpPr>
          <p:nvPr/>
        </p:nvSpPr>
        <p:spPr bwMode="auto">
          <a:xfrm>
            <a:off x="5570573" y="1479378"/>
            <a:ext cx="1484354" cy="653478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MOIMS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User Application</a:t>
            </a:r>
            <a:endParaRPr kumimoji="1" lang="en-US" sz="11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520662" y="2747476"/>
            <a:ext cx="1584176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520662" y="3035508"/>
            <a:ext cx="1584176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 Encoding</a:t>
            </a:r>
            <a:endParaRPr kumimoji="0" lang="en-GB" sz="1000" b="0" i="1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520662" y="3861048"/>
            <a:ext cx="1584176" cy="28803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Transfer Protocol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Connector 53"/>
          <p:cNvCxnSpPr>
            <a:stCxn id="40" idx="4"/>
            <a:endCxn id="43" idx="0"/>
          </p:cNvCxnSpPr>
          <p:nvPr/>
        </p:nvCxnSpPr>
        <p:spPr bwMode="auto">
          <a:xfrm>
            <a:off x="6312750" y="2132856"/>
            <a:ext cx="0" cy="32403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1" name="AutoShape 6"/>
          <p:cNvSpPr>
            <a:spLocks noChangeArrowheads="1"/>
          </p:cNvSpPr>
          <p:nvPr/>
        </p:nvSpPr>
        <p:spPr bwMode="auto">
          <a:xfrm>
            <a:off x="7345891" y="2524821"/>
            <a:ext cx="1440160" cy="432048"/>
          </a:xfrm>
          <a:prstGeom prst="wedgeRoundRectCallout">
            <a:avLst>
              <a:gd name="adj1" fmla="val -77460"/>
              <a:gd name="adj2" fmla="val 50514"/>
              <a:gd name="adj3" fmla="val 16667"/>
            </a:avLst>
          </a:prstGeom>
          <a:solidFill>
            <a:srgbClr val="FFFFCC"/>
          </a:solidFill>
          <a:ln w="9525">
            <a:solidFill>
              <a:schemeClr val="accent2"/>
            </a:solidFill>
            <a:prstDash val="sysDot"/>
            <a:miter lim="800000"/>
            <a:headEnd/>
            <a:tailEnd type="arrow" w="lg" len="lg"/>
          </a:ln>
        </p:spPr>
        <p:txBody>
          <a:bodyPr lIns="0" tIns="0" rIns="0" bIns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10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Optional File Format Specification in terms of MAL</a:t>
            </a:r>
            <a:endParaRPr kumimoji="1" lang="en-US" sz="10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62" name="Straight Connector 61"/>
          <p:cNvCxnSpPr>
            <a:stCxn id="12" idx="2"/>
            <a:endCxn id="25" idx="0"/>
          </p:cNvCxnSpPr>
          <p:nvPr/>
        </p:nvCxnSpPr>
        <p:spPr bwMode="auto">
          <a:xfrm flipH="1">
            <a:off x="1811305" y="3603318"/>
            <a:ext cx="612" cy="25575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Elbow Connector 69"/>
          <p:cNvCxnSpPr>
            <a:stCxn id="40" idx="2"/>
            <a:endCxn id="48" idx="1"/>
          </p:cNvCxnSpPr>
          <p:nvPr/>
        </p:nvCxnSpPr>
        <p:spPr bwMode="auto">
          <a:xfrm rot="10800000" flipV="1">
            <a:off x="5520663" y="1806116"/>
            <a:ext cx="49911" cy="2198947"/>
          </a:xfrm>
          <a:prstGeom prst="bentConnector3">
            <a:avLst>
              <a:gd name="adj1" fmla="val 558015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3" name="Rectangle 42"/>
          <p:cNvSpPr/>
          <p:nvPr/>
        </p:nvSpPr>
        <p:spPr bwMode="auto">
          <a:xfrm>
            <a:off x="5520662" y="2456892"/>
            <a:ext cx="1584176" cy="30130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MOIMS File Format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1799692" y="2276872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1799692" y="3753036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5292080" y="3753036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Rectangle 40"/>
          <p:cNvSpPr/>
          <p:nvPr/>
        </p:nvSpPr>
        <p:spPr bwMode="auto">
          <a:xfrm>
            <a:off x="1019217" y="4147109"/>
            <a:ext cx="1584176" cy="28803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Protocol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019217" y="4435141"/>
            <a:ext cx="1584176" cy="28803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Layer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AutoShape 6"/>
          <p:cNvSpPr>
            <a:spLocks noChangeArrowheads="1"/>
          </p:cNvSpPr>
          <p:nvPr/>
        </p:nvSpPr>
        <p:spPr bwMode="auto">
          <a:xfrm>
            <a:off x="2948455" y="4189729"/>
            <a:ext cx="1440160" cy="237331"/>
          </a:xfrm>
          <a:prstGeom prst="wedgeRoundRectCallout">
            <a:avLst>
              <a:gd name="adj1" fmla="val -76094"/>
              <a:gd name="adj2" fmla="val -39340"/>
              <a:gd name="adj3" fmla="val 16667"/>
            </a:avLst>
          </a:prstGeom>
          <a:solidFill>
            <a:srgbClr val="FFFFCC"/>
          </a:solidFill>
          <a:ln w="9525">
            <a:solidFill>
              <a:schemeClr val="accent2"/>
            </a:solidFill>
            <a:prstDash val="sysDot"/>
            <a:miter lim="800000"/>
            <a:headEnd/>
            <a:tailEnd type="arrow" w="lg" len="lg"/>
          </a:ln>
        </p:spPr>
        <p:txBody>
          <a:bodyPr lIns="0" tIns="0" rIns="0" bIns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10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Transport/Network Layer</a:t>
            </a:r>
            <a:endParaRPr kumimoji="1" lang="en-US" sz="10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49" name="AutoShape 6"/>
          <p:cNvSpPr>
            <a:spLocks noChangeArrowheads="1"/>
          </p:cNvSpPr>
          <p:nvPr/>
        </p:nvSpPr>
        <p:spPr bwMode="auto">
          <a:xfrm>
            <a:off x="2948455" y="4485842"/>
            <a:ext cx="1440160" cy="237331"/>
          </a:xfrm>
          <a:prstGeom prst="wedgeRoundRectCallout">
            <a:avLst>
              <a:gd name="adj1" fmla="val -76094"/>
              <a:gd name="adj2" fmla="val -39340"/>
              <a:gd name="adj3" fmla="val 16667"/>
            </a:avLst>
          </a:prstGeom>
          <a:solidFill>
            <a:srgbClr val="FFFFCC"/>
          </a:solidFill>
          <a:ln w="9525">
            <a:solidFill>
              <a:schemeClr val="accent2"/>
            </a:solidFill>
            <a:prstDash val="sysDot"/>
            <a:miter lim="800000"/>
            <a:headEnd/>
            <a:tailEnd type="arrow" w="lg" len="lg"/>
          </a:ln>
        </p:spPr>
        <p:txBody>
          <a:bodyPr lIns="0" tIns="0" rIns="0" bIns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10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Physical Link/Network</a:t>
            </a:r>
            <a:endParaRPr kumimoji="1" lang="en-US" sz="10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520662" y="4147109"/>
            <a:ext cx="1584176" cy="28803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Protocol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520662" y="4434004"/>
            <a:ext cx="1584176" cy="28803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Layer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Content Placeholder 64"/>
          <p:cNvSpPr>
            <a:spLocks noGrp="1"/>
          </p:cNvSpPr>
          <p:nvPr>
            <p:ph idx="1"/>
          </p:nvPr>
        </p:nvSpPr>
        <p:spPr>
          <a:xfrm>
            <a:off x="179388" y="4869160"/>
            <a:ext cx="8856662" cy="1476164"/>
          </a:xfrm>
        </p:spPr>
        <p:txBody>
          <a:bodyPr/>
          <a:lstStyle/>
          <a:p>
            <a:r>
              <a:rPr lang="en-GB" sz="1050" dirty="0" smtClean="0"/>
              <a:t>Blue layers correspond to Communications Layers:</a:t>
            </a:r>
          </a:p>
          <a:p>
            <a:pPr lvl="1"/>
            <a:r>
              <a:rPr lang="en-GB" sz="1000" dirty="0" smtClean="0"/>
              <a:t>Transfer </a:t>
            </a:r>
            <a:r>
              <a:rPr lang="en-GB" sz="1000" dirty="0"/>
              <a:t>(</a:t>
            </a:r>
            <a:r>
              <a:rPr lang="en-GB" sz="1000" dirty="0" smtClean="0"/>
              <a:t>Application) Layer (e.g. FTP, HTTP or </a:t>
            </a:r>
            <a:r>
              <a:rPr lang="en-GB" sz="1000" dirty="0"/>
              <a:t>0</a:t>
            </a:r>
            <a:r>
              <a:rPr lang="en-GB" sz="1000" dirty="0" smtClean="0"/>
              <a:t>MQ) providing message exchange or file transfer</a:t>
            </a:r>
          </a:p>
          <a:p>
            <a:pPr lvl="1"/>
            <a:r>
              <a:rPr lang="en-GB" sz="1000" dirty="0" smtClean="0"/>
              <a:t>Transport and Network Layers combined (e.g. TCP/IP or UDP/IP)</a:t>
            </a:r>
          </a:p>
          <a:p>
            <a:pPr lvl="1"/>
            <a:r>
              <a:rPr lang="en-GB" sz="1000" dirty="0" smtClean="0"/>
              <a:t>Physical Link Layer or “Network” (e.g. RF Space Link, WAN, LAN or WLAN)</a:t>
            </a:r>
          </a:p>
          <a:p>
            <a:r>
              <a:rPr lang="en-GB" sz="1050" dirty="0" smtClean="0"/>
              <a:t>Protocol stacks must match between communicating User Applications</a:t>
            </a:r>
          </a:p>
          <a:p>
            <a:r>
              <a:rPr lang="en-GB" sz="1050" dirty="0" smtClean="0"/>
              <a:t>MO Language Binding can differ between communicating User Applications</a:t>
            </a:r>
          </a:p>
          <a:p>
            <a:r>
              <a:rPr lang="en-GB" sz="1050" dirty="0" smtClean="0"/>
              <a:t>For File Exchange, the transfer must be independently initiated at Communications Protocol level, either directly by the User Application or by a 3</a:t>
            </a:r>
            <a:r>
              <a:rPr lang="en-GB" sz="1050" baseline="30000" dirty="0" smtClean="0"/>
              <a:t>rd</a:t>
            </a:r>
            <a:r>
              <a:rPr lang="en-GB" sz="1050" dirty="0" smtClean="0"/>
              <a:t> party.</a:t>
            </a:r>
            <a:endParaRPr lang="en-GB" sz="1050" dirty="0"/>
          </a:p>
        </p:txBody>
      </p:sp>
      <p:sp>
        <p:nvSpPr>
          <p:cNvPr id="6" name="Rectangle 5"/>
          <p:cNvSpPr/>
          <p:nvPr/>
        </p:nvSpPr>
        <p:spPr bwMode="auto">
          <a:xfrm rot="16200000">
            <a:off x="2173794" y="2600909"/>
            <a:ext cx="576065" cy="288033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 </a:t>
            </a: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AutoShape 6"/>
          <p:cNvSpPr>
            <a:spLocks noChangeArrowheads="1"/>
          </p:cNvSpPr>
          <p:nvPr/>
        </p:nvSpPr>
        <p:spPr bwMode="auto">
          <a:xfrm>
            <a:off x="2928037" y="2692173"/>
            <a:ext cx="1440160" cy="237331"/>
          </a:xfrm>
          <a:prstGeom prst="wedgeRoundRectCallout">
            <a:avLst>
              <a:gd name="adj1" fmla="val -75412"/>
              <a:gd name="adj2" fmla="val -39340"/>
              <a:gd name="adj3" fmla="val 16667"/>
            </a:avLst>
          </a:prstGeom>
          <a:solidFill>
            <a:srgbClr val="FFFFCC"/>
          </a:solidFill>
          <a:ln w="9525">
            <a:solidFill>
              <a:schemeClr val="accent2"/>
            </a:solidFill>
            <a:prstDash val="sysDot"/>
            <a:miter lim="800000"/>
            <a:headEnd/>
            <a:tailEnd type="arrow" w="lg" len="lg"/>
          </a:ln>
        </p:spPr>
        <p:txBody>
          <a:bodyPr lIns="0" tIns="0" rIns="0" bIns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10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 Language Binding</a:t>
            </a:r>
            <a:endParaRPr kumimoji="1" lang="en-US" sz="10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019218" y="3032960"/>
            <a:ext cx="1585399" cy="343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Encoding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019218" y="3375973"/>
            <a:ext cx="1586624" cy="2273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Transport 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9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1"/>
          <p:cNvSpPr>
            <a:spLocks noChangeArrowheads="1"/>
          </p:cNvSpPr>
          <p:nvPr/>
        </p:nvSpPr>
        <p:spPr bwMode="auto">
          <a:xfrm>
            <a:off x="503548" y="1313020"/>
            <a:ext cx="2220441" cy="3952184"/>
          </a:xfrm>
          <a:prstGeom prst="cube">
            <a:avLst>
              <a:gd name="adj" fmla="val 15731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User Node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MOIMS Generic Deployment Example</a:t>
            </a:r>
            <a:endParaRPr lang="en-GB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 smtClean="0"/>
              <a:t>MOIMS Protocol Viewpoint for SEA Reference Architecture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BC4BB16-AD08-40C6-8905-1EF25BE06B6F}" type="datetime1">
              <a:rPr lang="en-GB" smtClean="0"/>
              <a:t>08/08/2017</a:t>
            </a:fld>
            <a:endParaRPr lang="en-GB" dirty="0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710311" y="1983434"/>
            <a:ext cx="1484354" cy="653478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MOIMS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User Application</a:t>
            </a:r>
            <a:b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(Provider)</a:t>
            </a:r>
            <a:endParaRPr kumimoji="1" lang="en-US" sz="11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>
            <a:stCxn id="5" idx="4"/>
            <a:endCxn id="10" idx="0"/>
          </p:cNvCxnSpPr>
          <p:nvPr/>
        </p:nvCxnSpPr>
        <p:spPr bwMode="auto">
          <a:xfrm>
            <a:off x="1452488" y="2636912"/>
            <a:ext cx="0" cy="28803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660400" y="3212978"/>
            <a:ext cx="1584176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60400" y="2924946"/>
            <a:ext cx="1584176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 Service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439660" y="2780928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AutoShape 1"/>
          <p:cNvSpPr>
            <a:spLocks noChangeArrowheads="1"/>
          </p:cNvSpPr>
          <p:nvPr/>
        </p:nvSpPr>
        <p:spPr bwMode="auto">
          <a:xfrm>
            <a:off x="6420011" y="1320948"/>
            <a:ext cx="2220441" cy="3944256"/>
          </a:xfrm>
          <a:prstGeom prst="cube">
            <a:avLst>
              <a:gd name="adj" fmla="val 15731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User Node</a:t>
            </a:r>
          </a:p>
        </p:txBody>
      </p:sp>
      <p:sp>
        <p:nvSpPr>
          <p:cNvPr id="70" name="Oval 8"/>
          <p:cNvSpPr>
            <a:spLocks noChangeArrowheads="1"/>
          </p:cNvSpPr>
          <p:nvPr/>
        </p:nvSpPr>
        <p:spPr bwMode="auto">
          <a:xfrm>
            <a:off x="6615066" y="1983434"/>
            <a:ext cx="1484354" cy="653478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MOIMS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User Application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(Consumer)</a:t>
            </a:r>
            <a:endParaRPr kumimoji="1" lang="en-US" sz="11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72" name="Straight Connector 71"/>
          <p:cNvCxnSpPr>
            <a:stCxn id="70" idx="4"/>
            <a:endCxn id="75" idx="0"/>
          </p:cNvCxnSpPr>
          <p:nvPr/>
        </p:nvCxnSpPr>
        <p:spPr bwMode="auto">
          <a:xfrm>
            <a:off x="7357243" y="2636912"/>
            <a:ext cx="0" cy="28803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4" name="Rectangle 73"/>
          <p:cNvSpPr/>
          <p:nvPr/>
        </p:nvSpPr>
        <p:spPr bwMode="auto">
          <a:xfrm>
            <a:off x="6565155" y="3212978"/>
            <a:ext cx="1584176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565155" y="2924946"/>
            <a:ext cx="1584176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 Service</a:t>
            </a:r>
          </a:p>
        </p:txBody>
      </p:sp>
      <p:cxnSp>
        <p:nvCxnSpPr>
          <p:cNvPr id="81" name="Straight Connector 80"/>
          <p:cNvCxnSpPr/>
          <p:nvPr/>
        </p:nvCxnSpPr>
        <p:spPr bwMode="auto">
          <a:xfrm>
            <a:off x="7344415" y="2780928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Straight Connector 84"/>
          <p:cNvCxnSpPr>
            <a:endCxn id="70" idx="2"/>
          </p:cNvCxnSpPr>
          <p:nvPr/>
        </p:nvCxnSpPr>
        <p:spPr bwMode="auto">
          <a:xfrm>
            <a:off x="2194665" y="2310173"/>
            <a:ext cx="4420401" cy="0"/>
          </a:xfrm>
          <a:prstGeom prst="line">
            <a:avLst/>
          </a:prstGeom>
          <a:noFill/>
          <a:ln w="9525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Oval 85"/>
          <p:cNvSpPr/>
          <p:nvPr/>
        </p:nvSpPr>
        <p:spPr>
          <a:xfrm>
            <a:off x="2122665" y="2238173"/>
            <a:ext cx="144000" cy="144000"/>
          </a:xfrm>
          <a:prstGeom prst="ellipse">
            <a:avLst/>
          </a:prstGeom>
          <a:solidFill>
            <a:srgbClr val="FF6DB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kumimoji="1" lang="en-US" sz="1100" b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319972" y="2222711"/>
            <a:ext cx="439694" cy="159462"/>
          </a:xfrm>
          <a:prstGeom prst="rect">
            <a:avLst/>
          </a:prstGeom>
          <a:solidFill>
            <a:srgbClr val="FF6DB6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MOIMS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Straight Connector 88"/>
          <p:cNvCxnSpPr>
            <a:endCxn id="75" idx="1"/>
          </p:cNvCxnSpPr>
          <p:nvPr/>
        </p:nvCxnSpPr>
        <p:spPr bwMode="auto">
          <a:xfrm>
            <a:off x="2244577" y="3068962"/>
            <a:ext cx="4320578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1" name="Rectangle 90"/>
          <p:cNvSpPr/>
          <p:nvPr/>
        </p:nvSpPr>
        <p:spPr bwMode="auto">
          <a:xfrm>
            <a:off x="661623" y="3499493"/>
            <a:ext cx="1582953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 Technology Binding</a:t>
            </a:r>
            <a:endParaRPr kumimoji="0" lang="en-GB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53599" y="4451319"/>
            <a:ext cx="1584176" cy="28803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Protocol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4" name="Straight Connector 93"/>
          <p:cNvCxnSpPr>
            <a:stCxn id="91" idx="2"/>
            <a:endCxn id="103" idx="0"/>
          </p:cNvCxnSpPr>
          <p:nvPr/>
        </p:nvCxnSpPr>
        <p:spPr bwMode="auto">
          <a:xfrm flipH="1">
            <a:off x="1449699" y="3787525"/>
            <a:ext cx="3401" cy="36179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>
            <a:off x="1439660" y="4043281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" name="Rectangle 102"/>
          <p:cNvSpPr/>
          <p:nvPr/>
        </p:nvSpPr>
        <p:spPr bwMode="auto">
          <a:xfrm>
            <a:off x="661623" y="4149321"/>
            <a:ext cx="1576152" cy="301997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Protocol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53599" y="4745348"/>
            <a:ext cx="1584176" cy="28803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Layer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565155" y="4451319"/>
            <a:ext cx="1584176" cy="28803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Protocol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9" name="Straight Connector 108"/>
          <p:cNvCxnSpPr>
            <a:stCxn id="60" idx="2"/>
            <a:endCxn id="115" idx="0"/>
          </p:cNvCxnSpPr>
          <p:nvPr/>
        </p:nvCxnSpPr>
        <p:spPr bwMode="auto">
          <a:xfrm>
            <a:off x="7356632" y="3787525"/>
            <a:ext cx="611" cy="36179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>
            <a:off x="7356631" y="4047299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5" name="Rectangle 114"/>
          <p:cNvSpPr/>
          <p:nvPr/>
        </p:nvSpPr>
        <p:spPr bwMode="auto">
          <a:xfrm>
            <a:off x="6565155" y="4149321"/>
            <a:ext cx="1584176" cy="301997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Protocol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565155" y="4745348"/>
            <a:ext cx="1584176" cy="28803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Layer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7" name="Straight Connector 116"/>
          <p:cNvCxnSpPr>
            <a:stCxn id="93" idx="3"/>
            <a:endCxn id="108" idx="1"/>
          </p:cNvCxnSpPr>
          <p:nvPr/>
        </p:nvCxnSpPr>
        <p:spPr bwMode="auto">
          <a:xfrm>
            <a:off x="2237775" y="4595335"/>
            <a:ext cx="432738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>
            <a:stCxn id="105" idx="3"/>
            <a:endCxn id="116" idx="1"/>
          </p:cNvCxnSpPr>
          <p:nvPr/>
        </p:nvCxnSpPr>
        <p:spPr bwMode="auto">
          <a:xfrm>
            <a:off x="2237775" y="4889364"/>
            <a:ext cx="432738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>
            <a:endCxn id="115" idx="1"/>
          </p:cNvCxnSpPr>
          <p:nvPr/>
        </p:nvCxnSpPr>
        <p:spPr bwMode="auto">
          <a:xfrm>
            <a:off x="2237775" y="4300320"/>
            <a:ext cx="432738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>
            <a:stCxn id="9" idx="3"/>
            <a:endCxn id="74" idx="1"/>
          </p:cNvCxnSpPr>
          <p:nvPr/>
        </p:nvCxnSpPr>
        <p:spPr bwMode="auto">
          <a:xfrm>
            <a:off x="2244576" y="3356994"/>
            <a:ext cx="432057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5" name="Rectangle 54"/>
          <p:cNvSpPr/>
          <p:nvPr/>
        </p:nvSpPr>
        <p:spPr bwMode="auto">
          <a:xfrm rot="16200000">
            <a:off x="516384" y="3068961"/>
            <a:ext cx="576065" cy="288033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 </a:t>
            </a: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 rot="16200000">
            <a:off x="7717281" y="3068961"/>
            <a:ext cx="576065" cy="288033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 </a:t>
            </a: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565155" y="3499493"/>
            <a:ext cx="1582953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 Technology Binding</a:t>
            </a:r>
            <a:endParaRPr kumimoji="0" lang="en-GB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93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 Diagram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smtClean="0"/>
              <a:t>MOIMS Protocol Viewpoint for SEA Reference Architecture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4E5C754-8F3F-43C1-ABB1-8A6313F10048}" type="datetime1">
              <a:rPr lang="en-GB" smtClean="0"/>
              <a:t>08/08/2017</a:t>
            </a:fld>
            <a:endParaRPr lang="en-GB" dirty="0"/>
          </a:p>
        </p:txBody>
      </p:sp>
      <p:pic>
        <p:nvPicPr>
          <p:cNvPr id="5" name="Content Placeholder 8" descr="Screen Shot 2015-07-09 at 11.54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75" r="-6075"/>
          <a:stretch>
            <a:fillRect/>
          </a:stretch>
        </p:blipFill>
        <p:spPr>
          <a:xfrm>
            <a:off x="-468560" y="910241"/>
            <a:ext cx="9948128" cy="547108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5364088" y="1988840"/>
            <a:ext cx="1440160" cy="115212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7" name="Line Callout 1 6"/>
          <p:cNvSpPr/>
          <p:nvPr/>
        </p:nvSpPr>
        <p:spPr bwMode="auto">
          <a:xfrm>
            <a:off x="7308304" y="1785470"/>
            <a:ext cx="1224136" cy="563410"/>
          </a:xfrm>
          <a:prstGeom prst="borderCallout1">
            <a:avLst>
              <a:gd name="adj1" fmla="val 18750"/>
              <a:gd name="adj2" fmla="val -8333"/>
              <a:gd name="adj3" fmla="val 62827"/>
              <a:gd name="adj4" fmla="val -58034"/>
            </a:avLst>
          </a:prstGeom>
          <a:solidFill>
            <a:srgbClr val="FFFF99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 </a:t>
            </a:r>
            <a:r>
              <a:rPr kumimoji="0" lang="en-GB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Servce</a:t>
            </a:r>
            <a: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Messages may be carried in</a:t>
            </a:r>
            <a:r>
              <a:rPr kumimoji="0" lang="en-GB" sz="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files over </a:t>
            </a:r>
            <a:r>
              <a:rPr kumimoji="0" lang="en-GB" sz="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CFDP</a:t>
            </a:r>
            <a:r>
              <a:rPr kumimoji="0" lang="en-GB" sz="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7"/>
          <p:cNvSpPr>
            <a:spLocks/>
          </p:cNvSpPr>
          <p:nvPr/>
        </p:nvSpPr>
        <p:spPr bwMode="auto">
          <a:xfrm>
            <a:off x="253439" y="2420888"/>
            <a:ext cx="1582257" cy="20882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9" name="Line Callout 1 8"/>
          <p:cNvSpPr/>
          <p:nvPr/>
        </p:nvSpPr>
        <p:spPr bwMode="auto">
          <a:xfrm>
            <a:off x="2555776" y="1968010"/>
            <a:ext cx="1224136" cy="563410"/>
          </a:xfrm>
          <a:prstGeom prst="borderCallout1">
            <a:avLst>
              <a:gd name="adj1" fmla="val 18750"/>
              <a:gd name="adj2" fmla="val -8333"/>
              <a:gd name="adj3" fmla="val 139517"/>
              <a:gd name="adj4" fmla="val -75272"/>
            </a:avLst>
          </a:prstGeom>
          <a:solidFill>
            <a:srgbClr val="FFFF99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Ground-Ground may be mapped over terrestrial</a:t>
            </a:r>
            <a:r>
              <a:rPr kumimoji="0" lang="en-GB" sz="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protocols such as 0MQ/TCP or FTP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>
            <a:spLocks/>
          </p:cNvSpPr>
          <p:nvPr/>
        </p:nvSpPr>
        <p:spPr bwMode="auto">
          <a:xfrm>
            <a:off x="755576" y="3475895"/>
            <a:ext cx="2016224" cy="158417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11" name="Line Callout 1 10"/>
          <p:cNvSpPr/>
          <p:nvPr/>
        </p:nvSpPr>
        <p:spPr bwMode="auto">
          <a:xfrm>
            <a:off x="2555776" y="2636912"/>
            <a:ext cx="1224136" cy="563410"/>
          </a:xfrm>
          <a:prstGeom prst="borderCallout1">
            <a:avLst>
              <a:gd name="adj1" fmla="val 18750"/>
              <a:gd name="adj2" fmla="val -8333"/>
              <a:gd name="adj3" fmla="val 155568"/>
              <a:gd name="adj4" fmla="val -35871"/>
            </a:avLst>
          </a:prstGeom>
          <a:solidFill>
            <a:srgbClr val="FFFF99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SLE</a:t>
            </a:r>
            <a:r>
              <a:rPr kumimoji="0" lang="en-GB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may be used to extend space link.  This is transparent to application level.</a:t>
            </a:r>
          </a:p>
        </p:txBody>
      </p:sp>
      <p:sp>
        <p:nvSpPr>
          <p:cNvPr id="12" name="Folded Corner 11"/>
          <p:cNvSpPr/>
          <p:nvPr/>
        </p:nvSpPr>
        <p:spPr bwMode="auto">
          <a:xfrm rot="20642816">
            <a:off x="6538832" y="5107241"/>
            <a:ext cx="2137504" cy="1198404"/>
          </a:xfrm>
          <a:prstGeom prst="foldedCorner">
            <a:avLst/>
          </a:prstGeo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 to generate </a:t>
            </a:r>
            <a:r>
              <a:rPr kumimoji="0" lang="en-GB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RASDS</a:t>
            </a:r>
            <a:r>
              <a:rPr kumimoji="0" lang="en-GB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Protocol Stack</a:t>
            </a:r>
            <a:r>
              <a:rPr kumimoji="0" lang="en-GB" sz="105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representation of this.</a:t>
            </a:r>
            <a:endParaRPr lang="en-GB" sz="105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00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MOIMS Over </a:t>
            </a:r>
            <a:r>
              <a:rPr lang="en-GB" dirty="0" smtClean="0"/>
              <a:t>On-board (SOIS)Link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smtClean="0"/>
              <a:t>MOIMS Protocol Viewpoint for SEA Reference Architecture</a:t>
            </a:r>
            <a:endParaRPr lang="en-GB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97C20D3-C0DA-43D4-845D-710B1783CA48}" type="datetime1">
              <a:rPr lang="en-GB" smtClean="0"/>
              <a:t>08/08/2017</a:t>
            </a:fld>
            <a:endParaRPr lang="en-GB" dirty="0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070351" y="1479378"/>
            <a:ext cx="1484354" cy="653478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MOIMS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User Application</a:t>
            </a:r>
            <a:endParaRPr kumimoji="1" lang="en-US" sz="11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>
            <a:stCxn id="6" idx="4"/>
            <a:endCxn id="11" idx="0"/>
          </p:cNvCxnSpPr>
          <p:nvPr/>
        </p:nvCxnSpPr>
        <p:spPr bwMode="auto">
          <a:xfrm>
            <a:off x="1812528" y="2132856"/>
            <a:ext cx="0" cy="55138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 bwMode="auto">
          <a:xfrm>
            <a:off x="1020440" y="2972269"/>
            <a:ext cx="1584176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20440" y="2684237"/>
            <a:ext cx="1584176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 Service</a:t>
            </a: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1799700" y="2276872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899592" y="944724"/>
            <a:ext cx="1861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 Compliant Service </a:t>
            </a:r>
            <a:b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HTTP and/or FTP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Connector 40"/>
          <p:cNvCxnSpPr>
            <a:stCxn id="51" idx="2"/>
            <a:endCxn id="47" idx="0"/>
          </p:cNvCxnSpPr>
          <p:nvPr/>
        </p:nvCxnSpPr>
        <p:spPr bwMode="auto">
          <a:xfrm>
            <a:off x="6312750" y="2972269"/>
            <a:ext cx="0" cy="88877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5436096" y="1055611"/>
            <a:ext cx="1786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MOIMS File Exchange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val 8"/>
          <p:cNvSpPr>
            <a:spLocks noChangeArrowheads="1"/>
          </p:cNvSpPr>
          <p:nvPr/>
        </p:nvSpPr>
        <p:spPr bwMode="auto">
          <a:xfrm>
            <a:off x="5570573" y="1479378"/>
            <a:ext cx="1484354" cy="653478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MOIMS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User Application</a:t>
            </a:r>
            <a:endParaRPr kumimoji="1" lang="en-US" sz="11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520662" y="3861048"/>
            <a:ext cx="1584176" cy="300026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48"/>
          <p:cNvCxnSpPr>
            <a:stCxn id="43" idx="4"/>
            <a:endCxn id="51" idx="0"/>
          </p:cNvCxnSpPr>
          <p:nvPr/>
        </p:nvCxnSpPr>
        <p:spPr bwMode="auto">
          <a:xfrm>
            <a:off x="6312750" y="2132856"/>
            <a:ext cx="0" cy="53811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Elbow Connector 49"/>
          <p:cNvCxnSpPr>
            <a:stCxn id="43" idx="2"/>
            <a:endCxn id="47" idx="1"/>
          </p:cNvCxnSpPr>
          <p:nvPr/>
        </p:nvCxnSpPr>
        <p:spPr bwMode="auto">
          <a:xfrm rot="10800000" flipV="1">
            <a:off x="5520663" y="1806117"/>
            <a:ext cx="49911" cy="2204944"/>
          </a:xfrm>
          <a:prstGeom prst="bentConnector3">
            <a:avLst>
              <a:gd name="adj1" fmla="val 558015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1" name="Rectangle 50"/>
          <p:cNvSpPr/>
          <p:nvPr/>
        </p:nvSpPr>
        <p:spPr bwMode="auto">
          <a:xfrm>
            <a:off x="5520662" y="2670967"/>
            <a:ext cx="1584176" cy="30130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MOIMS File Format</a:t>
            </a: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5292080" y="3753036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Rectangle 52"/>
          <p:cNvSpPr/>
          <p:nvPr/>
        </p:nvSpPr>
        <p:spPr bwMode="auto">
          <a:xfrm>
            <a:off x="1020440" y="3260301"/>
            <a:ext cx="790865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 </a:t>
            </a: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Straight Connector 54"/>
          <p:cNvCxnSpPr>
            <a:stCxn id="53" idx="2"/>
          </p:cNvCxnSpPr>
          <p:nvPr/>
        </p:nvCxnSpPr>
        <p:spPr bwMode="auto">
          <a:xfrm>
            <a:off x="1415873" y="3548333"/>
            <a:ext cx="0" cy="30637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6" name="Rectangle 55"/>
          <p:cNvSpPr/>
          <p:nvPr/>
        </p:nvSpPr>
        <p:spPr bwMode="auto">
          <a:xfrm>
            <a:off x="1812529" y="3260301"/>
            <a:ext cx="792088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 </a:t>
            </a: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812529" y="3859076"/>
            <a:ext cx="792089" cy="301997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Straight Connector 57"/>
          <p:cNvCxnSpPr>
            <a:stCxn id="56" idx="2"/>
            <a:endCxn id="57" idx="0"/>
          </p:cNvCxnSpPr>
          <p:nvPr/>
        </p:nvCxnSpPr>
        <p:spPr bwMode="auto">
          <a:xfrm>
            <a:off x="2208573" y="3548333"/>
            <a:ext cx="1" cy="31074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Straight Connector 58"/>
          <p:cNvCxnSpPr/>
          <p:nvPr/>
        </p:nvCxnSpPr>
        <p:spPr bwMode="auto">
          <a:xfrm>
            <a:off x="1403648" y="3753036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>
            <a:off x="2195736" y="3753036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Rectangle 60"/>
          <p:cNvSpPr/>
          <p:nvPr/>
        </p:nvSpPr>
        <p:spPr bwMode="auto">
          <a:xfrm>
            <a:off x="1020442" y="3854702"/>
            <a:ext cx="792089" cy="306371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ontent Placeholder 64"/>
          <p:cNvSpPr txBox="1">
            <a:spLocks/>
          </p:cNvSpPr>
          <p:nvPr/>
        </p:nvSpPr>
        <p:spPr>
          <a:xfrm>
            <a:off x="179388" y="4797152"/>
            <a:ext cx="8856662" cy="1692188"/>
          </a:xfrm>
          <a:prstGeom prst="rect">
            <a:avLst/>
          </a:prstGeom>
        </p:spPr>
        <p:txBody>
          <a:bodyPr/>
          <a:lstStyle>
            <a:lvl1pPr marL="361950" indent="-3619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Gill Sans MT" pitchFamily="34" charset="0"/>
              <a:buChar char="•"/>
              <a:defRPr sz="2000" b="1">
                <a:solidFill>
                  <a:srgbClr val="13679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98525" indent="-357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Arial" charset="0"/>
              <a:buChar char="»"/>
              <a:defRPr sz="1800" b="1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27163" indent="-349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Arial" charset="0"/>
              <a:buChar char="›"/>
              <a:defRPr sz="1600" b="1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71675" indent="-3651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Arial" charset="0"/>
              <a:buChar char="›"/>
              <a:defRPr sz="1400" b="1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513013" indent="-3619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›"/>
              <a:defRPr sz="1200" b="1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70213" indent="-3619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›"/>
              <a:defRPr sz="1400" b="1">
                <a:solidFill>
                  <a:srgbClr val="136798"/>
                </a:solidFill>
                <a:latin typeface="+mn-lt"/>
              </a:defRPr>
            </a:lvl6pPr>
            <a:lvl7pPr marL="3427413" indent="-3619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›"/>
              <a:defRPr sz="1400" b="1">
                <a:solidFill>
                  <a:srgbClr val="136798"/>
                </a:solidFill>
                <a:latin typeface="+mn-lt"/>
              </a:defRPr>
            </a:lvl7pPr>
            <a:lvl8pPr marL="3884613" indent="-3619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›"/>
              <a:defRPr sz="1400" b="1">
                <a:solidFill>
                  <a:srgbClr val="136798"/>
                </a:solidFill>
                <a:latin typeface="+mn-lt"/>
              </a:defRPr>
            </a:lvl8pPr>
            <a:lvl9pPr marL="4341813" indent="-3619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›"/>
              <a:defRPr sz="1400" b="1">
                <a:solidFill>
                  <a:srgbClr val="136798"/>
                </a:solidFill>
                <a:latin typeface="+mn-lt"/>
              </a:defRPr>
            </a:lvl9pPr>
          </a:lstStyle>
          <a:p>
            <a:r>
              <a:rPr lang="en-GB" sz="1000" kern="0" dirty="0" smtClean="0"/>
              <a:t>MO requires an exposed File Access Service (FAS) to interact with on-board file systems, and a Messaging Service to communicate with other on-board applications.</a:t>
            </a:r>
            <a:endParaRPr lang="en-GB" sz="1000" kern="0" dirty="0" smtClean="0"/>
          </a:p>
          <a:p>
            <a:r>
              <a:rPr lang="en-GB" sz="1000" kern="0" dirty="0" smtClean="0"/>
              <a:t>Although it previously identified a Message Transfer Service, Packet Store Service and File Services, SOIS currently does not include specification of such standard application support services. It does provide a standard means to declare such services.  </a:t>
            </a:r>
          </a:p>
          <a:p>
            <a:r>
              <a:rPr lang="en-GB" sz="1000" kern="0" dirty="0" smtClean="0"/>
              <a:t>CCSDS Asynchronous Messaging Service (AMS) may be used to provide a messaging service to on-board applications, but other/bespoke services may also be used, requiring a dedicated MAL transport binding.</a:t>
            </a:r>
          </a:p>
          <a:p>
            <a:r>
              <a:rPr lang="en-GB" sz="1000" kern="0" dirty="0" smtClean="0"/>
              <a:t>If there is a distinct on-board Packet Store (rather than storing packets in files), then an additional binding may be required between the MAL and the Packet Store Service.  Note: this is associated with the Space Link from an application perspective.</a:t>
            </a:r>
            <a:endParaRPr lang="en-GB" sz="1000" kern="0" dirty="0" smtClean="0"/>
          </a:p>
          <a:p>
            <a:r>
              <a:rPr lang="en-GB" sz="1000" kern="0" dirty="0" smtClean="0"/>
              <a:t>For File Exchange, the transfer must be independently initiated at Communications Protocol level, either directly by the User Application or by a 3</a:t>
            </a:r>
            <a:r>
              <a:rPr lang="en-GB" sz="1000" kern="0" baseline="30000" dirty="0" smtClean="0"/>
              <a:t>rd</a:t>
            </a:r>
            <a:r>
              <a:rPr lang="en-GB" sz="1000" kern="0" dirty="0" smtClean="0"/>
              <a:t> party.</a:t>
            </a:r>
            <a:endParaRPr lang="en-GB" sz="1000" kern="0" dirty="0"/>
          </a:p>
        </p:txBody>
      </p:sp>
      <p:sp>
        <p:nvSpPr>
          <p:cNvPr id="35" name="Rectangle 34"/>
          <p:cNvSpPr/>
          <p:nvPr/>
        </p:nvSpPr>
        <p:spPr bwMode="auto">
          <a:xfrm rot="16200000">
            <a:off x="2173794" y="2828252"/>
            <a:ext cx="576065" cy="288033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 </a:t>
            </a: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019217" y="4161073"/>
            <a:ext cx="1584176" cy="300026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520662" y="4161073"/>
            <a:ext cx="1584176" cy="300026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020442" y="4455103"/>
            <a:ext cx="1584176" cy="28803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Layer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520662" y="4455103"/>
            <a:ext cx="1584176" cy="28803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Layer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349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1"/>
          <p:cNvSpPr>
            <a:spLocks noChangeArrowheads="1"/>
          </p:cNvSpPr>
          <p:nvPr/>
        </p:nvSpPr>
        <p:spPr bwMode="auto">
          <a:xfrm>
            <a:off x="503549" y="1320948"/>
            <a:ext cx="8136904" cy="3944256"/>
          </a:xfrm>
          <a:prstGeom prst="cube">
            <a:avLst>
              <a:gd name="adj" fmla="val 8728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Space User </a:t>
            </a:r>
            <a:r>
              <a:rPr kumimoji="1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Node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MOIMS Over On-board Link </a:t>
            </a:r>
            <a:r>
              <a:rPr lang="en-GB" sz="1600" dirty="0" smtClean="0"/>
              <a:t>(</a:t>
            </a:r>
            <a:r>
              <a:rPr lang="en-GB" sz="1600" dirty="0"/>
              <a:t>Deployment Example)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smtClean="0"/>
              <a:t>MOIMS Protocol Viewpoint for SEA Reference Architecture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BC4BB16-AD08-40C6-8905-1EF25BE06B6F}" type="datetime1">
              <a:rPr lang="en-GB" smtClean="0"/>
              <a:t>08/08/2017</a:t>
            </a:fld>
            <a:endParaRPr lang="en-GB" dirty="0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710311" y="1983434"/>
            <a:ext cx="1484354" cy="653478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MOIMS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User Application</a:t>
            </a:r>
            <a:b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(Provider)</a:t>
            </a:r>
            <a:endParaRPr kumimoji="1" lang="en-US" sz="11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>
            <a:stCxn id="6" idx="4"/>
            <a:endCxn id="9" idx="0"/>
          </p:cNvCxnSpPr>
          <p:nvPr/>
        </p:nvCxnSpPr>
        <p:spPr bwMode="auto">
          <a:xfrm>
            <a:off x="1452488" y="2636912"/>
            <a:ext cx="0" cy="28803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660400" y="3212978"/>
            <a:ext cx="1584176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60400" y="2924946"/>
            <a:ext cx="1584176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 Service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439660" y="2780928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6615066" y="1983434"/>
            <a:ext cx="1484354" cy="653478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MOIMS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User Application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(Consumer)</a:t>
            </a:r>
            <a:endParaRPr kumimoji="1" lang="en-US" sz="1100" b="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>
            <a:stCxn id="12" idx="4"/>
            <a:endCxn id="15" idx="0"/>
          </p:cNvCxnSpPr>
          <p:nvPr/>
        </p:nvCxnSpPr>
        <p:spPr bwMode="auto">
          <a:xfrm>
            <a:off x="7357243" y="2636912"/>
            <a:ext cx="0" cy="28803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 bwMode="auto">
          <a:xfrm>
            <a:off x="6565155" y="3212978"/>
            <a:ext cx="1584176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65155" y="2924946"/>
            <a:ext cx="1584176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 Service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7344415" y="2780928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endCxn id="12" idx="2"/>
          </p:cNvCxnSpPr>
          <p:nvPr/>
        </p:nvCxnSpPr>
        <p:spPr bwMode="auto">
          <a:xfrm>
            <a:off x="2194665" y="2310173"/>
            <a:ext cx="4420401" cy="0"/>
          </a:xfrm>
          <a:prstGeom prst="line">
            <a:avLst/>
          </a:prstGeom>
          <a:noFill/>
          <a:ln w="9525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Oval 17"/>
          <p:cNvSpPr/>
          <p:nvPr/>
        </p:nvSpPr>
        <p:spPr>
          <a:xfrm>
            <a:off x="2122665" y="2238173"/>
            <a:ext cx="144000" cy="144000"/>
          </a:xfrm>
          <a:prstGeom prst="ellipse">
            <a:avLst/>
          </a:prstGeom>
          <a:solidFill>
            <a:srgbClr val="FF6DB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/>
            <a:endParaRPr kumimoji="1" lang="en-US" sz="1100" b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319972" y="2222711"/>
            <a:ext cx="439694" cy="159462"/>
          </a:xfrm>
          <a:prstGeom prst="rect">
            <a:avLst/>
          </a:prstGeom>
          <a:solidFill>
            <a:srgbClr val="FF6DB6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MOIMS</a:t>
            </a:r>
            <a:endParaRPr kumimoji="0" lang="en-GB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>
            <a:endCxn id="15" idx="1"/>
          </p:cNvCxnSpPr>
          <p:nvPr/>
        </p:nvCxnSpPr>
        <p:spPr bwMode="auto">
          <a:xfrm>
            <a:off x="2244577" y="3068962"/>
            <a:ext cx="4320578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660400" y="3503223"/>
            <a:ext cx="784062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 </a:t>
            </a: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53599" y="4451319"/>
            <a:ext cx="1584176" cy="28803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>
            <a:stCxn id="21" idx="2"/>
            <a:endCxn id="29" idx="0"/>
          </p:cNvCxnSpPr>
          <p:nvPr/>
        </p:nvCxnSpPr>
        <p:spPr bwMode="auto">
          <a:xfrm flipH="1">
            <a:off x="1049644" y="3791255"/>
            <a:ext cx="2787" cy="35806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Rectangle 23"/>
          <p:cNvSpPr/>
          <p:nvPr/>
        </p:nvSpPr>
        <p:spPr bwMode="auto">
          <a:xfrm>
            <a:off x="1445686" y="3503223"/>
            <a:ext cx="792088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 </a:t>
            </a: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445686" y="4149321"/>
            <a:ext cx="792089" cy="301997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>
            <a:stCxn id="24" idx="2"/>
            <a:endCxn id="25" idx="0"/>
          </p:cNvCxnSpPr>
          <p:nvPr/>
        </p:nvCxnSpPr>
        <p:spPr bwMode="auto">
          <a:xfrm>
            <a:off x="1841730" y="3791255"/>
            <a:ext cx="1" cy="35806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1036805" y="4043281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1828893" y="4043281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Rectangle 28"/>
          <p:cNvSpPr/>
          <p:nvPr/>
        </p:nvSpPr>
        <p:spPr bwMode="auto">
          <a:xfrm>
            <a:off x="653599" y="4149321"/>
            <a:ext cx="792089" cy="301997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565155" y="3503223"/>
            <a:ext cx="790863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 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565155" y="4451319"/>
            <a:ext cx="1584176" cy="28803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>
            <a:stCxn id="31" idx="2"/>
            <a:endCxn id="39" idx="0"/>
          </p:cNvCxnSpPr>
          <p:nvPr/>
        </p:nvCxnSpPr>
        <p:spPr bwMode="auto">
          <a:xfrm>
            <a:off x="6960587" y="3791255"/>
            <a:ext cx="613" cy="35806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4" name="Rectangle 33"/>
          <p:cNvSpPr/>
          <p:nvPr/>
        </p:nvSpPr>
        <p:spPr bwMode="auto">
          <a:xfrm>
            <a:off x="7357242" y="3503223"/>
            <a:ext cx="792088" cy="288032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 </a:t>
            </a: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357242" y="4149321"/>
            <a:ext cx="792089" cy="301997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Connector 35"/>
          <p:cNvCxnSpPr>
            <a:stCxn id="34" idx="2"/>
            <a:endCxn id="35" idx="0"/>
          </p:cNvCxnSpPr>
          <p:nvPr/>
        </p:nvCxnSpPr>
        <p:spPr bwMode="auto">
          <a:xfrm>
            <a:off x="7753286" y="3791255"/>
            <a:ext cx="1" cy="35806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6948361" y="4043281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7740449" y="4043281"/>
            <a:ext cx="720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38"/>
          <p:cNvSpPr/>
          <p:nvPr/>
        </p:nvSpPr>
        <p:spPr bwMode="auto">
          <a:xfrm>
            <a:off x="6565155" y="4149321"/>
            <a:ext cx="792089" cy="301997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AMS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Connector 43"/>
          <p:cNvCxnSpPr>
            <a:stCxn id="25" idx="3"/>
            <a:endCxn id="39" idx="1"/>
          </p:cNvCxnSpPr>
          <p:nvPr/>
        </p:nvCxnSpPr>
        <p:spPr bwMode="auto">
          <a:xfrm>
            <a:off x="2237775" y="4300320"/>
            <a:ext cx="432738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Elbow Connector 44"/>
          <p:cNvCxnSpPr>
            <a:stCxn id="47" idx="0"/>
            <a:endCxn id="46" idx="0"/>
          </p:cNvCxnSpPr>
          <p:nvPr/>
        </p:nvCxnSpPr>
        <p:spPr bwMode="auto">
          <a:xfrm rot="16200000" flipH="1" flipV="1">
            <a:off x="4409544" y="1094897"/>
            <a:ext cx="876" cy="6120672"/>
          </a:xfrm>
          <a:prstGeom prst="bentConnector3">
            <a:avLst>
              <a:gd name="adj1" fmla="val -19029680"/>
            </a:avLst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6" name="Rectangle 45"/>
          <p:cNvSpPr/>
          <p:nvPr/>
        </p:nvSpPr>
        <p:spPr bwMode="auto">
          <a:xfrm>
            <a:off x="1259632" y="4155671"/>
            <a:ext cx="180028" cy="144648"/>
          </a:xfrm>
          <a:prstGeom prst="rect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380304" y="4154795"/>
            <a:ext cx="180028" cy="144648"/>
          </a:xfrm>
          <a:prstGeom prst="rect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48" name="Straight Connector 47"/>
          <p:cNvCxnSpPr>
            <a:stCxn id="8" idx="3"/>
            <a:endCxn id="14" idx="1"/>
          </p:cNvCxnSpPr>
          <p:nvPr/>
        </p:nvCxnSpPr>
        <p:spPr bwMode="auto">
          <a:xfrm>
            <a:off x="2244576" y="3356994"/>
            <a:ext cx="432057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9" name="Rectangle 48"/>
          <p:cNvSpPr/>
          <p:nvPr/>
        </p:nvSpPr>
        <p:spPr bwMode="auto">
          <a:xfrm rot="16200000">
            <a:off x="516384" y="3068961"/>
            <a:ext cx="576065" cy="288033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 </a:t>
            </a: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 rot="16200000">
            <a:off x="7717281" y="3068961"/>
            <a:ext cx="576065" cy="288033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 </a:t>
            </a: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53599" y="4745348"/>
            <a:ext cx="1584176" cy="28803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Layer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565155" y="4745348"/>
            <a:ext cx="1584176" cy="288032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Layer</a:t>
            </a:r>
            <a:endParaRPr kumimoji="0" lang="en-GB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Straight Connector 54"/>
          <p:cNvCxnSpPr>
            <a:stCxn id="53" idx="3"/>
            <a:endCxn id="54" idx="1"/>
          </p:cNvCxnSpPr>
          <p:nvPr/>
        </p:nvCxnSpPr>
        <p:spPr bwMode="auto">
          <a:xfrm>
            <a:off x="2237775" y="4889364"/>
            <a:ext cx="432738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>
            <a:stCxn id="22" idx="3"/>
            <a:endCxn id="32" idx="1"/>
          </p:cNvCxnSpPr>
          <p:nvPr/>
        </p:nvCxnSpPr>
        <p:spPr bwMode="auto">
          <a:xfrm>
            <a:off x="2237775" y="4595335"/>
            <a:ext cx="432738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65137169"/>
      </p:ext>
    </p:extLst>
  </p:cSld>
  <p:clrMapOvr>
    <a:masterClrMapping/>
  </p:clrMapOvr>
</p:sld>
</file>

<file path=ppt/theme/theme1.xml><?xml version="1.0" encoding="utf-8"?>
<a:theme xmlns:a="http://schemas.openxmlformats.org/drawingml/2006/main" name="MOIMS Services v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SDS 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b="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CCSDS 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SDS 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AC9E9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D2E1F2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IMS Services 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SDS 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b="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CCSDS 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SDS 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AC9E9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D2E1F2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MOIMS Services v8</Template>
  <TotalTime>864</TotalTime>
  <Words>600</Words>
  <Application>Microsoft Office PowerPoint</Application>
  <PresentationFormat>On-screen Show (4:3)</PresentationFormat>
  <Paragraphs>141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MOIMS Services v8</vt:lpstr>
      <vt:lpstr>MOIMS Services v4</vt:lpstr>
      <vt:lpstr>MOIMS Comms Context: On-board Link</vt:lpstr>
      <vt:lpstr>MOIMS Generic Protocol Stacks</vt:lpstr>
      <vt:lpstr>MOIMS Generic Deployment Example</vt:lpstr>
      <vt:lpstr>Reference Diagram</vt:lpstr>
      <vt:lpstr>MOIMS Over On-board (SOIS)Link </vt:lpstr>
      <vt:lpstr>MOIMS Over On-board Link (Deployment Example)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MOIMS Services</dc:title>
  <dc:creator>Roger Thompson</dc:creator>
  <cp:lastModifiedBy>Roger Thompson</cp:lastModifiedBy>
  <cp:revision>61</cp:revision>
  <cp:lastPrinted>2016-06-22T11:22:57Z</cp:lastPrinted>
  <dcterms:created xsi:type="dcterms:W3CDTF">2017-01-03T13:05:02Z</dcterms:created>
  <dcterms:modified xsi:type="dcterms:W3CDTF">2017-08-08T09:56:56Z</dcterms:modified>
</cp:coreProperties>
</file>